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34"/>
  </p:notesMasterIdLst>
  <p:handoutMasterIdLst>
    <p:handoutMasterId r:id="rId35"/>
  </p:handoutMasterIdLst>
  <p:sldIdLst>
    <p:sldId id="256" r:id="rId2"/>
    <p:sldId id="267" r:id="rId3"/>
    <p:sldId id="283" r:id="rId4"/>
    <p:sldId id="282" r:id="rId5"/>
    <p:sldId id="318" r:id="rId6"/>
    <p:sldId id="297" r:id="rId7"/>
    <p:sldId id="319" r:id="rId8"/>
    <p:sldId id="298" r:id="rId9"/>
    <p:sldId id="299" r:id="rId10"/>
    <p:sldId id="300" r:id="rId11"/>
    <p:sldId id="284" r:id="rId12"/>
    <p:sldId id="294" r:id="rId13"/>
    <p:sldId id="286" r:id="rId14"/>
    <p:sldId id="301" r:id="rId15"/>
    <p:sldId id="287" r:id="rId16"/>
    <p:sldId id="302" r:id="rId17"/>
    <p:sldId id="304" r:id="rId18"/>
    <p:sldId id="303" r:id="rId19"/>
    <p:sldId id="305" r:id="rId20"/>
    <p:sldId id="306" r:id="rId21"/>
    <p:sldId id="307" r:id="rId22"/>
    <p:sldId id="288" r:id="rId23"/>
    <p:sldId id="308" r:id="rId24"/>
    <p:sldId id="309" r:id="rId25"/>
    <p:sldId id="310" r:id="rId26"/>
    <p:sldId id="311" r:id="rId27"/>
    <p:sldId id="312" r:id="rId28"/>
    <p:sldId id="313" r:id="rId29"/>
    <p:sldId id="314" r:id="rId30"/>
    <p:sldId id="316" r:id="rId31"/>
    <p:sldId id="317" r:id="rId32"/>
    <p:sldId id="315" r:id="rId33"/>
  </p:sldIdLst>
  <p:sldSz cx="9144000" cy="6858000" type="screen4x3"/>
  <p:notesSz cx="6761163" cy="99425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90714" autoAdjust="0"/>
  </p:normalViewPr>
  <p:slideViewPr>
    <p:cSldViewPr snapToGrid="0">
      <p:cViewPr varScale="1">
        <p:scale>
          <a:sx n="115" d="100"/>
          <a:sy n="115" d="100"/>
        </p:scale>
        <p:origin x="1596" y="108"/>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8AE45-764B-4E7B-AF0B-DAEF92B7EC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80A23673-A413-4F86-A1AF-5954F13D6BBE}">
      <dgm:prSet custT="1"/>
      <dgm:spPr>
        <a:solidFill>
          <a:srgbClr val="00B0F0"/>
        </a:solidFill>
      </dgm:spPr>
      <dgm:t>
        <a:bodyPr/>
        <a:lstStyle/>
        <a:p>
          <a:pPr rtl="0"/>
          <a:r>
            <a:rPr lang="cs-CZ" sz="2400" b="1" cap="none" spc="0" dirty="0" smtClean="0">
              <a:ln w="0"/>
              <a:solidFill>
                <a:schemeClr val="tx1"/>
              </a:solidFill>
              <a:effectLst/>
            </a:rPr>
            <a:t>Mechanika</a:t>
          </a:r>
          <a:endParaRPr lang="cs-CZ" sz="2400" b="1" cap="none" spc="0" dirty="0">
            <a:ln w="0"/>
            <a:solidFill>
              <a:schemeClr val="tx1"/>
            </a:solidFill>
            <a:effectLst/>
          </a:endParaRPr>
        </a:p>
      </dgm:t>
    </dgm:pt>
    <dgm:pt modelId="{9ECA4909-B2B2-440F-8C22-40A5B2596D49}" type="parTrans" cxnId="{F9A85669-7F42-48B4-A123-2D4E0D94FA3F}">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34593AFA-3253-417B-83D3-9C6282CC6140}" type="sibTrans" cxnId="{F9A85669-7F42-48B4-A123-2D4E0D94FA3F}">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81FD8C9A-D33E-44A8-998E-984E306D316B}">
      <dgm:prSet custT="1"/>
      <dgm:spPr/>
      <dgm:t>
        <a:bodyPr/>
        <a:lstStyle/>
        <a:p>
          <a:pPr rtl="0"/>
          <a:r>
            <a:rPr lang="cs-CZ" sz="1800" b="1" cap="none" spc="0" dirty="0" smtClean="0">
              <a:ln w="0"/>
              <a:solidFill>
                <a:schemeClr val="tx1"/>
              </a:solidFill>
              <a:effectLst/>
            </a:rPr>
            <a:t>Kinematika     </a:t>
          </a:r>
          <a:r>
            <a:rPr lang="cs-CZ" sz="1800" b="0" cap="none" spc="0" dirty="0" smtClean="0">
              <a:ln w="0"/>
              <a:solidFill>
                <a:schemeClr val="tx1"/>
              </a:solidFill>
              <a:effectLst/>
            </a:rPr>
            <a:t>se zabývá pouze popisem pohybu tělesa</a:t>
          </a:r>
          <a:endParaRPr lang="cs-CZ" sz="1600" b="1" cap="none" spc="0" dirty="0">
            <a:ln w="0"/>
            <a:solidFill>
              <a:schemeClr val="tx1"/>
            </a:solidFill>
            <a:effectLst/>
          </a:endParaRPr>
        </a:p>
      </dgm:t>
    </dgm:pt>
    <dgm:pt modelId="{2269581C-B21F-40FB-B399-6D620A81BBD7}" type="parTrans" cxnId="{5A87D92C-3424-43C8-9514-710736FF200D}">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DAC58B08-AC07-4C2C-A783-F4878405E9E2}" type="sibTrans" cxnId="{5A87D92C-3424-43C8-9514-710736FF200D}">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7A604098-39ED-4474-B70D-14EC60B6EF62}">
      <dgm:prSet custT="1"/>
      <dgm:spPr/>
      <dgm:t>
        <a:bodyPr/>
        <a:lstStyle/>
        <a:p>
          <a:pPr rtl="0"/>
          <a:r>
            <a:rPr lang="cs-CZ" sz="1800" b="1" cap="none" spc="0" dirty="0" smtClean="0">
              <a:ln w="0"/>
              <a:solidFill>
                <a:schemeClr val="tx1"/>
              </a:solidFill>
              <a:effectLst/>
            </a:rPr>
            <a:t>Dynamika </a:t>
          </a:r>
          <a:r>
            <a:rPr lang="cs-CZ" sz="1800" b="0" cap="none" spc="0" dirty="0" smtClean="0">
              <a:ln w="0"/>
              <a:solidFill>
                <a:schemeClr val="tx1"/>
              </a:solidFill>
              <a:effectLst/>
            </a:rPr>
            <a:t>vyšetřuje příčiny tohoto pohybu.</a:t>
          </a:r>
        </a:p>
        <a:p>
          <a:pPr rtl="0"/>
          <a:endParaRPr lang="cs-CZ" sz="1900" b="0" cap="none" spc="0" dirty="0">
            <a:ln w="0"/>
            <a:solidFill>
              <a:schemeClr val="tx1"/>
            </a:solidFill>
            <a:effectLst/>
          </a:endParaRPr>
        </a:p>
      </dgm:t>
    </dgm:pt>
    <dgm:pt modelId="{77859CF7-1B3B-4D98-A55F-05C11254D8B2}" type="parTrans" cxnId="{4D5FCE5F-4DB4-489B-97F6-563E9F2010A6}">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17A51354-A869-4133-B47F-3C7BE27DD766}" type="sibTrans" cxnId="{4D5FCE5F-4DB4-489B-97F6-563E9F2010A6}">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4512FF76-45CF-4B6C-93D0-3346B29A14FA}">
      <dgm:prSet custT="1"/>
      <dgm:spPr>
        <a:solidFill>
          <a:schemeClr val="accent2">
            <a:lumMod val="60000"/>
            <a:lumOff val="40000"/>
          </a:schemeClr>
        </a:solidFill>
      </dgm:spPr>
      <dgm:t>
        <a:bodyPr/>
        <a:lstStyle/>
        <a:p>
          <a:pPr rtl="0"/>
          <a:r>
            <a:rPr lang="cs-CZ" sz="1800" b="1" cap="none" spc="0" dirty="0" smtClean="0">
              <a:ln w="0"/>
              <a:solidFill>
                <a:schemeClr val="tx1"/>
              </a:solidFill>
              <a:effectLst/>
            </a:rPr>
            <a:t>Mechanická práce a energie.</a:t>
          </a:r>
          <a:endParaRPr lang="cs-CZ" sz="1800" b="1" cap="none" spc="0" dirty="0">
            <a:ln w="0"/>
            <a:solidFill>
              <a:schemeClr val="tx1"/>
            </a:solidFill>
            <a:effectLst/>
          </a:endParaRPr>
        </a:p>
      </dgm:t>
    </dgm:pt>
    <dgm:pt modelId="{BA1B9474-0391-498D-A076-C7B02425C406}" type="parTrans" cxnId="{F8C7FAF8-FD98-4C11-B7AE-C901D403ACFA}">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39790478-477D-4862-8A6A-AF1A873BDE23}" type="sibTrans" cxnId="{F8C7FAF8-FD98-4C11-B7AE-C901D403ACFA}">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B83E0404-905E-4E70-B4B5-A28EB005DE2F}">
      <dgm:prSet custT="1"/>
      <dgm:spPr>
        <a:solidFill>
          <a:schemeClr val="accent2">
            <a:lumMod val="60000"/>
            <a:lumOff val="40000"/>
          </a:schemeClr>
        </a:solidFill>
      </dgm:spPr>
      <dgm:t>
        <a:bodyPr/>
        <a:lstStyle/>
        <a:p>
          <a:pPr rtl="0"/>
          <a:r>
            <a:rPr lang="it-IT" sz="1800" b="1" cap="none" spc="0" dirty="0" smtClean="0">
              <a:ln w="0"/>
              <a:solidFill>
                <a:schemeClr val="tx1"/>
              </a:solidFill>
              <a:effectLst/>
            </a:rPr>
            <a:t>Gravitační pole a Tuhé těleso.</a:t>
          </a:r>
          <a:r>
            <a:rPr lang="cs-CZ" sz="1800" b="1" cap="none" spc="0" dirty="0" smtClean="0">
              <a:ln w="0"/>
              <a:solidFill>
                <a:schemeClr val="tx1"/>
              </a:solidFill>
              <a:effectLst/>
            </a:rPr>
            <a:t> </a:t>
          </a:r>
          <a:endParaRPr lang="cs-CZ" sz="1800" b="1" cap="none" spc="0" dirty="0">
            <a:ln w="0"/>
            <a:solidFill>
              <a:schemeClr val="tx1"/>
            </a:solidFill>
            <a:effectLst/>
          </a:endParaRPr>
        </a:p>
      </dgm:t>
    </dgm:pt>
    <dgm:pt modelId="{52D24192-AB00-4C44-BDF0-1E616607F250}" type="parTrans" cxnId="{DA3505B3-00F3-4834-BCBA-14078A9D0A0D}">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BFAFF001-0E82-4A33-A9C1-E56E43C72565}" type="sibTrans" cxnId="{DA3505B3-00F3-4834-BCBA-14078A9D0A0D}">
      <dgm:prSet/>
      <dgm:spPr/>
      <dgm:t>
        <a:bodyPr/>
        <a:lstStyle/>
        <a:p>
          <a:endParaRPr lang="cs-CZ" b="0" cap="none" spc="0">
            <a:ln w="0"/>
            <a:solidFill>
              <a:schemeClr val="tx1"/>
            </a:solidFill>
            <a:effectLst>
              <a:outerShdw blurRad="38100" dist="19050" dir="2700000" algn="tl" rotWithShape="0">
                <a:schemeClr val="dk1">
                  <a:alpha val="40000"/>
                </a:schemeClr>
              </a:outerShdw>
            </a:effectLst>
          </a:endParaRPr>
        </a:p>
      </dgm:t>
    </dgm:pt>
    <dgm:pt modelId="{7F5DA188-D929-48DB-AEA2-B76B23271884}" type="pres">
      <dgm:prSet presAssocID="{16F8AE45-764B-4E7B-AF0B-DAEF92B7EC2B}" presName="hierChild1" presStyleCnt="0">
        <dgm:presLayoutVars>
          <dgm:orgChart val="1"/>
          <dgm:chPref val="1"/>
          <dgm:dir/>
          <dgm:animOne val="branch"/>
          <dgm:animLvl val="lvl"/>
          <dgm:resizeHandles/>
        </dgm:presLayoutVars>
      </dgm:prSet>
      <dgm:spPr/>
      <dgm:t>
        <a:bodyPr/>
        <a:lstStyle/>
        <a:p>
          <a:endParaRPr lang="cs-CZ"/>
        </a:p>
      </dgm:t>
    </dgm:pt>
    <dgm:pt modelId="{A3A55165-8D48-4DB0-A816-4B78F22CE025}" type="pres">
      <dgm:prSet presAssocID="{80A23673-A413-4F86-A1AF-5954F13D6BBE}" presName="hierRoot1" presStyleCnt="0">
        <dgm:presLayoutVars>
          <dgm:hierBranch val="init"/>
        </dgm:presLayoutVars>
      </dgm:prSet>
      <dgm:spPr/>
    </dgm:pt>
    <dgm:pt modelId="{97969F64-16DE-4510-A978-376E26FD9243}" type="pres">
      <dgm:prSet presAssocID="{80A23673-A413-4F86-A1AF-5954F13D6BBE}" presName="rootComposite1" presStyleCnt="0"/>
      <dgm:spPr/>
    </dgm:pt>
    <dgm:pt modelId="{22F8DF07-647D-4EFA-B18B-4BBAAD906904}" type="pres">
      <dgm:prSet presAssocID="{80A23673-A413-4F86-A1AF-5954F13D6BBE}" presName="rootText1" presStyleLbl="node0" presStyleIdx="0" presStyleCnt="1">
        <dgm:presLayoutVars>
          <dgm:chPref val="3"/>
        </dgm:presLayoutVars>
      </dgm:prSet>
      <dgm:spPr/>
      <dgm:t>
        <a:bodyPr/>
        <a:lstStyle/>
        <a:p>
          <a:endParaRPr lang="cs-CZ"/>
        </a:p>
      </dgm:t>
    </dgm:pt>
    <dgm:pt modelId="{1BBCA895-FA6B-4100-A80B-CC23BB7CD6EC}" type="pres">
      <dgm:prSet presAssocID="{80A23673-A413-4F86-A1AF-5954F13D6BBE}" presName="rootConnector1" presStyleLbl="node1" presStyleIdx="0" presStyleCnt="0"/>
      <dgm:spPr/>
      <dgm:t>
        <a:bodyPr/>
        <a:lstStyle/>
        <a:p>
          <a:endParaRPr lang="cs-CZ"/>
        </a:p>
      </dgm:t>
    </dgm:pt>
    <dgm:pt modelId="{DD99D4BC-199E-40B0-BD16-9D51E2C1ADA8}" type="pres">
      <dgm:prSet presAssocID="{80A23673-A413-4F86-A1AF-5954F13D6BBE}" presName="hierChild2" presStyleCnt="0"/>
      <dgm:spPr/>
    </dgm:pt>
    <dgm:pt modelId="{0704572C-DD15-454C-9B35-95BFE869A3B4}" type="pres">
      <dgm:prSet presAssocID="{2269581C-B21F-40FB-B399-6D620A81BBD7}" presName="Name37" presStyleLbl="parChTrans1D2" presStyleIdx="0" presStyleCnt="4"/>
      <dgm:spPr/>
      <dgm:t>
        <a:bodyPr/>
        <a:lstStyle/>
        <a:p>
          <a:endParaRPr lang="cs-CZ"/>
        </a:p>
      </dgm:t>
    </dgm:pt>
    <dgm:pt modelId="{2264265F-836D-418D-BCD7-47D610831434}" type="pres">
      <dgm:prSet presAssocID="{81FD8C9A-D33E-44A8-998E-984E306D316B}" presName="hierRoot2" presStyleCnt="0">
        <dgm:presLayoutVars>
          <dgm:hierBranch val="init"/>
        </dgm:presLayoutVars>
      </dgm:prSet>
      <dgm:spPr/>
    </dgm:pt>
    <dgm:pt modelId="{1B3DBF03-B208-4B5D-ADD4-F252B36FBA3B}" type="pres">
      <dgm:prSet presAssocID="{81FD8C9A-D33E-44A8-998E-984E306D316B}" presName="rootComposite" presStyleCnt="0"/>
      <dgm:spPr/>
    </dgm:pt>
    <dgm:pt modelId="{92A94FD6-386D-4F69-A089-61E2481ABF73}" type="pres">
      <dgm:prSet presAssocID="{81FD8C9A-D33E-44A8-998E-984E306D316B}" presName="rootText" presStyleLbl="node2" presStyleIdx="0" presStyleCnt="4" custScaleY="125089">
        <dgm:presLayoutVars>
          <dgm:chPref val="3"/>
        </dgm:presLayoutVars>
      </dgm:prSet>
      <dgm:spPr/>
      <dgm:t>
        <a:bodyPr/>
        <a:lstStyle/>
        <a:p>
          <a:endParaRPr lang="cs-CZ"/>
        </a:p>
      </dgm:t>
    </dgm:pt>
    <dgm:pt modelId="{8774C82B-FB73-4370-B686-97D1FF003014}" type="pres">
      <dgm:prSet presAssocID="{81FD8C9A-D33E-44A8-998E-984E306D316B}" presName="rootConnector" presStyleLbl="node2" presStyleIdx="0" presStyleCnt="4"/>
      <dgm:spPr/>
      <dgm:t>
        <a:bodyPr/>
        <a:lstStyle/>
        <a:p>
          <a:endParaRPr lang="cs-CZ"/>
        </a:p>
      </dgm:t>
    </dgm:pt>
    <dgm:pt modelId="{E632C663-C625-412D-BEA8-1289D5F96CFE}" type="pres">
      <dgm:prSet presAssocID="{81FD8C9A-D33E-44A8-998E-984E306D316B}" presName="hierChild4" presStyleCnt="0"/>
      <dgm:spPr/>
    </dgm:pt>
    <dgm:pt modelId="{C3374A87-7468-4C5C-BEB5-CE1449D11BB5}" type="pres">
      <dgm:prSet presAssocID="{81FD8C9A-D33E-44A8-998E-984E306D316B}" presName="hierChild5" presStyleCnt="0"/>
      <dgm:spPr/>
    </dgm:pt>
    <dgm:pt modelId="{2BA1701A-D5A1-4553-B409-7173D6E0AF23}" type="pres">
      <dgm:prSet presAssocID="{77859CF7-1B3B-4D98-A55F-05C11254D8B2}" presName="Name37" presStyleLbl="parChTrans1D2" presStyleIdx="1" presStyleCnt="4"/>
      <dgm:spPr/>
      <dgm:t>
        <a:bodyPr/>
        <a:lstStyle/>
        <a:p>
          <a:endParaRPr lang="cs-CZ"/>
        </a:p>
      </dgm:t>
    </dgm:pt>
    <dgm:pt modelId="{196C12CB-6430-4136-B33B-3A2F0381755D}" type="pres">
      <dgm:prSet presAssocID="{7A604098-39ED-4474-B70D-14EC60B6EF62}" presName="hierRoot2" presStyleCnt="0">
        <dgm:presLayoutVars>
          <dgm:hierBranch val="init"/>
        </dgm:presLayoutVars>
      </dgm:prSet>
      <dgm:spPr/>
    </dgm:pt>
    <dgm:pt modelId="{19471BAE-E107-485B-A200-CA178404EA79}" type="pres">
      <dgm:prSet presAssocID="{7A604098-39ED-4474-B70D-14EC60B6EF62}" presName="rootComposite" presStyleCnt="0"/>
      <dgm:spPr/>
    </dgm:pt>
    <dgm:pt modelId="{DC2A251B-4F5C-440F-837C-7E1D900611A2}" type="pres">
      <dgm:prSet presAssocID="{7A604098-39ED-4474-B70D-14EC60B6EF62}" presName="rootText" presStyleLbl="node2" presStyleIdx="1" presStyleCnt="4" custScaleY="131381">
        <dgm:presLayoutVars>
          <dgm:chPref val="3"/>
        </dgm:presLayoutVars>
      </dgm:prSet>
      <dgm:spPr/>
      <dgm:t>
        <a:bodyPr/>
        <a:lstStyle/>
        <a:p>
          <a:endParaRPr lang="cs-CZ"/>
        </a:p>
      </dgm:t>
    </dgm:pt>
    <dgm:pt modelId="{DCA26AD9-7879-489A-BB27-F1E4CFE92914}" type="pres">
      <dgm:prSet presAssocID="{7A604098-39ED-4474-B70D-14EC60B6EF62}" presName="rootConnector" presStyleLbl="node2" presStyleIdx="1" presStyleCnt="4"/>
      <dgm:spPr/>
      <dgm:t>
        <a:bodyPr/>
        <a:lstStyle/>
        <a:p>
          <a:endParaRPr lang="cs-CZ"/>
        </a:p>
      </dgm:t>
    </dgm:pt>
    <dgm:pt modelId="{81916EC5-E4BF-4532-A4EF-5132B1CB80A4}" type="pres">
      <dgm:prSet presAssocID="{7A604098-39ED-4474-B70D-14EC60B6EF62}" presName="hierChild4" presStyleCnt="0"/>
      <dgm:spPr/>
    </dgm:pt>
    <dgm:pt modelId="{55946D5D-7566-4A68-9031-40DCBD5A6557}" type="pres">
      <dgm:prSet presAssocID="{7A604098-39ED-4474-B70D-14EC60B6EF62}" presName="hierChild5" presStyleCnt="0"/>
      <dgm:spPr/>
    </dgm:pt>
    <dgm:pt modelId="{DB6A3DF5-30A1-4CD6-B492-4B59CAC9FD11}" type="pres">
      <dgm:prSet presAssocID="{BA1B9474-0391-498D-A076-C7B02425C406}" presName="Name37" presStyleLbl="parChTrans1D2" presStyleIdx="2" presStyleCnt="4"/>
      <dgm:spPr/>
      <dgm:t>
        <a:bodyPr/>
        <a:lstStyle/>
        <a:p>
          <a:endParaRPr lang="cs-CZ"/>
        </a:p>
      </dgm:t>
    </dgm:pt>
    <dgm:pt modelId="{B66AB343-454E-4F3F-827F-F6860D7228B3}" type="pres">
      <dgm:prSet presAssocID="{4512FF76-45CF-4B6C-93D0-3346B29A14FA}" presName="hierRoot2" presStyleCnt="0">
        <dgm:presLayoutVars>
          <dgm:hierBranch val="init"/>
        </dgm:presLayoutVars>
      </dgm:prSet>
      <dgm:spPr/>
    </dgm:pt>
    <dgm:pt modelId="{6236331B-6D79-4E0B-AA40-BF5EDB95AE15}" type="pres">
      <dgm:prSet presAssocID="{4512FF76-45CF-4B6C-93D0-3346B29A14FA}" presName="rootComposite" presStyleCnt="0"/>
      <dgm:spPr/>
    </dgm:pt>
    <dgm:pt modelId="{1E8096BD-4F0E-4518-956F-EA2AC54639EA}" type="pres">
      <dgm:prSet presAssocID="{4512FF76-45CF-4B6C-93D0-3346B29A14FA}" presName="rootText" presStyleLbl="node2" presStyleIdx="2" presStyleCnt="4">
        <dgm:presLayoutVars>
          <dgm:chPref val="3"/>
        </dgm:presLayoutVars>
      </dgm:prSet>
      <dgm:spPr/>
      <dgm:t>
        <a:bodyPr/>
        <a:lstStyle/>
        <a:p>
          <a:endParaRPr lang="cs-CZ"/>
        </a:p>
      </dgm:t>
    </dgm:pt>
    <dgm:pt modelId="{DB56734E-9606-44B0-AC23-719CAACC497D}" type="pres">
      <dgm:prSet presAssocID="{4512FF76-45CF-4B6C-93D0-3346B29A14FA}" presName="rootConnector" presStyleLbl="node2" presStyleIdx="2" presStyleCnt="4"/>
      <dgm:spPr/>
      <dgm:t>
        <a:bodyPr/>
        <a:lstStyle/>
        <a:p>
          <a:endParaRPr lang="cs-CZ"/>
        </a:p>
      </dgm:t>
    </dgm:pt>
    <dgm:pt modelId="{5E005C88-671B-4799-996B-D3B93F37B632}" type="pres">
      <dgm:prSet presAssocID="{4512FF76-45CF-4B6C-93D0-3346B29A14FA}" presName="hierChild4" presStyleCnt="0"/>
      <dgm:spPr/>
    </dgm:pt>
    <dgm:pt modelId="{D80E65CD-681E-439D-A8A3-B69EEC3BEBDD}" type="pres">
      <dgm:prSet presAssocID="{4512FF76-45CF-4B6C-93D0-3346B29A14FA}" presName="hierChild5" presStyleCnt="0"/>
      <dgm:spPr/>
    </dgm:pt>
    <dgm:pt modelId="{8C4C2A28-092C-4907-A464-0EA0AD7C9CDB}" type="pres">
      <dgm:prSet presAssocID="{52D24192-AB00-4C44-BDF0-1E616607F250}" presName="Name37" presStyleLbl="parChTrans1D2" presStyleIdx="3" presStyleCnt="4"/>
      <dgm:spPr/>
      <dgm:t>
        <a:bodyPr/>
        <a:lstStyle/>
        <a:p>
          <a:endParaRPr lang="cs-CZ"/>
        </a:p>
      </dgm:t>
    </dgm:pt>
    <dgm:pt modelId="{CB33BA50-EEEA-4DD3-A493-18FC4073C643}" type="pres">
      <dgm:prSet presAssocID="{B83E0404-905E-4E70-B4B5-A28EB005DE2F}" presName="hierRoot2" presStyleCnt="0">
        <dgm:presLayoutVars>
          <dgm:hierBranch val="init"/>
        </dgm:presLayoutVars>
      </dgm:prSet>
      <dgm:spPr/>
    </dgm:pt>
    <dgm:pt modelId="{B2869EE1-AFFD-4544-97C9-B71EF3BC21F1}" type="pres">
      <dgm:prSet presAssocID="{B83E0404-905E-4E70-B4B5-A28EB005DE2F}" presName="rootComposite" presStyleCnt="0"/>
      <dgm:spPr/>
    </dgm:pt>
    <dgm:pt modelId="{153A4194-A597-4888-B4FF-B1CFC0F56644}" type="pres">
      <dgm:prSet presAssocID="{B83E0404-905E-4E70-B4B5-A28EB005DE2F}" presName="rootText" presStyleLbl="node2" presStyleIdx="3" presStyleCnt="4">
        <dgm:presLayoutVars>
          <dgm:chPref val="3"/>
        </dgm:presLayoutVars>
      </dgm:prSet>
      <dgm:spPr/>
      <dgm:t>
        <a:bodyPr/>
        <a:lstStyle/>
        <a:p>
          <a:endParaRPr lang="cs-CZ"/>
        </a:p>
      </dgm:t>
    </dgm:pt>
    <dgm:pt modelId="{F04CD307-06E3-4AF9-B60D-E410A3E23A2A}" type="pres">
      <dgm:prSet presAssocID="{B83E0404-905E-4E70-B4B5-A28EB005DE2F}" presName="rootConnector" presStyleLbl="node2" presStyleIdx="3" presStyleCnt="4"/>
      <dgm:spPr/>
      <dgm:t>
        <a:bodyPr/>
        <a:lstStyle/>
        <a:p>
          <a:endParaRPr lang="cs-CZ"/>
        </a:p>
      </dgm:t>
    </dgm:pt>
    <dgm:pt modelId="{4A425AC0-77C3-4EA8-BE92-805E269F3DBF}" type="pres">
      <dgm:prSet presAssocID="{B83E0404-905E-4E70-B4B5-A28EB005DE2F}" presName="hierChild4" presStyleCnt="0"/>
      <dgm:spPr/>
    </dgm:pt>
    <dgm:pt modelId="{79E1FFAA-AD77-4D90-A62A-9651B98C6021}" type="pres">
      <dgm:prSet presAssocID="{B83E0404-905E-4E70-B4B5-A28EB005DE2F}" presName="hierChild5" presStyleCnt="0"/>
      <dgm:spPr/>
    </dgm:pt>
    <dgm:pt modelId="{6D74CA94-E2D2-40A6-84BE-3BDA482B69FC}" type="pres">
      <dgm:prSet presAssocID="{80A23673-A413-4F86-A1AF-5954F13D6BBE}" presName="hierChild3" presStyleCnt="0"/>
      <dgm:spPr/>
    </dgm:pt>
  </dgm:ptLst>
  <dgm:cxnLst>
    <dgm:cxn modelId="{4D5FCE5F-4DB4-489B-97F6-563E9F2010A6}" srcId="{80A23673-A413-4F86-A1AF-5954F13D6BBE}" destId="{7A604098-39ED-4474-B70D-14EC60B6EF62}" srcOrd="1" destOrd="0" parTransId="{77859CF7-1B3B-4D98-A55F-05C11254D8B2}" sibTransId="{17A51354-A869-4133-B47F-3C7BE27DD766}"/>
    <dgm:cxn modelId="{1217E694-FA81-4264-A2E3-83886265F7AB}" type="presOf" srcId="{BA1B9474-0391-498D-A076-C7B02425C406}" destId="{DB6A3DF5-30A1-4CD6-B492-4B59CAC9FD11}" srcOrd="0" destOrd="0" presId="urn:microsoft.com/office/officeart/2005/8/layout/orgChart1"/>
    <dgm:cxn modelId="{F9A85669-7F42-48B4-A123-2D4E0D94FA3F}" srcId="{16F8AE45-764B-4E7B-AF0B-DAEF92B7EC2B}" destId="{80A23673-A413-4F86-A1AF-5954F13D6BBE}" srcOrd="0" destOrd="0" parTransId="{9ECA4909-B2B2-440F-8C22-40A5B2596D49}" sibTransId="{34593AFA-3253-417B-83D3-9C6282CC6140}"/>
    <dgm:cxn modelId="{7B18AB4D-1AE8-4B50-9792-5885D6CFC7DE}" type="presOf" srcId="{7A604098-39ED-4474-B70D-14EC60B6EF62}" destId="{DCA26AD9-7879-489A-BB27-F1E4CFE92914}" srcOrd="1" destOrd="0" presId="urn:microsoft.com/office/officeart/2005/8/layout/orgChart1"/>
    <dgm:cxn modelId="{01FAA15A-FBE8-420F-92DB-C07324EB2C95}" type="presOf" srcId="{4512FF76-45CF-4B6C-93D0-3346B29A14FA}" destId="{DB56734E-9606-44B0-AC23-719CAACC497D}" srcOrd="1" destOrd="0" presId="urn:microsoft.com/office/officeart/2005/8/layout/orgChart1"/>
    <dgm:cxn modelId="{5A87D92C-3424-43C8-9514-710736FF200D}" srcId="{80A23673-A413-4F86-A1AF-5954F13D6BBE}" destId="{81FD8C9A-D33E-44A8-998E-984E306D316B}" srcOrd="0" destOrd="0" parTransId="{2269581C-B21F-40FB-B399-6D620A81BBD7}" sibTransId="{DAC58B08-AC07-4C2C-A783-F4878405E9E2}"/>
    <dgm:cxn modelId="{0692BD34-9931-4C91-9948-1C0C56AF85EC}" type="presOf" srcId="{B83E0404-905E-4E70-B4B5-A28EB005DE2F}" destId="{F04CD307-06E3-4AF9-B60D-E410A3E23A2A}" srcOrd="1" destOrd="0" presId="urn:microsoft.com/office/officeart/2005/8/layout/orgChart1"/>
    <dgm:cxn modelId="{08CDCBE1-0F65-4798-A8EF-44C8338993B5}" type="presOf" srcId="{77859CF7-1B3B-4D98-A55F-05C11254D8B2}" destId="{2BA1701A-D5A1-4553-B409-7173D6E0AF23}" srcOrd="0" destOrd="0" presId="urn:microsoft.com/office/officeart/2005/8/layout/orgChart1"/>
    <dgm:cxn modelId="{A88A1BCE-93B6-4FF2-802A-178456475504}" type="presOf" srcId="{B83E0404-905E-4E70-B4B5-A28EB005DE2F}" destId="{153A4194-A597-4888-B4FF-B1CFC0F56644}" srcOrd="0" destOrd="0" presId="urn:microsoft.com/office/officeart/2005/8/layout/orgChart1"/>
    <dgm:cxn modelId="{00E0D4BC-70CF-4EB2-8C62-A91C91C16678}" type="presOf" srcId="{2269581C-B21F-40FB-B399-6D620A81BBD7}" destId="{0704572C-DD15-454C-9B35-95BFE869A3B4}" srcOrd="0" destOrd="0" presId="urn:microsoft.com/office/officeart/2005/8/layout/orgChart1"/>
    <dgm:cxn modelId="{24E66EC7-4D7D-422E-8C4D-24DBEA4A0C3C}" type="presOf" srcId="{7A604098-39ED-4474-B70D-14EC60B6EF62}" destId="{DC2A251B-4F5C-440F-837C-7E1D900611A2}" srcOrd="0" destOrd="0" presId="urn:microsoft.com/office/officeart/2005/8/layout/orgChart1"/>
    <dgm:cxn modelId="{4146808C-118C-4916-9951-8B43F1FFB882}" type="presOf" srcId="{80A23673-A413-4F86-A1AF-5954F13D6BBE}" destId="{22F8DF07-647D-4EFA-B18B-4BBAAD906904}" srcOrd="0" destOrd="0" presId="urn:microsoft.com/office/officeart/2005/8/layout/orgChart1"/>
    <dgm:cxn modelId="{85CDB7B0-86E3-4B9C-82F8-E00BD6FBA299}" type="presOf" srcId="{52D24192-AB00-4C44-BDF0-1E616607F250}" destId="{8C4C2A28-092C-4907-A464-0EA0AD7C9CDB}" srcOrd="0" destOrd="0" presId="urn:microsoft.com/office/officeart/2005/8/layout/orgChart1"/>
    <dgm:cxn modelId="{794BD7F3-65DC-4285-91FE-B1ADFF6A31B3}" type="presOf" srcId="{81FD8C9A-D33E-44A8-998E-984E306D316B}" destId="{92A94FD6-386D-4F69-A089-61E2481ABF73}" srcOrd="0" destOrd="0" presId="urn:microsoft.com/office/officeart/2005/8/layout/orgChart1"/>
    <dgm:cxn modelId="{DEEC176C-7D60-4D75-9B4C-251315E610B8}" type="presOf" srcId="{81FD8C9A-D33E-44A8-998E-984E306D316B}" destId="{8774C82B-FB73-4370-B686-97D1FF003014}" srcOrd="1" destOrd="0" presId="urn:microsoft.com/office/officeart/2005/8/layout/orgChart1"/>
    <dgm:cxn modelId="{02A95C16-5682-41D0-AEB7-E95A22F54B0B}" type="presOf" srcId="{4512FF76-45CF-4B6C-93D0-3346B29A14FA}" destId="{1E8096BD-4F0E-4518-956F-EA2AC54639EA}" srcOrd="0" destOrd="0" presId="urn:microsoft.com/office/officeart/2005/8/layout/orgChart1"/>
    <dgm:cxn modelId="{DA3505B3-00F3-4834-BCBA-14078A9D0A0D}" srcId="{80A23673-A413-4F86-A1AF-5954F13D6BBE}" destId="{B83E0404-905E-4E70-B4B5-A28EB005DE2F}" srcOrd="3" destOrd="0" parTransId="{52D24192-AB00-4C44-BDF0-1E616607F250}" sibTransId="{BFAFF001-0E82-4A33-A9C1-E56E43C72565}"/>
    <dgm:cxn modelId="{BF4E0833-B018-45D9-979D-83497760DB43}" type="presOf" srcId="{16F8AE45-764B-4E7B-AF0B-DAEF92B7EC2B}" destId="{7F5DA188-D929-48DB-AEA2-B76B23271884}" srcOrd="0" destOrd="0" presId="urn:microsoft.com/office/officeart/2005/8/layout/orgChart1"/>
    <dgm:cxn modelId="{F8C7FAF8-FD98-4C11-B7AE-C901D403ACFA}" srcId="{80A23673-A413-4F86-A1AF-5954F13D6BBE}" destId="{4512FF76-45CF-4B6C-93D0-3346B29A14FA}" srcOrd="2" destOrd="0" parTransId="{BA1B9474-0391-498D-A076-C7B02425C406}" sibTransId="{39790478-477D-4862-8A6A-AF1A873BDE23}"/>
    <dgm:cxn modelId="{3319BBD6-978D-4693-B18B-68280D698992}" type="presOf" srcId="{80A23673-A413-4F86-A1AF-5954F13D6BBE}" destId="{1BBCA895-FA6B-4100-A80B-CC23BB7CD6EC}" srcOrd="1" destOrd="0" presId="urn:microsoft.com/office/officeart/2005/8/layout/orgChart1"/>
    <dgm:cxn modelId="{35F14A76-5733-4666-BE67-1FBC36AF7497}" type="presParOf" srcId="{7F5DA188-D929-48DB-AEA2-B76B23271884}" destId="{A3A55165-8D48-4DB0-A816-4B78F22CE025}" srcOrd="0" destOrd="0" presId="urn:microsoft.com/office/officeart/2005/8/layout/orgChart1"/>
    <dgm:cxn modelId="{C0F1EE0E-372F-4E5F-B0C4-16166674BFD5}" type="presParOf" srcId="{A3A55165-8D48-4DB0-A816-4B78F22CE025}" destId="{97969F64-16DE-4510-A978-376E26FD9243}" srcOrd="0" destOrd="0" presId="urn:microsoft.com/office/officeart/2005/8/layout/orgChart1"/>
    <dgm:cxn modelId="{6FF97DA7-9E3E-48F1-924A-520B6AA73299}" type="presParOf" srcId="{97969F64-16DE-4510-A978-376E26FD9243}" destId="{22F8DF07-647D-4EFA-B18B-4BBAAD906904}" srcOrd="0" destOrd="0" presId="urn:microsoft.com/office/officeart/2005/8/layout/orgChart1"/>
    <dgm:cxn modelId="{D6B9CC62-4C34-44F2-8F66-64482EB496A1}" type="presParOf" srcId="{97969F64-16DE-4510-A978-376E26FD9243}" destId="{1BBCA895-FA6B-4100-A80B-CC23BB7CD6EC}" srcOrd="1" destOrd="0" presId="urn:microsoft.com/office/officeart/2005/8/layout/orgChart1"/>
    <dgm:cxn modelId="{03BAC725-E923-4714-947F-B1A03E7838CC}" type="presParOf" srcId="{A3A55165-8D48-4DB0-A816-4B78F22CE025}" destId="{DD99D4BC-199E-40B0-BD16-9D51E2C1ADA8}" srcOrd="1" destOrd="0" presId="urn:microsoft.com/office/officeart/2005/8/layout/orgChart1"/>
    <dgm:cxn modelId="{7EF534BE-F704-451D-8610-7E3DFEBF39FF}" type="presParOf" srcId="{DD99D4BC-199E-40B0-BD16-9D51E2C1ADA8}" destId="{0704572C-DD15-454C-9B35-95BFE869A3B4}" srcOrd="0" destOrd="0" presId="urn:microsoft.com/office/officeart/2005/8/layout/orgChart1"/>
    <dgm:cxn modelId="{0F9BC159-F62D-4796-A7D0-6255DA5AE5A7}" type="presParOf" srcId="{DD99D4BC-199E-40B0-BD16-9D51E2C1ADA8}" destId="{2264265F-836D-418D-BCD7-47D610831434}" srcOrd="1" destOrd="0" presId="urn:microsoft.com/office/officeart/2005/8/layout/orgChart1"/>
    <dgm:cxn modelId="{A35F0797-CD82-4958-A8BD-6F671CD34A83}" type="presParOf" srcId="{2264265F-836D-418D-BCD7-47D610831434}" destId="{1B3DBF03-B208-4B5D-ADD4-F252B36FBA3B}" srcOrd="0" destOrd="0" presId="urn:microsoft.com/office/officeart/2005/8/layout/orgChart1"/>
    <dgm:cxn modelId="{7733236B-91C4-4016-92D5-2E9D2697441B}" type="presParOf" srcId="{1B3DBF03-B208-4B5D-ADD4-F252B36FBA3B}" destId="{92A94FD6-386D-4F69-A089-61E2481ABF73}" srcOrd="0" destOrd="0" presId="urn:microsoft.com/office/officeart/2005/8/layout/orgChart1"/>
    <dgm:cxn modelId="{2C1730F4-93E0-4296-80EA-B5A570D87F2B}" type="presParOf" srcId="{1B3DBF03-B208-4B5D-ADD4-F252B36FBA3B}" destId="{8774C82B-FB73-4370-B686-97D1FF003014}" srcOrd="1" destOrd="0" presId="urn:microsoft.com/office/officeart/2005/8/layout/orgChart1"/>
    <dgm:cxn modelId="{63D9C23F-66B4-41CC-A8DA-7A79370711D4}" type="presParOf" srcId="{2264265F-836D-418D-BCD7-47D610831434}" destId="{E632C663-C625-412D-BEA8-1289D5F96CFE}" srcOrd="1" destOrd="0" presId="urn:microsoft.com/office/officeart/2005/8/layout/orgChart1"/>
    <dgm:cxn modelId="{A002F4C8-4DDD-42EC-A31F-EDB4C8870DB2}" type="presParOf" srcId="{2264265F-836D-418D-BCD7-47D610831434}" destId="{C3374A87-7468-4C5C-BEB5-CE1449D11BB5}" srcOrd="2" destOrd="0" presId="urn:microsoft.com/office/officeart/2005/8/layout/orgChart1"/>
    <dgm:cxn modelId="{D80C86A8-22F7-462D-8D8B-669B586886BE}" type="presParOf" srcId="{DD99D4BC-199E-40B0-BD16-9D51E2C1ADA8}" destId="{2BA1701A-D5A1-4553-B409-7173D6E0AF23}" srcOrd="2" destOrd="0" presId="urn:microsoft.com/office/officeart/2005/8/layout/orgChart1"/>
    <dgm:cxn modelId="{A6FE3324-C1F7-4431-B7E4-B24B778A5C34}" type="presParOf" srcId="{DD99D4BC-199E-40B0-BD16-9D51E2C1ADA8}" destId="{196C12CB-6430-4136-B33B-3A2F0381755D}" srcOrd="3" destOrd="0" presId="urn:microsoft.com/office/officeart/2005/8/layout/orgChart1"/>
    <dgm:cxn modelId="{83852B81-BB08-4BF9-86A2-4691EA057530}" type="presParOf" srcId="{196C12CB-6430-4136-B33B-3A2F0381755D}" destId="{19471BAE-E107-485B-A200-CA178404EA79}" srcOrd="0" destOrd="0" presId="urn:microsoft.com/office/officeart/2005/8/layout/orgChart1"/>
    <dgm:cxn modelId="{1030657B-12A6-4803-AA35-49432FE88967}" type="presParOf" srcId="{19471BAE-E107-485B-A200-CA178404EA79}" destId="{DC2A251B-4F5C-440F-837C-7E1D900611A2}" srcOrd="0" destOrd="0" presId="urn:microsoft.com/office/officeart/2005/8/layout/orgChart1"/>
    <dgm:cxn modelId="{286D249D-BF70-4084-9F7F-DFF009B4D911}" type="presParOf" srcId="{19471BAE-E107-485B-A200-CA178404EA79}" destId="{DCA26AD9-7879-489A-BB27-F1E4CFE92914}" srcOrd="1" destOrd="0" presId="urn:microsoft.com/office/officeart/2005/8/layout/orgChart1"/>
    <dgm:cxn modelId="{CAAA0E92-D3A7-41A7-91E1-D8722862CF58}" type="presParOf" srcId="{196C12CB-6430-4136-B33B-3A2F0381755D}" destId="{81916EC5-E4BF-4532-A4EF-5132B1CB80A4}" srcOrd="1" destOrd="0" presId="urn:microsoft.com/office/officeart/2005/8/layout/orgChart1"/>
    <dgm:cxn modelId="{0A5982B8-BD7F-4B1E-AD2D-C6B2C428678D}" type="presParOf" srcId="{196C12CB-6430-4136-B33B-3A2F0381755D}" destId="{55946D5D-7566-4A68-9031-40DCBD5A6557}" srcOrd="2" destOrd="0" presId="urn:microsoft.com/office/officeart/2005/8/layout/orgChart1"/>
    <dgm:cxn modelId="{99B7A68E-D454-40FA-88A3-8DBCF72D42DB}" type="presParOf" srcId="{DD99D4BC-199E-40B0-BD16-9D51E2C1ADA8}" destId="{DB6A3DF5-30A1-4CD6-B492-4B59CAC9FD11}" srcOrd="4" destOrd="0" presId="urn:microsoft.com/office/officeart/2005/8/layout/orgChart1"/>
    <dgm:cxn modelId="{D4ED9D60-8F69-44A7-B52E-A82577868668}" type="presParOf" srcId="{DD99D4BC-199E-40B0-BD16-9D51E2C1ADA8}" destId="{B66AB343-454E-4F3F-827F-F6860D7228B3}" srcOrd="5" destOrd="0" presId="urn:microsoft.com/office/officeart/2005/8/layout/orgChart1"/>
    <dgm:cxn modelId="{BB05A460-E6B5-473D-A380-BC16A63975AA}" type="presParOf" srcId="{B66AB343-454E-4F3F-827F-F6860D7228B3}" destId="{6236331B-6D79-4E0B-AA40-BF5EDB95AE15}" srcOrd="0" destOrd="0" presId="urn:microsoft.com/office/officeart/2005/8/layout/orgChart1"/>
    <dgm:cxn modelId="{4E7617E6-7574-4EF0-B84C-F9E89D379CA5}" type="presParOf" srcId="{6236331B-6D79-4E0B-AA40-BF5EDB95AE15}" destId="{1E8096BD-4F0E-4518-956F-EA2AC54639EA}" srcOrd="0" destOrd="0" presId="urn:microsoft.com/office/officeart/2005/8/layout/orgChart1"/>
    <dgm:cxn modelId="{3A32561B-4C89-4803-8C62-2E2A0D913736}" type="presParOf" srcId="{6236331B-6D79-4E0B-AA40-BF5EDB95AE15}" destId="{DB56734E-9606-44B0-AC23-719CAACC497D}" srcOrd="1" destOrd="0" presId="urn:microsoft.com/office/officeart/2005/8/layout/orgChart1"/>
    <dgm:cxn modelId="{E25C560C-E975-4027-8004-60CA7D8FA27C}" type="presParOf" srcId="{B66AB343-454E-4F3F-827F-F6860D7228B3}" destId="{5E005C88-671B-4799-996B-D3B93F37B632}" srcOrd="1" destOrd="0" presId="urn:microsoft.com/office/officeart/2005/8/layout/orgChart1"/>
    <dgm:cxn modelId="{23958DF7-A00C-4944-8A08-EE3CD2892A11}" type="presParOf" srcId="{B66AB343-454E-4F3F-827F-F6860D7228B3}" destId="{D80E65CD-681E-439D-A8A3-B69EEC3BEBDD}" srcOrd="2" destOrd="0" presId="urn:microsoft.com/office/officeart/2005/8/layout/orgChart1"/>
    <dgm:cxn modelId="{2CAB69C6-876D-4643-914D-26A71DEC8282}" type="presParOf" srcId="{DD99D4BC-199E-40B0-BD16-9D51E2C1ADA8}" destId="{8C4C2A28-092C-4907-A464-0EA0AD7C9CDB}" srcOrd="6" destOrd="0" presId="urn:microsoft.com/office/officeart/2005/8/layout/orgChart1"/>
    <dgm:cxn modelId="{56AD6402-331E-45B2-9009-C54C57754C12}" type="presParOf" srcId="{DD99D4BC-199E-40B0-BD16-9D51E2C1ADA8}" destId="{CB33BA50-EEEA-4DD3-A493-18FC4073C643}" srcOrd="7" destOrd="0" presId="urn:microsoft.com/office/officeart/2005/8/layout/orgChart1"/>
    <dgm:cxn modelId="{021CB67F-1A3F-4574-85FC-89184F363FB0}" type="presParOf" srcId="{CB33BA50-EEEA-4DD3-A493-18FC4073C643}" destId="{B2869EE1-AFFD-4544-97C9-B71EF3BC21F1}" srcOrd="0" destOrd="0" presId="urn:microsoft.com/office/officeart/2005/8/layout/orgChart1"/>
    <dgm:cxn modelId="{7B73DBEE-2B7C-46C6-8460-37457E86B6F9}" type="presParOf" srcId="{B2869EE1-AFFD-4544-97C9-B71EF3BC21F1}" destId="{153A4194-A597-4888-B4FF-B1CFC0F56644}" srcOrd="0" destOrd="0" presId="urn:microsoft.com/office/officeart/2005/8/layout/orgChart1"/>
    <dgm:cxn modelId="{4DF1FE5D-4277-4FE0-A73A-488C40A095CE}" type="presParOf" srcId="{B2869EE1-AFFD-4544-97C9-B71EF3BC21F1}" destId="{F04CD307-06E3-4AF9-B60D-E410A3E23A2A}" srcOrd="1" destOrd="0" presId="urn:microsoft.com/office/officeart/2005/8/layout/orgChart1"/>
    <dgm:cxn modelId="{9DB0E3E8-C0D9-4747-9594-36253346D201}" type="presParOf" srcId="{CB33BA50-EEEA-4DD3-A493-18FC4073C643}" destId="{4A425AC0-77C3-4EA8-BE92-805E269F3DBF}" srcOrd="1" destOrd="0" presId="urn:microsoft.com/office/officeart/2005/8/layout/orgChart1"/>
    <dgm:cxn modelId="{2E3EBD2B-544F-4926-9378-DB7261A75DB0}" type="presParOf" srcId="{CB33BA50-EEEA-4DD3-A493-18FC4073C643}" destId="{79E1FFAA-AD77-4D90-A62A-9651B98C6021}" srcOrd="2" destOrd="0" presId="urn:microsoft.com/office/officeart/2005/8/layout/orgChart1"/>
    <dgm:cxn modelId="{4440F1A6-8A74-4682-AF90-0AA7ABBE1426}" type="presParOf" srcId="{A3A55165-8D48-4DB0-A816-4B78F22CE025}" destId="{6D74CA94-E2D2-40A6-84BE-3BDA482B69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55CCC0-E2C7-444F-B184-0C51FE9C1A80}"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cs-CZ"/>
        </a:p>
      </dgm:t>
    </dgm:pt>
    <dgm:pt modelId="{D059F39D-67AD-4722-94A8-4D8A48AC0841}">
      <dgm:prSet phldrT="[Text]"/>
      <dgm:spPr/>
      <dgm:t>
        <a:bodyPr/>
        <a:lstStyle/>
        <a:p>
          <a:r>
            <a:rPr lang="cs-CZ" dirty="0" smtClean="0"/>
            <a:t>Pohyb</a:t>
          </a:r>
          <a:endParaRPr lang="cs-CZ" dirty="0"/>
        </a:p>
      </dgm:t>
    </dgm:pt>
    <dgm:pt modelId="{25E3350F-6253-4FBD-A7E3-8C6ABD0C87FB}" type="parTrans" cxnId="{B8D38C00-7493-4A57-8836-93CAE9B65E9E}">
      <dgm:prSet/>
      <dgm:spPr/>
      <dgm:t>
        <a:bodyPr/>
        <a:lstStyle/>
        <a:p>
          <a:endParaRPr lang="cs-CZ"/>
        </a:p>
      </dgm:t>
    </dgm:pt>
    <mc:AlternateContent xmlns:mc="http://schemas.openxmlformats.org/markup-compatibility/2006" xmlns:a14="http://schemas.microsoft.com/office/drawing/2010/main">
      <mc:Choice Requires="a14">
        <dgm:pt modelId="{CE35491F-2807-412F-83FC-126FF48157F8}" type="sibTrans" cxnId="{B8D38C00-7493-4A57-8836-93CAE9B65E9E}">
          <dgm:prSet custT="1"/>
          <dgm:spPr/>
          <dgm:t>
            <a:bodyPr/>
            <a:lstStyle/>
            <a:p>
              <a:pPr/>
              <a14:m>
                <m:oMathPara xmlns:m="http://schemas.openxmlformats.org/officeDocument/2006/math">
                  <m:oMathParaPr>
                    <m:jc m:val="centerGroup"/>
                  </m:oMathParaPr>
                  <m:oMath xmlns:m="http://schemas.openxmlformats.org/officeDocument/2006/math">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e>
                    </m:acc>
                  </m:oMath>
                </m:oMathPara>
              </a14:m>
              <a:endParaRPr lang="cs-CZ" sz="1800" dirty="0"/>
            </a:p>
          </dgm:t>
        </dgm:pt>
      </mc:Choice>
      <mc:Fallback xmlns="">
        <dgm:pt modelId="{CE35491F-2807-412F-83FC-126FF48157F8}" type="sibTrans" cxnId="{B8D38C00-7493-4A57-8836-93CAE9B65E9E}">
          <dgm:prSet custT="1"/>
          <dgm:spPr/>
          <dgm:t>
            <a:bodyPr/>
            <a:lstStyle/>
            <a:p>
              <a:r>
                <a:rPr lang="cs-CZ" sz="1800" b="0" i="0" smtClean="0">
                  <a:latin typeface="Cambria Math" panose="02040503050406030204" pitchFamily="18" charset="0"/>
                </a:rPr>
                <a:t>𝑣 ⃗</a:t>
              </a:r>
              <a:endParaRPr lang="cs-CZ" sz="1800" dirty="0"/>
            </a:p>
          </dgm:t>
        </dgm:pt>
      </mc:Fallback>
    </mc:AlternateContent>
    <dgm:pt modelId="{D7184A94-09BA-47F5-A2BC-AC56BA4595EF}" type="asst">
      <dgm:prSet phldrT="[Text]"/>
      <dgm:spPr/>
      <dgm:t>
        <a:bodyPr/>
        <a:lstStyle/>
        <a:p>
          <a:r>
            <a:rPr lang="cs-CZ" dirty="0" smtClean="0"/>
            <a:t>Velikost</a:t>
          </a:r>
          <a:endParaRPr lang="cs-CZ" dirty="0"/>
        </a:p>
      </dgm:t>
    </dgm:pt>
    <dgm:pt modelId="{65CDFBFB-B9E4-43FC-83A1-BF9322BCF315}" type="parTrans" cxnId="{ACBAEFF4-CC40-4ED5-9B68-63932D18070C}">
      <dgm:prSet/>
      <dgm:spPr/>
      <dgm:t>
        <a:bodyPr/>
        <a:lstStyle/>
        <a:p>
          <a:endParaRPr lang="cs-CZ"/>
        </a:p>
      </dgm:t>
    </dgm:pt>
    <mc:AlternateContent xmlns:mc="http://schemas.openxmlformats.org/markup-compatibility/2006" xmlns:a14="http://schemas.microsoft.com/office/drawing/2010/main">
      <mc:Choice Requires="a14">
        <dgm:pt modelId="{99908804-CC1E-4C33-A20C-EA1A28912250}" type="sibTrans" cxnId="{ACBAEFF4-CC40-4ED5-9B68-63932D18070C}">
          <dgm:prSet custT="1"/>
          <dgm:spPr/>
          <dgm:t>
            <a:bodyPr/>
            <a:lstStyle/>
            <a:p>
              <a:pPr/>
              <a14:m>
                <m:oMathPara xmlns:m="http://schemas.openxmlformats.org/officeDocument/2006/math">
                  <m:oMathParaPr>
                    <m:jc m:val="centerGroup"/>
                  </m:oMathParaPr>
                  <m:oMath xmlns:m="http://schemas.openxmlformats.org/officeDocument/2006/math">
                    <m:d>
                      <m:dPr>
                        <m:begChr m:val="|"/>
                        <m:endChr m:val="|"/>
                        <m:ctrlPr>
                          <a:rPr lang="cs-CZ" sz="1800" i="1" smtClean="0">
                            <a:latin typeface="Cambria Math" panose="02040503050406030204" pitchFamily="18" charset="0"/>
                          </a:rPr>
                        </m:ctrlPr>
                      </m:dPr>
                      <m:e>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e>
                        </m:acc>
                      </m:e>
                    </m:d>
                  </m:oMath>
                </m:oMathPara>
              </a14:m>
              <a:endParaRPr lang="cs-CZ" sz="1800" dirty="0"/>
            </a:p>
          </dgm:t>
        </dgm:pt>
      </mc:Choice>
      <mc:Fallback xmlns="">
        <dgm:pt modelId="{99908804-CC1E-4C33-A20C-EA1A28912250}" type="sibTrans" cxnId="{ACBAEFF4-CC40-4ED5-9B68-63932D18070C}">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 ⃗ |</a:t>
              </a:r>
              <a:endParaRPr lang="cs-CZ" sz="1800" dirty="0"/>
            </a:p>
          </dgm:t>
        </dgm:pt>
      </mc:Fallback>
    </mc:AlternateContent>
    <dgm:pt modelId="{9C244E7A-827B-44B7-8997-43EEAB93A2F5}" type="asst">
      <dgm:prSet phldrT="[Text]"/>
      <dgm:spPr/>
      <dgm:t>
        <a:bodyPr/>
        <a:lstStyle/>
        <a:p>
          <a:r>
            <a:rPr lang="cs-CZ" dirty="0" smtClean="0"/>
            <a:t>Směr</a:t>
          </a:r>
          <a:endParaRPr lang="cs-CZ" dirty="0"/>
        </a:p>
      </dgm:t>
    </dgm:pt>
    <dgm:pt modelId="{22E28BA0-96FF-46F3-89F3-7673DF06048E}" type="parTrans" cxnId="{2552A711-72D9-42AF-AE15-ECD6966E1B55}">
      <dgm:prSet/>
      <dgm:spPr/>
      <dgm:t>
        <a:bodyPr/>
        <a:lstStyle/>
        <a:p>
          <a:endParaRPr lang="cs-CZ"/>
        </a:p>
      </dgm:t>
    </dgm:pt>
    <mc:AlternateContent xmlns:mc="http://schemas.openxmlformats.org/markup-compatibility/2006" xmlns:a14="http://schemas.microsoft.com/office/drawing/2010/main">
      <mc:Choice Requires="a14">
        <dgm:pt modelId="{7CCD477D-F560-417B-AA28-6885E6A1CB09}" type="sibTrans" cxnId="{2552A711-72D9-42AF-AE15-ECD6966E1B55}">
          <dgm:prSet custT="1"/>
          <dgm:spPr/>
          <dgm:t>
            <a:bodyPr/>
            <a:lstStyle/>
            <a:p>
              <a:pPr/>
              <a14:m>
                <m:oMathPara xmlns:m="http://schemas.openxmlformats.org/officeDocument/2006/math">
                  <m:oMathParaPr>
                    <m:jc m:val="centerGroup"/>
                  </m:oMathParaPr>
                  <m:oMath xmlns:m="http://schemas.openxmlformats.org/officeDocument/2006/math">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r>
                          <a:rPr lang="cs-CZ" sz="1800" b="0" i="1" smtClean="0">
                            <a:latin typeface="Cambria Math" panose="02040503050406030204" pitchFamily="18" charset="0"/>
                            <a:ea typeface="Cambria Math" panose="02040503050406030204" pitchFamily="18" charset="0"/>
                          </a:rPr>
                          <m:t>°</m:t>
                        </m:r>
                      </m:e>
                    </m:acc>
                  </m:oMath>
                </m:oMathPara>
              </a14:m>
              <a:endParaRPr lang="cs-CZ" sz="1800" dirty="0"/>
            </a:p>
          </dgm:t>
        </dgm:pt>
      </mc:Choice>
      <mc:Fallback xmlns="">
        <dgm:pt modelId="{7CCD477D-F560-417B-AA28-6885E6A1CB09}" type="sibTrans" cxnId="{2552A711-72D9-42AF-AE15-ECD6966E1B55}">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a:t>
              </a:r>
              <a:r>
                <a:rPr lang="cs-CZ" sz="1800" b="0" i="0" smtClean="0">
                  <a:latin typeface="Cambria Math" panose="02040503050406030204" pitchFamily="18" charset="0"/>
                  <a:ea typeface="Cambria Math" panose="02040503050406030204" pitchFamily="18" charset="0"/>
                </a:rPr>
                <a:t>°) ⃗</a:t>
              </a:r>
              <a:endParaRPr lang="cs-CZ" sz="1800" dirty="0"/>
            </a:p>
          </dgm:t>
        </dgm:pt>
      </mc:Fallback>
    </mc:AlternateContent>
    <dgm:pt modelId="{CD282E11-403E-42CF-9E7C-947EA2F239B5}" type="asst">
      <dgm:prSet phldrT="[Text]"/>
      <dgm:spPr/>
      <dgm:t>
        <a:bodyPr/>
        <a:lstStyle/>
        <a:p>
          <a:r>
            <a:rPr lang="cs-CZ" dirty="0" smtClean="0"/>
            <a:t>Nerovnoměrný</a:t>
          </a:r>
          <a:endParaRPr lang="cs-CZ" dirty="0"/>
        </a:p>
      </dgm:t>
    </dgm:pt>
    <dgm:pt modelId="{D4ADAABE-FE90-4C35-8840-FEBAC1F22403}" type="parTrans" cxnId="{9EF70F73-AD60-495A-8B19-1C04AD492722}">
      <dgm:prSet/>
      <dgm:spPr/>
      <dgm:t>
        <a:bodyPr/>
        <a:lstStyle/>
        <a:p>
          <a:endParaRPr lang="cs-CZ"/>
        </a:p>
      </dgm:t>
    </dgm:pt>
    <mc:AlternateContent xmlns:mc="http://schemas.openxmlformats.org/markup-compatibility/2006" xmlns:a14="http://schemas.microsoft.com/office/drawing/2010/main">
      <mc:Choice Requires="a14">
        <dgm:pt modelId="{026BCB03-B38C-4EA0-BEB4-3AD0B3D157B5}" type="sibTrans" cxnId="{9EF70F73-AD60-495A-8B19-1C04AD492722}">
          <dgm:prSet custT="1"/>
          <dgm:spPr/>
          <dgm:t>
            <a:bodyPr/>
            <a:lstStyle/>
            <a:p>
              <a:pPr/>
              <a14:m>
                <m:oMathPara xmlns:m="http://schemas.openxmlformats.org/officeDocument/2006/math">
                  <m:oMathParaPr>
                    <m:jc m:val="centerGroup"/>
                  </m:oMathParaPr>
                  <m:oMath xmlns:m="http://schemas.openxmlformats.org/officeDocument/2006/math">
                    <m:r>
                      <a:rPr lang="cs-CZ" sz="1800" i="1" smtClean="0">
                        <a:latin typeface="Cambria Math" panose="02040503050406030204" pitchFamily="18" charset="0"/>
                      </a:rPr>
                      <m:t>∣</m:t>
                    </m:r>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e>
                    </m:acc>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𝑘𝑜𝑛𝑠𝑡</m:t>
                    </m:r>
                  </m:oMath>
                </m:oMathPara>
              </a14:m>
              <a:endParaRPr lang="cs-CZ" sz="1800" dirty="0"/>
            </a:p>
          </dgm:t>
        </dgm:pt>
      </mc:Choice>
      <mc:Fallback xmlns="">
        <dgm:pt modelId="{026BCB03-B38C-4EA0-BEB4-3AD0B3D157B5}" type="sibTrans" cxnId="{9EF70F73-AD60-495A-8B19-1C04AD492722}">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a:t>
              </a:r>
              <a:r>
                <a:rPr lang="cs-CZ" sz="1800" b="0" i="0" smtClean="0">
                  <a:latin typeface="Cambria Math" panose="02040503050406030204" pitchFamily="18" charset="0"/>
                </a:rPr>
                <a:t> ⃗</a:t>
              </a:r>
              <a:r>
                <a:rPr lang="cs-CZ" sz="1800" b="0" i="0" smtClean="0">
                  <a:latin typeface="Cambria Math" panose="02040503050406030204" pitchFamily="18" charset="0"/>
                  <a:ea typeface="Cambria Math" panose="02040503050406030204" pitchFamily="18" charset="0"/>
                </a:rPr>
                <a:t>∣</a:t>
              </a:r>
              <a:r>
                <a:rPr lang="cs-CZ" sz="1800" b="0" i="0" smtClean="0">
                  <a:latin typeface="Cambria Math" panose="02040503050406030204" pitchFamily="18" charset="0"/>
                  <a:ea typeface="Cambria Math" panose="02040503050406030204" pitchFamily="18" charset="0"/>
                </a:rPr>
                <a:t>≠𝑘𝑜𝑛𝑠𝑡</a:t>
              </a:r>
              <a:endParaRPr lang="cs-CZ" sz="1800" dirty="0"/>
            </a:p>
          </dgm:t>
        </dgm:pt>
      </mc:Fallback>
    </mc:AlternateContent>
    <dgm:pt modelId="{CAC7AC17-AA1F-4CAE-8E7A-71CCB35308F3}" type="asst">
      <dgm:prSet phldrT="[Text]"/>
      <dgm:spPr/>
      <dgm:t>
        <a:bodyPr/>
        <a:lstStyle/>
        <a:p>
          <a:r>
            <a:rPr lang="cs-CZ" dirty="0" smtClean="0"/>
            <a:t>Rovnoměrný</a:t>
          </a:r>
          <a:endParaRPr lang="cs-CZ" dirty="0"/>
        </a:p>
      </dgm:t>
    </dgm:pt>
    <dgm:pt modelId="{C30D5A06-2A54-403C-B652-9444D6805470}" type="parTrans" cxnId="{B8CDC3F7-02C7-4C1B-8349-614B8AFA3197}">
      <dgm:prSet/>
      <dgm:spPr/>
      <dgm:t>
        <a:bodyPr/>
        <a:lstStyle/>
        <a:p>
          <a:endParaRPr lang="cs-CZ"/>
        </a:p>
      </dgm:t>
    </dgm:pt>
    <mc:AlternateContent xmlns:mc="http://schemas.openxmlformats.org/markup-compatibility/2006" xmlns:a14="http://schemas.microsoft.com/office/drawing/2010/main">
      <mc:Choice Requires="a14">
        <dgm:pt modelId="{4F55C174-2FD1-454A-9D77-516BA3068780}" type="sibTrans" cxnId="{B8CDC3F7-02C7-4C1B-8349-614B8AFA3197}">
          <dgm:prSet custT="1"/>
          <dgm:spPr/>
          <dgm:t>
            <a:bodyPr/>
            <a:lstStyle/>
            <a:p>
              <a14:m>
                <m:oMath xmlns:m="http://schemas.openxmlformats.org/officeDocument/2006/math">
                  <m:r>
                    <a:rPr lang="cs-CZ" sz="1800" i="1" smtClean="0">
                      <a:latin typeface="Cambria Math" panose="02040503050406030204" pitchFamily="18" charset="0"/>
                    </a:rPr>
                    <m:t>∣</m:t>
                  </m:r>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e>
                  </m:acc>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𝑘𝑜𝑛𝑠𝑡</m:t>
                  </m:r>
                </m:oMath>
              </a14:m>
              <a:r>
                <a:rPr lang="cs-CZ" sz="1800" dirty="0" smtClean="0"/>
                <a:t> </a:t>
              </a:r>
              <a:endParaRPr lang="cs-CZ" sz="1800" dirty="0"/>
            </a:p>
          </dgm:t>
        </dgm:pt>
      </mc:Choice>
      <mc:Fallback xmlns="">
        <dgm:pt modelId="{4F55C174-2FD1-454A-9D77-516BA3068780}" type="sibTrans" cxnId="{B8CDC3F7-02C7-4C1B-8349-614B8AFA3197}">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 ⃗</a:t>
              </a:r>
              <a:r>
                <a:rPr lang="cs-CZ" sz="1800" b="0" i="0" smtClean="0">
                  <a:latin typeface="Cambria Math" panose="02040503050406030204" pitchFamily="18" charset="0"/>
                  <a:ea typeface="Cambria Math" panose="02040503050406030204" pitchFamily="18" charset="0"/>
                </a:rPr>
                <a:t>∣</a:t>
              </a:r>
              <a:r>
                <a:rPr lang="cs-CZ" sz="1800" b="0" i="0" smtClean="0">
                  <a:latin typeface="Cambria Math" panose="02040503050406030204" pitchFamily="18" charset="0"/>
                  <a:ea typeface="Cambria Math" panose="02040503050406030204" pitchFamily="18" charset="0"/>
                </a:rPr>
                <a:t>=</a:t>
              </a:r>
              <a:r>
                <a:rPr lang="cs-CZ" sz="1800" b="0" i="0" smtClean="0">
                  <a:latin typeface="Cambria Math" panose="02040503050406030204" pitchFamily="18" charset="0"/>
                  <a:ea typeface="Cambria Math" panose="02040503050406030204" pitchFamily="18" charset="0"/>
                </a:rPr>
                <a:t>𝑘𝑜𝑛𝑠𝑡</a:t>
              </a:r>
              <a:r>
                <a:rPr lang="cs-CZ" sz="1800" dirty="0" smtClean="0"/>
                <a:t> </a:t>
              </a:r>
              <a:endParaRPr lang="cs-CZ" sz="1800" dirty="0"/>
            </a:p>
          </dgm:t>
        </dgm:pt>
      </mc:Fallback>
    </mc:AlternateContent>
    <dgm:pt modelId="{BB19679E-CACE-4F40-BE2F-90028E339BC9}" type="asst">
      <dgm:prSet phldrT="[Text]"/>
      <dgm:spPr/>
      <dgm:t>
        <a:bodyPr/>
        <a:lstStyle/>
        <a:p>
          <a:r>
            <a:rPr lang="cs-CZ" dirty="0" smtClean="0"/>
            <a:t>Křivočarý</a:t>
          </a:r>
          <a:endParaRPr lang="cs-CZ" dirty="0"/>
        </a:p>
      </dgm:t>
    </dgm:pt>
    <dgm:pt modelId="{7F7343A1-860C-463D-92D1-B44FE67EC038}" type="parTrans" cxnId="{CE6A1CFF-D150-4EE7-9565-3C8F250FA781}">
      <dgm:prSet/>
      <dgm:spPr/>
      <dgm:t>
        <a:bodyPr/>
        <a:lstStyle/>
        <a:p>
          <a:endParaRPr lang="cs-CZ"/>
        </a:p>
      </dgm:t>
    </dgm:pt>
    <mc:AlternateContent xmlns:mc="http://schemas.openxmlformats.org/markup-compatibility/2006" xmlns:a14="http://schemas.microsoft.com/office/drawing/2010/main">
      <mc:Choice Requires="a14">
        <dgm:pt modelId="{0CC01DD5-2D36-4A85-BFF2-250D686D2F4A}" type="sibTrans" cxnId="{CE6A1CFF-D150-4EE7-9565-3C8F250FA781}">
          <dgm:prSet custT="1"/>
          <dgm:spPr/>
          <dgm:t>
            <a:bodyPr/>
            <a:lstStyle/>
            <a:p>
              <a:pPr/>
              <a14:m>
                <m:oMathPara xmlns:m="http://schemas.openxmlformats.org/officeDocument/2006/math">
                  <m:oMathParaPr>
                    <m:jc m:val="centerGroup"/>
                  </m:oMathParaPr>
                  <m:oMath xmlns:m="http://schemas.openxmlformats.org/officeDocument/2006/math">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r>
                          <a:rPr lang="cs-CZ" sz="1800" b="0" i="1" smtClean="0">
                            <a:latin typeface="Cambria Math" panose="02040503050406030204" pitchFamily="18" charset="0"/>
                            <a:ea typeface="Cambria Math" panose="02040503050406030204" pitchFamily="18" charset="0"/>
                          </a:rPr>
                          <m:t>°</m:t>
                        </m:r>
                      </m:e>
                    </m:acc>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𝑘𝑜𝑛𝑠𝑡</m:t>
                    </m:r>
                  </m:oMath>
                </m:oMathPara>
              </a14:m>
              <a:endParaRPr lang="cs-CZ" sz="1800" dirty="0"/>
            </a:p>
          </dgm:t>
        </dgm:pt>
      </mc:Choice>
      <mc:Fallback xmlns="">
        <dgm:pt modelId="{0CC01DD5-2D36-4A85-BFF2-250D686D2F4A}" type="sibTrans" cxnId="{CE6A1CFF-D150-4EE7-9565-3C8F250FA781}">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a:t>
              </a:r>
              <a:r>
                <a:rPr lang="cs-CZ" sz="1800" b="0" i="0" smtClean="0">
                  <a:latin typeface="Cambria Math" panose="02040503050406030204" pitchFamily="18" charset="0"/>
                  <a:ea typeface="Cambria Math" panose="02040503050406030204" pitchFamily="18" charset="0"/>
                </a:rPr>
                <a:t>°</a:t>
              </a:r>
              <a:r>
                <a:rPr lang="cs-CZ" sz="1800" b="0" i="0" smtClean="0">
                  <a:latin typeface="Cambria Math" panose="02040503050406030204" pitchFamily="18" charset="0"/>
                  <a:ea typeface="Cambria Math" panose="02040503050406030204" pitchFamily="18" charset="0"/>
                </a:rPr>
                <a:t>) ⃗≠</a:t>
              </a:r>
              <a:r>
                <a:rPr lang="cs-CZ" sz="1800" b="0" i="0" smtClean="0">
                  <a:latin typeface="Cambria Math" panose="02040503050406030204" pitchFamily="18" charset="0"/>
                  <a:ea typeface="Cambria Math" panose="02040503050406030204" pitchFamily="18" charset="0"/>
                </a:rPr>
                <a:t>𝑘𝑜𝑛𝑠𝑡</a:t>
              </a:r>
              <a:endParaRPr lang="cs-CZ" sz="1800" dirty="0"/>
            </a:p>
          </dgm:t>
        </dgm:pt>
      </mc:Fallback>
    </mc:AlternateContent>
    <dgm:pt modelId="{60C1CA4C-58B9-4AFB-B746-CDEAC275868A}" type="asst">
      <dgm:prSet phldrT="[Text]"/>
      <dgm:spPr/>
      <dgm:t>
        <a:bodyPr/>
        <a:lstStyle/>
        <a:p>
          <a:r>
            <a:rPr lang="cs-CZ" dirty="0" smtClean="0"/>
            <a:t>Přímočarý</a:t>
          </a:r>
          <a:endParaRPr lang="cs-CZ" dirty="0"/>
        </a:p>
      </dgm:t>
    </dgm:pt>
    <dgm:pt modelId="{77175688-B6A2-43E9-9257-0EFD364EEBCC}" type="parTrans" cxnId="{6D924DB7-F44D-4060-9179-4C3549F2A470}">
      <dgm:prSet/>
      <dgm:spPr/>
      <dgm:t>
        <a:bodyPr/>
        <a:lstStyle/>
        <a:p>
          <a:endParaRPr lang="cs-CZ"/>
        </a:p>
      </dgm:t>
    </dgm:pt>
    <mc:AlternateContent xmlns:mc="http://schemas.openxmlformats.org/markup-compatibility/2006" xmlns:a14="http://schemas.microsoft.com/office/drawing/2010/main">
      <mc:Choice Requires="a14">
        <dgm:pt modelId="{2D34AF85-6CA4-4FFC-9C16-331A4862816D}" type="sibTrans" cxnId="{6D924DB7-F44D-4060-9179-4C3549F2A470}">
          <dgm:prSet custT="1"/>
          <dgm:spPr/>
          <dgm:t>
            <a:bodyPr/>
            <a:lstStyle/>
            <a:p>
              <a:pPr/>
              <a14:m>
                <m:oMathPara xmlns:m="http://schemas.openxmlformats.org/officeDocument/2006/math">
                  <m:oMathParaPr>
                    <m:jc m:val="centerGroup"/>
                  </m:oMathParaPr>
                  <m:oMath xmlns:m="http://schemas.openxmlformats.org/officeDocument/2006/math">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r>
                          <a:rPr lang="cs-CZ" sz="1800" b="0" i="1" smtClean="0">
                            <a:latin typeface="Cambria Math" panose="02040503050406030204" pitchFamily="18" charset="0"/>
                            <a:ea typeface="Cambria Math" panose="02040503050406030204" pitchFamily="18" charset="0"/>
                          </a:rPr>
                          <m:t>°</m:t>
                        </m:r>
                      </m:e>
                    </m:acc>
                    <m:r>
                      <a:rPr lang="cs-CZ" sz="1800" b="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𝑘𝑜𝑛𝑠𝑡</m:t>
                    </m:r>
                  </m:oMath>
                </m:oMathPara>
              </a14:m>
              <a:endParaRPr lang="cs-CZ" sz="1800" dirty="0"/>
            </a:p>
          </dgm:t>
        </dgm:pt>
      </mc:Choice>
      <mc:Fallback xmlns="">
        <dgm:pt modelId="{2D34AF85-6CA4-4FFC-9C16-331A4862816D}" type="sibTrans" cxnId="{6D924DB7-F44D-4060-9179-4C3549F2A470}">
          <dgm:prSet custT="1"/>
          <dgm:spPr/>
          <dgm:t>
            <a:bodyPr/>
            <a:lstStyle/>
            <a:p>
              <a:r>
                <a:rPr lang="cs-CZ" sz="1800" i="0" smtClean="0">
                  <a:latin typeface="Cambria Math" panose="02040503050406030204" pitchFamily="18" charset="0"/>
                </a:rPr>
                <a:t>(</a:t>
              </a:r>
              <a:r>
                <a:rPr lang="cs-CZ" sz="1800" b="0" i="0" smtClean="0">
                  <a:latin typeface="Cambria Math" panose="02040503050406030204" pitchFamily="18" charset="0"/>
                </a:rPr>
                <a:t>𝑣</a:t>
              </a:r>
              <a:r>
                <a:rPr lang="cs-CZ" sz="1800" b="0" i="0" smtClean="0">
                  <a:latin typeface="Cambria Math" panose="02040503050406030204" pitchFamily="18" charset="0"/>
                  <a:ea typeface="Cambria Math" panose="02040503050406030204" pitchFamily="18" charset="0"/>
                </a:rPr>
                <a:t>°</a:t>
              </a:r>
              <a:r>
                <a:rPr lang="cs-CZ" sz="1800" b="0" i="0" smtClean="0">
                  <a:latin typeface="Cambria Math" panose="02040503050406030204" pitchFamily="18" charset="0"/>
                  <a:ea typeface="Cambria Math" panose="02040503050406030204" pitchFamily="18" charset="0"/>
                </a:rPr>
                <a:t>) ⃗=𝑘𝑜𝑛𝑠𝑡</a:t>
              </a:r>
              <a:endParaRPr lang="cs-CZ" sz="1800" dirty="0"/>
            </a:p>
          </dgm:t>
        </dgm:pt>
      </mc:Fallback>
    </mc:AlternateContent>
    <dgm:pt modelId="{80DC2CF7-4722-4A60-9706-0DA96C0C84C8}" type="pres">
      <dgm:prSet presAssocID="{4455CCC0-E2C7-444F-B184-0C51FE9C1A80}" presName="hierChild1" presStyleCnt="0">
        <dgm:presLayoutVars>
          <dgm:orgChart val="1"/>
          <dgm:chPref val="1"/>
          <dgm:dir/>
          <dgm:animOne val="branch"/>
          <dgm:animLvl val="lvl"/>
          <dgm:resizeHandles/>
        </dgm:presLayoutVars>
      </dgm:prSet>
      <dgm:spPr/>
      <dgm:t>
        <a:bodyPr/>
        <a:lstStyle/>
        <a:p>
          <a:endParaRPr lang="cs-CZ"/>
        </a:p>
      </dgm:t>
    </dgm:pt>
    <dgm:pt modelId="{5257F8E6-6BD8-41CD-9C0B-6F1C1F79B41B}" type="pres">
      <dgm:prSet presAssocID="{D059F39D-67AD-4722-94A8-4D8A48AC0841}" presName="hierRoot1" presStyleCnt="0">
        <dgm:presLayoutVars>
          <dgm:hierBranch val="init"/>
        </dgm:presLayoutVars>
      </dgm:prSet>
      <dgm:spPr/>
    </dgm:pt>
    <dgm:pt modelId="{3A52B8B2-2D0F-4D9D-B03B-A24E5679A149}" type="pres">
      <dgm:prSet presAssocID="{D059F39D-67AD-4722-94A8-4D8A48AC0841}" presName="rootComposite1" presStyleCnt="0"/>
      <dgm:spPr/>
    </dgm:pt>
    <dgm:pt modelId="{D38BD011-190E-4FA2-AC65-2CF6B19841C0}" type="pres">
      <dgm:prSet presAssocID="{D059F39D-67AD-4722-94A8-4D8A48AC0841}" presName="rootText1" presStyleLbl="node0" presStyleIdx="0" presStyleCnt="1">
        <dgm:presLayoutVars>
          <dgm:chMax/>
          <dgm:chPref val="3"/>
        </dgm:presLayoutVars>
      </dgm:prSet>
      <dgm:spPr/>
      <dgm:t>
        <a:bodyPr/>
        <a:lstStyle/>
        <a:p>
          <a:endParaRPr lang="cs-CZ"/>
        </a:p>
      </dgm:t>
    </dgm:pt>
    <dgm:pt modelId="{2C38B196-CC0F-43FF-B214-A44227D2DD60}" type="pres">
      <dgm:prSet presAssocID="{D059F39D-67AD-4722-94A8-4D8A48AC0841}" presName="titleText1" presStyleLbl="fgAcc0" presStyleIdx="0" presStyleCnt="1">
        <dgm:presLayoutVars>
          <dgm:chMax val="0"/>
          <dgm:chPref val="0"/>
        </dgm:presLayoutVars>
      </dgm:prSet>
      <dgm:spPr/>
      <dgm:t>
        <a:bodyPr/>
        <a:lstStyle/>
        <a:p>
          <a:endParaRPr lang="cs-CZ"/>
        </a:p>
      </dgm:t>
    </dgm:pt>
    <dgm:pt modelId="{A2842B1A-3653-4552-90A5-CC5FF9D8D79F}" type="pres">
      <dgm:prSet presAssocID="{D059F39D-67AD-4722-94A8-4D8A48AC0841}" presName="rootConnector1" presStyleLbl="node1" presStyleIdx="0" presStyleCnt="0"/>
      <dgm:spPr/>
      <dgm:t>
        <a:bodyPr/>
        <a:lstStyle/>
        <a:p>
          <a:endParaRPr lang="cs-CZ"/>
        </a:p>
      </dgm:t>
    </dgm:pt>
    <dgm:pt modelId="{F08A3DB0-CCD3-4289-B636-4247F3373F06}" type="pres">
      <dgm:prSet presAssocID="{D059F39D-67AD-4722-94A8-4D8A48AC0841}" presName="hierChild2" presStyleCnt="0"/>
      <dgm:spPr/>
    </dgm:pt>
    <dgm:pt modelId="{7E80B07B-A706-4EEC-8C79-C2756269B458}" type="pres">
      <dgm:prSet presAssocID="{D059F39D-67AD-4722-94A8-4D8A48AC0841}" presName="hierChild3" presStyleCnt="0"/>
      <dgm:spPr/>
    </dgm:pt>
    <dgm:pt modelId="{8141362A-8A18-45D4-AA20-E92B62C1A68A}" type="pres">
      <dgm:prSet presAssocID="{65CDFBFB-B9E4-43FC-83A1-BF9322BCF315}" presName="Name96" presStyleLbl="parChTrans1D2" presStyleIdx="0" presStyleCnt="2"/>
      <dgm:spPr/>
      <dgm:t>
        <a:bodyPr/>
        <a:lstStyle/>
        <a:p>
          <a:endParaRPr lang="cs-CZ"/>
        </a:p>
      </dgm:t>
    </dgm:pt>
    <dgm:pt modelId="{B24E6416-3B2A-41D3-9D3C-841B89F97D53}" type="pres">
      <dgm:prSet presAssocID="{D7184A94-09BA-47F5-A2BC-AC56BA4595EF}" presName="hierRoot3" presStyleCnt="0">
        <dgm:presLayoutVars>
          <dgm:hierBranch val="init"/>
        </dgm:presLayoutVars>
      </dgm:prSet>
      <dgm:spPr/>
    </dgm:pt>
    <dgm:pt modelId="{8FEC59F7-D9B5-4D84-B18C-62461F702106}" type="pres">
      <dgm:prSet presAssocID="{D7184A94-09BA-47F5-A2BC-AC56BA4595EF}" presName="rootComposite3" presStyleCnt="0"/>
      <dgm:spPr/>
    </dgm:pt>
    <dgm:pt modelId="{CEF1BA74-6900-45A7-ACA1-A3EF86B30262}" type="pres">
      <dgm:prSet presAssocID="{D7184A94-09BA-47F5-A2BC-AC56BA4595EF}" presName="rootText3" presStyleLbl="asst1" presStyleIdx="0" presStyleCnt="6">
        <dgm:presLayoutVars>
          <dgm:chPref val="3"/>
        </dgm:presLayoutVars>
      </dgm:prSet>
      <dgm:spPr/>
      <dgm:t>
        <a:bodyPr/>
        <a:lstStyle/>
        <a:p>
          <a:endParaRPr lang="cs-CZ"/>
        </a:p>
      </dgm:t>
    </dgm:pt>
    <dgm:pt modelId="{F2923641-D5F3-4532-BBBB-DC26CE19F570}" type="pres">
      <dgm:prSet presAssocID="{D7184A94-09BA-47F5-A2BC-AC56BA4595EF}" presName="titleText3" presStyleLbl="fgAcc2" presStyleIdx="0" presStyleCnt="6">
        <dgm:presLayoutVars>
          <dgm:chMax val="0"/>
          <dgm:chPref val="0"/>
        </dgm:presLayoutVars>
      </dgm:prSet>
      <dgm:spPr/>
      <dgm:t>
        <a:bodyPr/>
        <a:lstStyle/>
        <a:p>
          <a:endParaRPr lang="cs-CZ"/>
        </a:p>
      </dgm:t>
    </dgm:pt>
    <dgm:pt modelId="{B19338AD-CC0B-4731-A065-4D7FC5C4B846}" type="pres">
      <dgm:prSet presAssocID="{D7184A94-09BA-47F5-A2BC-AC56BA4595EF}" presName="rootConnector3" presStyleLbl="asst1" presStyleIdx="0" presStyleCnt="6"/>
      <dgm:spPr/>
      <dgm:t>
        <a:bodyPr/>
        <a:lstStyle/>
        <a:p>
          <a:endParaRPr lang="cs-CZ"/>
        </a:p>
      </dgm:t>
    </dgm:pt>
    <dgm:pt modelId="{279304A3-07D0-4A3F-9E30-4919BAA8A882}" type="pres">
      <dgm:prSet presAssocID="{D7184A94-09BA-47F5-A2BC-AC56BA4595EF}" presName="hierChild6" presStyleCnt="0"/>
      <dgm:spPr/>
    </dgm:pt>
    <dgm:pt modelId="{B0BB3FE1-7B3D-4138-9ED0-5E6BA1B3BBF2}" type="pres">
      <dgm:prSet presAssocID="{D7184A94-09BA-47F5-A2BC-AC56BA4595EF}" presName="hierChild7" presStyleCnt="0"/>
      <dgm:spPr/>
    </dgm:pt>
    <dgm:pt modelId="{E8998475-26FE-4B15-BE8C-DD55E0B62EFD}" type="pres">
      <dgm:prSet presAssocID="{C30D5A06-2A54-403C-B652-9444D6805470}" presName="Name96" presStyleLbl="parChTrans1D3" presStyleIdx="0" presStyleCnt="4"/>
      <dgm:spPr/>
      <dgm:t>
        <a:bodyPr/>
        <a:lstStyle/>
        <a:p>
          <a:endParaRPr lang="cs-CZ"/>
        </a:p>
      </dgm:t>
    </dgm:pt>
    <dgm:pt modelId="{71308381-F9BE-449F-A144-B552FC7BBDE4}" type="pres">
      <dgm:prSet presAssocID="{CAC7AC17-AA1F-4CAE-8E7A-71CCB35308F3}" presName="hierRoot3" presStyleCnt="0">
        <dgm:presLayoutVars>
          <dgm:hierBranch val="init"/>
        </dgm:presLayoutVars>
      </dgm:prSet>
      <dgm:spPr/>
    </dgm:pt>
    <dgm:pt modelId="{B14009EF-B1F4-4C67-BBC5-94D982F3FE97}" type="pres">
      <dgm:prSet presAssocID="{CAC7AC17-AA1F-4CAE-8E7A-71CCB35308F3}" presName="rootComposite3" presStyleCnt="0"/>
      <dgm:spPr/>
    </dgm:pt>
    <dgm:pt modelId="{E21689D6-6368-46DB-9FB0-35B18AA64F2E}" type="pres">
      <dgm:prSet presAssocID="{CAC7AC17-AA1F-4CAE-8E7A-71CCB35308F3}" presName="rootText3" presStyleLbl="asst1" presStyleIdx="1" presStyleCnt="6">
        <dgm:presLayoutVars>
          <dgm:chPref val="3"/>
        </dgm:presLayoutVars>
      </dgm:prSet>
      <dgm:spPr/>
      <dgm:t>
        <a:bodyPr/>
        <a:lstStyle/>
        <a:p>
          <a:endParaRPr lang="cs-CZ"/>
        </a:p>
      </dgm:t>
    </dgm:pt>
    <dgm:pt modelId="{F4E9182B-3551-48E0-B543-D4A95B0272BF}" type="pres">
      <dgm:prSet presAssocID="{CAC7AC17-AA1F-4CAE-8E7A-71CCB35308F3}" presName="titleText3" presStyleLbl="fgAcc2" presStyleIdx="1" presStyleCnt="6" custScaleX="149744" custScaleY="93979">
        <dgm:presLayoutVars>
          <dgm:chMax val="0"/>
          <dgm:chPref val="0"/>
        </dgm:presLayoutVars>
      </dgm:prSet>
      <dgm:spPr/>
      <dgm:t>
        <a:bodyPr/>
        <a:lstStyle/>
        <a:p>
          <a:endParaRPr lang="cs-CZ"/>
        </a:p>
      </dgm:t>
    </dgm:pt>
    <dgm:pt modelId="{A8AD9F7B-4E83-49F7-B8CE-E3E4DC89E485}" type="pres">
      <dgm:prSet presAssocID="{CAC7AC17-AA1F-4CAE-8E7A-71CCB35308F3}" presName="rootConnector3" presStyleLbl="asst1" presStyleIdx="1" presStyleCnt="6"/>
      <dgm:spPr/>
      <dgm:t>
        <a:bodyPr/>
        <a:lstStyle/>
        <a:p>
          <a:endParaRPr lang="cs-CZ"/>
        </a:p>
      </dgm:t>
    </dgm:pt>
    <dgm:pt modelId="{9A8BC679-2AC4-4E40-8C19-D10FFFCFC6C7}" type="pres">
      <dgm:prSet presAssocID="{CAC7AC17-AA1F-4CAE-8E7A-71CCB35308F3}" presName="hierChild6" presStyleCnt="0"/>
      <dgm:spPr/>
    </dgm:pt>
    <dgm:pt modelId="{0D633FA2-EC76-445C-9D14-DABCD0BFC1E3}" type="pres">
      <dgm:prSet presAssocID="{CAC7AC17-AA1F-4CAE-8E7A-71CCB35308F3}" presName="hierChild7" presStyleCnt="0"/>
      <dgm:spPr/>
    </dgm:pt>
    <dgm:pt modelId="{B2119BDF-565B-4D25-B76B-723FFC576010}" type="pres">
      <dgm:prSet presAssocID="{D4ADAABE-FE90-4C35-8840-FEBAC1F22403}" presName="Name96" presStyleLbl="parChTrans1D3" presStyleIdx="1" presStyleCnt="4"/>
      <dgm:spPr/>
      <dgm:t>
        <a:bodyPr/>
        <a:lstStyle/>
        <a:p>
          <a:endParaRPr lang="cs-CZ"/>
        </a:p>
      </dgm:t>
    </dgm:pt>
    <dgm:pt modelId="{F11A5E2A-DAE5-4A3D-805A-DA155546F688}" type="pres">
      <dgm:prSet presAssocID="{CD282E11-403E-42CF-9E7C-947EA2F239B5}" presName="hierRoot3" presStyleCnt="0">
        <dgm:presLayoutVars>
          <dgm:hierBranch val="init"/>
        </dgm:presLayoutVars>
      </dgm:prSet>
      <dgm:spPr/>
    </dgm:pt>
    <dgm:pt modelId="{7DA7BC5F-A1E8-4B5D-92AD-15D21C6CEF57}" type="pres">
      <dgm:prSet presAssocID="{CD282E11-403E-42CF-9E7C-947EA2F239B5}" presName="rootComposite3" presStyleCnt="0"/>
      <dgm:spPr/>
    </dgm:pt>
    <dgm:pt modelId="{8E6EAE23-0AF0-4120-9603-8D60E32EAAF3}" type="pres">
      <dgm:prSet presAssocID="{CD282E11-403E-42CF-9E7C-947EA2F239B5}" presName="rootText3" presStyleLbl="asst1" presStyleIdx="2" presStyleCnt="6">
        <dgm:presLayoutVars>
          <dgm:chPref val="3"/>
        </dgm:presLayoutVars>
      </dgm:prSet>
      <dgm:spPr/>
      <dgm:t>
        <a:bodyPr/>
        <a:lstStyle/>
        <a:p>
          <a:endParaRPr lang="cs-CZ"/>
        </a:p>
      </dgm:t>
    </dgm:pt>
    <dgm:pt modelId="{A59FE0E9-949A-462B-A906-5FADED4193DF}" type="pres">
      <dgm:prSet presAssocID="{CD282E11-403E-42CF-9E7C-947EA2F239B5}" presName="titleText3" presStyleLbl="fgAcc2" presStyleIdx="2" presStyleCnt="6" custScaleX="151468" custScaleY="103522">
        <dgm:presLayoutVars>
          <dgm:chMax val="0"/>
          <dgm:chPref val="0"/>
        </dgm:presLayoutVars>
      </dgm:prSet>
      <dgm:spPr/>
      <dgm:t>
        <a:bodyPr/>
        <a:lstStyle/>
        <a:p>
          <a:endParaRPr lang="cs-CZ"/>
        </a:p>
      </dgm:t>
    </dgm:pt>
    <dgm:pt modelId="{EAF7E1B4-5139-4859-9402-A46A7C5AC43F}" type="pres">
      <dgm:prSet presAssocID="{CD282E11-403E-42CF-9E7C-947EA2F239B5}" presName="rootConnector3" presStyleLbl="asst1" presStyleIdx="2" presStyleCnt="6"/>
      <dgm:spPr/>
      <dgm:t>
        <a:bodyPr/>
        <a:lstStyle/>
        <a:p>
          <a:endParaRPr lang="cs-CZ"/>
        </a:p>
      </dgm:t>
    </dgm:pt>
    <dgm:pt modelId="{B5F78BBF-86B4-45C4-AFB3-6DC1AA307DFB}" type="pres">
      <dgm:prSet presAssocID="{CD282E11-403E-42CF-9E7C-947EA2F239B5}" presName="hierChild6" presStyleCnt="0"/>
      <dgm:spPr/>
    </dgm:pt>
    <dgm:pt modelId="{F702F819-134D-41E9-8626-76981528A945}" type="pres">
      <dgm:prSet presAssocID="{CD282E11-403E-42CF-9E7C-947EA2F239B5}" presName="hierChild7" presStyleCnt="0"/>
      <dgm:spPr/>
    </dgm:pt>
    <dgm:pt modelId="{226DA2C4-4B22-48B6-92BE-9A75A112A433}" type="pres">
      <dgm:prSet presAssocID="{22E28BA0-96FF-46F3-89F3-7673DF06048E}" presName="Name96" presStyleLbl="parChTrans1D2" presStyleIdx="1" presStyleCnt="2"/>
      <dgm:spPr/>
      <dgm:t>
        <a:bodyPr/>
        <a:lstStyle/>
        <a:p>
          <a:endParaRPr lang="cs-CZ"/>
        </a:p>
      </dgm:t>
    </dgm:pt>
    <dgm:pt modelId="{F782EE5C-8E91-4E59-935F-DA7087366821}" type="pres">
      <dgm:prSet presAssocID="{9C244E7A-827B-44B7-8997-43EEAB93A2F5}" presName="hierRoot3" presStyleCnt="0">
        <dgm:presLayoutVars>
          <dgm:hierBranch val="init"/>
        </dgm:presLayoutVars>
      </dgm:prSet>
      <dgm:spPr/>
    </dgm:pt>
    <dgm:pt modelId="{1C359915-CF92-4DC9-87AC-9FD96C9EF860}" type="pres">
      <dgm:prSet presAssocID="{9C244E7A-827B-44B7-8997-43EEAB93A2F5}" presName="rootComposite3" presStyleCnt="0"/>
      <dgm:spPr/>
    </dgm:pt>
    <dgm:pt modelId="{0897E1CF-682D-494C-95BD-58AB7B782714}" type="pres">
      <dgm:prSet presAssocID="{9C244E7A-827B-44B7-8997-43EEAB93A2F5}" presName="rootText3" presStyleLbl="asst1" presStyleIdx="3" presStyleCnt="6">
        <dgm:presLayoutVars>
          <dgm:chPref val="3"/>
        </dgm:presLayoutVars>
      </dgm:prSet>
      <dgm:spPr/>
      <dgm:t>
        <a:bodyPr/>
        <a:lstStyle/>
        <a:p>
          <a:endParaRPr lang="cs-CZ"/>
        </a:p>
      </dgm:t>
    </dgm:pt>
    <dgm:pt modelId="{32A52DAC-D111-45A6-91CA-F13904A8D0B1}" type="pres">
      <dgm:prSet presAssocID="{9C244E7A-827B-44B7-8997-43EEAB93A2F5}" presName="titleText3" presStyleLbl="fgAcc2" presStyleIdx="3" presStyleCnt="6">
        <dgm:presLayoutVars>
          <dgm:chMax val="0"/>
          <dgm:chPref val="0"/>
        </dgm:presLayoutVars>
      </dgm:prSet>
      <dgm:spPr/>
      <dgm:t>
        <a:bodyPr/>
        <a:lstStyle/>
        <a:p>
          <a:endParaRPr lang="cs-CZ"/>
        </a:p>
      </dgm:t>
    </dgm:pt>
    <dgm:pt modelId="{1D8683D7-984C-474C-A9F0-0508C584CDEE}" type="pres">
      <dgm:prSet presAssocID="{9C244E7A-827B-44B7-8997-43EEAB93A2F5}" presName="rootConnector3" presStyleLbl="asst1" presStyleIdx="3" presStyleCnt="6"/>
      <dgm:spPr/>
      <dgm:t>
        <a:bodyPr/>
        <a:lstStyle/>
        <a:p>
          <a:endParaRPr lang="cs-CZ"/>
        </a:p>
      </dgm:t>
    </dgm:pt>
    <dgm:pt modelId="{1A7C27DF-8D45-406B-8F04-BEF5929821D6}" type="pres">
      <dgm:prSet presAssocID="{9C244E7A-827B-44B7-8997-43EEAB93A2F5}" presName="hierChild6" presStyleCnt="0"/>
      <dgm:spPr/>
    </dgm:pt>
    <dgm:pt modelId="{8B4A46D0-7EB4-480B-9E75-DC05A504FF79}" type="pres">
      <dgm:prSet presAssocID="{9C244E7A-827B-44B7-8997-43EEAB93A2F5}" presName="hierChild7" presStyleCnt="0"/>
      <dgm:spPr/>
    </dgm:pt>
    <dgm:pt modelId="{515910AF-5C8F-4662-A20C-AF1B54027B26}" type="pres">
      <dgm:prSet presAssocID="{77175688-B6A2-43E9-9257-0EFD364EEBCC}" presName="Name96" presStyleLbl="parChTrans1D3" presStyleIdx="2" presStyleCnt="4"/>
      <dgm:spPr/>
      <dgm:t>
        <a:bodyPr/>
        <a:lstStyle/>
        <a:p>
          <a:endParaRPr lang="cs-CZ"/>
        </a:p>
      </dgm:t>
    </dgm:pt>
    <dgm:pt modelId="{FB922721-3C7E-4B2D-9DF1-EF640DCEAFF7}" type="pres">
      <dgm:prSet presAssocID="{60C1CA4C-58B9-4AFB-B746-CDEAC275868A}" presName="hierRoot3" presStyleCnt="0">
        <dgm:presLayoutVars>
          <dgm:hierBranch val="init"/>
        </dgm:presLayoutVars>
      </dgm:prSet>
      <dgm:spPr/>
    </dgm:pt>
    <dgm:pt modelId="{398D4957-F7A3-4F3B-8A89-72CCC687C275}" type="pres">
      <dgm:prSet presAssocID="{60C1CA4C-58B9-4AFB-B746-CDEAC275868A}" presName="rootComposite3" presStyleCnt="0"/>
      <dgm:spPr/>
    </dgm:pt>
    <dgm:pt modelId="{2F5C1F05-BC49-403E-9D22-F5683C7B5619}" type="pres">
      <dgm:prSet presAssocID="{60C1CA4C-58B9-4AFB-B746-CDEAC275868A}" presName="rootText3" presStyleLbl="asst1" presStyleIdx="4" presStyleCnt="6">
        <dgm:presLayoutVars>
          <dgm:chPref val="3"/>
        </dgm:presLayoutVars>
      </dgm:prSet>
      <dgm:spPr/>
      <dgm:t>
        <a:bodyPr/>
        <a:lstStyle/>
        <a:p>
          <a:endParaRPr lang="cs-CZ"/>
        </a:p>
      </dgm:t>
    </dgm:pt>
    <dgm:pt modelId="{EF183990-0D31-4A04-8B36-7B183D8C713F}" type="pres">
      <dgm:prSet presAssocID="{60C1CA4C-58B9-4AFB-B746-CDEAC275868A}" presName="titleText3" presStyleLbl="fgAcc2" presStyleIdx="4" presStyleCnt="6" custScaleX="149734" custScaleY="92498">
        <dgm:presLayoutVars>
          <dgm:chMax val="0"/>
          <dgm:chPref val="0"/>
        </dgm:presLayoutVars>
      </dgm:prSet>
      <dgm:spPr/>
      <dgm:t>
        <a:bodyPr/>
        <a:lstStyle/>
        <a:p>
          <a:endParaRPr lang="cs-CZ"/>
        </a:p>
      </dgm:t>
    </dgm:pt>
    <dgm:pt modelId="{6D8A173F-EDE1-4388-8584-75BD33D2D498}" type="pres">
      <dgm:prSet presAssocID="{60C1CA4C-58B9-4AFB-B746-CDEAC275868A}" presName="rootConnector3" presStyleLbl="asst1" presStyleIdx="4" presStyleCnt="6"/>
      <dgm:spPr/>
      <dgm:t>
        <a:bodyPr/>
        <a:lstStyle/>
        <a:p>
          <a:endParaRPr lang="cs-CZ"/>
        </a:p>
      </dgm:t>
    </dgm:pt>
    <dgm:pt modelId="{875FD0A9-79A1-4A80-A473-72ED8FB2A3D8}" type="pres">
      <dgm:prSet presAssocID="{60C1CA4C-58B9-4AFB-B746-CDEAC275868A}" presName="hierChild6" presStyleCnt="0"/>
      <dgm:spPr/>
    </dgm:pt>
    <dgm:pt modelId="{21C55943-8F86-4BCB-BCD6-32AEC2C7EC9F}" type="pres">
      <dgm:prSet presAssocID="{60C1CA4C-58B9-4AFB-B746-CDEAC275868A}" presName="hierChild7" presStyleCnt="0"/>
      <dgm:spPr/>
    </dgm:pt>
    <dgm:pt modelId="{3E4E5567-BED8-4B7D-9201-F50B020853D2}" type="pres">
      <dgm:prSet presAssocID="{7F7343A1-860C-463D-92D1-B44FE67EC038}" presName="Name96" presStyleLbl="parChTrans1D3" presStyleIdx="3" presStyleCnt="4"/>
      <dgm:spPr/>
      <dgm:t>
        <a:bodyPr/>
        <a:lstStyle/>
        <a:p>
          <a:endParaRPr lang="cs-CZ"/>
        </a:p>
      </dgm:t>
    </dgm:pt>
    <dgm:pt modelId="{3332B4C7-0EA2-4132-9243-1BC771F81DEE}" type="pres">
      <dgm:prSet presAssocID="{BB19679E-CACE-4F40-BE2F-90028E339BC9}" presName="hierRoot3" presStyleCnt="0">
        <dgm:presLayoutVars>
          <dgm:hierBranch val="init"/>
        </dgm:presLayoutVars>
      </dgm:prSet>
      <dgm:spPr/>
    </dgm:pt>
    <dgm:pt modelId="{6F249A8F-BC6D-4842-A9C8-893AAFF3A6B4}" type="pres">
      <dgm:prSet presAssocID="{BB19679E-CACE-4F40-BE2F-90028E339BC9}" presName="rootComposite3" presStyleCnt="0"/>
      <dgm:spPr/>
    </dgm:pt>
    <dgm:pt modelId="{E6BAE5EF-3B98-47D8-88DD-9DDAEFAFD55E}" type="pres">
      <dgm:prSet presAssocID="{BB19679E-CACE-4F40-BE2F-90028E339BC9}" presName="rootText3" presStyleLbl="asst1" presStyleIdx="5" presStyleCnt="6">
        <dgm:presLayoutVars>
          <dgm:chPref val="3"/>
        </dgm:presLayoutVars>
      </dgm:prSet>
      <dgm:spPr/>
      <dgm:t>
        <a:bodyPr/>
        <a:lstStyle/>
        <a:p>
          <a:endParaRPr lang="cs-CZ"/>
        </a:p>
      </dgm:t>
    </dgm:pt>
    <dgm:pt modelId="{86D02687-3419-4D83-9F93-FB81E32246E5}" type="pres">
      <dgm:prSet presAssocID="{BB19679E-CACE-4F40-BE2F-90028E339BC9}" presName="titleText3" presStyleLbl="fgAcc2" presStyleIdx="5" presStyleCnt="6" custScaleX="146389" custScaleY="127282">
        <dgm:presLayoutVars>
          <dgm:chMax val="0"/>
          <dgm:chPref val="0"/>
        </dgm:presLayoutVars>
      </dgm:prSet>
      <dgm:spPr/>
      <dgm:t>
        <a:bodyPr/>
        <a:lstStyle/>
        <a:p>
          <a:endParaRPr lang="cs-CZ"/>
        </a:p>
      </dgm:t>
    </dgm:pt>
    <dgm:pt modelId="{BB32B2EF-C9EB-4652-B0A7-FAB589F35F51}" type="pres">
      <dgm:prSet presAssocID="{BB19679E-CACE-4F40-BE2F-90028E339BC9}" presName="rootConnector3" presStyleLbl="asst1" presStyleIdx="5" presStyleCnt="6"/>
      <dgm:spPr/>
      <dgm:t>
        <a:bodyPr/>
        <a:lstStyle/>
        <a:p>
          <a:endParaRPr lang="cs-CZ"/>
        </a:p>
      </dgm:t>
    </dgm:pt>
    <dgm:pt modelId="{F43B8872-6F5A-4AA4-B9D4-4913DF2DB0C0}" type="pres">
      <dgm:prSet presAssocID="{BB19679E-CACE-4F40-BE2F-90028E339BC9}" presName="hierChild6" presStyleCnt="0"/>
      <dgm:spPr/>
    </dgm:pt>
    <dgm:pt modelId="{A573CE20-F754-4289-A97C-04303D50D5E9}" type="pres">
      <dgm:prSet presAssocID="{BB19679E-CACE-4F40-BE2F-90028E339BC9}" presName="hierChild7" presStyleCnt="0"/>
      <dgm:spPr/>
    </dgm:pt>
  </dgm:ptLst>
  <dgm:cxnLst>
    <dgm:cxn modelId="{8A52506C-C424-4703-889D-F98B9AD9BC21}" type="presOf" srcId="{0CC01DD5-2D36-4A85-BFF2-250D686D2F4A}" destId="{86D02687-3419-4D83-9F93-FB81E32246E5}" srcOrd="0" destOrd="0" presId="urn:microsoft.com/office/officeart/2008/layout/NameandTitleOrganizationalChart"/>
    <dgm:cxn modelId="{970DCA90-3A31-4FAB-8CBF-5226A2C70DE3}" type="presOf" srcId="{CAC7AC17-AA1F-4CAE-8E7A-71CCB35308F3}" destId="{E21689D6-6368-46DB-9FB0-35B18AA64F2E}" srcOrd="0" destOrd="0" presId="urn:microsoft.com/office/officeart/2008/layout/NameandTitleOrganizationalChart"/>
    <dgm:cxn modelId="{FF8F6C23-0EE3-4BCB-9672-574FF458AA43}" type="presOf" srcId="{77175688-B6A2-43E9-9257-0EFD364EEBCC}" destId="{515910AF-5C8F-4662-A20C-AF1B54027B26}" srcOrd="0" destOrd="0" presId="urn:microsoft.com/office/officeart/2008/layout/NameandTitleOrganizationalChart"/>
    <dgm:cxn modelId="{475CBA12-8BFE-431E-8413-DB16D57CCE44}" type="presOf" srcId="{4455CCC0-E2C7-444F-B184-0C51FE9C1A80}" destId="{80DC2CF7-4722-4A60-9706-0DA96C0C84C8}" srcOrd="0" destOrd="0" presId="urn:microsoft.com/office/officeart/2008/layout/NameandTitleOrganizationalChart"/>
    <dgm:cxn modelId="{93FFAE2C-6E54-47B8-AD22-6C6FB180E36D}" type="presOf" srcId="{22E28BA0-96FF-46F3-89F3-7673DF06048E}" destId="{226DA2C4-4B22-48B6-92BE-9A75A112A433}" srcOrd="0" destOrd="0" presId="urn:microsoft.com/office/officeart/2008/layout/NameandTitleOrganizationalChart"/>
    <dgm:cxn modelId="{D945E59D-D946-422B-AD3E-6749F70840AE}" type="presOf" srcId="{C30D5A06-2A54-403C-B652-9444D6805470}" destId="{E8998475-26FE-4B15-BE8C-DD55E0B62EFD}" srcOrd="0" destOrd="0" presId="urn:microsoft.com/office/officeart/2008/layout/NameandTitleOrganizationalChart"/>
    <dgm:cxn modelId="{DF3C6619-8C4E-45BC-928A-63C7D5CFF256}" type="presOf" srcId="{7F7343A1-860C-463D-92D1-B44FE67EC038}" destId="{3E4E5567-BED8-4B7D-9201-F50B020853D2}" srcOrd="0" destOrd="0" presId="urn:microsoft.com/office/officeart/2008/layout/NameandTitleOrganizationalChart"/>
    <dgm:cxn modelId="{B8CDC3F7-02C7-4C1B-8349-614B8AFA3197}" srcId="{D7184A94-09BA-47F5-A2BC-AC56BA4595EF}" destId="{CAC7AC17-AA1F-4CAE-8E7A-71CCB35308F3}" srcOrd="0" destOrd="0" parTransId="{C30D5A06-2A54-403C-B652-9444D6805470}" sibTransId="{4F55C174-2FD1-454A-9D77-516BA3068780}"/>
    <dgm:cxn modelId="{A6E5DE31-12E3-4836-B934-2457D967D321}" type="presOf" srcId="{4F55C174-2FD1-454A-9D77-516BA3068780}" destId="{F4E9182B-3551-48E0-B543-D4A95B0272BF}" srcOrd="0" destOrd="0" presId="urn:microsoft.com/office/officeart/2008/layout/NameandTitleOrganizationalChart"/>
    <dgm:cxn modelId="{B8D38C00-7493-4A57-8836-93CAE9B65E9E}" srcId="{4455CCC0-E2C7-444F-B184-0C51FE9C1A80}" destId="{D059F39D-67AD-4722-94A8-4D8A48AC0841}" srcOrd="0" destOrd="0" parTransId="{25E3350F-6253-4FBD-A7E3-8C6ABD0C87FB}" sibTransId="{CE35491F-2807-412F-83FC-126FF48157F8}"/>
    <dgm:cxn modelId="{9DDF2049-2D9E-4972-8F0B-7A64D6443097}" type="presOf" srcId="{9C244E7A-827B-44B7-8997-43EEAB93A2F5}" destId="{1D8683D7-984C-474C-A9F0-0508C584CDEE}" srcOrd="1" destOrd="0" presId="urn:microsoft.com/office/officeart/2008/layout/NameandTitleOrganizationalChart"/>
    <dgm:cxn modelId="{335C70A6-B859-4EBA-9D54-E1AD999EEA60}" type="presOf" srcId="{D059F39D-67AD-4722-94A8-4D8A48AC0841}" destId="{D38BD011-190E-4FA2-AC65-2CF6B19841C0}" srcOrd="0" destOrd="0" presId="urn:microsoft.com/office/officeart/2008/layout/NameandTitleOrganizationalChart"/>
    <dgm:cxn modelId="{ACBAEFF4-CC40-4ED5-9B68-63932D18070C}" srcId="{D059F39D-67AD-4722-94A8-4D8A48AC0841}" destId="{D7184A94-09BA-47F5-A2BC-AC56BA4595EF}" srcOrd="0" destOrd="0" parTransId="{65CDFBFB-B9E4-43FC-83A1-BF9322BCF315}" sibTransId="{99908804-CC1E-4C33-A20C-EA1A28912250}"/>
    <dgm:cxn modelId="{0BB46613-0C54-40BB-85D7-4991D032E74E}" type="presOf" srcId="{7CCD477D-F560-417B-AA28-6885E6A1CB09}" destId="{32A52DAC-D111-45A6-91CA-F13904A8D0B1}" srcOrd="0" destOrd="0" presId="urn:microsoft.com/office/officeart/2008/layout/NameandTitleOrganizationalChart"/>
    <dgm:cxn modelId="{9A3F29EB-B17B-4368-B370-78FBD69DA30D}" type="presOf" srcId="{60C1CA4C-58B9-4AFB-B746-CDEAC275868A}" destId="{2F5C1F05-BC49-403E-9D22-F5683C7B5619}" srcOrd="0" destOrd="0" presId="urn:microsoft.com/office/officeart/2008/layout/NameandTitleOrganizationalChart"/>
    <dgm:cxn modelId="{044A2F83-0403-47CB-8FAA-17F8A3AED8C6}" type="presOf" srcId="{CAC7AC17-AA1F-4CAE-8E7A-71CCB35308F3}" destId="{A8AD9F7B-4E83-49F7-B8CE-E3E4DC89E485}" srcOrd="1" destOrd="0" presId="urn:microsoft.com/office/officeart/2008/layout/NameandTitleOrganizationalChart"/>
    <dgm:cxn modelId="{3E0C5EDF-6FDE-4B8F-8A73-64711CE130ED}" type="presOf" srcId="{D4ADAABE-FE90-4C35-8840-FEBAC1F22403}" destId="{B2119BDF-565B-4D25-B76B-723FFC576010}" srcOrd="0" destOrd="0" presId="urn:microsoft.com/office/officeart/2008/layout/NameandTitleOrganizationalChart"/>
    <dgm:cxn modelId="{839EBFBF-C9A0-4130-BD3D-4902F02BF27A}" type="presOf" srcId="{BB19679E-CACE-4F40-BE2F-90028E339BC9}" destId="{BB32B2EF-C9EB-4652-B0A7-FAB589F35F51}" srcOrd="1" destOrd="0" presId="urn:microsoft.com/office/officeart/2008/layout/NameandTitleOrganizationalChart"/>
    <dgm:cxn modelId="{7EC305D1-EF3D-488B-9B41-DEF23FF6776A}" type="presOf" srcId="{CE35491F-2807-412F-83FC-126FF48157F8}" destId="{2C38B196-CC0F-43FF-B214-A44227D2DD60}" srcOrd="0" destOrd="0" presId="urn:microsoft.com/office/officeart/2008/layout/NameandTitleOrganizationalChart"/>
    <dgm:cxn modelId="{89DD74EE-772F-4B38-A22F-7622B43FFD38}" type="presOf" srcId="{CD282E11-403E-42CF-9E7C-947EA2F239B5}" destId="{EAF7E1B4-5139-4859-9402-A46A7C5AC43F}" srcOrd="1" destOrd="0" presId="urn:microsoft.com/office/officeart/2008/layout/NameandTitleOrganizationalChart"/>
    <dgm:cxn modelId="{C27B0428-955E-4F23-AEEE-FA775BAED8E0}" type="presOf" srcId="{2D34AF85-6CA4-4FFC-9C16-331A4862816D}" destId="{EF183990-0D31-4A04-8B36-7B183D8C713F}" srcOrd="0" destOrd="0" presId="urn:microsoft.com/office/officeart/2008/layout/NameandTitleOrganizationalChart"/>
    <dgm:cxn modelId="{FAEE267E-CC69-42AF-889E-B2AB23DBBF9A}" type="presOf" srcId="{9C244E7A-827B-44B7-8997-43EEAB93A2F5}" destId="{0897E1CF-682D-494C-95BD-58AB7B782714}" srcOrd="0" destOrd="0" presId="urn:microsoft.com/office/officeart/2008/layout/NameandTitleOrganizationalChart"/>
    <dgm:cxn modelId="{65F22277-EAF6-498D-842C-F252F0E15415}" type="presOf" srcId="{D7184A94-09BA-47F5-A2BC-AC56BA4595EF}" destId="{B19338AD-CC0B-4731-A065-4D7FC5C4B846}" srcOrd="1" destOrd="0" presId="urn:microsoft.com/office/officeart/2008/layout/NameandTitleOrganizationalChart"/>
    <dgm:cxn modelId="{CE6A1CFF-D150-4EE7-9565-3C8F250FA781}" srcId="{9C244E7A-827B-44B7-8997-43EEAB93A2F5}" destId="{BB19679E-CACE-4F40-BE2F-90028E339BC9}" srcOrd="1" destOrd="0" parTransId="{7F7343A1-860C-463D-92D1-B44FE67EC038}" sibTransId="{0CC01DD5-2D36-4A85-BFF2-250D686D2F4A}"/>
    <dgm:cxn modelId="{7F5542EA-CEC9-405B-9A3F-AD2545B11680}" type="presOf" srcId="{D7184A94-09BA-47F5-A2BC-AC56BA4595EF}" destId="{CEF1BA74-6900-45A7-ACA1-A3EF86B30262}" srcOrd="0" destOrd="0" presId="urn:microsoft.com/office/officeart/2008/layout/NameandTitleOrganizationalChart"/>
    <dgm:cxn modelId="{593D6B2B-286F-464F-ADE1-77CA5D2A199D}" type="presOf" srcId="{65CDFBFB-B9E4-43FC-83A1-BF9322BCF315}" destId="{8141362A-8A18-45D4-AA20-E92B62C1A68A}" srcOrd="0" destOrd="0" presId="urn:microsoft.com/office/officeart/2008/layout/NameandTitleOrganizationalChart"/>
    <dgm:cxn modelId="{AA57FEC1-0263-4FEE-8674-EE7E9834ED5F}" type="presOf" srcId="{026BCB03-B38C-4EA0-BEB4-3AD0B3D157B5}" destId="{A59FE0E9-949A-462B-A906-5FADED4193DF}" srcOrd="0" destOrd="0" presId="urn:microsoft.com/office/officeart/2008/layout/NameandTitleOrganizationalChart"/>
    <dgm:cxn modelId="{6D924DB7-F44D-4060-9179-4C3549F2A470}" srcId="{9C244E7A-827B-44B7-8997-43EEAB93A2F5}" destId="{60C1CA4C-58B9-4AFB-B746-CDEAC275868A}" srcOrd="0" destOrd="0" parTransId="{77175688-B6A2-43E9-9257-0EFD364EEBCC}" sibTransId="{2D34AF85-6CA4-4FFC-9C16-331A4862816D}"/>
    <dgm:cxn modelId="{4CBA6D8E-3602-4ED6-AB56-125D0D1C546C}" type="presOf" srcId="{CD282E11-403E-42CF-9E7C-947EA2F239B5}" destId="{8E6EAE23-0AF0-4120-9603-8D60E32EAAF3}" srcOrd="0" destOrd="0" presId="urn:microsoft.com/office/officeart/2008/layout/NameandTitleOrganizationalChart"/>
    <dgm:cxn modelId="{2552A711-72D9-42AF-AE15-ECD6966E1B55}" srcId="{D059F39D-67AD-4722-94A8-4D8A48AC0841}" destId="{9C244E7A-827B-44B7-8997-43EEAB93A2F5}" srcOrd="1" destOrd="0" parTransId="{22E28BA0-96FF-46F3-89F3-7673DF06048E}" sibTransId="{7CCD477D-F560-417B-AA28-6885E6A1CB09}"/>
    <dgm:cxn modelId="{1857B53F-04D3-40C1-A4F6-5B1645FD11AE}" type="presOf" srcId="{D059F39D-67AD-4722-94A8-4D8A48AC0841}" destId="{A2842B1A-3653-4552-90A5-CC5FF9D8D79F}" srcOrd="1" destOrd="0" presId="urn:microsoft.com/office/officeart/2008/layout/NameandTitleOrganizationalChart"/>
    <dgm:cxn modelId="{C54275C9-AAA5-419C-9A76-8AAA98D511D6}" type="presOf" srcId="{99908804-CC1E-4C33-A20C-EA1A28912250}" destId="{F2923641-D5F3-4532-BBBB-DC26CE19F570}" srcOrd="0" destOrd="0" presId="urn:microsoft.com/office/officeart/2008/layout/NameandTitleOrganizationalChart"/>
    <dgm:cxn modelId="{6C8A2134-6F44-457F-BC5C-4EBA3AA8C341}" type="presOf" srcId="{60C1CA4C-58B9-4AFB-B746-CDEAC275868A}" destId="{6D8A173F-EDE1-4388-8584-75BD33D2D498}" srcOrd="1" destOrd="0" presId="urn:microsoft.com/office/officeart/2008/layout/NameandTitleOrganizationalChart"/>
    <dgm:cxn modelId="{1DC7E8EE-47C2-4E76-B038-A0D822FEFD2A}" type="presOf" srcId="{BB19679E-CACE-4F40-BE2F-90028E339BC9}" destId="{E6BAE5EF-3B98-47D8-88DD-9DDAEFAFD55E}" srcOrd="0" destOrd="0" presId="urn:microsoft.com/office/officeart/2008/layout/NameandTitleOrganizationalChart"/>
    <dgm:cxn modelId="{9EF70F73-AD60-495A-8B19-1C04AD492722}" srcId="{D7184A94-09BA-47F5-A2BC-AC56BA4595EF}" destId="{CD282E11-403E-42CF-9E7C-947EA2F239B5}" srcOrd="1" destOrd="0" parTransId="{D4ADAABE-FE90-4C35-8840-FEBAC1F22403}" sibTransId="{026BCB03-B38C-4EA0-BEB4-3AD0B3D157B5}"/>
    <dgm:cxn modelId="{EEF95071-BF13-43ED-865D-D1977BBA447B}" type="presParOf" srcId="{80DC2CF7-4722-4A60-9706-0DA96C0C84C8}" destId="{5257F8E6-6BD8-41CD-9C0B-6F1C1F79B41B}" srcOrd="0" destOrd="0" presId="urn:microsoft.com/office/officeart/2008/layout/NameandTitleOrganizationalChart"/>
    <dgm:cxn modelId="{6491FBA5-D291-43AC-A7B3-FA13D6F3BD74}" type="presParOf" srcId="{5257F8E6-6BD8-41CD-9C0B-6F1C1F79B41B}" destId="{3A52B8B2-2D0F-4D9D-B03B-A24E5679A149}" srcOrd="0" destOrd="0" presId="urn:microsoft.com/office/officeart/2008/layout/NameandTitleOrganizationalChart"/>
    <dgm:cxn modelId="{39FD1B5C-C801-436F-BE1C-B59169D68616}" type="presParOf" srcId="{3A52B8B2-2D0F-4D9D-B03B-A24E5679A149}" destId="{D38BD011-190E-4FA2-AC65-2CF6B19841C0}" srcOrd="0" destOrd="0" presId="urn:microsoft.com/office/officeart/2008/layout/NameandTitleOrganizationalChart"/>
    <dgm:cxn modelId="{EA2CF010-ECDF-4FFE-8156-0A6491E86222}" type="presParOf" srcId="{3A52B8B2-2D0F-4D9D-B03B-A24E5679A149}" destId="{2C38B196-CC0F-43FF-B214-A44227D2DD60}" srcOrd="1" destOrd="0" presId="urn:microsoft.com/office/officeart/2008/layout/NameandTitleOrganizationalChart"/>
    <dgm:cxn modelId="{946420B8-1872-4538-99AB-AB00E0E43D94}" type="presParOf" srcId="{3A52B8B2-2D0F-4D9D-B03B-A24E5679A149}" destId="{A2842B1A-3653-4552-90A5-CC5FF9D8D79F}" srcOrd="2" destOrd="0" presId="urn:microsoft.com/office/officeart/2008/layout/NameandTitleOrganizationalChart"/>
    <dgm:cxn modelId="{7027F2D7-228C-452C-A440-157EFDA07B38}" type="presParOf" srcId="{5257F8E6-6BD8-41CD-9C0B-6F1C1F79B41B}" destId="{F08A3DB0-CCD3-4289-B636-4247F3373F06}" srcOrd="1" destOrd="0" presId="urn:microsoft.com/office/officeart/2008/layout/NameandTitleOrganizationalChart"/>
    <dgm:cxn modelId="{FAEEAFBE-B0F2-41A5-A49B-6CC140F9400D}" type="presParOf" srcId="{5257F8E6-6BD8-41CD-9C0B-6F1C1F79B41B}" destId="{7E80B07B-A706-4EEC-8C79-C2756269B458}" srcOrd="2" destOrd="0" presId="urn:microsoft.com/office/officeart/2008/layout/NameandTitleOrganizationalChart"/>
    <dgm:cxn modelId="{10770C80-CB60-41C6-B223-E9966AD0DE3F}" type="presParOf" srcId="{7E80B07B-A706-4EEC-8C79-C2756269B458}" destId="{8141362A-8A18-45D4-AA20-E92B62C1A68A}" srcOrd="0" destOrd="0" presId="urn:microsoft.com/office/officeart/2008/layout/NameandTitleOrganizationalChart"/>
    <dgm:cxn modelId="{26E050A7-0E1C-4B81-BD9F-70E9E9A08572}" type="presParOf" srcId="{7E80B07B-A706-4EEC-8C79-C2756269B458}" destId="{B24E6416-3B2A-41D3-9D3C-841B89F97D53}" srcOrd="1" destOrd="0" presId="urn:microsoft.com/office/officeart/2008/layout/NameandTitleOrganizationalChart"/>
    <dgm:cxn modelId="{F50D9067-3BEF-4937-8CE7-3E3A08750275}" type="presParOf" srcId="{B24E6416-3B2A-41D3-9D3C-841B89F97D53}" destId="{8FEC59F7-D9B5-4D84-B18C-62461F702106}" srcOrd="0" destOrd="0" presId="urn:microsoft.com/office/officeart/2008/layout/NameandTitleOrganizationalChart"/>
    <dgm:cxn modelId="{941B8522-CF7B-4C7F-951E-6603608C7CD6}" type="presParOf" srcId="{8FEC59F7-D9B5-4D84-B18C-62461F702106}" destId="{CEF1BA74-6900-45A7-ACA1-A3EF86B30262}" srcOrd="0" destOrd="0" presId="urn:microsoft.com/office/officeart/2008/layout/NameandTitleOrganizationalChart"/>
    <dgm:cxn modelId="{B34B123A-EE49-4A55-B1ED-4EFF971257D8}" type="presParOf" srcId="{8FEC59F7-D9B5-4D84-B18C-62461F702106}" destId="{F2923641-D5F3-4532-BBBB-DC26CE19F570}" srcOrd="1" destOrd="0" presId="urn:microsoft.com/office/officeart/2008/layout/NameandTitleOrganizationalChart"/>
    <dgm:cxn modelId="{6D7EAD5D-CCB5-4027-AC22-E546CF112F0E}" type="presParOf" srcId="{8FEC59F7-D9B5-4D84-B18C-62461F702106}" destId="{B19338AD-CC0B-4731-A065-4D7FC5C4B846}" srcOrd="2" destOrd="0" presId="urn:microsoft.com/office/officeart/2008/layout/NameandTitleOrganizationalChart"/>
    <dgm:cxn modelId="{F18E8E46-E5E5-4BE3-B163-B22D875FDB97}" type="presParOf" srcId="{B24E6416-3B2A-41D3-9D3C-841B89F97D53}" destId="{279304A3-07D0-4A3F-9E30-4919BAA8A882}" srcOrd="1" destOrd="0" presId="urn:microsoft.com/office/officeart/2008/layout/NameandTitleOrganizationalChart"/>
    <dgm:cxn modelId="{5567F80A-93FF-4332-8A96-32F53642096B}" type="presParOf" srcId="{B24E6416-3B2A-41D3-9D3C-841B89F97D53}" destId="{B0BB3FE1-7B3D-4138-9ED0-5E6BA1B3BBF2}" srcOrd="2" destOrd="0" presId="urn:microsoft.com/office/officeart/2008/layout/NameandTitleOrganizationalChart"/>
    <dgm:cxn modelId="{A023D5C7-61B7-41D0-84E9-905C07BFF7E8}" type="presParOf" srcId="{B0BB3FE1-7B3D-4138-9ED0-5E6BA1B3BBF2}" destId="{E8998475-26FE-4B15-BE8C-DD55E0B62EFD}" srcOrd="0" destOrd="0" presId="urn:microsoft.com/office/officeart/2008/layout/NameandTitleOrganizationalChart"/>
    <dgm:cxn modelId="{55CAE001-B600-41AA-89C5-0B622EC19562}" type="presParOf" srcId="{B0BB3FE1-7B3D-4138-9ED0-5E6BA1B3BBF2}" destId="{71308381-F9BE-449F-A144-B552FC7BBDE4}" srcOrd="1" destOrd="0" presId="urn:microsoft.com/office/officeart/2008/layout/NameandTitleOrganizationalChart"/>
    <dgm:cxn modelId="{911CE65C-BA1C-431C-85D2-5C2E14246FC9}" type="presParOf" srcId="{71308381-F9BE-449F-A144-B552FC7BBDE4}" destId="{B14009EF-B1F4-4C67-BBC5-94D982F3FE97}" srcOrd="0" destOrd="0" presId="urn:microsoft.com/office/officeart/2008/layout/NameandTitleOrganizationalChart"/>
    <dgm:cxn modelId="{8C9514A2-9C20-4AE6-B5C3-49AFB1861FE9}" type="presParOf" srcId="{B14009EF-B1F4-4C67-BBC5-94D982F3FE97}" destId="{E21689D6-6368-46DB-9FB0-35B18AA64F2E}" srcOrd="0" destOrd="0" presId="urn:microsoft.com/office/officeart/2008/layout/NameandTitleOrganizationalChart"/>
    <dgm:cxn modelId="{2EC17AD8-2AD6-49E1-A98F-293BECEA27BD}" type="presParOf" srcId="{B14009EF-B1F4-4C67-BBC5-94D982F3FE97}" destId="{F4E9182B-3551-48E0-B543-D4A95B0272BF}" srcOrd="1" destOrd="0" presId="urn:microsoft.com/office/officeart/2008/layout/NameandTitleOrganizationalChart"/>
    <dgm:cxn modelId="{7B9DFEE0-261E-4767-93CF-6B2F0BC46589}" type="presParOf" srcId="{B14009EF-B1F4-4C67-BBC5-94D982F3FE97}" destId="{A8AD9F7B-4E83-49F7-B8CE-E3E4DC89E485}" srcOrd="2" destOrd="0" presId="urn:microsoft.com/office/officeart/2008/layout/NameandTitleOrganizationalChart"/>
    <dgm:cxn modelId="{59F6E565-39C2-4D3D-9522-184741CEC616}" type="presParOf" srcId="{71308381-F9BE-449F-A144-B552FC7BBDE4}" destId="{9A8BC679-2AC4-4E40-8C19-D10FFFCFC6C7}" srcOrd="1" destOrd="0" presId="urn:microsoft.com/office/officeart/2008/layout/NameandTitleOrganizationalChart"/>
    <dgm:cxn modelId="{3065E9B3-44E7-4A60-9E17-F87858301945}" type="presParOf" srcId="{71308381-F9BE-449F-A144-B552FC7BBDE4}" destId="{0D633FA2-EC76-445C-9D14-DABCD0BFC1E3}" srcOrd="2" destOrd="0" presId="urn:microsoft.com/office/officeart/2008/layout/NameandTitleOrganizationalChart"/>
    <dgm:cxn modelId="{E06C7133-2E93-415C-9479-5021B7559860}" type="presParOf" srcId="{B0BB3FE1-7B3D-4138-9ED0-5E6BA1B3BBF2}" destId="{B2119BDF-565B-4D25-B76B-723FFC576010}" srcOrd="2" destOrd="0" presId="urn:microsoft.com/office/officeart/2008/layout/NameandTitleOrganizationalChart"/>
    <dgm:cxn modelId="{8A202F5C-1AE0-4B3B-BEC8-9C7E4FA01227}" type="presParOf" srcId="{B0BB3FE1-7B3D-4138-9ED0-5E6BA1B3BBF2}" destId="{F11A5E2A-DAE5-4A3D-805A-DA155546F688}" srcOrd="3" destOrd="0" presId="urn:microsoft.com/office/officeart/2008/layout/NameandTitleOrganizationalChart"/>
    <dgm:cxn modelId="{7EDDCDA7-FC01-4DCB-8644-7824168546AF}" type="presParOf" srcId="{F11A5E2A-DAE5-4A3D-805A-DA155546F688}" destId="{7DA7BC5F-A1E8-4B5D-92AD-15D21C6CEF57}" srcOrd="0" destOrd="0" presId="urn:microsoft.com/office/officeart/2008/layout/NameandTitleOrganizationalChart"/>
    <dgm:cxn modelId="{D685CC00-1B0D-4677-83A8-E4B8F830EFCF}" type="presParOf" srcId="{7DA7BC5F-A1E8-4B5D-92AD-15D21C6CEF57}" destId="{8E6EAE23-0AF0-4120-9603-8D60E32EAAF3}" srcOrd="0" destOrd="0" presId="urn:microsoft.com/office/officeart/2008/layout/NameandTitleOrganizationalChart"/>
    <dgm:cxn modelId="{958CB828-C032-4708-A0A2-B21A8E1EF006}" type="presParOf" srcId="{7DA7BC5F-A1E8-4B5D-92AD-15D21C6CEF57}" destId="{A59FE0E9-949A-462B-A906-5FADED4193DF}" srcOrd="1" destOrd="0" presId="urn:microsoft.com/office/officeart/2008/layout/NameandTitleOrganizationalChart"/>
    <dgm:cxn modelId="{D5F1A2CB-E27A-46E5-8F07-D4679BE66325}" type="presParOf" srcId="{7DA7BC5F-A1E8-4B5D-92AD-15D21C6CEF57}" destId="{EAF7E1B4-5139-4859-9402-A46A7C5AC43F}" srcOrd="2" destOrd="0" presId="urn:microsoft.com/office/officeart/2008/layout/NameandTitleOrganizationalChart"/>
    <dgm:cxn modelId="{25A3BD80-51A0-4CE6-A6AD-4CF40FA957C2}" type="presParOf" srcId="{F11A5E2A-DAE5-4A3D-805A-DA155546F688}" destId="{B5F78BBF-86B4-45C4-AFB3-6DC1AA307DFB}" srcOrd="1" destOrd="0" presId="urn:microsoft.com/office/officeart/2008/layout/NameandTitleOrganizationalChart"/>
    <dgm:cxn modelId="{F585C765-C04C-45A1-9437-0CF8A223B787}" type="presParOf" srcId="{F11A5E2A-DAE5-4A3D-805A-DA155546F688}" destId="{F702F819-134D-41E9-8626-76981528A945}" srcOrd="2" destOrd="0" presId="urn:microsoft.com/office/officeart/2008/layout/NameandTitleOrganizationalChart"/>
    <dgm:cxn modelId="{22EC7A15-1053-4B47-83F2-65D5C45FC92F}" type="presParOf" srcId="{7E80B07B-A706-4EEC-8C79-C2756269B458}" destId="{226DA2C4-4B22-48B6-92BE-9A75A112A433}" srcOrd="2" destOrd="0" presId="urn:microsoft.com/office/officeart/2008/layout/NameandTitleOrganizationalChart"/>
    <dgm:cxn modelId="{8A32A24D-CEED-4B2E-8646-DCBEB488B666}" type="presParOf" srcId="{7E80B07B-A706-4EEC-8C79-C2756269B458}" destId="{F782EE5C-8E91-4E59-935F-DA7087366821}" srcOrd="3" destOrd="0" presId="urn:microsoft.com/office/officeart/2008/layout/NameandTitleOrganizationalChart"/>
    <dgm:cxn modelId="{8675B8DB-96E5-4B64-A6F7-A5B03EE4B9B7}" type="presParOf" srcId="{F782EE5C-8E91-4E59-935F-DA7087366821}" destId="{1C359915-CF92-4DC9-87AC-9FD96C9EF860}" srcOrd="0" destOrd="0" presId="urn:microsoft.com/office/officeart/2008/layout/NameandTitleOrganizationalChart"/>
    <dgm:cxn modelId="{54DCE840-6E0F-4C88-8027-A639A571B5AE}" type="presParOf" srcId="{1C359915-CF92-4DC9-87AC-9FD96C9EF860}" destId="{0897E1CF-682D-494C-95BD-58AB7B782714}" srcOrd="0" destOrd="0" presId="urn:microsoft.com/office/officeart/2008/layout/NameandTitleOrganizationalChart"/>
    <dgm:cxn modelId="{6280347A-876B-4B27-AF8A-69D91A2232E2}" type="presParOf" srcId="{1C359915-CF92-4DC9-87AC-9FD96C9EF860}" destId="{32A52DAC-D111-45A6-91CA-F13904A8D0B1}" srcOrd="1" destOrd="0" presId="urn:microsoft.com/office/officeart/2008/layout/NameandTitleOrganizationalChart"/>
    <dgm:cxn modelId="{BF659E82-919D-43A3-B77B-A37F09D60ABF}" type="presParOf" srcId="{1C359915-CF92-4DC9-87AC-9FD96C9EF860}" destId="{1D8683D7-984C-474C-A9F0-0508C584CDEE}" srcOrd="2" destOrd="0" presId="urn:microsoft.com/office/officeart/2008/layout/NameandTitleOrganizationalChart"/>
    <dgm:cxn modelId="{AC8224BD-0B39-4B2C-B14C-37580D350365}" type="presParOf" srcId="{F782EE5C-8E91-4E59-935F-DA7087366821}" destId="{1A7C27DF-8D45-406B-8F04-BEF5929821D6}" srcOrd="1" destOrd="0" presId="urn:microsoft.com/office/officeart/2008/layout/NameandTitleOrganizationalChart"/>
    <dgm:cxn modelId="{79999990-5D42-47FB-9854-8930FF90B7B7}" type="presParOf" srcId="{F782EE5C-8E91-4E59-935F-DA7087366821}" destId="{8B4A46D0-7EB4-480B-9E75-DC05A504FF79}" srcOrd="2" destOrd="0" presId="urn:microsoft.com/office/officeart/2008/layout/NameandTitleOrganizationalChart"/>
    <dgm:cxn modelId="{EAC6B8F7-834D-4940-84AD-1B11F4FCCE44}" type="presParOf" srcId="{8B4A46D0-7EB4-480B-9E75-DC05A504FF79}" destId="{515910AF-5C8F-4662-A20C-AF1B54027B26}" srcOrd="0" destOrd="0" presId="urn:microsoft.com/office/officeart/2008/layout/NameandTitleOrganizationalChart"/>
    <dgm:cxn modelId="{3D50510E-DC04-4149-9E74-CC41C10A5735}" type="presParOf" srcId="{8B4A46D0-7EB4-480B-9E75-DC05A504FF79}" destId="{FB922721-3C7E-4B2D-9DF1-EF640DCEAFF7}" srcOrd="1" destOrd="0" presId="urn:microsoft.com/office/officeart/2008/layout/NameandTitleOrganizationalChart"/>
    <dgm:cxn modelId="{86132BC8-C759-48CA-AE2C-B4C4A9640F78}" type="presParOf" srcId="{FB922721-3C7E-4B2D-9DF1-EF640DCEAFF7}" destId="{398D4957-F7A3-4F3B-8A89-72CCC687C275}" srcOrd="0" destOrd="0" presId="urn:microsoft.com/office/officeart/2008/layout/NameandTitleOrganizationalChart"/>
    <dgm:cxn modelId="{2D1DC08F-BF8E-40DD-AA88-631EE5906680}" type="presParOf" srcId="{398D4957-F7A3-4F3B-8A89-72CCC687C275}" destId="{2F5C1F05-BC49-403E-9D22-F5683C7B5619}" srcOrd="0" destOrd="0" presId="urn:microsoft.com/office/officeart/2008/layout/NameandTitleOrganizationalChart"/>
    <dgm:cxn modelId="{89507ACF-DF85-4F67-91F4-A9DAB0A2A87D}" type="presParOf" srcId="{398D4957-F7A3-4F3B-8A89-72CCC687C275}" destId="{EF183990-0D31-4A04-8B36-7B183D8C713F}" srcOrd="1" destOrd="0" presId="urn:microsoft.com/office/officeart/2008/layout/NameandTitleOrganizationalChart"/>
    <dgm:cxn modelId="{9B430EA2-5A3D-4D18-AF0D-25EE8C748FB5}" type="presParOf" srcId="{398D4957-F7A3-4F3B-8A89-72CCC687C275}" destId="{6D8A173F-EDE1-4388-8584-75BD33D2D498}" srcOrd="2" destOrd="0" presId="urn:microsoft.com/office/officeart/2008/layout/NameandTitleOrganizationalChart"/>
    <dgm:cxn modelId="{BEF5FD4D-6057-42D7-8181-1BE2E50EDA0C}" type="presParOf" srcId="{FB922721-3C7E-4B2D-9DF1-EF640DCEAFF7}" destId="{875FD0A9-79A1-4A80-A473-72ED8FB2A3D8}" srcOrd="1" destOrd="0" presId="urn:microsoft.com/office/officeart/2008/layout/NameandTitleOrganizationalChart"/>
    <dgm:cxn modelId="{0422D141-9394-4B15-9298-A1B53C9A961C}" type="presParOf" srcId="{FB922721-3C7E-4B2D-9DF1-EF640DCEAFF7}" destId="{21C55943-8F86-4BCB-BCD6-32AEC2C7EC9F}" srcOrd="2" destOrd="0" presId="urn:microsoft.com/office/officeart/2008/layout/NameandTitleOrganizationalChart"/>
    <dgm:cxn modelId="{E35FDC61-76DD-4FC7-B052-A82A4576AD14}" type="presParOf" srcId="{8B4A46D0-7EB4-480B-9E75-DC05A504FF79}" destId="{3E4E5567-BED8-4B7D-9201-F50B020853D2}" srcOrd="2" destOrd="0" presId="urn:microsoft.com/office/officeart/2008/layout/NameandTitleOrganizationalChart"/>
    <dgm:cxn modelId="{A0524378-AAB8-4789-BAF0-3A73C5011146}" type="presParOf" srcId="{8B4A46D0-7EB4-480B-9E75-DC05A504FF79}" destId="{3332B4C7-0EA2-4132-9243-1BC771F81DEE}" srcOrd="3" destOrd="0" presId="urn:microsoft.com/office/officeart/2008/layout/NameandTitleOrganizationalChart"/>
    <dgm:cxn modelId="{7DC6A63F-19C7-48A6-ABB9-FC341FB1757F}" type="presParOf" srcId="{3332B4C7-0EA2-4132-9243-1BC771F81DEE}" destId="{6F249A8F-BC6D-4842-A9C8-893AAFF3A6B4}" srcOrd="0" destOrd="0" presId="urn:microsoft.com/office/officeart/2008/layout/NameandTitleOrganizationalChart"/>
    <dgm:cxn modelId="{7E4BC9C1-1C44-4E58-8D93-BD22AA85B739}" type="presParOf" srcId="{6F249A8F-BC6D-4842-A9C8-893AAFF3A6B4}" destId="{E6BAE5EF-3B98-47D8-88DD-9DDAEFAFD55E}" srcOrd="0" destOrd="0" presId="urn:microsoft.com/office/officeart/2008/layout/NameandTitleOrganizationalChart"/>
    <dgm:cxn modelId="{3AFC6DF0-6817-4DC0-BF12-179609E47A3B}" type="presParOf" srcId="{6F249A8F-BC6D-4842-A9C8-893AAFF3A6B4}" destId="{86D02687-3419-4D83-9F93-FB81E32246E5}" srcOrd="1" destOrd="0" presId="urn:microsoft.com/office/officeart/2008/layout/NameandTitleOrganizationalChart"/>
    <dgm:cxn modelId="{30CE6F72-EB9B-49C4-8F19-FF83561EC23A}" type="presParOf" srcId="{6F249A8F-BC6D-4842-A9C8-893AAFF3A6B4}" destId="{BB32B2EF-C9EB-4652-B0A7-FAB589F35F51}" srcOrd="2" destOrd="0" presId="urn:microsoft.com/office/officeart/2008/layout/NameandTitleOrganizationalChart"/>
    <dgm:cxn modelId="{61682F4F-247F-4D80-9EF1-FA7A6F647798}" type="presParOf" srcId="{3332B4C7-0EA2-4132-9243-1BC771F81DEE}" destId="{F43B8872-6F5A-4AA4-B9D4-4913DF2DB0C0}" srcOrd="1" destOrd="0" presId="urn:microsoft.com/office/officeart/2008/layout/NameandTitleOrganizationalChart"/>
    <dgm:cxn modelId="{F608910C-558D-44E5-917E-AC1CAF8783EB}" type="presParOf" srcId="{3332B4C7-0EA2-4132-9243-1BC771F81DEE}" destId="{A573CE20-F754-4289-A97C-04303D50D5E9}"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31326"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31326" y="9445387"/>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6117" y="4722694"/>
            <a:ext cx="540893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354615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402244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17317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296331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09385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186621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34740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80837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304549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275975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287980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453614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418297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14880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185960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200745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315961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83320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770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37403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237644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46371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2456136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cs-CZ" altLang="cs-CZ" noProof="0" dirty="0" smtClean="0"/>
              <a:t>Kliknutím lze upravit styl.</a:t>
            </a:r>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endParaRPr lang="cs-CZ" altLang="cs-CZ" dirty="0"/>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dirty="0" smtClean="0"/>
              <a:t>Kliknutím lze upravit styly předlohy textu.</a:t>
            </a:r>
          </a:p>
          <a:p>
            <a:pPr lvl="1"/>
            <a:r>
              <a:rPr lang="cs-CZ" dirty="0" smtClean="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cs-CZ" dirty="0" smtClean="0"/>
              <a:t>Kliknutím lze upravit styly předlohy textu.</a:t>
            </a:r>
          </a:p>
          <a:p>
            <a:pPr lvl="1"/>
            <a:r>
              <a:rPr lang="cs-CZ" dirty="0" smtClean="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dirty="0" smtClean="0"/>
              <a:t>Kliknutím lze upravit styly předlohy textu.</a:t>
            </a:r>
          </a:p>
          <a:p>
            <a:pPr lvl="1"/>
            <a:r>
              <a:rPr lang="cs-CZ" dirty="0" smtClean="0"/>
              <a:t>Druhá úroveň</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endParaRPr lang="cs-CZ" altLang="cs-CZ" dirty="0"/>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smtClean="0"/>
              <a:t>Kliknutím lze upravit styly předlohy textu.</a:t>
            </a:r>
          </a:p>
          <a:p>
            <a:pPr lvl="1"/>
            <a:r>
              <a:rPr lang="cs-CZ" dirty="0" smtClean="0"/>
              <a:t>Druhá úroveň</a:t>
            </a:r>
          </a:p>
        </p:txBody>
      </p:sp>
      <p:sp>
        <p:nvSpPr>
          <p:cNvPr id="5" name="Zástupný symbol pro zápatí 4"/>
          <p:cNvSpPr>
            <a:spLocks noGrp="1"/>
          </p:cNvSpPr>
          <p:nvPr>
            <p:ph type="ftr" sz="quarter" idx="10"/>
          </p:nvPr>
        </p:nvSpPr>
        <p:spPr/>
        <p:txBody>
          <a:bodyPr/>
          <a:lstStyle>
            <a:lvl1pPr>
              <a:defRPr/>
            </a:lvl1pPr>
          </a:lstStyle>
          <a:p>
            <a:endParaRPr lang="cs-CZ" altLang="cs-CZ"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cs-CZ" dirty="0" smtClean="0"/>
              <a:t>Kliknutím lze upravit styl.</a:t>
            </a:r>
            <a:endParaRPr lang="cs-CZ"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smtClean="0"/>
              <a:t>Kliknutím lze upravit styly předlohy textu.</a:t>
            </a:r>
          </a:p>
          <a:p>
            <a:pPr lvl="1"/>
            <a:r>
              <a:rPr lang="cs-CZ" dirty="0" smtClean="0"/>
              <a:t>Druhá úroveň</a:t>
            </a:r>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Kliknutím lze upravit styly předlohy textu.</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smtClean="0"/>
              <a:t>Kliknutím lze upravit styly předlohy textu.</a:t>
            </a:r>
          </a:p>
          <a:p>
            <a:pPr lvl="1"/>
            <a:r>
              <a:rPr lang="cs-CZ" dirty="0" smtClean="0"/>
              <a:t>Druhá úroveň</a:t>
            </a:r>
          </a:p>
        </p:txBody>
      </p:sp>
      <p:sp>
        <p:nvSpPr>
          <p:cNvPr id="7" name="Zástupný symbol pro zápatí 6"/>
          <p:cNvSpPr>
            <a:spLocks noGrp="1"/>
          </p:cNvSpPr>
          <p:nvPr>
            <p:ph type="ftr" sz="quarter" idx="10"/>
          </p:nvPr>
        </p:nvSpPr>
        <p:spPr/>
        <p:txBody>
          <a:bodyPr/>
          <a:lstStyle>
            <a:lvl1pPr>
              <a:defRPr/>
            </a:lvl1pPr>
          </a:lstStyle>
          <a:p>
            <a:endParaRPr lang="cs-CZ" altLang="cs-CZ"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cs-CZ" dirty="0" smtClean="0"/>
              <a:t>Kliknutím lze upravit styl.</a:t>
            </a:r>
            <a:endParaRPr lang="cs-CZ"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smtClean="0"/>
              <a:t>Kliknutím lze upravit styly předlohy textu.</a:t>
            </a:r>
          </a:p>
          <a:p>
            <a:pPr lvl="1"/>
            <a:r>
              <a:rPr lang="cs-CZ" dirty="0" smtClean="0"/>
              <a:t>Druhá úroveň</a:t>
            </a:r>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smtClean="0"/>
              <a:t>Klepnutím lze upravit styl předlohy nadpisů.</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smtClean="0"/>
              <a:t>Klepnutím lze upravit styly předlohy textu.</a:t>
            </a:r>
          </a:p>
          <a:p>
            <a:pPr lvl="1"/>
            <a:r>
              <a:rPr lang="cs-CZ" altLang="cs-CZ" dirty="0" smtClean="0"/>
              <a:t>Druhá úroveň</a:t>
            </a:r>
          </a:p>
        </p:txBody>
      </p:sp>
      <p:sp>
        <p:nvSpPr>
          <p:cNvPr id="64529"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endParaRPr lang="cs-CZ" altLang="cs-CZ"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52.png"/><Relationship Id="rId7"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082675" y="1099678"/>
            <a:ext cx="7518400" cy="2663825"/>
          </a:xfrm>
        </p:spPr>
        <p:txBody>
          <a:bodyPr/>
          <a:lstStyle/>
          <a:p>
            <a:pPr algn="ctr"/>
            <a:r>
              <a:rPr lang="cs-CZ" altLang="cs-CZ" sz="3600" dirty="0" smtClean="0">
                <a:effectLst>
                  <a:outerShdw blurRad="38100" dist="38100" dir="2700000" algn="tl">
                    <a:srgbClr val="000000">
                      <a:alpha val="43137"/>
                    </a:srgbClr>
                  </a:outerShdw>
                </a:effectLst>
              </a:rPr>
              <a:t>Mechanika a molekulová fyzika</a:t>
            </a:r>
            <a:endParaRPr lang="cs-CZ" altLang="cs-CZ" sz="3600" dirty="0">
              <a:effectLst>
                <a:outerShdw blurRad="38100" dist="38100" dir="2700000" algn="tl">
                  <a:srgbClr val="000000">
                    <a:alpha val="43137"/>
                  </a:srgbClr>
                </a:outerShdw>
              </a:effectLst>
            </a:endParaRPr>
          </a:p>
        </p:txBody>
      </p:sp>
      <p:sp>
        <p:nvSpPr>
          <p:cNvPr id="5" name="Rectangle 7"/>
          <p:cNvSpPr>
            <a:spLocks noChangeArrowheads="1"/>
          </p:cNvSpPr>
          <p:nvPr/>
        </p:nvSpPr>
        <p:spPr bwMode="auto">
          <a:xfrm>
            <a:off x="1187450" y="3644900"/>
            <a:ext cx="6908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charset="0"/>
              <a:defRPr sz="3200">
                <a:solidFill>
                  <a:schemeClr val="tx1"/>
                </a:solidFill>
                <a:latin typeface="Calibri" pitchFamily="34" charset="0"/>
              </a:defRPr>
            </a:lvl1pPr>
            <a:lvl2pPr marL="742950" indent="-285750" algn="ctr">
              <a:spcBef>
                <a:spcPct val="20000"/>
              </a:spcBef>
              <a:buFont typeface="Arial" charset="0"/>
              <a:defRPr sz="2800">
                <a:solidFill>
                  <a:schemeClr val="tx1"/>
                </a:solidFill>
                <a:latin typeface="Calibri" pitchFamily="34" charset="0"/>
              </a:defRPr>
            </a:lvl2pPr>
            <a:lvl3pPr marL="1143000" indent="-228600" algn="ctr">
              <a:spcBef>
                <a:spcPct val="20000"/>
              </a:spcBef>
              <a:buFont typeface="Arial" charset="0"/>
              <a:defRPr sz="2400">
                <a:solidFill>
                  <a:schemeClr val="tx1"/>
                </a:solidFill>
                <a:latin typeface="Calibri" pitchFamily="34" charset="0"/>
              </a:defRPr>
            </a:lvl3pPr>
            <a:lvl4pPr marL="1600200" indent="-228600" algn="ctr">
              <a:spcBef>
                <a:spcPct val="20000"/>
              </a:spcBef>
              <a:buFont typeface="Arial" charset="0"/>
              <a:defRPr sz="2000">
                <a:solidFill>
                  <a:schemeClr val="tx1"/>
                </a:solidFill>
                <a:latin typeface="Calibri" pitchFamily="34" charset="0"/>
              </a:defRPr>
            </a:lvl4pPr>
            <a:lvl5pPr marL="2057400" indent="-228600" algn="ctr">
              <a:spcBef>
                <a:spcPct val="20000"/>
              </a:spcBef>
              <a:buFont typeface="Arial" charset="0"/>
              <a:defRPr sz="2000">
                <a:solidFill>
                  <a:schemeClr val="tx1"/>
                </a:solidFill>
                <a:latin typeface="Calibri" pitchFamily="34" charset="0"/>
              </a:defRPr>
            </a:lvl5pPr>
            <a:lvl6pPr marL="2514600" indent="-228600" algn="ctr" fontAlgn="base">
              <a:spcBef>
                <a:spcPct val="20000"/>
              </a:spcBef>
              <a:spcAft>
                <a:spcPct val="0"/>
              </a:spcAft>
              <a:buFont typeface="Arial" charset="0"/>
              <a:defRPr sz="2000">
                <a:solidFill>
                  <a:schemeClr val="tx1"/>
                </a:solidFill>
                <a:latin typeface="Calibri" pitchFamily="34" charset="0"/>
              </a:defRPr>
            </a:lvl6pPr>
            <a:lvl7pPr marL="2971800" indent="-228600" algn="ctr" fontAlgn="base">
              <a:spcBef>
                <a:spcPct val="20000"/>
              </a:spcBef>
              <a:spcAft>
                <a:spcPct val="0"/>
              </a:spcAft>
              <a:buFont typeface="Arial" charset="0"/>
              <a:defRPr sz="2000">
                <a:solidFill>
                  <a:schemeClr val="tx1"/>
                </a:solidFill>
                <a:latin typeface="Calibri" pitchFamily="34" charset="0"/>
              </a:defRPr>
            </a:lvl7pPr>
            <a:lvl8pPr marL="3429000" indent="-228600" algn="ctr" fontAlgn="base">
              <a:spcBef>
                <a:spcPct val="20000"/>
              </a:spcBef>
              <a:spcAft>
                <a:spcPct val="0"/>
              </a:spcAft>
              <a:buFont typeface="Arial" charset="0"/>
              <a:defRPr sz="2000">
                <a:solidFill>
                  <a:schemeClr val="tx1"/>
                </a:solidFill>
                <a:latin typeface="Calibri" pitchFamily="34" charset="0"/>
              </a:defRPr>
            </a:lvl8pPr>
            <a:lvl9pPr marL="3886200" indent="-228600" algn="ctr" fontAlgn="base">
              <a:spcBef>
                <a:spcPct val="20000"/>
              </a:spcBef>
              <a:spcAft>
                <a:spcPct val="0"/>
              </a:spcAft>
              <a:buFont typeface="Arial" charset="0"/>
              <a:defRPr sz="2000">
                <a:solidFill>
                  <a:schemeClr val="tx1"/>
                </a:solidFill>
                <a:latin typeface="Calibri" pitchFamily="34" charset="0"/>
              </a:defRPr>
            </a:lvl9pPr>
          </a:lstStyle>
          <a:p>
            <a:pPr eaLnBrk="1" hangingPunct="1">
              <a:lnSpc>
                <a:spcPct val="80000"/>
              </a:lnSpc>
              <a:defRPr/>
            </a:pPr>
            <a:r>
              <a:rPr lang="cs-CZ" altLang="cs-CZ" sz="2800" b="1" dirty="0" smtClean="0">
                <a:effectLst>
                  <a:outerShdw blurRad="38100" dist="38100" dir="2700000" algn="tl">
                    <a:srgbClr val="C0C0C0"/>
                  </a:outerShdw>
                </a:effectLst>
                <a:cs typeface="Arial" charset="0"/>
              </a:rPr>
              <a:t>Doc. RNDr. Petr Sládek, CSc. </a:t>
            </a:r>
            <a:endParaRPr lang="cs-CZ" altLang="cs-CZ" sz="2800" dirty="0" smtClean="0">
              <a:effectLst>
                <a:outerShdw blurRad="38100" dist="38100" dir="2700000" algn="tl">
                  <a:srgbClr val="C0C0C0"/>
                </a:outerShdw>
              </a:effectLst>
              <a:cs typeface="Arial" charset="0"/>
            </a:endParaRPr>
          </a:p>
          <a:p>
            <a:pPr eaLnBrk="1" hangingPunct="1">
              <a:lnSpc>
                <a:spcPct val="80000"/>
              </a:lnSpc>
              <a:defRPr/>
            </a:pPr>
            <a:endParaRPr lang="cs-CZ" altLang="cs-CZ" sz="2800" dirty="0" smtClean="0">
              <a:effectLst>
                <a:outerShdw blurRad="38100" dist="38100" dir="2700000" algn="tl">
                  <a:srgbClr val="C0C0C0"/>
                </a:outerShdw>
              </a:effectLst>
              <a:cs typeface="Arial" charset="0"/>
            </a:endParaRPr>
          </a:p>
          <a:p>
            <a:pPr eaLnBrk="1" hangingPunct="1">
              <a:lnSpc>
                <a:spcPct val="80000"/>
              </a:lnSpc>
              <a:defRPr/>
            </a:pPr>
            <a:r>
              <a:rPr lang="cs-CZ" altLang="cs-CZ" sz="2800" dirty="0" smtClean="0">
                <a:effectLst>
                  <a:outerShdw blurRad="38100" dist="38100" dir="2700000" algn="tl">
                    <a:srgbClr val="C0C0C0"/>
                  </a:outerShdw>
                </a:effectLst>
                <a:cs typeface="Arial" charset="0"/>
              </a:rPr>
              <a:t>Pedagogická fakulta</a:t>
            </a:r>
          </a:p>
          <a:p>
            <a:pPr eaLnBrk="1" hangingPunct="1">
              <a:lnSpc>
                <a:spcPct val="80000"/>
              </a:lnSpc>
              <a:defRPr/>
            </a:pPr>
            <a:r>
              <a:rPr lang="cs-CZ" altLang="cs-CZ" sz="2800" dirty="0" smtClean="0">
                <a:effectLst>
                  <a:outerShdw blurRad="38100" dist="38100" dir="2700000" algn="tl">
                    <a:srgbClr val="C0C0C0"/>
                  </a:outerShdw>
                </a:effectLst>
                <a:cs typeface="Arial" charset="0"/>
              </a:rPr>
              <a:t>Masarykova Univerzita</a:t>
            </a:r>
          </a:p>
          <a:p>
            <a:pPr eaLnBrk="1" hangingPunct="1">
              <a:lnSpc>
                <a:spcPct val="80000"/>
              </a:lnSpc>
              <a:defRPr/>
            </a:pPr>
            <a:r>
              <a:rPr lang="cs-CZ" altLang="cs-CZ" sz="2800" dirty="0" smtClean="0">
                <a:effectLst>
                  <a:outerShdw blurRad="38100" dist="38100" dir="2700000" algn="tl">
                    <a:srgbClr val="C0C0C0"/>
                  </a:outerShdw>
                </a:effectLst>
                <a:cs typeface="Arial" charset="0"/>
              </a:rPr>
              <a:t>Poříčí 7, 603 00 Brno</a:t>
            </a:r>
          </a:p>
          <a:p>
            <a:pPr eaLnBrk="1" hangingPunct="1">
              <a:lnSpc>
                <a:spcPct val="80000"/>
              </a:lnSpc>
              <a:defRPr/>
            </a:pPr>
            <a:endParaRPr lang="cs-CZ" altLang="cs-CZ" sz="2800" dirty="0">
              <a:effectLst>
                <a:outerShdw blurRad="38100" dist="38100" dir="2700000" algn="tl">
                  <a:srgbClr val="C0C0C0"/>
                </a:outerShdw>
              </a:effectLst>
              <a:cs typeface="Arial" charset="0"/>
            </a:endParaRPr>
          </a:p>
          <a:p>
            <a:pPr eaLnBrk="1" hangingPunct="1">
              <a:lnSpc>
                <a:spcPct val="80000"/>
              </a:lnSpc>
              <a:defRPr/>
            </a:pPr>
            <a:r>
              <a:rPr lang="cs-CZ" altLang="cs-CZ" sz="1200" dirty="0" smtClean="0">
                <a:effectLst>
                  <a:outerShdw blurRad="38100" dist="38100" dir="2700000" algn="tl">
                    <a:srgbClr val="C0C0C0"/>
                  </a:outerShdw>
                </a:effectLst>
                <a:cs typeface="Arial" charset="0"/>
              </a:rPr>
              <a:t>Pro potřeby přednášky zpracováno s využitím  www.studopory.vsb.cz </a:t>
            </a:r>
            <a:r>
              <a:rPr lang="cs-CZ" altLang="cs-CZ" sz="1200" dirty="0" err="1">
                <a:effectLst>
                  <a:outerShdw blurRad="38100" dist="38100" dir="2700000" algn="tl">
                    <a:srgbClr val="C0C0C0"/>
                  </a:outerShdw>
                </a:effectLst>
                <a:cs typeface="Arial" charset="0"/>
              </a:rPr>
              <a:t>materialy</a:t>
            </a:r>
            <a:r>
              <a:rPr lang="cs-CZ" altLang="cs-CZ" sz="1200" dirty="0">
                <a:effectLst>
                  <a:outerShdw blurRad="38100" dist="38100" dir="2700000" algn="tl">
                    <a:srgbClr val="C0C0C0"/>
                  </a:outerShdw>
                </a:effectLst>
                <a:cs typeface="Arial" charset="0"/>
              </a:rPr>
              <a:t> </a:t>
            </a:r>
            <a:r>
              <a:rPr lang="cs-CZ" altLang="cs-CZ" sz="1200" dirty="0" err="1">
                <a:effectLst>
                  <a:outerShdw blurRad="38100" dist="38100" dir="2700000" algn="tl">
                    <a:srgbClr val="C0C0C0"/>
                  </a:outerShdw>
                </a:effectLst>
                <a:cs typeface="Arial" charset="0"/>
              </a:rPr>
              <a:t>html_files</a:t>
            </a:r>
            <a:endParaRPr lang="cs-CZ" altLang="cs-CZ" sz="1200" dirty="0" smtClean="0">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4146887167"/>
              </p:ext>
            </p:extLst>
          </p:nvPr>
        </p:nvGraphicFramePr>
        <p:xfrm>
          <a:off x="509588" y="2017713"/>
          <a:ext cx="8081964" cy="3606800"/>
        </p:xfrm>
        <a:graphic>
          <a:graphicData uri="http://schemas.openxmlformats.org/drawingml/2006/table">
            <a:tbl>
              <a:tblPr firstRow="1" bandRow="1">
                <a:tableStyleId>{5C22544A-7EE6-4342-B048-85BDC9FD1C3A}</a:tableStyleId>
              </a:tblPr>
              <a:tblGrid>
                <a:gridCol w="1346994"/>
                <a:gridCol w="1346994"/>
                <a:gridCol w="1346994"/>
                <a:gridCol w="1346994"/>
                <a:gridCol w="1346994"/>
                <a:gridCol w="1346994"/>
              </a:tblGrid>
              <a:tr h="370840">
                <a:tc>
                  <a:txBody>
                    <a:bodyPr/>
                    <a:lstStyle/>
                    <a:p>
                      <a:pPr algn="l"/>
                      <a:r>
                        <a:rPr lang="cs-CZ" sz="1200" b="1" i="0" u="none" strike="noStrike" baseline="0" dirty="0" smtClean="0">
                          <a:latin typeface="Times New Roman" panose="02020603050405020304" pitchFamily="18" charset="0"/>
                        </a:rPr>
                        <a:t>P</a:t>
                      </a:r>
                      <a:r>
                        <a:rPr lang="cs-CZ" sz="1200" b="0" i="0" u="none" strike="noStrike" baseline="0" dirty="0" smtClean="0">
                          <a:latin typeface="TimesNewRoman"/>
                        </a:rPr>
                        <a:t>ř</a:t>
                      </a:r>
                      <a:r>
                        <a:rPr lang="cs-CZ" sz="1200" b="1" i="0" u="none" strike="noStrike" baseline="0" dirty="0" smtClean="0">
                          <a:latin typeface="Times New Roman" panose="02020603050405020304" pitchFamily="18" charset="0"/>
                        </a:rPr>
                        <a:t>edpona </a:t>
                      </a:r>
                      <a:endParaRPr lang="cs-CZ" dirty="0"/>
                    </a:p>
                  </a:txBody>
                  <a:tcPr/>
                </a:tc>
                <a:tc>
                  <a:txBody>
                    <a:bodyPr/>
                    <a:lstStyle/>
                    <a:p>
                      <a:pPr algn="l"/>
                      <a:r>
                        <a:rPr lang="cs-CZ" sz="1200" b="1" i="0" u="none" strike="noStrike" baseline="0" dirty="0" smtClean="0">
                          <a:latin typeface="Times New Roman" panose="02020603050405020304" pitchFamily="18" charset="0"/>
                        </a:rPr>
                        <a:t>Zna</a:t>
                      </a:r>
                      <a:r>
                        <a:rPr lang="cs-CZ" sz="1200" b="0" i="0" u="none" strike="noStrike" baseline="0" dirty="0" smtClean="0">
                          <a:latin typeface="TimesNewRoman"/>
                        </a:rPr>
                        <a:t>č</a:t>
                      </a:r>
                      <a:r>
                        <a:rPr lang="cs-CZ" sz="1200" b="1" i="0" u="none" strike="noStrike" baseline="0" dirty="0" smtClean="0">
                          <a:latin typeface="Times New Roman" panose="02020603050405020304" pitchFamily="18" charset="0"/>
                        </a:rPr>
                        <a:t>ka</a:t>
                      </a:r>
                      <a:endParaRPr lang="cs-CZ" dirty="0"/>
                    </a:p>
                  </a:txBody>
                  <a:tcPr/>
                </a:tc>
                <a:tc>
                  <a:txBody>
                    <a:bodyPr/>
                    <a:lstStyle/>
                    <a:p>
                      <a:pPr algn="l"/>
                      <a:r>
                        <a:rPr lang="cs-CZ" sz="1200" b="1" i="0" u="none" strike="noStrike" baseline="0" dirty="0" smtClean="0">
                          <a:latin typeface="Times New Roman" panose="02020603050405020304" pitchFamily="18" charset="0"/>
                        </a:rPr>
                        <a:t>Znamená výchozích</a:t>
                      </a:r>
                    </a:p>
                    <a:p>
                      <a:pPr algn="l"/>
                      <a:r>
                        <a:rPr lang="cs-CZ" sz="1200" b="1" i="0" u="none" strike="noStrike" baseline="0" dirty="0" smtClean="0">
                          <a:latin typeface="Times New Roman" panose="02020603050405020304" pitchFamily="18" charset="0"/>
                        </a:rPr>
                        <a:t>jednotek</a:t>
                      </a:r>
                      <a:endParaRPr lang="cs-CZ" dirty="0"/>
                    </a:p>
                  </a:txBody>
                  <a:tcPr/>
                </a:tc>
                <a:tc>
                  <a:txBody>
                    <a:bodyPr/>
                    <a:lstStyle/>
                    <a:p>
                      <a:pPr algn="l"/>
                      <a:r>
                        <a:rPr lang="cs-CZ" sz="1200" b="1" i="0" u="none" strike="noStrike" baseline="0" dirty="0" smtClean="0">
                          <a:latin typeface="Times New Roman" panose="02020603050405020304" pitchFamily="18" charset="0"/>
                        </a:rPr>
                        <a:t>P</a:t>
                      </a:r>
                      <a:r>
                        <a:rPr lang="cs-CZ" sz="1200" b="0" i="0" u="none" strike="noStrike" baseline="0" dirty="0" smtClean="0">
                          <a:latin typeface="TimesNewRoman"/>
                        </a:rPr>
                        <a:t>ř</a:t>
                      </a:r>
                      <a:r>
                        <a:rPr lang="cs-CZ" sz="1200" b="1" i="0" u="none" strike="noStrike" baseline="0" dirty="0" smtClean="0">
                          <a:latin typeface="Times New Roman" panose="02020603050405020304" pitchFamily="18" charset="0"/>
                        </a:rPr>
                        <a:t>edpona </a:t>
                      </a:r>
                      <a:endParaRPr lang="cs-CZ" dirty="0"/>
                    </a:p>
                  </a:txBody>
                  <a:tcPr/>
                </a:tc>
                <a:tc>
                  <a:txBody>
                    <a:bodyPr/>
                    <a:lstStyle/>
                    <a:p>
                      <a:pPr algn="l"/>
                      <a:r>
                        <a:rPr lang="cs-CZ" sz="1200" b="1" i="0" u="none" strike="noStrike" baseline="0" dirty="0" smtClean="0">
                          <a:latin typeface="Times New Roman" panose="02020603050405020304" pitchFamily="18" charset="0"/>
                        </a:rPr>
                        <a:t>Zna</a:t>
                      </a:r>
                      <a:r>
                        <a:rPr lang="cs-CZ" sz="1200" b="0" i="0" u="none" strike="noStrike" baseline="0" dirty="0" smtClean="0">
                          <a:latin typeface="TimesNewRoman"/>
                        </a:rPr>
                        <a:t>č</a:t>
                      </a:r>
                      <a:r>
                        <a:rPr lang="cs-CZ" sz="1200" b="1" i="0" u="none" strike="noStrike" baseline="0" dirty="0" smtClean="0">
                          <a:latin typeface="Times New Roman" panose="02020603050405020304" pitchFamily="18" charset="0"/>
                        </a:rPr>
                        <a:t>ka</a:t>
                      </a:r>
                      <a:endParaRPr lang="cs-CZ" dirty="0"/>
                    </a:p>
                  </a:txBody>
                  <a:tcPr/>
                </a:tc>
                <a:tc>
                  <a:txBody>
                    <a:bodyPr/>
                    <a:lstStyle/>
                    <a:p>
                      <a:pPr algn="l"/>
                      <a:r>
                        <a:rPr lang="cs-CZ" sz="1200" b="1" i="0" u="none" strike="noStrike" baseline="0" dirty="0" smtClean="0">
                          <a:latin typeface="Times New Roman" panose="02020603050405020304" pitchFamily="18" charset="0"/>
                        </a:rPr>
                        <a:t>Znamená výchozích</a:t>
                      </a:r>
                    </a:p>
                    <a:p>
                      <a:pPr algn="l"/>
                      <a:r>
                        <a:rPr lang="cs-CZ" sz="1200" b="1" i="0" u="none" strike="noStrike" baseline="0" dirty="0" smtClean="0">
                          <a:latin typeface="Times New Roman" panose="02020603050405020304" pitchFamily="18" charset="0"/>
                        </a:rPr>
                        <a:t>jednotek</a:t>
                      </a:r>
                      <a:endParaRPr lang="cs-CZ" dirty="0"/>
                    </a:p>
                  </a:txBody>
                  <a:tcPr/>
                </a:tc>
              </a:tr>
              <a:tr h="370840">
                <a:tc>
                  <a:txBody>
                    <a:bodyPr/>
                    <a:lstStyle/>
                    <a:p>
                      <a:r>
                        <a:rPr lang="cs-CZ" dirty="0" smtClean="0"/>
                        <a:t>kilo</a:t>
                      </a:r>
                      <a:endParaRPr lang="cs-CZ" dirty="0"/>
                    </a:p>
                  </a:txBody>
                  <a:tcPr/>
                </a:tc>
                <a:tc>
                  <a:txBody>
                    <a:bodyPr/>
                    <a:lstStyle/>
                    <a:p>
                      <a:r>
                        <a:rPr lang="cs-CZ" dirty="0" smtClean="0"/>
                        <a:t>k</a:t>
                      </a:r>
                      <a:endParaRPr lang="cs-CZ" dirty="0"/>
                    </a:p>
                  </a:txBody>
                  <a:tcPr/>
                </a:tc>
                <a:tc>
                  <a:txBody>
                    <a:bodyPr/>
                    <a:lstStyle/>
                    <a:p>
                      <a:r>
                        <a:rPr lang="cs-CZ" dirty="0" smtClean="0"/>
                        <a:t>10</a:t>
                      </a:r>
                      <a:r>
                        <a:rPr lang="cs-CZ" baseline="30000" dirty="0" smtClean="0"/>
                        <a:t>3</a:t>
                      </a:r>
                      <a:endParaRPr lang="cs-CZ" baseline="30000" dirty="0"/>
                    </a:p>
                  </a:txBody>
                  <a:tcPr/>
                </a:tc>
                <a:tc>
                  <a:txBody>
                    <a:bodyPr/>
                    <a:lstStyle/>
                    <a:p>
                      <a:r>
                        <a:rPr lang="cs-CZ" dirty="0" err="1" smtClean="0"/>
                        <a:t>mili</a:t>
                      </a:r>
                      <a:endParaRPr lang="cs-CZ" dirty="0"/>
                    </a:p>
                  </a:txBody>
                  <a:tcPr/>
                </a:tc>
                <a:tc>
                  <a:txBody>
                    <a:bodyPr/>
                    <a:lstStyle/>
                    <a:p>
                      <a:r>
                        <a:rPr lang="cs-CZ" dirty="0" smtClean="0"/>
                        <a:t>m</a:t>
                      </a:r>
                      <a:endParaRPr lang="cs-CZ" dirty="0"/>
                    </a:p>
                  </a:txBody>
                  <a:tcPr/>
                </a:tc>
                <a:tc>
                  <a:txBody>
                    <a:bodyPr/>
                    <a:lstStyle/>
                    <a:p>
                      <a:r>
                        <a:rPr lang="cs-CZ" dirty="0" smtClean="0"/>
                        <a:t>10</a:t>
                      </a:r>
                      <a:r>
                        <a:rPr lang="cs-CZ" baseline="30000" dirty="0" smtClean="0"/>
                        <a:t>-3</a:t>
                      </a:r>
                      <a:endParaRPr lang="cs-CZ" baseline="30000" dirty="0"/>
                    </a:p>
                  </a:txBody>
                  <a:tcPr/>
                </a:tc>
              </a:tr>
              <a:tr h="370840">
                <a:tc>
                  <a:txBody>
                    <a:bodyPr/>
                    <a:lstStyle/>
                    <a:p>
                      <a:r>
                        <a:rPr lang="cs-CZ" dirty="0" err="1" smtClean="0"/>
                        <a:t>mega</a:t>
                      </a:r>
                      <a:endParaRPr lang="cs-CZ" dirty="0"/>
                    </a:p>
                  </a:txBody>
                  <a:tcPr/>
                </a:tc>
                <a:tc>
                  <a:txBody>
                    <a:bodyPr/>
                    <a:lstStyle/>
                    <a:p>
                      <a:r>
                        <a:rPr lang="cs-CZ" dirty="0" smtClean="0"/>
                        <a:t>M</a:t>
                      </a:r>
                      <a:endParaRPr lang="cs-CZ" dirty="0"/>
                    </a:p>
                  </a:txBody>
                  <a:tcPr/>
                </a:tc>
                <a:tc>
                  <a:txBody>
                    <a:bodyPr/>
                    <a:lstStyle/>
                    <a:p>
                      <a:r>
                        <a:rPr lang="cs-CZ" dirty="0" smtClean="0"/>
                        <a:t>10</a:t>
                      </a:r>
                      <a:r>
                        <a:rPr lang="cs-CZ" baseline="30000" dirty="0" smtClean="0"/>
                        <a:t>6</a:t>
                      </a:r>
                      <a:endParaRPr lang="cs-CZ" baseline="30000" dirty="0"/>
                    </a:p>
                  </a:txBody>
                  <a:tcPr/>
                </a:tc>
                <a:tc>
                  <a:txBody>
                    <a:bodyPr/>
                    <a:lstStyle/>
                    <a:p>
                      <a:r>
                        <a:rPr lang="cs-CZ" dirty="0" smtClean="0"/>
                        <a:t>mikro</a:t>
                      </a:r>
                      <a:endParaRPr lang="cs-CZ" dirty="0"/>
                    </a:p>
                  </a:txBody>
                  <a:tcPr/>
                </a:tc>
                <a:tc>
                  <a:txBody>
                    <a:bodyPr/>
                    <a:lstStyle/>
                    <a:p>
                      <a:endParaRPr lang="cs-CZ" dirty="0"/>
                    </a:p>
                  </a:txBody>
                  <a:tcPr/>
                </a:tc>
                <a:tc>
                  <a:txBody>
                    <a:bodyPr/>
                    <a:lstStyle/>
                    <a:p>
                      <a:r>
                        <a:rPr lang="cs-CZ" dirty="0" smtClean="0"/>
                        <a:t>10</a:t>
                      </a:r>
                      <a:r>
                        <a:rPr lang="cs-CZ" baseline="30000" dirty="0" smtClean="0"/>
                        <a:t>-6</a:t>
                      </a:r>
                      <a:endParaRPr lang="cs-CZ" baseline="30000" dirty="0"/>
                    </a:p>
                  </a:txBody>
                  <a:tcPr/>
                </a:tc>
              </a:tr>
              <a:tr h="370840">
                <a:tc>
                  <a:txBody>
                    <a:bodyPr/>
                    <a:lstStyle/>
                    <a:p>
                      <a:r>
                        <a:rPr lang="cs-CZ" dirty="0" smtClean="0"/>
                        <a:t>giga</a:t>
                      </a:r>
                      <a:endParaRPr lang="cs-CZ" dirty="0"/>
                    </a:p>
                  </a:txBody>
                  <a:tcPr/>
                </a:tc>
                <a:tc>
                  <a:txBody>
                    <a:bodyPr/>
                    <a:lstStyle/>
                    <a:p>
                      <a:r>
                        <a:rPr lang="cs-CZ" dirty="0" smtClean="0"/>
                        <a:t>G</a:t>
                      </a:r>
                      <a:endParaRPr lang="cs-CZ" dirty="0"/>
                    </a:p>
                  </a:txBody>
                  <a:tcPr/>
                </a:tc>
                <a:tc>
                  <a:txBody>
                    <a:bodyPr/>
                    <a:lstStyle/>
                    <a:p>
                      <a:r>
                        <a:rPr lang="cs-CZ" dirty="0" smtClean="0"/>
                        <a:t>10</a:t>
                      </a:r>
                      <a:r>
                        <a:rPr lang="cs-CZ" baseline="30000" dirty="0" smtClean="0"/>
                        <a:t>9</a:t>
                      </a:r>
                      <a:endParaRPr lang="cs-CZ" baseline="30000" dirty="0"/>
                    </a:p>
                  </a:txBody>
                  <a:tcPr/>
                </a:tc>
                <a:tc>
                  <a:txBody>
                    <a:bodyPr/>
                    <a:lstStyle/>
                    <a:p>
                      <a:r>
                        <a:rPr lang="cs-CZ" dirty="0" err="1" smtClean="0"/>
                        <a:t>nano</a:t>
                      </a:r>
                      <a:endParaRPr lang="cs-CZ" dirty="0"/>
                    </a:p>
                  </a:txBody>
                  <a:tcPr/>
                </a:tc>
                <a:tc>
                  <a:txBody>
                    <a:bodyPr/>
                    <a:lstStyle/>
                    <a:p>
                      <a:r>
                        <a:rPr lang="cs-CZ" dirty="0" smtClean="0"/>
                        <a:t>m</a:t>
                      </a:r>
                      <a:endParaRPr lang="cs-CZ" dirty="0"/>
                    </a:p>
                  </a:txBody>
                  <a:tcPr/>
                </a:tc>
                <a:tc>
                  <a:txBody>
                    <a:bodyPr/>
                    <a:lstStyle/>
                    <a:p>
                      <a:r>
                        <a:rPr lang="cs-CZ" dirty="0" smtClean="0"/>
                        <a:t>10</a:t>
                      </a:r>
                      <a:r>
                        <a:rPr lang="cs-CZ" baseline="30000" dirty="0" smtClean="0"/>
                        <a:t>-9</a:t>
                      </a:r>
                      <a:endParaRPr lang="cs-CZ" baseline="30000" dirty="0"/>
                    </a:p>
                  </a:txBody>
                  <a:tcPr/>
                </a:tc>
              </a:tr>
              <a:tr h="370840">
                <a:tc>
                  <a:txBody>
                    <a:bodyPr/>
                    <a:lstStyle/>
                    <a:p>
                      <a:r>
                        <a:rPr lang="cs-CZ" dirty="0" err="1" smtClean="0"/>
                        <a:t>tera</a:t>
                      </a:r>
                      <a:endParaRPr lang="cs-CZ" dirty="0"/>
                    </a:p>
                  </a:txBody>
                  <a:tcPr/>
                </a:tc>
                <a:tc>
                  <a:txBody>
                    <a:bodyPr/>
                    <a:lstStyle/>
                    <a:p>
                      <a:r>
                        <a:rPr lang="cs-CZ" dirty="0" smtClean="0"/>
                        <a:t>T</a:t>
                      </a:r>
                      <a:endParaRPr lang="cs-CZ" dirty="0"/>
                    </a:p>
                  </a:txBody>
                  <a:tcPr/>
                </a:tc>
                <a:tc>
                  <a:txBody>
                    <a:bodyPr/>
                    <a:lstStyle/>
                    <a:p>
                      <a:r>
                        <a:rPr lang="cs-CZ" dirty="0" smtClean="0"/>
                        <a:t>10</a:t>
                      </a:r>
                      <a:r>
                        <a:rPr lang="cs-CZ" baseline="30000" dirty="0" smtClean="0"/>
                        <a:t>12</a:t>
                      </a:r>
                      <a:endParaRPr lang="cs-CZ" baseline="30000" dirty="0"/>
                    </a:p>
                  </a:txBody>
                  <a:tcPr/>
                </a:tc>
                <a:tc>
                  <a:txBody>
                    <a:bodyPr/>
                    <a:lstStyle/>
                    <a:p>
                      <a:r>
                        <a:rPr lang="cs-CZ" dirty="0" smtClean="0"/>
                        <a:t>piko</a:t>
                      </a:r>
                      <a:endParaRPr lang="cs-CZ" dirty="0"/>
                    </a:p>
                  </a:txBody>
                  <a:tcPr/>
                </a:tc>
                <a:tc>
                  <a:txBody>
                    <a:bodyPr/>
                    <a:lstStyle/>
                    <a:p>
                      <a:r>
                        <a:rPr lang="cs-CZ" dirty="0" smtClean="0"/>
                        <a:t>p</a:t>
                      </a:r>
                      <a:endParaRPr lang="cs-CZ" dirty="0"/>
                    </a:p>
                  </a:txBody>
                  <a:tcPr/>
                </a:tc>
                <a:tc>
                  <a:txBody>
                    <a:bodyPr/>
                    <a:lstStyle/>
                    <a:p>
                      <a:r>
                        <a:rPr lang="cs-CZ" dirty="0" smtClean="0"/>
                        <a:t>10</a:t>
                      </a:r>
                      <a:r>
                        <a:rPr lang="cs-CZ" baseline="30000" dirty="0" smtClean="0"/>
                        <a:t>-12</a:t>
                      </a:r>
                      <a:endParaRPr lang="cs-CZ" baseline="30000" dirty="0"/>
                    </a:p>
                  </a:txBody>
                  <a:tcPr/>
                </a:tc>
              </a:tr>
              <a:tr h="370840">
                <a:tc>
                  <a:txBody>
                    <a:bodyPr/>
                    <a:lstStyle/>
                    <a:p>
                      <a:r>
                        <a:rPr lang="cs-CZ" dirty="0" err="1" smtClean="0"/>
                        <a:t>peta</a:t>
                      </a:r>
                      <a:endParaRPr lang="cs-CZ" dirty="0"/>
                    </a:p>
                  </a:txBody>
                  <a:tcPr/>
                </a:tc>
                <a:tc>
                  <a:txBody>
                    <a:bodyPr/>
                    <a:lstStyle/>
                    <a:p>
                      <a:r>
                        <a:rPr lang="cs-CZ" dirty="0" smtClean="0"/>
                        <a:t>P</a:t>
                      </a:r>
                      <a:endParaRPr lang="cs-CZ" dirty="0"/>
                    </a:p>
                  </a:txBody>
                  <a:tcPr/>
                </a:tc>
                <a:tc>
                  <a:txBody>
                    <a:bodyPr/>
                    <a:lstStyle/>
                    <a:p>
                      <a:r>
                        <a:rPr lang="cs-CZ" dirty="0" smtClean="0"/>
                        <a:t>10</a:t>
                      </a:r>
                      <a:r>
                        <a:rPr lang="cs-CZ" baseline="30000" dirty="0" smtClean="0"/>
                        <a:t>15</a:t>
                      </a:r>
                      <a:endParaRPr lang="cs-CZ" baseline="30000" dirty="0"/>
                    </a:p>
                  </a:txBody>
                  <a:tcPr/>
                </a:tc>
                <a:tc>
                  <a:txBody>
                    <a:bodyPr/>
                    <a:lstStyle/>
                    <a:p>
                      <a:r>
                        <a:rPr lang="cs-CZ" dirty="0" err="1" smtClean="0"/>
                        <a:t>femto</a:t>
                      </a:r>
                      <a:endParaRPr lang="cs-CZ" dirty="0"/>
                    </a:p>
                  </a:txBody>
                  <a:tcPr/>
                </a:tc>
                <a:tc>
                  <a:txBody>
                    <a:bodyPr/>
                    <a:lstStyle/>
                    <a:p>
                      <a:r>
                        <a:rPr lang="cs-CZ" dirty="0" smtClean="0"/>
                        <a:t>f</a:t>
                      </a:r>
                      <a:endParaRPr lang="cs-CZ" dirty="0"/>
                    </a:p>
                  </a:txBody>
                  <a:tcPr/>
                </a:tc>
                <a:tc>
                  <a:txBody>
                    <a:bodyPr/>
                    <a:lstStyle/>
                    <a:p>
                      <a:r>
                        <a:rPr lang="cs-CZ" dirty="0" smtClean="0"/>
                        <a:t>10</a:t>
                      </a:r>
                      <a:r>
                        <a:rPr lang="cs-CZ" baseline="30000" dirty="0" smtClean="0"/>
                        <a:t>-15</a:t>
                      </a:r>
                      <a:endParaRPr lang="cs-CZ" baseline="30000" dirty="0"/>
                    </a:p>
                  </a:txBody>
                  <a:tcPr/>
                </a:tc>
              </a:tr>
              <a:tr h="370840">
                <a:tc>
                  <a:txBody>
                    <a:bodyPr/>
                    <a:lstStyle/>
                    <a:p>
                      <a:r>
                        <a:rPr lang="cs-CZ" dirty="0" err="1" smtClean="0"/>
                        <a:t>exa</a:t>
                      </a:r>
                      <a:endParaRPr lang="cs-CZ" dirty="0"/>
                    </a:p>
                  </a:txBody>
                  <a:tcPr/>
                </a:tc>
                <a:tc>
                  <a:txBody>
                    <a:bodyPr/>
                    <a:lstStyle/>
                    <a:p>
                      <a:r>
                        <a:rPr lang="cs-CZ" dirty="0" smtClean="0"/>
                        <a:t>E</a:t>
                      </a:r>
                      <a:endParaRPr lang="cs-CZ" dirty="0"/>
                    </a:p>
                  </a:txBody>
                  <a:tcPr/>
                </a:tc>
                <a:tc>
                  <a:txBody>
                    <a:bodyPr/>
                    <a:lstStyle/>
                    <a:p>
                      <a:r>
                        <a:rPr lang="cs-CZ" dirty="0" smtClean="0"/>
                        <a:t>10</a:t>
                      </a:r>
                      <a:r>
                        <a:rPr lang="cs-CZ" baseline="30000" dirty="0" smtClean="0"/>
                        <a:t>18</a:t>
                      </a:r>
                      <a:endParaRPr lang="cs-CZ" baseline="30000" dirty="0"/>
                    </a:p>
                  </a:txBody>
                  <a:tcPr/>
                </a:tc>
                <a:tc>
                  <a:txBody>
                    <a:bodyPr/>
                    <a:lstStyle/>
                    <a:p>
                      <a:r>
                        <a:rPr lang="cs-CZ" dirty="0" err="1" smtClean="0"/>
                        <a:t>atto</a:t>
                      </a:r>
                      <a:endParaRPr lang="cs-CZ" dirty="0"/>
                    </a:p>
                  </a:txBody>
                  <a:tcPr/>
                </a:tc>
                <a:tc>
                  <a:txBody>
                    <a:bodyPr/>
                    <a:lstStyle/>
                    <a:p>
                      <a:r>
                        <a:rPr lang="cs-CZ" dirty="0" smtClean="0"/>
                        <a:t>a</a:t>
                      </a:r>
                      <a:endParaRPr lang="cs-CZ" dirty="0"/>
                    </a:p>
                  </a:txBody>
                  <a:tcPr/>
                </a:tc>
                <a:tc>
                  <a:txBody>
                    <a:bodyPr/>
                    <a:lstStyle/>
                    <a:p>
                      <a:r>
                        <a:rPr lang="cs-CZ" dirty="0" smtClean="0"/>
                        <a:t>10</a:t>
                      </a:r>
                      <a:r>
                        <a:rPr lang="cs-CZ" baseline="30000" dirty="0" smtClean="0"/>
                        <a:t>-18</a:t>
                      </a:r>
                      <a:endParaRPr lang="cs-CZ" baseline="30000" dirty="0"/>
                    </a:p>
                  </a:txBody>
                  <a:tcPr/>
                </a:tc>
              </a:tr>
              <a:tr h="370840">
                <a:tc>
                  <a:txBody>
                    <a:bodyPr/>
                    <a:lstStyle/>
                    <a:p>
                      <a:r>
                        <a:rPr lang="cs-CZ" dirty="0" err="1" smtClean="0">
                          <a:solidFill>
                            <a:schemeClr val="accent3">
                              <a:lumMod val="50000"/>
                            </a:schemeClr>
                          </a:solidFill>
                        </a:rPr>
                        <a:t>hekto</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h</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10</a:t>
                      </a:r>
                      <a:r>
                        <a:rPr lang="cs-CZ" baseline="30000" dirty="0" smtClean="0">
                          <a:solidFill>
                            <a:schemeClr val="accent3">
                              <a:lumMod val="50000"/>
                            </a:schemeClr>
                          </a:solidFill>
                        </a:rPr>
                        <a:t>2</a:t>
                      </a:r>
                      <a:endParaRPr lang="cs-CZ" baseline="30000" dirty="0">
                        <a:solidFill>
                          <a:schemeClr val="accent3">
                            <a:lumMod val="50000"/>
                          </a:schemeClr>
                        </a:solidFill>
                      </a:endParaRPr>
                    </a:p>
                  </a:txBody>
                  <a:tcPr/>
                </a:tc>
                <a:tc>
                  <a:txBody>
                    <a:bodyPr/>
                    <a:lstStyle/>
                    <a:p>
                      <a:r>
                        <a:rPr lang="cs-CZ" dirty="0" smtClean="0">
                          <a:solidFill>
                            <a:schemeClr val="accent3">
                              <a:lumMod val="50000"/>
                            </a:schemeClr>
                          </a:solidFill>
                        </a:rPr>
                        <a:t>deci</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d</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10</a:t>
                      </a:r>
                      <a:r>
                        <a:rPr lang="cs-CZ" baseline="30000" dirty="0" smtClean="0">
                          <a:solidFill>
                            <a:schemeClr val="accent3">
                              <a:lumMod val="50000"/>
                            </a:schemeClr>
                          </a:solidFill>
                        </a:rPr>
                        <a:t>-1</a:t>
                      </a:r>
                      <a:endParaRPr lang="cs-CZ" baseline="30000" dirty="0">
                        <a:solidFill>
                          <a:schemeClr val="accent3">
                            <a:lumMod val="50000"/>
                          </a:schemeClr>
                        </a:solidFill>
                      </a:endParaRPr>
                    </a:p>
                  </a:txBody>
                  <a:tcPr/>
                </a:tc>
              </a:tr>
              <a:tr h="370840">
                <a:tc>
                  <a:txBody>
                    <a:bodyPr/>
                    <a:lstStyle/>
                    <a:p>
                      <a:r>
                        <a:rPr lang="cs-CZ" dirty="0" smtClean="0">
                          <a:solidFill>
                            <a:schemeClr val="accent3">
                              <a:lumMod val="50000"/>
                            </a:schemeClr>
                          </a:solidFill>
                        </a:rPr>
                        <a:t>deka</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da</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10</a:t>
                      </a:r>
                      <a:r>
                        <a:rPr lang="cs-CZ" baseline="30000" dirty="0" smtClean="0">
                          <a:solidFill>
                            <a:schemeClr val="accent3">
                              <a:lumMod val="50000"/>
                            </a:schemeClr>
                          </a:solidFill>
                        </a:rPr>
                        <a:t>1</a:t>
                      </a:r>
                      <a:endParaRPr lang="cs-CZ" baseline="30000" dirty="0">
                        <a:solidFill>
                          <a:schemeClr val="accent3">
                            <a:lumMod val="50000"/>
                          </a:schemeClr>
                        </a:solidFill>
                      </a:endParaRPr>
                    </a:p>
                  </a:txBody>
                  <a:tcPr/>
                </a:tc>
                <a:tc>
                  <a:txBody>
                    <a:bodyPr/>
                    <a:lstStyle/>
                    <a:p>
                      <a:r>
                        <a:rPr lang="cs-CZ" dirty="0" err="1" smtClean="0">
                          <a:solidFill>
                            <a:schemeClr val="accent3">
                              <a:lumMod val="50000"/>
                            </a:schemeClr>
                          </a:solidFill>
                        </a:rPr>
                        <a:t>centi</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c</a:t>
                      </a:r>
                      <a:endParaRPr lang="cs-CZ" dirty="0">
                        <a:solidFill>
                          <a:schemeClr val="accent3">
                            <a:lumMod val="50000"/>
                          </a:schemeClr>
                        </a:solidFill>
                      </a:endParaRPr>
                    </a:p>
                  </a:txBody>
                  <a:tcPr/>
                </a:tc>
                <a:tc>
                  <a:txBody>
                    <a:bodyPr/>
                    <a:lstStyle/>
                    <a:p>
                      <a:r>
                        <a:rPr lang="cs-CZ" dirty="0" smtClean="0">
                          <a:solidFill>
                            <a:schemeClr val="accent3">
                              <a:lumMod val="50000"/>
                            </a:schemeClr>
                          </a:solidFill>
                        </a:rPr>
                        <a:t>10</a:t>
                      </a:r>
                      <a:r>
                        <a:rPr lang="cs-CZ" baseline="30000" dirty="0" smtClean="0">
                          <a:solidFill>
                            <a:schemeClr val="accent3">
                              <a:lumMod val="50000"/>
                            </a:schemeClr>
                          </a:solidFill>
                        </a:rPr>
                        <a:t>-2</a:t>
                      </a:r>
                      <a:endParaRPr lang="cs-CZ" baseline="30000"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99885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Skalární a vektorové fyzikální veličiny</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Fyzikální veličiny můžeme rozdělit do dvou skupin</a:t>
                </a:r>
                <a:r>
                  <a:rPr lang="cs-CZ" sz="1800" dirty="0"/>
                  <a:t>.</a:t>
                </a:r>
              </a:p>
              <a:p>
                <a:endParaRPr lang="cs-CZ" sz="1600" dirty="0">
                  <a:solidFill>
                    <a:srgbClr val="00287D"/>
                  </a:solidFill>
                </a:endParaRPr>
              </a:p>
              <a:p>
                <a:r>
                  <a:rPr lang="cs-CZ" sz="1800" dirty="0">
                    <a:solidFill>
                      <a:srgbClr val="00287D"/>
                    </a:solidFill>
                  </a:rPr>
                  <a:t>Skalární fyzikální veličina</a:t>
                </a:r>
                <a:r>
                  <a:rPr lang="cs-CZ" sz="1800" dirty="0"/>
                  <a:t>, krátce </a:t>
                </a:r>
                <a:r>
                  <a:rPr lang="cs-CZ" sz="1800" dirty="0">
                    <a:solidFill>
                      <a:srgbClr val="00287D"/>
                    </a:solidFill>
                  </a:rPr>
                  <a:t>skalár</a:t>
                </a:r>
                <a:r>
                  <a:rPr lang="cs-CZ" sz="1800" dirty="0"/>
                  <a:t>, je určena svou velikostí a příslušnou </a:t>
                </a:r>
                <a:r>
                  <a:rPr lang="cs-CZ" sz="1800" dirty="0" smtClean="0"/>
                  <a:t>jednotkou </a:t>
                </a:r>
                <a:r>
                  <a:rPr lang="cs-CZ" sz="1800" dirty="0"/>
                  <a:t>(čas, hmotnost, teplota, </a:t>
                </a:r>
                <a:r>
                  <a:rPr lang="cs-CZ" sz="1800" dirty="0" smtClean="0"/>
                  <a:t>energie, ..).</a:t>
                </a:r>
              </a:p>
              <a:p>
                <a:pPr marL="400050" lvl="1" indent="0">
                  <a:buNone/>
                </a:pPr>
                <a:r>
                  <a:rPr lang="cs-CZ" sz="1400" dirty="0" smtClean="0"/>
                  <a:t>Skalární </a:t>
                </a:r>
                <a:r>
                  <a:rPr lang="cs-CZ" sz="1400" dirty="0"/>
                  <a:t>veličinu označujeme v textu kurzivou. Například čas zapíšeme jako </a:t>
                </a:r>
                <a:r>
                  <a:rPr lang="cs-CZ" sz="1400" i="1" dirty="0"/>
                  <a:t>t</a:t>
                </a:r>
                <a:r>
                  <a:rPr lang="cs-CZ" sz="1400" dirty="0"/>
                  <a:t>, hmotnost </a:t>
                </a:r>
                <a:r>
                  <a:rPr lang="cs-CZ" sz="1400" i="1" dirty="0"/>
                  <a:t>m</a:t>
                </a:r>
              </a:p>
              <a:p>
                <a:pPr marL="0" indent="0">
                  <a:buNone/>
                </a:pPr>
                <a:endParaRPr lang="cs-CZ" sz="1400" dirty="0" smtClean="0"/>
              </a:p>
              <a:p>
                <a:r>
                  <a:rPr lang="cs-CZ" sz="1800" dirty="0">
                    <a:solidFill>
                      <a:srgbClr val="00287D"/>
                    </a:solidFill>
                  </a:rPr>
                  <a:t>Vektorová fyzikální veličina, </a:t>
                </a:r>
                <a:r>
                  <a:rPr lang="cs-CZ" sz="1800" dirty="0"/>
                  <a:t>zkráceně </a:t>
                </a:r>
                <a:r>
                  <a:rPr lang="cs-CZ" sz="1800" dirty="0">
                    <a:solidFill>
                      <a:srgbClr val="00287D"/>
                    </a:solidFill>
                  </a:rPr>
                  <a:t>vektor, </a:t>
                </a:r>
                <a:r>
                  <a:rPr lang="cs-CZ" sz="1800" dirty="0"/>
                  <a:t>je veličina, která má určitou velikost, směr </a:t>
                </a:r>
                <a:r>
                  <a:rPr lang="cs-CZ" sz="1800" dirty="0" smtClean="0"/>
                  <a:t>a orientaci(síla, rychlost, zrychlení, intenzita elektrického pole).</a:t>
                </a:r>
              </a:p>
              <a:p>
                <a:r>
                  <a:rPr lang="cs-CZ" sz="1400" dirty="0"/>
                  <a:t>Vektorovou veličinu označujeme zpravidla kurzívou a to tučnou nebo šipkou nad </a:t>
                </a:r>
                <a:r>
                  <a:rPr lang="cs-CZ" sz="1400" dirty="0" smtClean="0"/>
                  <a:t>jejím symbolem</a:t>
                </a:r>
                <a:r>
                  <a:rPr lang="cs-CZ" sz="1400" dirty="0"/>
                  <a:t>. Například sílu zapíšeme jako </a:t>
                </a:r>
                <a:r>
                  <a:rPr lang="cs-CZ" sz="1400" b="1" i="1" dirty="0"/>
                  <a:t>F</a:t>
                </a:r>
                <a:r>
                  <a:rPr lang="cs-CZ" sz="1400" dirty="0"/>
                  <a:t>, nebo </a:t>
                </a:r>
                <a14:m>
                  <m:oMath xmlns:m="http://schemas.openxmlformats.org/officeDocument/2006/math">
                    <m:acc>
                      <m:accPr>
                        <m:chr m:val="⃗"/>
                        <m:ctrlPr>
                          <a:rPr lang="cs-CZ" sz="1400" i="1" dirty="0" smtClean="0">
                            <a:latin typeface="Cambria Math" panose="02040503050406030204" pitchFamily="18" charset="0"/>
                          </a:rPr>
                        </m:ctrlPr>
                      </m:accPr>
                      <m:e>
                        <m:r>
                          <a:rPr lang="cs-CZ" sz="1400" b="0" i="1" dirty="0" smtClean="0">
                            <a:latin typeface="Cambria Math" panose="02040503050406030204" pitchFamily="18" charset="0"/>
                          </a:rPr>
                          <m:t>𝐹</m:t>
                        </m:r>
                      </m:e>
                    </m:acc>
                  </m:oMath>
                </a14:m>
                <a:r>
                  <a:rPr lang="cs-CZ" sz="1400" dirty="0" smtClean="0"/>
                  <a:t>.</a:t>
                </a:r>
              </a:p>
              <a:p>
                <a:r>
                  <a:rPr lang="cs-CZ" sz="1400" dirty="0"/>
                  <a:t>Vektorovou veličinu </a:t>
                </a:r>
                <a:r>
                  <a:rPr lang="cs-CZ" sz="1400" dirty="0" smtClean="0"/>
                  <a:t>znázorňujeme úsečkou </a:t>
                </a:r>
                <a:r>
                  <a:rPr lang="cs-CZ" sz="1400" dirty="0"/>
                  <a:t>určité délky a určitého </a:t>
                </a:r>
                <a:r>
                  <a:rPr lang="cs-CZ" sz="1400" dirty="0" smtClean="0"/>
                  <a:t> orientovaného </a:t>
                </a:r>
                <a:r>
                  <a:rPr lang="cs-CZ" sz="1400" dirty="0"/>
                  <a:t>směru. Délka této úsečky určuje </a:t>
                </a:r>
                <a:r>
                  <a:rPr lang="cs-CZ" sz="1400" b="1" dirty="0" smtClean="0"/>
                  <a:t>velikost vektoru </a:t>
                </a:r>
                <a:r>
                  <a:rPr lang="cs-CZ" sz="1400" dirty="0"/>
                  <a:t>– </a:t>
                </a:r>
                <a:r>
                  <a:rPr lang="cs-CZ" sz="1400" dirty="0" smtClean="0"/>
                  <a:t>(je </a:t>
                </a:r>
                <a:r>
                  <a:rPr lang="cs-CZ" sz="1400" dirty="0"/>
                  <a:t>to </a:t>
                </a:r>
                <a:r>
                  <a:rPr lang="cs-CZ" sz="1400" dirty="0" smtClean="0"/>
                  <a:t>skalár). </a:t>
                </a:r>
                <a:r>
                  <a:rPr lang="cs-CZ" sz="1400" dirty="0"/>
                  <a:t>Velikost vektoru A </a:t>
                </a:r>
                <a:r>
                  <a:rPr lang="cs-CZ" sz="1400" dirty="0" smtClean="0"/>
                  <a:t>zapisujeme jako </a:t>
                </a:r>
                <a:r>
                  <a:rPr lang="cs-CZ" sz="1400" i="1" dirty="0"/>
                  <a:t>A</a:t>
                </a:r>
                <a:r>
                  <a:rPr lang="cs-CZ" sz="1400" dirty="0"/>
                  <a:t> = │A│. Směr vektoru je dán přímkou </a:t>
                </a:r>
                <a:r>
                  <a:rPr lang="cs-CZ" sz="1400" dirty="0" smtClean="0"/>
                  <a:t>ve které </a:t>
                </a:r>
                <a:r>
                  <a:rPr lang="cs-CZ" sz="1400" dirty="0"/>
                  <a:t>vektor leží. A konečně orientaci vektoru </a:t>
                </a:r>
                <a:r>
                  <a:rPr lang="cs-CZ" sz="1400" dirty="0" smtClean="0"/>
                  <a:t>nám určuje počáteční </a:t>
                </a:r>
                <a:r>
                  <a:rPr lang="cs-CZ" sz="1400" dirty="0"/>
                  <a:t>(O) a koncový bod vektoru.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r="-604"/>
                </a:stretch>
              </a:blipFill>
            </p:spPr>
            <p:txBody>
              <a:bodyPr/>
              <a:lstStyle/>
              <a:p>
                <a:r>
                  <a:rPr lang="cs-CZ">
                    <a:noFill/>
                  </a:rPr>
                  <a:t> </a:t>
                </a:r>
              </a:p>
            </p:txBody>
          </p:sp>
        </mc:Fallback>
      </mc:AlternateContent>
      <p:pic>
        <p:nvPicPr>
          <p:cNvPr id="6" name="Obrázek 5"/>
          <p:cNvPicPr>
            <a:picLocks noChangeAspect="1"/>
          </p:cNvPicPr>
          <p:nvPr/>
        </p:nvPicPr>
        <p:blipFill>
          <a:blip r:embed="rId4" cstate="print"/>
          <a:stretch>
            <a:fillRect/>
          </a:stretch>
        </p:blipFill>
        <p:spPr>
          <a:xfrm>
            <a:off x="4722759" y="5595330"/>
            <a:ext cx="2005845" cy="653069"/>
          </a:xfrm>
          <a:prstGeom prst="rect">
            <a:avLst/>
          </a:prstGeom>
        </p:spPr>
      </p:pic>
    </p:spTree>
    <p:extLst>
      <p:ext uri="{BB962C8B-B14F-4D97-AF65-F5344CB8AC3E}">
        <p14:creationId xmlns:p14="http://schemas.microsoft.com/office/powerpoint/2010/main" val="228182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Kinematika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Zjednodušení: Reálné </a:t>
            </a:r>
            <a:r>
              <a:rPr lang="cs-CZ" sz="1800" dirty="0"/>
              <a:t>těleso </a:t>
            </a:r>
            <a:r>
              <a:rPr lang="cs-CZ" sz="1800" dirty="0" smtClean="0"/>
              <a:t>nahrazujeme modelem - </a:t>
            </a:r>
            <a:r>
              <a:rPr lang="cs-CZ" sz="1800" b="1" dirty="0" smtClean="0"/>
              <a:t>hmotným </a:t>
            </a:r>
            <a:r>
              <a:rPr lang="cs-CZ" sz="1800" b="1" dirty="0"/>
              <a:t>bodem</a:t>
            </a:r>
            <a:r>
              <a:rPr lang="cs-CZ" sz="1800" dirty="0" smtClean="0"/>
              <a:t>.</a:t>
            </a:r>
          </a:p>
          <a:p>
            <a:pPr marL="0" indent="0">
              <a:buNone/>
            </a:pPr>
            <a:r>
              <a:rPr lang="cs-CZ" sz="1800" b="1" dirty="0" smtClean="0"/>
              <a:t>Hmotný </a:t>
            </a:r>
            <a:r>
              <a:rPr lang="cs-CZ" sz="1800" b="1" dirty="0"/>
              <a:t>bod </a:t>
            </a:r>
            <a:r>
              <a:rPr lang="cs-CZ" sz="1800" dirty="0"/>
              <a:t>je myšlený bodový objekt, kterým nahrazujeme skutečné těleso.</a:t>
            </a:r>
          </a:p>
          <a:p>
            <a:pPr marL="0" indent="0">
              <a:buNone/>
            </a:pPr>
            <a:r>
              <a:rPr lang="cs-CZ" sz="1800" dirty="0"/>
              <a:t>Hmotný bod má stejnou hmotnost jako těleso a představujeme si ho umístěný</a:t>
            </a:r>
          </a:p>
          <a:p>
            <a:pPr marL="0" indent="0">
              <a:buNone/>
            </a:pPr>
            <a:r>
              <a:rPr lang="cs-CZ" sz="1800" dirty="0"/>
              <a:t>do jeho těžiště.</a:t>
            </a:r>
          </a:p>
          <a:p>
            <a:pPr marL="0" indent="0">
              <a:buNone/>
            </a:pPr>
            <a:r>
              <a:rPr lang="cs-CZ" sz="1400" dirty="0"/>
              <a:t>Toto zjednodušení lze použít, jsou-li rozměry tělesa zanedbatelné </a:t>
            </a:r>
            <a:r>
              <a:rPr lang="cs-CZ" sz="1400" dirty="0" smtClean="0"/>
              <a:t>vůči vzdálenostem </a:t>
            </a:r>
            <a:r>
              <a:rPr lang="cs-CZ" sz="1400" dirty="0"/>
              <a:t>po kterých se pohybuje</a:t>
            </a:r>
            <a:r>
              <a:rPr lang="cs-CZ" sz="1400" dirty="0" smtClean="0"/>
              <a:t>. </a:t>
            </a:r>
          </a:p>
          <a:p>
            <a:pPr marL="0" indent="0">
              <a:buNone/>
            </a:pPr>
            <a:r>
              <a:rPr lang="cs-CZ" sz="1800" dirty="0" smtClean="0"/>
              <a:t>Pokud se poloha hmotného bodu </a:t>
            </a:r>
            <a:r>
              <a:rPr lang="cs-CZ" sz="1800" dirty="0"/>
              <a:t>nemění vůči </a:t>
            </a:r>
            <a:r>
              <a:rPr lang="cs-CZ" sz="1800" dirty="0" smtClean="0"/>
              <a:t>danému okolí (objektu)	    </a:t>
            </a:r>
          </a:p>
          <a:p>
            <a:pPr marL="0" indent="0">
              <a:buNone/>
            </a:pPr>
            <a:r>
              <a:rPr lang="cs-CZ" sz="1800" dirty="0" smtClean="0"/>
              <a:t> 	</a:t>
            </a:r>
            <a:r>
              <a:rPr lang="cs-CZ" sz="1800" b="1" dirty="0" smtClean="0"/>
              <a:t>objekt </a:t>
            </a:r>
            <a:r>
              <a:rPr lang="cs-CZ" sz="1800" b="1" dirty="0"/>
              <a:t>je v klidu</a:t>
            </a:r>
            <a:r>
              <a:rPr lang="cs-CZ" sz="1800" dirty="0" smtClean="0"/>
              <a:t>.</a:t>
            </a:r>
          </a:p>
          <a:p>
            <a:pPr marL="0" indent="0">
              <a:buNone/>
            </a:pPr>
            <a:r>
              <a:rPr lang="cs-CZ" sz="1800" dirty="0" smtClean="0"/>
              <a:t>Vztažný objekt (okolí) se ale také může pohybovat – </a:t>
            </a:r>
          </a:p>
          <a:p>
            <a:pPr marL="0" indent="0">
              <a:buNone/>
            </a:pPr>
            <a:r>
              <a:rPr lang="cs-CZ" sz="1800" b="1" dirty="0"/>
              <a:t>Klid těles je </a:t>
            </a:r>
            <a:r>
              <a:rPr lang="cs-CZ" sz="1800" b="1" dirty="0" smtClean="0"/>
              <a:t>vždy relativní</a:t>
            </a:r>
            <a:r>
              <a:rPr lang="cs-CZ" sz="1800" b="1" dirty="0"/>
              <a:t>, absolutní klid neexistuje</a:t>
            </a:r>
            <a:r>
              <a:rPr lang="cs-CZ" sz="1800" b="1" dirty="0" smtClean="0"/>
              <a:t>. </a:t>
            </a:r>
          </a:p>
          <a:p>
            <a:pPr marL="0" indent="0">
              <a:buNone/>
            </a:pPr>
            <a:r>
              <a:rPr lang="cs-CZ" sz="1400" dirty="0"/>
              <a:t>Označím-li těleso za klidné, musím vždy uvést</a:t>
            </a:r>
            <a:r>
              <a:rPr lang="cs-CZ" sz="1400" dirty="0" smtClean="0"/>
              <a:t>, </a:t>
            </a:r>
            <a:r>
              <a:rPr lang="pl-PL" sz="1400" dirty="0" smtClean="0"/>
              <a:t>vzhledem </a:t>
            </a:r>
            <a:r>
              <a:rPr lang="pl-PL" sz="1400" dirty="0"/>
              <a:t>k čemu je v klidu</a:t>
            </a:r>
            <a:r>
              <a:rPr lang="pl-PL" sz="1400" dirty="0" smtClean="0"/>
              <a:t>.</a:t>
            </a:r>
          </a:p>
          <a:p>
            <a:pPr marL="0" indent="0">
              <a:buNone/>
            </a:pPr>
            <a:r>
              <a:rPr lang="cs-CZ" sz="1800" dirty="0" smtClean="0"/>
              <a:t>Analogicky: </a:t>
            </a:r>
            <a:r>
              <a:rPr lang="cs-CZ" sz="1800" b="1" dirty="0" smtClean="0"/>
              <a:t>Pohyb </a:t>
            </a:r>
            <a:r>
              <a:rPr lang="cs-CZ" sz="1800" b="1" dirty="0"/>
              <a:t>těles je také </a:t>
            </a:r>
            <a:r>
              <a:rPr lang="cs-CZ" sz="1800" b="1" dirty="0" smtClean="0"/>
              <a:t>vždy relativní</a:t>
            </a:r>
            <a:r>
              <a:rPr lang="cs-CZ" sz="1800" dirty="0" smtClean="0"/>
              <a:t>.</a:t>
            </a:r>
          </a:p>
          <a:p>
            <a:pPr marL="0" indent="0">
              <a:buNone/>
            </a:pPr>
            <a:r>
              <a:rPr lang="cs-CZ" sz="1800" dirty="0" smtClean="0"/>
              <a:t>Popis </a:t>
            </a:r>
            <a:r>
              <a:rPr lang="cs-CZ" sz="1800" dirty="0"/>
              <a:t>klidu i pohybu vždy závisí na tom, k jakým tělesům jej vztahujeme. </a:t>
            </a:r>
            <a:r>
              <a:rPr lang="cs-CZ" sz="1800" dirty="0" smtClean="0"/>
              <a:t>Volíme tedy </a:t>
            </a:r>
            <a:r>
              <a:rPr lang="cs-CZ" sz="1800" dirty="0"/>
              <a:t>soustavu těles, ke kterým vztahujeme pohyb nebo klid sledovaného tělesa - volíme </a:t>
            </a:r>
            <a:r>
              <a:rPr lang="cs-CZ" sz="1800" dirty="0" smtClean="0"/>
              <a:t>tzv. </a:t>
            </a:r>
            <a:r>
              <a:rPr lang="cs-CZ" sz="1800" b="1" dirty="0" smtClean="0"/>
              <a:t>vztažnou </a:t>
            </a:r>
            <a:r>
              <a:rPr lang="cs-CZ" sz="1800" b="1" dirty="0"/>
              <a:t>soustavu.</a:t>
            </a:r>
          </a:p>
        </p:txBody>
      </p:sp>
      <p:sp>
        <p:nvSpPr>
          <p:cNvPr id="7" name="Šipka doprava 6"/>
          <p:cNvSpPr/>
          <p:nvPr/>
        </p:nvSpPr>
        <p:spPr bwMode="auto">
          <a:xfrm>
            <a:off x="701871" y="4016326"/>
            <a:ext cx="466344" cy="192024"/>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14493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Polohový vektor, trajektorie, dráha</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Popisujeme-li mechanický pohyb </a:t>
                </a:r>
                <a:r>
                  <a:rPr lang="cs-CZ" sz="1800" dirty="0"/>
                  <a:t>hmotného </a:t>
                </a:r>
                <a:r>
                  <a:rPr lang="cs-CZ" sz="1800" dirty="0" smtClean="0"/>
                  <a:t>bodu vzhledem </a:t>
                </a:r>
                <a:r>
                  <a:rPr lang="cs-CZ" sz="1800" dirty="0"/>
                  <a:t>ke zvolené</a:t>
                </a:r>
              </a:p>
              <a:p>
                <a:pPr marL="0" indent="0">
                  <a:buNone/>
                </a:pPr>
                <a:r>
                  <a:rPr lang="cs-CZ" sz="1800" dirty="0"/>
                  <a:t>vztažné soustavě, </a:t>
                </a:r>
                <a:r>
                  <a:rPr lang="cs-CZ" sz="1800" dirty="0" smtClean="0"/>
                  <a:t>musíme určit </a:t>
                </a:r>
                <a:r>
                  <a:rPr lang="cs-CZ" sz="1800" dirty="0"/>
                  <a:t>jeho </a:t>
                </a:r>
                <a:r>
                  <a:rPr lang="cs-CZ" sz="1800" dirty="0" smtClean="0"/>
                  <a:t>polohu v </a:t>
                </a:r>
                <a:r>
                  <a:rPr lang="cs-CZ" sz="1800" dirty="0"/>
                  <a:t>libovolném čase. Nejjednodušší je </a:t>
                </a:r>
                <a:r>
                  <a:rPr lang="cs-CZ" sz="1800" dirty="0" smtClean="0"/>
                  <a:t>určit polohu </a:t>
                </a:r>
                <a:r>
                  <a:rPr lang="cs-CZ" sz="1800" dirty="0"/>
                  <a:t>pomocí pravoúhlé soustavy</a:t>
                </a:r>
              </a:p>
              <a:p>
                <a:pPr marL="0" indent="0">
                  <a:buNone/>
                </a:pPr>
                <a:r>
                  <a:rPr lang="cs-CZ" sz="1800" dirty="0"/>
                  <a:t>souřadnic </a:t>
                </a:r>
                <a:r>
                  <a:rPr lang="cs-CZ" sz="1800" i="1" dirty="0" err="1"/>
                  <a:t>Oxyz</a:t>
                </a:r>
                <a:r>
                  <a:rPr lang="cs-CZ" sz="1800" dirty="0" smtClean="0"/>
                  <a:t>.</a:t>
                </a:r>
              </a:p>
              <a:p>
                <a:pPr marL="0" indent="0">
                  <a:buNone/>
                </a:pPr>
                <a:endParaRPr lang="cs-CZ" sz="1800" dirty="0"/>
              </a:p>
              <a:p>
                <a:pPr marL="0" indent="0">
                  <a:buNone/>
                </a:pPr>
                <a:r>
                  <a:rPr lang="cs-CZ" sz="1800" dirty="0"/>
                  <a:t>Polohu hmotného bodu </a:t>
                </a:r>
                <a:r>
                  <a:rPr lang="cs-CZ" sz="1800" dirty="0" smtClean="0"/>
                  <a:t>určujeme pomocí</a:t>
                </a:r>
                <a:endParaRPr lang="cs-CZ" sz="1800" dirty="0"/>
              </a:p>
              <a:p>
                <a:pPr marL="0" indent="0">
                  <a:buNone/>
                </a:pPr>
                <a:r>
                  <a:rPr lang="cs-CZ" sz="1800" b="1" dirty="0"/>
                  <a:t>polohového vektoru </a:t>
                </a:r>
                <a14:m>
                  <m:oMath xmlns:m="http://schemas.openxmlformats.org/officeDocument/2006/math">
                    <m:acc>
                      <m:accPr>
                        <m:chr m:val="⃗"/>
                        <m:ctrlPr>
                          <a:rPr lang="cs-CZ" sz="1800" b="1" i="1" smtClean="0">
                            <a:latin typeface="Cambria Math" panose="02040503050406030204" pitchFamily="18" charset="0"/>
                          </a:rPr>
                        </m:ctrlPr>
                      </m:accPr>
                      <m:e>
                        <m:r>
                          <a:rPr lang="cs-CZ" sz="1800" b="1" i="1" smtClean="0">
                            <a:latin typeface="Cambria Math" panose="02040503050406030204" pitchFamily="18" charset="0"/>
                          </a:rPr>
                          <m:t>𝒓</m:t>
                        </m:r>
                      </m:e>
                    </m:acc>
                  </m:oMath>
                </a14:m>
                <a:r>
                  <a:rPr lang="cs-CZ" sz="1800" b="1" dirty="0" smtClean="0"/>
                  <a:t>. </a:t>
                </a:r>
              </a:p>
              <a:p>
                <a:pPr marL="0" indent="0">
                  <a:buNone/>
                </a:pPr>
                <a:r>
                  <a:rPr lang="cs-CZ" sz="1400" dirty="0" smtClean="0"/>
                  <a:t>Polohový </a:t>
                </a:r>
                <a:r>
                  <a:rPr lang="cs-CZ" sz="1400" dirty="0"/>
                  <a:t>vektor je </a:t>
                </a:r>
                <a:r>
                  <a:rPr lang="cs-CZ" sz="1400" dirty="0" smtClean="0"/>
                  <a:t>vektor S počátkem </a:t>
                </a:r>
                <a:r>
                  <a:rPr lang="cs-CZ" sz="1400" dirty="0"/>
                  <a:t>v bodě </a:t>
                </a:r>
                <a:r>
                  <a:rPr lang="cs-CZ" sz="1400" dirty="0" smtClean="0"/>
                  <a:t>O souřadnicové</a:t>
                </a:r>
              </a:p>
              <a:p>
                <a:pPr marL="0" indent="0">
                  <a:buNone/>
                </a:pPr>
                <a:r>
                  <a:rPr lang="cs-CZ" sz="1400" dirty="0" smtClean="0"/>
                  <a:t>soustavy </a:t>
                </a:r>
                <a:r>
                  <a:rPr lang="cs-CZ" sz="1400" dirty="0"/>
                  <a:t>a </a:t>
                </a:r>
                <a:r>
                  <a:rPr lang="cs-CZ" sz="1400" dirty="0" smtClean="0"/>
                  <a:t>s koncovým </a:t>
                </a:r>
                <a:r>
                  <a:rPr lang="cs-CZ" sz="1400" dirty="0"/>
                  <a:t>bodem ve vyšetřovaném bodě P. </a:t>
                </a:r>
                <a:endParaRPr lang="cs-CZ" sz="1400" dirty="0" smtClean="0"/>
              </a:p>
              <a:p>
                <a:pPr marL="0" indent="0">
                  <a:buNone/>
                </a:pPr>
                <a:r>
                  <a:rPr lang="cs-CZ" sz="1400" dirty="0" smtClean="0"/>
                  <a:t>Souřadnice polohového </a:t>
                </a:r>
                <a:r>
                  <a:rPr lang="cs-CZ" sz="1400" dirty="0"/>
                  <a:t>vektoru jsou totožné se souřadnicemi</a:t>
                </a:r>
              </a:p>
              <a:p>
                <a:pPr marL="0" indent="0">
                  <a:buNone/>
                </a:pPr>
                <a:r>
                  <a:rPr lang="cs-CZ" sz="1400" dirty="0"/>
                  <a:t>hmotného bodu x, y, z </a:t>
                </a:r>
                <a:r>
                  <a:rPr lang="cs-CZ" sz="1400" dirty="0" smtClean="0"/>
                  <a:t>.</a:t>
                </a:r>
                <a:endParaRPr lang="cs-CZ" sz="1400" dirty="0"/>
              </a:p>
              <a:p>
                <a:pPr marL="0" indent="0">
                  <a:buNone/>
                </a:pPr>
                <a:r>
                  <a:rPr lang="cs-CZ" sz="1400" dirty="0"/>
                  <a:t>Vektor </a:t>
                </a:r>
                <a14:m>
                  <m:oMath xmlns:m="http://schemas.openxmlformats.org/officeDocument/2006/math">
                    <m:acc>
                      <m:accPr>
                        <m:chr m:val="⃗"/>
                        <m:ctrlPr>
                          <a:rPr lang="cs-CZ" sz="1400" b="1" i="1">
                            <a:latin typeface="Cambria Math" panose="02040503050406030204" pitchFamily="18" charset="0"/>
                          </a:rPr>
                        </m:ctrlPr>
                      </m:accPr>
                      <m:e>
                        <m:r>
                          <a:rPr lang="cs-CZ" sz="1400" b="1" i="1">
                            <a:latin typeface="Cambria Math" panose="02040503050406030204" pitchFamily="18" charset="0"/>
                          </a:rPr>
                          <m:t>𝒓</m:t>
                        </m:r>
                      </m:e>
                    </m:acc>
                  </m:oMath>
                </a14:m>
                <a:r>
                  <a:rPr lang="cs-CZ" sz="1400" dirty="0" smtClean="0"/>
                  <a:t> </a:t>
                </a:r>
                <a:r>
                  <a:rPr lang="cs-CZ" sz="1400" dirty="0"/>
                  <a:t>tak můžeme zapsat jako </a:t>
                </a:r>
                <a14:m>
                  <m:oMath xmlns:m="http://schemas.openxmlformats.org/officeDocument/2006/math">
                    <m:acc>
                      <m:accPr>
                        <m:chr m:val="⃗"/>
                        <m:ctrlPr>
                          <a:rPr lang="cs-CZ" sz="1400" b="1" i="1">
                            <a:latin typeface="Cambria Math" panose="02040503050406030204" pitchFamily="18" charset="0"/>
                          </a:rPr>
                        </m:ctrlPr>
                      </m:accPr>
                      <m:e>
                        <m:r>
                          <a:rPr lang="cs-CZ" sz="1400" b="1" i="1">
                            <a:latin typeface="Cambria Math" panose="02040503050406030204" pitchFamily="18" charset="0"/>
                          </a:rPr>
                          <m:t>𝒓</m:t>
                        </m:r>
                      </m:e>
                    </m:acc>
                  </m:oMath>
                </a14:m>
                <a:r>
                  <a:rPr lang="cs-CZ" sz="1400" dirty="0"/>
                  <a:t> [</a:t>
                </a:r>
                <a:r>
                  <a:rPr lang="cs-CZ" sz="1400" dirty="0" err="1"/>
                  <a:t>x,y,z</a:t>
                </a:r>
                <a:r>
                  <a:rPr lang="cs-CZ" sz="1400" dirty="0"/>
                  <a:t>]. Jeho velikost</a:t>
                </a:r>
              </a:p>
              <a:p>
                <a:pPr marL="0" indent="0">
                  <a:buNone/>
                </a:pPr>
                <a:r>
                  <a:rPr lang="cs-CZ" sz="1400" dirty="0"/>
                  <a:t>je </a:t>
                </a:r>
                <a:r>
                  <a:rPr lang="cs-CZ" sz="1400" dirty="0" smtClean="0"/>
                  <a:t>určena pomocí Pythagorovy věty.</a:t>
                </a:r>
                <a:endParaRPr lang="cs-CZ" sz="1400" dirty="0"/>
              </a:p>
              <a:p>
                <a:pPr marL="0" indent="0">
                  <a:buNone/>
                </a:pPr>
                <a:endParaRPr lang="cs-CZ" sz="1800" dirty="0"/>
              </a:p>
              <a:p>
                <a:pPr marL="0" indent="0">
                  <a:buNone/>
                </a:pPr>
                <a:endParaRPr lang="cs-CZ" sz="1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r="-302"/>
                </a:stretch>
              </a:blipFill>
            </p:spPr>
            <p:txBody>
              <a:bodyPr/>
              <a:lstStyle/>
              <a:p>
                <a:r>
                  <a:rPr lang="cs-CZ">
                    <a:noFill/>
                  </a:rPr>
                  <a:t> </a:t>
                </a:r>
              </a:p>
            </p:txBody>
          </p:sp>
        </mc:Fallback>
      </mc:AlternateContent>
      <p:pic>
        <p:nvPicPr>
          <p:cNvPr id="6" name="Obrázek 5"/>
          <p:cNvPicPr>
            <a:picLocks noChangeAspect="1"/>
          </p:cNvPicPr>
          <p:nvPr/>
        </p:nvPicPr>
        <p:blipFill>
          <a:blip r:embed="rId4" cstate="print"/>
          <a:stretch>
            <a:fillRect/>
          </a:stretch>
        </p:blipFill>
        <p:spPr>
          <a:xfrm>
            <a:off x="5760282" y="2508669"/>
            <a:ext cx="2148281" cy="1530517"/>
          </a:xfrm>
          <a:prstGeom prst="rect">
            <a:avLst/>
          </a:prstGeom>
        </p:spPr>
      </p:pic>
      <p:pic>
        <p:nvPicPr>
          <p:cNvPr id="7" name="Obrázek 6"/>
          <p:cNvPicPr>
            <a:picLocks noChangeAspect="1"/>
          </p:cNvPicPr>
          <p:nvPr/>
        </p:nvPicPr>
        <p:blipFill>
          <a:blip r:embed="rId5" cstate="print"/>
          <a:stretch>
            <a:fillRect/>
          </a:stretch>
        </p:blipFill>
        <p:spPr>
          <a:xfrm>
            <a:off x="5780856" y="4039186"/>
            <a:ext cx="2127707" cy="1932717"/>
          </a:xfrm>
          <a:prstGeom prst="rect">
            <a:avLst/>
          </a:prstGeom>
        </p:spPr>
      </p:pic>
    </p:spTree>
    <p:extLst>
      <p:ext uri="{BB962C8B-B14F-4D97-AF65-F5344CB8AC3E}">
        <p14:creationId xmlns:p14="http://schemas.microsoft.com/office/powerpoint/2010/main" val="388789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Polohový vektor, trajektorie, dráha</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a:t>Pohybuje-li se hmotný bod, opisuje v prostoru pomyslnou souvislou čáru,</a:t>
            </a:r>
          </a:p>
          <a:p>
            <a:pPr marL="0" indent="0">
              <a:buNone/>
            </a:pPr>
            <a:r>
              <a:rPr lang="cs-CZ" sz="1800" dirty="0"/>
              <a:t>kterou nazýváme </a:t>
            </a:r>
            <a:r>
              <a:rPr lang="cs-CZ" sz="1800" b="1" dirty="0"/>
              <a:t>trajektorie hmotného bodu</a:t>
            </a:r>
            <a:r>
              <a:rPr lang="cs-CZ" sz="1800" dirty="0"/>
              <a:t>.</a:t>
            </a:r>
          </a:p>
          <a:p>
            <a:pPr marL="0" indent="0">
              <a:buNone/>
            </a:pPr>
            <a:r>
              <a:rPr lang="cs-CZ" sz="1800" b="1" dirty="0"/>
              <a:t>Trajektorie</a:t>
            </a:r>
            <a:r>
              <a:rPr lang="cs-CZ" sz="1800" dirty="0"/>
              <a:t> je množina všech poloh, kterými hmotný bod při svém pohybu</a:t>
            </a:r>
          </a:p>
          <a:p>
            <a:pPr marL="0" indent="0">
              <a:buNone/>
            </a:pPr>
            <a:r>
              <a:rPr lang="cs-CZ" sz="1800" dirty="0"/>
              <a:t>prochází.</a:t>
            </a:r>
          </a:p>
          <a:p>
            <a:pPr marL="0" indent="0">
              <a:buNone/>
            </a:pPr>
            <a:r>
              <a:rPr lang="cs-CZ" sz="1800" dirty="0"/>
              <a:t>Podle tvaru trajektorie rozlišujeme pohyby:</a:t>
            </a:r>
          </a:p>
          <a:p>
            <a:pPr marL="0" indent="0">
              <a:buNone/>
            </a:pPr>
            <a:r>
              <a:rPr lang="cs-CZ" sz="1800" b="1" dirty="0"/>
              <a:t>· přímočaré </a:t>
            </a:r>
            <a:r>
              <a:rPr lang="cs-CZ" sz="1800" dirty="0"/>
              <a:t>– trajektorií je část přímky,</a:t>
            </a:r>
          </a:p>
          <a:p>
            <a:pPr marL="0" indent="0">
              <a:buNone/>
            </a:pPr>
            <a:r>
              <a:rPr lang="cs-CZ" sz="1800" b="1" dirty="0"/>
              <a:t>· křivočaré </a:t>
            </a:r>
            <a:r>
              <a:rPr lang="cs-CZ" sz="1800" dirty="0"/>
              <a:t>– trajektorií je křivka nebo její část </a:t>
            </a:r>
            <a:endParaRPr lang="cs-CZ" sz="1800" dirty="0" smtClean="0"/>
          </a:p>
          <a:p>
            <a:pPr marL="0" indent="0">
              <a:buNone/>
            </a:pPr>
            <a:r>
              <a:rPr lang="cs-CZ" sz="1400" dirty="0" smtClean="0"/>
              <a:t>    (</a:t>
            </a:r>
            <a:r>
              <a:rPr lang="cs-CZ" sz="1400" dirty="0"/>
              <a:t>kružnice, parabola, elipsa nebo </a:t>
            </a:r>
            <a:r>
              <a:rPr lang="cs-CZ" sz="1400" dirty="0" smtClean="0"/>
              <a:t>libovolná prostorová </a:t>
            </a:r>
            <a:r>
              <a:rPr lang="cs-CZ" sz="1400" dirty="0"/>
              <a:t>křivka</a:t>
            </a:r>
            <a:r>
              <a:rPr lang="cs-CZ" sz="1400" dirty="0" smtClean="0"/>
              <a:t>).</a:t>
            </a:r>
            <a:endParaRPr lang="cs-CZ" sz="1800" dirty="0"/>
          </a:p>
          <a:p>
            <a:pPr marL="0" indent="0">
              <a:buNone/>
            </a:pPr>
            <a:endParaRPr lang="cs-CZ" sz="1200" dirty="0" smtClean="0"/>
          </a:p>
          <a:p>
            <a:pPr marL="0" indent="0">
              <a:buNone/>
            </a:pPr>
            <a:r>
              <a:rPr lang="cs-CZ" sz="1800" dirty="0"/>
              <a:t>Délka s trajektorie, kterou hmotný bod opíše za čas </a:t>
            </a:r>
            <a:r>
              <a:rPr lang="cs-CZ" sz="1800" i="1" dirty="0"/>
              <a:t>t</a:t>
            </a:r>
            <a:r>
              <a:rPr lang="cs-CZ" sz="1800" dirty="0" smtClean="0"/>
              <a:t>,</a:t>
            </a:r>
          </a:p>
          <a:p>
            <a:pPr marL="0" indent="0">
              <a:buNone/>
            </a:pPr>
            <a:r>
              <a:rPr lang="cs-CZ" sz="1800" dirty="0" smtClean="0"/>
              <a:t> </a:t>
            </a:r>
            <a:r>
              <a:rPr lang="cs-CZ" sz="1800" dirty="0"/>
              <a:t>se nazývá </a:t>
            </a:r>
            <a:r>
              <a:rPr lang="cs-CZ" sz="1800" b="1" dirty="0"/>
              <a:t>dráha</a:t>
            </a:r>
            <a:r>
              <a:rPr lang="cs-CZ" sz="1800" dirty="0"/>
              <a:t>. </a:t>
            </a:r>
            <a:endParaRPr lang="cs-CZ" sz="1800" dirty="0" smtClean="0"/>
          </a:p>
          <a:p>
            <a:pPr marL="0" indent="0">
              <a:buNone/>
            </a:pPr>
            <a:r>
              <a:rPr lang="cs-CZ" sz="1800" b="1" dirty="0" smtClean="0"/>
              <a:t>Dráha </a:t>
            </a:r>
            <a:r>
              <a:rPr lang="cs-CZ" sz="1800" dirty="0"/>
              <a:t>je </a:t>
            </a:r>
            <a:r>
              <a:rPr lang="cs-CZ" sz="1800" dirty="0" smtClean="0"/>
              <a:t>fyzikální veličina</a:t>
            </a:r>
            <a:r>
              <a:rPr lang="cs-CZ" sz="1800" dirty="0"/>
              <a:t>, kterou uvádíme </a:t>
            </a:r>
            <a:r>
              <a:rPr lang="cs-CZ" sz="1800" dirty="0" smtClean="0"/>
              <a:t>v jednotkách</a:t>
            </a:r>
          </a:p>
          <a:p>
            <a:pPr marL="0" indent="0">
              <a:buNone/>
            </a:pPr>
            <a:r>
              <a:rPr lang="cs-CZ" sz="1800" dirty="0" smtClean="0"/>
              <a:t>délky</a:t>
            </a:r>
            <a:r>
              <a:rPr lang="cs-CZ" sz="1800" dirty="0"/>
              <a:t>.</a:t>
            </a:r>
          </a:p>
          <a:p>
            <a:pPr marL="0" indent="0">
              <a:buNone/>
            </a:pPr>
            <a:r>
              <a:rPr lang="cs-CZ" sz="1400" dirty="0" smtClean="0"/>
              <a:t>Při pohybu hmotného bodu se </a:t>
            </a:r>
            <a:r>
              <a:rPr lang="cs-CZ" sz="1400" dirty="0"/>
              <a:t>zvětšuje dráha, </a:t>
            </a:r>
            <a:r>
              <a:rPr lang="cs-CZ" sz="1400" dirty="0" smtClean="0"/>
              <a:t>kterou hmotný </a:t>
            </a:r>
            <a:r>
              <a:rPr lang="cs-CZ" sz="1400" dirty="0"/>
              <a:t>bod urazil</a:t>
            </a:r>
            <a:r>
              <a:rPr lang="cs-CZ" sz="1400" dirty="0" smtClean="0"/>
              <a:t>.</a:t>
            </a:r>
          </a:p>
          <a:p>
            <a:pPr marL="0" indent="0">
              <a:buNone/>
            </a:pPr>
            <a:r>
              <a:rPr lang="cs-CZ" sz="1400" dirty="0" smtClean="0"/>
              <a:t>Říkáme</a:t>
            </a:r>
            <a:r>
              <a:rPr lang="cs-CZ" sz="1400" dirty="0"/>
              <a:t>, že dráha s je </a:t>
            </a:r>
            <a:r>
              <a:rPr lang="cs-CZ" sz="1400" dirty="0" smtClean="0"/>
              <a:t>funkcí času </a:t>
            </a:r>
            <a:r>
              <a:rPr lang="cs-CZ" sz="1400" i="1" dirty="0"/>
              <a:t>t</a:t>
            </a:r>
            <a:r>
              <a:rPr lang="cs-CZ" sz="1400" dirty="0"/>
              <a:t>. Tuto závislost dráhy na čase </a:t>
            </a:r>
            <a:r>
              <a:rPr lang="cs-CZ" sz="1400" dirty="0" smtClean="0"/>
              <a:t>zapisujme výrazem </a:t>
            </a:r>
            <a:r>
              <a:rPr lang="cs-CZ" sz="1400" dirty="0"/>
              <a:t>s = s(t).</a:t>
            </a:r>
            <a:endParaRPr lang="cs-CZ" sz="1400" dirty="0" smtClean="0"/>
          </a:p>
          <a:p>
            <a:pPr marL="0" indent="0">
              <a:buNone/>
            </a:pPr>
            <a:endParaRPr lang="cs-CZ" sz="1800" dirty="0"/>
          </a:p>
        </p:txBody>
      </p:sp>
      <p:pic>
        <p:nvPicPr>
          <p:cNvPr id="8" name="Obrázek 7"/>
          <p:cNvPicPr>
            <a:picLocks noChangeAspect="1"/>
          </p:cNvPicPr>
          <p:nvPr/>
        </p:nvPicPr>
        <p:blipFill>
          <a:blip r:embed="rId3" cstate="print"/>
          <a:stretch>
            <a:fillRect/>
          </a:stretch>
        </p:blipFill>
        <p:spPr>
          <a:xfrm>
            <a:off x="5949749" y="2894327"/>
            <a:ext cx="2749991" cy="1544833"/>
          </a:xfrm>
          <a:prstGeom prst="rect">
            <a:avLst/>
          </a:prstGeom>
        </p:spPr>
      </p:pic>
      <p:pic>
        <p:nvPicPr>
          <p:cNvPr id="9" name="Obrázek 8"/>
          <p:cNvPicPr>
            <a:picLocks noChangeAspect="1"/>
          </p:cNvPicPr>
          <p:nvPr/>
        </p:nvPicPr>
        <p:blipFill>
          <a:blip r:embed="rId4" cstate="print"/>
          <a:stretch>
            <a:fillRect/>
          </a:stretch>
        </p:blipFill>
        <p:spPr>
          <a:xfrm>
            <a:off x="6389890" y="4411803"/>
            <a:ext cx="2309850" cy="1395333"/>
          </a:xfrm>
          <a:prstGeom prst="rect">
            <a:avLst/>
          </a:prstGeom>
        </p:spPr>
      </p:pic>
    </p:spTree>
    <p:extLst>
      <p:ext uri="{BB962C8B-B14F-4D97-AF65-F5344CB8AC3E}">
        <p14:creationId xmlns:p14="http://schemas.microsoft.com/office/powerpoint/2010/main" val="18092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Rychlost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Další veličina </a:t>
            </a:r>
            <a:r>
              <a:rPr lang="cs-CZ" sz="1800" dirty="0"/>
              <a:t>charakterizující pohyb </a:t>
            </a:r>
            <a:r>
              <a:rPr lang="cs-CZ" sz="1800" dirty="0" smtClean="0"/>
              <a:t>je </a:t>
            </a:r>
            <a:r>
              <a:rPr lang="cs-CZ" sz="1800" b="1" dirty="0" smtClean="0"/>
              <a:t>rychlost.</a:t>
            </a:r>
          </a:p>
          <a:p>
            <a:pPr marL="0" indent="0">
              <a:buNone/>
            </a:pPr>
            <a:r>
              <a:rPr lang="cs-CZ" sz="1800" dirty="0" smtClean="0"/>
              <a:t>Různě rychlá tělesa urazí stejnou dráhu za různý čas.</a:t>
            </a:r>
          </a:p>
          <a:p>
            <a:pPr marL="0" indent="0">
              <a:buNone/>
            </a:pPr>
            <a:endParaRPr lang="cs-CZ" sz="1800" dirty="0"/>
          </a:p>
          <a:p>
            <a:pPr marL="0" indent="0">
              <a:buNone/>
            </a:pPr>
            <a:r>
              <a:rPr lang="cs-CZ" sz="1800" dirty="0"/>
              <a:t>Než se hmotný bod v čase to dostal do bodu </a:t>
            </a:r>
            <a:r>
              <a:rPr lang="cs-CZ" sz="1800" dirty="0" err="1"/>
              <a:t>A</a:t>
            </a:r>
            <a:r>
              <a:rPr lang="cs-CZ" sz="1800" i="1" baseline="-25000" dirty="0" err="1"/>
              <a:t>o</a:t>
            </a:r>
            <a:r>
              <a:rPr lang="cs-CZ" sz="1800" dirty="0" smtClean="0"/>
              <a:t>,</a:t>
            </a:r>
          </a:p>
          <a:p>
            <a:pPr marL="0" indent="0">
              <a:buNone/>
            </a:pPr>
            <a:r>
              <a:rPr lang="cs-CZ" sz="1800" dirty="0" smtClean="0"/>
              <a:t>urazil od </a:t>
            </a:r>
            <a:r>
              <a:rPr lang="cs-CZ" sz="1800" dirty="0"/>
              <a:t>počátku </a:t>
            </a:r>
            <a:r>
              <a:rPr lang="cs-CZ" sz="1800" i="1" dirty="0"/>
              <a:t>O</a:t>
            </a:r>
            <a:r>
              <a:rPr lang="cs-CZ" sz="1800" dirty="0"/>
              <a:t> dráhu </a:t>
            </a:r>
            <a:r>
              <a:rPr lang="cs-CZ" sz="1800" i="1" dirty="0"/>
              <a:t>s</a:t>
            </a:r>
            <a:r>
              <a:rPr lang="cs-CZ" sz="1800" i="1" baseline="-25000" dirty="0"/>
              <a:t>o</a:t>
            </a:r>
            <a:r>
              <a:rPr lang="cs-CZ" sz="1800" dirty="0"/>
              <a:t>. Označme dráhu </a:t>
            </a:r>
            <a:r>
              <a:rPr lang="cs-CZ" sz="1800" dirty="0" smtClean="0"/>
              <a:t>od</a:t>
            </a:r>
          </a:p>
          <a:p>
            <a:pPr marL="0" indent="0">
              <a:buNone/>
            </a:pPr>
            <a:r>
              <a:rPr lang="cs-CZ" sz="1800" dirty="0" smtClean="0"/>
              <a:t>počátku </a:t>
            </a:r>
            <a:r>
              <a:rPr lang="cs-CZ" sz="1800" dirty="0"/>
              <a:t>k bodu </a:t>
            </a:r>
            <a:r>
              <a:rPr lang="cs-CZ" sz="1800" dirty="0" smtClean="0"/>
              <a:t>A jako </a:t>
            </a:r>
            <a:r>
              <a:rPr lang="cs-CZ" sz="1800" i="1" dirty="0" smtClean="0"/>
              <a:t>s, </a:t>
            </a:r>
            <a:r>
              <a:rPr lang="cs-CZ" sz="1800" dirty="0" smtClean="0"/>
              <a:t>kterou urazil hmotný bod</a:t>
            </a:r>
          </a:p>
          <a:p>
            <a:pPr marL="0" indent="0">
              <a:buNone/>
            </a:pPr>
            <a:r>
              <a:rPr lang="cs-CZ" sz="1800" dirty="0" smtClean="0"/>
              <a:t>za </a:t>
            </a:r>
            <a:r>
              <a:rPr lang="cs-CZ" sz="1800" dirty="0"/>
              <a:t>čas </a:t>
            </a:r>
            <a:r>
              <a:rPr lang="cs-CZ" sz="1800" i="1" dirty="0"/>
              <a:t>t</a:t>
            </a:r>
            <a:r>
              <a:rPr lang="cs-CZ" sz="1800" dirty="0"/>
              <a:t>. </a:t>
            </a:r>
          </a:p>
          <a:p>
            <a:pPr marL="0" indent="0">
              <a:buNone/>
            </a:pPr>
            <a:r>
              <a:rPr lang="cs-CZ" sz="1800" dirty="0" smtClean="0"/>
              <a:t>K </a:t>
            </a:r>
            <a:r>
              <a:rPr lang="cs-CZ" sz="1800" dirty="0"/>
              <a:t>uražení </a:t>
            </a:r>
            <a:r>
              <a:rPr lang="cs-CZ" sz="1800" dirty="0" smtClean="0"/>
              <a:t>úseku </a:t>
            </a:r>
            <a:r>
              <a:rPr lang="cs-CZ" sz="1800" dirty="0"/>
              <a:t>dráhy </a:t>
            </a:r>
            <a:r>
              <a:rPr lang="el-GR" sz="1800" dirty="0" smtClean="0">
                <a:latin typeface="Calibri" panose="020F0502020204030204" pitchFamily="34" charset="0"/>
                <a:cs typeface="Calibri" panose="020F0502020204030204" pitchFamily="34" charset="0"/>
              </a:rPr>
              <a:t>Δ</a:t>
            </a:r>
            <a:r>
              <a:rPr lang="cs-CZ" sz="1800" i="1" dirty="0" smtClean="0"/>
              <a:t>s </a:t>
            </a:r>
            <a:r>
              <a:rPr lang="cs-CZ" sz="1800" i="1" dirty="0"/>
              <a:t>= s - </a:t>
            </a:r>
            <a:r>
              <a:rPr lang="cs-CZ" sz="1800" i="1" dirty="0" smtClean="0"/>
              <a:t>s</a:t>
            </a:r>
            <a:r>
              <a:rPr lang="cs-CZ" sz="1800" i="1" baseline="-25000" dirty="0" smtClean="0"/>
              <a:t>o</a:t>
            </a:r>
            <a:r>
              <a:rPr lang="cs-CZ" sz="1800" dirty="0" smtClean="0"/>
              <a:t> potřebuje </a:t>
            </a:r>
            <a:r>
              <a:rPr lang="cs-CZ" sz="1800" dirty="0"/>
              <a:t>čas</a:t>
            </a:r>
          </a:p>
          <a:p>
            <a:pPr marL="0" indent="0">
              <a:buNone/>
            </a:pPr>
            <a:r>
              <a:rPr lang="el-GR" sz="1800" i="1" dirty="0"/>
              <a:t>Δ</a:t>
            </a:r>
            <a:r>
              <a:rPr lang="cs-CZ" sz="1800" i="1" dirty="0" smtClean="0"/>
              <a:t>t </a:t>
            </a:r>
            <a:r>
              <a:rPr lang="cs-CZ" sz="1800" i="1" dirty="0"/>
              <a:t>= t – t</a:t>
            </a:r>
            <a:r>
              <a:rPr lang="cs-CZ" sz="1800" i="1" baseline="-25000" dirty="0"/>
              <a:t>o</a:t>
            </a:r>
            <a:r>
              <a:rPr lang="cs-CZ" sz="1800" dirty="0"/>
              <a:t>.</a:t>
            </a:r>
            <a:endParaRPr lang="cs-CZ" sz="1800" dirty="0" smtClean="0"/>
          </a:p>
          <a:p>
            <a:pPr marL="628650" lvl="2"/>
            <a:endParaRPr lang="cs-CZ" sz="1800" dirty="0"/>
          </a:p>
          <a:p>
            <a:pPr marL="0" lvl="0" indent="0">
              <a:buNone/>
            </a:pPr>
            <a:r>
              <a:rPr lang="cs-CZ" sz="1800" i="1" dirty="0">
                <a:solidFill>
                  <a:srgbClr val="00287D"/>
                </a:solidFill>
              </a:rPr>
              <a:t>Průměrná </a:t>
            </a:r>
            <a:r>
              <a:rPr lang="cs-CZ" sz="1800" i="1" dirty="0" smtClean="0">
                <a:solidFill>
                  <a:srgbClr val="00287D"/>
                </a:solidFill>
              </a:rPr>
              <a:t>rychlost </a:t>
            </a:r>
            <a:r>
              <a:rPr lang="cs-CZ" sz="1800" dirty="0"/>
              <a:t>hmotného bodu je podíl jeho dráhy </a:t>
            </a:r>
            <a:r>
              <a:rPr lang="el-GR" sz="1800" dirty="0">
                <a:latin typeface="Calibri" panose="020F0502020204030204" pitchFamily="34" charset="0"/>
                <a:cs typeface="Calibri" panose="020F0502020204030204" pitchFamily="34" charset="0"/>
              </a:rPr>
              <a:t>Δ</a:t>
            </a:r>
            <a:r>
              <a:rPr lang="cs-CZ" sz="1800" dirty="0">
                <a:latin typeface="Calibri" panose="020F0502020204030204" pitchFamily="34" charset="0"/>
                <a:cs typeface="Calibri" panose="020F0502020204030204" pitchFamily="34" charset="0"/>
              </a:rPr>
              <a:t>s</a:t>
            </a:r>
            <a:r>
              <a:rPr lang="cs-CZ" sz="1800" dirty="0"/>
              <a:t> a odpovídající doby pohybu </a:t>
            </a:r>
            <a:r>
              <a:rPr lang="el-GR" sz="1800" i="1" dirty="0">
                <a:solidFill>
                  <a:srgbClr val="000000"/>
                </a:solidFill>
              </a:rPr>
              <a:t>Δ</a:t>
            </a:r>
            <a:r>
              <a:rPr lang="cs-CZ" sz="1800" i="1" dirty="0">
                <a:solidFill>
                  <a:srgbClr val="000000"/>
                </a:solidFill>
              </a:rPr>
              <a:t>t</a:t>
            </a:r>
            <a:r>
              <a:rPr lang="cs-CZ" sz="1800" dirty="0" smtClean="0"/>
              <a:t>. 		        </a:t>
            </a:r>
            <a:r>
              <a:rPr lang="cs-CZ" sz="1400" dirty="0" smtClean="0"/>
              <a:t>Jednotkou </a:t>
            </a:r>
            <a:r>
              <a:rPr lang="cs-CZ" sz="1400" dirty="0"/>
              <a:t>rychlosti v soustavě SI je metr za sekundu tj. </a:t>
            </a:r>
            <a:endParaRPr lang="cs-CZ" sz="1400" dirty="0" smtClean="0"/>
          </a:p>
          <a:p>
            <a:pPr marL="0" lvl="0" indent="0">
              <a:buNone/>
            </a:pPr>
            <a:r>
              <a:rPr lang="cs-CZ" sz="1400" dirty="0"/>
              <a:t>	</a:t>
            </a:r>
            <a:r>
              <a:rPr lang="cs-CZ" sz="1400" dirty="0" smtClean="0"/>
              <a:t>		           m/s </a:t>
            </a:r>
            <a:r>
              <a:rPr lang="cs-CZ" sz="1400" dirty="0"/>
              <a:t>= m.s-1. Běžně se používá </a:t>
            </a:r>
            <a:r>
              <a:rPr lang="cs-CZ" sz="1400" dirty="0" smtClean="0"/>
              <a:t>také vedlejší </a:t>
            </a:r>
            <a:r>
              <a:rPr lang="cs-CZ" sz="1400" dirty="0"/>
              <a:t>jednotka km/h.</a:t>
            </a:r>
            <a:endParaRPr lang="cs-CZ" sz="1400" dirty="0" smtClean="0"/>
          </a:p>
        </p:txBody>
      </p:sp>
      <p:pic>
        <p:nvPicPr>
          <p:cNvPr id="6" name="Obrázek 5"/>
          <p:cNvPicPr>
            <a:picLocks noChangeAspect="1"/>
          </p:cNvPicPr>
          <p:nvPr/>
        </p:nvPicPr>
        <p:blipFill>
          <a:blip r:embed="rId3" cstate="print"/>
          <a:stretch>
            <a:fillRect/>
          </a:stretch>
        </p:blipFill>
        <p:spPr>
          <a:xfrm>
            <a:off x="6202410" y="2715797"/>
            <a:ext cx="2389500" cy="1993334"/>
          </a:xfrm>
          <a:prstGeom prst="rect">
            <a:avLst/>
          </a:prstGeom>
        </p:spPr>
      </p:pic>
      <p:pic>
        <p:nvPicPr>
          <p:cNvPr id="7" name="Obrázek 6"/>
          <p:cNvPicPr>
            <a:picLocks noChangeAspect="1"/>
          </p:cNvPicPr>
          <p:nvPr/>
        </p:nvPicPr>
        <p:blipFill>
          <a:blip r:embed="rId4" cstate="print"/>
          <a:stretch>
            <a:fillRect/>
          </a:stretch>
        </p:blipFill>
        <p:spPr>
          <a:xfrm>
            <a:off x="1783524" y="5441100"/>
            <a:ext cx="1792125" cy="807300"/>
          </a:xfrm>
          <a:prstGeom prst="rect">
            <a:avLst/>
          </a:prstGeom>
        </p:spPr>
      </p:pic>
    </p:spTree>
    <p:extLst>
      <p:ext uri="{BB962C8B-B14F-4D97-AF65-F5344CB8AC3E}">
        <p14:creationId xmlns:p14="http://schemas.microsoft.com/office/powerpoint/2010/main" val="2119400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Rychlost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Budeme-li zkracovat časový interval </a:t>
                </a:r>
                <a:r>
                  <a:rPr lang="el-GR" sz="1800" dirty="0" smtClean="0">
                    <a:latin typeface="Calibri" panose="020F0502020204030204" pitchFamily="34" charset="0"/>
                    <a:cs typeface="Calibri" panose="020F0502020204030204" pitchFamily="34" charset="0"/>
                  </a:rPr>
                  <a:t>Δ</a:t>
                </a:r>
                <a:r>
                  <a:rPr lang="cs-CZ" sz="1800" i="1" dirty="0" smtClean="0"/>
                  <a:t>t</a:t>
                </a:r>
                <a:r>
                  <a:rPr lang="cs-CZ" sz="1800" dirty="0" smtClean="0"/>
                  <a:t> </a:t>
                </a:r>
                <a:r>
                  <a:rPr lang="cs-CZ" sz="1800" dirty="0"/>
                  <a:t>až k nekonečně malým hodnotám,</a:t>
                </a:r>
              </a:p>
              <a:p>
                <a:pPr marL="0" indent="0">
                  <a:buNone/>
                </a:pPr>
                <a:r>
                  <a:rPr lang="cs-CZ" sz="1800" dirty="0"/>
                  <a:t>potom </a:t>
                </a:r>
                <a:r>
                  <a:rPr lang="el-GR" sz="1800" i="1" dirty="0" smtClean="0">
                    <a:latin typeface="Calibri" panose="020F0502020204030204" pitchFamily="34" charset="0"/>
                    <a:cs typeface="Calibri" panose="020F0502020204030204" pitchFamily="34" charset="0"/>
                  </a:rPr>
                  <a:t>Δ</a:t>
                </a:r>
                <a:r>
                  <a:rPr lang="cs-CZ" sz="1800" i="1" dirty="0" smtClean="0"/>
                  <a:t>s </a:t>
                </a:r>
                <a:r>
                  <a:rPr lang="cs-CZ" sz="1800" i="1" dirty="0"/>
                  <a:t>→ </a:t>
                </a:r>
                <a:r>
                  <a:rPr lang="cs-CZ" sz="1800" i="1" dirty="0" err="1"/>
                  <a:t>ds</a:t>
                </a:r>
                <a:r>
                  <a:rPr lang="cs-CZ" sz="1800" i="1" dirty="0"/>
                  <a:t> </a:t>
                </a:r>
                <a:r>
                  <a:rPr lang="cs-CZ" sz="1800" dirty="0"/>
                  <a:t>(interval přejde na </a:t>
                </a:r>
                <a:r>
                  <a:rPr lang="cs-CZ" sz="1800" dirty="0" smtClean="0"/>
                  <a:t>diferenciál) </a:t>
                </a:r>
                <a:r>
                  <a:rPr lang="cs-CZ" sz="1800" dirty="0"/>
                  <a:t>pak dostaneme</a:t>
                </a:r>
              </a:p>
              <a:p>
                <a:pPr marL="0" indent="0">
                  <a:buNone/>
                </a:pPr>
                <a:r>
                  <a:rPr lang="cs-CZ" sz="1800" dirty="0"/>
                  <a:t>následující vztah pro </a:t>
                </a:r>
                <a:r>
                  <a:rPr lang="cs-CZ" sz="1800" i="1" dirty="0">
                    <a:solidFill>
                      <a:srgbClr val="00287D"/>
                    </a:solidFill>
                  </a:rPr>
                  <a:t>velikost okamžité rychlosti</a:t>
                </a:r>
              </a:p>
              <a:p>
                <a:pPr marL="400050" lvl="1" indent="0">
                  <a:buNone/>
                </a:pPr>
                <a14:m>
                  <m:oMathPara xmlns:m="http://schemas.openxmlformats.org/officeDocument/2006/math">
                    <m:oMathParaPr>
                      <m:jc m:val="left"/>
                    </m:oMathParaPr>
                    <m:oMath xmlns:m="http://schemas.openxmlformats.org/officeDocument/2006/math">
                      <m:func>
                        <m:funcPr>
                          <m:ctrlPr>
                            <a:rPr lang="cs-CZ" sz="1800" i="1" smtClean="0">
                              <a:latin typeface="Cambria Math" panose="02040503050406030204" pitchFamily="18" charset="0"/>
                            </a:rPr>
                          </m:ctrlPr>
                        </m:funcPr>
                        <m:fName>
                          <m:limLow>
                            <m:limLowPr>
                              <m:ctrlPr>
                                <a:rPr lang="cs-CZ" sz="1800" i="1" smtClean="0">
                                  <a:latin typeface="Cambria Math" panose="02040503050406030204" pitchFamily="18" charset="0"/>
                                </a:rPr>
                              </m:ctrlPr>
                            </m:limLowPr>
                            <m:e>
                              <m:r>
                                <m:rPr>
                                  <m:sty m:val="p"/>
                                </m:rPr>
                                <a:rPr lang="cs-CZ" sz="1800" i="0" smtClean="0">
                                  <a:latin typeface="Cambria Math" panose="02040503050406030204" pitchFamily="18" charset="0"/>
                                </a:rPr>
                                <m:t>lim</m:t>
                              </m:r>
                            </m:e>
                            <m:lim>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𝑡</m:t>
                              </m:r>
                              <m:r>
                                <a:rPr lang="cs-CZ" sz="1800" b="0" i="1" smtClean="0">
                                  <a:latin typeface="Cambria Math" panose="02040503050406030204" pitchFamily="18" charset="0"/>
                                  <a:ea typeface="Cambria Math" panose="02040503050406030204" pitchFamily="18" charset="0"/>
                                </a:rPr>
                                <m:t>→0</m:t>
                              </m:r>
                            </m:lim>
                          </m:limLow>
                        </m:fName>
                        <m:e>
                          <m:f>
                            <m:fPr>
                              <m:ctrlPr>
                                <a:rPr lang="cs-CZ" sz="1800" i="1" smtClean="0">
                                  <a:latin typeface="Cambria Math" panose="02040503050406030204" pitchFamily="18" charset="0"/>
                                </a:rPr>
                              </m:ctrlPr>
                            </m:fPr>
                            <m:num>
                              <m:r>
                                <m:rPr>
                                  <m:sty m:val="p"/>
                                </m:rPr>
                                <a:rPr lang="el-GR" sz="1800" i="0" smtClean="0">
                                  <a:latin typeface="Cambria Math" panose="02040503050406030204" pitchFamily="18" charset="0"/>
                                </a:rPr>
                                <m:t>Δ</m:t>
                              </m:r>
                              <m:r>
                                <a:rPr lang="cs-CZ" sz="1800" b="0" i="1" smtClean="0">
                                  <a:latin typeface="Cambria Math" panose="02040503050406030204" pitchFamily="18" charset="0"/>
                                </a:rPr>
                                <m:t>𝑠</m:t>
                              </m:r>
                            </m:num>
                            <m:den>
                              <m:r>
                                <m:rPr>
                                  <m:sty m:val="p"/>
                                </m:rPr>
                                <a:rPr lang="el-GR" sz="1800" i="0" smtClean="0">
                                  <a:latin typeface="Cambria Math" panose="02040503050406030204" pitchFamily="18" charset="0"/>
                                </a:rPr>
                                <m:t>Δ</m:t>
                              </m:r>
                              <m:r>
                                <a:rPr lang="cs-CZ" sz="1800" b="0" i="1" smtClean="0">
                                  <a:latin typeface="Cambria Math" panose="02040503050406030204" pitchFamily="18" charset="0"/>
                                </a:rPr>
                                <m:t>𝑡</m:t>
                              </m:r>
                            </m:den>
                          </m:f>
                          <m:r>
                            <a:rPr lang="cs-CZ" sz="1800" i="1"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a:rPr lang="cs-CZ" sz="1800" i="1" smtClean="0">
                                  <a:latin typeface="Cambria Math" panose="02040503050406030204" pitchFamily="18" charset="0"/>
                                  <a:ea typeface="Cambria Math" panose="02040503050406030204" pitchFamily="18" charset="0"/>
                                </a:rPr>
                                <m:t>𝑑</m:t>
                              </m:r>
                              <m:r>
                                <a:rPr lang="cs-CZ" sz="1800" b="0" i="1" smtClean="0">
                                  <a:latin typeface="Cambria Math" panose="02040503050406030204" pitchFamily="18" charset="0"/>
                                  <a:ea typeface="Cambria Math" panose="02040503050406030204" pitchFamily="18" charset="0"/>
                                </a:rPr>
                                <m:t>𝑠</m:t>
                              </m:r>
                            </m:num>
                            <m:den>
                              <m:r>
                                <a:rPr lang="cs-CZ" sz="1800" i="1" smtClean="0">
                                  <a:latin typeface="Cambria Math" panose="02040503050406030204" pitchFamily="18" charset="0"/>
                                  <a:ea typeface="Cambria Math" panose="02040503050406030204" pitchFamily="18" charset="0"/>
                                </a:rPr>
                                <m:t>𝑑</m:t>
                              </m:r>
                              <m:r>
                                <a:rPr lang="cs-CZ" sz="1800" b="0" i="1" smtClean="0">
                                  <a:latin typeface="Cambria Math" panose="02040503050406030204" pitchFamily="18" charset="0"/>
                                  <a:ea typeface="Cambria Math" panose="02040503050406030204" pitchFamily="18" charset="0"/>
                                </a:rPr>
                                <m:t>𝑡</m:t>
                              </m:r>
                            </m:den>
                          </m:f>
                        </m:e>
                      </m:func>
                    </m:oMath>
                  </m:oMathPara>
                </a14:m>
                <a:endParaRPr lang="cs-CZ" sz="1800" dirty="0"/>
              </a:p>
              <a:p>
                <a:pPr marL="0" indent="0">
                  <a:buNone/>
                </a:pPr>
                <a:r>
                  <a:rPr lang="cs-CZ" sz="1800" dirty="0" smtClean="0"/>
                  <a:t> </a:t>
                </a:r>
              </a:p>
              <a:p>
                <a:pPr marL="0" indent="0">
                  <a:buNone/>
                </a:pPr>
                <a:endParaRPr lang="cs-CZ" sz="1800" dirty="0"/>
              </a:p>
              <a:p>
                <a:pPr marL="0" indent="0">
                  <a:buNone/>
                </a:pPr>
                <a:endParaRPr lang="cs-CZ" sz="1800" dirty="0"/>
              </a:p>
              <a:p>
                <a:pPr marL="0" lvl="0" indent="0">
                  <a:buNone/>
                </a:pPr>
                <a:endParaRPr lang="cs-CZ" sz="1800" i="1" dirty="0" smtClean="0">
                  <a:solidFill>
                    <a:srgbClr val="00287D"/>
                  </a:solidFill>
                </a:endParaRPr>
              </a:p>
              <a:p>
                <a:pPr marL="0" lvl="0" indent="0">
                  <a:buNone/>
                </a:pPr>
                <a:r>
                  <a:rPr lang="cs-CZ" sz="1800" i="1" dirty="0" smtClean="0">
                    <a:solidFill>
                      <a:srgbClr val="00287D"/>
                    </a:solidFill>
                  </a:rPr>
                  <a:t>Velikost </a:t>
                </a:r>
                <a:r>
                  <a:rPr lang="cs-CZ" sz="1800" i="1" dirty="0">
                    <a:solidFill>
                      <a:srgbClr val="00287D"/>
                    </a:solidFill>
                  </a:rPr>
                  <a:t>okamžité rychlosti </a:t>
                </a:r>
                <a:r>
                  <a:rPr lang="cs-CZ" sz="1800" i="1" dirty="0" smtClean="0">
                    <a:solidFill>
                      <a:srgbClr val="00287D"/>
                    </a:solidFill>
                  </a:rPr>
                  <a:t>│v│ </a:t>
                </a:r>
                <a:r>
                  <a:rPr lang="cs-CZ" sz="1800" dirty="0"/>
                  <a:t>hmotného </a:t>
                </a:r>
                <a:r>
                  <a:rPr lang="cs-CZ" sz="1800" dirty="0" smtClean="0"/>
                  <a:t>bodu se </a:t>
                </a:r>
                <a:r>
                  <a:rPr lang="cs-CZ" sz="1800" dirty="0"/>
                  <a:t>rovná první derivaci jeho dráhy </a:t>
                </a:r>
                <a:r>
                  <a:rPr lang="cs-CZ" sz="1800" dirty="0" smtClean="0"/>
                  <a:t>podle času</a:t>
                </a:r>
                <a:r>
                  <a:rPr lang="cs-CZ" sz="1800" dirty="0"/>
                  <a:t>.</a:t>
                </a:r>
              </a:p>
              <a:p>
                <a:pPr marL="0" lvl="0" indent="0">
                  <a:buNone/>
                </a:pPr>
                <a:endParaRPr lang="cs-CZ" sz="1800" i="1" dirty="0">
                  <a:solidFill>
                    <a:srgbClr val="00287D"/>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931"/>
                </a:stretch>
              </a:blipFill>
            </p:spPr>
            <p:txBody>
              <a:bodyPr/>
              <a:lstStyle/>
              <a:p>
                <a:r>
                  <a:rPr lang="cs-CZ">
                    <a:noFill/>
                  </a:rPr>
                  <a:t> </a:t>
                </a:r>
              </a:p>
            </p:txBody>
          </p:sp>
        </mc:Fallback>
      </mc:AlternateContent>
      <p:pic>
        <p:nvPicPr>
          <p:cNvPr id="6" name="Obrázek 5"/>
          <p:cNvPicPr>
            <a:picLocks noChangeAspect="1"/>
          </p:cNvPicPr>
          <p:nvPr/>
        </p:nvPicPr>
        <p:blipFill>
          <a:blip r:embed="rId4" cstate="print"/>
          <a:stretch>
            <a:fillRect/>
          </a:stretch>
        </p:blipFill>
        <p:spPr>
          <a:xfrm>
            <a:off x="6202410" y="2715797"/>
            <a:ext cx="2389500" cy="1993334"/>
          </a:xfrm>
          <a:prstGeom prst="rect">
            <a:avLst/>
          </a:prstGeom>
        </p:spPr>
      </p:pic>
      <p:pic>
        <p:nvPicPr>
          <p:cNvPr id="8" name="Obrázek 7"/>
          <p:cNvPicPr>
            <a:picLocks noChangeAspect="1"/>
          </p:cNvPicPr>
          <p:nvPr/>
        </p:nvPicPr>
        <p:blipFill>
          <a:blip r:embed="rId5" cstate="print"/>
          <a:stretch>
            <a:fillRect/>
          </a:stretch>
        </p:blipFill>
        <p:spPr>
          <a:xfrm>
            <a:off x="980869" y="3615602"/>
            <a:ext cx="836325" cy="847167"/>
          </a:xfrm>
          <a:prstGeom prst="rect">
            <a:avLst/>
          </a:prstGeom>
          <a:solidFill>
            <a:srgbClr val="FFC000"/>
          </a:solidFill>
        </p:spPr>
      </p:pic>
    </p:spTree>
    <p:extLst>
      <p:ext uri="{BB962C8B-B14F-4D97-AF65-F5344CB8AC3E}">
        <p14:creationId xmlns:p14="http://schemas.microsoft.com/office/powerpoint/2010/main" val="3103480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Rychlost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Změnu </a:t>
                </a:r>
                <a:r>
                  <a:rPr lang="cs-CZ" sz="1800" dirty="0"/>
                  <a:t>polohy hmotného </a:t>
                </a:r>
                <a:r>
                  <a:rPr lang="cs-CZ" sz="1800" dirty="0" smtClean="0"/>
                  <a:t>bodu z </a:t>
                </a:r>
                <a:r>
                  <a:rPr lang="cs-CZ" sz="1800" dirty="0"/>
                  <a:t>místa </a:t>
                </a:r>
                <a:r>
                  <a:rPr lang="cs-CZ" sz="1800" dirty="0" err="1"/>
                  <a:t>A</a:t>
                </a:r>
                <a:r>
                  <a:rPr lang="cs-CZ" sz="1800" baseline="-25000" dirty="0" err="1"/>
                  <a:t>o</a:t>
                </a:r>
                <a:r>
                  <a:rPr lang="cs-CZ" sz="1800" dirty="0"/>
                  <a:t> do bodu A můžeme vyjádřit nejen </a:t>
                </a:r>
                <a:r>
                  <a:rPr lang="cs-CZ" sz="1800" dirty="0" smtClean="0"/>
                  <a:t>pomocí dráhy </a:t>
                </a:r>
                <a:r>
                  <a:rPr lang="el-GR" sz="1800" i="1" dirty="0"/>
                  <a:t>Δ</a:t>
                </a:r>
                <a:r>
                  <a:rPr lang="cs-CZ" sz="1800" i="1" dirty="0"/>
                  <a:t>s</a:t>
                </a:r>
                <a:r>
                  <a:rPr lang="cs-CZ" sz="1800" dirty="0" smtClean="0"/>
                  <a:t>, </a:t>
                </a:r>
                <a:r>
                  <a:rPr lang="cs-CZ" sz="1800" dirty="0"/>
                  <a:t>ale také pomocí změny polohového </a:t>
                </a:r>
                <a:r>
                  <a:rPr lang="cs-CZ" sz="1800" dirty="0" smtClean="0"/>
                  <a:t>vektoru </a:t>
                </a:r>
                <a:r>
                  <a:rPr lang="el-GR" sz="1800" dirty="0" smtClean="0"/>
                  <a:t>Δ</a:t>
                </a:r>
                <a14:m>
                  <m:oMath xmlns:m="http://schemas.openxmlformats.org/officeDocument/2006/math">
                    <m:acc>
                      <m:accPr>
                        <m:chr m:val="⃗"/>
                        <m:ctrlPr>
                          <a:rPr lang="cs-CZ" sz="1800" b="1" i="1">
                            <a:solidFill>
                              <a:srgbClr val="000000"/>
                            </a:solidFill>
                            <a:latin typeface="Cambria Math" panose="02040503050406030204" pitchFamily="18" charset="0"/>
                          </a:rPr>
                        </m:ctrlPr>
                      </m:accPr>
                      <m:e>
                        <m:r>
                          <a:rPr lang="cs-CZ" sz="1800" b="1" i="1">
                            <a:solidFill>
                              <a:srgbClr val="000000"/>
                            </a:solidFill>
                            <a:latin typeface="Cambria Math" panose="02040503050406030204" pitchFamily="18" charset="0"/>
                          </a:rPr>
                          <m:t>𝒓</m:t>
                        </m:r>
                      </m:e>
                    </m:acc>
                  </m:oMath>
                </a14:m>
                <a:r>
                  <a:rPr lang="cs-CZ" sz="1800" dirty="0" smtClean="0"/>
                  <a:t> .</a:t>
                </a:r>
                <a:endParaRPr lang="cs-CZ" sz="1800" dirty="0"/>
              </a:p>
              <a:p>
                <a:pPr marL="0" indent="0">
                  <a:buNone/>
                </a:pPr>
                <a:r>
                  <a:rPr lang="cs-CZ" sz="1800" dirty="0" smtClean="0"/>
                  <a:t>Můžeme </a:t>
                </a:r>
                <a:r>
                  <a:rPr lang="cs-CZ" sz="1800" dirty="0"/>
                  <a:t>tak definovat průměrnou rychlost,</a:t>
                </a:r>
              </a:p>
              <a:p>
                <a:pPr marL="0" indent="0">
                  <a:buNone/>
                </a:pPr>
                <a:r>
                  <a:rPr lang="cs-CZ" sz="1800" dirty="0"/>
                  <a:t>tentokráte již jako </a:t>
                </a:r>
                <a:r>
                  <a:rPr lang="cs-CZ" sz="1800" dirty="0" smtClean="0"/>
                  <a:t>vektor:</a:t>
                </a:r>
              </a:p>
              <a:p>
                <a:pPr marL="0" indent="0">
                  <a:buNone/>
                </a:pPr>
                <a:endParaRPr lang="cs-CZ" sz="1800" dirty="0" smtClean="0"/>
              </a:p>
              <a:p>
                <a:pPr marL="400050" lvl="1" indent="0">
                  <a:buNone/>
                </a:pPr>
                <a14:m>
                  <m:oMathPara xmlns:m="http://schemas.openxmlformats.org/officeDocument/2006/math">
                    <m:oMathParaPr>
                      <m:jc m:val="left"/>
                    </m:oMathParaPr>
                    <m:oMath xmlns:m="http://schemas.openxmlformats.org/officeDocument/2006/math">
                      <m:acc>
                        <m:accPr>
                          <m:chr m:val="⃗"/>
                          <m:ctrlPr>
                            <a:rPr lang="cs-CZ" sz="1800" i="1" smtClean="0">
                              <a:latin typeface="Cambria Math" panose="02040503050406030204" pitchFamily="18" charset="0"/>
                            </a:rPr>
                          </m:ctrlPr>
                        </m:accPr>
                        <m:e>
                          <m:r>
                            <a:rPr lang="cs-CZ" sz="1800" b="0" i="1" smtClean="0">
                              <a:latin typeface="Cambria Math" panose="02040503050406030204" pitchFamily="18" charset="0"/>
                            </a:rPr>
                            <m:t>𝑣</m:t>
                          </m:r>
                        </m:e>
                      </m:acc>
                      <m:r>
                        <a:rPr lang="cs-CZ" sz="1800" b="0" i="1" smtClean="0">
                          <a:latin typeface="Cambria Math" panose="02040503050406030204" pitchFamily="18" charset="0"/>
                        </a:rPr>
                        <m:t>=</m:t>
                      </m:r>
                      <m:f>
                        <m:fPr>
                          <m:ctrlPr>
                            <a:rPr lang="cs-CZ" sz="1800" b="0" i="1" smtClean="0">
                              <a:latin typeface="Cambria Math" panose="02040503050406030204" pitchFamily="18" charset="0"/>
                            </a:rPr>
                          </m:ctrlPr>
                        </m:fPr>
                        <m:num>
                          <m:r>
                            <m:rPr>
                              <m:sty m:val="p"/>
                            </m:rPr>
                            <a:rPr lang="el-GR" sz="1800" b="0" i="0" smtClean="0">
                              <a:latin typeface="Cambria Math" panose="02040503050406030204" pitchFamily="18" charset="0"/>
                            </a:rPr>
                            <m:t>Δ</m:t>
                          </m:r>
                          <m:acc>
                            <m:accPr>
                              <m:chr m:val="⃗"/>
                              <m:ctrlPr>
                                <a:rPr lang="el-GR" sz="1800" b="0" i="1" smtClean="0">
                                  <a:latin typeface="Cambria Math" panose="02040503050406030204" pitchFamily="18" charset="0"/>
                                </a:rPr>
                              </m:ctrlPr>
                            </m:accPr>
                            <m:e>
                              <m:r>
                                <a:rPr lang="cs-CZ" sz="1800" b="0" i="1" smtClean="0">
                                  <a:latin typeface="Cambria Math" panose="02040503050406030204" pitchFamily="18" charset="0"/>
                                </a:rPr>
                                <m:t>𝑟</m:t>
                              </m:r>
                            </m:e>
                          </m:acc>
                        </m:num>
                        <m:den>
                          <m:r>
                            <m:rPr>
                              <m:sty m:val="p"/>
                            </m:rPr>
                            <a:rPr lang="el-GR" sz="1800" b="0" i="0" smtClean="0">
                              <a:latin typeface="Cambria Math" panose="02040503050406030204" pitchFamily="18" charset="0"/>
                            </a:rPr>
                            <m:t>Δ</m:t>
                          </m:r>
                          <m:r>
                            <a:rPr lang="cs-CZ" sz="1800" b="0" i="1" smtClean="0">
                              <a:latin typeface="Cambria Math" panose="02040503050406030204" pitchFamily="18" charset="0"/>
                            </a:rPr>
                            <m:t>𝑡</m:t>
                          </m:r>
                        </m:den>
                      </m:f>
                      <m:r>
                        <a:rPr lang="cs-CZ" sz="1800" b="0" i="1" smtClean="0">
                          <a:latin typeface="Cambria Math" panose="02040503050406030204" pitchFamily="18" charset="0"/>
                        </a:rPr>
                        <m:t>=</m:t>
                      </m:r>
                      <m:f>
                        <m:fPr>
                          <m:ctrlPr>
                            <a:rPr lang="cs-CZ" sz="1800" b="0" i="1" smtClean="0">
                              <a:latin typeface="Cambria Math" panose="02040503050406030204" pitchFamily="18" charset="0"/>
                            </a:rPr>
                          </m:ctrlPr>
                        </m:fPr>
                        <m:num>
                          <m:acc>
                            <m:accPr>
                              <m:chr m:val="⃗"/>
                              <m:ctrlPr>
                                <a:rPr lang="cs-CZ" sz="1800" b="0" i="1" smtClean="0">
                                  <a:latin typeface="Cambria Math" panose="02040503050406030204" pitchFamily="18" charset="0"/>
                                </a:rPr>
                              </m:ctrlPr>
                            </m:accPr>
                            <m:e>
                              <m:r>
                                <a:rPr lang="cs-CZ" sz="1800" b="0" i="1" smtClean="0">
                                  <a:latin typeface="Cambria Math" panose="02040503050406030204" pitchFamily="18" charset="0"/>
                                </a:rPr>
                                <m:t>𝑟</m:t>
                              </m:r>
                            </m:e>
                          </m:acc>
                          <m:r>
                            <a:rPr lang="cs-CZ" sz="1800" b="0" i="1" smtClean="0">
                              <a:latin typeface="Cambria Math" panose="02040503050406030204" pitchFamily="18" charset="0"/>
                            </a:rPr>
                            <m:t>−</m:t>
                          </m:r>
                          <m:acc>
                            <m:accPr>
                              <m:chr m:val="⃗"/>
                              <m:ctrlPr>
                                <a:rPr lang="cs-CZ" sz="1800" b="0" i="1" smtClean="0">
                                  <a:latin typeface="Cambria Math" panose="02040503050406030204" pitchFamily="18" charset="0"/>
                                </a:rPr>
                              </m:ctrlPr>
                            </m:accPr>
                            <m:e>
                              <m:sSub>
                                <m:sSubPr>
                                  <m:ctrlPr>
                                    <a:rPr lang="cs-CZ" sz="1800" b="0" i="1" smtClean="0">
                                      <a:latin typeface="Cambria Math" panose="02040503050406030204" pitchFamily="18" charset="0"/>
                                    </a:rPr>
                                  </m:ctrlPr>
                                </m:sSubPr>
                                <m:e>
                                  <m:r>
                                    <a:rPr lang="cs-CZ" sz="1800" b="0" i="1" smtClean="0">
                                      <a:latin typeface="Cambria Math" panose="02040503050406030204" pitchFamily="18" charset="0"/>
                                    </a:rPr>
                                    <m:t>𝑟</m:t>
                                  </m:r>
                                </m:e>
                                <m:sub>
                                  <m:r>
                                    <a:rPr lang="cs-CZ" sz="1800" b="0" i="1" smtClean="0">
                                      <a:latin typeface="Cambria Math" panose="02040503050406030204" pitchFamily="18" charset="0"/>
                                    </a:rPr>
                                    <m:t>0</m:t>
                                  </m:r>
                                </m:sub>
                              </m:sSub>
                            </m:e>
                          </m:acc>
                        </m:num>
                        <m:den>
                          <m:r>
                            <a:rPr lang="cs-CZ" sz="1800" b="0" i="1" smtClean="0">
                              <a:latin typeface="Cambria Math" panose="02040503050406030204" pitchFamily="18" charset="0"/>
                            </a:rPr>
                            <m:t>𝑡</m:t>
                          </m:r>
                          <m:r>
                            <a:rPr lang="cs-CZ" sz="1800" b="0" i="1" smtClean="0">
                              <a:latin typeface="Cambria Math" panose="02040503050406030204" pitchFamily="18" charset="0"/>
                            </a:rPr>
                            <m:t>−</m:t>
                          </m:r>
                          <m:sSub>
                            <m:sSubPr>
                              <m:ctrlPr>
                                <a:rPr lang="cs-CZ" sz="1800" b="0" i="1" smtClean="0">
                                  <a:latin typeface="Cambria Math" panose="02040503050406030204" pitchFamily="18" charset="0"/>
                                </a:rPr>
                              </m:ctrlPr>
                            </m:sSubPr>
                            <m:e>
                              <m:r>
                                <a:rPr lang="cs-CZ" sz="1800" b="0" i="1" smtClean="0">
                                  <a:latin typeface="Cambria Math" panose="02040503050406030204" pitchFamily="18" charset="0"/>
                                </a:rPr>
                                <m:t>𝑡</m:t>
                              </m:r>
                            </m:e>
                            <m:sub>
                              <m:r>
                                <a:rPr lang="cs-CZ" sz="1800" b="0" i="1" smtClean="0">
                                  <a:latin typeface="Cambria Math" panose="02040503050406030204" pitchFamily="18" charset="0"/>
                                </a:rPr>
                                <m:t>0</m:t>
                              </m:r>
                            </m:sub>
                          </m:sSub>
                        </m:den>
                      </m:f>
                    </m:oMath>
                  </m:oMathPara>
                </a14:m>
                <a:endParaRPr lang="cs-CZ" sz="1800" dirty="0"/>
              </a:p>
              <a:p>
                <a:pPr marL="0" indent="0">
                  <a:buNone/>
                </a:pPr>
                <a:endParaRPr lang="cs-CZ" sz="1800" dirty="0" smtClean="0"/>
              </a:p>
              <a:p>
                <a:pPr marL="0" indent="0">
                  <a:buNone/>
                </a:pPr>
                <a:r>
                  <a:rPr lang="cs-CZ" sz="1800" dirty="0" smtClean="0">
                    <a:latin typeface="Calibri" panose="020F0502020204030204" pitchFamily="34" charset="0"/>
                    <a:cs typeface="Calibri" panose="020F0502020204030204" pitchFamily="34" charset="0"/>
                  </a:rPr>
                  <a:t>Pro </a:t>
                </a:r>
                <a:r>
                  <a:rPr lang="el-GR" sz="1800" dirty="0" smtClean="0">
                    <a:latin typeface="Calibri" panose="020F0502020204030204" pitchFamily="34" charset="0"/>
                    <a:cs typeface="Calibri" panose="020F0502020204030204" pitchFamily="34" charset="0"/>
                  </a:rPr>
                  <a:t>Δ</a:t>
                </a:r>
                <a:r>
                  <a:rPr lang="cs-CZ" sz="1800" i="1" dirty="0" smtClean="0"/>
                  <a:t>t</a:t>
                </a:r>
                <a:r>
                  <a:rPr lang="cs-CZ" sz="1800" dirty="0" smtClean="0"/>
                  <a:t> </a:t>
                </a:r>
                <a:r>
                  <a:rPr lang="cs-CZ" sz="1800" dirty="0" smtClean="0">
                    <a:latin typeface="Calibri" panose="020F0502020204030204" pitchFamily="34" charset="0"/>
                    <a:cs typeface="Calibri" panose="020F0502020204030204" pitchFamily="34" charset="0"/>
                  </a:rPr>
                  <a:t>→ 0</a:t>
                </a:r>
                <a:r>
                  <a:rPr lang="cs-CZ" sz="1800" dirty="0" smtClean="0"/>
                  <a:t> </a:t>
                </a:r>
                <a:r>
                  <a:rPr lang="cs-CZ" sz="1800" dirty="0"/>
                  <a:t>pak </a:t>
                </a:r>
                <a:r>
                  <a:rPr lang="cs-CZ" sz="1800" dirty="0" smtClean="0"/>
                  <a:t>pro </a:t>
                </a:r>
                <a:r>
                  <a:rPr lang="cs-CZ" sz="1800" i="1" dirty="0" smtClean="0">
                    <a:solidFill>
                      <a:srgbClr val="00287D"/>
                    </a:solidFill>
                  </a:rPr>
                  <a:t>vektor okamžité </a:t>
                </a:r>
                <a:r>
                  <a:rPr lang="cs-CZ" sz="1800" i="1" dirty="0">
                    <a:solidFill>
                      <a:srgbClr val="00287D"/>
                    </a:solidFill>
                  </a:rPr>
                  <a:t>rychlosti</a:t>
                </a:r>
                <a:endParaRPr lang="cs-CZ" sz="1800" dirty="0"/>
              </a:p>
              <a:p>
                <a:pPr marL="0" indent="0">
                  <a:buNone/>
                </a:pPr>
                <a:r>
                  <a:rPr lang="cs-CZ" sz="1800" dirty="0" smtClean="0"/>
                  <a:t>Dostaneme následující vztah:</a:t>
                </a:r>
                <a:endParaRPr lang="cs-CZ" sz="1800" i="1" dirty="0">
                  <a:solidFill>
                    <a:srgbClr val="00287D"/>
                  </a:solidFill>
                </a:endParaRPr>
              </a:p>
              <a:p>
                <a:pPr marL="400050" lvl="1" indent="0">
                  <a:buNone/>
                </a:pPr>
                <a14:m>
                  <m:oMathPara xmlns:m="http://schemas.openxmlformats.org/officeDocument/2006/math">
                    <m:oMathParaPr>
                      <m:jc m:val="left"/>
                    </m:oMathParaPr>
                    <m:oMath xmlns:m="http://schemas.openxmlformats.org/officeDocument/2006/math">
                      <m:func>
                        <m:funcPr>
                          <m:ctrlPr>
                            <a:rPr lang="cs-CZ" sz="1800" i="1" smtClean="0">
                              <a:latin typeface="Cambria Math" panose="02040503050406030204" pitchFamily="18" charset="0"/>
                            </a:rPr>
                          </m:ctrlPr>
                        </m:funcPr>
                        <m:fName>
                          <m:limLow>
                            <m:limLowPr>
                              <m:ctrlPr>
                                <a:rPr lang="cs-CZ" sz="1800" i="1" smtClean="0">
                                  <a:latin typeface="Cambria Math" panose="02040503050406030204" pitchFamily="18" charset="0"/>
                                </a:rPr>
                              </m:ctrlPr>
                            </m:limLowPr>
                            <m:e>
                              <m:r>
                                <m:rPr>
                                  <m:sty m:val="p"/>
                                </m:rPr>
                                <a:rPr lang="cs-CZ" sz="1800" i="0" smtClean="0">
                                  <a:latin typeface="Cambria Math" panose="02040503050406030204" pitchFamily="18" charset="0"/>
                                </a:rPr>
                                <m:t>lim</m:t>
                              </m:r>
                            </m:e>
                            <m:lim>
                              <m:r>
                                <a:rPr lang="cs-CZ" sz="1800" i="1" smtClean="0">
                                  <a:latin typeface="Cambria Math" panose="02040503050406030204" pitchFamily="18" charset="0"/>
                                  <a:ea typeface="Cambria Math" panose="02040503050406030204" pitchFamily="18" charset="0"/>
                                </a:rPr>
                                <m:t>∆</m:t>
                              </m:r>
                              <m:r>
                                <a:rPr lang="cs-CZ" sz="1800" b="0" i="1" smtClean="0">
                                  <a:latin typeface="Cambria Math" panose="02040503050406030204" pitchFamily="18" charset="0"/>
                                  <a:ea typeface="Cambria Math" panose="02040503050406030204" pitchFamily="18" charset="0"/>
                                </a:rPr>
                                <m:t>𝑡</m:t>
                              </m:r>
                              <m:r>
                                <a:rPr lang="cs-CZ" sz="1800" b="0" i="1" smtClean="0">
                                  <a:latin typeface="Cambria Math" panose="02040503050406030204" pitchFamily="18" charset="0"/>
                                  <a:ea typeface="Cambria Math" panose="02040503050406030204" pitchFamily="18" charset="0"/>
                                </a:rPr>
                                <m:t>→0</m:t>
                              </m:r>
                            </m:lim>
                          </m:limLow>
                        </m:fName>
                        <m:e>
                          <m:f>
                            <m:fPr>
                              <m:ctrlPr>
                                <a:rPr lang="cs-CZ" sz="1800" i="1" smtClean="0">
                                  <a:latin typeface="Cambria Math" panose="02040503050406030204" pitchFamily="18" charset="0"/>
                                </a:rPr>
                              </m:ctrlPr>
                            </m:fPr>
                            <m:num>
                              <m:r>
                                <m:rPr>
                                  <m:sty m:val="p"/>
                                </m:rPr>
                                <a:rPr lang="el-GR" sz="1800" i="0" smtClean="0">
                                  <a:latin typeface="Cambria Math" panose="02040503050406030204" pitchFamily="18" charset="0"/>
                                </a:rPr>
                                <m:t>Δ</m:t>
                              </m:r>
                              <m:acc>
                                <m:accPr>
                                  <m:chr m:val="⃗"/>
                                  <m:ctrlPr>
                                    <a:rPr lang="el-GR" sz="1800" i="1" smtClean="0">
                                      <a:latin typeface="Cambria Math" panose="02040503050406030204" pitchFamily="18" charset="0"/>
                                    </a:rPr>
                                  </m:ctrlPr>
                                </m:accPr>
                                <m:e>
                                  <m:r>
                                    <a:rPr lang="cs-CZ" sz="1800" b="0" i="1" smtClean="0">
                                      <a:latin typeface="Cambria Math" panose="02040503050406030204" pitchFamily="18" charset="0"/>
                                    </a:rPr>
                                    <m:t>𝑟</m:t>
                                  </m:r>
                                </m:e>
                              </m:acc>
                            </m:num>
                            <m:den>
                              <m:r>
                                <m:rPr>
                                  <m:sty m:val="p"/>
                                </m:rPr>
                                <a:rPr lang="el-GR" sz="1800" i="0" smtClean="0">
                                  <a:latin typeface="Cambria Math" panose="02040503050406030204" pitchFamily="18" charset="0"/>
                                </a:rPr>
                                <m:t>Δ</m:t>
                              </m:r>
                              <m:r>
                                <a:rPr lang="cs-CZ" sz="1800" b="0" i="1" smtClean="0">
                                  <a:latin typeface="Cambria Math" panose="02040503050406030204" pitchFamily="18" charset="0"/>
                                </a:rPr>
                                <m:t>𝑡</m:t>
                              </m:r>
                            </m:den>
                          </m:f>
                          <m:r>
                            <a:rPr lang="cs-CZ" sz="1800" i="1" smtClean="0">
                              <a:latin typeface="Cambria Math" panose="02040503050406030204" pitchFamily="18" charset="0"/>
                              <a:ea typeface="Cambria Math" panose="02040503050406030204" pitchFamily="18" charset="0"/>
                            </a:rPr>
                            <m:t>=</m:t>
                          </m:r>
                          <m:f>
                            <m:fPr>
                              <m:ctrlPr>
                                <a:rPr lang="cs-CZ" sz="1800" i="1" smtClean="0">
                                  <a:latin typeface="Cambria Math" panose="02040503050406030204" pitchFamily="18" charset="0"/>
                                  <a:ea typeface="Cambria Math" panose="02040503050406030204" pitchFamily="18" charset="0"/>
                                </a:rPr>
                              </m:ctrlPr>
                            </m:fPr>
                            <m:num>
                              <m:r>
                                <a:rPr lang="cs-CZ" sz="1800" i="1" smtClean="0">
                                  <a:latin typeface="Cambria Math" panose="02040503050406030204" pitchFamily="18" charset="0"/>
                                  <a:ea typeface="Cambria Math" panose="02040503050406030204" pitchFamily="18" charset="0"/>
                                </a:rPr>
                                <m:t>𝑑</m:t>
                              </m:r>
                              <m:acc>
                                <m:accPr>
                                  <m:chr m:val="⃗"/>
                                  <m:ctrlPr>
                                    <a:rPr lang="cs-CZ" sz="1800" i="1" smtClean="0">
                                      <a:latin typeface="Cambria Math" panose="02040503050406030204" pitchFamily="18" charset="0"/>
                                      <a:ea typeface="Cambria Math" panose="02040503050406030204" pitchFamily="18" charset="0"/>
                                    </a:rPr>
                                  </m:ctrlPr>
                                </m:accPr>
                                <m:e>
                                  <m:r>
                                    <a:rPr lang="cs-CZ" sz="1800" b="0" i="1" smtClean="0">
                                      <a:latin typeface="Cambria Math" panose="02040503050406030204" pitchFamily="18" charset="0"/>
                                      <a:ea typeface="Cambria Math" panose="02040503050406030204" pitchFamily="18" charset="0"/>
                                    </a:rPr>
                                    <m:t>𝑟</m:t>
                                  </m:r>
                                </m:e>
                              </m:acc>
                            </m:num>
                            <m:den>
                              <m:r>
                                <a:rPr lang="cs-CZ" sz="1800" i="1" smtClean="0">
                                  <a:latin typeface="Cambria Math" panose="02040503050406030204" pitchFamily="18" charset="0"/>
                                  <a:ea typeface="Cambria Math" panose="02040503050406030204" pitchFamily="18" charset="0"/>
                                </a:rPr>
                                <m:t>𝑑</m:t>
                              </m:r>
                              <m:r>
                                <a:rPr lang="cs-CZ" sz="1800" b="0" i="1" smtClean="0">
                                  <a:latin typeface="Cambria Math" panose="02040503050406030204" pitchFamily="18" charset="0"/>
                                  <a:ea typeface="Cambria Math" panose="02040503050406030204" pitchFamily="18" charset="0"/>
                                </a:rPr>
                                <m:t>𝑡</m:t>
                              </m:r>
                            </m:den>
                          </m:f>
                        </m:e>
                      </m:func>
                      <m:r>
                        <a:rPr lang="cs-CZ" sz="1800" b="0" i="1" smtClean="0">
                          <a:latin typeface="Cambria Math" panose="02040503050406030204" pitchFamily="18" charset="0"/>
                        </a:rPr>
                        <m:t>= </m:t>
                      </m:r>
                      <m:acc>
                        <m:accPr>
                          <m:chr m:val="⃗"/>
                          <m:ctrlPr>
                            <a:rPr lang="cs-CZ" sz="1800" b="0" i="1" smtClean="0">
                              <a:latin typeface="Cambria Math" panose="02040503050406030204" pitchFamily="18" charset="0"/>
                            </a:rPr>
                          </m:ctrlPr>
                        </m:accPr>
                        <m:e>
                          <m:r>
                            <a:rPr lang="cs-CZ" sz="1800" b="0" i="1" smtClean="0">
                              <a:latin typeface="Cambria Math" panose="02040503050406030204" pitchFamily="18" charset="0"/>
                            </a:rPr>
                            <m:t>𝑣</m:t>
                          </m:r>
                        </m:e>
                      </m:acc>
                    </m:oMath>
                  </m:oMathPara>
                </a14:m>
                <a:endParaRPr lang="cs-CZ" sz="1800" dirty="0"/>
              </a:p>
              <a:p>
                <a:pPr marL="0" indent="0">
                  <a:buNone/>
                </a:pPr>
                <a:endParaRPr lang="cs-CZ" sz="1100" dirty="0" smtClean="0"/>
              </a:p>
              <a:p>
                <a:pPr marL="0" indent="0">
                  <a:buNone/>
                </a:pPr>
                <a:r>
                  <a:rPr lang="cs-CZ" sz="1800" i="1" dirty="0">
                    <a:solidFill>
                      <a:srgbClr val="00287D"/>
                    </a:solidFill>
                  </a:rPr>
                  <a:t>Okamžitá </a:t>
                </a:r>
                <a:r>
                  <a:rPr lang="cs-CZ" sz="1800" i="1" dirty="0" smtClean="0">
                    <a:solidFill>
                      <a:srgbClr val="00287D"/>
                    </a:solidFill>
                  </a:rPr>
                  <a:t>rychlost </a:t>
                </a:r>
                <a14:m>
                  <m:oMath xmlns:m="http://schemas.openxmlformats.org/officeDocument/2006/math">
                    <m:r>
                      <a:rPr lang="cs-CZ" sz="1800" b="0" i="1" smtClean="0">
                        <a:solidFill>
                          <a:srgbClr val="000000"/>
                        </a:solidFill>
                        <a:latin typeface="Cambria Math" panose="02040503050406030204" pitchFamily="18" charset="0"/>
                      </a:rPr>
                      <m:t> </m:t>
                    </m:r>
                    <m:acc>
                      <m:accPr>
                        <m:chr m:val="⃗"/>
                        <m:ctrlPr>
                          <a:rPr lang="cs-CZ" sz="1800" b="1" i="1" smtClean="0">
                            <a:solidFill>
                              <a:srgbClr val="002060"/>
                            </a:solidFill>
                            <a:latin typeface="Cambria Math" panose="02040503050406030204" pitchFamily="18" charset="0"/>
                          </a:rPr>
                        </m:ctrlPr>
                      </m:accPr>
                      <m:e>
                        <m:r>
                          <a:rPr lang="cs-CZ" sz="1800" b="1" i="1" smtClean="0">
                            <a:solidFill>
                              <a:srgbClr val="002060"/>
                            </a:solidFill>
                            <a:latin typeface="Cambria Math" panose="02040503050406030204" pitchFamily="18" charset="0"/>
                          </a:rPr>
                          <m:t>𝒗</m:t>
                        </m:r>
                      </m:e>
                    </m:acc>
                  </m:oMath>
                </a14:m>
                <a:r>
                  <a:rPr lang="cs-CZ" sz="1800" i="1" dirty="0" smtClean="0">
                    <a:solidFill>
                      <a:srgbClr val="00287D"/>
                    </a:solidFill>
                  </a:rPr>
                  <a:t>  </a:t>
                </a:r>
                <a:r>
                  <a:rPr lang="cs-CZ" sz="1800" dirty="0" smtClean="0"/>
                  <a:t>hmotného </a:t>
                </a:r>
                <a:r>
                  <a:rPr lang="cs-CZ" sz="1800" dirty="0"/>
                  <a:t>bodu se rovná první derivaci jeho polohového </a:t>
                </a:r>
                <a:r>
                  <a:rPr lang="cs-CZ" sz="1800" dirty="0" smtClean="0"/>
                  <a:t>vektoru podle </a:t>
                </a:r>
                <a:r>
                  <a:rPr lang="cs-CZ" sz="1800" dirty="0"/>
                  <a:t>času. Vektor rychlosti má </a:t>
                </a:r>
                <a:r>
                  <a:rPr lang="cs-CZ" sz="1800" dirty="0" smtClean="0"/>
                  <a:t>směr tečny </a:t>
                </a:r>
                <a:r>
                  <a:rPr lang="cs-CZ" sz="1800" dirty="0"/>
                  <a:t>k trajektorii.</a:t>
                </a:r>
                <a:endParaRPr lang="cs-CZ" sz="1800" dirty="0" smtClean="0"/>
              </a:p>
              <a:p>
                <a:pPr marL="0" indent="0">
                  <a:buNone/>
                </a:pPr>
                <a:endParaRPr lang="cs-CZ" sz="1800" dirty="0"/>
              </a:p>
              <a:p>
                <a:pPr marL="0" indent="0">
                  <a:buNone/>
                </a:pPr>
                <a:endParaRPr lang="cs-CZ" sz="1800" dirty="0"/>
              </a:p>
              <a:p>
                <a:pPr marL="0" lvl="0" indent="0">
                  <a:buNone/>
                </a:pPr>
                <a:endParaRPr lang="cs-CZ" sz="1800" i="1" dirty="0" smtClean="0">
                  <a:solidFill>
                    <a:srgbClr val="00287D"/>
                  </a:solidFill>
                </a:endParaRPr>
              </a:p>
              <a:p>
                <a:pPr marL="0" lvl="0" indent="0">
                  <a:buNone/>
                </a:pPr>
                <a:r>
                  <a:rPr lang="cs-CZ" sz="1800" i="1" dirty="0" smtClean="0">
                    <a:solidFill>
                      <a:srgbClr val="00287D"/>
                    </a:solidFill>
                  </a:rPr>
                  <a:t>Velikost </a:t>
                </a:r>
                <a:r>
                  <a:rPr lang="cs-CZ" sz="1800" i="1" dirty="0">
                    <a:solidFill>
                      <a:srgbClr val="00287D"/>
                    </a:solidFill>
                  </a:rPr>
                  <a:t>okamžité rychlosti </a:t>
                </a:r>
                <a:r>
                  <a:rPr lang="cs-CZ" sz="1800" dirty="0"/>
                  <a:t>hmotného </a:t>
                </a:r>
                <a:r>
                  <a:rPr lang="cs-CZ" sz="1800" dirty="0" smtClean="0"/>
                  <a:t>bodu</a:t>
                </a:r>
              </a:p>
              <a:p>
                <a:pPr marL="0" lvl="0" indent="0">
                  <a:buNone/>
                </a:pPr>
                <a:r>
                  <a:rPr lang="cs-CZ" sz="1800" dirty="0" smtClean="0"/>
                  <a:t>se </a:t>
                </a:r>
                <a:r>
                  <a:rPr lang="cs-CZ" sz="1800" dirty="0"/>
                  <a:t>rovná první derivaci jeho dráhy </a:t>
                </a:r>
                <a:r>
                  <a:rPr lang="cs-CZ" sz="1800" dirty="0" smtClean="0"/>
                  <a:t>podle času</a:t>
                </a:r>
                <a:r>
                  <a:rPr lang="cs-CZ" sz="1800" dirty="0"/>
                  <a:t>.</a:t>
                </a:r>
              </a:p>
              <a:p>
                <a:pPr marL="0" lvl="0" indent="0">
                  <a:buNone/>
                </a:pPr>
                <a:endParaRPr lang="cs-CZ" sz="1800" i="1" dirty="0">
                  <a:solidFill>
                    <a:srgbClr val="00287D"/>
                  </a:solidFill>
                </a:endParaRPr>
              </a:p>
              <a:p>
                <a:pPr marL="0" lvl="0" indent="0">
                  <a:buNone/>
                </a:pPr>
                <a:r>
                  <a:rPr lang="cs-CZ" sz="1800" i="1" dirty="0" smtClean="0">
                    <a:solidFill>
                      <a:srgbClr val="00287D"/>
                    </a:solidFill>
                  </a:rPr>
                  <a:t>Průměrná rychlost </a:t>
                </a:r>
                <a:r>
                  <a:rPr lang="cs-CZ" sz="1800" dirty="0"/>
                  <a:t>hmotného bodu je podíl jeho dráhy </a:t>
                </a:r>
                <a:r>
                  <a:rPr lang="el-GR" sz="1800" dirty="0">
                    <a:latin typeface="Calibri" panose="020F0502020204030204" pitchFamily="34" charset="0"/>
                    <a:cs typeface="Calibri" panose="020F0502020204030204" pitchFamily="34" charset="0"/>
                  </a:rPr>
                  <a:t>Δ</a:t>
                </a:r>
                <a:r>
                  <a:rPr lang="cs-CZ" sz="1800" dirty="0">
                    <a:latin typeface="Calibri" panose="020F0502020204030204" pitchFamily="34" charset="0"/>
                    <a:cs typeface="Calibri" panose="020F0502020204030204" pitchFamily="34" charset="0"/>
                  </a:rPr>
                  <a:t>s</a:t>
                </a:r>
                <a:r>
                  <a:rPr lang="cs-CZ" sz="1800" dirty="0"/>
                  <a:t> a odpovídající doby pohybu </a:t>
                </a:r>
                <a:r>
                  <a:rPr lang="el-GR" sz="1800" i="1" dirty="0">
                    <a:solidFill>
                      <a:srgbClr val="000000"/>
                    </a:solidFill>
                  </a:rPr>
                  <a:t>Δ</a:t>
                </a:r>
                <a:r>
                  <a:rPr lang="cs-CZ" sz="1800" i="1" dirty="0">
                    <a:solidFill>
                      <a:srgbClr val="000000"/>
                    </a:solidFill>
                  </a:rPr>
                  <a:t>t</a:t>
                </a:r>
                <a:r>
                  <a:rPr lang="cs-CZ" sz="1800" dirty="0" smtClean="0"/>
                  <a:t>. 		        </a:t>
                </a:r>
                <a:r>
                  <a:rPr lang="cs-CZ" sz="1400" dirty="0" smtClean="0"/>
                  <a:t>Jednotkou </a:t>
                </a:r>
                <a:r>
                  <a:rPr lang="cs-CZ" sz="1400" dirty="0"/>
                  <a:t>rychlosti v soustavě SI je metr za sekundu tj. </a:t>
                </a:r>
                <a:endParaRPr lang="cs-CZ" sz="1400" dirty="0" smtClean="0"/>
              </a:p>
              <a:p>
                <a:pPr marL="0" lvl="0" indent="0">
                  <a:buNone/>
                </a:pPr>
                <a:r>
                  <a:rPr lang="cs-CZ" sz="1400" dirty="0"/>
                  <a:t>	</a:t>
                </a:r>
                <a:r>
                  <a:rPr lang="cs-CZ" sz="1400" dirty="0" smtClean="0"/>
                  <a:t>		           m/s </a:t>
                </a:r>
                <a:r>
                  <a:rPr lang="cs-CZ" sz="1400" dirty="0"/>
                  <a:t>= m.s-1. Běžně se používá </a:t>
                </a:r>
                <a:r>
                  <a:rPr lang="cs-CZ" sz="1400" dirty="0" smtClean="0"/>
                  <a:t>také vedlejší </a:t>
                </a:r>
                <a:r>
                  <a:rPr lang="cs-CZ" sz="1400" dirty="0"/>
                  <a:t>jednotka km/h.</a:t>
                </a:r>
                <a:endParaRPr lang="cs-CZ" sz="14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b="-67586"/>
                </a:stretch>
              </a:blipFill>
            </p:spPr>
            <p:txBody>
              <a:bodyPr/>
              <a:lstStyle/>
              <a:p>
                <a:r>
                  <a:rPr lang="cs-CZ">
                    <a:noFill/>
                  </a:rPr>
                  <a:t> </a:t>
                </a:r>
              </a:p>
            </p:txBody>
          </p:sp>
        </mc:Fallback>
      </mc:AlternateContent>
      <p:pic>
        <p:nvPicPr>
          <p:cNvPr id="7" name="Obrázek 6"/>
          <p:cNvPicPr>
            <a:picLocks noChangeAspect="1"/>
          </p:cNvPicPr>
          <p:nvPr/>
        </p:nvPicPr>
        <p:blipFill>
          <a:blip r:embed="rId4" cstate="print"/>
          <a:stretch>
            <a:fillRect/>
          </a:stretch>
        </p:blipFill>
        <p:spPr>
          <a:xfrm>
            <a:off x="5651784" y="2549382"/>
            <a:ext cx="3365686" cy="2675985"/>
          </a:xfrm>
          <a:prstGeom prst="rect">
            <a:avLst/>
          </a:prstGeom>
        </p:spPr>
      </p:pic>
    </p:spTree>
    <p:extLst>
      <p:ext uri="{BB962C8B-B14F-4D97-AF65-F5344CB8AC3E}">
        <p14:creationId xmlns:p14="http://schemas.microsoft.com/office/powerpoint/2010/main" val="4063627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smtClean="0"/>
              <a:t>Klasifikace pohybů podle rychlosti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Rychlost jako vektor může doznat změny jak</a:t>
                </a:r>
              </a:p>
              <a:p>
                <a:pPr lvl="0"/>
                <a:r>
                  <a:rPr lang="cs-CZ" sz="1800" dirty="0" smtClean="0"/>
                  <a:t>své velikosti </a:t>
                </a:r>
                <a14:m>
                  <m:oMath xmlns:m="http://schemas.openxmlformats.org/officeDocument/2006/math">
                    <m:r>
                      <a:rPr lang="cs-CZ" sz="1800" i="1">
                        <a:latin typeface="Cambria Math" panose="02040503050406030204" pitchFamily="18" charset="0"/>
                      </a:rPr>
                      <m:t>∣</m:t>
                    </m:r>
                    <m:acc>
                      <m:accPr>
                        <m:chr m:val="⃗"/>
                        <m:ctrlPr>
                          <a:rPr lang="cs-CZ" sz="1800" i="1">
                            <a:latin typeface="Cambria Math" panose="02040503050406030204" pitchFamily="18" charset="0"/>
                          </a:rPr>
                        </m:ctrlPr>
                      </m:accPr>
                      <m:e>
                        <m:r>
                          <a:rPr lang="cs-CZ" sz="1800" i="1">
                            <a:latin typeface="Cambria Math" panose="02040503050406030204" pitchFamily="18" charset="0"/>
                          </a:rPr>
                          <m:t>𝑣</m:t>
                        </m:r>
                      </m:e>
                    </m:acc>
                    <m:r>
                      <a:rPr lang="cs-CZ" sz="1800" i="1">
                        <a:latin typeface="Cambria Math" panose="02040503050406030204" pitchFamily="18" charset="0"/>
                        <a:ea typeface="Cambria Math" panose="02040503050406030204" pitchFamily="18" charset="0"/>
                      </a:rPr>
                      <m:t>∣</m:t>
                    </m:r>
                  </m:oMath>
                </a14:m>
                <a:endParaRPr lang="cs-CZ" sz="1800" dirty="0" smtClean="0"/>
              </a:p>
              <a:p>
                <a:pPr lvl="1">
                  <a:buFont typeface="Courier New" panose="02070309020205020404" pitchFamily="49" charset="0"/>
                  <a:buChar char="o"/>
                </a:pPr>
                <a:r>
                  <a:rPr lang="cs-CZ" sz="1400" dirty="0" smtClean="0"/>
                  <a:t>rovnoměrný </a:t>
                </a:r>
                <a:r>
                  <a:rPr lang="cs-CZ" sz="1400" dirty="0"/>
                  <a:t>pohyb. U tohoto pohybu urazí hmotný bod ve stejných </a:t>
                </a:r>
                <a:r>
                  <a:rPr lang="cs-CZ" sz="1400" dirty="0" smtClean="0"/>
                  <a:t>časových intervalech </a:t>
                </a:r>
                <a:r>
                  <a:rPr lang="cs-CZ" sz="1400" dirty="0"/>
                  <a:t>stejné dráhy. Velikost jeho rychlosti se během pohybu nemění, je konstantní.</a:t>
                </a:r>
              </a:p>
              <a:p>
                <a:pPr lvl="1">
                  <a:buFont typeface="Courier New" panose="02070309020205020404" pitchFamily="49" charset="0"/>
                  <a:buChar char="o"/>
                </a:pPr>
                <a:r>
                  <a:rPr lang="cs-CZ" sz="1400" dirty="0" smtClean="0"/>
                  <a:t>nerovnoměrný </a:t>
                </a:r>
                <a:r>
                  <a:rPr lang="cs-CZ" sz="1400" dirty="0"/>
                  <a:t>pohyb. U nerovnoměrného pohybu se velikost rychlosti mění </a:t>
                </a:r>
                <a:r>
                  <a:rPr lang="cs-CZ" sz="1400" dirty="0" smtClean="0"/>
                  <a:t>během pohybu</a:t>
                </a:r>
                <a:r>
                  <a:rPr lang="cs-CZ" sz="1400" dirty="0"/>
                  <a:t>, není </a:t>
                </a:r>
                <a:r>
                  <a:rPr lang="cs-CZ" sz="1400" dirty="0" smtClean="0"/>
                  <a:t>konstantní</a:t>
                </a:r>
                <a:r>
                  <a:rPr lang="cs-CZ" sz="1800" dirty="0" smtClean="0"/>
                  <a:t>.</a:t>
                </a:r>
              </a:p>
              <a:p>
                <a:pPr lvl="0"/>
                <a:r>
                  <a:rPr lang="cs-CZ" sz="1800" dirty="0" smtClean="0"/>
                  <a:t>svého </a:t>
                </a:r>
                <a:r>
                  <a:rPr lang="cs-CZ" sz="1800" dirty="0"/>
                  <a:t>směru </a:t>
                </a:r>
                <a:r>
                  <a:rPr lang="cs-CZ" sz="1800" dirty="0" smtClean="0"/>
                  <a:t> </a:t>
                </a:r>
                <a14:m>
                  <m:oMath xmlns:m="http://schemas.openxmlformats.org/officeDocument/2006/math">
                    <m:acc>
                      <m:accPr>
                        <m:chr m:val="⃗"/>
                        <m:ctrlPr>
                          <a:rPr lang="cs-CZ" sz="1800" i="1">
                            <a:latin typeface="Cambria Math" panose="02040503050406030204" pitchFamily="18" charset="0"/>
                          </a:rPr>
                        </m:ctrlPr>
                      </m:accPr>
                      <m:e>
                        <m:r>
                          <a:rPr lang="cs-CZ" sz="1800" i="1">
                            <a:latin typeface="Cambria Math" panose="02040503050406030204" pitchFamily="18" charset="0"/>
                          </a:rPr>
                          <m:t>𝑣</m:t>
                        </m:r>
                      </m:e>
                    </m:acc>
                    <m:r>
                      <a:rPr lang="cs-CZ" sz="1800" i="1" smtClean="0">
                        <a:latin typeface="Cambria Math" panose="02040503050406030204" pitchFamily="18" charset="0"/>
                        <a:ea typeface="Cambria Math" panose="02040503050406030204" pitchFamily="18" charset="0"/>
                      </a:rPr>
                      <m:t>°</m:t>
                    </m:r>
                  </m:oMath>
                </a14:m>
                <a:r>
                  <a:rPr lang="cs-CZ" sz="1800" dirty="0"/>
                  <a:t> </a:t>
                </a:r>
                <a:r>
                  <a:rPr lang="cs-CZ" sz="1800" dirty="0" smtClean="0"/>
                  <a:t> </a:t>
                </a:r>
              </a:p>
              <a:p>
                <a:pPr lvl="1">
                  <a:buFont typeface="Courier New" panose="02070309020205020404" pitchFamily="49" charset="0"/>
                  <a:buChar char="o"/>
                </a:pPr>
                <a:r>
                  <a:rPr lang="cs-CZ" sz="1400" dirty="0" smtClean="0"/>
                  <a:t>přímočaré </a:t>
                </a:r>
                <a:r>
                  <a:rPr lang="cs-CZ" sz="1400" dirty="0"/>
                  <a:t>– trajektorií je část přímky,</a:t>
                </a:r>
              </a:p>
              <a:p>
                <a:pPr lvl="1">
                  <a:buFont typeface="Courier New" panose="02070309020205020404" pitchFamily="49" charset="0"/>
                  <a:buChar char="o"/>
                </a:pPr>
                <a:r>
                  <a:rPr lang="cs-CZ" sz="1400" dirty="0" smtClean="0"/>
                  <a:t>křivočaré </a:t>
                </a:r>
                <a:r>
                  <a:rPr lang="cs-CZ" sz="1400" dirty="0"/>
                  <a:t>– trajektorií je křivka nebo její část (kružnice, parabola, elipsa nebo </a:t>
                </a:r>
                <a:r>
                  <a:rPr lang="cs-CZ" sz="1400" dirty="0" smtClean="0"/>
                  <a:t>libovolná prostorová </a:t>
                </a:r>
                <a:r>
                  <a:rPr lang="cs-CZ" sz="1400" dirty="0"/>
                  <a:t>křivka).</a:t>
                </a:r>
                <a:endParaRPr lang="cs-CZ" sz="1400" dirty="0" smtClean="0"/>
              </a:p>
              <a:p>
                <a:pPr marL="0" indent="0">
                  <a:buNone/>
                </a:pPr>
                <a:endParaRPr lang="cs-CZ" sz="1800" dirty="0" smtClean="0"/>
              </a:p>
              <a:p>
                <a:pPr marL="0" indent="0">
                  <a:buNone/>
                </a:pPr>
                <a:endParaRPr lang="cs-CZ" sz="1800" dirty="0"/>
              </a:p>
              <a:p>
                <a:pPr marL="0" indent="0">
                  <a:buNone/>
                </a:pPr>
                <a:r>
                  <a:rPr lang="cs-CZ" sz="1400" dirty="0" smtClean="0"/>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r="-302"/>
                </a:stretch>
              </a:blipFill>
            </p:spPr>
            <p:txBody>
              <a:bodyPr/>
              <a:lstStyle/>
              <a:p>
                <a:r>
                  <a:rPr lang="cs-CZ">
                    <a:noFill/>
                  </a:rPr>
                  <a:t> </a:t>
                </a:r>
              </a:p>
            </p:txBody>
          </p:sp>
        </mc:Fallback>
      </mc:AlternateContent>
      <p:graphicFrame>
        <p:nvGraphicFramePr>
          <p:cNvPr id="10" name="Diagram 9"/>
          <p:cNvGraphicFramePr/>
          <p:nvPr>
            <p:extLst>
              <p:ext uri="{D42A27DB-BD31-4B8C-83A1-F6EECF244321}">
                <p14:modId xmlns:p14="http://schemas.microsoft.com/office/powerpoint/2010/main" val="101223980"/>
              </p:ext>
            </p:extLst>
          </p:nvPr>
        </p:nvGraphicFramePr>
        <p:xfrm>
          <a:off x="1103376" y="4039186"/>
          <a:ext cx="6541008" cy="2938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9478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Zrychlení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indent="0">
                  <a:buNone/>
                </a:pPr>
                <a:r>
                  <a:rPr lang="cs-CZ" sz="1800" dirty="0" smtClean="0"/>
                  <a:t>U nerovnoměrných pohybů se rychlost během pohybu mění.</a:t>
                </a:r>
              </a:p>
              <a:p>
                <a:pPr marL="0" indent="0">
                  <a:buNone/>
                </a:pPr>
                <a:r>
                  <a:rPr lang="cs-CZ" sz="1800" b="1" dirty="0"/>
                  <a:t>Změnu rychlosti za jednotku času </a:t>
                </a:r>
                <a:r>
                  <a:rPr lang="cs-CZ" sz="1800" dirty="0"/>
                  <a:t>označujeme jako </a:t>
                </a:r>
                <a:r>
                  <a:rPr lang="cs-CZ" sz="1800" b="1" dirty="0"/>
                  <a:t>zrychlení</a:t>
                </a:r>
                <a:r>
                  <a:rPr lang="cs-CZ" sz="1800" dirty="0" smtClean="0"/>
                  <a:t>. </a:t>
                </a:r>
              </a:p>
              <a:p>
                <a:pPr marL="0" indent="0">
                  <a:buNone/>
                </a:pPr>
                <a:endParaRPr lang="cs-CZ" sz="1800" dirty="0" smtClean="0"/>
              </a:p>
              <a:p>
                <a:pPr marL="400050" lvl="1" indent="0">
                  <a:buNone/>
                </a:pPr>
                <a14:m>
                  <m:oMathPara xmlns:m="http://schemas.openxmlformats.org/officeDocument/2006/math">
                    <m:oMathParaPr>
                      <m:jc m:val="left"/>
                    </m:oMathParaPr>
                    <m:oMath xmlns:m="http://schemas.openxmlformats.org/officeDocument/2006/math">
                      <m:acc>
                        <m:accPr>
                          <m:chr m:val="⃗"/>
                          <m:ctrlPr>
                            <a:rPr lang="cs-CZ" sz="1800" i="1">
                              <a:solidFill>
                                <a:srgbClr val="000000"/>
                              </a:solidFill>
                              <a:latin typeface="Cambria Math" panose="02040503050406030204" pitchFamily="18" charset="0"/>
                            </a:rPr>
                          </m:ctrlPr>
                        </m:accPr>
                        <m:e>
                          <m:r>
                            <a:rPr lang="cs-CZ" sz="1800" b="0" i="1" smtClean="0">
                              <a:solidFill>
                                <a:srgbClr val="000000"/>
                              </a:solidFill>
                              <a:latin typeface="Cambria Math" panose="02040503050406030204" pitchFamily="18" charset="0"/>
                            </a:rPr>
                            <m:t>𝑎</m:t>
                          </m:r>
                        </m:e>
                      </m:acc>
                      <m:r>
                        <a:rPr lang="cs-CZ" sz="1800" i="1">
                          <a:solidFill>
                            <a:srgbClr val="000000"/>
                          </a:solidFill>
                          <a:latin typeface="Cambria Math" panose="02040503050406030204" pitchFamily="18" charset="0"/>
                        </a:rPr>
                        <m:t>=</m:t>
                      </m:r>
                      <m:f>
                        <m:fPr>
                          <m:ctrlPr>
                            <a:rPr lang="cs-CZ" sz="1800" i="1">
                              <a:solidFill>
                                <a:srgbClr val="000000"/>
                              </a:solidFill>
                              <a:latin typeface="Cambria Math" panose="02040503050406030204" pitchFamily="18" charset="0"/>
                            </a:rPr>
                          </m:ctrlPr>
                        </m:fPr>
                        <m:num>
                          <m:r>
                            <m:rPr>
                              <m:sty m:val="p"/>
                            </m:rPr>
                            <a:rPr lang="el-GR" sz="1800">
                              <a:solidFill>
                                <a:srgbClr val="000000"/>
                              </a:solidFill>
                              <a:latin typeface="Cambria Math" panose="02040503050406030204" pitchFamily="18" charset="0"/>
                            </a:rPr>
                            <m:t>Δ</m:t>
                          </m:r>
                          <m:acc>
                            <m:accPr>
                              <m:chr m:val="⃗"/>
                              <m:ctrlPr>
                                <a:rPr lang="el-GR" sz="1800" i="1">
                                  <a:solidFill>
                                    <a:srgbClr val="000000"/>
                                  </a:solidFill>
                                  <a:latin typeface="Cambria Math" panose="02040503050406030204" pitchFamily="18" charset="0"/>
                                </a:rPr>
                              </m:ctrlPr>
                            </m:accPr>
                            <m:e>
                              <m:r>
                                <a:rPr lang="cs-CZ" sz="1800" b="0" i="1" smtClean="0">
                                  <a:solidFill>
                                    <a:srgbClr val="000000"/>
                                  </a:solidFill>
                                  <a:latin typeface="Cambria Math" panose="02040503050406030204" pitchFamily="18" charset="0"/>
                                </a:rPr>
                                <m:t>𝑣</m:t>
                              </m:r>
                            </m:e>
                          </m:acc>
                        </m:num>
                        <m:den>
                          <m:r>
                            <m:rPr>
                              <m:sty m:val="p"/>
                            </m:rPr>
                            <a:rPr lang="el-GR" sz="1800">
                              <a:solidFill>
                                <a:srgbClr val="000000"/>
                              </a:solidFill>
                              <a:latin typeface="Cambria Math" panose="02040503050406030204" pitchFamily="18" charset="0"/>
                            </a:rPr>
                            <m:t>Δ</m:t>
                          </m:r>
                          <m:r>
                            <a:rPr lang="cs-CZ" sz="1800" i="1">
                              <a:solidFill>
                                <a:srgbClr val="000000"/>
                              </a:solidFill>
                              <a:latin typeface="Cambria Math" panose="02040503050406030204" pitchFamily="18" charset="0"/>
                            </a:rPr>
                            <m:t>𝑡</m:t>
                          </m:r>
                        </m:den>
                      </m:f>
                      <m:r>
                        <a:rPr lang="cs-CZ" sz="1800" i="1">
                          <a:solidFill>
                            <a:srgbClr val="000000"/>
                          </a:solidFill>
                          <a:latin typeface="Cambria Math" panose="02040503050406030204" pitchFamily="18" charset="0"/>
                        </a:rPr>
                        <m:t>=</m:t>
                      </m:r>
                      <m:f>
                        <m:fPr>
                          <m:ctrlPr>
                            <a:rPr lang="cs-CZ" sz="1800" i="1">
                              <a:solidFill>
                                <a:srgbClr val="000000"/>
                              </a:solidFill>
                              <a:latin typeface="Cambria Math" panose="02040503050406030204" pitchFamily="18" charset="0"/>
                            </a:rPr>
                          </m:ctrlPr>
                        </m:fPr>
                        <m:num>
                          <m:acc>
                            <m:accPr>
                              <m:chr m:val="⃗"/>
                              <m:ctrlPr>
                                <a:rPr lang="cs-CZ" sz="1800" i="1">
                                  <a:solidFill>
                                    <a:srgbClr val="000000"/>
                                  </a:solidFill>
                                  <a:latin typeface="Cambria Math" panose="02040503050406030204" pitchFamily="18" charset="0"/>
                                </a:rPr>
                              </m:ctrlPr>
                            </m:accPr>
                            <m:e>
                              <m:r>
                                <a:rPr lang="cs-CZ" sz="1800" b="0" i="1" smtClean="0">
                                  <a:solidFill>
                                    <a:srgbClr val="000000"/>
                                  </a:solidFill>
                                  <a:latin typeface="Cambria Math" panose="02040503050406030204" pitchFamily="18" charset="0"/>
                                </a:rPr>
                                <m:t>𝑣</m:t>
                              </m:r>
                            </m:e>
                          </m:acc>
                          <m:r>
                            <a:rPr lang="cs-CZ" sz="1800" i="1">
                              <a:solidFill>
                                <a:srgbClr val="000000"/>
                              </a:solidFill>
                              <a:latin typeface="Cambria Math" panose="02040503050406030204" pitchFamily="18" charset="0"/>
                            </a:rPr>
                            <m:t>−</m:t>
                          </m:r>
                          <m:acc>
                            <m:accPr>
                              <m:chr m:val="⃗"/>
                              <m:ctrlPr>
                                <a:rPr lang="cs-CZ" sz="1800" i="1">
                                  <a:solidFill>
                                    <a:srgbClr val="000000"/>
                                  </a:solidFill>
                                  <a:latin typeface="Cambria Math" panose="02040503050406030204" pitchFamily="18" charset="0"/>
                                </a:rPr>
                              </m:ctrlPr>
                            </m:accPr>
                            <m:e>
                              <m:sSub>
                                <m:sSubPr>
                                  <m:ctrlPr>
                                    <a:rPr lang="cs-CZ" sz="1800" i="1">
                                      <a:solidFill>
                                        <a:srgbClr val="000000"/>
                                      </a:solidFill>
                                      <a:latin typeface="Cambria Math" panose="02040503050406030204" pitchFamily="18" charset="0"/>
                                    </a:rPr>
                                  </m:ctrlPr>
                                </m:sSubPr>
                                <m:e>
                                  <m:r>
                                    <a:rPr lang="cs-CZ" sz="1800" b="0" i="1" smtClean="0">
                                      <a:solidFill>
                                        <a:srgbClr val="000000"/>
                                      </a:solidFill>
                                      <a:latin typeface="Cambria Math" panose="02040503050406030204" pitchFamily="18" charset="0"/>
                                    </a:rPr>
                                    <m:t>𝑣</m:t>
                                  </m:r>
                                </m:e>
                                <m:sub>
                                  <m:r>
                                    <a:rPr lang="cs-CZ" sz="1800" i="1">
                                      <a:solidFill>
                                        <a:srgbClr val="000000"/>
                                      </a:solidFill>
                                      <a:latin typeface="Cambria Math" panose="02040503050406030204" pitchFamily="18" charset="0"/>
                                    </a:rPr>
                                    <m:t>0</m:t>
                                  </m:r>
                                </m:sub>
                              </m:sSub>
                            </m:e>
                          </m:acc>
                        </m:num>
                        <m:den>
                          <m:r>
                            <a:rPr lang="cs-CZ" sz="1800" i="1">
                              <a:solidFill>
                                <a:srgbClr val="000000"/>
                              </a:solidFill>
                              <a:latin typeface="Cambria Math" panose="02040503050406030204" pitchFamily="18" charset="0"/>
                            </a:rPr>
                            <m:t>𝑡</m:t>
                          </m:r>
                          <m:r>
                            <a:rPr lang="cs-CZ" sz="1800" i="1">
                              <a:solidFill>
                                <a:srgbClr val="000000"/>
                              </a:solidFill>
                              <a:latin typeface="Cambria Math" panose="02040503050406030204" pitchFamily="18" charset="0"/>
                            </a:rPr>
                            <m:t>−</m:t>
                          </m:r>
                          <m:sSub>
                            <m:sSubPr>
                              <m:ctrlPr>
                                <a:rPr lang="cs-CZ" sz="1800" i="1">
                                  <a:solidFill>
                                    <a:srgbClr val="000000"/>
                                  </a:solidFill>
                                  <a:latin typeface="Cambria Math" panose="02040503050406030204" pitchFamily="18" charset="0"/>
                                </a:rPr>
                              </m:ctrlPr>
                            </m:sSubPr>
                            <m:e>
                              <m:r>
                                <a:rPr lang="cs-CZ" sz="1800" i="1">
                                  <a:solidFill>
                                    <a:srgbClr val="000000"/>
                                  </a:solidFill>
                                  <a:latin typeface="Cambria Math" panose="02040503050406030204" pitchFamily="18" charset="0"/>
                                </a:rPr>
                                <m:t>𝑡</m:t>
                              </m:r>
                            </m:e>
                            <m:sub>
                              <m:r>
                                <a:rPr lang="cs-CZ" sz="1800" i="1">
                                  <a:solidFill>
                                    <a:srgbClr val="000000"/>
                                  </a:solidFill>
                                  <a:latin typeface="Cambria Math" panose="02040503050406030204" pitchFamily="18" charset="0"/>
                                </a:rPr>
                                <m:t>0</m:t>
                              </m:r>
                            </m:sub>
                          </m:sSub>
                        </m:den>
                      </m:f>
                    </m:oMath>
                  </m:oMathPara>
                </a14:m>
                <a:endParaRPr lang="cs-CZ" sz="1800" dirty="0" smtClean="0"/>
              </a:p>
              <a:p>
                <a:pPr marL="0" indent="0">
                  <a:buNone/>
                </a:pPr>
                <a:r>
                  <a:rPr lang="cs-CZ" sz="1800" dirty="0" smtClean="0">
                    <a:solidFill>
                      <a:schemeClr val="tx1"/>
                    </a:solidFill>
                  </a:rPr>
                  <a:t>Zrychlení </a:t>
                </a:r>
                <a14:m>
                  <m:oMath xmlns:m="http://schemas.openxmlformats.org/officeDocument/2006/math">
                    <m:acc>
                      <m:accPr>
                        <m:chr m:val="⃗"/>
                        <m:ctrlPr>
                          <a:rPr lang="cs-CZ" sz="1800" b="1" i="1">
                            <a:solidFill>
                              <a:schemeClr val="tx1"/>
                            </a:solidFill>
                            <a:latin typeface="Cambria Math" panose="02040503050406030204" pitchFamily="18" charset="0"/>
                          </a:rPr>
                        </m:ctrlPr>
                      </m:accPr>
                      <m:e>
                        <m:r>
                          <a:rPr lang="cs-CZ" sz="1800" b="1" i="1" smtClean="0">
                            <a:solidFill>
                              <a:schemeClr val="tx1"/>
                            </a:solidFill>
                            <a:latin typeface="Cambria Math" panose="02040503050406030204" pitchFamily="18" charset="0"/>
                          </a:rPr>
                          <m:t>𝒂</m:t>
                        </m:r>
                      </m:e>
                    </m:acc>
                  </m:oMath>
                </a14:m>
                <a:r>
                  <a:rPr lang="cs-CZ" sz="1800" i="1" dirty="0">
                    <a:solidFill>
                      <a:srgbClr val="00287D"/>
                    </a:solidFill>
                  </a:rPr>
                  <a:t> </a:t>
                </a:r>
                <a:r>
                  <a:rPr lang="cs-CZ" sz="1800" dirty="0" smtClean="0"/>
                  <a:t> </a:t>
                </a:r>
                <a:r>
                  <a:rPr lang="cs-CZ" sz="1800" dirty="0"/>
                  <a:t>je vektor vyjadřující časovou změnu vektoru rychlosti, tj. změnu velikosti </a:t>
                </a:r>
                <a:r>
                  <a:rPr lang="cs-CZ" sz="1800" dirty="0" smtClean="0"/>
                  <a:t>i směru </a:t>
                </a:r>
                <a:r>
                  <a:rPr lang="cs-CZ" sz="1800" dirty="0"/>
                  <a:t>vektoru rychlosti</a:t>
                </a:r>
                <a:r>
                  <a:rPr lang="cs-CZ" sz="1800" dirty="0" smtClean="0"/>
                  <a:t>.</a:t>
                </a:r>
              </a:p>
              <a:p>
                <a:pPr marL="0" indent="0">
                  <a:buNone/>
                </a:pPr>
                <a:endParaRPr lang="cs-CZ" sz="1000" dirty="0"/>
              </a:p>
              <a:p>
                <a:pPr marL="0" indent="0">
                  <a:buNone/>
                </a:pPr>
                <a:r>
                  <a:rPr lang="cs-CZ" sz="1800" dirty="0" smtClean="0">
                    <a:solidFill>
                      <a:srgbClr val="00287D"/>
                    </a:solidFill>
                  </a:rPr>
                  <a:t>Velikost průměrného zrychlení</a:t>
                </a:r>
                <a:endParaRPr lang="cs-CZ" sz="1800" dirty="0">
                  <a:solidFill>
                    <a:srgbClr val="00287D"/>
                  </a:solidFill>
                </a:endParaRPr>
              </a:p>
              <a:p>
                <a:pPr marL="0" indent="0">
                  <a:buNone/>
                </a:pPr>
                <a:endParaRPr lang="cs-CZ" sz="1400" dirty="0" smtClean="0"/>
              </a:p>
              <a:p>
                <a:pPr marL="0" indent="0">
                  <a:buNone/>
                </a:pPr>
                <a:endParaRPr lang="cs-CZ" sz="1400" dirty="0"/>
              </a:p>
              <a:p>
                <a:pPr marL="0" indent="0">
                  <a:buNone/>
                </a:pPr>
                <a:endParaRPr lang="cs-CZ" sz="1400" dirty="0" smtClean="0"/>
              </a:p>
              <a:p>
                <a:pPr marL="0" indent="0">
                  <a:buNone/>
                </a:pPr>
                <a:r>
                  <a:rPr lang="cs-CZ" sz="1800" dirty="0">
                    <a:solidFill>
                      <a:srgbClr val="00287D"/>
                    </a:solidFill>
                  </a:rPr>
                  <a:t>Vektor okamžitého zrychlení </a:t>
                </a:r>
                <a:r>
                  <a:rPr lang="cs-CZ" sz="1800" dirty="0"/>
                  <a:t>hmotného bodu</a:t>
                </a:r>
                <a:endParaRPr lang="cs-CZ" sz="1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a:stretch>
              </a:blipFill>
            </p:spPr>
            <p:txBody>
              <a:bodyPr/>
              <a:lstStyle/>
              <a:p>
                <a:r>
                  <a:rPr lang="cs-CZ">
                    <a:noFill/>
                  </a:rPr>
                  <a:t> </a:t>
                </a:r>
              </a:p>
            </p:txBody>
          </p:sp>
        </mc:Fallback>
      </mc:AlternateContent>
      <p:pic>
        <p:nvPicPr>
          <p:cNvPr id="6" name="Obrázek 5"/>
          <p:cNvPicPr>
            <a:picLocks noChangeAspect="1"/>
          </p:cNvPicPr>
          <p:nvPr/>
        </p:nvPicPr>
        <p:blipFill>
          <a:blip r:embed="rId4" cstate="print"/>
          <a:stretch>
            <a:fillRect/>
          </a:stretch>
        </p:blipFill>
        <p:spPr>
          <a:xfrm>
            <a:off x="927864" y="4469380"/>
            <a:ext cx="1911600" cy="717600"/>
          </a:xfrm>
          <a:prstGeom prst="rect">
            <a:avLst/>
          </a:prstGeom>
        </p:spPr>
      </p:pic>
      <mc:AlternateContent xmlns:mc="http://schemas.openxmlformats.org/markup-compatibility/2006" xmlns:a14="http://schemas.microsoft.com/office/drawing/2010/main">
        <mc:Choice Requires="a14">
          <p:sp>
            <p:nvSpPr>
              <p:cNvPr id="7" name="Obdélník 6"/>
              <p:cNvSpPr/>
              <p:nvPr/>
            </p:nvSpPr>
            <p:spPr>
              <a:xfrm>
                <a:off x="927864" y="5600274"/>
                <a:ext cx="271234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r>
                            <a:rPr lang="cs-CZ" sz="1800" b="0" i="1" kern="0" smtClean="0">
                              <a:solidFill>
                                <a:srgbClr val="000000"/>
                              </a:solidFill>
                              <a:latin typeface="Cambria Math" panose="02040503050406030204" pitchFamily="18" charset="0"/>
                            </a:rPr>
                            <m:t>𝑎</m:t>
                          </m:r>
                        </m:e>
                      </m:acc>
                      <m:r>
                        <a:rPr lang="cs-CZ" sz="1800" b="0" i="1" kern="0" smtClean="0">
                          <a:solidFill>
                            <a:srgbClr val="000000"/>
                          </a:solidFill>
                          <a:latin typeface="Cambria Math" panose="02040503050406030204" pitchFamily="18" charset="0"/>
                        </a:rPr>
                        <m:t>=</m:t>
                      </m:r>
                      <m:func>
                        <m:funcPr>
                          <m:ctrlPr>
                            <a:rPr lang="cs-CZ" sz="1800" i="1" kern="0" smtClean="0">
                              <a:solidFill>
                                <a:srgbClr val="000000"/>
                              </a:solidFill>
                              <a:latin typeface="Cambria Math" panose="02040503050406030204" pitchFamily="18" charset="0"/>
                            </a:rPr>
                          </m:ctrlPr>
                        </m:funcPr>
                        <m:fName>
                          <m:limLow>
                            <m:limLowPr>
                              <m:ctrlPr>
                                <a:rPr lang="cs-CZ" sz="1800" i="1" kern="0">
                                  <a:solidFill>
                                    <a:srgbClr val="000000"/>
                                  </a:solidFill>
                                  <a:latin typeface="Cambria Math" panose="02040503050406030204" pitchFamily="18" charset="0"/>
                                </a:rPr>
                              </m:ctrlPr>
                            </m:limLowPr>
                            <m:e>
                              <m:r>
                                <m:rPr>
                                  <m:sty m:val="p"/>
                                </m:rPr>
                                <a:rPr lang="cs-CZ" sz="1800" kern="0">
                                  <a:solidFill>
                                    <a:srgbClr val="000000"/>
                                  </a:solidFill>
                                  <a:latin typeface="Cambria Math" panose="02040503050406030204" pitchFamily="18" charset="0"/>
                                </a:rPr>
                                <m:t>lim</m:t>
                              </m:r>
                            </m:e>
                            <m:lim>
                              <m:r>
                                <a:rPr lang="cs-CZ" sz="1800" i="1" kern="0">
                                  <a:solidFill>
                                    <a:srgbClr val="000000"/>
                                  </a:solidFill>
                                  <a:latin typeface="Cambria Math" panose="02040503050406030204" pitchFamily="18" charset="0"/>
                                  <a:ea typeface="Cambria Math" panose="02040503050406030204" pitchFamily="18" charset="0"/>
                                </a:rPr>
                                <m:t>∆</m:t>
                              </m:r>
                              <m:r>
                                <a:rPr lang="cs-CZ" sz="1800" i="1" kern="0">
                                  <a:solidFill>
                                    <a:srgbClr val="000000"/>
                                  </a:solidFill>
                                  <a:latin typeface="Cambria Math" panose="02040503050406030204" pitchFamily="18" charset="0"/>
                                  <a:ea typeface="Cambria Math" panose="02040503050406030204" pitchFamily="18" charset="0"/>
                                </a:rPr>
                                <m:t>𝑡</m:t>
                              </m:r>
                              <m:r>
                                <a:rPr lang="cs-CZ" sz="1800" i="1" kern="0">
                                  <a:solidFill>
                                    <a:srgbClr val="000000"/>
                                  </a:solidFill>
                                  <a:latin typeface="Cambria Math" panose="02040503050406030204" pitchFamily="18" charset="0"/>
                                  <a:ea typeface="Cambria Math" panose="02040503050406030204" pitchFamily="18" charset="0"/>
                                </a:rPr>
                                <m:t>→0</m:t>
                              </m:r>
                            </m:lim>
                          </m:limLow>
                        </m:fName>
                        <m:e>
                          <m:f>
                            <m:fPr>
                              <m:ctrlPr>
                                <a:rPr lang="cs-CZ" sz="1800" i="1" kern="0">
                                  <a:solidFill>
                                    <a:srgbClr val="000000"/>
                                  </a:solidFill>
                                  <a:latin typeface="Cambria Math" panose="02040503050406030204" pitchFamily="18" charset="0"/>
                                </a:rPr>
                              </m:ctrlPr>
                            </m:fPr>
                            <m:num>
                              <m:r>
                                <m:rPr>
                                  <m:sty m:val="p"/>
                                </m:rPr>
                                <a:rPr lang="el-GR" sz="1800" kern="0">
                                  <a:solidFill>
                                    <a:srgbClr val="000000"/>
                                  </a:solidFill>
                                  <a:latin typeface="Cambria Math" panose="02040503050406030204" pitchFamily="18" charset="0"/>
                                </a:rPr>
                                <m:t>Δ</m:t>
                              </m:r>
                              <m:acc>
                                <m:accPr>
                                  <m:chr m:val="⃗"/>
                                  <m:ctrlPr>
                                    <a:rPr lang="el-GR" sz="1800" i="1" kern="0">
                                      <a:solidFill>
                                        <a:srgbClr val="000000"/>
                                      </a:solidFill>
                                      <a:latin typeface="Cambria Math" panose="02040503050406030204" pitchFamily="18" charset="0"/>
                                    </a:rPr>
                                  </m:ctrlPr>
                                </m:accPr>
                                <m:e>
                                  <m:r>
                                    <a:rPr lang="cs-CZ" sz="1800" b="0" i="1" kern="0" smtClean="0">
                                      <a:solidFill>
                                        <a:srgbClr val="000000"/>
                                      </a:solidFill>
                                      <a:latin typeface="Cambria Math" panose="02040503050406030204" pitchFamily="18" charset="0"/>
                                    </a:rPr>
                                    <m:t>𝑣</m:t>
                                  </m:r>
                                </m:e>
                              </m:acc>
                            </m:num>
                            <m:den>
                              <m:r>
                                <m:rPr>
                                  <m:sty m:val="p"/>
                                </m:rPr>
                                <a:rPr lang="el-GR" sz="1800" kern="0">
                                  <a:solidFill>
                                    <a:srgbClr val="000000"/>
                                  </a:solidFill>
                                  <a:latin typeface="Cambria Math" panose="02040503050406030204" pitchFamily="18" charset="0"/>
                                </a:rPr>
                                <m:t>Δ</m:t>
                              </m:r>
                              <m:r>
                                <a:rPr lang="cs-CZ" sz="1800" i="1" kern="0">
                                  <a:solidFill>
                                    <a:srgbClr val="000000"/>
                                  </a:solidFill>
                                  <a:latin typeface="Cambria Math" panose="02040503050406030204" pitchFamily="18" charset="0"/>
                                </a:rPr>
                                <m:t>𝑡</m:t>
                              </m:r>
                            </m:den>
                          </m:f>
                          <m:r>
                            <a:rPr lang="cs-CZ" sz="1800" i="1" kern="0">
                              <a:solidFill>
                                <a:srgbClr val="000000"/>
                              </a:solidFill>
                              <a:latin typeface="Cambria Math" panose="02040503050406030204" pitchFamily="18" charset="0"/>
                              <a:ea typeface="Cambria Math" panose="02040503050406030204" pitchFamily="18" charset="0"/>
                            </a:rPr>
                            <m:t>=</m:t>
                          </m:r>
                          <m:f>
                            <m:fPr>
                              <m:ctrlPr>
                                <a:rPr lang="cs-CZ" sz="1800" i="1" kern="0">
                                  <a:solidFill>
                                    <a:srgbClr val="000000"/>
                                  </a:solidFill>
                                  <a:latin typeface="Cambria Math" panose="02040503050406030204" pitchFamily="18" charset="0"/>
                                  <a:ea typeface="Cambria Math" panose="02040503050406030204" pitchFamily="18" charset="0"/>
                                </a:rPr>
                              </m:ctrlPr>
                            </m:fPr>
                            <m:num>
                              <m:r>
                                <a:rPr lang="cs-CZ" sz="1800" i="1" kern="0">
                                  <a:solidFill>
                                    <a:srgbClr val="000000"/>
                                  </a:solidFill>
                                  <a:latin typeface="Cambria Math" panose="02040503050406030204" pitchFamily="18" charset="0"/>
                                  <a:ea typeface="Cambria Math" panose="02040503050406030204" pitchFamily="18" charset="0"/>
                                </a:rPr>
                                <m:t>𝑑</m:t>
                              </m:r>
                              <m:acc>
                                <m:accPr>
                                  <m:chr m:val="⃗"/>
                                  <m:ctrlPr>
                                    <a:rPr lang="cs-CZ" sz="1800" i="1" kern="0">
                                      <a:solidFill>
                                        <a:srgbClr val="000000"/>
                                      </a:solidFill>
                                      <a:latin typeface="Cambria Math" panose="02040503050406030204" pitchFamily="18" charset="0"/>
                                      <a:ea typeface="Cambria Math" panose="02040503050406030204" pitchFamily="18" charset="0"/>
                                    </a:rPr>
                                  </m:ctrlPr>
                                </m:accPr>
                                <m:e>
                                  <m:r>
                                    <a:rPr lang="cs-CZ" sz="1800" b="0" i="1" kern="0" smtClean="0">
                                      <a:solidFill>
                                        <a:srgbClr val="000000"/>
                                      </a:solidFill>
                                      <a:latin typeface="Cambria Math" panose="02040503050406030204" pitchFamily="18" charset="0"/>
                                      <a:ea typeface="Cambria Math" panose="02040503050406030204" pitchFamily="18" charset="0"/>
                                    </a:rPr>
                                    <m:t>𝑣</m:t>
                                  </m:r>
                                </m:e>
                              </m:acc>
                            </m:num>
                            <m:den>
                              <m:r>
                                <a:rPr lang="cs-CZ" sz="1800" i="1" kern="0">
                                  <a:solidFill>
                                    <a:srgbClr val="000000"/>
                                  </a:solidFill>
                                  <a:latin typeface="Cambria Math" panose="02040503050406030204" pitchFamily="18" charset="0"/>
                                  <a:ea typeface="Cambria Math" panose="02040503050406030204" pitchFamily="18" charset="0"/>
                                </a:rPr>
                                <m:t>𝑑𝑡</m:t>
                              </m:r>
                            </m:den>
                          </m:f>
                        </m:e>
                      </m:func>
                      <m:r>
                        <a:rPr lang="cs-CZ" sz="1800" i="1" kern="0">
                          <a:solidFill>
                            <a:srgbClr val="000000"/>
                          </a:solidFill>
                          <a:latin typeface="Cambria Math" panose="02040503050406030204" pitchFamily="18" charset="0"/>
                        </a:rPr>
                        <m:t>= </m:t>
                      </m:r>
                      <m:f>
                        <m:fPr>
                          <m:ctrlPr>
                            <a:rPr lang="cs-CZ" sz="1800" i="1" kern="0" smtClean="0">
                              <a:solidFill>
                                <a:srgbClr val="000000"/>
                              </a:solidFill>
                              <a:latin typeface="Cambria Math" panose="02040503050406030204" pitchFamily="18" charset="0"/>
                            </a:rPr>
                          </m:ctrlPr>
                        </m:fPr>
                        <m:num>
                          <m:r>
                            <a:rPr lang="cs-CZ" sz="1800" i="1" kern="0" smtClean="0">
                              <a:solidFill>
                                <a:srgbClr val="000000"/>
                              </a:solidFill>
                              <a:latin typeface="Cambria Math" panose="02040503050406030204" pitchFamily="18" charset="0"/>
                            </a:rPr>
                            <m:t>𝑑</m:t>
                          </m:r>
                          <m:sSup>
                            <m:sSupPr>
                              <m:ctrlPr>
                                <a:rPr lang="cs-CZ" sz="1800" i="1" kern="0" smtClean="0">
                                  <a:solidFill>
                                    <a:srgbClr val="000000"/>
                                  </a:solidFill>
                                  <a:latin typeface="Cambria Math" panose="02040503050406030204" pitchFamily="18" charset="0"/>
                                </a:rPr>
                              </m:ctrlPr>
                            </m:sSupPr>
                            <m:e>
                              <m:acc>
                                <m:accPr>
                                  <m:chr m:val="⃗"/>
                                  <m:ctrlPr>
                                    <a:rPr lang="cs-CZ" sz="1800" i="1" kern="0" smtClean="0">
                                      <a:solidFill>
                                        <a:srgbClr val="000000"/>
                                      </a:solidFill>
                                      <a:latin typeface="Cambria Math" panose="02040503050406030204" pitchFamily="18" charset="0"/>
                                    </a:rPr>
                                  </m:ctrlPr>
                                </m:accPr>
                                <m:e>
                                  <m:r>
                                    <a:rPr lang="cs-CZ" sz="1800" b="0" i="1" kern="0" smtClean="0">
                                      <a:solidFill>
                                        <a:srgbClr val="000000"/>
                                      </a:solidFill>
                                      <a:latin typeface="Cambria Math" panose="02040503050406030204" pitchFamily="18" charset="0"/>
                                    </a:rPr>
                                    <m:t>𝑟</m:t>
                                  </m:r>
                                </m:e>
                              </m:acc>
                            </m:e>
                            <m:sup>
                              <m:r>
                                <a:rPr lang="cs-CZ" sz="1800" i="1" kern="0" smtClean="0">
                                  <a:solidFill>
                                    <a:srgbClr val="000000"/>
                                  </a:solidFill>
                                  <a:latin typeface="Cambria Math" panose="02040503050406030204" pitchFamily="18" charset="0"/>
                                </a:rPr>
                                <m:t>2</m:t>
                              </m:r>
                            </m:sup>
                          </m:sSup>
                        </m:num>
                        <m:den>
                          <m:r>
                            <a:rPr lang="cs-CZ" sz="1800" i="1" kern="0" smtClean="0">
                              <a:solidFill>
                                <a:srgbClr val="000000"/>
                              </a:solidFill>
                              <a:latin typeface="Cambria Math" panose="02040503050406030204" pitchFamily="18" charset="0"/>
                            </a:rPr>
                            <m:t>𝑑</m:t>
                          </m:r>
                          <m:sSup>
                            <m:sSupPr>
                              <m:ctrlPr>
                                <a:rPr lang="cs-CZ" sz="1800" b="0" i="1" kern="0" smtClean="0">
                                  <a:solidFill>
                                    <a:srgbClr val="000000"/>
                                  </a:solidFill>
                                  <a:latin typeface="Cambria Math" panose="02040503050406030204" pitchFamily="18" charset="0"/>
                                </a:rPr>
                              </m:ctrlPr>
                            </m:sSupPr>
                            <m:e>
                              <m:r>
                                <a:rPr lang="cs-CZ" sz="1800" b="0" i="1" kern="0" smtClean="0">
                                  <a:solidFill>
                                    <a:srgbClr val="000000"/>
                                  </a:solidFill>
                                  <a:latin typeface="Cambria Math" panose="02040503050406030204" pitchFamily="18" charset="0"/>
                                </a:rPr>
                                <m:t>𝑡</m:t>
                              </m:r>
                            </m:e>
                            <m:sup>
                              <m:r>
                                <a:rPr lang="cs-CZ" sz="1800" b="0" i="1" kern="0" smtClean="0">
                                  <a:solidFill>
                                    <a:srgbClr val="000000"/>
                                  </a:solidFill>
                                  <a:latin typeface="Cambria Math" panose="02040503050406030204" pitchFamily="18" charset="0"/>
                                </a:rPr>
                                <m:t>2</m:t>
                              </m:r>
                            </m:sup>
                          </m:sSup>
                        </m:den>
                      </m:f>
                    </m:oMath>
                  </m:oMathPara>
                </a14:m>
                <a:endParaRPr lang="cs-CZ" dirty="0"/>
              </a:p>
            </p:txBody>
          </p:sp>
        </mc:Choice>
        <mc:Fallback xmlns="">
          <p:sp>
            <p:nvSpPr>
              <p:cNvPr id="7" name="Obdélník 6"/>
              <p:cNvSpPr>
                <a:spLocks noRot="1" noChangeAspect="1" noMove="1" noResize="1" noEditPoints="1" noAdjustHandles="1" noChangeArrowheads="1" noChangeShapeType="1" noTextEdit="1"/>
              </p:cNvSpPr>
              <p:nvPr/>
            </p:nvSpPr>
            <p:spPr>
              <a:xfrm>
                <a:off x="927864" y="5600274"/>
                <a:ext cx="2712345" cy="648126"/>
              </a:xfrm>
              <a:prstGeom prst="rect">
                <a:avLst/>
              </a:prstGeom>
              <a:blipFill rotWithShape="0">
                <a:blip r:embed="rId5"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16862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effectLst>
                  <a:outerShdw blurRad="38100" dist="38100" dir="2700000" algn="tl">
                    <a:srgbClr val="000000">
                      <a:alpha val="43137"/>
                    </a:srgbClr>
                  </a:outerShdw>
                </a:effectLst>
              </a:rPr>
              <a:t>Úvodem</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lstStyle/>
          <a:p>
            <a:pPr marL="0" indent="0" algn="ctr">
              <a:buNone/>
            </a:pPr>
            <a:r>
              <a:rPr lang="cs-CZ" sz="2000" b="1" dirty="0" smtClean="0"/>
              <a:t>Mechanika</a:t>
            </a:r>
            <a:r>
              <a:rPr lang="cs-CZ" sz="2000" dirty="0" smtClean="0"/>
              <a:t> </a:t>
            </a:r>
          </a:p>
          <a:p>
            <a:pPr marL="0" indent="0" algn="just">
              <a:buNone/>
            </a:pPr>
            <a:endParaRPr lang="cs-CZ" sz="2000" dirty="0"/>
          </a:p>
          <a:p>
            <a:pPr marL="0" indent="0" algn="just">
              <a:buNone/>
            </a:pPr>
            <a:endParaRPr lang="cs-CZ" sz="2000" dirty="0" smtClean="0"/>
          </a:p>
          <a:p>
            <a:pPr algn="just"/>
            <a:r>
              <a:rPr lang="cs-CZ" sz="2000" dirty="0" smtClean="0"/>
              <a:t>je </a:t>
            </a:r>
            <a:r>
              <a:rPr lang="cs-CZ" sz="2000" dirty="0"/>
              <a:t>to nejstarší obor fyziky zabývající </a:t>
            </a:r>
            <a:r>
              <a:rPr lang="cs-CZ" sz="2000" dirty="0" smtClean="0"/>
              <a:t>se zákonitostmi </a:t>
            </a:r>
            <a:r>
              <a:rPr lang="cs-CZ" sz="2000" dirty="0"/>
              <a:t>mechanického pohybu těles známý již ve starověku. </a:t>
            </a:r>
            <a:endParaRPr lang="cs-CZ" sz="2000" dirty="0" smtClean="0"/>
          </a:p>
          <a:p>
            <a:pPr algn="just"/>
            <a:r>
              <a:rPr lang="cs-CZ" sz="2000" dirty="0" smtClean="0"/>
              <a:t>je pro </a:t>
            </a:r>
            <a:r>
              <a:rPr lang="cs-CZ" sz="2000" dirty="0"/>
              <a:t>studujícího nejsnáze pochopitelný, protože na mechanické jevy </a:t>
            </a:r>
            <a:r>
              <a:rPr lang="cs-CZ" sz="2000" dirty="0" smtClean="0"/>
              <a:t>naráží každý </a:t>
            </a:r>
            <a:r>
              <a:rPr lang="cs-CZ" sz="2000" dirty="0"/>
              <a:t>den. Ne že by se běžně nesetkával i s jinými fyzikálním jevy </a:t>
            </a:r>
            <a:r>
              <a:rPr lang="cs-CZ" sz="2000" dirty="0" smtClean="0"/>
              <a:t>a zákonitostmi</a:t>
            </a:r>
            <a:r>
              <a:rPr lang="cs-CZ" sz="2000" dirty="0"/>
              <a:t>, ale ty nejsou často </a:t>
            </a:r>
            <a:r>
              <a:rPr lang="cs-CZ" sz="2000" dirty="0" smtClean="0"/>
              <a:t>na první </a:t>
            </a:r>
            <a:r>
              <a:rPr lang="cs-CZ" sz="2000" dirty="0"/>
              <a:t>pohled tak zřejmé. </a:t>
            </a:r>
            <a:endParaRPr lang="cs-CZ" sz="2000" dirty="0" smtClean="0"/>
          </a:p>
          <a:p>
            <a:pPr algn="just"/>
            <a:r>
              <a:rPr lang="cs-CZ" sz="2000" dirty="0" smtClean="0"/>
              <a:t>bez </a:t>
            </a:r>
            <a:r>
              <a:rPr lang="cs-CZ" sz="2000" dirty="0"/>
              <a:t>znalosti </a:t>
            </a:r>
            <a:r>
              <a:rPr lang="cs-CZ" sz="2000" dirty="0" smtClean="0"/>
              <a:t>zákonitosti mechaniky </a:t>
            </a:r>
            <a:r>
              <a:rPr lang="cs-CZ" sz="2000" dirty="0"/>
              <a:t>neobejdete při </a:t>
            </a:r>
            <a:r>
              <a:rPr lang="cs-CZ" sz="2000" dirty="0" smtClean="0"/>
              <a:t>studiu jiných </a:t>
            </a:r>
            <a:r>
              <a:rPr lang="cs-CZ" sz="2000" dirty="0"/>
              <a:t>partií fyziky a uplatníte je i </a:t>
            </a:r>
            <a:r>
              <a:rPr lang="cs-CZ" sz="2000" dirty="0" smtClean="0"/>
              <a:t>u velmi </a:t>
            </a:r>
            <a:r>
              <a:rPr lang="cs-CZ" sz="2000" dirty="0"/>
              <a:t>složitých </a:t>
            </a:r>
            <a:r>
              <a:rPr lang="cs-CZ" sz="2000" dirty="0" smtClean="0"/>
              <a:t>jevů.</a:t>
            </a:r>
            <a:endParaRPr lang="cs-CZ" sz="2000"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6" name="Šipka dolů 5"/>
          <p:cNvSpPr/>
          <p:nvPr/>
        </p:nvSpPr>
        <p:spPr bwMode="auto">
          <a:xfrm>
            <a:off x="4363297" y="2487168"/>
            <a:ext cx="374904" cy="429768"/>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432452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Zrychlení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lvl="0" indent="0">
                  <a:buNone/>
                </a:pPr>
                <a:r>
                  <a:rPr lang="cs-CZ" sz="1800" dirty="0">
                    <a:solidFill>
                      <a:srgbClr val="000000"/>
                    </a:solidFill>
                  </a:rPr>
                  <a:t>Zrychlení </a:t>
                </a:r>
                <a14:m>
                  <m:oMath xmlns:m="http://schemas.openxmlformats.org/officeDocument/2006/math">
                    <m:acc>
                      <m:accPr>
                        <m:chr m:val="⃗"/>
                        <m:ctrlPr>
                          <a:rPr lang="cs-CZ" sz="1800" b="1" i="1">
                            <a:solidFill>
                              <a:srgbClr val="000000"/>
                            </a:solidFill>
                            <a:latin typeface="Cambria Math" panose="02040503050406030204" pitchFamily="18" charset="0"/>
                          </a:rPr>
                        </m:ctrlPr>
                      </m:accPr>
                      <m:e>
                        <m:r>
                          <a:rPr lang="cs-CZ" sz="1800" b="1" i="1">
                            <a:solidFill>
                              <a:srgbClr val="000000"/>
                            </a:solidFill>
                            <a:latin typeface="Cambria Math" panose="02040503050406030204" pitchFamily="18" charset="0"/>
                          </a:rPr>
                          <m:t>𝒂</m:t>
                        </m:r>
                      </m:e>
                    </m:acc>
                  </m:oMath>
                </a14:m>
                <a:r>
                  <a:rPr lang="cs-CZ" sz="1800" i="1" dirty="0">
                    <a:solidFill>
                      <a:srgbClr val="00287D"/>
                    </a:solidFill>
                  </a:rPr>
                  <a:t> </a:t>
                </a:r>
                <a:r>
                  <a:rPr lang="cs-CZ" sz="1800" dirty="0">
                    <a:solidFill>
                      <a:srgbClr val="000000"/>
                    </a:solidFill>
                  </a:rPr>
                  <a:t> je vektor vyjadřující časovou </a:t>
                </a:r>
                <a:r>
                  <a:rPr lang="cs-CZ" sz="1800" b="1" dirty="0">
                    <a:solidFill>
                      <a:srgbClr val="000000"/>
                    </a:solidFill>
                  </a:rPr>
                  <a:t>změnu vektoru rychlosti</a:t>
                </a:r>
                <a:r>
                  <a:rPr lang="cs-CZ" sz="1800" dirty="0">
                    <a:solidFill>
                      <a:srgbClr val="000000"/>
                    </a:solidFill>
                  </a:rPr>
                  <a:t>, </a:t>
                </a:r>
                <a:endParaRPr lang="cs-CZ" sz="1800" dirty="0" smtClean="0">
                  <a:solidFill>
                    <a:srgbClr val="000000"/>
                  </a:solidFill>
                </a:endParaRPr>
              </a:p>
              <a:p>
                <a:pPr marL="0" lvl="0" indent="0">
                  <a:buNone/>
                </a:pPr>
                <a:r>
                  <a:rPr lang="cs-CZ" sz="1800" dirty="0" smtClean="0">
                    <a:solidFill>
                      <a:srgbClr val="000000"/>
                    </a:solidFill>
                  </a:rPr>
                  <a:t>tj</a:t>
                </a:r>
                <a:r>
                  <a:rPr lang="cs-CZ" sz="1800" dirty="0">
                    <a:solidFill>
                      <a:srgbClr val="000000"/>
                    </a:solidFill>
                  </a:rPr>
                  <a:t>. změnu </a:t>
                </a:r>
                <a:r>
                  <a:rPr lang="cs-CZ" sz="1800" dirty="0">
                    <a:solidFill>
                      <a:srgbClr val="00287D"/>
                    </a:solidFill>
                  </a:rPr>
                  <a:t>velikosti</a:t>
                </a:r>
                <a:r>
                  <a:rPr lang="cs-CZ" sz="1800" dirty="0">
                    <a:solidFill>
                      <a:srgbClr val="000000"/>
                    </a:solidFill>
                  </a:rPr>
                  <a:t> i </a:t>
                </a:r>
                <a:r>
                  <a:rPr lang="cs-CZ" sz="1800" dirty="0">
                    <a:solidFill>
                      <a:srgbClr val="00287D"/>
                    </a:solidFill>
                  </a:rPr>
                  <a:t>směru</a:t>
                </a:r>
                <a:r>
                  <a:rPr lang="cs-CZ" sz="1800" dirty="0">
                    <a:solidFill>
                      <a:srgbClr val="000000"/>
                    </a:solidFill>
                  </a:rPr>
                  <a:t> vektoru rychlosti.</a:t>
                </a:r>
              </a:p>
              <a:p>
                <a:pPr marL="0" indent="0">
                  <a:buNone/>
                </a:pPr>
                <a:endParaRPr lang="cs-CZ" sz="1800" dirty="0" smtClean="0"/>
              </a:p>
              <a:p>
                <a:pPr marL="400050" lvl="1" indent="0">
                  <a:buNone/>
                </a:pPr>
                <a:endParaRPr lang="cs-CZ" sz="1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a:stretch>
              </a:blipFill>
            </p:spPr>
            <p:txBody>
              <a:bodyPr/>
              <a:lstStyle/>
              <a:p>
                <a:r>
                  <a:rPr lang="cs-CZ">
                    <a:noFill/>
                  </a:rPr>
                  <a:t> </a:t>
                </a:r>
              </a:p>
            </p:txBody>
          </p:sp>
        </mc:Fallback>
      </mc:AlternateContent>
      <p:pic>
        <p:nvPicPr>
          <p:cNvPr id="8" name="Obrázek 7"/>
          <p:cNvPicPr>
            <a:picLocks noChangeAspect="1"/>
          </p:cNvPicPr>
          <p:nvPr/>
        </p:nvPicPr>
        <p:blipFill>
          <a:blip r:embed="rId4" cstate="print"/>
          <a:stretch>
            <a:fillRect/>
          </a:stretch>
        </p:blipFill>
        <p:spPr>
          <a:xfrm>
            <a:off x="505275" y="2613568"/>
            <a:ext cx="3663900" cy="2033200"/>
          </a:xfrm>
          <a:prstGeom prst="rect">
            <a:avLst/>
          </a:prstGeom>
        </p:spPr>
      </p:pic>
      <p:pic>
        <p:nvPicPr>
          <p:cNvPr id="9" name="Obrázek 8"/>
          <p:cNvPicPr>
            <a:picLocks noChangeAspect="1"/>
          </p:cNvPicPr>
          <p:nvPr/>
        </p:nvPicPr>
        <p:blipFill>
          <a:blip r:embed="rId5" cstate="print"/>
          <a:stretch>
            <a:fillRect/>
          </a:stretch>
        </p:blipFill>
        <p:spPr>
          <a:xfrm>
            <a:off x="2456700" y="3390968"/>
            <a:ext cx="1712475" cy="1255800"/>
          </a:xfrm>
          <a:prstGeom prst="rect">
            <a:avLst/>
          </a:prstGeom>
        </p:spPr>
      </p:pic>
      <p:pic>
        <p:nvPicPr>
          <p:cNvPr id="10" name="Obrázek 9"/>
          <p:cNvPicPr>
            <a:picLocks noChangeAspect="1"/>
          </p:cNvPicPr>
          <p:nvPr/>
        </p:nvPicPr>
        <p:blipFill>
          <a:blip r:embed="rId6" cstate="print"/>
          <a:stretch>
            <a:fillRect/>
          </a:stretch>
        </p:blipFill>
        <p:spPr>
          <a:xfrm>
            <a:off x="4304248" y="2639543"/>
            <a:ext cx="3624075" cy="2063100"/>
          </a:xfrm>
          <a:prstGeom prst="rect">
            <a:avLst/>
          </a:prstGeom>
        </p:spPr>
      </p:pic>
      <mc:AlternateContent xmlns:mc="http://schemas.openxmlformats.org/markup-compatibility/2006" xmlns:a14="http://schemas.microsoft.com/office/drawing/2010/main">
        <mc:Choice Requires="a14">
          <p:sp>
            <p:nvSpPr>
              <p:cNvPr id="12" name="Obdélník 11"/>
              <p:cNvSpPr/>
              <p:nvPr/>
            </p:nvSpPr>
            <p:spPr>
              <a:xfrm>
                <a:off x="508083" y="4812220"/>
                <a:ext cx="7420239" cy="1200329"/>
              </a:xfrm>
              <a:prstGeom prst="rect">
                <a:avLst/>
              </a:prstGeom>
            </p:spPr>
            <p:txBody>
              <a:bodyPr wrap="square">
                <a:spAutoFit/>
              </a:bodyPr>
              <a:lstStyle/>
              <a:p>
                <a:r>
                  <a:rPr lang="cs-CZ" sz="1800" dirty="0" smtClean="0">
                    <a:solidFill>
                      <a:srgbClr val="000000"/>
                    </a:solidFill>
                    <a:latin typeface="+mn-lt"/>
                  </a:rPr>
                  <a:t>Vektor zrychlení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𝒂</m:t>
                        </m:r>
                      </m:e>
                    </m:acc>
                  </m:oMath>
                </a14:m>
                <a:r>
                  <a:rPr lang="cs-CZ" sz="1800" dirty="0" smtClean="0">
                    <a:solidFill>
                      <a:srgbClr val="000000"/>
                    </a:solidFill>
                    <a:latin typeface="+mn-lt"/>
                  </a:rPr>
                  <a:t> bude mít směr vektoru změny rychlosti </a:t>
                </a:r>
                <a:r>
                  <a:rPr lang="el-GR" sz="1800" kern="0" dirty="0">
                    <a:solidFill>
                      <a:srgbClr val="000000"/>
                    </a:solidFill>
                    <a:latin typeface="Arial"/>
                  </a:rPr>
                  <a:t>Δ</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𝒗</m:t>
                        </m:r>
                      </m:e>
                    </m:acc>
                  </m:oMath>
                </a14:m>
                <a:r>
                  <a:rPr lang="cs-CZ" sz="1800" dirty="0" smtClean="0">
                    <a:solidFill>
                      <a:srgbClr val="000000"/>
                    </a:solidFill>
                    <a:latin typeface="+mn-lt"/>
                  </a:rPr>
                  <a:t> .</a:t>
                </a:r>
              </a:p>
              <a:p>
                <a:r>
                  <a:rPr lang="cs-CZ" sz="1800" dirty="0" smtClean="0">
                    <a:solidFill>
                      <a:srgbClr val="000000"/>
                    </a:solidFill>
                    <a:latin typeface="+mn-lt"/>
                  </a:rPr>
                  <a:t>Protože vektor rychlosti má směr tečny, rozložíme vektor zrychlení</a:t>
                </a:r>
              </a:p>
              <a:p>
                <a:pPr marL="285750" indent="-285750">
                  <a:buFont typeface="Arial" panose="020B0604020202020204" pitchFamily="34" charset="0"/>
                  <a:buChar char="•"/>
                </a:pPr>
                <a:r>
                  <a:rPr lang="cs-CZ" sz="1800" dirty="0">
                    <a:solidFill>
                      <a:srgbClr val="000000"/>
                    </a:solidFill>
                    <a:latin typeface="+mn-lt"/>
                  </a:rPr>
                  <a:t>d</a:t>
                </a:r>
                <a:r>
                  <a:rPr lang="cs-CZ" sz="1800" dirty="0" smtClean="0">
                    <a:solidFill>
                      <a:srgbClr val="000000"/>
                    </a:solidFill>
                    <a:latin typeface="+mn-lt"/>
                  </a:rPr>
                  <a:t>o směru tečného k trajektorii</a:t>
                </a:r>
              </a:p>
              <a:p>
                <a:pPr marL="285750" indent="-285750">
                  <a:buFont typeface="Arial" panose="020B0604020202020204" pitchFamily="34" charset="0"/>
                  <a:buChar char="•"/>
                </a:pPr>
                <a:r>
                  <a:rPr lang="cs-CZ" sz="1800" dirty="0" smtClean="0">
                    <a:solidFill>
                      <a:srgbClr val="000000"/>
                    </a:solidFill>
                    <a:latin typeface="+mn-lt"/>
                  </a:rPr>
                  <a:t>do směru normály k trajektorii</a:t>
                </a:r>
                <a:endParaRPr lang="cs-CZ" sz="1800" dirty="0">
                  <a:solidFill>
                    <a:srgbClr val="000000"/>
                  </a:solidFill>
                  <a:latin typeface="+mn-lt"/>
                </a:endParaRPr>
              </a:p>
            </p:txBody>
          </p:sp>
        </mc:Choice>
        <mc:Fallback xmlns="">
          <p:sp>
            <p:nvSpPr>
              <p:cNvPr id="12" name="Obdélník 11"/>
              <p:cNvSpPr>
                <a:spLocks noRot="1" noChangeAspect="1" noMove="1" noResize="1" noEditPoints="1" noAdjustHandles="1" noChangeArrowheads="1" noChangeShapeType="1" noTextEdit="1"/>
              </p:cNvSpPr>
              <p:nvPr/>
            </p:nvSpPr>
            <p:spPr>
              <a:xfrm>
                <a:off x="508083" y="4812220"/>
                <a:ext cx="7420239" cy="1200329"/>
              </a:xfrm>
              <a:prstGeom prst="rect">
                <a:avLst/>
              </a:prstGeom>
              <a:blipFill rotWithShape="0">
                <a:blip r:embed="rId7" cstate="print"/>
                <a:stretch>
                  <a:fillRect l="-657" t="-2538" b="-7107"/>
                </a:stretch>
              </a:blipFill>
            </p:spPr>
            <p:txBody>
              <a:bodyPr/>
              <a:lstStyle/>
              <a:p>
                <a:r>
                  <a:rPr lang="cs-CZ">
                    <a:noFill/>
                  </a:rPr>
                  <a:t> </a:t>
                </a:r>
              </a:p>
            </p:txBody>
          </p:sp>
        </mc:Fallback>
      </mc:AlternateContent>
    </p:spTree>
    <p:extLst>
      <p:ext uri="{BB962C8B-B14F-4D97-AF65-F5344CB8AC3E}">
        <p14:creationId xmlns:p14="http://schemas.microsoft.com/office/powerpoint/2010/main" val="530995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Zrychlení 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400050" lvl="1" indent="0">
                  <a:buNone/>
                </a:pPr>
                <a:r>
                  <a:rPr lang="cs-CZ" sz="1800" dirty="0" smtClean="0">
                    <a:solidFill>
                      <a:srgbClr val="00287D"/>
                    </a:solidFill>
                  </a:rPr>
                  <a:t>Tečné </a:t>
                </a:r>
                <a:r>
                  <a:rPr lang="cs-CZ" sz="1800" dirty="0">
                    <a:solidFill>
                      <a:srgbClr val="00287D"/>
                    </a:solidFill>
                  </a:rPr>
                  <a:t>zrychlení </a:t>
                </a:r>
                <a14:m>
                  <m:oMath xmlns:m="http://schemas.openxmlformats.org/officeDocument/2006/math">
                    <m:acc>
                      <m:accPr>
                        <m:chr m:val="⃗"/>
                        <m:ctrlPr>
                          <a:rPr lang="cs-CZ" sz="1800" b="1" i="1">
                            <a:solidFill>
                              <a:srgbClr val="000000"/>
                            </a:solidFill>
                            <a:latin typeface="Cambria Math" panose="02040503050406030204" pitchFamily="18" charset="0"/>
                            <a:ea typeface="+mn-ea"/>
                            <a:cs typeface="+mn-cs"/>
                          </a:rPr>
                        </m:ctrlPr>
                      </m:accPr>
                      <m:e>
                        <m:r>
                          <a:rPr lang="cs-CZ" sz="1800" b="1" i="1">
                            <a:solidFill>
                              <a:srgbClr val="000000"/>
                            </a:solidFill>
                            <a:latin typeface="Cambria Math" panose="02040503050406030204" pitchFamily="18" charset="0"/>
                            <a:ea typeface="+mn-ea"/>
                            <a:cs typeface="+mn-cs"/>
                          </a:rPr>
                          <m:t>𝒂</m:t>
                        </m:r>
                      </m:e>
                    </m:acc>
                  </m:oMath>
                </a14:m>
                <a:r>
                  <a:rPr lang="cs-CZ" sz="1800" baseline="-25000" dirty="0" smtClean="0"/>
                  <a:t>t </a:t>
                </a:r>
                <a:r>
                  <a:rPr lang="cs-CZ" sz="1800" dirty="0" smtClean="0"/>
                  <a:t>vyjadřuje </a:t>
                </a:r>
                <a:r>
                  <a:rPr lang="cs-CZ" sz="1800" dirty="0"/>
                  <a:t>změnu </a:t>
                </a:r>
                <a:r>
                  <a:rPr lang="cs-CZ" sz="1800" dirty="0">
                    <a:solidFill>
                      <a:srgbClr val="00287D"/>
                    </a:solidFill>
                  </a:rPr>
                  <a:t>velikosti</a:t>
                </a:r>
                <a:r>
                  <a:rPr lang="cs-CZ" sz="1800" dirty="0"/>
                  <a:t> rychlosti hmotného bodu</a:t>
                </a:r>
                <a:r>
                  <a:rPr lang="cs-CZ" sz="1800" dirty="0" smtClean="0"/>
                  <a:t>.</a:t>
                </a:r>
              </a:p>
              <a:p>
                <a:pPr marL="400050" lvl="1" indent="0">
                  <a:buNone/>
                </a:pPr>
                <a:r>
                  <a:rPr lang="cs-CZ" sz="1800" dirty="0" smtClean="0">
                    <a:solidFill>
                      <a:srgbClr val="00287D"/>
                    </a:solidFill>
                  </a:rPr>
                  <a:t>Normálové </a:t>
                </a:r>
                <a:r>
                  <a:rPr lang="cs-CZ" sz="1800" dirty="0">
                    <a:solidFill>
                      <a:srgbClr val="00287D"/>
                    </a:solidFill>
                  </a:rPr>
                  <a:t>zrychlení </a:t>
                </a:r>
                <a14:m>
                  <m:oMath xmlns:m="http://schemas.openxmlformats.org/officeDocument/2006/math">
                    <m:acc>
                      <m:accPr>
                        <m:chr m:val="⃗"/>
                        <m:ctrlPr>
                          <a:rPr lang="cs-CZ" sz="1800" b="1" i="1">
                            <a:solidFill>
                              <a:srgbClr val="000000"/>
                            </a:solidFill>
                            <a:latin typeface="Cambria Math" panose="02040503050406030204" pitchFamily="18" charset="0"/>
                            <a:ea typeface="+mn-ea"/>
                            <a:cs typeface="+mn-cs"/>
                          </a:rPr>
                        </m:ctrlPr>
                      </m:accPr>
                      <m:e>
                        <m:r>
                          <a:rPr lang="cs-CZ" sz="1800" b="1" i="1">
                            <a:solidFill>
                              <a:srgbClr val="000000"/>
                            </a:solidFill>
                            <a:latin typeface="Cambria Math" panose="02040503050406030204" pitchFamily="18" charset="0"/>
                            <a:ea typeface="+mn-ea"/>
                            <a:cs typeface="+mn-cs"/>
                          </a:rPr>
                          <m:t>𝒂</m:t>
                        </m:r>
                      </m:e>
                    </m:acc>
                  </m:oMath>
                </a14:m>
                <a:r>
                  <a:rPr lang="cs-CZ" sz="1800" baseline="-25000" dirty="0" smtClean="0">
                    <a:solidFill>
                      <a:srgbClr val="000000"/>
                    </a:solidFill>
                    <a:ea typeface="+mn-ea"/>
                    <a:cs typeface="+mn-cs"/>
                  </a:rPr>
                  <a:t>n </a:t>
                </a:r>
                <a:r>
                  <a:rPr lang="cs-CZ" sz="1800" dirty="0" smtClean="0"/>
                  <a:t>vyjadřuje </a:t>
                </a:r>
                <a:r>
                  <a:rPr lang="cs-CZ" sz="1800" dirty="0"/>
                  <a:t>změnu </a:t>
                </a:r>
                <a:r>
                  <a:rPr lang="cs-CZ" sz="1800" dirty="0">
                    <a:solidFill>
                      <a:srgbClr val="00287D"/>
                    </a:solidFill>
                  </a:rPr>
                  <a:t>směru</a:t>
                </a:r>
                <a:r>
                  <a:rPr lang="cs-CZ" sz="1800" dirty="0"/>
                  <a:t> rychlosti hmotného bodu.</a:t>
                </a:r>
                <a:endParaRPr lang="cs-CZ" sz="1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t="-1793"/>
                </a:stretch>
              </a:blipFill>
            </p:spPr>
            <p:txBody>
              <a:bodyPr/>
              <a:lstStyle/>
              <a:p>
                <a:r>
                  <a:rPr lang="cs-CZ">
                    <a:noFill/>
                  </a:rPr>
                  <a:t> </a:t>
                </a:r>
              </a:p>
            </p:txBody>
          </p:sp>
        </mc:Fallback>
      </mc:AlternateContent>
      <p:pic>
        <p:nvPicPr>
          <p:cNvPr id="8" name="Obrázek 7"/>
          <p:cNvPicPr>
            <a:picLocks noChangeAspect="1"/>
          </p:cNvPicPr>
          <p:nvPr/>
        </p:nvPicPr>
        <p:blipFill>
          <a:blip r:embed="rId4" cstate="print"/>
          <a:stretch>
            <a:fillRect/>
          </a:stretch>
        </p:blipFill>
        <p:spPr>
          <a:xfrm>
            <a:off x="505275" y="2613568"/>
            <a:ext cx="3663900" cy="2033200"/>
          </a:xfrm>
          <a:prstGeom prst="rect">
            <a:avLst/>
          </a:prstGeom>
        </p:spPr>
      </p:pic>
      <p:pic>
        <p:nvPicPr>
          <p:cNvPr id="9" name="Obrázek 8"/>
          <p:cNvPicPr>
            <a:picLocks noChangeAspect="1"/>
          </p:cNvPicPr>
          <p:nvPr/>
        </p:nvPicPr>
        <p:blipFill>
          <a:blip r:embed="rId5" cstate="print"/>
          <a:stretch>
            <a:fillRect/>
          </a:stretch>
        </p:blipFill>
        <p:spPr>
          <a:xfrm>
            <a:off x="2456700" y="3390968"/>
            <a:ext cx="1712475" cy="1255800"/>
          </a:xfrm>
          <a:prstGeom prst="rect">
            <a:avLst/>
          </a:prstGeom>
        </p:spPr>
      </p:pic>
      <p:pic>
        <p:nvPicPr>
          <p:cNvPr id="10" name="Obrázek 9"/>
          <p:cNvPicPr>
            <a:picLocks noChangeAspect="1"/>
          </p:cNvPicPr>
          <p:nvPr/>
        </p:nvPicPr>
        <p:blipFill>
          <a:blip r:embed="rId6" cstate="print"/>
          <a:stretch>
            <a:fillRect/>
          </a:stretch>
        </p:blipFill>
        <p:spPr>
          <a:xfrm>
            <a:off x="4304248" y="2639543"/>
            <a:ext cx="3624075" cy="2063100"/>
          </a:xfrm>
          <a:prstGeom prst="rect">
            <a:avLst/>
          </a:prstGeom>
        </p:spPr>
      </p:pic>
      <mc:AlternateContent xmlns:mc="http://schemas.openxmlformats.org/markup-compatibility/2006" xmlns:a14="http://schemas.microsoft.com/office/drawing/2010/main">
        <mc:Choice Requires="a14">
          <p:sp>
            <p:nvSpPr>
              <p:cNvPr id="12" name="Obdélník 11"/>
              <p:cNvSpPr/>
              <p:nvPr/>
            </p:nvSpPr>
            <p:spPr>
              <a:xfrm>
                <a:off x="508083" y="4812220"/>
                <a:ext cx="7420239" cy="1384995"/>
              </a:xfrm>
              <a:prstGeom prst="rect">
                <a:avLst/>
              </a:prstGeom>
            </p:spPr>
            <p:txBody>
              <a:bodyPr wrap="square">
                <a:spAutoFit/>
              </a:bodyPr>
              <a:lstStyle/>
              <a:p>
                <a:r>
                  <a:rPr lang="cs-CZ" sz="1800" dirty="0" smtClean="0">
                    <a:solidFill>
                      <a:srgbClr val="000000"/>
                    </a:solidFill>
                    <a:latin typeface="+mn-lt"/>
                  </a:rPr>
                  <a:t>Celkové zrychlení je dáno vektorovým součtem</a:t>
                </a:r>
              </a:p>
              <a:p>
                <a:r>
                  <a:rPr lang="cs-CZ" sz="1800" dirty="0" smtClean="0">
                    <a:solidFill>
                      <a:srgbClr val="000000"/>
                    </a:solidFill>
                    <a:latin typeface="+mn-lt"/>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𝒂</m:t>
                        </m:r>
                        <m:r>
                          <a:rPr lang="cs-CZ" sz="1800" b="1" i="1" kern="0" smtClean="0">
                            <a:solidFill>
                              <a:srgbClr val="000000"/>
                            </a:solidFill>
                            <a:latin typeface="Cambria Math" panose="02040503050406030204" pitchFamily="18" charset="0"/>
                          </a:rPr>
                          <m:t> </m:t>
                        </m:r>
                      </m:e>
                    </m:acc>
                  </m:oMath>
                </a14:m>
                <a:r>
                  <a:rPr lang="cs-CZ" sz="1800" dirty="0" smtClean="0">
                    <a:solidFill>
                      <a:srgbClr val="000000"/>
                    </a:solidFill>
                    <a:latin typeface="+mn-lt"/>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a:solidFill>
                              <a:srgbClr val="000000"/>
                            </a:solidFill>
                            <a:latin typeface="Cambria Math" panose="02040503050406030204" pitchFamily="18" charset="0"/>
                          </a:rPr>
                          <m:t>𝒂</m:t>
                        </m:r>
                      </m:e>
                    </m:acc>
                  </m:oMath>
                </a14:m>
                <a:r>
                  <a:rPr lang="cs-CZ" sz="1800" kern="0" baseline="-25000" dirty="0">
                    <a:solidFill>
                      <a:srgbClr val="000000"/>
                    </a:solidFill>
                    <a:latin typeface="Arial"/>
                  </a:rPr>
                  <a:t>t </a:t>
                </a:r>
                <a:r>
                  <a:rPr lang="cs-CZ" sz="1800" kern="0" baseline="-25000" dirty="0" smtClean="0">
                    <a:solidFill>
                      <a:srgbClr val="000000"/>
                    </a:solidFill>
                    <a:latin typeface="Arial"/>
                  </a:rPr>
                  <a:t> </a:t>
                </a:r>
                <a:r>
                  <a:rPr lang="cs-CZ" sz="1800" kern="0" dirty="0" smtClean="0">
                    <a:solidFill>
                      <a:srgbClr val="000000"/>
                    </a:solidFill>
                    <a:latin typeface="Arial"/>
                  </a:rPr>
                  <a:t>+</a:t>
                </a:r>
                <a:r>
                  <a:rPr lang="cs-CZ" sz="1800" dirty="0" smtClean="0">
                    <a:solidFill>
                      <a:srgbClr val="000000"/>
                    </a:solidFill>
                    <a:latin typeface="+mn-lt"/>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a:solidFill>
                              <a:srgbClr val="000000"/>
                            </a:solidFill>
                            <a:latin typeface="Cambria Math" panose="02040503050406030204" pitchFamily="18" charset="0"/>
                          </a:rPr>
                          <m:t>𝒂</m:t>
                        </m:r>
                      </m:e>
                    </m:acc>
                  </m:oMath>
                </a14:m>
                <a:r>
                  <a:rPr lang="cs-CZ" sz="1800" kern="0" baseline="-25000" dirty="0" smtClean="0">
                    <a:solidFill>
                      <a:srgbClr val="000000"/>
                    </a:solidFill>
                    <a:latin typeface="Arial"/>
                  </a:rPr>
                  <a:t>n  </a:t>
                </a:r>
              </a:p>
              <a:p>
                <a:endParaRPr lang="cs-CZ" sz="1800" kern="0" baseline="-25000" dirty="0">
                  <a:solidFill>
                    <a:srgbClr val="000000"/>
                  </a:solidFill>
                  <a:latin typeface="Arial"/>
                </a:endParaRPr>
              </a:p>
              <a:p>
                <a:r>
                  <a:rPr lang="cs-CZ" sz="1800" dirty="0">
                    <a:solidFill>
                      <a:srgbClr val="000000"/>
                    </a:solidFill>
                    <a:latin typeface="+mn-lt"/>
                  </a:rPr>
                  <a:t>Velikost celkového </a:t>
                </a:r>
                <a:r>
                  <a:rPr lang="cs-CZ" sz="1800" dirty="0" smtClean="0">
                    <a:solidFill>
                      <a:srgbClr val="000000"/>
                    </a:solidFill>
                    <a:latin typeface="+mn-lt"/>
                  </a:rPr>
                  <a:t>zrychlení</a:t>
                </a:r>
              </a:p>
              <a:p>
                <a:r>
                  <a:rPr lang="cs-CZ" sz="1800" dirty="0" smtClean="0">
                    <a:solidFill>
                      <a:srgbClr val="000000"/>
                    </a:solidFill>
                    <a:latin typeface="+mn-lt"/>
                  </a:rPr>
                  <a:t>	</a:t>
                </a:r>
                <a:endParaRPr lang="cs-CZ" sz="1800" dirty="0">
                  <a:solidFill>
                    <a:srgbClr val="000000"/>
                  </a:solidFill>
                  <a:latin typeface="+mn-lt"/>
                </a:endParaRPr>
              </a:p>
            </p:txBody>
          </p:sp>
        </mc:Choice>
        <mc:Fallback xmlns="">
          <p:sp>
            <p:nvSpPr>
              <p:cNvPr id="12" name="Obdélník 11"/>
              <p:cNvSpPr>
                <a:spLocks noRot="1" noChangeAspect="1" noMove="1" noResize="1" noEditPoints="1" noAdjustHandles="1" noChangeArrowheads="1" noChangeShapeType="1" noTextEdit="1"/>
              </p:cNvSpPr>
              <p:nvPr/>
            </p:nvSpPr>
            <p:spPr>
              <a:xfrm>
                <a:off x="508083" y="4812220"/>
                <a:ext cx="7420239" cy="1384995"/>
              </a:xfrm>
              <a:prstGeom prst="rect">
                <a:avLst/>
              </a:prstGeom>
              <a:blipFill rotWithShape="0">
                <a:blip r:embed="rId7" cstate="print"/>
                <a:stretch>
                  <a:fillRect l="-657" t="-2193"/>
                </a:stretch>
              </a:blipFill>
            </p:spPr>
            <p:txBody>
              <a:bodyPr/>
              <a:lstStyle/>
              <a:p>
                <a:r>
                  <a:rPr lang="cs-CZ">
                    <a:noFill/>
                  </a:rPr>
                  <a:t> </a:t>
                </a:r>
              </a:p>
            </p:txBody>
          </p:sp>
        </mc:Fallback>
      </mc:AlternateContent>
      <p:pic>
        <p:nvPicPr>
          <p:cNvPr id="6" name="Obrázek 5"/>
          <p:cNvPicPr>
            <a:picLocks noChangeAspect="1"/>
          </p:cNvPicPr>
          <p:nvPr/>
        </p:nvPicPr>
        <p:blipFill>
          <a:blip r:embed="rId8" cstate="print"/>
          <a:stretch>
            <a:fillRect/>
          </a:stretch>
        </p:blipFill>
        <p:spPr>
          <a:xfrm>
            <a:off x="1560637" y="5869033"/>
            <a:ext cx="1553175" cy="607967"/>
          </a:xfrm>
          <a:prstGeom prst="rect">
            <a:avLst/>
          </a:prstGeom>
        </p:spPr>
      </p:pic>
    </p:spTree>
    <p:extLst>
      <p:ext uri="{BB962C8B-B14F-4D97-AF65-F5344CB8AC3E}">
        <p14:creationId xmlns:p14="http://schemas.microsoft.com/office/powerpoint/2010/main" val="408635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a:t>Klasifikace pohybů podle </a:t>
            </a:r>
            <a:r>
              <a:rPr lang="cs-CZ" dirty="0" smtClean="0"/>
              <a:t>zrychlení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342900" lvl="2" indent="-342900">
              <a:buClr>
                <a:srgbClr val="00287D"/>
              </a:buClr>
              <a:buSzPct val="100000"/>
              <a:buFont typeface="Wingdings" pitchFamily="2" charset="2"/>
              <a:buChar char="§"/>
            </a:pPr>
            <a:r>
              <a:rPr lang="cs-CZ" sz="1800" dirty="0" smtClean="0">
                <a:solidFill>
                  <a:srgbClr val="00287D"/>
                </a:solidFill>
                <a:ea typeface="+mn-ea"/>
                <a:cs typeface="+mn-cs"/>
              </a:rPr>
              <a:t>R</a:t>
            </a:r>
            <a:r>
              <a:rPr lang="cs-CZ" sz="1800" dirty="0" smtClean="0">
                <a:solidFill>
                  <a:srgbClr val="00287D"/>
                </a:solidFill>
              </a:rPr>
              <a:t>ovnoměrný pohyb</a:t>
            </a:r>
            <a:r>
              <a:rPr lang="cs-CZ" sz="1800" dirty="0">
                <a:solidFill>
                  <a:srgbClr val="00287D"/>
                </a:solidFill>
              </a:rPr>
              <a:t>.</a:t>
            </a:r>
            <a:r>
              <a:rPr lang="cs-CZ" sz="1800" i="1" dirty="0">
                <a:solidFill>
                  <a:srgbClr val="00287D"/>
                </a:solidFill>
              </a:rPr>
              <a:t> </a:t>
            </a:r>
            <a:r>
              <a:rPr lang="cs-CZ" sz="1800" dirty="0"/>
              <a:t>Tečné zrychlení tohoto pohybu je nulové </a:t>
            </a:r>
            <a:r>
              <a:rPr lang="cs-CZ" sz="1800" i="1" dirty="0" err="1"/>
              <a:t>a</a:t>
            </a:r>
            <a:r>
              <a:rPr lang="cs-CZ" sz="1800" i="1" baseline="-25000" dirty="0" err="1"/>
              <a:t>t</a:t>
            </a:r>
            <a:r>
              <a:rPr lang="cs-CZ" sz="1800" i="1" dirty="0"/>
              <a:t> </a:t>
            </a:r>
            <a:r>
              <a:rPr lang="cs-CZ" sz="1800" i="1" dirty="0" smtClean="0"/>
              <a:t>=0</a:t>
            </a:r>
          </a:p>
          <a:p>
            <a:pPr marL="342900" lvl="2" indent="-342900">
              <a:buClr>
                <a:srgbClr val="00287D"/>
              </a:buClr>
              <a:buSzPct val="100000"/>
              <a:buFont typeface="Wingdings" pitchFamily="2" charset="2"/>
              <a:buChar char="§"/>
            </a:pPr>
            <a:endParaRPr lang="cs-CZ" sz="1800" dirty="0" smtClean="0"/>
          </a:p>
          <a:p>
            <a:pPr marL="342900" lvl="2" indent="-342900">
              <a:buClr>
                <a:srgbClr val="00287D"/>
              </a:buClr>
              <a:buSzPct val="100000"/>
              <a:buFont typeface="Wingdings" pitchFamily="2" charset="2"/>
              <a:buChar char="§"/>
            </a:pPr>
            <a:r>
              <a:rPr lang="cs-CZ" sz="1800" dirty="0" smtClean="0">
                <a:solidFill>
                  <a:srgbClr val="00287D"/>
                </a:solidFill>
              </a:rPr>
              <a:t>Rovnoměrně </a:t>
            </a:r>
            <a:r>
              <a:rPr lang="cs-CZ" sz="1800" dirty="0">
                <a:solidFill>
                  <a:srgbClr val="00287D"/>
                </a:solidFill>
              </a:rPr>
              <a:t>zrychlený pohyb</a:t>
            </a:r>
            <a:r>
              <a:rPr lang="cs-CZ" sz="1800" dirty="0"/>
              <a:t>. Tečné zrychlení tohoto pohybu je</a:t>
            </a:r>
          </a:p>
          <a:p>
            <a:pPr marL="628650" lvl="2"/>
            <a:r>
              <a:rPr lang="cs-CZ" sz="1800" dirty="0"/>
              <a:t>konstantní </a:t>
            </a:r>
            <a:r>
              <a:rPr lang="cs-CZ" sz="1800" i="1" dirty="0" err="1">
                <a:solidFill>
                  <a:srgbClr val="00287D"/>
                </a:solidFill>
              </a:rPr>
              <a:t>a</a:t>
            </a:r>
            <a:r>
              <a:rPr lang="cs-CZ" sz="1800" i="1" baseline="-25000" dirty="0" err="1">
                <a:solidFill>
                  <a:srgbClr val="00287D"/>
                </a:solidFill>
              </a:rPr>
              <a:t>t</a:t>
            </a:r>
            <a:r>
              <a:rPr lang="cs-CZ" sz="1800" dirty="0">
                <a:solidFill>
                  <a:srgbClr val="00287D"/>
                </a:solidFill>
              </a:rPr>
              <a:t> = </a:t>
            </a:r>
            <a:r>
              <a:rPr lang="cs-CZ" sz="1800" dirty="0" err="1">
                <a:solidFill>
                  <a:srgbClr val="00287D"/>
                </a:solidFill>
              </a:rPr>
              <a:t>konst</a:t>
            </a:r>
            <a:r>
              <a:rPr lang="cs-CZ" sz="1800" dirty="0">
                <a:solidFill>
                  <a:srgbClr val="00287D"/>
                </a:solidFill>
              </a:rPr>
              <a:t>.</a:t>
            </a:r>
            <a:r>
              <a:rPr lang="cs-CZ" sz="1800" dirty="0"/>
              <a:t>, a je kladné (</a:t>
            </a:r>
            <a:r>
              <a:rPr lang="cs-CZ" sz="1800" i="1" dirty="0" err="1"/>
              <a:t>a</a:t>
            </a:r>
            <a:r>
              <a:rPr lang="cs-CZ" sz="1800" i="1" baseline="-25000" dirty="0" err="1"/>
              <a:t>t</a:t>
            </a:r>
            <a:r>
              <a:rPr lang="cs-CZ" sz="1800" dirty="0"/>
              <a:t> &gt; </a:t>
            </a:r>
            <a:r>
              <a:rPr lang="cs-CZ" sz="1800" dirty="0" smtClean="0"/>
              <a:t>0).</a:t>
            </a:r>
          </a:p>
          <a:p>
            <a:pPr marL="57150"/>
            <a:r>
              <a:rPr lang="cs-CZ" sz="1800" dirty="0" smtClean="0">
                <a:solidFill>
                  <a:srgbClr val="00287D"/>
                </a:solidFill>
              </a:rPr>
              <a:t>(Rovnoměrně </a:t>
            </a:r>
            <a:r>
              <a:rPr lang="cs-CZ" sz="1800" dirty="0">
                <a:solidFill>
                  <a:srgbClr val="00287D"/>
                </a:solidFill>
              </a:rPr>
              <a:t>zpomalený </a:t>
            </a:r>
            <a:r>
              <a:rPr lang="cs-CZ" sz="1800" dirty="0" smtClean="0">
                <a:solidFill>
                  <a:srgbClr val="00287D"/>
                </a:solidFill>
              </a:rPr>
              <a:t>pohyb)</a:t>
            </a:r>
            <a:r>
              <a:rPr lang="cs-CZ" sz="1800" dirty="0" smtClean="0"/>
              <a:t>. </a:t>
            </a:r>
            <a:r>
              <a:rPr lang="cs-CZ" sz="1800" dirty="0"/>
              <a:t>Tečné zrychlení tohoto pohybu </a:t>
            </a:r>
            <a:r>
              <a:rPr lang="cs-CZ" sz="1800" dirty="0" smtClean="0"/>
              <a:t>je</a:t>
            </a:r>
          </a:p>
          <a:p>
            <a:pPr marL="571500" lvl="2"/>
            <a:r>
              <a:rPr lang="cs-CZ" sz="1800" dirty="0" smtClean="0"/>
              <a:t>konstantní </a:t>
            </a:r>
            <a:r>
              <a:rPr lang="cs-CZ" sz="1800" i="1" dirty="0" err="1"/>
              <a:t>a</a:t>
            </a:r>
            <a:r>
              <a:rPr lang="cs-CZ" sz="1800" i="1" baseline="-25000" dirty="0" err="1"/>
              <a:t>t</a:t>
            </a:r>
            <a:r>
              <a:rPr lang="cs-CZ" sz="1800" dirty="0"/>
              <a:t> </a:t>
            </a:r>
            <a:r>
              <a:rPr lang="cs-CZ" sz="1800" dirty="0" smtClean="0"/>
              <a:t>= </a:t>
            </a:r>
            <a:r>
              <a:rPr lang="cs-CZ" sz="1800" dirty="0" err="1" smtClean="0"/>
              <a:t>konst</a:t>
            </a:r>
            <a:r>
              <a:rPr lang="cs-CZ" sz="1800" dirty="0"/>
              <a:t>., ale je záporné (</a:t>
            </a:r>
            <a:r>
              <a:rPr lang="cs-CZ" sz="1800" i="1" dirty="0" err="1"/>
              <a:t>a</a:t>
            </a:r>
            <a:r>
              <a:rPr lang="cs-CZ" sz="1800" i="1" baseline="-25000" dirty="0" err="1"/>
              <a:t>t</a:t>
            </a:r>
            <a:r>
              <a:rPr lang="cs-CZ" sz="1800" dirty="0"/>
              <a:t> &lt; 0</a:t>
            </a:r>
            <a:r>
              <a:rPr lang="cs-CZ" sz="1800" dirty="0" smtClean="0"/>
              <a:t>).</a:t>
            </a:r>
          </a:p>
          <a:p>
            <a:pPr marL="400050" lvl="1"/>
            <a:endParaRPr lang="cs-CZ" sz="1800" dirty="0" smtClean="0">
              <a:solidFill>
                <a:srgbClr val="00287D"/>
              </a:solidFill>
            </a:endParaRPr>
          </a:p>
          <a:p>
            <a:pPr marL="400050" lvl="1"/>
            <a:r>
              <a:rPr lang="cs-CZ" sz="1800" dirty="0" smtClean="0">
                <a:solidFill>
                  <a:srgbClr val="00287D"/>
                </a:solidFill>
              </a:rPr>
              <a:t>Nerovnoměrný </a:t>
            </a:r>
            <a:r>
              <a:rPr lang="cs-CZ" sz="1800" dirty="0">
                <a:solidFill>
                  <a:srgbClr val="00287D"/>
                </a:solidFill>
              </a:rPr>
              <a:t>pohyb</a:t>
            </a:r>
            <a:r>
              <a:rPr lang="cs-CZ" sz="1800" dirty="0"/>
              <a:t>. Tečné zrychlení se během pohybu mění </a:t>
            </a:r>
            <a:r>
              <a:rPr lang="cs-CZ" sz="1800" dirty="0" err="1">
                <a:solidFill>
                  <a:srgbClr val="00287D"/>
                </a:solidFill>
              </a:rPr>
              <a:t>a</a:t>
            </a:r>
            <a:r>
              <a:rPr lang="cs-CZ" sz="1800" baseline="-25000" dirty="0" err="1">
                <a:solidFill>
                  <a:srgbClr val="00287D"/>
                </a:solidFill>
              </a:rPr>
              <a:t>t</a:t>
            </a:r>
            <a:r>
              <a:rPr lang="cs-CZ" sz="1800" dirty="0">
                <a:solidFill>
                  <a:srgbClr val="00287D"/>
                </a:solidFill>
              </a:rPr>
              <a:t> ≠ </a:t>
            </a:r>
            <a:r>
              <a:rPr lang="cs-CZ" sz="1800" dirty="0" err="1" smtClean="0">
                <a:solidFill>
                  <a:srgbClr val="00287D"/>
                </a:solidFill>
              </a:rPr>
              <a:t>konst</a:t>
            </a:r>
            <a:r>
              <a:rPr lang="cs-CZ" sz="1800" dirty="0" smtClean="0"/>
              <a:t>.</a:t>
            </a:r>
          </a:p>
          <a:p>
            <a:pPr marL="400050" lvl="1"/>
            <a:endParaRPr lang="cs-CZ" sz="1800" dirty="0"/>
          </a:p>
          <a:p>
            <a:pPr marL="400050" lvl="1"/>
            <a:r>
              <a:rPr lang="cs-CZ" sz="1800" dirty="0">
                <a:solidFill>
                  <a:schemeClr val="accent5">
                    <a:lumMod val="50000"/>
                  </a:schemeClr>
                </a:solidFill>
              </a:rPr>
              <a:t>P</a:t>
            </a:r>
            <a:r>
              <a:rPr lang="cs-CZ" sz="1800" dirty="0" smtClean="0">
                <a:solidFill>
                  <a:schemeClr val="accent5">
                    <a:lumMod val="50000"/>
                  </a:schemeClr>
                </a:solidFill>
              </a:rPr>
              <a:t>římočarý </a:t>
            </a:r>
            <a:r>
              <a:rPr lang="cs-CZ" sz="1800" dirty="0">
                <a:solidFill>
                  <a:schemeClr val="accent5">
                    <a:lumMod val="50000"/>
                  </a:schemeClr>
                </a:solidFill>
              </a:rPr>
              <a:t>pohyb</a:t>
            </a:r>
            <a:r>
              <a:rPr lang="cs-CZ" sz="1800" dirty="0"/>
              <a:t>. Normálové zrychlení je nulové </a:t>
            </a:r>
            <a:r>
              <a:rPr lang="cs-CZ" sz="1800" i="1" dirty="0" err="1">
                <a:solidFill>
                  <a:schemeClr val="accent5">
                    <a:lumMod val="50000"/>
                  </a:schemeClr>
                </a:solidFill>
              </a:rPr>
              <a:t>a</a:t>
            </a:r>
            <a:r>
              <a:rPr lang="cs-CZ" sz="1800" i="1" baseline="-25000" dirty="0" err="1">
                <a:solidFill>
                  <a:schemeClr val="accent5">
                    <a:lumMod val="50000"/>
                  </a:schemeClr>
                </a:solidFill>
              </a:rPr>
              <a:t>n</a:t>
            </a:r>
            <a:r>
              <a:rPr lang="cs-CZ" sz="1800" i="1" dirty="0">
                <a:solidFill>
                  <a:schemeClr val="accent5">
                    <a:lumMod val="50000"/>
                  </a:schemeClr>
                </a:solidFill>
              </a:rPr>
              <a:t> = 0</a:t>
            </a:r>
            <a:r>
              <a:rPr lang="cs-CZ" sz="1800" dirty="0"/>
              <a:t>, tečné zrychlení je </a:t>
            </a:r>
            <a:r>
              <a:rPr lang="cs-CZ" sz="1800" dirty="0" smtClean="0"/>
              <a:t>rovno celkovému </a:t>
            </a:r>
            <a:r>
              <a:rPr lang="cs-CZ" sz="1800" dirty="0"/>
              <a:t>zrychlení </a:t>
            </a:r>
            <a:r>
              <a:rPr lang="cs-CZ" sz="1800" i="1" dirty="0" err="1"/>
              <a:t>a</a:t>
            </a:r>
            <a:r>
              <a:rPr lang="cs-CZ" sz="1800" i="1" baseline="-25000" dirty="0" err="1"/>
              <a:t>t</a:t>
            </a:r>
            <a:r>
              <a:rPr lang="cs-CZ" sz="1800" i="1" dirty="0"/>
              <a:t> = </a:t>
            </a:r>
            <a:r>
              <a:rPr lang="cs-CZ" sz="1800" i="1" dirty="0" smtClean="0"/>
              <a:t>a</a:t>
            </a:r>
            <a:r>
              <a:rPr lang="cs-CZ" sz="1800" dirty="0" smtClean="0"/>
              <a:t>.</a:t>
            </a:r>
          </a:p>
          <a:p>
            <a:pPr marL="400050" lvl="1"/>
            <a:r>
              <a:rPr lang="cs-CZ" sz="1800" dirty="0" smtClean="0">
                <a:solidFill>
                  <a:schemeClr val="accent5">
                    <a:lumMod val="50000"/>
                  </a:schemeClr>
                </a:solidFill>
              </a:rPr>
              <a:t>Křivočarý </a:t>
            </a:r>
            <a:r>
              <a:rPr lang="cs-CZ" sz="1800" dirty="0">
                <a:solidFill>
                  <a:schemeClr val="accent5">
                    <a:lumMod val="50000"/>
                  </a:schemeClr>
                </a:solidFill>
              </a:rPr>
              <a:t>pohyb</a:t>
            </a:r>
            <a:r>
              <a:rPr lang="cs-CZ" sz="1800" dirty="0"/>
              <a:t>. Normálové zrychlení je různé od nuly </a:t>
            </a:r>
            <a:r>
              <a:rPr lang="cs-CZ" sz="1800" i="1" dirty="0" err="1">
                <a:solidFill>
                  <a:schemeClr val="accent5">
                    <a:lumMod val="50000"/>
                  </a:schemeClr>
                </a:solidFill>
              </a:rPr>
              <a:t>a</a:t>
            </a:r>
            <a:r>
              <a:rPr lang="cs-CZ" sz="1800" i="1" baseline="-25000" dirty="0" err="1">
                <a:solidFill>
                  <a:schemeClr val="accent5">
                    <a:lumMod val="50000"/>
                  </a:schemeClr>
                </a:solidFill>
              </a:rPr>
              <a:t>n</a:t>
            </a:r>
            <a:r>
              <a:rPr lang="cs-CZ" sz="1800" i="1" dirty="0">
                <a:solidFill>
                  <a:schemeClr val="accent5">
                    <a:lumMod val="50000"/>
                  </a:schemeClr>
                </a:solidFill>
              </a:rPr>
              <a:t> ≠ 0</a:t>
            </a:r>
            <a:r>
              <a:rPr lang="cs-CZ" sz="1800" dirty="0" smtClean="0"/>
              <a:t>.</a:t>
            </a:r>
            <a:endParaRPr lang="cs-CZ" sz="1800" dirty="0"/>
          </a:p>
        </p:txBody>
      </p:sp>
    </p:spTree>
    <p:extLst>
      <p:ext uri="{BB962C8B-B14F-4D97-AF65-F5344CB8AC3E}">
        <p14:creationId xmlns:p14="http://schemas.microsoft.com/office/powerpoint/2010/main" val="2526990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smtClean="0"/>
              <a:t>Přímočarý pohyb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509589" y="1829974"/>
                <a:ext cx="8082321" cy="4418425"/>
              </a:xfrm>
            </p:spPr>
            <p:txBody>
              <a:bodyPr/>
              <a:lstStyle/>
              <a:p>
                <a:pPr marL="0" lvl="2">
                  <a:buClr>
                    <a:srgbClr val="00287D"/>
                  </a:buClr>
                  <a:buSzPct val="100000"/>
                </a:pPr>
                <a:r>
                  <a:rPr lang="cs-CZ" sz="1800" dirty="0" smtClean="0">
                    <a:solidFill>
                      <a:srgbClr val="C00000"/>
                    </a:solidFill>
                    <a:ea typeface="+mn-ea"/>
                    <a:cs typeface="+mn-cs"/>
                  </a:rPr>
                  <a:t>	Zrychlení  -  rychlost  -  dráha</a:t>
                </a:r>
              </a:p>
              <a:p>
                <a:pPr marL="0" lvl="2">
                  <a:buClr>
                    <a:srgbClr val="00287D"/>
                  </a:buClr>
                  <a:buSzPct val="100000"/>
                </a:pPr>
                <a:endParaRPr lang="cs-CZ" sz="1800" dirty="0">
                  <a:solidFill>
                    <a:srgbClr val="C00000"/>
                  </a:solidFill>
                  <a:ea typeface="+mn-ea"/>
                  <a:cs typeface="+mn-cs"/>
                </a:endParaRPr>
              </a:p>
              <a:p>
                <a:pPr marL="0" lvl="2">
                  <a:buClr>
                    <a:srgbClr val="00287D"/>
                  </a:buClr>
                  <a:buSzPct val="100000"/>
                </a:pPr>
                <a:r>
                  <a:rPr lang="cs-CZ" sz="1800" dirty="0">
                    <a:solidFill>
                      <a:srgbClr val="AAEFD1">
                        <a:lumMod val="50000"/>
                      </a:srgbClr>
                    </a:solidFill>
                    <a:ea typeface="+mn-ea"/>
                    <a:cs typeface="+mn-cs"/>
                  </a:rPr>
                  <a:t>Přímočarý pohyb</a:t>
                </a:r>
                <a:r>
                  <a:rPr lang="cs-CZ" sz="1800" dirty="0">
                    <a:solidFill>
                      <a:srgbClr val="000000"/>
                    </a:solidFill>
                    <a:ea typeface="+mn-ea"/>
                    <a:cs typeface="+mn-cs"/>
                  </a:rPr>
                  <a:t>. Normálové zrychlení je nulové </a:t>
                </a:r>
                <a:r>
                  <a:rPr lang="cs-CZ" sz="1800" dirty="0" err="1">
                    <a:solidFill>
                      <a:srgbClr val="AAEFD1">
                        <a:lumMod val="50000"/>
                      </a:srgbClr>
                    </a:solidFill>
                    <a:ea typeface="+mn-ea"/>
                    <a:cs typeface="+mn-cs"/>
                  </a:rPr>
                  <a:t>a</a:t>
                </a:r>
                <a:r>
                  <a:rPr lang="cs-CZ" sz="1800" baseline="-25000" dirty="0" err="1">
                    <a:solidFill>
                      <a:srgbClr val="AAEFD1">
                        <a:lumMod val="50000"/>
                      </a:srgbClr>
                    </a:solidFill>
                    <a:ea typeface="+mn-ea"/>
                    <a:cs typeface="+mn-cs"/>
                  </a:rPr>
                  <a:t>n</a:t>
                </a:r>
                <a:r>
                  <a:rPr lang="cs-CZ" sz="1800" dirty="0">
                    <a:solidFill>
                      <a:srgbClr val="AAEFD1">
                        <a:lumMod val="50000"/>
                      </a:srgbClr>
                    </a:solidFill>
                    <a:ea typeface="+mn-ea"/>
                    <a:cs typeface="+mn-cs"/>
                  </a:rPr>
                  <a:t> = 0</a:t>
                </a:r>
                <a:endParaRPr lang="cs-CZ" sz="1800" dirty="0" smtClean="0"/>
              </a:p>
              <a:p>
                <a:pPr marL="342900" lvl="2" indent="-342900">
                  <a:buClr>
                    <a:srgbClr val="00287D"/>
                  </a:buClr>
                  <a:buSzPct val="100000"/>
                  <a:buFont typeface="Wingdings" pitchFamily="2" charset="2"/>
                  <a:buChar char="§"/>
                </a:pPr>
                <a:endParaRPr lang="cs-CZ" sz="1800" dirty="0" smtClean="0">
                  <a:solidFill>
                    <a:srgbClr val="00287D"/>
                  </a:solidFill>
                </a:endParaRPr>
              </a:p>
              <a:p>
                <a:pPr marL="342900" lvl="2" indent="-342900">
                  <a:buClr>
                    <a:srgbClr val="00287D"/>
                  </a:buClr>
                  <a:buSzPct val="100000"/>
                  <a:buFont typeface="Wingdings" pitchFamily="2" charset="2"/>
                  <a:buChar char="§"/>
                </a:pPr>
                <a:r>
                  <a:rPr lang="cs-CZ" sz="1800" dirty="0" smtClean="0">
                    <a:solidFill>
                      <a:srgbClr val="00287D"/>
                    </a:solidFill>
                  </a:rPr>
                  <a:t>Rovnoměrný přímočarý pohyb</a:t>
                </a:r>
                <a:r>
                  <a:rPr lang="cs-CZ" sz="1800" dirty="0" smtClean="0"/>
                  <a:t>. </a:t>
                </a:r>
              </a:p>
              <a:p>
                <a:pPr marL="1028700" lvl="3" indent="-342900">
                  <a:buClr>
                    <a:srgbClr val="00287D"/>
                  </a:buClr>
                  <a:buSzPct val="100000"/>
                  <a:buFont typeface="Wingdings" pitchFamily="2" charset="2"/>
                  <a:buChar char="§"/>
                </a:pPr>
                <a:r>
                  <a:rPr lang="cs-CZ" sz="1800" dirty="0"/>
                  <a:t>Tečné zrychlení tohoto pohybu </a:t>
                </a:r>
                <a:r>
                  <a:rPr lang="cs-CZ" sz="1800" dirty="0" smtClean="0"/>
                  <a:t>je navíc nulové </a:t>
                </a:r>
                <a:r>
                  <a:rPr lang="cs-CZ" sz="1800" dirty="0" err="1">
                    <a:solidFill>
                      <a:srgbClr val="00287D"/>
                    </a:solidFill>
                  </a:rPr>
                  <a:t>a</a:t>
                </a:r>
                <a:r>
                  <a:rPr lang="cs-CZ" sz="1800" baseline="-25000" dirty="0" err="1">
                    <a:solidFill>
                      <a:srgbClr val="00287D"/>
                    </a:solidFill>
                  </a:rPr>
                  <a:t>t</a:t>
                </a:r>
                <a:r>
                  <a:rPr lang="cs-CZ" sz="1800" dirty="0">
                    <a:solidFill>
                      <a:srgbClr val="00287D"/>
                    </a:solidFill>
                  </a:rPr>
                  <a:t> = </a:t>
                </a:r>
                <a:r>
                  <a:rPr lang="cs-CZ" sz="1800" dirty="0" smtClean="0">
                    <a:solidFill>
                      <a:srgbClr val="00287D"/>
                    </a:solidFill>
                  </a:rPr>
                  <a:t>0</a:t>
                </a:r>
              </a:p>
              <a:p>
                <a:pPr marL="1028700" lvl="3" indent="-342900">
                  <a:buClr>
                    <a:srgbClr val="00287D"/>
                  </a:buClr>
                  <a:buSzPct val="100000"/>
                  <a:buFont typeface="Wingdings" pitchFamily="2" charset="2"/>
                  <a:buChar char="§"/>
                </a:pPr>
                <a:r>
                  <a:rPr lang="cs-CZ" sz="1800" dirty="0" smtClean="0">
                    <a:solidFill>
                      <a:schemeClr val="tx1"/>
                    </a:solidFill>
                  </a:rPr>
                  <a:t>Celkové zrychlení </a:t>
                </a:r>
                <a14:m>
                  <m:oMath xmlns:m="http://schemas.openxmlformats.org/officeDocument/2006/math">
                    <m:acc>
                      <m:accPr>
                        <m:chr m:val="⃗"/>
                        <m:ctrlPr>
                          <a:rPr lang="cs-CZ" sz="1800" b="1" i="1" smtClean="0">
                            <a:solidFill>
                              <a:schemeClr val="tx1"/>
                            </a:solidFill>
                            <a:latin typeface="Cambria Math" panose="02040503050406030204" pitchFamily="18" charset="0"/>
                            <a:ea typeface="+mn-ea"/>
                            <a:cs typeface="+mn-cs"/>
                          </a:rPr>
                        </m:ctrlPr>
                      </m:accPr>
                      <m:e>
                        <m:r>
                          <a:rPr lang="cs-CZ" sz="1800" b="1" i="1">
                            <a:solidFill>
                              <a:schemeClr val="tx1"/>
                            </a:solidFill>
                            <a:latin typeface="Cambria Math" panose="02040503050406030204" pitchFamily="18" charset="0"/>
                            <a:ea typeface="+mn-ea"/>
                            <a:cs typeface="+mn-cs"/>
                          </a:rPr>
                          <m:t>𝒂</m:t>
                        </m:r>
                      </m:e>
                    </m:acc>
                  </m:oMath>
                </a14:m>
                <a:r>
                  <a:rPr lang="cs-CZ" sz="1800" dirty="0" smtClean="0">
                    <a:solidFill>
                      <a:schemeClr val="tx1"/>
                    </a:solidFill>
                  </a:rPr>
                  <a:t> = 0, tj. vektor rychlosti je konstantní </a:t>
                </a:r>
                <a14:m>
                  <m:oMath xmlns:m="http://schemas.openxmlformats.org/officeDocument/2006/math">
                    <m:acc>
                      <m:accPr>
                        <m:chr m:val="⃗"/>
                        <m:ctrlPr>
                          <a:rPr lang="cs-CZ" sz="1800" b="1" i="1">
                            <a:solidFill>
                              <a:srgbClr val="000000"/>
                            </a:solidFill>
                            <a:latin typeface="Cambria Math" panose="02040503050406030204" pitchFamily="18" charset="0"/>
                            <a:ea typeface="+mn-ea"/>
                            <a:cs typeface="+mn-cs"/>
                          </a:rPr>
                        </m:ctrlPr>
                      </m:accPr>
                      <m:e>
                        <m:r>
                          <a:rPr lang="cs-CZ" sz="1800" b="1" i="1" smtClean="0">
                            <a:solidFill>
                              <a:srgbClr val="000000"/>
                            </a:solidFill>
                            <a:latin typeface="Cambria Math" panose="02040503050406030204" pitchFamily="18" charset="0"/>
                            <a:ea typeface="+mn-ea"/>
                            <a:cs typeface="+mn-cs"/>
                          </a:rPr>
                          <m:t>𝒗</m:t>
                        </m:r>
                      </m:e>
                    </m:acc>
                  </m:oMath>
                </a14:m>
                <a:r>
                  <a:rPr lang="cs-CZ" sz="1800" dirty="0" smtClean="0">
                    <a:solidFill>
                      <a:schemeClr val="tx1"/>
                    </a:solidFill>
                  </a:rPr>
                  <a:t>= </a:t>
                </a:r>
                <a:r>
                  <a:rPr lang="cs-CZ" sz="1800" dirty="0" err="1" smtClean="0">
                    <a:solidFill>
                      <a:schemeClr val="tx1"/>
                    </a:solidFill>
                  </a:rPr>
                  <a:t>konst</a:t>
                </a:r>
                <a:r>
                  <a:rPr lang="cs-CZ" sz="1800" dirty="0" smtClean="0">
                    <a:solidFill>
                      <a:schemeClr val="tx1"/>
                    </a:solidFill>
                  </a:rPr>
                  <a:t>.</a:t>
                </a:r>
              </a:p>
              <a:p>
                <a:pPr marL="685800" lvl="3" indent="0">
                  <a:buClr>
                    <a:srgbClr val="00287D"/>
                  </a:buClr>
                  <a:buSzPct val="100000"/>
                  <a:buNone/>
                </a:pPr>
                <a:r>
                  <a:rPr lang="cs-CZ" sz="1800" dirty="0" smtClean="0"/>
                  <a:t>	  (velikost i směr)</a:t>
                </a:r>
                <a:endParaRPr lang="cs-CZ" sz="1800" dirty="0" smtClean="0">
                  <a:solidFill>
                    <a:schemeClr val="tx1"/>
                  </a:solidFill>
                </a:endParaRPr>
              </a:p>
              <a:p>
                <a:pPr marL="1028700" lvl="3" indent="-342900">
                  <a:buClr>
                    <a:srgbClr val="00287D"/>
                  </a:buClr>
                  <a:buSzPct val="100000"/>
                  <a:buFont typeface="Wingdings" pitchFamily="2" charset="2"/>
                  <a:buChar char="§"/>
                </a:pPr>
                <a:r>
                  <a:rPr lang="cs-CZ" sz="1800" dirty="0" smtClean="0"/>
                  <a:t>Pro dráhu </a:t>
                </a:r>
                <a:r>
                  <a:rPr lang="cs-CZ" sz="1800" i="1" dirty="0" smtClean="0"/>
                  <a:t>s</a:t>
                </a:r>
                <a:r>
                  <a:rPr lang="cs-CZ" sz="1800" dirty="0" smtClean="0"/>
                  <a:t> pak platí</a:t>
                </a:r>
              </a:p>
              <a:p>
                <a:pPr marL="0" indent="-400050">
                  <a:buNone/>
                </a:pPr>
                <a14:m>
                  <m:oMathPara xmlns:m="http://schemas.openxmlformats.org/officeDocument/2006/math">
                    <m:oMathParaPr>
                      <m:jc m:val="centerGroup"/>
                    </m:oMathParaPr>
                    <m:oMath xmlns:m="http://schemas.openxmlformats.org/officeDocument/2006/math">
                      <m:r>
                        <a:rPr lang="cs-CZ" sz="2200" b="0" i="1" smtClean="0">
                          <a:latin typeface="Cambria Math" panose="02040503050406030204" pitchFamily="18" charset="0"/>
                        </a:rPr>
                        <m:t>𝑠</m:t>
                      </m:r>
                      <m:r>
                        <a:rPr lang="cs-CZ" sz="2200" b="0" i="1" smtClean="0">
                          <a:latin typeface="Cambria Math" panose="02040503050406030204" pitchFamily="18" charset="0"/>
                        </a:rPr>
                        <m:t>=</m:t>
                      </m:r>
                      <m:nary>
                        <m:naryPr>
                          <m:limLoc m:val="undOvr"/>
                          <m:subHide m:val="on"/>
                          <m:supHide m:val="on"/>
                          <m:ctrlPr>
                            <a:rPr lang="cs-CZ" sz="2200" b="0" i="1" smtClean="0">
                              <a:latin typeface="Cambria Math" panose="02040503050406030204" pitchFamily="18" charset="0"/>
                            </a:rPr>
                          </m:ctrlPr>
                        </m:naryPr>
                        <m:sub/>
                        <m:sup/>
                        <m:e>
                          <m:r>
                            <a:rPr lang="cs-CZ" sz="2200" b="0" i="1" smtClean="0">
                              <a:latin typeface="Cambria Math" panose="02040503050406030204" pitchFamily="18" charset="0"/>
                            </a:rPr>
                            <m:t>𝑣</m:t>
                          </m:r>
                          <m:r>
                            <a:rPr lang="cs-CZ" sz="2200" b="0" i="1" smtClean="0">
                              <a:latin typeface="Cambria Math" panose="02040503050406030204" pitchFamily="18" charset="0"/>
                            </a:rPr>
                            <m:t> </m:t>
                          </m:r>
                          <m:r>
                            <a:rPr lang="cs-CZ" sz="2200" b="0" i="1" smtClean="0">
                              <a:latin typeface="Cambria Math" panose="02040503050406030204" pitchFamily="18" charset="0"/>
                            </a:rPr>
                            <m:t>𝑑𝑡</m:t>
                          </m:r>
                          <m:r>
                            <a:rPr lang="cs-CZ" sz="2200" b="0" i="1" smtClean="0">
                              <a:latin typeface="Cambria Math" panose="02040503050406030204" pitchFamily="18" charset="0"/>
                            </a:rPr>
                            <m:t>=</m:t>
                          </m:r>
                          <m:r>
                            <a:rPr lang="cs-CZ" sz="2200" b="0" i="1" smtClean="0">
                              <a:latin typeface="Cambria Math" panose="02040503050406030204" pitchFamily="18" charset="0"/>
                            </a:rPr>
                            <m:t>𝑣𝑡</m:t>
                          </m:r>
                          <m:r>
                            <a:rPr lang="cs-CZ" sz="2200" b="0" i="1" smtClean="0">
                              <a:latin typeface="Cambria Math" panose="02040503050406030204" pitchFamily="18" charset="0"/>
                            </a:rPr>
                            <m:t>+</m:t>
                          </m:r>
                          <m:r>
                            <a:rPr lang="cs-CZ" sz="2200" b="0" i="1" smtClean="0">
                              <a:latin typeface="Cambria Math" panose="02040503050406030204" pitchFamily="18" charset="0"/>
                            </a:rPr>
                            <m:t>𝐶</m:t>
                          </m:r>
                          <m:r>
                            <a:rPr lang="cs-CZ" sz="2200" b="0" i="1" smtClean="0">
                              <a:latin typeface="Cambria Math" panose="02040503050406030204" pitchFamily="18" charset="0"/>
                            </a:rPr>
                            <m:t>=</m:t>
                          </m:r>
                          <m:r>
                            <a:rPr lang="cs-CZ" sz="2200" b="0" i="1" smtClean="0">
                              <a:latin typeface="Cambria Math" panose="02040503050406030204" pitchFamily="18" charset="0"/>
                            </a:rPr>
                            <m:t>𝑣𝑡</m:t>
                          </m:r>
                          <m:r>
                            <a:rPr lang="cs-CZ" sz="2200" b="0" i="1" smtClean="0">
                              <a:latin typeface="Cambria Math" panose="02040503050406030204" pitchFamily="18" charset="0"/>
                            </a:rPr>
                            <m:t>+</m:t>
                          </m:r>
                          <m:sSub>
                            <m:sSubPr>
                              <m:ctrlPr>
                                <a:rPr lang="cs-CZ" sz="2200" b="0" i="1" smtClean="0">
                                  <a:latin typeface="Cambria Math" panose="02040503050406030204" pitchFamily="18" charset="0"/>
                                </a:rPr>
                              </m:ctrlPr>
                            </m:sSubPr>
                            <m:e>
                              <m:r>
                                <a:rPr lang="cs-CZ" sz="2200" b="0" i="1" smtClean="0">
                                  <a:latin typeface="Cambria Math" panose="02040503050406030204" pitchFamily="18" charset="0"/>
                                </a:rPr>
                                <m:t>𝑠</m:t>
                              </m:r>
                            </m:e>
                            <m:sub>
                              <m:r>
                                <a:rPr lang="cs-CZ" sz="2200" b="0" i="1" smtClean="0">
                                  <a:latin typeface="Cambria Math" panose="02040503050406030204" pitchFamily="18" charset="0"/>
                                </a:rPr>
                                <m:t>0</m:t>
                              </m:r>
                            </m:sub>
                          </m:sSub>
                          <m:r>
                            <a:rPr lang="cs-CZ" sz="2200" b="0" i="1" smtClean="0">
                              <a:latin typeface="Cambria Math" panose="02040503050406030204" pitchFamily="18" charset="0"/>
                            </a:rPr>
                            <m:t> </m:t>
                          </m:r>
                        </m:e>
                      </m:nary>
                    </m:oMath>
                  </m:oMathPara>
                </a14:m>
                <a:endParaRPr lang="cs-CZ" sz="2200" dirty="0" smtClean="0"/>
              </a:p>
              <a:p>
                <a:pPr marL="0" indent="-400050">
                  <a:buNone/>
                </a:pPr>
                <a:r>
                  <a:rPr lang="cs-CZ" sz="1800" dirty="0" smtClean="0"/>
                  <a:t>Když jsme položili integrační konstantu </a:t>
                </a:r>
                <a:r>
                  <a:rPr lang="cs-CZ" sz="1800" i="1" dirty="0" smtClean="0"/>
                  <a:t>C</a:t>
                </a:r>
                <a:r>
                  <a:rPr lang="cs-CZ" sz="1800" dirty="0" smtClean="0"/>
                  <a:t> v čase </a:t>
                </a:r>
                <a:r>
                  <a:rPr lang="cs-CZ" sz="1800" i="1" dirty="0" smtClean="0"/>
                  <a:t>t</a:t>
                </a:r>
                <a:r>
                  <a:rPr lang="cs-CZ" sz="1800" dirty="0" smtClean="0"/>
                  <a:t>=0 rovnu „počáteční dráze“ </a:t>
                </a:r>
                <a:r>
                  <a:rPr lang="cs-CZ" sz="1800" i="1" dirty="0" smtClean="0"/>
                  <a:t>s</a:t>
                </a:r>
                <a:r>
                  <a:rPr lang="cs-CZ" sz="1800" i="1" baseline="-25000" dirty="0" smtClean="0"/>
                  <a:t>0</a:t>
                </a:r>
                <a:r>
                  <a:rPr lang="cs-CZ" sz="1800" baseline="-25000" dirty="0" smtClean="0"/>
                  <a:t> </a:t>
                </a:r>
                <a:r>
                  <a:rPr lang="cs-CZ" sz="1800" dirty="0"/>
                  <a:t>(poloze hmotného </a:t>
                </a:r>
                <a:r>
                  <a:rPr lang="cs-CZ" sz="1800" dirty="0" smtClean="0"/>
                  <a:t>bodu).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509589" y="1829974"/>
                <a:ext cx="8082321" cy="4418425"/>
              </a:xfrm>
              <a:blipFill rotWithShape="0">
                <a:blip r:embed="rId3" cstate="print"/>
                <a:stretch>
                  <a:fillRect l="-1811" t="-1793" r="-377" b="-2759"/>
                </a:stretch>
              </a:blipFill>
            </p:spPr>
            <p:txBody>
              <a:bodyPr/>
              <a:lstStyle/>
              <a:p>
                <a:r>
                  <a:rPr lang="cs-CZ">
                    <a:noFill/>
                  </a:rPr>
                  <a:t> </a:t>
                </a:r>
              </a:p>
            </p:txBody>
          </p:sp>
        </mc:Fallback>
      </mc:AlternateContent>
    </p:spTree>
    <p:extLst>
      <p:ext uri="{BB962C8B-B14F-4D97-AF65-F5344CB8AC3E}">
        <p14:creationId xmlns:p14="http://schemas.microsoft.com/office/powerpoint/2010/main" val="1533998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smtClean="0"/>
              <a:t>Přímočarý pohyb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lvl="2">
              <a:buClr>
                <a:srgbClr val="00287D"/>
              </a:buClr>
              <a:buSzPct val="100000"/>
            </a:pPr>
            <a:r>
              <a:rPr lang="cs-CZ" sz="1800" dirty="0" smtClean="0">
                <a:solidFill>
                  <a:srgbClr val="C00000"/>
                </a:solidFill>
                <a:ea typeface="+mn-ea"/>
                <a:cs typeface="+mn-cs"/>
              </a:rPr>
              <a:t>	Grafické znázornění – přímočarý rovnoměrný pohyb</a:t>
            </a:r>
            <a:endParaRPr lang="cs-CZ" sz="1800" dirty="0" smtClean="0"/>
          </a:p>
        </p:txBody>
      </p:sp>
      <p:pic>
        <p:nvPicPr>
          <p:cNvPr id="6" name="Obrázek 5"/>
          <p:cNvPicPr>
            <a:picLocks noChangeAspect="1"/>
          </p:cNvPicPr>
          <p:nvPr/>
        </p:nvPicPr>
        <p:blipFill>
          <a:blip r:embed="rId3" cstate="print"/>
          <a:stretch>
            <a:fillRect/>
          </a:stretch>
        </p:blipFill>
        <p:spPr>
          <a:xfrm>
            <a:off x="0" y="2337669"/>
            <a:ext cx="9144000" cy="3403033"/>
          </a:xfrm>
          <a:prstGeom prst="rect">
            <a:avLst/>
          </a:prstGeom>
        </p:spPr>
      </p:pic>
    </p:spTree>
    <p:extLst>
      <p:ext uri="{BB962C8B-B14F-4D97-AF65-F5344CB8AC3E}">
        <p14:creationId xmlns:p14="http://schemas.microsoft.com/office/powerpoint/2010/main" val="126084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smtClean="0"/>
              <a:t>Přímočarý pohyb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lvl="2">
              <a:buClr>
                <a:srgbClr val="00287D"/>
              </a:buClr>
              <a:buSzPct val="100000"/>
            </a:pPr>
            <a:r>
              <a:rPr lang="cs-CZ" sz="1800" dirty="0" smtClean="0">
                <a:solidFill>
                  <a:srgbClr val="C00000"/>
                </a:solidFill>
                <a:ea typeface="+mn-ea"/>
                <a:cs typeface="+mn-cs"/>
              </a:rPr>
              <a:t>Grafické znázornění </a:t>
            </a:r>
            <a:r>
              <a:rPr lang="cs-CZ" sz="1800" dirty="0">
                <a:solidFill>
                  <a:srgbClr val="C00000"/>
                </a:solidFill>
                <a:ea typeface="+mn-ea"/>
                <a:cs typeface="+mn-cs"/>
              </a:rPr>
              <a:t>– Rovnoměrně zrychlený (zpomalený) přímočarý </a:t>
            </a:r>
            <a:r>
              <a:rPr lang="cs-CZ" sz="1800" dirty="0" smtClean="0">
                <a:solidFill>
                  <a:srgbClr val="C00000"/>
                </a:solidFill>
                <a:ea typeface="+mn-ea"/>
                <a:cs typeface="+mn-cs"/>
              </a:rPr>
              <a:t>pohyb</a:t>
            </a:r>
          </a:p>
          <a:p>
            <a:pPr marL="0" lvl="2">
              <a:buClr>
                <a:srgbClr val="00287D"/>
              </a:buClr>
              <a:buSzPct val="100000"/>
            </a:pPr>
            <a:endParaRPr lang="cs-CZ" sz="1800" dirty="0">
              <a:solidFill>
                <a:srgbClr val="C00000"/>
              </a:solidFill>
              <a:ea typeface="+mn-ea"/>
              <a:cs typeface="+mn-cs"/>
            </a:endParaRPr>
          </a:p>
          <a:p>
            <a:pPr marL="0" lvl="2">
              <a:buClr>
                <a:srgbClr val="00287D"/>
              </a:buClr>
              <a:buSzPct val="100000"/>
            </a:pPr>
            <a:endParaRPr lang="cs-CZ" sz="1800" dirty="0" smtClean="0"/>
          </a:p>
        </p:txBody>
      </p:sp>
      <p:pic>
        <p:nvPicPr>
          <p:cNvPr id="7" name="Obrázek 6"/>
          <p:cNvPicPr>
            <a:picLocks noChangeAspect="1"/>
          </p:cNvPicPr>
          <p:nvPr/>
        </p:nvPicPr>
        <p:blipFill>
          <a:blip r:embed="rId3" cstate="print"/>
          <a:stretch>
            <a:fillRect/>
          </a:stretch>
        </p:blipFill>
        <p:spPr>
          <a:xfrm>
            <a:off x="505275" y="2828380"/>
            <a:ext cx="2786633" cy="2117990"/>
          </a:xfrm>
          <a:prstGeom prst="rect">
            <a:avLst/>
          </a:prstGeom>
        </p:spPr>
      </p:pic>
      <mc:AlternateContent xmlns:mc="http://schemas.openxmlformats.org/markup-compatibility/2006" xmlns:a14="http://schemas.microsoft.com/office/drawing/2010/main">
        <mc:Choice Requires="a14">
          <p:sp>
            <p:nvSpPr>
              <p:cNvPr id="8" name="Obdélník 7"/>
              <p:cNvSpPr/>
              <p:nvPr/>
            </p:nvSpPr>
            <p:spPr>
              <a:xfrm>
                <a:off x="552090" y="2208294"/>
                <a:ext cx="8253582" cy="410497"/>
              </a:xfrm>
              <a:prstGeom prst="rect">
                <a:avLst/>
              </a:prstGeom>
            </p:spPr>
            <p:txBody>
              <a:bodyPr wrap="square">
                <a:spAutoFit/>
              </a:bodyPr>
              <a:lstStyle/>
              <a:p>
                <a:r>
                  <a:rPr lang="cs-CZ" sz="1800" dirty="0" smtClean="0">
                    <a:latin typeface="+mn-lt"/>
                  </a:rPr>
                  <a:t>Zrychlení je </a:t>
                </a:r>
                <a:r>
                  <a:rPr lang="cs-CZ" sz="1800" dirty="0">
                    <a:latin typeface="+mn-lt"/>
                  </a:rPr>
                  <a:t>konstantní,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a:solidFill>
                              <a:srgbClr val="000000"/>
                            </a:solidFill>
                            <a:latin typeface="Cambria Math" panose="02040503050406030204" pitchFamily="18" charset="0"/>
                          </a:rPr>
                          <m:t>𝒂</m:t>
                        </m:r>
                      </m:e>
                    </m:acc>
                  </m:oMath>
                </a14:m>
                <a:r>
                  <a:rPr lang="cs-CZ" sz="1800" kern="0" dirty="0">
                    <a:solidFill>
                      <a:srgbClr val="000000"/>
                    </a:solidFill>
                    <a:latin typeface="Arial"/>
                  </a:rPr>
                  <a:t> = </a:t>
                </a:r>
                <a14:m>
                  <m:oMath xmlns:m="http://schemas.openxmlformats.org/officeDocument/2006/math">
                    <m:acc>
                      <m:accPr>
                        <m:chr m:val="⃗"/>
                        <m:ctrlPr>
                          <a:rPr lang="cs-CZ" sz="1800" b="1" i="1">
                            <a:latin typeface="Cambria Math" panose="02040503050406030204" pitchFamily="18" charset="0"/>
                          </a:rPr>
                        </m:ctrlPr>
                      </m:accPr>
                      <m:e>
                        <m:r>
                          <a:rPr lang="cs-CZ" sz="1800" b="1" i="1" smtClean="0">
                            <a:latin typeface="Cambria Math" panose="02040503050406030204" pitchFamily="18" charset="0"/>
                          </a:rPr>
                          <m:t>𝒌𝒐𝒏𝒔𝒕</m:t>
                        </m:r>
                      </m:e>
                    </m:acc>
                  </m:oMath>
                </a14:m>
                <a:r>
                  <a:rPr lang="cs-CZ" sz="1800" dirty="0"/>
                  <a:t> </a:t>
                </a:r>
                <a:r>
                  <a:rPr lang="cs-CZ" sz="1800" dirty="0" smtClean="0">
                    <a:latin typeface="+mn-lt"/>
                  </a:rPr>
                  <a:t>, </a:t>
                </a:r>
                <a:r>
                  <a:rPr lang="cs-CZ" sz="1800" dirty="0">
                    <a:latin typeface="+mn-lt"/>
                  </a:rPr>
                  <a:t>nemění se ani jeho velikost ani jeho směr.</a:t>
                </a:r>
              </a:p>
            </p:txBody>
          </p:sp>
        </mc:Choice>
        <mc:Fallback xmlns="">
          <p:sp>
            <p:nvSpPr>
              <p:cNvPr id="8" name="Obdélník 7"/>
              <p:cNvSpPr>
                <a:spLocks noRot="1" noChangeAspect="1" noMove="1" noResize="1" noEditPoints="1" noAdjustHandles="1" noChangeArrowheads="1" noChangeShapeType="1" noTextEdit="1"/>
              </p:cNvSpPr>
              <p:nvPr/>
            </p:nvSpPr>
            <p:spPr>
              <a:xfrm>
                <a:off x="552090" y="2208294"/>
                <a:ext cx="8253582" cy="410497"/>
              </a:xfrm>
              <a:prstGeom prst="rect">
                <a:avLst/>
              </a:prstGeom>
              <a:blipFill rotWithShape="0">
                <a:blip r:embed="rId4" cstate="print"/>
                <a:stretch>
                  <a:fillRect l="-665" b="-22059"/>
                </a:stretch>
              </a:blipFill>
            </p:spPr>
            <p:txBody>
              <a:bodyPr/>
              <a:lstStyle/>
              <a:p>
                <a:r>
                  <a:rPr lang="cs-CZ">
                    <a:noFill/>
                  </a:rPr>
                  <a:t> </a:t>
                </a:r>
              </a:p>
            </p:txBody>
          </p:sp>
        </mc:Fallback>
      </mc:AlternateContent>
      <p:pic>
        <p:nvPicPr>
          <p:cNvPr id="9" name="Obrázek 8"/>
          <p:cNvPicPr>
            <a:picLocks noChangeAspect="1"/>
          </p:cNvPicPr>
          <p:nvPr/>
        </p:nvPicPr>
        <p:blipFill>
          <a:blip r:embed="rId5" cstate="print"/>
          <a:stretch>
            <a:fillRect/>
          </a:stretch>
        </p:blipFill>
        <p:spPr>
          <a:xfrm>
            <a:off x="3291907" y="2830295"/>
            <a:ext cx="2603185" cy="2116075"/>
          </a:xfrm>
          <a:prstGeom prst="rect">
            <a:avLst/>
          </a:prstGeom>
        </p:spPr>
      </p:pic>
      <p:sp>
        <p:nvSpPr>
          <p:cNvPr id="10" name="Obdélník 9"/>
          <p:cNvSpPr/>
          <p:nvPr/>
        </p:nvSpPr>
        <p:spPr>
          <a:xfrm>
            <a:off x="552090" y="5249993"/>
            <a:ext cx="3289683" cy="461665"/>
          </a:xfrm>
          <a:prstGeom prst="rect">
            <a:avLst/>
          </a:prstGeom>
        </p:spPr>
        <p:txBody>
          <a:bodyPr wrap="none">
            <a:spAutoFit/>
          </a:bodyPr>
          <a:lstStyle/>
          <a:p>
            <a:r>
              <a:rPr lang="cs-CZ" i="1" dirty="0">
                <a:latin typeface="Times New Roman" panose="02020603050405020304" pitchFamily="18" charset="0"/>
              </a:rPr>
              <a:t>v = ∫ a </a:t>
            </a:r>
            <a:r>
              <a:rPr lang="cs-CZ" i="1" dirty="0" err="1">
                <a:latin typeface="Times New Roman" panose="02020603050405020304" pitchFamily="18" charset="0"/>
              </a:rPr>
              <a:t>dt</a:t>
            </a:r>
            <a:r>
              <a:rPr lang="cs-CZ" i="1" dirty="0">
                <a:latin typeface="Times New Roman" panose="02020603050405020304" pitchFamily="18" charset="0"/>
              </a:rPr>
              <a:t> +C</a:t>
            </a:r>
            <a:r>
              <a:rPr lang="cs-CZ" i="1" baseline="-25000" dirty="0">
                <a:latin typeface="Times New Roman" panose="02020603050405020304" pitchFamily="18" charset="0"/>
              </a:rPr>
              <a:t>1</a:t>
            </a:r>
            <a:r>
              <a:rPr lang="cs-CZ" i="1" dirty="0">
                <a:latin typeface="Times New Roman" panose="02020603050405020304" pitchFamily="18" charset="0"/>
              </a:rPr>
              <a:t> = </a:t>
            </a:r>
            <a:r>
              <a:rPr lang="cs-CZ" i="1" dirty="0" err="1">
                <a:latin typeface="Times New Roman" panose="02020603050405020304" pitchFamily="18" charset="0"/>
              </a:rPr>
              <a:t>at</a:t>
            </a:r>
            <a:r>
              <a:rPr lang="cs-CZ" i="1" dirty="0">
                <a:latin typeface="Times New Roman" panose="02020603050405020304" pitchFamily="18" charset="0"/>
              </a:rPr>
              <a:t> + </a:t>
            </a:r>
            <a:r>
              <a:rPr lang="cs-CZ" i="1" dirty="0" err="1">
                <a:latin typeface="Times New Roman" panose="02020603050405020304" pitchFamily="18" charset="0"/>
              </a:rPr>
              <a:t>v</a:t>
            </a:r>
            <a:r>
              <a:rPr lang="cs-CZ" i="1" baseline="-25000" dirty="0" err="1">
                <a:latin typeface="Times New Roman" panose="02020603050405020304" pitchFamily="18" charset="0"/>
              </a:rPr>
              <a:t>o</a:t>
            </a:r>
            <a:r>
              <a:rPr lang="cs-CZ" i="1" dirty="0">
                <a:latin typeface="Times New Roman" panose="02020603050405020304" pitchFamily="18" charset="0"/>
              </a:rPr>
              <a:t>.</a:t>
            </a:r>
          </a:p>
        </p:txBody>
      </p:sp>
      <p:sp>
        <p:nvSpPr>
          <p:cNvPr id="11" name="Obdélník 10"/>
          <p:cNvSpPr/>
          <p:nvPr/>
        </p:nvSpPr>
        <p:spPr>
          <a:xfrm>
            <a:off x="4272993" y="5249993"/>
            <a:ext cx="4079963" cy="461665"/>
          </a:xfrm>
          <a:prstGeom prst="rect">
            <a:avLst/>
          </a:prstGeom>
        </p:spPr>
        <p:txBody>
          <a:bodyPr wrap="none">
            <a:spAutoFit/>
          </a:bodyPr>
          <a:lstStyle/>
          <a:p>
            <a:r>
              <a:rPr lang="cs-CZ" i="1" dirty="0">
                <a:latin typeface="Times New Roman" panose="02020603050405020304" pitchFamily="18" charset="0"/>
              </a:rPr>
              <a:t>s = ∫ </a:t>
            </a:r>
            <a:r>
              <a:rPr lang="cs-CZ" i="1" dirty="0" err="1" smtClean="0">
                <a:latin typeface="Times New Roman" panose="02020603050405020304" pitchFamily="18" charset="0"/>
              </a:rPr>
              <a:t>vdt</a:t>
            </a:r>
            <a:r>
              <a:rPr lang="cs-CZ" i="1" dirty="0" smtClean="0">
                <a:latin typeface="Times New Roman" panose="02020603050405020304" pitchFamily="18" charset="0"/>
              </a:rPr>
              <a:t> </a:t>
            </a:r>
            <a:r>
              <a:rPr lang="cs-CZ" i="1" dirty="0">
                <a:latin typeface="Times New Roman" panose="02020603050405020304" pitchFamily="18" charset="0"/>
              </a:rPr>
              <a:t>+C</a:t>
            </a:r>
            <a:r>
              <a:rPr lang="cs-CZ" i="1" baseline="-25000" dirty="0">
                <a:latin typeface="Times New Roman" panose="02020603050405020304" pitchFamily="18" charset="0"/>
              </a:rPr>
              <a:t>1</a:t>
            </a:r>
            <a:r>
              <a:rPr lang="cs-CZ" i="1" dirty="0">
                <a:latin typeface="Times New Roman" panose="02020603050405020304" pitchFamily="18" charset="0"/>
              </a:rPr>
              <a:t> </a:t>
            </a:r>
            <a:r>
              <a:rPr lang="en-US" i="1" dirty="0" smtClean="0">
                <a:latin typeface="Times New Roman" panose="02020603050405020304" pitchFamily="18" charset="0"/>
              </a:rPr>
              <a:t> </a:t>
            </a:r>
            <a:r>
              <a:rPr lang="en-US" dirty="0">
                <a:latin typeface="Symbol" panose="05050102010706020507" pitchFamily="18" charset="2"/>
              </a:rPr>
              <a:t>= </a:t>
            </a:r>
            <a:r>
              <a:rPr lang="en-US" dirty="0" smtClean="0">
                <a:latin typeface="Times New Roman" panose="02020603050405020304" pitchFamily="18" charset="0"/>
                <a:cs typeface="Times New Roman" panose="02020603050405020304" pitchFamily="18" charset="0"/>
              </a:rPr>
              <a:t>½</a:t>
            </a:r>
            <a:r>
              <a:rPr lang="cs-CZ"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rPr>
              <a:t>at</a:t>
            </a:r>
            <a:r>
              <a:rPr lang="cs-CZ" i="1" baseline="30000" dirty="0" smtClean="0">
                <a:latin typeface="Times New Roman" panose="02020603050405020304" pitchFamily="18" charset="0"/>
              </a:rPr>
              <a:t>2</a:t>
            </a:r>
            <a:r>
              <a:rPr lang="en-US" sz="800" dirty="0" smtClean="0">
                <a:latin typeface="Times New Roman" panose="02020603050405020304" pitchFamily="18" charset="0"/>
              </a:rPr>
              <a:t> </a:t>
            </a:r>
            <a:r>
              <a:rPr lang="en-US" dirty="0">
                <a:latin typeface="Symbol" panose="05050102010706020507" pitchFamily="18" charset="2"/>
              </a:rPr>
              <a:t>+ </a:t>
            </a:r>
            <a:r>
              <a:rPr lang="en-US" i="1" dirty="0" smtClean="0">
                <a:latin typeface="Times New Roman" panose="02020603050405020304" pitchFamily="18" charset="0"/>
              </a:rPr>
              <a:t>v</a:t>
            </a:r>
            <a:r>
              <a:rPr lang="cs-CZ" i="1" baseline="-25000" dirty="0">
                <a:solidFill>
                  <a:srgbClr val="000000"/>
                </a:solidFill>
                <a:latin typeface="Times New Roman" panose="02020603050405020304" pitchFamily="18" charset="0"/>
              </a:rPr>
              <a:t>o</a:t>
            </a:r>
            <a:r>
              <a:rPr lang="en-US" i="1" dirty="0" smtClean="0">
                <a:latin typeface="Times New Roman" panose="02020603050405020304" pitchFamily="18" charset="0"/>
              </a:rPr>
              <a:t> </a:t>
            </a:r>
            <a:r>
              <a:rPr lang="en-US" i="1" dirty="0">
                <a:latin typeface="Times New Roman" panose="02020603050405020304" pitchFamily="18" charset="0"/>
              </a:rPr>
              <a:t>t </a:t>
            </a:r>
            <a:r>
              <a:rPr lang="en-US" dirty="0">
                <a:latin typeface="Symbol" panose="05050102010706020507" pitchFamily="18" charset="2"/>
              </a:rPr>
              <a:t>+ </a:t>
            </a:r>
            <a:r>
              <a:rPr lang="en-US" i="1" dirty="0" smtClean="0">
                <a:latin typeface="Times New Roman" panose="02020603050405020304" pitchFamily="18" charset="0"/>
              </a:rPr>
              <a:t>s</a:t>
            </a:r>
            <a:r>
              <a:rPr lang="cs-CZ" i="1" baseline="-25000" dirty="0">
                <a:latin typeface="Times New Roman" panose="02020603050405020304" pitchFamily="18" charset="0"/>
              </a:rPr>
              <a:t>o</a:t>
            </a:r>
            <a:endParaRPr lang="en-US" i="1" dirty="0">
              <a:latin typeface="Times New Roman" panose="02020603050405020304" pitchFamily="18" charset="0"/>
            </a:endParaRPr>
          </a:p>
        </p:txBody>
      </p:sp>
      <p:pic>
        <p:nvPicPr>
          <p:cNvPr id="12" name="Obrázek 11"/>
          <p:cNvPicPr>
            <a:picLocks noChangeAspect="1"/>
          </p:cNvPicPr>
          <p:nvPr/>
        </p:nvPicPr>
        <p:blipFill>
          <a:blip r:embed="rId6" cstate="print"/>
          <a:stretch>
            <a:fillRect/>
          </a:stretch>
        </p:blipFill>
        <p:spPr>
          <a:xfrm>
            <a:off x="5895092" y="2828380"/>
            <a:ext cx="2678199" cy="2117991"/>
          </a:xfrm>
          <a:prstGeom prst="rect">
            <a:avLst/>
          </a:prstGeom>
        </p:spPr>
      </p:pic>
    </p:spTree>
    <p:extLst>
      <p:ext uri="{BB962C8B-B14F-4D97-AF65-F5344CB8AC3E}">
        <p14:creationId xmlns:p14="http://schemas.microsoft.com/office/powerpoint/2010/main" val="1347189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cs-CZ" dirty="0" smtClean="0"/>
              <a:t>Přímočarý pohyb </a:t>
            </a:r>
            <a:r>
              <a:rPr lang="cs-CZ" dirty="0"/>
              <a:t>hmotného bodu</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3" name="Zástupný symbol pro obsah 2"/>
          <p:cNvSpPr>
            <a:spLocks noGrp="1"/>
          </p:cNvSpPr>
          <p:nvPr>
            <p:ph idx="1"/>
          </p:nvPr>
        </p:nvSpPr>
        <p:spPr>
          <a:xfrm>
            <a:off x="509589" y="1829974"/>
            <a:ext cx="8082321" cy="4418425"/>
          </a:xfrm>
        </p:spPr>
        <p:txBody>
          <a:bodyPr/>
          <a:lstStyle/>
          <a:p>
            <a:pPr marL="0" lvl="2">
              <a:buClr>
                <a:srgbClr val="00287D"/>
              </a:buClr>
              <a:buSzPct val="100000"/>
            </a:pPr>
            <a:r>
              <a:rPr lang="cs-CZ" sz="1800" dirty="0" smtClean="0">
                <a:solidFill>
                  <a:srgbClr val="C00000"/>
                </a:solidFill>
                <a:ea typeface="+mn-ea"/>
                <a:cs typeface="+mn-cs"/>
              </a:rPr>
              <a:t>Grafické znázornění </a:t>
            </a:r>
            <a:r>
              <a:rPr lang="cs-CZ" sz="1800" dirty="0">
                <a:solidFill>
                  <a:srgbClr val="C00000"/>
                </a:solidFill>
                <a:ea typeface="+mn-ea"/>
                <a:cs typeface="+mn-cs"/>
              </a:rPr>
              <a:t>– Rovnoměrně zrychlený (zpomalený) přímočarý </a:t>
            </a:r>
            <a:r>
              <a:rPr lang="cs-CZ" sz="1800" dirty="0" smtClean="0">
                <a:solidFill>
                  <a:srgbClr val="C00000"/>
                </a:solidFill>
                <a:ea typeface="+mn-ea"/>
                <a:cs typeface="+mn-cs"/>
              </a:rPr>
              <a:t>pohyb</a:t>
            </a:r>
          </a:p>
          <a:p>
            <a:pPr marL="0" lvl="2">
              <a:buClr>
                <a:srgbClr val="00287D"/>
              </a:buClr>
              <a:buSzPct val="100000"/>
            </a:pPr>
            <a:endParaRPr lang="cs-CZ" sz="1800" dirty="0">
              <a:solidFill>
                <a:srgbClr val="C00000"/>
              </a:solidFill>
              <a:ea typeface="+mn-ea"/>
              <a:cs typeface="+mn-cs"/>
            </a:endParaRPr>
          </a:p>
        </p:txBody>
      </p:sp>
      <p:pic>
        <p:nvPicPr>
          <p:cNvPr id="7" name="Obrázek 6"/>
          <p:cNvPicPr>
            <a:picLocks noChangeAspect="1"/>
          </p:cNvPicPr>
          <p:nvPr/>
        </p:nvPicPr>
        <p:blipFill>
          <a:blip r:embed="rId3" cstate="print"/>
          <a:stretch>
            <a:fillRect/>
          </a:stretch>
        </p:blipFill>
        <p:spPr>
          <a:xfrm>
            <a:off x="505274" y="2704553"/>
            <a:ext cx="2786633" cy="2117990"/>
          </a:xfrm>
          <a:prstGeom prst="rect">
            <a:avLst/>
          </a:prstGeom>
        </p:spPr>
      </p:pic>
      <mc:AlternateContent xmlns:mc="http://schemas.openxmlformats.org/markup-compatibility/2006" xmlns:a14="http://schemas.microsoft.com/office/drawing/2010/main">
        <mc:Choice Requires="a14">
          <p:sp>
            <p:nvSpPr>
              <p:cNvPr id="8" name="Obdélník 7"/>
              <p:cNvSpPr/>
              <p:nvPr/>
            </p:nvSpPr>
            <p:spPr>
              <a:xfrm>
                <a:off x="552090" y="2208294"/>
                <a:ext cx="8253582" cy="410497"/>
              </a:xfrm>
              <a:prstGeom prst="rect">
                <a:avLst/>
              </a:prstGeom>
            </p:spPr>
            <p:txBody>
              <a:bodyPr wrap="square">
                <a:spAutoFit/>
              </a:bodyPr>
              <a:lstStyle/>
              <a:p>
                <a:r>
                  <a:rPr lang="cs-CZ" sz="1800" dirty="0" smtClean="0">
                    <a:latin typeface="+mn-lt"/>
                  </a:rPr>
                  <a:t>Zrychlení je </a:t>
                </a:r>
                <a:r>
                  <a:rPr lang="cs-CZ" sz="1800" dirty="0">
                    <a:latin typeface="+mn-lt"/>
                  </a:rPr>
                  <a:t>konstantní,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a:solidFill>
                              <a:srgbClr val="000000"/>
                            </a:solidFill>
                            <a:latin typeface="Cambria Math" panose="02040503050406030204" pitchFamily="18" charset="0"/>
                          </a:rPr>
                          <m:t>𝒂</m:t>
                        </m:r>
                      </m:e>
                    </m:acc>
                  </m:oMath>
                </a14:m>
                <a:r>
                  <a:rPr lang="cs-CZ" sz="1800" kern="0" dirty="0">
                    <a:solidFill>
                      <a:srgbClr val="000000"/>
                    </a:solidFill>
                    <a:latin typeface="Arial"/>
                  </a:rPr>
                  <a:t> = </a:t>
                </a:r>
                <a14:m>
                  <m:oMath xmlns:m="http://schemas.openxmlformats.org/officeDocument/2006/math">
                    <m:acc>
                      <m:accPr>
                        <m:chr m:val="⃗"/>
                        <m:ctrlPr>
                          <a:rPr lang="cs-CZ" sz="1800" b="1" i="1">
                            <a:latin typeface="Cambria Math" panose="02040503050406030204" pitchFamily="18" charset="0"/>
                          </a:rPr>
                        </m:ctrlPr>
                      </m:accPr>
                      <m:e>
                        <m:r>
                          <a:rPr lang="cs-CZ" sz="1800" b="1" i="1" smtClean="0">
                            <a:latin typeface="Cambria Math" panose="02040503050406030204" pitchFamily="18" charset="0"/>
                          </a:rPr>
                          <m:t>𝒌𝒐𝒏𝒔𝒕</m:t>
                        </m:r>
                      </m:e>
                    </m:acc>
                  </m:oMath>
                </a14:m>
                <a:r>
                  <a:rPr lang="cs-CZ" sz="1800" dirty="0"/>
                  <a:t> </a:t>
                </a:r>
                <a:r>
                  <a:rPr lang="cs-CZ" sz="1800" dirty="0" smtClean="0">
                    <a:latin typeface="+mn-lt"/>
                  </a:rPr>
                  <a:t>, </a:t>
                </a:r>
                <a:r>
                  <a:rPr lang="cs-CZ" sz="1800" dirty="0">
                    <a:latin typeface="+mn-lt"/>
                  </a:rPr>
                  <a:t>nemění se ani jeho velikost ani jeho směr.</a:t>
                </a:r>
              </a:p>
            </p:txBody>
          </p:sp>
        </mc:Choice>
        <mc:Fallback xmlns="">
          <p:sp>
            <p:nvSpPr>
              <p:cNvPr id="8" name="Obdélník 7"/>
              <p:cNvSpPr>
                <a:spLocks noRot="1" noChangeAspect="1" noMove="1" noResize="1" noEditPoints="1" noAdjustHandles="1" noChangeArrowheads="1" noChangeShapeType="1" noTextEdit="1"/>
              </p:cNvSpPr>
              <p:nvPr/>
            </p:nvSpPr>
            <p:spPr>
              <a:xfrm>
                <a:off x="552090" y="2208294"/>
                <a:ext cx="8253582" cy="410497"/>
              </a:xfrm>
              <a:prstGeom prst="rect">
                <a:avLst/>
              </a:prstGeom>
              <a:blipFill rotWithShape="0">
                <a:blip r:embed="rId4" cstate="print"/>
                <a:stretch>
                  <a:fillRect l="-665" b="-22059"/>
                </a:stretch>
              </a:blipFill>
            </p:spPr>
            <p:txBody>
              <a:bodyPr/>
              <a:lstStyle/>
              <a:p>
                <a:r>
                  <a:rPr lang="cs-CZ">
                    <a:noFill/>
                  </a:rPr>
                  <a:t> </a:t>
                </a:r>
              </a:p>
            </p:txBody>
          </p:sp>
        </mc:Fallback>
      </mc:AlternateContent>
      <p:pic>
        <p:nvPicPr>
          <p:cNvPr id="9" name="Obrázek 8"/>
          <p:cNvPicPr>
            <a:picLocks noChangeAspect="1"/>
          </p:cNvPicPr>
          <p:nvPr/>
        </p:nvPicPr>
        <p:blipFill>
          <a:blip r:embed="rId5" cstate="print"/>
          <a:stretch>
            <a:fillRect/>
          </a:stretch>
        </p:blipFill>
        <p:spPr>
          <a:xfrm>
            <a:off x="3306251" y="2701504"/>
            <a:ext cx="2603185" cy="2116075"/>
          </a:xfrm>
          <a:prstGeom prst="rect">
            <a:avLst/>
          </a:prstGeom>
        </p:spPr>
      </p:pic>
      <p:sp>
        <p:nvSpPr>
          <p:cNvPr id="10" name="Obdélník 9"/>
          <p:cNvSpPr/>
          <p:nvPr/>
        </p:nvSpPr>
        <p:spPr>
          <a:xfrm>
            <a:off x="552089" y="4911695"/>
            <a:ext cx="3289683" cy="461665"/>
          </a:xfrm>
          <a:prstGeom prst="rect">
            <a:avLst/>
          </a:prstGeom>
        </p:spPr>
        <p:txBody>
          <a:bodyPr wrap="none">
            <a:spAutoFit/>
          </a:bodyPr>
          <a:lstStyle/>
          <a:p>
            <a:r>
              <a:rPr lang="cs-CZ" i="1" dirty="0">
                <a:latin typeface="Times New Roman" panose="02020603050405020304" pitchFamily="18" charset="0"/>
              </a:rPr>
              <a:t>v = ∫ a </a:t>
            </a:r>
            <a:r>
              <a:rPr lang="cs-CZ" i="1" dirty="0" err="1">
                <a:latin typeface="Times New Roman" panose="02020603050405020304" pitchFamily="18" charset="0"/>
              </a:rPr>
              <a:t>dt</a:t>
            </a:r>
            <a:r>
              <a:rPr lang="cs-CZ" i="1" dirty="0">
                <a:latin typeface="Times New Roman" panose="02020603050405020304" pitchFamily="18" charset="0"/>
              </a:rPr>
              <a:t> +C</a:t>
            </a:r>
            <a:r>
              <a:rPr lang="cs-CZ" i="1" baseline="-25000" dirty="0">
                <a:latin typeface="Times New Roman" panose="02020603050405020304" pitchFamily="18" charset="0"/>
              </a:rPr>
              <a:t>1</a:t>
            </a:r>
            <a:r>
              <a:rPr lang="cs-CZ" i="1" dirty="0">
                <a:latin typeface="Times New Roman" panose="02020603050405020304" pitchFamily="18" charset="0"/>
              </a:rPr>
              <a:t> = </a:t>
            </a:r>
            <a:r>
              <a:rPr lang="cs-CZ" i="1" dirty="0" err="1">
                <a:latin typeface="Times New Roman" panose="02020603050405020304" pitchFamily="18" charset="0"/>
              </a:rPr>
              <a:t>at</a:t>
            </a:r>
            <a:r>
              <a:rPr lang="cs-CZ" i="1" dirty="0">
                <a:latin typeface="Times New Roman" panose="02020603050405020304" pitchFamily="18" charset="0"/>
              </a:rPr>
              <a:t> + </a:t>
            </a:r>
            <a:r>
              <a:rPr lang="cs-CZ" i="1" dirty="0" err="1">
                <a:latin typeface="Times New Roman" panose="02020603050405020304" pitchFamily="18" charset="0"/>
              </a:rPr>
              <a:t>v</a:t>
            </a:r>
            <a:r>
              <a:rPr lang="cs-CZ" i="1" baseline="-25000" dirty="0" err="1">
                <a:latin typeface="Times New Roman" panose="02020603050405020304" pitchFamily="18" charset="0"/>
              </a:rPr>
              <a:t>o</a:t>
            </a:r>
            <a:r>
              <a:rPr lang="cs-CZ" i="1" dirty="0">
                <a:latin typeface="Times New Roman" panose="02020603050405020304" pitchFamily="18" charset="0"/>
              </a:rPr>
              <a:t>.</a:t>
            </a:r>
          </a:p>
        </p:txBody>
      </p:sp>
      <p:pic>
        <p:nvPicPr>
          <p:cNvPr id="12" name="Obrázek 11"/>
          <p:cNvPicPr>
            <a:picLocks noChangeAspect="1"/>
          </p:cNvPicPr>
          <p:nvPr/>
        </p:nvPicPr>
        <p:blipFill>
          <a:blip r:embed="rId6" cstate="print"/>
          <a:stretch>
            <a:fillRect/>
          </a:stretch>
        </p:blipFill>
        <p:spPr>
          <a:xfrm>
            <a:off x="5892749" y="2708062"/>
            <a:ext cx="2678199" cy="2117991"/>
          </a:xfrm>
          <a:prstGeom prst="rect">
            <a:avLst/>
          </a:prstGeom>
        </p:spPr>
      </p:pic>
      <p:sp>
        <p:nvSpPr>
          <p:cNvPr id="6" name="TextovéPole 5"/>
          <p:cNvSpPr txBox="1"/>
          <p:nvPr/>
        </p:nvSpPr>
        <p:spPr>
          <a:xfrm>
            <a:off x="552089" y="5423738"/>
            <a:ext cx="8021201" cy="1015663"/>
          </a:xfrm>
          <a:prstGeom prst="rect">
            <a:avLst/>
          </a:prstGeom>
          <a:noFill/>
        </p:spPr>
        <p:txBody>
          <a:bodyPr wrap="square" rtlCol="0">
            <a:spAutoFit/>
          </a:bodyPr>
          <a:lstStyle/>
          <a:p>
            <a:r>
              <a:rPr lang="cs-CZ" sz="1800" dirty="0">
                <a:solidFill>
                  <a:srgbClr val="C00000"/>
                </a:solidFill>
                <a:latin typeface="+mn-lt"/>
              </a:rPr>
              <a:t>Volný </a:t>
            </a:r>
            <a:r>
              <a:rPr lang="cs-CZ" sz="1800" dirty="0" smtClean="0">
                <a:solidFill>
                  <a:srgbClr val="C00000"/>
                </a:solidFill>
                <a:latin typeface="+mn-lt"/>
              </a:rPr>
              <a:t>pád </a:t>
            </a:r>
            <a:r>
              <a:rPr lang="cs-CZ" sz="1800" dirty="0" smtClean="0">
                <a:latin typeface="+mn-lt"/>
              </a:rPr>
              <a:t>je přímočarý </a:t>
            </a:r>
            <a:r>
              <a:rPr lang="cs-CZ" sz="1800" dirty="0">
                <a:latin typeface="+mn-lt"/>
              </a:rPr>
              <a:t>rovnoměrně zrychlený pohyb se </a:t>
            </a:r>
            <a:r>
              <a:rPr lang="cs-CZ" sz="1800" dirty="0" smtClean="0">
                <a:latin typeface="+mn-lt"/>
              </a:rPr>
              <a:t>zrychlením daným </a:t>
            </a:r>
            <a:r>
              <a:rPr lang="cs-CZ" sz="1800" dirty="0">
                <a:latin typeface="+mn-lt"/>
              </a:rPr>
              <a:t>tíhovým zrychlením, </a:t>
            </a:r>
            <a:r>
              <a:rPr lang="cs-CZ" sz="1800" i="1" dirty="0">
                <a:latin typeface="+mn-lt"/>
              </a:rPr>
              <a:t>a</a:t>
            </a:r>
            <a:r>
              <a:rPr lang="cs-CZ" sz="1800" dirty="0">
                <a:latin typeface="+mn-lt"/>
              </a:rPr>
              <a:t> = </a:t>
            </a:r>
            <a:r>
              <a:rPr lang="cs-CZ" sz="1800" i="1" dirty="0" smtClean="0">
                <a:latin typeface="+mn-lt"/>
              </a:rPr>
              <a:t>g,</a:t>
            </a:r>
            <a:r>
              <a:rPr lang="cs-CZ" sz="1800" dirty="0" smtClean="0">
                <a:latin typeface="+mn-lt"/>
              </a:rPr>
              <a:t> počáteční </a:t>
            </a:r>
            <a:r>
              <a:rPr lang="cs-CZ" sz="1800" dirty="0">
                <a:latin typeface="+mn-lt"/>
              </a:rPr>
              <a:t>rychlost pohybu je nulová, </a:t>
            </a:r>
            <a:r>
              <a:rPr lang="cs-CZ" sz="1800" i="1" dirty="0" err="1">
                <a:latin typeface="+mn-lt"/>
              </a:rPr>
              <a:t>v</a:t>
            </a:r>
            <a:r>
              <a:rPr lang="cs-CZ" sz="1800" i="1" baseline="-25000" dirty="0" err="1">
                <a:latin typeface="+mn-lt"/>
              </a:rPr>
              <a:t>o</a:t>
            </a:r>
            <a:r>
              <a:rPr lang="cs-CZ" sz="1800" dirty="0">
                <a:latin typeface="+mn-lt"/>
              </a:rPr>
              <a:t> = 0. </a:t>
            </a:r>
            <a:endParaRPr lang="cs-CZ" sz="1800" dirty="0" smtClean="0">
              <a:latin typeface="+mn-lt"/>
            </a:endParaRPr>
          </a:p>
          <a:p>
            <a:r>
              <a:rPr lang="cs-CZ" i="1" dirty="0">
                <a:latin typeface="Times New Roman" panose="02020603050405020304" pitchFamily="18" charset="0"/>
                <a:cs typeface="Times New Roman" panose="02020603050405020304" pitchFamily="18" charset="0"/>
              </a:rPr>
              <a:t>v = </a:t>
            </a:r>
            <a:r>
              <a:rPr lang="cs-CZ" i="1" dirty="0" err="1" smtClean="0">
                <a:latin typeface="Times New Roman" panose="02020603050405020304" pitchFamily="18" charset="0"/>
                <a:cs typeface="Times New Roman" panose="02020603050405020304" pitchFamily="18" charset="0"/>
              </a:rPr>
              <a:t>gt</a:t>
            </a:r>
            <a:r>
              <a:rPr lang="cs-CZ" i="1" dirty="0" smtClean="0">
                <a:latin typeface="Times New Roman" panose="02020603050405020304" pitchFamily="18" charset="0"/>
                <a:cs typeface="Times New Roman" panose="02020603050405020304" pitchFamily="18" charset="0"/>
              </a:rPr>
              <a:t> 		s=½ gt</a:t>
            </a:r>
            <a:r>
              <a:rPr lang="cs-CZ" i="1" baseline="30000" dirty="0" smtClean="0">
                <a:latin typeface="Times New Roman" panose="02020603050405020304" pitchFamily="18" charset="0"/>
                <a:cs typeface="Times New Roman" panose="02020603050405020304" pitchFamily="18" charset="0"/>
              </a:rPr>
              <a:t>2</a:t>
            </a:r>
            <a:endParaRPr lang="cs-CZ" i="1" dirty="0">
              <a:latin typeface="Times New Roman" panose="02020603050405020304" pitchFamily="18" charset="0"/>
              <a:cs typeface="Times New Roman" panose="02020603050405020304" pitchFamily="18" charset="0"/>
            </a:endParaRPr>
          </a:p>
        </p:txBody>
      </p:sp>
      <p:sp>
        <p:nvSpPr>
          <p:cNvPr id="13" name="Obdélník 12"/>
          <p:cNvSpPr/>
          <p:nvPr/>
        </p:nvSpPr>
        <p:spPr>
          <a:xfrm>
            <a:off x="4176859" y="4936884"/>
            <a:ext cx="4079963" cy="461665"/>
          </a:xfrm>
          <a:prstGeom prst="rect">
            <a:avLst/>
          </a:prstGeom>
        </p:spPr>
        <p:txBody>
          <a:bodyPr wrap="none">
            <a:spAutoFit/>
          </a:bodyPr>
          <a:lstStyle/>
          <a:p>
            <a:r>
              <a:rPr lang="cs-CZ" i="1" dirty="0">
                <a:latin typeface="Times New Roman" panose="02020603050405020304" pitchFamily="18" charset="0"/>
              </a:rPr>
              <a:t>s = ∫ </a:t>
            </a:r>
            <a:r>
              <a:rPr lang="cs-CZ" i="1" dirty="0" err="1" smtClean="0">
                <a:latin typeface="Times New Roman" panose="02020603050405020304" pitchFamily="18" charset="0"/>
              </a:rPr>
              <a:t>vdt</a:t>
            </a:r>
            <a:r>
              <a:rPr lang="cs-CZ" i="1" dirty="0" smtClean="0">
                <a:latin typeface="Times New Roman" panose="02020603050405020304" pitchFamily="18" charset="0"/>
              </a:rPr>
              <a:t> </a:t>
            </a:r>
            <a:r>
              <a:rPr lang="cs-CZ" i="1" dirty="0">
                <a:latin typeface="Times New Roman" panose="02020603050405020304" pitchFamily="18" charset="0"/>
              </a:rPr>
              <a:t>+C</a:t>
            </a:r>
            <a:r>
              <a:rPr lang="cs-CZ" i="1" baseline="-25000" dirty="0">
                <a:latin typeface="Times New Roman" panose="02020603050405020304" pitchFamily="18" charset="0"/>
              </a:rPr>
              <a:t>1</a:t>
            </a:r>
            <a:r>
              <a:rPr lang="cs-CZ" i="1" dirty="0">
                <a:latin typeface="Times New Roman" panose="02020603050405020304" pitchFamily="18" charset="0"/>
              </a:rPr>
              <a:t> </a:t>
            </a:r>
            <a:r>
              <a:rPr lang="en-US" i="1" dirty="0" smtClean="0">
                <a:latin typeface="Times New Roman" panose="02020603050405020304" pitchFamily="18" charset="0"/>
              </a:rPr>
              <a:t> </a:t>
            </a:r>
            <a:r>
              <a:rPr lang="en-US" dirty="0">
                <a:latin typeface="Symbol" panose="05050102010706020507" pitchFamily="18" charset="2"/>
              </a:rPr>
              <a:t>= </a:t>
            </a:r>
            <a:r>
              <a:rPr lang="en-US" dirty="0" smtClean="0">
                <a:latin typeface="Times New Roman" panose="02020603050405020304" pitchFamily="18" charset="0"/>
                <a:cs typeface="Times New Roman" panose="02020603050405020304" pitchFamily="18" charset="0"/>
              </a:rPr>
              <a:t>½</a:t>
            </a:r>
            <a:r>
              <a:rPr lang="cs-CZ"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rPr>
              <a:t>at</a:t>
            </a:r>
            <a:r>
              <a:rPr lang="cs-CZ" i="1" baseline="30000" dirty="0" smtClean="0">
                <a:latin typeface="Times New Roman" panose="02020603050405020304" pitchFamily="18" charset="0"/>
              </a:rPr>
              <a:t>2</a:t>
            </a:r>
            <a:r>
              <a:rPr lang="en-US" sz="800" dirty="0" smtClean="0">
                <a:latin typeface="Times New Roman" panose="02020603050405020304" pitchFamily="18" charset="0"/>
              </a:rPr>
              <a:t> </a:t>
            </a:r>
            <a:r>
              <a:rPr lang="en-US" dirty="0">
                <a:latin typeface="Symbol" panose="05050102010706020507" pitchFamily="18" charset="2"/>
              </a:rPr>
              <a:t>+ </a:t>
            </a:r>
            <a:r>
              <a:rPr lang="en-US" i="1" dirty="0" smtClean="0">
                <a:latin typeface="Times New Roman" panose="02020603050405020304" pitchFamily="18" charset="0"/>
              </a:rPr>
              <a:t>v</a:t>
            </a:r>
            <a:r>
              <a:rPr lang="cs-CZ" i="1" baseline="-25000" dirty="0">
                <a:solidFill>
                  <a:srgbClr val="000000"/>
                </a:solidFill>
                <a:latin typeface="Times New Roman" panose="02020603050405020304" pitchFamily="18" charset="0"/>
              </a:rPr>
              <a:t>o</a:t>
            </a:r>
            <a:r>
              <a:rPr lang="en-US" i="1" dirty="0" smtClean="0">
                <a:latin typeface="Times New Roman" panose="02020603050405020304" pitchFamily="18" charset="0"/>
              </a:rPr>
              <a:t> </a:t>
            </a:r>
            <a:r>
              <a:rPr lang="en-US" i="1" dirty="0">
                <a:latin typeface="Times New Roman" panose="02020603050405020304" pitchFamily="18" charset="0"/>
              </a:rPr>
              <a:t>t </a:t>
            </a:r>
            <a:r>
              <a:rPr lang="en-US" dirty="0">
                <a:latin typeface="Symbol" panose="05050102010706020507" pitchFamily="18" charset="2"/>
              </a:rPr>
              <a:t>+ </a:t>
            </a:r>
            <a:r>
              <a:rPr lang="en-US" i="1" dirty="0" smtClean="0">
                <a:latin typeface="Times New Roman" panose="02020603050405020304" pitchFamily="18" charset="0"/>
              </a:rPr>
              <a:t>s</a:t>
            </a:r>
            <a:r>
              <a:rPr lang="cs-CZ" i="1" baseline="-25000" dirty="0">
                <a:latin typeface="Times New Roman" panose="02020603050405020304" pitchFamily="18" charset="0"/>
              </a:rPr>
              <a:t>o</a:t>
            </a:r>
            <a:endParaRPr lang="en-US" i="1" dirty="0">
              <a:latin typeface="Times New Roman" panose="02020603050405020304" pitchFamily="18" charset="0"/>
            </a:endParaRPr>
          </a:p>
        </p:txBody>
      </p:sp>
    </p:spTree>
    <p:extLst>
      <p:ext uri="{BB962C8B-B14F-4D97-AF65-F5344CB8AC3E}">
        <p14:creationId xmlns:p14="http://schemas.microsoft.com/office/powerpoint/2010/main" val="2755897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3" name="Zástupný symbol pro obsah 2"/>
          <p:cNvSpPr>
            <a:spLocks noGrp="1"/>
          </p:cNvSpPr>
          <p:nvPr>
            <p:ph idx="1"/>
          </p:nvPr>
        </p:nvSpPr>
        <p:spPr>
          <a:xfrm>
            <a:off x="509589" y="1829974"/>
            <a:ext cx="5964363" cy="4418425"/>
          </a:xfrm>
        </p:spPr>
        <p:txBody>
          <a:bodyPr/>
          <a:lstStyle/>
          <a:p>
            <a:pPr marL="0" lvl="2">
              <a:buClr>
                <a:srgbClr val="00287D"/>
              </a:buClr>
              <a:buSzPct val="100000"/>
            </a:pPr>
            <a:r>
              <a:rPr lang="cs-CZ" sz="1800" dirty="0" smtClean="0">
                <a:solidFill>
                  <a:srgbClr val="C00000"/>
                </a:solidFill>
                <a:ea typeface="+mn-ea"/>
                <a:cs typeface="+mn-cs"/>
              </a:rPr>
              <a:t>Nejjednodušší křivočarý pohyb– trajektorií je kružnice</a:t>
            </a:r>
          </a:p>
        </p:txBody>
      </p:sp>
      <p:sp>
        <p:nvSpPr>
          <p:cNvPr id="8" name="Obdélník 7"/>
          <p:cNvSpPr/>
          <p:nvPr/>
        </p:nvSpPr>
        <p:spPr>
          <a:xfrm>
            <a:off x="552090" y="2208294"/>
            <a:ext cx="5098902" cy="369332"/>
          </a:xfrm>
          <a:prstGeom prst="rect">
            <a:avLst/>
          </a:prstGeom>
        </p:spPr>
        <p:txBody>
          <a:bodyPr wrap="square">
            <a:spAutoFit/>
          </a:bodyPr>
          <a:lstStyle/>
          <a:p>
            <a:r>
              <a:rPr lang="cs-CZ" sz="1800" dirty="0" smtClean="0">
                <a:latin typeface="+mn-lt"/>
              </a:rPr>
              <a:t>Zrychlení má dvě složky </a:t>
            </a:r>
            <a:r>
              <a:rPr lang="cs-CZ" sz="1800" b="1" dirty="0" smtClean="0">
                <a:latin typeface="+mn-lt"/>
              </a:rPr>
              <a:t>tečnou</a:t>
            </a:r>
            <a:r>
              <a:rPr lang="cs-CZ" sz="1800" dirty="0" smtClean="0">
                <a:latin typeface="+mn-lt"/>
              </a:rPr>
              <a:t> a </a:t>
            </a:r>
            <a:r>
              <a:rPr lang="cs-CZ" sz="1800" b="1" dirty="0" smtClean="0">
                <a:latin typeface="+mn-lt"/>
              </a:rPr>
              <a:t>normálovou</a:t>
            </a:r>
            <a:r>
              <a:rPr lang="cs-CZ" sz="1800" dirty="0" smtClean="0">
                <a:latin typeface="+mn-lt"/>
              </a:rPr>
              <a:t>.</a:t>
            </a:r>
          </a:p>
        </p:txBody>
      </p:sp>
      <mc:AlternateContent xmlns:mc="http://schemas.openxmlformats.org/markup-compatibility/2006" xmlns:a14="http://schemas.microsoft.com/office/drawing/2010/main">
        <mc:Choice Requires="a14">
          <p:sp>
            <p:nvSpPr>
              <p:cNvPr id="10" name="Obdélník 9"/>
              <p:cNvSpPr/>
              <p:nvPr/>
            </p:nvSpPr>
            <p:spPr>
              <a:xfrm>
                <a:off x="1783750" y="5490143"/>
                <a:ext cx="1060034" cy="666401"/>
              </a:xfrm>
              <a:prstGeom prst="rect">
                <a:avLst/>
              </a:prstGeom>
              <a:ln>
                <a:solidFill>
                  <a:schemeClr val="accent1">
                    <a:lumMod val="75000"/>
                  </a:schemeClr>
                </a:solidFill>
              </a:ln>
            </p:spPr>
            <p:txBody>
              <a:bodyPr wrap="none">
                <a:spAutoFit/>
              </a:bodyPr>
              <a:lstStyle/>
              <a:p>
                <a:r>
                  <a:rPr lang="cs-CZ" i="1" dirty="0" smtClean="0">
                    <a:latin typeface="Times New Roman" panose="02020603050405020304" pitchFamily="18" charset="0"/>
                  </a:rPr>
                  <a:t>a</a:t>
                </a:r>
                <a:r>
                  <a:rPr lang="cs-CZ" i="1" baseline="-25000" dirty="0" smtClean="0">
                    <a:latin typeface="Times New Roman" panose="02020603050405020304" pitchFamily="18" charset="0"/>
                  </a:rPr>
                  <a:t>d</a:t>
                </a:r>
                <a:r>
                  <a:rPr lang="cs-CZ" i="1" dirty="0" smtClean="0">
                    <a:latin typeface="Times New Roman" panose="02020603050405020304" pitchFamily="18" charset="0"/>
                  </a:rPr>
                  <a:t> </a:t>
                </a:r>
                <a:r>
                  <a:rPr lang="cs-CZ" i="1" dirty="0">
                    <a:latin typeface="Times New Roman" panose="02020603050405020304" pitchFamily="18" charset="0"/>
                  </a:rPr>
                  <a:t>= </a:t>
                </a:r>
                <a14:m>
                  <m:oMath xmlns:m="http://schemas.openxmlformats.org/officeDocument/2006/math">
                    <m:f>
                      <m:fPr>
                        <m:ctrlPr>
                          <a:rPr lang="cs-CZ" i="1" smtClean="0">
                            <a:latin typeface="Cambria Math" panose="02040503050406030204" pitchFamily="18" charset="0"/>
                          </a:rPr>
                        </m:ctrlPr>
                      </m:fPr>
                      <m:num>
                        <m:sSup>
                          <m:sSupPr>
                            <m:ctrlPr>
                              <a:rPr lang="cs-CZ" b="0" i="1" smtClean="0">
                                <a:latin typeface="Cambria Math" panose="02040503050406030204" pitchFamily="18" charset="0"/>
                              </a:rPr>
                            </m:ctrlPr>
                          </m:sSupPr>
                          <m:e>
                            <m:r>
                              <a:rPr lang="cs-CZ" b="0" i="1" smtClean="0">
                                <a:latin typeface="Cambria Math" panose="02040503050406030204" pitchFamily="18" charset="0"/>
                              </a:rPr>
                              <m:t>𝑣</m:t>
                            </m:r>
                          </m:e>
                          <m:sup>
                            <m:r>
                              <a:rPr lang="cs-CZ" b="0" i="1" smtClean="0">
                                <a:latin typeface="Cambria Math" panose="02040503050406030204" pitchFamily="18" charset="0"/>
                              </a:rPr>
                              <m:t>2</m:t>
                            </m:r>
                          </m:sup>
                        </m:sSup>
                      </m:num>
                      <m:den>
                        <m:r>
                          <a:rPr lang="cs-CZ" b="0" i="1" smtClean="0">
                            <a:latin typeface="Cambria Math" panose="02040503050406030204" pitchFamily="18" charset="0"/>
                          </a:rPr>
                          <m:t>𝑟</m:t>
                        </m:r>
                      </m:den>
                    </m:f>
                  </m:oMath>
                </a14:m>
                <a:endParaRPr lang="cs-CZ" i="1" dirty="0">
                  <a:latin typeface="Times New Roman" panose="02020603050405020304" pitchFamily="18" charset="0"/>
                </a:endParaRPr>
              </a:p>
            </p:txBody>
          </p:sp>
        </mc:Choice>
        <mc:Fallback xmlns="">
          <p:sp>
            <p:nvSpPr>
              <p:cNvPr id="10" name="Obdélník 9"/>
              <p:cNvSpPr>
                <a:spLocks noRot="1" noChangeAspect="1" noMove="1" noResize="1" noEditPoints="1" noAdjustHandles="1" noChangeArrowheads="1" noChangeShapeType="1" noTextEdit="1"/>
              </p:cNvSpPr>
              <p:nvPr/>
            </p:nvSpPr>
            <p:spPr>
              <a:xfrm>
                <a:off x="1783750" y="5490143"/>
                <a:ext cx="1060034" cy="666401"/>
              </a:xfrm>
              <a:prstGeom prst="rect">
                <a:avLst/>
              </a:prstGeom>
              <a:blipFill rotWithShape="0">
                <a:blip r:embed="rId3" cstate="print"/>
                <a:stretch>
                  <a:fillRect l="-8523" b="-7207"/>
                </a:stretch>
              </a:blipFill>
              <a:ln>
                <a:solidFill>
                  <a:schemeClr val="accent1">
                    <a:lumMod val="75000"/>
                  </a:schemeClr>
                </a:solidFill>
              </a:ln>
            </p:spPr>
            <p:txBody>
              <a:bodyPr/>
              <a:lstStyle/>
              <a:p>
                <a:r>
                  <a:rPr lang="cs-CZ">
                    <a:noFill/>
                  </a:rPr>
                  <a:t> </a:t>
                </a:r>
              </a:p>
            </p:txBody>
          </p:sp>
        </mc:Fallback>
      </mc:AlternateContent>
      <p:sp>
        <p:nvSpPr>
          <p:cNvPr id="13" name="Obdélník 12"/>
          <p:cNvSpPr/>
          <p:nvPr/>
        </p:nvSpPr>
        <p:spPr>
          <a:xfrm>
            <a:off x="505275" y="2680087"/>
            <a:ext cx="8253582" cy="3570208"/>
          </a:xfrm>
          <a:prstGeom prst="rect">
            <a:avLst/>
          </a:prstGeom>
        </p:spPr>
        <p:txBody>
          <a:bodyPr wrap="square">
            <a:spAutoFit/>
          </a:bodyPr>
          <a:lstStyle/>
          <a:p>
            <a:r>
              <a:rPr lang="cs-CZ" sz="1800" dirty="0" smtClean="0">
                <a:latin typeface="+mn-lt"/>
              </a:rPr>
              <a:t>V případě </a:t>
            </a:r>
            <a:r>
              <a:rPr lang="cs-CZ" sz="1800" dirty="0" smtClean="0">
                <a:solidFill>
                  <a:srgbClr val="00287D"/>
                </a:solidFill>
                <a:latin typeface="+mn-lt"/>
              </a:rPr>
              <a:t>rovnoměrného pohybu po kružnici</a:t>
            </a:r>
          </a:p>
          <a:p>
            <a:r>
              <a:rPr lang="cs-CZ" sz="1800" dirty="0" smtClean="0">
                <a:latin typeface="+mn-lt"/>
              </a:rPr>
              <a:t>je tečné zrychlení nulové </a:t>
            </a:r>
            <a:r>
              <a:rPr lang="cs-CZ" sz="1800" i="1" kern="0" dirty="0" err="1" smtClean="0">
                <a:solidFill>
                  <a:srgbClr val="00287D"/>
                </a:solidFill>
                <a:latin typeface="Arial"/>
              </a:rPr>
              <a:t>a</a:t>
            </a:r>
            <a:r>
              <a:rPr lang="cs-CZ" sz="1800" i="1" kern="0" baseline="-25000" dirty="0" err="1" smtClean="0">
                <a:solidFill>
                  <a:srgbClr val="00287D"/>
                </a:solidFill>
                <a:latin typeface="Arial"/>
              </a:rPr>
              <a:t>t</a:t>
            </a:r>
            <a:r>
              <a:rPr lang="cs-CZ" sz="1800" i="1" kern="0" dirty="0" smtClean="0">
                <a:solidFill>
                  <a:srgbClr val="00287D"/>
                </a:solidFill>
                <a:latin typeface="Arial"/>
              </a:rPr>
              <a:t> =0</a:t>
            </a:r>
            <a:r>
              <a:rPr lang="cs-CZ" sz="1800" dirty="0" smtClean="0">
                <a:solidFill>
                  <a:srgbClr val="00287D"/>
                </a:solidFill>
                <a:latin typeface="+mn-lt"/>
              </a:rPr>
              <a:t>.</a:t>
            </a:r>
            <a:r>
              <a:rPr lang="cs-CZ" sz="1800" dirty="0" smtClean="0">
                <a:latin typeface="+mn-lt"/>
              </a:rPr>
              <a:t> </a:t>
            </a:r>
          </a:p>
          <a:p>
            <a:r>
              <a:rPr lang="cs-CZ" sz="1800" dirty="0" smtClean="0">
                <a:latin typeface="+mn-lt"/>
              </a:rPr>
              <a:t>Velikost rychlosti je </a:t>
            </a:r>
            <a:r>
              <a:rPr lang="cs-CZ" sz="1800" dirty="0" err="1" smtClean="0">
                <a:latin typeface="+mn-lt"/>
              </a:rPr>
              <a:t>konstatní</a:t>
            </a:r>
            <a:r>
              <a:rPr lang="cs-CZ" sz="1800" dirty="0" smtClean="0">
                <a:latin typeface="+mn-lt"/>
              </a:rPr>
              <a:t> </a:t>
            </a:r>
            <a:r>
              <a:rPr lang="cs-CZ" sz="1800" i="1" kern="0" dirty="0" smtClean="0">
                <a:solidFill>
                  <a:srgbClr val="00287D"/>
                </a:solidFill>
                <a:latin typeface="Arial"/>
              </a:rPr>
              <a:t>v = </a:t>
            </a:r>
            <a:r>
              <a:rPr lang="cs-CZ" sz="1800" i="1" kern="0" dirty="0" err="1" smtClean="0">
                <a:solidFill>
                  <a:srgbClr val="00287D"/>
                </a:solidFill>
                <a:latin typeface="Arial"/>
              </a:rPr>
              <a:t>konst</a:t>
            </a:r>
            <a:r>
              <a:rPr lang="cs-CZ" sz="1800" i="1" kern="0" dirty="0" smtClean="0">
                <a:solidFill>
                  <a:srgbClr val="00287D"/>
                </a:solidFill>
                <a:latin typeface="Arial"/>
              </a:rPr>
              <a:t>.</a:t>
            </a:r>
            <a:endParaRPr lang="cs-CZ" sz="1800" dirty="0" smtClean="0">
              <a:solidFill>
                <a:srgbClr val="00287D"/>
              </a:solidFill>
              <a:latin typeface="+mn-lt"/>
            </a:endParaRPr>
          </a:p>
          <a:p>
            <a:endParaRPr lang="cs-CZ" sz="1800" dirty="0" smtClean="0">
              <a:latin typeface="+mn-lt"/>
            </a:endParaRPr>
          </a:p>
          <a:p>
            <a:r>
              <a:rPr lang="cs-CZ" sz="1800" dirty="0" smtClean="0">
                <a:latin typeface="+mn-lt"/>
              </a:rPr>
              <a:t>Směr rychlosti se však v každém okamžiku mění. </a:t>
            </a:r>
          </a:p>
          <a:p>
            <a:r>
              <a:rPr lang="cs-CZ" sz="1800" dirty="0" smtClean="0">
                <a:latin typeface="+mn-lt"/>
              </a:rPr>
              <a:t>To způsobuje druhá složka zrychlení ve směru normály </a:t>
            </a:r>
            <a:r>
              <a:rPr lang="cs-CZ" sz="1800" i="1" dirty="0" err="1" smtClean="0">
                <a:solidFill>
                  <a:schemeClr val="accent1">
                    <a:lumMod val="75000"/>
                  </a:schemeClr>
                </a:solidFill>
                <a:latin typeface="+mn-lt"/>
              </a:rPr>
              <a:t>a</a:t>
            </a:r>
            <a:r>
              <a:rPr lang="cs-CZ" sz="1800" i="1" baseline="-25000" dirty="0" err="1" smtClean="0">
                <a:solidFill>
                  <a:schemeClr val="accent1">
                    <a:lumMod val="75000"/>
                  </a:schemeClr>
                </a:solidFill>
                <a:latin typeface="+mn-lt"/>
              </a:rPr>
              <a:t>n</a:t>
            </a:r>
            <a:r>
              <a:rPr lang="cs-CZ" sz="1800" i="1" dirty="0" smtClean="0">
                <a:solidFill>
                  <a:schemeClr val="accent1">
                    <a:lumMod val="75000"/>
                  </a:schemeClr>
                </a:solidFill>
                <a:latin typeface="+mn-lt"/>
              </a:rPr>
              <a:t> </a:t>
            </a:r>
            <a:r>
              <a:rPr lang="cs-CZ" sz="1800" dirty="0" smtClean="0">
                <a:latin typeface="+mn-lt"/>
              </a:rPr>
              <a:t>.</a:t>
            </a:r>
          </a:p>
          <a:p>
            <a:r>
              <a:rPr lang="cs-CZ" sz="1800" dirty="0" smtClean="0">
                <a:latin typeface="+mn-lt"/>
              </a:rPr>
              <a:t>U kruhového pohybu se toto </a:t>
            </a:r>
            <a:r>
              <a:rPr lang="cs-CZ" sz="1800" dirty="0" smtClean="0">
                <a:solidFill>
                  <a:schemeClr val="accent1">
                    <a:lumMod val="75000"/>
                  </a:schemeClr>
                </a:solidFill>
                <a:latin typeface="+mn-lt"/>
              </a:rPr>
              <a:t>normálové zrychlení</a:t>
            </a:r>
          </a:p>
          <a:p>
            <a:r>
              <a:rPr lang="cs-CZ" sz="1800" dirty="0" smtClean="0">
                <a:latin typeface="+mn-lt"/>
              </a:rPr>
              <a:t>označuje jako dostředivé zrychlení </a:t>
            </a:r>
            <a:r>
              <a:rPr lang="cs-CZ" sz="1800" i="1" dirty="0" smtClean="0">
                <a:solidFill>
                  <a:schemeClr val="accent1">
                    <a:lumMod val="75000"/>
                  </a:schemeClr>
                </a:solidFill>
                <a:latin typeface="+mn-lt"/>
              </a:rPr>
              <a:t>a</a:t>
            </a:r>
            <a:r>
              <a:rPr lang="cs-CZ" sz="1800" i="1" baseline="-25000" dirty="0" smtClean="0">
                <a:solidFill>
                  <a:schemeClr val="accent1">
                    <a:lumMod val="75000"/>
                  </a:schemeClr>
                </a:solidFill>
                <a:latin typeface="+mn-lt"/>
              </a:rPr>
              <a:t>d</a:t>
            </a:r>
            <a:r>
              <a:rPr lang="cs-CZ" sz="1800" dirty="0" smtClean="0">
                <a:latin typeface="+mn-lt"/>
              </a:rPr>
              <a:t>, protože v každém</a:t>
            </a:r>
          </a:p>
          <a:p>
            <a:r>
              <a:rPr lang="cs-CZ" sz="1800" dirty="0" smtClean="0">
                <a:latin typeface="+mn-lt"/>
              </a:rPr>
              <a:t>bodě kruhové dráhy směřuje do jejího pevného středu.</a:t>
            </a:r>
          </a:p>
          <a:p>
            <a:r>
              <a:rPr lang="cs-CZ" sz="1800" dirty="0" smtClean="0">
                <a:latin typeface="+mn-lt"/>
              </a:rPr>
              <a:t>Velikost dostředivého zrychlení je dána </a:t>
            </a:r>
          </a:p>
          <a:p>
            <a:r>
              <a:rPr lang="cs-CZ" sz="1800" dirty="0" smtClean="0">
                <a:latin typeface="+mn-lt"/>
              </a:rPr>
              <a:t>vztahem:</a:t>
            </a:r>
          </a:p>
          <a:p>
            <a:r>
              <a:rPr lang="cs-CZ" sz="1400" dirty="0" smtClean="0">
                <a:latin typeface="+mn-lt"/>
              </a:rPr>
              <a:t>			kde </a:t>
            </a:r>
            <a:r>
              <a:rPr lang="cs-CZ" sz="1400" i="1" dirty="0">
                <a:latin typeface="+mn-lt"/>
              </a:rPr>
              <a:t>v</a:t>
            </a:r>
            <a:r>
              <a:rPr lang="cs-CZ" sz="1400" dirty="0">
                <a:latin typeface="+mn-lt"/>
              </a:rPr>
              <a:t> je velikost rychlosti </a:t>
            </a:r>
            <a:r>
              <a:rPr lang="cs-CZ" sz="1400" dirty="0" smtClean="0">
                <a:latin typeface="+mn-lt"/>
              </a:rPr>
              <a:t>(</a:t>
            </a:r>
            <a:r>
              <a:rPr lang="cs-CZ" sz="1400" dirty="0">
                <a:latin typeface="+mn-lt"/>
              </a:rPr>
              <a:t>někdy </a:t>
            </a:r>
            <a:r>
              <a:rPr lang="cs-CZ" sz="1400" dirty="0" smtClean="0">
                <a:latin typeface="+mn-lt"/>
              </a:rPr>
              <a:t>označovaná jako </a:t>
            </a:r>
            <a:r>
              <a:rPr lang="cs-CZ" sz="1400" dirty="0">
                <a:latin typeface="+mn-lt"/>
              </a:rPr>
              <a:t>obvodová </a:t>
            </a:r>
            <a:r>
              <a:rPr lang="cs-CZ" sz="1400" dirty="0" smtClean="0">
                <a:latin typeface="+mn-lt"/>
              </a:rPr>
              <a:t>			rychlost</a:t>
            </a:r>
            <a:r>
              <a:rPr lang="cs-CZ" sz="1400" dirty="0">
                <a:latin typeface="+mn-lt"/>
              </a:rPr>
              <a:t>) a </a:t>
            </a:r>
            <a:r>
              <a:rPr lang="cs-CZ" sz="1400" i="1" dirty="0">
                <a:latin typeface="+mn-lt"/>
              </a:rPr>
              <a:t>r</a:t>
            </a:r>
            <a:r>
              <a:rPr lang="cs-CZ" sz="1400" dirty="0">
                <a:latin typeface="+mn-lt"/>
              </a:rPr>
              <a:t> je </a:t>
            </a:r>
            <a:r>
              <a:rPr lang="cs-CZ" sz="1400" dirty="0" smtClean="0">
                <a:latin typeface="+mn-lt"/>
              </a:rPr>
              <a:t>poloměr opisované kružnice</a:t>
            </a:r>
            <a:r>
              <a:rPr lang="cs-CZ" sz="1400" dirty="0">
                <a:latin typeface="+mn-lt"/>
              </a:rPr>
              <a:t>.</a:t>
            </a:r>
          </a:p>
        </p:txBody>
      </p:sp>
      <p:pic>
        <p:nvPicPr>
          <p:cNvPr id="14" name="Obrázek 13"/>
          <p:cNvPicPr>
            <a:picLocks noChangeAspect="1"/>
          </p:cNvPicPr>
          <p:nvPr/>
        </p:nvPicPr>
        <p:blipFill>
          <a:blip r:embed="rId4" cstate="print"/>
          <a:stretch>
            <a:fillRect/>
          </a:stretch>
        </p:blipFill>
        <p:spPr>
          <a:xfrm>
            <a:off x="6724402" y="612477"/>
            <a:ext cx="2307792" cy="2545472"/>
          </a:xfrm>
          <a:prstGeom prst="rect">
            <a:avLst/>
          </a:prstGeom>
        </p:spPr>
      </p:pic>
      <p:pic>
        <p:nvPicPr>
          <p:cNvPr id="15" name="Obrázek 14"/>
          <p:cNvPicPr>
            <a:picLocks noChangeAspect="1"/>
          </p:cNvPicPr>
          <p:nvPr/>
        </p:nvPicPr>
        <p:blipFill>
          <a:blip r:embed="rId5" cstate="print"/>
          <a:stretch>
            <a:fillRect/>
          </a:stretch>
        </p:blipFill>
        <p:spPr>
          <a:xfrm>
            <a:off x="6697654" y="3233945"/>
            <a:ext cx="2446346" cy="2112518"/>
          </a:xfrm>
          <a:prstGeom prst="rect">
            <a:avLst/>
          </a:prstGeom>
        </p:spPr>
      </p:pic>
    </p:spTree>
    <p:extLst>
      <p:ext uri="{BB962C8B-B14F-4D97-AF65-F5344CB8AC3E}">
        <p14:creationId xmlns:p14="http://schemas.microsoft.com/office/powerpoint/2010/main" val="2233416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3" name="Zástupný symbol pro obsah 2"/>
          <p:cNvSpPr>
            <a:spLocks noGrp="1"/>
          </p:cNvSpPr>
          <p:nvPr>
            <p:ph idx="1"/>
          </p:nvPr>
        </p:nvSpPr>
        <p:spPr>
          <a:xfrm>
            <a:off x="486702" y="1829975"/>
            <a:ext cx="5964363" cy="394807"/>
          </a:xfrm>
        </p:spPr>
        <p:txBody>
          <a:bodyPr/>
          <a:lstStyle/>
          <a:p>
            <a:pPr marL="0" lvl="2">
              <a:buClr>
                <a:srgbClr val="00287D"/>
              </a:buClr>
              <a:buSzPct val="100000"/>
            </a:pPr>
            <a:r>
              <a:rPr lang="cs-CZ" sz="1800" dirty="0" smtClean="0">
                <a:solidFill>
                  <a:srgbClr val="C00000"/>
                </a:solidFill>
                <a:ea typeface="+mn-ea"/>
                <a:cs typeface="+mn-cs"/>
              </a:rPr>
              <a:t>Úhlová dráha, úhlová rychlost a úhlové zrychlení.</a:t>
            </a:r>
          </a:p>
          <a:p>
            <a:pPr marL="0" lvl="2">
              <a:buClr>
                <a:srgbClr val="00287D"/>
              </a:buClr>
              <a:buSzPct val="100000"/>
            </a:pPr>
            <a:endParaRPr lang="cs-CZ" sz="1800" dirty="0" smtClean="0">
              <a:solidFill>
                <a:srgbClr val="C00000"/>
              </a:solidFill>
              <a:ea typeface="+mn-ea"/>
              <a:cs typeface="+mn-cs"/>
            </a:endParaRPr>
          </a:p>
        </p:txBody>
      </p:sp>
      <mc:AlternateContent xmlns:mc="http://schemas.openxmlformats.org/markup-compatibility/2006" xmlns:a14="http://schemas.microsoft.com/office/drawing/2010/main">
        <mc:Choice Requires="a14">
          <p:sp>
            <p:nvSpPr>
              <p:cNvPr id="13" name="Obdélník 12"/>
              <p:cNvSpPr/>
              <p:nvPr/>
            </p:nvSpPr>
            <p:spPr>
              <a:xfrm>
                <a:off x="422694" y="2278082"/>
                <a:ext cx="8253582" cy="3970318"/>
              </a:xfrm>
              <a:prstGeom prst="rect">
                <a:avLst/>
              </a:prstGeom>
            </p:spPr>
            <p:txBody>
              <a:bodyPr wrap="square">
                <a:spAutoFit/>
              </a:bodyPr>
              <a:lstStyle/>
              <a:p>
                <a:r>
                  <a:rPr lang="cs-CZ" sz="1800" dirty="0">
                    <a:solidFill>
                      <a:srgbClr val="00287D"/>
                    </a:solidFill>
                    <a:latin typeface="+mn-lt"/>
                  </a:rPr>
                  <a:t>Ú</a:t>
                </a:r>
                <a:r>
                  <a:rPr lang="cs-CZ" sz="1800" dirty="0" smtClean="0">
                    <a:solidFill>
                      <a:srgbClr val="00287D"/>
                    </a:solidFill>
                    <a:latin typeface="+mn-lt"/>
                  </a:rPr>
                  <a:t>hlová </a:t>
                </a:r>
                <a:r>
                  <a:rPr lang="cs-CZ" sz="1800" dirty="0">
                    <a:solidFill>
                      <a:srgbClr val="00287D"/>
                    </a:solidFill>
                    <a:latin typeface="+mn-lt"/>
                  </a:rPr>
                  <a:t>dráha </a:t>
                </a:r>
                <a:r>
                  <a:rPr lang="cs-CZ" sz="1800" dirty="0">
                    <a:latin typeface="+mn-lt"/>
                  </a:rPr>
                  <a:t>je </a:t>
                </a:r>
                <a:r>
                  <a:rPr lang="cs-CZ" sz="1800" dirty="0" smtClean="0">
                    <a:latin typeface="+mn-lt"/>
                  </a:rPr>
                  <a:t>definována </a:t>
                </a:r>
                <a:r>
                  <a:rPr lang="cs-CZ" sz="1800" dirty="0">
                    <a:latin typeface="+mn-lt"/>
                  </a:rPr>
                  <a:t>jako středový </a:t>
                </a:r>
                <a:r>
                  <a:rPr lang="cs-CZ" sz="1800" dirty="0" smtClean="0">
                    <a:latin typeface="+mn-lt"/>
                  </a:rPr>
                  <a:t>úhel </a:t>
                </a:r>
                <a:r>
                  <a:rPr lang="el-GR" sz="1800" i="1" dirty="0" smtClean="0">
                    <a:latin typeface="+mn-lt"/>
                  </a:rPr>
                  <a:t>φ</a:t>
                </a:r>
                <a:r>
                  <a:rPr lang="cs-CZ" sz="1800" dirty="0" smtClean="0">
                    <a:latin typeface="+mn-lt"/>
                  </a:rPr>
                  <a:t>,</a:t>
                </a:r>
                <a:endParaRPr lang="cs-CZ" sz="1800" dirty="0">
                  <a:latin typeface="+mn-lt"/>
                </a:endParaRPr>
              </a:p>
              <a:p>
                <a:r>
                  <a:rPr lang="cs-CZ" sz="1800" dirty="0">
                    <a:latin typeface="+mn-lt"/>
                  </a:rPr>
                  <a:t>který opíše </a:t>
                </a:r>
                <a:r>
                  <a:rPr lang="cs-CZ" sz="1800" dirty="0" err="1">
                    <a:latin typeface="+mn-lt"/>
                  </a:rPr>
                  <a:t>průvodič</a:t>
                </a:r>
                <a:r>
                  <a:rPr lang="cs-CZ" sz="1800" dirty="0">
                    <a:latin typeface="+mn-lt"/>
                  </a:rPr>
                  <a:t> </a:t>
                </a:r>
                <a:r>
                  <a:rPr lang="cs-CZ" sz="1800" i="1" dirty="0">
                    <a:latin typeface="+mn-lt"/>
                  </a:rPr>
                  <a:t>r</a:t>
                </a:r>
                <a:r>
                  <a:rPr lang="cs-CZ" sz="1800" dirty="0">
                    <a:latin typeface="+mn-lt"/>
                  </a:rPr>
                  <a:t> hmotného budu za dobu </a:t>
                </a:r>
                <a:r>
                  <a:rPr lang="cs-CZ" sz="1800" i="1" dirty="0">
                    <a:latin typeface="+mn-lt"/>
                  </a:rPr>
                  <a:t>t</a:t>
                </a:r>
                <a:r>
                  <a:rPr lang="cs-CZ" sz="1800" dirty="0" smtClean="0">
                    <a:latin typeface="+mn-lt"/>
                  </a:rPr>
                  <a:t>.</a:t>
                </a:r>
              </a:p>
              <a:p>
                <a:r>
                  <a:rPr lang="cs-CZ" sz="1800" dirty="0" smtClean="0">
                    <a:latin typeface="+mn-lt"/>
                  </a:rPr>
                  <a:t>Úhlovou </a:t>
                </a:r>
                <a:r>
                  <a:rPr lang="cs-CZ" sz="1800" dirty="0">
                    <a:latin typeface="+mn-lt"/>
                  </a:rPr>
                  <a:t>dráhu měříme v radiánech </a:t>
                </a:r>
                <a:r>
                  <a:rPr lang="cs-CZ" sz="1800" dirty="0" smtClean="0">
                    <a:latin typeface="+mn-lt"/>
                  </a:rPr>
                  <a:t>se značkou </a:t>
                </a:r>
                <a:r>
                  <a:rPr lang="cs-CZ" sz="1800" dirty="0">
                    <a:latin typeface="+mn-lt"/>
                  </a:rPr>
                  <a:t>rad</a:t>
                </a:r>
                <a:r>
                  <a:rPr lang="cs-CZ" sz="1800" dirty="0" smtClean="0">
                    <a:latin typeface="+mn-lt"/>
                  </a:rPr>
                  <a:t>.</a:t>
                </a:r>
              </a:p>
              <a:p>
                <a:endParaRPr lang="cs-CZ" sz="1800" dirty="0" smtClean="0">
                  <a:latin typeface="+mn-lt"/>
                </a:endParaRPr>
              </a:p>
              <a:p>
                <a:endParaRPr lang="cs-CZ" sz="1800" dirty="0">
                  <a:latin typeface="+mn-lt"/>
                </a:endParaRPr>
              </a:p>
              <a:p>
                <a:endParaRPr lang="cs-CZ" sz="1800" dirty="0" smtClean="0">
                  <a:latin typeface="+mn-lt"/>
                </a:endParaRPr>
              </a:p>
              <a:p>
                <a:r>
                  <a:rPr lang="cs-CZ" sz="1800" dirty="0" smtClean="0">
                    <a:latin typeface="+mn-lt"/>
                  </a:rPr>
                  <a:t>Mezi </a:t>
                </a:r>
                <a:r>
                  <a:rPr lang="cs-CZ" sz="1800" dirty="0">
                    <a:latin typeface="+mn-lt"/>
                  </a:rPr>
                  <a:t>přírůstkem úhlové dráhy </a:t>
                </a:r>
                <a:r>
                  <a:rPr lang="cs-CZ" sz="1800" i="1" dirty="0">
                    <a:latin typeface="+mn-lt"/>
                  </a:rPr>
                  <a:t>d</a:t>
                </a:r>
                <a:r>
                  <a:rPr lang="el-GR" sz="1800" i="1" dirty="0">
                    <a:latin typeface="+mn-lt"/>
                  </a:rPr>
                  <a:t>φ</a:t>
                </a:r>
                <a:r>
                  <a:rPr lang="el-GR" sz="1800" dirty="0">
                    <a:latin typeface="+mn-lt"/>
                  </a:rPr>
                  <a:t> </a:t>
                </a:r>
                <a:r>
                  <a:rPr lang="cs-CZ" sz="1800" dirty="0">
                    <a:latin typeface="+mn-lt"/>
                  </a:rPr>
                  <a:t>a příslušnou </a:t>
                </a:r>
                <a:r>
                  <a:rPr lang="cs-CZ" sz="1800" dirty="0" smtClean="0">
                    <a:latin typeface="+mn-lt"/>
                  </a:rPr>
                  <a:t>změnou</a:t>
                </a:r>
              </a:p>
              <a:p>
                <a:r>
                  <a:rPr lang="cs-CZ" sz="1800" dirty="0" smtClean="0">
                    <a:latin typeface="+mn-lt"/>
                  </a:rPr>
                  <a:t>dráhy </a:t>
                </a:r>
                <a:r>
                  <a:rPr lang="cs-CZ" sz="1800" i="1" dirty="0" err="1">
                    <a:latin typeface="+mn-lt"/>
                  </a:rPr>
                  <a:t>ds</a:t>
                </a:r>
                <a:r>
                  <a:rPr lang="cs-CZ" sz="1800" dirty="0">
                    <a:latin typeface="+mn-lt"/>
                  </a:rPr>
                  <a:t> platí vztah:</a:t>
                </a:r>
              </a:p>
              <a:p>
                <a:endParaRPr lang="cs-CZ" sz="1800" dirty="0" smtClean="0">
                  <a:latin typeface="+mn-lt"/>
                </a:endParaRPr>
              </a:p>
              <a:p>
                <a:endParaRPr lang="cs-CZ" sz="1800" dirty="0">
                  <a:latin typeface="+mn-lt"/>
                </a:endParaRPr>
              </a:p>
              <a:p>
                <a:endParaRPr lang="cs-CZ" sz="1800" dirty="0" smtClean="0">
                  <a:latin typeface="+mn-lt"/>
                </a:endParaRPr>
              </a:p>
              <a:p>
                <a:r>
                  <a:rPr lang="cs-CZ" sz="1800" dirty="0" smtClean="0">
                    <a:latin typeface="+mn-lt"/>
                  </a:rPr>
                  <a:t>Vektor </a:t>
                </a:r>
                <a:r>
                  <a:rPr lang="cs-CZ" sz="1800" dirty="0">
                    <a:latin typeface="+mn-lt"/>
                  </a:rPr>
                  <a:t>úhlové dráhy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el-GR" sz="1800" b="1" i="1" kern="0">
                            <a:solidFill>
                              <a:srgbClr val="000000"/>
                            </a:solidFill>
                            <a:latin typeface="Cambria Math" panose="02040503050406030204" pitchFamily="18" charset="0"/>
                          </a:rPr>
                          <m:t>𝝋</m:t>
                        </m:r>
                      </m:e>
                    </m:acc>
                  </m:oMath>
                </a14:m>
                <a:r>
                  <a:rPr lang="el-GR" sz="1800" dirty="0" smtClean="0">
                    <a:latin typeface="+mn-lt"/>
                  </a:rPr>
                  <a:t> </a:t>
                </a:r>
                <a:r>
                  <a:rPr lang="cs-CZ" sz="1800" dirty="0">
                    <a:latin typeface="+mn-lt"/>
                  </a:rPr>
                  <a:t>má velikost </a:t>
                </a:r>
                <a:r>
                  <a:rPr lang="cs-CZ" sz="1800" dirty="0" smtClean="0">
                    <a:latin typeface="+mn-lt"/>
                  </a:rPr>
                  <a:t>rovnu velikosti </a:t>
                </a:r>
                <a:r>
                  <a:rPr lang="cs-CZ" sz="1800" dirty="0">
                    <a:latin typeface="+mn-lt"/>
                  </a:rPr>
                  <a:t>opsaného úhlu </a:t>
                </a:r>
                <a:r>
                  <a:rPr lang="el-GR" sz="1800" i="1" dirty="0">
                    <a:latin typeface="+mn-lt"/>
                  </a:rPr>
                  <a:t>Δφ</a:t>
                </a:r>
                <a:r>
                  <a:rPr lang="el-GR" sz="1800" dirty="0">
                    <a:latin typeface="+mn-lt"/>
                  </a:rPr>
                  <a:t> </a:t>
                </a:r>
                <a:r>
                  <a:rPr lang="cs-CZ" sz="1800" dirty="0">
                    <a:latin typeface="+mn-lt"/>
                  </a:rPr>
                  <a:t>a směr kolmý </a:t>
                </a:r>
                <a:r>
                  <a:rPr lang="cs-CZ" sz="1800" dirty="0" smtClean="0">
                    <a:latin typeface="+mn-lt"/>
                  </a:rPr>
                  <a:t>na rovinu </a:t>
                </a:r>
                <a:r>
                  <a:rPr lang="cs-CZ" sz="1800" dirty="0">
                    <a:latin typeface="+mn-lt"/>
                  </a:rPr>
                  <a:t>opisovanou </a:t>
                </a:r>
                <a:r>
                  <a:rPr lang="cs-CZ" sz="1800" dirty="0" err="1">
                    <a:latin typeface="+mn-lt"/>
                  </a:rPr>
                  <a:t>průvodičem</a:t>
                </a:r>
                <a:r>
                  <a:rPr lang="cs-CZ" sz="1800" dirty="0">
                    <a:latin typeface="+mn-lt"/>
                  </a:rPr>
                  <a:t> r. </a:t>
                </a:r>
                <a:endParaRPr lang="cs-CZ" sz="1800" dirty="0" smtClean="0">
                  <a:latin typeface="+mn-lt"/>
                </a:endParaRPr>
              </a:p>
              <a:p>
                <a:r>
                  <a:rPr lang="cs-CZ" sz="1800" dirty="0" smtClean="0">
                    <a:latin typeface="+mn-lt"/>
                  </a:rPr>
                  <a:t>Kladný směr vektoru úhlové </a:t>
                </a:r>
                <a:r>
                  <a:rPr lang="cs-CZ" sz="1800" dirty="0">
                    <a:latin typeface="+mn-lt"/>
                  </a:rPr>
                  <a:t>dráhy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el-GR" sz="1800" b="1" i="1" kern="0">
                            <a:solidFill>
                              <a:srgbClr val="000000"/>
                            </a:solidFill>
                            <a:latin typeface="Cambria Math" panose="02040503050406030204" pitchFamily="18" charset="0"/>
                          </a:rPr>
                          <m:t>𝝋</m:t>
                        </m:r>
                      </m:e>
                    </m:acc>
                  </m:oMath>
                </a14:m>
                <a:r>
                  <a:rPr lang="el-GR" sz="1800" dirty="0">
                    <a:latin typeface="+mn-lt"/>
                  </a:rPr>
                  <a:t> </a:t>
                </a:r>
                <a:r>
                  <a:rPr lang="cs-CZ" sz="1800" dirty="0" smtClean="0">
                    <a:latin typeface="+mn-lt"/>
                  </a:rPr>
                  <a:t>je dán směrem </a:t>
                </a:r>
                <a:r>
                  <a:rPr lang="cs-CZ" sz="1800" dirty="0">
                    <a:latin typeface="+mn-lt"/>
                  </a:rPr>
                  <a:t>pravotočivého šroubu).</a:t>
                </a:r>
              </a:p>
            </p:txBody>
          </p:sp>
        </mc:Choice>
        <mc:Fallback xmlns="">
          <p:sp>
            <p:nvSpPr>
              <p:cNvPr id="13" name="Obdélník 12"/>
              <p:cNvSpPr>
                <a:spLocks noRot="1" noChangeAspect="1" noMove="1" noResize="1" noEditPoints="1" noAdjustHandles="1" noChangeArrowheads="1" noChangeShapeType="1" noTextEdit="1"/>
              </p:cNvSpPr>
              <p:nvPr/>
            </p:nvSpPr>
            <p:spPr>
              <a:xfrm>
                <a:off x="422694" y="2278082"/>
                <a:ext cx="8253582" cy="3970318"/>
              </a:xfrm>
              <a:prstGeom prst="rect">
                <a:avLst/>
              </a:prstGeom>
              <a:blipFill rotWithShape="0">
                <a:blip r:embed="rId3" cstate="print"/>
                <a:stretch>
                  <a:fillRect l="-591" t="-922" b="-1536"/>
                </a:stretch>
              </a:blipFill>
            </p:spPr>
            <p:txBody>
              <a:bodyPr/>
              <a:lstStyle/>
              <a:p>
                <a:r>
                  <a:rPr lang="cs-CZ">
                    <a:noFill/>
                  </a:rPr>
                  <a:t> </a:t>
                </a:r>
              </a:p>
            </p:txBody>
          </p:sp>
        </mc:Fallback>
      </mc:AlternateContent>
      <p:pic>
        <p:nvPicPr>
          <p:cNvPr id="6" name="Obrázek 5"/>
          <p:cNvPicPr>
            <a:picLocks noChangeAspect="1"/>
          </p:cNvPicPr>
          <p:nvPr/>
        </p:nvPicPr>
        <p:blipFill>
          <a:blip r:embed="rId4" cstate="print"/>
          <a:stretch>
            <a:fillRect/>
          </a:stretch>
        </p:blipFill>
        <p:spPr>
          <a:xfrm>
            <a:off x="987250" y="4549083"/>
            <a:ext cx="1115100" cy="767433"/>
          </a:xfrm>
          <a:prstGeom prst="rect">
            <a:avLst/>
          </a:prstGeom>
        </p:spPr>
      </p:pic>
      <p:pic>
        <p:nvPicPr>
          <p:cNvPr id="7" name="Obrázek 6"/>
          <p:cNvPicPr>
            <a:picLocks noChangeAspect="1"/>
          </p:cNvPicPr>
          <p:nvPr/>
        </p:nvPicPr>
        <p:blipFill>
          <a:blip r:embed="rId5" cstate="print"/>
          <a:stretch>
            <a:fillRect/>
          </a:stretch>
        </p:blipFill>
        <p:spPr>
          <a:xfrm>
            <a:off x="987250" y="3276541"/>
            <a:ext cx="876150" cy="657800"/>
          </a:xfrm>
          <a:prstGeom prst="rect">
            <a:avLst/>
          </a:prstGeom>
        </p:spPr>
      </p:pic>
      <p:pic>
        <p:nvPicPr>
          <p:cNvPr id="9" name="Obrázek 8"/>
          <p:cNvPicPr>
            <a:picLocks noChangeAspect="1"/>
          </p:cNvPicPr>
          <p:nvPr/>
        </p:nvPicPr>
        <p:blipFill>
          <a:blip r:embed="rId6" cstate="print"/>
          <a:stretch>
            <a:fillRect/>
          </a:stretch>
        </p:blipFill>
        <p:spPr>
          <a:xfrm>
            <a:off x="6388516" y="921592"/>
            <a:ext cx="2287760" cy="1961249"/>
          </a:xfrm>
          <a:prstGeom prst="rect">
            <a:avLst/>
          </a:prstGeom>
        </p:spPr>
      </p:pic>
      <p:pic>
        <p:nvPicPr>
          <p:cNvPr id="12" name="Obrázek 11"/>
          <p:cNvPicPr>
            <a:picLocks noChangeAspect="1"/>
          </p:cNvPicPr>
          <p:nvPr/>
        </p:nvPicPr>
        <p:blipFill>
          <a:blip r:embed="rId7" cstate="print"/>
          <a:stretch>
            <a:fillRect/>
          </a:stretch>
        </p:blipFill>
        <p:spPr>
          <a:xfrm>
            <a:off x="6388516" y="3330435"/>
            <a:ext cx="2360660" cy="1817792"/>
          </a:xfrm>
          <a:prstGeom prst="rect">
            <a:avLst/>
          </a:prstGeom>
        </p:spPr>
      </p:pic>
    </p:spTree>
    <p:extLst>
      <p:ext uri="{BB962C8B-B14F-4D97-AF65-F5344CB8AC3E}">
        <p14:creationId xmlns:p14="http://schemas.microsoft.com/office/powerpoint/2010/main" val="735361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3" name="Zástupný symbol pro obsah 2"/>
          <p:cNvSpPr>
            <a:spLocks noGrp="1"/>
          </p:cNvSpPr>
          <p:nvPr>
            <p:ph idx="1"/>
          </p:nvPr>
        </p:nvSpPr>
        <p:spPr>
          <a:xfrm>
            <a:off x="486702" y="1829975"/>
            <a:ext cx="5964363" cy="394807"/>
          </a:xfrm>
        </p:spPr>
        <p:txBody>
          <a:bodyPr/>
          <a:lstStyle/>
          <a:p>
            <a:pPr marL="0" lvl="2">
              <a:buClr>
                <a:srgbClr val="00287D"/>
              </a:buClr>
              <a:buSzPct val="100000"/>
            </a:pPr>
            <a:r>
              <a:rPr lang="cs-CZ" sz="1800" dirty="0" smtClean="0">
                <a:solidFill>
                  <a:srgbClr val="C00000"/>
                </a:solidFill>
                <a:ea typeface="+mn-ea"/>
                <a:cs typeface="+mn-cs"/>
              </a:rPr>
              <a:t>Úhlová dráha, úhlová rychlost a úhlové zrychlení.</a:t>
            </a:r>
          </a:p>
          <a:p>
            <a:pPr marL="0" lvl="2">
              <a:buClr>
                <a:srgbClr val="00287D"/>
              </a:buClr>
              <a:buSzPct val="100000"/>
            </a:pPr>
            <a:endParaRPr lang="cs-CZ" sz="1800" dirty="0" smtClean="0">
              <a:solidFill>
                <a:srgbClr val="C00000"/>
              </a:solidFill>
              <a:ea typeface="+mn-ea"/>
              <a:cs typeface="+mn-cs"/>
            </a:endParaRPr>
          </a:p>
        </p:txBody>
      </p:sp>
      <mc:AlternateContent xmlns:mc="http://schemas.openxmlformats.org/markup-compatibility/2006" xmlns:a14="http://schemas.microsoft.com/office/drawing/2010/main">
        <mc:Choice Requires="a14">
          <p:sp>
            <p:nvSpPr>
              <p:cNvPr id="13" name="Obdélník 12"/>
              <p:cNvSpPr/>
              <p:nvPr/>
            </p:nvSpPr>
            <p:spPr>
              <a:xfrm>
                <a:off x="422694" y="2278082"/>
                <a:ext cx="8253582" cy="4608954"/>
              </a:xfrm>
              <a:prstGeom prst="rect">
                <a:avLst/>
              </a:prstGeom>
            </p:spPr>
            <p:txBody>
              <a:bodyPr wrap="square">
                <a:spAutoFit/>
              </a:bodyPr>
              <a:lstStyle/>
              <a:p>
                <a:r>
                  <a:rPr lang="cs-CZ" sz="1800" dirty="0" smtClean="0">
                    <a:solidFill>
                      <a:srgbClr val="00287D"/>
                    </a:solidFill>
                    <a:latin typeface="+mn-lt"/>
                  </a:rPr>
                  <a:t>Úhlová rychlost </a:t>
                </a:r>
                <a14:m>
                  <m:oMath xmlns:m="http://schemas.openxmlformats.org/officeDocument/2006/math">
                    <m:acc>
                      <m:accPr>
                        <m:chr m:val="⃗"/>
                        <m:ctrlPr>
                          <a:rPr lang="cs-CZ" sz="1800" b="1" i="1" kern="0">
                            <a:solidFill>
                              <a:srgbClr val="00287D"/>
                            </a:solidFill>
                            <a:latin typeface="Cambria Math" panose="02040503050406030204" pitchFamily="18" charset="0"/>
                          </a:rPr>
                        </m:ctrlPr>
                      </m:accPr>
                      <m:e>
                        <m:r>
                          <a:rPr lang="el-GR" sz="1800" b="1" i="1" kern="0" smtClean="0">
                            <a:solidFill>
                              <a:srgbClr val="00287D"/>
                            </a:solidFill>
                            <a:latin typeface="Cambria Math" panose="02040503050406030204" pitchFamily="18" charset="0"/>
                          </a:rPr>
                          <m:t>𝝎</m:t>
                        </m:r>
                      </m:e>
                    </m:acc>
                  </m:oMath>
                </a14:m>
                <a:r>
                  <a:rPr lang="cs-CZ" sz="1800" dirty="0" smtClean="0">
                    <a:latin typeface="+mn-lt"/>
                  </a:rPr>
                  <a:t> je definována </a:t>
                </a:r>
                <a:r>
                  <a:rPr lang="cs-CZ" sz="1800" dirty="0">
                    <a:latin typeface="+mn-lt"/>
                  </a:rPr>
                  <a:t>jako </a:t>
                </a:r>
                <a:r>
                  <a:rPr lang="cs-CZ" sz="1800" dirty="0" smtClean="0">
                    <a:latin typeface="+mn-lt"/>
                  </a:rPr>
                  <a:t>podíl změny úhlové</a:t>
                </a:r>
              </a:p>
              <a:p>
                <a:r>
                  <a:rPr lang="cs-CZ" sz="1800" dirty="0" smtClean="0">
                    <a:latin typeface="+mn-lt"/>
                  </a:rPr>
                  <a:t>dráhy </a:t>
                </a:r>
                <a:r>
                  <a:rPr lang="el-GR" sz="1800" i="1" dirty="0">
                    <a:solidFill>
                      <a:srgbClr val="000000"/>
                    </a:solidFill>
                    <a:latin typeface="Arial"/>
                  </a:rPr>
                  <a:t>Δφ </a:t>
                </a:r>
                <a:r>
                  <a:rPr lang="cs-CZ" sz="1800" i="1" dirty="0" smtClean="0">
                    <a:solidFill>
                      <a:srgbClr val="000000"/>
                    </a:solidFill>
                    <a:latin typeface="Arial"/>
                  </a:rPr>
                  <a:t> </a:t>
                </a:r>
                <a:r>
                  <a:rPr lang="cs-CZ" sz="1800" dirty="0" smtClean="0">
                    <a:solidFill>
                      <a:srgbClr val="000000"/>
                    </a:solidFill>
                    <a:latin typeface="Arial"/>
                  </a:rPr>
                  <a:t>a odpovídající doby pohybu</a:t>
                </a:r>
                <a:r>
                  <a:rPr lang="el-GR" sz="1800" i="1" dirty="0">
                    <a:solidFill>
                      <a:srgbClr val="000000"/>
                    </a:solidFill>
                    <a:latin typeface="Arial"/>
                  </a:rPr>
                  <a:t> </a:t>
                </a:r>
                <a:r>
                  <a:rPr lang="el-GR" sz="1800" i="1" dirty="0" smtClean="0">
                    <a:solidFill>
                      <a:srgbClr val="000000"/>
                    </a:solidFill>
                    <a:latin typeface="Arial"/>
                  </a:rPr>
                  <a:t>Δ</a:t>
                </a:r>
                <a:r>
                  <a:rPr lang="cs-CZ" sz="1800" i="1" dirty="0" smtClean="0">
                    <a:solidFill>
                      <a:srgbClr val="000000"/>
                    </a:solidFill>
                    <a:latin typeface="Arial"/>
                  </a:rPr>
                  <a:t>t</a:t>
                </a:r>
                <a:r>
                  <a:rPr lang="cs-CZ" sz="1800" dirty="0" smtClean="0">
                    <a:solidFill>
                      <a:srgbClr val="000000"/>
                    </a:solidFill>
                    <a:latin typeface="Arial"/>
                  </a:rPr>
                  <a:t> .</a:t>
                </a:r>
              </a:p>
              <a:p>
                <a:r>
                  <a:rPr lang="cs-CZ" sz="1800" kern="0" dirty="0">
                    <a:solidFill>
                      <a:srgbClr val="000000"/>
                    </a:solidFill>
                    <a:latin typeface="Arial"/>
                  </a:rPr>
                  <a:t> </a:t>
                </a:r>
                <a:r>
                  <a:rPr lang="cs-CZ" sz="1800" kern="0" dirty="0" smtClean="0">
                    <a:solidFill>
                      <a:srgbClr val="000000"/>
                    </a:solidFill>
                    <a:latin typeface="Arial"/>
                  </a:rPr>
                  <a:t>        </a:t>
                </a:r>
              </a:p>
              <a:p>
                <a14:m>
                  <m:oMath xmlns:m="http://schemas.openxmlformats.org/officeDocument/2006/math">
                    <m:acc>
                      <m:accPr>
                        <m:chr m:val="⃗"/>
                        <m:ctrlPr>
                          <a:rPr lang="cs-CZ"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ω</m:t>
                        </m:r>
                      </m:e>
                    </m:acc>
                    <m:r>
                      <a:rPr lang="cs-CZ" sz="1800" i="1" kern="0">
                        <a:solidFill>
                          <a:srgbClr val="000000"/>
                        </a:solidFill>
                        <a:latin typeface="Cambria Math" panose="02040503050406030204" pitchFamily="18" charset="0"/>
                      </a:rPr>
                      <m:t>=</m:t>
                    </m:r>
                    <m:f>
                      <m:fPr>
                        <m:ctrlPr>
                          <a:rPr lang="cs-CZ" sz="1800" i="1" kern="0">
                            <a:solidFill>
                              <a:srgbClr val="000000"/>
                            </a:solidFill>
                            <a:latin typeface="Cambria Math" panose="02040503050406030204" pitchFamily="18" charset="0"/>
                          </a:rPr>
                        </m:ctrlPr>
                      </m:fPr>
                      <m:num>
                        <m:r>
                          <m:rPr>
                            <m:sty m:val="p"/>
                          </m:rPr>
                          <a:rPr lang="el-GR" sz="1800" kern="0">
                            <a:solidFill>
                              <a:srgbClr val="000000"/>
                            </a:solidFill>
                            <a:latin typeface="Cambria Math" panose="02040503050406030204" pitchFamily="18" charset="0"/>
                          </a:rPr>
                          <m:t>Δ</m:t>
                        </m:r>
                        <m:acc>
                          <m:accPr>
                            <m:chr m:val="⃗"/>
                            <m:ctrlPr>
                              <a:rPr lang="el-GR"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φ</m:t>
                            </m:r>
                          </m:e>
                        </m:acc>
                      </m:num>
                      <m:den>
                        <m:r>
                          <m:rPr>
                            <m:sty m:val="p"/>
                          </m:rPr>
                          <a:rPr lang="el-GR" sz="1800" kern="0">
                            <a:solidFill>
                              <a:srgbClr val="000000"/>
                            </a:solidFill>
                            <a:latin typeface="Cambria Math" panose="02040503050406030204" pitchFamily="18" charset="0"/>
                          </a:rPr>
                          <m:t>Δ</m:t>
                        </m:r>
                        <m:r>
                          <a:rPr lang="cs-CZ" sz="1800" i="1" kern="0">
                            <a:solidFill>
                              <a:srgbClr val="000000"/>
                            </a:solidFill>
                            <a:latin typeface="Cambria Math" panose="02040503050406030204" pitchFamily="18" charset="0"/>
                          </a:rPr>
                          <m:t>𝑡</m:t>
                        </m:r>
                      </m:den>
                    </m:f>
                    <m:r>
                      <a:rPr lang="cs-CZ" sz="1800" i="1" kern="0">
                        <a:solidFill>
                          <a:srgbClr val="000000"/>
                        </a:solidFill>
                        <a:latin typeface="Cambria Math" panose="02040503050406030204" pitchFamily="18" charset="0"/>
                      </a:rPr>
                      <m:t>=</m:t>
                    </m:r>
                    <m:f>
                      <m:fPr>
                        <m:ctrlPr>
                          <a:rPr lang="cs-CZ" sz="1800" i="1" kern="0">
                            <a:solidFill>
                              <a:srgbClr val="000000"/>
                            </a:solidFill>
                            <a:latin typeface="Cambria Math" panose="02040503050406030204" pitchFamily="18" charset="0"/>
                          </a:rPr>
                        </m:ctrlPr>
                      </m:fPr>
                      <m:num>
                        <m:acc>
                          <m:accPr>
                            <m:chr m:val="⃗"/>
                            <m:ctrlPr>
                              <a:rPr lang="cs-CZ"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φ</m:t>
                            </m:r>
                          </m:e>
                        </m:acc>
                        <m:r>
                          <a:rPr lang="cs-CZ" sz="1800" i="1" kern="0">
                            <a:solidFill>
                              <a:srgbClr val="000000"/>
                            </a:solidFill>
                            <a:latin typeface="Cambria Math" panose="02040503050406030204" pitchFamily="18" charset="0"/>
                          </a:rPr>
                          <m:t>−</m:t>
                        </m:r>
                        <m:acc>
                          <m:accPr>
                            <m:chr m:val="⃗"/>
                            <m:ctrlPr>
                              <a:rPr lang="cs-CZ" sz="1800" i="1" kern="0">
                                <a:solidFill>
                                  <a:srgbClr val="000000"/>
                                </a:solidFill>
                                <a:latin typeface="Cambria Math" panose="02040503050406030204" pitchFamily="18" charset="0"/>
                              </a:rPr>
                            </m:ctrlPr>
                          </m:accPr>
                          <m:e>
                            <m:sSub>
                              <m:sSubPr>
                                <m:ctrlPr>
                                  <a:rPr lang="cs-CZ" sz="1800" i="1" kern="0">
                                    <a:solidFill>
                                      <a:srgbClr val="000000"/>
                                    </a:solidFill>
                                    <a:latin typeface="Cambria Math" panose="02040503050406030204" pitchFamily="18" charset="0"/>
                                  </a:rPr>
                                </m:ctrlPr>
                              </m:sSubPr>
                              <m:e>
                                <m:r>
                                  <m:rPr>
                                    <m:sty m:val="p"/>
                                  </m:rPr>
                                  <a:rPr lang="el-GR" sz="1800" i="1" kern="0" smtClean="0">
                                    <a:solidFill>
                                      <a:srgbClr val="000000"/>
                                    </a:solidFill>
                                    <a:latin typeface="Cambria Math" panose="02040503050406030204" pitchFamily="18" charset="0"/>
                                  </a:rPr>
                                  <m:t>φ</m:t>
                                </m:r>
                              </m:e>
                              <m:sub>
                                <m:r>
                                  <a:rPr lang="cs-CZ" sz="1800" i="1" kern="0">
                                    <a:solidFill>
                                      <a:srgbClr val="000000"/>
                                    </a:solidFill>
                                    <a:latin typeface="Cambria Math" panose="02040503050406030204" pitchFamily="18" charset="0"/>
                                  </a:rPr>
                                  <m:t>0</m:t>
                                </m:r>
                              </m:sub>
                            </m:sSub>
                          </m:e>
                        </m:acc>
                      </m:num>
                      <m:den>
                        <m:r>
                          <a:rPr lang="cs-CZ" sz="1800" i="1" kern="0">
                            <a:solidFill>
                              <a:srgbClr val="000000"/>
                            </a:solidFill>
                            <a:latin typeface="Cambria Math" panose="02040503050406030204" pitchFamily="18" charset="0"/>
                          </a:rPr>
                          <m:t>𝑡</m:t>
                        </m:r>
                        <m:r>
                          <a:rPr lang="cs-CZ" sz="1800" i="1" kern="0">
                            <a:solidFill>
                              <a:srgbClr val="000000"/>
                            </a:solidFill>
                            <a:latin typeface="Cambria Math" panose="02040503050406030204" pitchFamily="18" charset="0"/>
                          </a:rPr>
                          <m:t>−</m:t>
                        </m:r>
                        <m:sSub>
                          <m:sSubPr>
                            <m:ctrlPr>
                              <a:rPr lang="cs-CZ" sz="1800" i="1" kern="0">
                                <a:solidFill>
                                  <a:srgbClr val="000000"/>
                                </a:solidFill>
                                <a:latin typeface="Cambria Math" panose="02040503050406030204" pitchFamily="18" charset="0"/>
                              </a:rPr>
                            </m:ctrlPr>
                          </m:sSubPr>
                          <m:e>
                            <m:r>
                              <a:rPr lang="cs-CZ" sz="1800" i="1" kern="0">
                                <a:solidFill>
                                  <a:srgbClr val="000000"/>
                                </a:solidFill>
                                <a:latin typeface="Cambria Math" panose="02040503050406030204" pitchFamily="18" charset="0"/>
                              </a:rPr>
                              <m:t>𝑡</m:t>
                            </m:r>
                          </m:e>
                          <m:sub>
                            <m:r>
                              <a:rPr lang="cs-CZ" sz="1800" i="1" kern="0">
                                <a:solidFill>
                                  <a:srgbClr val="000000"/>
                                </a:solidFill>
                                <a:latin typeface="Cambria Math" panose="02040503050406030204" pitchFamily="18" charset="0"/>
                              </a:rPr>
                              <m:t>0</m:t>
                            </m:r>
                          </m:sub>
                        </m:sSub>
                      </m:den>
                    </m:f>
                  </m:oMath>
                </a14:m>
                <a:r>
                  <a:rPr lang="cs-CZ" sz="1800" dirty="0" smtClean="0">
                    <a:solidFill>
                      <a:srgbClr val="000000"/>
                    </a:solidFill>
                    <a:latin typeface="Arial"/>
                  </a:rPr>
                  <a:t>   	resp. </a:t>
                </a:r>
                <a:endParaRPr lang="cs-CZ" sz="1800" dirty="0">
                  <a:solidFill>
                    <a:srgbClr val="000000"/>
                  </a:solidFill>
                  <a:latin typeface="Arial"/>
                </a:endParaRPr>
              </a:p>
              <a:p>
                <a:endParaRPr lang="cs-CZ" sz="1800" dirty="0" smtClean="0">
                  <a:solidFill>
                    <a:srgbClr val="000000"/>
                  </a:solidFill>
                  <a:latin typeface="Arial"/>
                </a:endParaRPr>
              </a:p>
              <a:p>
                <a:r>
                  <a:rPr lang="cs-CZ" sz="1800" dirty="0" smtClean="0">
                    <a:latin typeface="+mn-lt"/>
                  </a:rPr>
                  <a:t>Pro velikost z předchozího pak máme </a:t>
                </a:r>
              </a:p>
              <a:p>
                <a:endParaRPr lang="cs-CZ" sz="1800" dirty="0" smtClean="0">
                  <a:latin typeface="+mn-lt"/>
                </a:endParaRPr>
              </a:p>
              <a:p>
                <a:r>
                  <a:rPr lang="cs-CZ" sz="1800" dirty="0" smtClean="0">
                    <a:latin typeface="+mn-lt"/>
                  </a:rPr>
                  <a:t>Využijeme-li vztah pro velikost - (obvodovou) rychlost,</a:t>
                </a:r>
              </a:p>
              <a:p>
                <a:r>
                  <a:rPr lang="cs-CZ" sz="1800" dirty="0" smtClean="0">
                    <a:latin typeface="+mn-lt"/>
                  </a:rPr>
                  <a:t>pak platí  </a:t>
                </a:r>
                <a:endParaRPr lang="cs-CZ" sz="1800" dirty="0">
                  <a:latin typeface="+mn-lt"/>
                </a:endParaRPr>
              </a:p>
              <a:p>
                <a:endParaRPr lang="cs-CZ" sz="1800" dirty="0" smtClean="0">
                  <a:latin typeface="+mn-lt"/>
                </a:endParaRPr>
              </a:p>
              <a:p>
                <a:r>
                  <a:rPr lang="cs-CZ" sz="1800" dirty="0">
                    <a:latin typeface="+mn-lt"/>
                  </a:rPr>
                  <a:t>Analogicky pro </a:t>
                </a:r>
                <a:r>
                  <a:rPr lang="cs-CZ" sz="1800" dirty="0">
                    <a:solidFill>
                      <a:srgbClr val="00287D"/>
                    </a:solidFill>
                    <a:latin typeface="+mn-lt"/>
                  </a:rPr>
                  <a:t>úhlové zrychlení </a:t>
                </a:r>
                <a14:m>
                  <m:oMath xmlns:m="http://schemas.openxmlformats.org/officeDocument/2006/math">
                    <m:acc>
                      <m:accPr>
                        <m:chr m:val="⃗"/>
                        <m:ctrlPr>
                          <a:rPr lang="cs-CZ" sz="1800" i="1">
                            <a:solidFill>
                              <a:srgbClr val="00287D"/>
                            </a:solidFill>
                            <a:latin typeface="Cambria Math" panose="02040503050406030204" pitchFamily="18" charset="0"/>
                          </a:rPr>
                        </m:ctrlPr>
                      </m:accPr>
                      <m:e>
                        <m:r>
                          <a:rPr lang="el-GR" sz="1800" b="1" i="1">
                            <a:solidFill>
                              <a:srgbClr val="00287D"/>
                            </a:solidFill>
                            <a:latin typeface="Cambria Math" panose="02040503050406030204" pitchFamily="18" charset="0"/>
                          </a:rPr>
                          <m:t>𝛆</m:t>
                        </m:r>
                      </m:e>
                    </m:acc>
                  </m:oMath>
                </a14:m>
                <a:r>
                  <a:rPr lang="el-GR" sz="1800" dirty="0" smtClean="0">
                    <a:latin typeface="+mn-lt"/>
                  </a:rPr>
                  <a:t> </a:t>
                </a:r>
                <a:r>
                  <a:rPr lang="cs-CZ" sz="1800" dirty="0" smtClean="0">
                    <a:latin typeface="+mn-lt"/>
                  </a:rPr>
                  <a:t>platí</a:t>
                </a:r>
              </a:p>
              <a:p>
                <a:pPr lvl="0"/>
                <a:r>
                  <a:rPr lang="cs-CZ" sz="1800" dirty="0" smtClean="0">
                    <a:latin typeface="+mn-lt"/>
                  </a:rPr>
                  <a:t> </a:t>
                </a:r>
                <a14:m>
                  <m:oMath xmlns:m="http://schemas.openxmlformats.org/officeDocument/2006/math">
                    <m:acc>
                      <m:accPr>
                        <m:chr m:val="⃗"/>
                        <m:ctrlPr>
                          <a:rPr lang="cs-CZ"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ε</m:t>
                        </m:r>
                      </m:e>
                    </m:acc>
                    <m:r>
                      <a:rPr lang="cs-CZ" sz="1800" i="1" kern="0">
                        <a:solidFill>
                          <a:srgbClr val="000000"/>
                        </a:solidFill>
                        <a:latin typeface="Cambria Math" panose="02040503050406030204" pitchFamily="18" charset="0"/>
                      </a:rPr>
                      <m:t>=</m:t>
                    </m:r>
                    <m:f>
                      <m:fPr>
                        <m:ctrlPr>
                          <a:rPr lang="cs-CZ" sz="1800" i="1" kern="0">
                            <a:solidFill>
                              <a:srgbClr val="000000"/>
                            </a:solidFill>
                            <a:latin typeface="Cambria Math" panose="02040503050406030204" pitchFamily="18" charset="0"/>
                          </a:rPr>
                        </m:ctrlPr>
                      </m:fPr>
                      <m:num>
                        <m:r>
                          <m:rPr>
                            <m:sty m:val="p"/>
                          </m:rPr>
                          <a:rPr lang="el-GR" sz="1800" kern="0">
                            <a:solidFill>
                              <a:srgbClr val="000000"/>
                            </a:solidFill>
                            <a:latin typeface="Cambria Math" panose="02040503050406030204" pitchFamily="18" charset="0"/>
                          </a:rPr>
                          <m:t>Δ</m:t>
                        </m:r>
                        <m:acc>
                          <m:accPr>
                            <m:chr m:val="⃗"/>
                            <m:ctrlPr>
                              <a:rPr lang="el-GR"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ω</m:t>
                            </m:r>
                          </m:e>
                        </m:acc>
                      </m:num>
                      <m:den>
                        <m:r>
                          <m:rPr>
                            <m:sty m:val="p"/>
                          </m:rPr>
                          <a:rPr lang="el-GR" sz="1800" kern="0">
                            <a:solidFill>
                              <a:srgbClr val="000000"/>
                            </a:solidFill>
                            <a:latin typeface="Cambria Math" panose="02040503050406030204" pitchFamily="18" charset="0"/>
                          </a:rPr>
                          <m:t>Δ</m:t>
                        </m:r>
                        <m:r>
                          <a:rPr lang="cs-CZ" sz="1800" i="1" kern="0">
                            <a:solidFill>
                              <a:srgbClr val="000000"/>
                            </a:solidFill>
                            <a:latin typeface="Cambria Math" panose="02040503050406030204" pitchFamily="18" charset="0"/>
                          </a:rPr>
                          <m:t>𝑡</m:t>
                        </m:r>
                      </m:den>
                    </m:f>
                    <m:r>
                      <a:rPr lang="cs-CZ" sz="1800" i="1" kern="0">
                        <a:solidFill>
                          <a:srgbClr val="000000"/>
                        </a:solidFill>
                        <a:latin typeface="Cambria Math" panose="02040503050406030204" pitchFamily="18" charset="0"/>
                      </a:rPr>
                      <m:t>=</m:t>
                    </m:r>
                    <m:f>
                      <m:fPr>
                        <m:ctrlPr>
                          <a:rPr lang="cs-CZ" sz="1800" i="1" kern="0">
                            <a:solidFill>
                              <a:srgbClr val="000000"/>
                            </a:solidFill>
                            <a:latin typeface="Cambria Math" panose="02040503050406030204" pitchFamily="18" charset="0"/>
                          </a:rPr>
                        </m:ctrlPr>
                      </m:fPr>
                      <m:num>
                        <m:acc>
                          <m:accPr>
                            <m:chr m:val="⃗"/>
                            <m:ctrlPr>
                              <a:rPr lang="cs-CZ"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ω</m:t>
                            </m:r>
                          </m:e>
                        </m:acc>
                        <m:r>
                          <a:rPr lang="cs-CZ" sz="1800" i="1" kern="0">
                            <a:solidFill>
                              <a:srgbClr val="000000"/>
                            </a:solidFill>
                            <a:latin typeface="Cambria Math" panose="02040503050406030204" pitchFamily="18" charset="0"/>
                          </a:rPr>
                          <m:t>−</m:t>
                        </m:r>
                        <m:acc>
                          <m:accPr>
                            <m:chr m:val="⃗"/>
                            <m:ctrlPr>
                              <a:rPr lang="cs-CZ" sz="1800" i="1" kern="0">
                                <a:solidFill>
                                  <a:srgbClr val="000000"/>
                                </a:solidFill>
                                <a:latin typeface="Cambria Math" panose="02040503050406030204" pitchFamily="18" charset="0"/>
                              </a:rPr>
                            </m:ctrlPr>
                          </m:accPr>
                          <m:e>
                            <m:sSub>
                              <m:sSubPr>
                                <m:ctrlPr>
                                  <a:rPr lang="cs-CZ" sz="1800" i="1" kern="0">
                                    <a:solidFill>
                                      <a:srgbClr val="000000"/>
                                    </a:solidFill>
                                    <a:latin typeface="Cambria Math" panose="02040503050406030204" pitchFamily="18" charset="0"/>
                                  </a:rPr>
                                </m:ctrlPr>
                              </m:sSubPr>
                              <m:e>
                                <m:r>
                                  <m:rPr>
                                    <m:sty m:val="p"/>
                                  </m:rPr>
                                  <a:rPr lang="el-GR" sz="1800" i="1" kern="0" smtClean="0">
                                    <a:solidFill>
                                      <a:srgbClr val="000000"/>
                                    </a:solidFill>
                                    <a:latin typeface="Cambria Math" panose="02040503050406030204" pitchFamily="18" charset="0"/>
                                  </a:rPr>
                                  <m:t>ω</m:t>
                                </m:r>
                              </m:e>
                              <m:sub>
                                <m:r>
                                  <a:rPr lang="cs-CZ" sz="1800" i="1" kern="0">
                                    <a:solidFill>
                                      <a:srgbClr val="000000"/>
                                    </a:solidFill>
                                    <a:latin typeface="Cambria Math" panose="02040503050406030204" pitchFamily="18" charset="0"/>
                                  </a:rPr>
                                  <m:t>0</m:t>
                                </m:r>
                              </m:sub>
                            </m:sSub>
                          </m:e>
                        </m:acc>
                      </m:num>
                      <m:den>
                        <m:r>
                          <a:rPr lang="cs-CZ" sz="1800" i="1" kern="0">
                            <a:solidFill>
                              <a:srgbClr val="000000"/>
                            </a:solidFill>
                            <a:latin typeface="Cambria Math" panose="02040503050406030204" pitchFamily="18" charset="0"/>
                          </a:rPr>
                          <m:t>𝑡</m:t>
                        </m:r>
                        <m:r>
                          <a:rPr lang="cs-CZ" sz="1800" i="1" kern="0">
                            <a:solidFill>
                              <a:srgbClr val="000000"/>
                            </a:solidFill>
                            <a:latin typeface="Cambria Math" panose="02040503050406030204" pitchFamily="18" charset="0"/>
                          </a:rPr>
                          <m:t>−</m:t>
                        </m:r>
                        <m:sSub>
                          <m:sSubPr>
                            <m:ctrlPr>
                              <a:rPr lang="cs-CZ" sz="1800" i="1" kern="0">
                                <a:solidFill>
                                  <a:srgbClr val="000000"/>
                                </a:solidFill>
                                <a:latin typeface="Cambria Math" panose="02040503050406030204" pitchFamily="18" charset="0"/>
                              </a:rPr>
                            </m:ctrlPr>
                          </m:sSubPr>
                          <m:e>
                            <m:r>
                              <a:rPr lang="cs-CZ" sz="1800" i="1" kern="0">
                                <a:solidFill>
                                  <a:srgbClr val="000000"/>
                                </a:solidFill>
                                <a:latin typeface="Cambria Math" panose="02040503050406030204" pitchFamily="18" charset="0"/>
                              </a:rPr>
                              <m:t>𝑡</m:t>
                            </m:r>
                          </m:e>
                          <m:sub>
                            <m:r>
                              <a:rPr lang="cs-CZ" sz="1800" i="1" kern="0">
                                <a:solidFill>
                                  <a:srgbClr val="000000"/>
                                </a:solidFill>
                                <a:latin typeface="Cambria Math" panose="02040503050406030204" pitchFamily="18" charset="0"/>
                              </a:rPr>
                              <m:t>0</m:t>
                            </m:r>
                          </m:sub>
                        </m:sSub>
                      </m:den>
                    </m:f>
                  </m:oMath>
                </a14:m>
                <a:r>
                  <a:rPr lang="cs-CZ" sz="1800" dirty="0">
                    <a:solidFill>
                      <a:srgbClr val="000000"/>
                    </a:solidFill>
                    <a:latin typeface="Arial"/>
                  </a:rPr>
                  <a:t>   	resp. </a:t>
                </a:r>
              </a:p>
              <a:p>
                <a:endParaRPr lang="cs-CZ" sz="1800" dirty="0" smtClean="0">
                  <a:latin typeface="+mn-lt"/>
                </a:endParaRPr>
              </a:p>
              <a:p>
                <a:r>
                  <a:rPr lang="cs-CZ" sz="1800" dirty="0" smtClean="0">
                    <a:latin typeface="+mn-lt"/>
                  </a:rPr>
                  <a:t>Kladný směr vektorů úhlové rychlosti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m:rPr>
                            <m:sty m:val="p"/>
                          </m:rPr>
                          <a:rPr lang="el-GR" sz="1800" b="1" i="1" kern="0" smtClean="0">
                            <a:solidFill>
                              <a:srgbClr val="000000"/>
                            </a:solidFill>
                            <a:latin typeface="Cambria Math" panose="02040503050406030204" pitchFamily="18" charset="0"/>
                          </a:rPr>
                          <m:t>ω</m:t>
                        </m:r>
                      </m:e>
                    </m:acc>
                  </m:oMath>
                </a14:m>
                <a:r>
                  <a:rPr lang="cs-CZ" sz="1800" dirty="0">
                    <a:latin typeface="+mn-lt"/>
                  </a:rPr>
                  <a:t> </a:t>
                </a:r>
                <a:r>
                  <a:rPr lang="cs-CZ" sz="1800" dirty="0" smtClean="0">
                    <a:latin typeface="+mn-lt"/>
                  </a:rPr>
                  <a:t>a úhlového zrychlení</a:t>
                </a:r>
                <a:r>
                  <a:rPr lang="cs-CZ" sz="1800" dirty="0" smtClean="0">
                    <a:solidFill>
                      <a:srgbClr val="000000"/>
                    </a:solidFill>
                    <a:latin typeface="Arial"/>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m:rPr>
                            <m:sty m:val="p"/>
                          </m:rPr>
                          <a:rPr lang="el-GR" sz="1800" b="1" i="1" kern="0" smtClean="0">
                            <a:solidFill>
                              <a:srgbClr val="000000"/>
                            </a:solidFill>
                            <a:latin typeface="Cambria Math" panose="02040503050406030204" pitchFamily="18" charset="0"/>
                          </a:rPr>
                          <m:t>ε</m:t>
                        </m:r>
                      </m:e>
                    </m:acc>
                  </m:oMath>
                </a14:m>
                <a:r>
                  <a:rPr lang="el-GR" sz="1800" dirty="0" smtClean="0">
                    <a:latin typeface="+mn-lt"/>
                  </a:rPr>
                  <a:t> </a:t>
                </a:r>
                <a:r>
                  <a:rPr lang="cs-CZ" sz="1800" dirty="0" smtClean="0">
                    <a:latin typeface="+mn-lt"/>
                  </a:rPr>
                  <a:t>je dán směrem </a:t>
                </a:r>
                <a:r>
                  <a:rPr lang="cs-CZ" sz="1800" dirty="0">
                    <a:latin typeface="+mn-lt"/>
                  </a:rPr>
                  <a:t>pravotočivého </a:t>
                </a:r>
                <a:r>
                  <a:rPr lang="cs-CZ" sz="1800" dirty="0" smtClean="0">
                    <a:latin typeface="+mn-lt"/>
                  </a:rPr>
                  <a:t>šroubu.</a:t>
                </a:r>
                <a:endParaRPr lang="cs-CZ" sz="1800" dirty="0">
                  <a:latin typeface="+mn-lt"/>
                </a:endParaRPr>
              </a:p>
            </p:txBody>
          </p:sp>
        </mc:Choice>
        <mc:Fallback xmlns="">
          <p:sp>
            <p:nvSpPr>
              <p:cNvPr id="13" name="Obdélník 12"/>
              <p:cNvSpPr>
                <a:spLocks noRot="1" noChangeAspect="1" noMove="1" noResize="1" noEditPoints="1" noAdjustHandles="1" noChangeArrowheads="1" noChangeShapeType="1" noTextEdit="1"/>
              </p:cNvSpPr>
              <p:nvPr/>
            </p:nvSpPr>
            <p:spPr>
              <a:xfrm>
                <a:off x="422694" y="2278082"/>
                <a:ext cx="8253582" cy="4608954"/>
              </a:xfrm>
              <a:prstGeom prst="rect">
                <a:avLst/>
              </a:prstGeom>
              <a:blipFill rotWithShape="0">
                <a:blip r:embed="rId3" cstate="print"/>
                <a:stretch>
                  <a:fillRect l="-591" t="-794" b="-1190"/>
                </a:stretch>
              </a:blipFill>
            </p:spPr>
            <p:txBody>
              <a:bodyPr/>
              <a:lstStyle/>
              <a:p>
                <a:r>
                  <a:rPr lang="cs-CZ">
                    <a:noFill/>
                  </a:rPr>
                  <a:t> </a:t>
                </a:r>
              </a:p>
            </p:txBody>
          </p:sp>
        </mc:Fallback>
      </mc:AlternateContent>
      <p:pic>
        <p:nvPicPr>
          <p:cNvPr id="9" name="Obrázek 8"/>
          <p:cNvPicPr>
            <a:picLocks noChangeAspect="1"/>
          </p:cNvPicPr>
          <p:nvPr/>
        </p:nvPicPr>
        <p:blipFill>
          <a:blip r:embed="rId4" cstate="print"/>
          <a:stretch>
            <a:fillRect/>
          </a:stretch>
        </p:blipFill>
        <p:spPr>
          <a:xfrm>
            <a:off x="6388516" y="921592"/>
            <a:ext cx="2287760" cy="1961249"/>
          </a:xfrm>
          <a:prstGeom prst="rect">
            <a:avLst/>
          </a:prstGeom>
        </p:spPr>
      </p:pic>
      <p:pic>
        <p:nvPicPr>
          <p:cNvPr id="12" name="Obrázek 11"/>
          <p:cNvPicPr>
            <a:picLocks noChangeAspect="1"/>
          </p:cNvPicPr>
          <p:nvPr/>
        </p:nvPicPr>
        <p:blipFill>
          <a:blip r:embed="rId5" cstate="print"/>
          <a:stretch>
            <a:fillRect/>
          </a:stretch>
        </p:blipFill>
        <p:spPr>
          <a:xfrm>
            <a:off x="6388516" y="3330435"/>
            <a:ext cx="2360660" cy="1817792"/>
          </a:xfrm>
          <a:prstGeom prst="rect">
            <a:avLst/>
          </a:prstGeom>
        </p:spPr>
      </p:pic>
      <mc:AlternateContent xmlns:mc="http://schemas.openxmlformats.org/markup-compatibility/2006" xmlns:a14="http://schemas.microsoft.com/office/drawing/2010/main">
        <mc:Choice Requires="a14">
          <p:sp>
            <p:nvSpPr>
              <p:cNvPr id="11" name="Obdélník 10"/>
              <p:cNvSpPr/>
              <p:nvPr/>
            </p:nvSpPr>
            <p:spPr>
              <a:xfrm>
                <a:off x="3195576" y="3005540"/>
                <a:ext cx="2097626" cy="638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r>
                            <m:rPr>
                              <m:sty m:val="p"/>
                            </m:rPr>
                            <a:rPr lang="el-GR" sz="1800" b="0" i="1" kern="0" smtClean="0">
                              <a:solidFill>
                                <a:srgbClr val="000000"/>
                              </a:solidFill>
                              <a:latin typeface="Cambria Math" panose="02040503050406030204" pitchFamily="18" charset="0"/>
                            </a:rPr>
                            <m:t>ω</m:t>
                          </m:r>
                        </m:e>
                      </m:acc>
                      <m:r>
                        <a:rPr lang="cs-CZ" sz="1800" b="0" i="1" kern="0" smtClean="0">
                          <a:solidFill>
                            <a:srgbClr val="000000"/>
                          </a:solidFill>
                          <a:latin typeface="Cambria Math" panose="02040503050406030204" pitchFamily="18" charset="0"/>
                        </a:rPr>
                        <m:t>=</m:t>
                      </m:r>
                      <m:func>
                        <m:funcPr>
                          <m:ctrlPr>
                            <a:rPr lang="cs-CZ" sz="1800" i="1" kern="0" smtClean="0">
                              <a:solidFill>
                                <a:srgbClr val="000000"/>
                              </a:solidFill>
                              <a:latin typeface="Cambria Math" panose="02040503050406030204" pitchFamily="18" charset="0"/>
                            </a:rPr>
                          </m:ctrlPr>
                        </m:funcPr>
                        <m:fName>
                          <m:limLow>
                            <m:limLowPr>
                              <m:ctrlPr>
                                <a:rPr lang="cs-CZ" sz="1800" i="1" kern="0">
                                  <a:solidFill>
                                    <a:srgbClr val="000000"/>
                                  </a:solidFill>
                                  <a:latin typeface="Cambria Math" panose="02040503050406030204" pitchFamily="18" charset="0"/>
                                </a:rPr>
                              </m:ctrlPr>
                            </m:limLowPr>
                            <m:e>
                              <m:r>
                                <m:rPr>
                                  <m:sty m:val="p"/>
                                </m:rPr>
                                <a:rPr lang="cs-CZ" sz="1800" kern="0">
                                  <a:solidFill>
                                    <a:srgbClr val="000000"/>
                                  </a:solidFill>
                                  <a:latin typeface="Cambria Math" panose="02040503050406030204" pitchFamily="18" charset="0"/>
                                </a:rPr>
                                <m:t>lim</m:t>
                              </m:r>
                            </m:e>
                            <m:lim>
                              <m:r>
                                <a:rPr lang="cs-CZ" sz="1800" i="1" kern="0">
                                  <a:solidFill>
                                    <a:srgbClr val="000000"/>
                                  </a:solidFill>
                                  <a:latin typeface="Cambria Math" panose="02040503050406030204" pitchFamily="18" charset="0"/>
                                  <a:ea typeface="Cambria Math" panose="02040503050406030204" pitchFamily="18" charset="0"/>
                                </a:rPr>
                                <m:t>∆</m:t>
                              </m:r>
                              <m:r>
                                <a:rPr lang="cs-CZ" sz="1800" i="1" kern="0">
                                  <a:solidFill>
                                    <a:srgbClr val="000000"/>
                                  </a:solidFill>
                                  <a:latin typeface="Cambria Math" panose="02040503050406030204" pitchFamily="18" charset="0"/>
                                  <a:ea typeface="Cambria Math" panose="02040503050406030204" pitchFamily="18" charset="0"/>
                                </a:rPr>
                                <m:t>𝑡</m:t>
                              </m:r>
                              <m:r>
                                <a:rPr lang="cs-CZ" sz="1800" i="1" kern="0">
                                  <a:solidFill>
                                    <a:srgbClr val="000000"/>
                                  </a:solidFill>
                                  <a:latin typeface="Cambria Math" panose="02040503050406030204" pitchFamily="18" charset="0"/>
                                  <a:ea typeface="Cambria Math" panose="02040503050406030204" pitchFamily="18" charset="0"/>
                                </a:rPr>
                                <m:t>→0</m:t>
                              </m:r>
                            </m:lim>
                          </m:limLow>
                        </m:fName>
                        <m:e>
                          <m:f>
                            <m:fPr>
                              <m:ctrlPr>
                                <a:rPr lang="cs-CZ" sz="1800" i="1" kern="0">
                                  <a:solidFill>
                                    <a:srgbClr val="000000"/>
                                  </a:solidFill>
                                  <a:latin typeface="Cambria Math" panose="02040503050406030204" pitchFamily="18" charset="0"/>
                                </a:rPr>
                              </m:ctrlPr>
                            </m:fPr>
                            <m:num>
                              <m:r>
                                <m:rPr>
                                  <m:sty m:val="p"/>
                                </m:rPr>
                                <a:rPr lang="el-GR" sz="1800" kern="0">
                                  <a:solidFill>
                                    <a:srgbClr val="000000"/>
                                  </a:solidFill>
                                  <a:latin typeface="Cambria Math" panose="02040503050406030204" pitchFamily="18" charset="0"/>
                                </a:rPr>
                                <m:t>Δ</m:t>
                              </m:r>
                              <m:acc>
                                <m:accPr>
                                  <m:chr m:val="⃗"/>
                                  <m:ctrlPr>
                                    <a:rPr lang="el-GR" sz="1800" i="1" kern="0">
                                      <a:solidFill>
                                        <a:srgbClr val="000000"/>
                                      </a:solidFill>
                                      <a:latin typeface="Cambria Math" panose="02040503050406030204" pitchFamily="18" charset="0"/>
                                    </a:rPr>
                                  </m:ctrlPr>
                                </m:accPr>
                                <m:e>
                                  <m:r>
                                    <m:rPr>
                                      <m:sty m:val="p"/>
                                    </m:rPr>
                                    <a:rPr lang="el-GR" sz="1800" b="0" i="1" kern="0" smtClean="0">
                                      <a:solidFill>
                                        <a:srgbClr val="000000"/>
                                      </a:solidFill>
                                      <a:latin typeface="Cambria Math" panose="02040503050406030204" pitchFamily="18" charset="0"/>
                                    </a:rPr>
                                    <m:t>φ</m:t>
                                  </m:r>
                                </m:e>
                              </m:acc>
                            </m:num>
                            <m:den>
                              <m:r>
                                <m:rPr>
                                  <m:sty m:val="p"/>
                                </m:rPr>
                                <a:rPr lang="el-GR" sz="1800" kern="0">
                                  <a:solidFill>
                                    <a:srgbClr val="000000"/>
                                  </a:solidFill>
                                  <a:latin typeface="Cambria Math" panose="02040503050406030204" pitchFamily="18" charset="0"/>
                                </a:rPr>
                                <m:t>Δ</m:t>
                              </m:r>
                              <m:r>
                                <a:rPr lang="cs-CZ" sz="1800" i="1" kern="0">
                                  <a:solidFill>
                                    <a:srgbClr val="000000"/>
                                  </a:solidFill>
                                  <a:latin typeface="Cambria Math" panose="02040503050406030204" pitchFamily="18" charset="0"/>
                                </a:rPr>
                                <m:t>𝑡</m:t>
                              </m:r>
                            </m:den>
                          </m:f>
                          <m:r>
                            <a:rPr lang="cs-CZ" sz="1800" i="1" kern="0">
                              <a:solidFill>
                                <a:srgbClr val="000000"/>
                              </a:solidFill>
                              <a:latin typeface="Cambria Math" panose="02040503050406030204" pitchFamily="18" charset="0"/>
                              <a:ea typeface="Cambria Math" panose="02040503050406030204" pitchFamily="18" charset="0"/>
                            </a:rPr>
                            <m:t>=</m:t>
                          </m:r>
                          <m:f>
                            <m:fPr>
                              <m:ctrlPr>
                                <a:rPr lang="cs-CZ" sz="1800" i="1" kern="0">
                                  <a:solidFill>
                                    <a:srgbClr val="000000"/>
                                  </a:solidFill>
                                  <a:latin typeface="Cambria Math" panose="02040503050406030204" pitchFamily="18" charset="0"/>
                                  <a:ea typeface="Cambria Math" panose="02040503050406030204" pitchFamily="18" charset="0"/>
                                </a:rPr>
                              </m:ctrlPr>
                            </m:fPr>
                            <m:num>
                              <m:r>
                                <a:rPr lang="cs-CZ" sz="1800" i="1" kern="0">
                                  <a:solidFill>
                                    <a:srgbClr val="000000"/>
                                  </a:solidFill>
                                  <a:latin typeface="Cambria Math" panose="02040503050406030204" pitchFamily="18" charset="0"/>
                                  <a:ea typeface="Cambria Math" panose="02040503050406030204" pitchFamily="18" charset="0"/>
                                </a:rPr>
                                <m:t>𝑑</m:t>
                              </m:r>
                              <m:acc>
                                <m:accPr>
                                  <m:chr m:val="⃗"/>
                                  <m:ctrlPr>
                                    <a:rPr lang="cs-CZ" sz="1800" i="1" kern="0">
                                      <a:solidFill>
                                        <a:srgbClr val="000000"/>
                                      </a:solidFill>
                                      <a:latin typeface="Cambria Math" panose="02040503050406030204" pitchFamily="18" charset="0"/>
                                      <a:ea typeface="Cambria Math" panose="02040503050406030204" pitchFamily="18" charset="0"/>
                                    </a:rPr>
                                  </m:ctrlPr>
                                </m:accPr>
                                <m:e>
                                  <m:r>
                                    <m:rPr>
                                      <m:sty m:val="p"/>
                                    </m:rPr>
                                    <a:rPr lang="el-GR" sz="1800" i="1" kern="0" smtClean="0">
                                      <a:solidFill>
                                        <a:srgbClr val="000000"/>
                                      </a:solidFill>
                                      <a:latin typeface="Cambria Math" panose="02040503050406030204" pitchFamily="18" charset="0"/>
                                      <a:ea typeface="Cambria Math" panose="02040503050406030204" pitchFamily="18" charset="0"/>
                                    </a:rPr>
                                    <m:t>φ</m:t>
                                  </m:r>
                                </m:e>
                              </m:acc>
                            </m:num>
                            <m:den>
                              <m:r>
                                <a:rPr lang="cs-CZ" sz="1800" i="1" kern="0">
                                  <a:solidFill>
                                    <a:srgbClr val="000000"/>
                                  </a:solidFill>
                                  <a:latin typeface="Cambria Math" panose="02040503050406030204" pitchFamily="18" charset="0"/>
                                  <a:ea typeface="Cambria Math" panose="02040503050406030204" pitchFamily="18" charset="0"/>
                                </a:rPr>
                                <m:t>𝑑𝑡</m:t>
                              </m:r>
                            </m:den>
                          </m:f>
                        </m:e>
                      </m:func>
                    </m:oMath>
                  </m:oMathPara>
                </a14:m>
                <a:endParaRPr lang="cs-CZ" dirty="0"/>
              </a:p>
            </p:txBody>
          </p:sp>
        </mc:Choice>
        <mc:Fallback xmlns="">
          <p:sp>
            <p:nvSpPr>
              <p:cNvPr id="11" name="Obdélník 10"/>
              <p:cNvSpPr>
                <a:spLocks noRot="1" noChangeAspect="1" noMove="1" noResize="1" noEditPoints="1" noAdjustHandles="1" noChangeArrowheads="1" noChangeShapeType="1" noTextEdit="1"/>
              </p:cNvSpPr>
              <p:nvPr/>
            </p:nvSpPr>
            <p:spPr>
              <a:xfrm>
                <a:off x="3195576" y="3005540"/>
                <a:ext cx="2097626" cy="638829"/>
              </a:xfrm>
              <a:prstGeom prst="rect">
                <a:avLst/>
              </a:prstGeom>
              <a:blipFill rotWithShape="0">
                <a:blip r:embed="rId6" cstate="print"/>
                <a:stretch>
                  <a:fillRect/>
                </a:stretch>
              </a:blipFill>
            </p:spPr>
            <p:txBody>
              <a:bodyPr/>
              <a:lstStyle/>
              <a:p>
                <a:r>
                  <a:rPr lang="cs-CZ">
                    <a:noFill/>
                  </a:rPr>
                  <a:t> </a:t>
                </a:r>
              </a:p>
            </p:txBody>
          </p:sp>
        </mc:Fallback>
      </mc:AlternateContent>
      <p:pic>
        <p:nvPicPr>
          <p:cNvPr id="8" name="Obrázek 7"/>
          <p:cNvPicPr>
            <a:picLocks noChangeAspect="1"/>
          </p:cNvPicPr>
          <p:nvPr/>
        </p:nvPicPr>
        <p:blipFill>
          <a:blip r:embed="rId7" cstate="print"/>
          <a:stretch>
            <a:fillRect/>
          </a:stretch>
        </p:blipFill>
        <p:spPr>
          <a:xfrm>
            <a:off x="4450113" y="3752199"/>
            <a:ext cx="1046165" cy="619628"/>
          </a:xfrm>
          <a:prstGeom prst="rect">
            <a:avLst/>
          </a:prstGeom>
        </p:spPr>
      </p:pic>
      <p:pic>
        <p:nvPicPr>
          <p:cNvPr id="10" name="Obrázek 9"/>
          <p:cNvPicPr>
            <a:picLocks noChangeAspect="1"/>
          </p:cNvPicPr>
          <p:nvPr/>
        </p:nvPicPr>
        <p:blipFill>
          <a:blip r:embed="rId8" cstate="print"/>
          <a:stretch>
            <a:fillRect/>
          </a:stretch>
        </p:blipFill>
        <p:spPr>
          <a:xfrm>
            <a:off x="1591893" y="4712510"/>
            <a:ext cx="876150" cy="358800"/>
          </a:xfrm>
          <a:prstGeom prst="rect">
            <a:avLst/>
          </a:prstGeom>
        </p:spPr>
      </p:pic>
      <mc:AlternateContent xmlns:mc="http://schemas.openxmlformats.org/markup-compatibility/2006" xmlns:a14="http://schemas.microsoft.com/office/drawing/2010/main">
        <mc:Choice Requires="a14">
          <p:sp>
            <p:nvSpPr>
              <p:cNvPr id="14" name="Obdélník 13"/>
              <p:cNvSpPr/>
              <p:nvPr/>
            </p:nvSpPr>
            <p:spPr>
              <a:xfrm>
                <a:off x="3195576" y="5440746"/>
                <a:ext cx="2043123" cy="6388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ε</m:t>
                          </m:r>
                        </m:e>
                      </m:acc>
                      <m:r>
                        <a:rPr lang="cs-CZ" sz="1800" b="0" i="1" kern="0" smtClean="0">
                          <a:solidFill>
                            <a:srgbClr val="000000"/>
                          </a:solidFill>
                          <a:latin typeface="Cambria Math" panose="02040503050406030204" pitchFamily="18" charset="0"/>
                        </a:rPr>
                        <m:t>=</m:t>
                      </m:r>
                      <m:func>
                        <m:funcPr>
                          <m:ctrlPr>
                            <a:rPr lang="cs-CZ" sz="1800" i="1" kern="0" smtClean="0">
                              <a:solidFill>
                                <a:srgbClr val="000000"/>
                              </a:solidFill>
                              <a:latin typeface="Cambria Math" panose="02040503050406030204" pitchFamily="18" charset="0"/>
                            </a:rPr>
                          </m:ctrlPr>
                        </m:funcPr>
                        <m:fName>
                          <m:limLow>
                            <m:limLowPr>
                              <m:ctrlPr>
                                <a:rPr lang="cs-CZ" sz="1800" i="1" kern="0">
                                  <a:solidFill>
                                    <a:srgbClr val="000000"/>
                                  </a:solidFill>
                                  <a:latin typeface="Cambria Math" panose="02040503050406030204" pitchFamily="18" charset="0"/>
                                </a:rPr>
                              </m:ctrlPr>
                            </m:limLowPr>
                            <m:e>
                              <m:r>
                                <m:rPr>
                                  <m:sty m:val="p"/>
                                </m:rPr>
                                <a:rPr lang="cs-CZ" sz="1800" kern="0">
                                  <a:solidFill>
                                    <a:srgbClr val="000000"/>
                                  </a:solidFill>
                                  <a:latin typeface="Cambria Math" panose="02040503050406030204" pitchFamily="18" charset="0"/>
                                </a:rPr>
                                <m:t>lim</m:t>
                              </m:r>
                            </m:e>
                            <m:lim>
                              <m:r>
                                <a:rPr lang="cs-CZ" sz="1800" i="1" kern="0">
                                  <a:solidFill>
                                    <a:srgbClr val="000000"/>
                                  </a:solidFill>
                                  <a:latin typeface="Cambria Math" panose="02040503050406030204" pitchFamily="18" charset="0"/>
                                  <a:ea typeface="Cambria Math" panose="02040503050406030204" pitchFamily="18" charset="0"/>
                                </a:rPr>
                                <m:t>∆</m:t>
                              </m:r>
                              <m:r>
                                <a:rPr lang="cs-CZ" sz="1800" i="1" kern="0">
                                  <a:solidFill>
                                    <a:srgbClr val="000000"/>
                                  </a:solidFill>
                                  <a:latin typeface="Cambria Math" panose="02040503050406030204" pitchFamily="18" charset="0"/>
                                  <a:ea typeface="Cambria Math" panose="02040503050406030204" pitchFamily="18" charset="0"/>
                                </a:rPr>
                                <m:t>𝑡</m:t>
                              </m:r>
                              <m:r>
                                <a:rPr lang="cs-CZ" sz="1800" i="1" kern="0">
                                  <a:solidFill>
                                    <a:srgbClr val="000000"/>
                                  </a:solidFill>
                                  <a:latin typeface="Cambria Math" panose="02040503050406030204" pitchFamily="18" charset="0"/>
                                  <a:ea typeface="Cambria Math" panose="02040503050406030204" pitchFamily="18" charset="0"/>
                                </a:rPr>
                                <m:t>→0</m:t>
                              </m:r>
                            </m:lim>
                          </m:limLow>
                        </m:fName>
                        <m:e>
                          <m:f>
                            <m:fPr>
                              <m:ctrlPr>
                                <a:rPr lang="cs-CZ" sz="1800" i="1" kern="0">
                                  <a:solidFill>
                                    <a:srgbClr val="000000"/>
                                  </a:solidFill>
                                  <a:latin typeface="Cambria Math" panose="02040503050406030204" pitchFamily="18" charset="0"/>
                                </a:rPr>
                              </m:ctrlPr>
                            </m:fPr>
                            <m:num>
                              <m:r>
                                <m:rPr>
                                  <m:sty m:val="p"/>
                                </m:rPr>
                                <a:rPr lang="el-GR" sz="1800" kern="0">
                                  <a:solidFill>
                                    <a:srgbClr val="000000"/>
                                  </a:solidFill>
                                  <a:latin typeface="Cambria Math" panose="02040503050406030204" pitchFamily="18" charset="0"/>
                                </a:rPr>
                                <m:t>Δ</m:t>
                              </m:r>
                              <m:acc>
                                <m:accPr>
                                  <m:chr m:val="⃗"/>
                                  <m:ctrlPr>
                                    <a:rPr lang="el-GR" sz="1800" i="1" kern="0">
                                      <a:solidFill>
                                        <a:srgbClr val="000000"/>
                                      </a:solidFill>
                                      <a:latin typeface="Cambria Math" panose="02040503050406030204" pitchFamily="18" charset="0"/>
                                    </a:rPr>
                                  </m:ctrlPr>
                                </m:accPr>
                                <m:e>
                                  <m:r>
                                    <m:rPr>
                                      <m:sty m:val="p"/>
                                    </m:rPr>
                                    <a:rPr lang="el-GR" sz="1800" i="1" kern="0" smtClean="0">
                                      <a:solidFill>
                                        <a:srgbClr val="000000"/>
                                      </a:solidFill>
                                      <a:latin typeface="Cambria Math" panose="02040503050406030204" pitchFamily="18" charset="0"/>
                                    </a:rPr>
                                    <m:t>ω</m:t>
                                  </m:r>
                                </m:e>
                              </m:acc>
                            </m:num>
                            <m:den>
                              <m:r>
                                <m:rPr>
                                  <m:sty m:val="p"/>
                                </m:rPr>
                                <a:rPr lang="el-GR" sz="1800" kern="0">
                                  <a:solidFill>
                                    <a:srgbClr val="000000"/>
                                  </a:solidFill>
                                  <a:latin typeface="Cambria Math" panose="02040503050406030204" pitchFamily="18" charset="0"/>
                                </a:rPr>
                                <m:t>Δ</m:t>
                              </m:r>
                              <m:r>
                                <a:rPr lang="cs-CZ" sz="1800" i="1" kern="0">
                                  <a:solidFill>
                                    <a:srgbClr val="000000"/>
                                  </a:solidFill>
                                  <a:latin typeface="Cambria Math" panose="02040503050406030204" pitchFamily="18" charset="0"/>
                                </a:rPr>
                                <m:t>𝑡</m:t>
                              </m:r>
                            </m:den>
                          </m:f>
                          <m:r>
                            <a:rPr lang="cs-CZ" sz="1800" i="1" kern="0">
                              <a:solidFill>
                                <a:srgbClr val="000000"/>
                              </a:solidFill>
                              <a:latin typeface="Cambria Math" panose="02040503050406030204" pitchFamily="18" charset="0"/>
                              <a:ea typeface="Cambria Math" panose="02040503050406030204" pitchFamily="18" charset="0"/>
                            </a:rPr>
                            <m:t>=</m:t>
                          </m:r>
                          <m:f>
                            <m:fPr>
                              <m:ctrlPr>
                                <a:rPr lang="cs-CZ" sz="1800" i="1" kern="0">
                                  <a:solidFill>
                                    <a:srgbClr val="000000"/>
                                  </a:solidFill>
                                  <a:latin typeface="Cambria Math" panose="02040503050406030204" pitchFamily="18" charset="0"/>
                                  <a:ea typeface="Cambria Math" panose="02040503050406030204" pitchFamily="18" charset="0"/>
                                </a:rPr>
                              </m:ctrlPr>
                            </m:fPr>
                            <m:num>
                              <m:r>
                                <a:rPr lang="cs-CZ" sz="1800" i="1" kern="0">
                                  <a:solidFill>
                                    <a:srgbClr val="000000"/>
                                  </a:solidFill>
                                  <a:latin typeface="Cambria Math" panose="02040503050406030204" pitchFamily="18" charset="0"/>
                                  <a:ea typeface="Cambria Math" panose="02040503050406030204" pitchFamily="18" charset="0"/>
                                </a:rPr>
                                <m:t>𝑑</m:t>
                              </m:r>
                              <m:acc>
                                <m:accPr>
                                  <m:chr m:val="⃗"/>
                                  <m:ctrlPr>
                                    <a:rPr lang="cs-CZ" sz="1800" i="1" kern="0">
                                      <a:solidFill>
                                        <a:srgbClr val="000000"/>
                                      </a:solidFill>
                                      <a:latin typeface="Cambria Math" panose="02040503050406030204" pitchFamily="18" charset="0"/>
                                      <a:ea typeface="Cambria Math" panose="02040503050406030204" pitchFamily="18" charset="0"/>
                                    </a:rPr>
                                  </m:ctrlPr>
                                </m:accPr>
                                <m:e>
                                  <m:r>
                                    <m:rPr>
                                      <m:sty m:val="p"/>
                                    </m:rPr>
                                    <a:rPr lang="el-GR" sz="1800" i="1" kern="0" smtClean="0">
                                      <a:solidFill>
                                        <a:srgbClr val="000000"/>
                                      </a:solidFill>
                                      <a:latin typeface="Cambria Math" panose="02040503050406030204" pitchFamily="18" charset="0"/>
                                      <a:ea typeface="Cambria Math" panose="02040503050406030204" pitchFamily="18" charset="0"/>
                                    </a:rPr>
                                    <m:t>ω</m:t>
                                  </m:r>
                                </m:e>
                              </m:acc>
                            </m:num>
                            <m:den>
                              <m:r>
                                <a:rPr lang="cs-CZ" sz="1800" i="1" kern="0">
                                  <a:solidFill>
                                    <a:srgbClr val="000000"/>
                                  </a:solidFill>
                                  <a:latin typeface="Cambria Math" panose="02040503050406030204" pitchFamily="18" charset="0"/>
                                  <a:ea typeface="Cambria Math" panose="02040503050406030204" pitchFamily="18" charset="0"/>
                                </a:rPr>
                                <m:t>𝑑𝑡</m:t>
                              </m:r>
                            </m:den>
                          </m:f>
                        </m:e>
                      </m:func>
                    </m:oMath>
                  </m:oMathPara>
                </a14:m>
                <a:endParaRPr lang="cs-CZ" dirty="0"/>
              </a:p>
            </p:txBody>
          </p:sp>
        </mc:Choice>
        <mc:Fallback xmlns="">
          <p:sp>
            <p:nvSpPr>
              <p:cNvPr id="14" name="Obdélník 13"/>
              <p:cNvSpPr>
                <a:spLocks noRot="1" noChangeAspect="1" noMove="1" noResize="1" noEditPoints="1" noAdjustHandles="1" noChangeArrowheads="1" noChangeShapeType="1" noTextEdit="1"/>
              </p:cNvSpPr>
              <p:nvPr/>
            </p:nvSpPr>
            <p:spPr>
              <a:xfrm>
                <a:off x="3195576" y="5440746"/>
                <a:ext cx="2043123" cy="638829"/>
              </a:xfrm>
              <a:prstGeom prst="rect">
                <a:avLst/>
              </a:prstGeom>
              <a:blipFill rotWithShape="0">
                <a:blip r:embed="rId9"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17595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effectLst>
                  <a:outerShdw blurRad="38100" dist="38100" dir="2700000" algn="tl">
                    <a:srgbClr val="000000">
                      <a:alpha val="43137"/>
                    </a:srgbClr>
                  </a:outerShdw>
                </a:effectLst>
              </a:rPr>
              <a:t>Úvodem</a:t>
            </a:r>
            <a:endParaRPr lang="cs-CZ" dirty="0">
              <a:effectLst>
                <a:outerShdw blurRad="38100" dist="38100" dir="2700000" algn="tl">
                  <a:srgbClr val="000000">
                    <a:alpha val="43137"/>
                  </a:srgbClr>
                </a:outerShdw>
              </a:effectLst>
            </a:endParaRP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491117875"/>
              </p:ext>
            </p:extLst>
          </p:nvPr>
        </p:nvGraphicFramePr>
        <p:xfrm>
          <a:off x="509589" y="2017713"/>
          <a:ext cx="8082321"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Tree>
    <p:extLst>
      <p:ext uri="{BB962C8B-B14F-4D97-AF65-F5344CB8AC3E}">
        <p14:creationId xmlns:p14="http://schemas.microsoft.com/office/powerpoint/2010/main" val="4091656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3" name="Zástupný symbol pro obsah 2"/>
          <p:cNvSpPr>
            <a:spLocks noGrp="1"/>
          </p:cNvSpPr>
          <p:nvPr>
            <p:ph idx="1"/>
          </p:nvPr>
        </p:nvSpPr>
        <p:spPr>
          <a:xfrm>
            <a:off x="486702" y="1829975"/>
            <a:ext cx="5964363" cy="394807"/>
          </a:xfrm>
        </p:spPr>
        <p:txBody>
          <a:bodyPr/>
          <a:lstStyle/>
          <a:p>
            <a:pPr marL="0" lvl="2">
              <a:buClr>
                <a:srgbClr val="00287D"/>
              </a:buClr>
              <a:buSzPct val="100000"/>
            </a:pPr>
            <a:r>
              <a:rPr lang="cs-CZ" sz="1800" dirty="0" smtClean="0">
                <a:solidFill>
                  <a:srgbClr val="C00000"/>
                </a:solidFill>
                <a:ea typeface="+mn-ea"/>
                <a:cs typeface="+mn-cs"/>
              </a:rPr>
              <a:t>Úhlová dráha, úhlová rychlost a úhlové zrychlení.</a:t>
            </a:r>
          </a:p>
          <a:p>
            <a:pPr marL="0" lvl="2">
              <a:buClr>
                <a:srgbClr val="00287D"/>
              </a:buClr>
              <a:buSzPct val="100000"/>
            </a:pPr>
            <a:endParaRPr lang="cs-CZ" sz="1800" dirty="0" smtClean="0">
              <a:solidFill>
                <a:srgbClr val="C00000"/>
              </a:solidFill>
              <a:ea typeface="+mn-ea"/>
              <a:cs typeface="+mn-cs"/>
            </a:endParaRPr>
          </a:p>
        </p:txBody>
      </p:sp>
      <mc:AlternateContent xmlns:mc="http://schemas.openxmlformats.org/markup-compatibility/2006" xmlns:a14="http://schemas.microsoft.com/office/drawing/2010/main">
        <mc:Choice Requires="a14">
          <p:sp>
            <p:nvSpPr>
              <p:cNvPr id="13" name="Obdélník 12"/>
              <p:cNvSpPr/>
              <p:nvPr/>
            </p:nvSpPr>
            <p:spPr>
              <a:xfrm>
                <a:off x="422694" y="2278082"/>
                <a:ext cx="8253582" cy="4524315"/>
              </a:xfrm>
              <a:prstGeom prst="rect">
                <a:avLst/>
              </a:prstGeom>
            </p:spPr>
            <p:txBody>
              <a:bodyPr wrap="square">
                <a:spAutoFit/>
              </a:bodyPr>
              <a:lstStyle/>
              <a:p>
                <a:pPr lvl="0"/>
                <a:r>
                  <a:rPr lang="cs-CZ" sz="1800" dirty="0" smtClean="0">
                    <a:solidFill>
                      <a:srgbClr val="000000"/>
                    </a:solidFill>
                    <a:latin typeface="Arial"/>
                  </a:rPr>
                  <a:t>Vektor rychlosti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𝒗</m:t>
                        </m:r>
                      </m:e>
                    </m:acc>
                  </m:oMath>
                </a14:m>
                <a:r>
                  <a:rPr lang="cs-CZ" sz="1800" dirty="0" smtClean="0">
                    <a:solidFill>
                      <a:srgbClr val="000000"/>
                    </a:solidFill>
                    <a:latin typeface="Arial"/>
                  </a:rPr>
                  <a:t> je dán vektorový součinem</a:t>
                </a:r>
              </a:p>
              <a:p>
                <a:pPr lvl="0"/>
                <a:r>
                  <a:rPr lang="cs-CZ" sz="1800" dirty="0" err="1">
                    <a:solidFill>
                      <a:srgbClr val="000000"/>
                    </a:solidFill>
                    <a:latin typeface="Arial"/>
                  </a:rPr>
                  <a:t>p</a:t>
                </a:r>
                <a:r>
                  <a:rPr lang="cs-CZ" sz="1800" dirty="0" err="1" smtClean="0">
                    <a:solidFill>
                      <a:srgbClr val="000000"/>
                    </a:solidFill>
                    <a:latin typeface="Arial"/>
                  </a:rPr>
                  <a:t>růvodiče</a:t>
                </a:r>
                <a:r>
                  <a:rPr lang="cs-CZ" sz="1800" dirty="0" smtClean="0">
                    <a:solidFill>
                      <a:srgbClr val="000000"/>
                    </a:solidFill>
                    <a:latin typeface="Arial"/>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𝒓</m:t>
                        </m:r>
                      </m:e>
                    </m:acc>
                  </m:oMath>
                </a14:m>
                <a:r>
                  <a:rPr lang="cs-CZ" sz="1800" dirty="0" smtClean="0">
                    <a:solidFill>
                      <a:srgbClr val="000000"/>
                    </a:solidFill>
                    <a:latin typeface="Arial"/>
                  </a:rPr>
                  <a:t> a úhlové </a:t>
                </a:r>
                <a:r>
                  <a:rPr lang="cs-CZ" sz="1800" dirty="0">
                    <a:solidFill>
                      <a:srgbClr val="000000"/>
                    </a:solidFill>
                    <a:latin typeface="Arial"/>
                  </a:rPr>
                  <a:t>rychlosti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el-GR" sz="1800" b="1" i="1" kern="0">
                            <a:solidFill>
                              <a:srgbClr val="000000"/>
                            </a:solidFill>
                            <a:latin typeface="Cambria Math" panose="02040503050406030204" pitchFamily="18" charset="0"/>
                          </a:rPr>
                          <m:t>𝝎</m:t>
                        </m:r>
                      </m:e>
                    </m:acc>
                  </m:oMath>
                </a14:m>
                <a:endParaRPr lang="cs-CZ" sz="1800" b="1" i="1" kern="0" dirty="0" smtClean="0">
                  <a:solidFill>
                    <a:srgbClr val="000000"/>
                  </a:solidFill>
                  <a:latin typeface="Cambria Math" panose="02040503050406030204" pitchFamily="18" charset="0"/>
                </a:endParaRPr>
              </a:p>
              <a:p>
                <a:pPr lvl="0"/>
                <a:endParaRPr lang="cs-CZ" sz="1800" b="1" i="1" kern="0" dirty="0" smtClean="0">
                  <a:solidFill>
                    <a:srgbClr val="000000"/>
                  </a:solidFill>
                  <a:latin typeface="Cambria Math" panose="02040503050406030204" pitchFamily="18" charset="0"/>
                </a:endParaRPr>
              </a:p>
              <a:p>
                <a:pPr lvl="0"/>
                <a:r>
                  <a:rPr lang="cs-CZ" sz="1800" b="1" kern="0" dirty="0" smtClean="0">
                    <a:solidFill>
                      <a:srgbClr val="000000"/>
                    </a:solidFill>
                  </a:rPr>
                  <a:t>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𝒗</m:t>
                        </m:r>
                        <m:r>
                          <a:rPr lang="cs-CZ" sz="1800" b="1" i="1" kern="0" smtClean="0">
                            <a:solidFill>
                              <a:srgbClr val="000000"/>
                            </a:solidFill>
                            <a:latin typeface="Cambria Math" panose="02040503050406030204" pitchFamily="18" charset="0"/>
                          </a:rPr>
                          <m:t> </m:t>
                        </m:r>
                      </m:e>
                    </m:acc>
                  </m:oMath>
                </a14:m>
                <a:r>
                  <a:rPr lang="cs-CZ" sz="1800" dirty="0" smtClean="0">
                    <a:solidFill>
                      <a:srgbClr val="000000"/>
                    </a:solidFill>
                    <a:latin typeface="Arial"/>
                  </a:rPr>
                  <a:t> =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el-GR" sz="1800" b="1" i="1" kern="0">
                            <a:solidFill>
                              <a:srgbClr val="000000"/>
                            </a:solidFill>
                            <a:latin typeface="Cambria Math" panose="02040503050406030204" pitchFamily="18" charset="0"/>
                          </a:rPr>
                          <m:t>𝝎</m:t>
                        </m:r>
                      </m:e>
                    </m:acc>
                  </m:oMath>
                </a14:m>
                <a:r>
                  <a:rPr lang="cs-CZ" sz="1800" dirty="0" smtClean="0">
                    <a:solidFill>
                      <a:srgbClr val="000000"/>
                    </a:solidFill>
                    <a:latin typeface="Arial"/>
                  </a:rPr>
                  <a:t> x </a:t>
                </a:r>
                <a14:m>
                  <m:oMath xmlns:m="http://schemas.openxmlformats.org/officeDocument/2006/math">
                    <m:acc>
                      <m:accPr>
                        <m:chr m:val="⃗"/>
                        <m:ctrlPr>
                          <a:rPr lang="cs-CZ" sz="1800" b="1" i="1" kern="0">
                            <a:solidFill>
                              <a:srgbClr val="000000"/>
                            </a:solidFill>
                            <a:latin typeface="Cambria Math" panose="02040503050406030204" pitchFamily="18" charset="0"/>
                          </a:rPr>
                        </m:ctrlPr>
                      </m:accPr>
                      <m:e>
                        <m:r>
                          <a:rPr lang="cs-CZ" sz="1800" b="1" i="1" kern="0">
                            <a:solidFill>
                              <a:srgbClr val="000000"/>
                            </a:solidFill>
                            <a:latin typeface="Cambria Math" panose="02040503050406030204" pitchFamily="18" charset="0"/>
                          </a:rPr>
                          <m:t>𝒓</m:t>
                        </m:r>
                      </m:e>
                    </m:acc>
                  </m:oMath>
                </a14:m>
                <a:r>
                  <a:rPr lang="cs-CZ" sz="1800" dirty="0" smtClean="0">
                    <a:solidFill>
                      <a:srgbClr val="000000"/>
                    </a:solidFill>
                    <a:latin typeface="Arial"/>
                  </a:rPr>
                  <a:t> </a:t>
                </a:r>
              </a:p>
              <a:p>
                <a:pPr lvl="0"/>
                <a:endParaRPr lang="cs-CZ" sz="1400" dirty="0" smtClean="0">
                  <a:solidFill>
                    <a:srgbClr val="000000"/>
                  </a:solidFill>
                  <a:latin typeface="Arial"/>
                </a:endParaRPr>
              </a:p>
              <a:p>
                <a:pPr lvl="0"/>
                <a:r>
                  <a:rPr lang="cs-CZ" sz="1800" dirty="0" smtClean="0">
                    <a:solidFill>
                      <a:srgbClr val="000000"/>
                    </a:solidFill>
                    <a:latin typeface="Arial"/>
                  </a:rPr>
                  <a:t>Navíc </a:t>
                </a:r>
              </a:p>
              <a:p>
                <a:pPr lvl="0"/>
                <a:endParaRPr lang="cs-CZ" sz="1800" dirty="0">
                  <a:solidFill>
                    <a:srgbClr val="000000"/>
                  </a:solidFill>
                  <a:latin typeface="Arial"/>
                </a:endParaRPr>
              </a:p>
              <a:p>
                <a:pPr lvl="0"/>
                <a:endParaRPr lang="cs-CZ" sz="1800" dirty="0">
                  <a:solidFill>
                    <a:srgbClr val="000000"/>
                  </a:solidFill>
                  <a:latin typeface="Arial"/>
                </a:endParaRPr>
              </a:p>
              <a:p>
                <a:pPr lvl="0"/>
                <a:endParaRPr lang="cs-CZ" sz="1800" dirty="0" smtClean="0">
                  <a:solidFill>
                    <a:srgbClr val="000000"/>
                  </a:solidFill>
                  <a:latin typeface="Arial"/>
                </a:endParaRPr>
              </a:p>
              <a:p>
                <a:pPr lvl="0"/>
                <a:r>
                  <a:rPr lang="cs-CZ" sz="1800" dirty="0" smtClean="0">
                    <a:solidFill>
                      <a:srgbClr val="000000"/>
                    </a:solidFill>
                    <a:latin typeface="Arial"/>
                  </a:rPr>
                  <a:t>Po dosazení pak</a:t>
                </a:r>
              </a:p>
              <a:p>
                <a:pPr lvl="0"/>
                <a:endParaRPr lang="cs-CZ" sz="1800" dirty="0">
                  <a:solidFill>
                    <a:srgbClr val="000000"/>
                  </a:solidFill>
                  <a:latin typeface="Arial"/>
                </a:endParaRPr>
              </a:p>
              <a:p>
                <a:pPr lvl="0"/>
                <a:endParaRPr lang="cs-CZ" sz="1800" dirty="0">
                  <a:solidFill>
                    <a:srgbClr val="000000"/>
                  </a:solidFill>
                  <a:latin typeface="Arial"/>
                </a:endParaRPr>
              </a:p>
              <a:p>
                <a:pPr lvl="0"/>
                <a:r>
                  <a:rPr lang="cs-CZ" sz="1800" dirty="0" smtClean="0">
                    <a:solidFill>
                      <a:srgbClr val="000000"/>
                    </a:solidFill>
                    <a:latin typeface="Arial"/>
                  </a:rPr>
                  <a:t>Při srovnání směrů pak zřejmě</a:t>
                </a:r>
              </a:p>
              <a:p>
                <a:pPr lvl="0"/>
                <a:endParaRPr lang="cs-CZ" sz="1800" dirty="0">
                  <a:solidFill>
                    <a:srgbClr val="000000"/>
                  </a:solidFill>
                  <a:latin typeface="Arial"/>
                </a:endParaRPr>
              </a:p>
              <a:p>
                <a:pPr lvl="0"/>
                <a:endParaRPr lang="cs-CZ" sz="1800" dirty="0" smtClean="0">
                  <a:solidFill>
                    <a:srgbClr val="000000"/>
                  </a:solidFill>
                  <a:latin typeface="Arial"/>
                </a:endParaRPr>
              </a:p>
              <a:p>
                <a:pPr lvl="0"/>
                <a:endParaRPr lang="cs-CZ" sz="1800" dirty="0">
                  <a:solidFill>
                    <a:srgbClr val="000000"/>
                  </a:solidFill>
                  <a:latin typeface="Arial"/>
                </a:endParaRPr>
              </a:p>
            </p:txBody>
          </p:sp>
        </mc:Choice>
        <mc:Fallback xmlns="">
          <p:sp>
            <p:nvSpPr>
              <p:cNvPr id="13" name="Obdélník 12"/>
              <p:cNvSpPr>
                <a:spLocks noRot="1" noChangeAspect="1" noMove="1" noResize="1" noEditPoints="1" noAdjustHandles="1" noChangeArrowheads="1" noChangeShapeType="1" noTextEdit="1"/>
              </p:cNvSpPr>
              <p:nvPr/>
            </p:nvSpPr>
            <p:spPr>
              <a:xfrm>
                <a:off x="422694" y="2278082"/>
                <a:ext cx="8253582" cy="4524315"/>
              </a:xfrm>
              <a:prstGeom prst="rect">
                <a:avLst/>
              </a:prstGeom>
              <a:blipFill rotWithShape="0">
                <a:blip r:embed="rId3" cstate="print"/>
                <a:stretch>
                  <a:fillRect l="-591" t="-809"/>
                </a:stretch>
              </a:blipFill>
            </p:spPr>
            <p:txBody>
              <a:bodyPr/>
              <a:lstStyle/>
              <a:p>
                <a:r>
                  <a:rPr lang="cs-CZ">
                    <a:noFill/>
                  </a:rPr>
                  <a:t> </a:t>
                </a:r>
              </a:p>
            </p:txBody>
          </p:sp>
        </mc:Fallback>
      </mc:AlternateContent>
      <p:pic>
        <p:nvPicPr>
          <p:cNvPr id="12" name="Obrázek 11"/>
          <p:cNvPicPr>
            <a:picLocks noChangeAspect="1"/>
          </p:cNvPicPr>
          <p:nvPr/>
        </p:nvPicPr>
        <p:blipFill>
          <a:blip r:embed="rId4" cstate="print"/>
          <a:stretch>
            <a:fillRect/>
          </a:stretch>
        </p:blipFill>
        <p:spPr>
          <a:xfrm>
            <a:off x="6514467" y="1430865"/>
            <a:ext cx="2360660" cy="1817792"/>
          </a:xfrm>
          <a:prstGeom prst="rect">
            <a:avLst/>
          </a:prstGeom>
        </p:spPr>
      </p:pic>
      <p:pic>
        <p:nvPicPr>
          <p:cNvPr id="6" name="Obrázek 5"/>
          <p:cNvPicPr>
            <a:picLocks noChangeAspect="1"/>
          </p:cNvPicPr>
          <p:nvPr/>
        </p:nvPicPr>
        <p:blipFill>
          <a:blip r:embed="rId5" cstate="print"/>
          <a:stretch>
            <a:fillRect/>
          </a:stretch>
        </p:blipFill>
        <p:spPr>
          <a:xfrm>
            <a:off x="6364817" y="3337895"/>
            <a:ext cx="1902245" cy="1943907"/>
          </a:xfrm>
          <a:prstGeom prst="rect">
            <a:avLst/>
          </a:prstGeom>
        </p:spPr>
      </p:pic>
      <mc:AlternateContent xmlns:mc="http://schemas.openxmlformats.org/markup-compatibility/2006" xmlns:a14="http://schemas.microsoft.com/office/drawing/2010/main">
        <mc:Choice Requires="a14">
          <p:sp>
            <p:nvSpPr>
              <p:cNvPr id="15" name="Obdélník 14"/>
              <p:cNvSpPr/>
              <p:nvPr/>
            </p:nvSpPr>
            <p:spPr>
              <a:xfrm>
                <a:off x="505275" y="3985258"/>
                <a:ext cx="4344779" cy="642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𝒂</m:t>
                          </m:r>
                        </m:e>
                      </m:acc>
                      <m:r>
                        <a:rPr lang="cs-CZ" sz="1800" b="0" i="1" kern="0" smtClean="0">
                          <a:solidFill>
                            <a:srgbClr val="000000"/>
                          </a:solidFill>
                          <a:latin typeface="Cambria Math" panose="02040503050406030204" pitchFamily="18" charset="0"/>
                        </a:rPr>
                        <m:t>=</m:t>
                      </m:r>
                      <m:r>
                        <a:rPr lang="cs-CZ" sz="1800" i="1" kern="0">
                          <a:solidFill>
                            <a:srgbClr val="000000"/>
                          </a:solidFill>
                          <a:latin typeface="Cambria Math" panose="02040503050406030204" pitchFamily="18" charset="0"/>
                        </a:rPr>
                        <m:t> </m:t>
                      </m:r>
                      <m:f>
                        <m:fPr>
                          <m:ctrlPr>
                            <a:rPr lang="cs-CZ" sz="1800" i="1" kern="0" smtClean="0">
                              <a:solidFill>
                                <a:srgbClr val="000000"/>
                              </a:solidFill>
                              <a:latin typeface="Cambria Math" panose="02040503050406030204" pitchFamily="18" charset="0"/>
                            </a:rPr>
                          </m:ctrlPr>
                        </m:fPr>
                        <m:num>
                          <m:r>
                            <a:rPr lang="cs-CZ" sz="1800" i="1" kern="0" smtClean="0">
                              <a:solidFill>
                                <a:srgbClr val="000000"/>
                              </a:solidFill>
                              <a:latin typeface="Cambria Math" panose="02040503050406030204" pitchFamily="18" charset="0"/>
                            </a:rPr>
                            <m:t>𝑑</m:t>
                          </m:r>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𝒗</m:t>
                              </m:r>
                            </m:e>
                          </m:acc>
                        </m:num>
                        <m:den>
                          <m:r>
                            <a:rPr lang="cs-CZ" sz="1800" i="1" kern="0" smtClean="0">
                              <a:solidFill>
                                <a:srgbClr val="000000"/>
                              </a:solidFill>
                              <a:latin typeface="Cambria Math" panose="02040503050406030204" pitchFamily="18" charset="0"/>
                            </a:rPr>
                            <m:t>𝑑</m:t>
                          </m:r>
                          <m:r>
                            <a:rPr lang="cs-CZ" sz="1800" b="0" i="1" kern="0" smtClean="0">
                              <a:solidFill>
                                <a:srgbClr val="000000"/>
                              </a:solidFill>
                              <a:latin typeface="Cambria Math" panose="02040503050406030204" pitchFamily="18" charset="0"/>
                            </a:rPr>
                            <m:t>𝑡</m:t>
                          </m:r>
                        </m:den>
                      </m:f>
                      <m:r>
                        <a:rPr lang="cs-CZ" sz="1800" b="0" i="1" kern="0" smtClean="0">
                          <a:solidFill>
                            <a:srgbClr val="000000"/>
                          </a:solidFill>
                          <a:latin typeface="Cambria Math" panose="02040503050406030204" pitchFamily="18" charset="0"/>
                        </a:rPr>
                        <m:t>=</m:t>
                      </m:r>
                      <m:f>
                        <m:fPr>
                          <m:ctrlPr>
                            <a:rPr lang="cs-CZ" sz="1800" b="0" i="1" kern="0" smtClean="0">
                              <a:solidFill>
                                <a:srgbClr val="000000"/>
                              </a:solidFill>
                              <a:latin typeface="Cambria Math" panose="02040503050406030204" pitchFamily="18" charset="0"/>
                            </a:rPr>
                          </m:ctrlPr>
                        </m:fPr>
                        <m:num>
                          <m:r>
                            <a:rPr lang="cs-CZ" sz="1800" b="0" i="1" kern="0" smtClean="0">
                              <a:solidFill>
                                <a:srgbClr val="000000"/>
                              </a:solidFill>
                              <a:latin typeface="Cambria Math" panose="02040503050406030204" pitchFamily="18" charset="0"/>
                            </a:rPr>
                            <m:t>𝑑</m:t>
                          </m:r>
                        </m:num>
                        <m:den>
                          <m:r>
                            <a:rPr lang="cs-CZ" sz="1800" b="0" i="1" kern="0" smtClean="0">
                              <a:solidFill>
                                <a:srgbClr val="000000"/>
                              </a:solidFill>
                              <a:latin typeface="Cambria Math" panose="02040503050406030204" pitchFamily="18" charset="0"/>
                            </a:rPr>
                            <m:t>𝑑𝑡</m:t>
                          </m:r>
                        </m:den>
                      </m:f>
                      <m:d>
                        <m:dPr>
                          <m:ctrlPr>
                            <a:rPr lang="cs-CZ" sz="1800" b="0" i="1" kern="0" smtClean="0">
                              <a:solidFill>
                                <a:srgbClr val="000000"/>
                              </a:solidFill>
                              <a:latin typeface="Cambria Math" panose="02040503050406030204" pitchFamily="18" charset="0"/>
                            </a:rPr>
                          </m:ctrlPr>
                        </m:dPr>
                        <m:e>
                          <m:acc>
                            <m:accPr>
                              <m:chr m:val="⃗"/>
                              <m:ctrlPr>
                                <a:rPr lang="cs-CZ" sz="1800" b="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𝝎</m:t>
                              </m:r>
                            </m:e>
                          </m:acc>
                          <m:r>
                            <a:rPr lang="cs-CZ" sz="1800" i="1" kern="0" smtClean="0">
                              <a:solidFill>
                                <a:srgbClr val="000000"/>
                              </a:solidFill>
                              <a:latin typeface="Cambria Math" panose="02040503050406030204" pitchFamily="18" charset="0"/>
                              <a:ea typeface="Cambria Math" panose="02040503050406030204" pitchFamily="18" charset="0"/>
                            </a:rPr>
                            <m:t>×</m:t>
                          </m:r>
                          <m:acc>
                            <m:accPr>
                              <m:chr m:val="⃗"/>
                              <m:ctrlPr>
                                <a:rPr lang="cs-CZ" sz="1800" b="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𝒓</m:t>
                              </m:r>
                            </m:e>
                          </m:acc>
                        </m:e>
                      </m:d>
                      <m:r>
                        <a:rPr lang="cs-CZ" sz="1800" b="0" i="1" kern="0" smtClean="0">
                          <a:solidFill>
                            <a:srgbClr val="000000"/>
                          </a:solidFill>
                          <a:latin typeface="Cambria Math" panose="02040503050406030204" pitchFamily="18" charset="0"/>
                        </a:rPr>
                        <m:t>=</m:t>
                      </m:r>
                      <m:f>
                        <m:fPr>
                          <m:ctrlPr>
                            <a:rPr lang="cs-CZ" sz="1800" b="0" i="1" kern="0" smtClean="0">
                              <a:solidFill>
                                <a:srgbClr val="000000"/>
                              </a:solidFill>
                              <a:latin typeface="Cambria Math" panose="02040503050406030204" pitchFamily="18" charset="0"/>
                            </a:rPr>
                          </m:ctrlPr>
                        </m:fPr>
                        <m:num>
                          <m:r>
                            <a:rPr lang="cs-CZ" sz="1800" b="0" i="1" kern="0" smtClean="0">
                              <a:solidFill>
                                <a:srgbClr val="000000"/>
                              </a:solidFill>
                              <a:latin typeface="Cambria Math" panose="02040503050406030204" pitchFamily="18" charset="0"/>
                            </a:rPr>
                            <m:t>𝑑</m:t>
                          </m:r>
                          <m:acc>
                            <m:accPr>
                              <m:chr m:val="⃗"/>
                              <m:ctrlPr>
                                <a:rPr lang="cs-CZ" sz="1800" b="1"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𝝎</m:t>
                              </m:r>
                            </m:e>
                          </m:acc>
                        </m:num>
                        <m:den>
                          <m:r>
                            <a:rPr lang="cs-CZ" sz="1800" b="0" i="1" kern="0" smtClean="0">
                              <a:solidFill>
                                <a:srgbClr val="000000"/>
                              </a:solidFill>
                              <a:latin typeface="Cambria Math" panose="02040503050406030204" pitchFamily="18" charset="0"/>
                            </a:rPr>
                            <m:t>𝑑𝑡</m:t>
                          </m:r>
                        </m:den>
                      </m:f>
                      <m:r>
                        <a:rPr lang="cs-CZ" sz="1800" b="0" i="1" kern="0" smtClean="0">
                          <a:solidFill>
                            <a:srgbClr val="000000"/>
                          </a:solidFill>
                          <a:latin typeface="Cambria Math" panose="02040503050406030204" pitchFamily="18" charset="0"/>
                          <a:ea typeface="Cambria Math" panose="02040503050406030204" pitchFamily="18" charset="0"/>
                        </a:rPr>
                        <m:t>×</m:t>
                      </m:r>
                      <m:acc>
                        <m:accPr>
                          <m:chr m:val="⃗"/>
                          <m:ctrlPr>
                            <a:rPr lang="cs-CZ" sz="1800" b="0"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𝒓</m:t>
                          </m:r>
                        </m:e>
                      </m:acc>
                      <m:r>
                        <a:rPr lang="cs-CZ" sz="1800" b="0" i="0" kern="0" smtClean="0">
                          <a:solidFill>
                            <a:srgbClr val="000000"/>
                          </a:solidFill>
                          <a:latin typeface="Cambria Math" panose="02040503050406030204" pitchFamily="18" charset="0"/>
                        </a:rPr>
                        <m:t>+</m:t>
                      </m:r>
                      <m:acc>
                        <m:accPr>
                          <m:chr m:val="⃗"/>
                          <m:ctrlPr>
                            <a:rPr lang="cs-CZ" sz="1800" b="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𝝎</m:t>
                          </m:r>
                        </m:e>
                      </m:acc>
                      <m:r>
                        <a:rPr lang="cs-CZ" sz="1800" i="1" kern="0" smtClean="0">
                          <a:solidFill>
                            <a:srgbClr val="000000"/>
                          </a:solidFill>
                          <a:latin typeface="Cambria Math" panose="02040503050406030204" pitchFamily="18" charset="0"/>
                          <a:ea typeface="Cambria Math" panose="02040503050406030204" pitchFamily="18" charset="0"/>
                        </a:rPr>
                        <m:t>×</m:t>
                      </m:r>
                      <m:f>
                        <m:fPr>
                          <m:ctrlPr>
                            <a:rPr lang="cs-CZ" sz="1800" i="1" kern="0" smtClean="0">
                              <a:solidFill>
                                <a:srgbClr val="000000"/>
                              </a:solidFill>
                              <a:latin typeface="Cambria Math" panose="02040503050406030204" pitchFamily="18" charset="0"/>
                              <a:ea typeface="Cambria Math" panose="02040503050406030204" pitchFamily="18" charset="0"/>
                            </a:rPr>
                          </m:ctrlPr>
                        </m:fPr>
                        <m:num>
                          <m:r>
                            <a:rPr lang="cs-CZ" sz="1800" i="1" kern="0" smtClean="0">
                              <a:solidFill>
                                <a:srgbClr val="000000"/>
                              </a:solidFill>
                              <a:latin typeface="Cambria Math" panose="02040503050406030204" pitchFamily="18" charset="0"/>
                              <a:ea typeface="Cambria Math" panose="02040503050406030204" pitchFamily="18" charset="0"/>
                            </a:rPr>
                            <m:t>𝑑</m:t>
                          </m:r>
                          <m:acc>
                            <m:accPr>
                              <m:chr m:val="⃗"/>
                              <m:ctrlPr>
                                <a:rPr lang="cs-CZ" sz="1800"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𝒓</m:t>
                              </m:r>
                            </m:e>
                          </m:acc>
                        </m:num>
                        <m:den>
                          <m:r>
                            <a:rPr lang="cs-CZ" sz="1800" i="1" kern="0" smtClean="0">
                              <a:solidFill>
                                <a:srgbClr val="000000"/>
                              </a:solidFill>
                              <a:latin typeface="Cambria Math" panose="02040503050406030204" pitchFamily="18" charset="0"/>
                              <a:ea typeface="Cambria Math" panose="02040503050406030204" pitchFamily="18" charset="0"/>
                            </a:rPr>
                            <m:t>𝑑</m:t>
                          </m:r>
                          <m:r>
                            <a:rPr lang="cs-CZ" sz="1800" b="0" i="1" kern="0" smtClean="0">
                              <a:solidFill>
                                <a:srgbClr val="000000"/>
                              </a:solidFill>
                              <a:latin typeface="Cambria Math" panose="02040503050406030204" pitchFamily="18" charset="0"/>
                              <a:ea typeface="Cambria Math" panose="02040503050406030204" pitchFamily="18" charset="0"/>
                            </a:rPr>
                            <m:t>𝑡</m:t>
                          </m:r>
                        </m:den>
                      </m:f>
                    </m:oMath>
                  </m:oMathPara>
                </a14:m>
                <a:endParaRPr lang="cs-CZ" dirty="0"/>
              </a:p>
            </p:txBody>
          </p:sp>
        </mc:Choice>
        <mc:Fallback xmlns="">
          <p:sp>
            <p:nvSpPr>
              <p:cNvPr id="15" name="Obdélník 14"/>
              <p:cNvSpPr>
                <a:spLocks noRot="1" noChangeAspect="1" noMove="1" noResize="1" noEditPoints="1" noAdjustHandles="1" noChangeArrowheads="1" noChangeShapeType="1" noTextEdit="1"/>
              </p:cNvSpPr>
              <p:nvPr/>
            </p:nvSpPr>
            <p:spPr>
              <a:xfrm>
                <a:off x="505275" y="3985258"/>
                <a:ext cx="4344779" cy="642548"/>
              </a:xfrm>
              <a:prstGeom prst="rect">
                <a:avLst/>
              </a:prstGeom>
              <a:blipFill rotWithShape="0">
                <a:blip r:embed="rId6"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p:cNvSpPr/>
              <p:nvPr/>
            </p:nvSpPr>
            <p:spPr>
              <a:xfrm>
                <a:off x="613972" y="5066172"/>
                <a:ext cx="21219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rPr>
                            <m:t>𝒂</m:t>
                          </m:r>
                        </m:e>
                      </m:acc>
                      <m:r>
                        <a:rPr lang="cs-CZ" sz="1800" b="0" i="1" kern="0" smtClean="0">
                          <a:solidFill>
                            <a:srgbClr val="000000"/>
                          </a:solidFill>
                          <a:latin typeface="Cambria Math" panose="02040503050406030204" pitchFamily="18" charset="0"/>
                        </a:rPr>
                        <m:t>=</m:t>
                      </m:r>
                      <m:r>
                        <a:rPr lang="cs-CZ" sz="1800" i="1" kern="0">
                          <a:solidFill>
                            <a:srgbClr val="000000"/>
                          </a:solidFill>
                          <a:latin typeface="Cambria Math" panose="02040503050406030204" pitchFamily="18" charset="0"/>
                        </a:rPr>
                        <m:t> </m:t>
                      </m:r>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𝜺</m:t>
                          </m:r>
                        </m:e>
                      </m:acc>
                      <m:r>
                        <a:rPr lang="cs-CZ" sz="1800" i="1" kern="0" smtClean="0">
                          <a:solidFill>
                            <a:srgbClr val="000000"/>
                          </a:solidFill>
                          <a:latin typeface="Cambria Math" panose="02040503050406030204" pitchFamily="18" charset="0"/>
                          <a:ea typeface="Cambria Math" panose="02040503050406030204" pitchFamily="18" charset="0"/>
                        </a:rPr>
                        <m:t>×</m:t>
                      </m:r>
                      <m:acc>
                        <m:accPr>
                          <m:chr m:val="⃗"/>
                          <m:ctrlPr>
                            <a:rPr lang="cs-CZ" sz="1800" b="1"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𝒓</m:t>
                          </m:r>
                        </m:e>
                      </m:acc>
                      <m:r>
                        <a:rPr lang="cs-CZ" sz="1800" b="0" i="1" kern="0" smtClean="0">
                          <a:solidFill>
                            <a:srgbClr val="000000"/>
                          </a:solidFill>
                          <a:latin typeface="Cambria Math" panose="02040503050406030204" pitchFamily="18" charset="0"/>
                        </a:rPr>
                        <m:t>+</m:t>
                      </m:r>
                      <m:acc>
                        <m:accPr>
                          <m:chr m:val="⃗"/>
                          <m:ctrlPr>
                            <a:rPr lang="cs-CZ" sz="1800" b="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𝝎</m:t>
                          </m:r>
                        </m:e>
                      </m:acc>
                      <m:r>
                        <a:rPr lang="cs-CZ" sz="1800" i="1" kern="0" smtClean="0">
                          <a:solidFill>
                            <a:srgbClr val="000000"/>
                          </a:solidFill>
                          <a:latin typeface="Cambria Math" panose="02040503050406030204" pitchFamily="18" charset="0"/>
                          <a:ea typeface="Cambria Math" panose="02040503050406030204" pitchFamily="18" charset="0"/>
                        </a:rPr>
                        <m:t>×</m:t>
                      </m:r>
                      <m:acc>
                        <m:accPr>
                          <m:chr m:val="⃗"/>
                          <m:ctrlPr>
                            <a:rPr lang="cs-CZ" sz="1800"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𝒗</m:t>
                          </m:r>
                        </m:e>
                      </m:acc>
                    </m:oMath>
                  </m:oMathPara>
                </a14:m>
                <a:endParaRPr lang="cs-CZ" dirty="0"/>
              </a:p>
            </p:txBody>
          </p:sp>
        </mc:Choice>
        <mc:Fallback xmlns="">
          <p:sp>
            <p:nvSpPr>
              <p:cNvPr id="16" name="Obdélník 15"/>
              <p:cNvSpPr>
                <a:spLocks noRot="1" noChangeAspect="1" noMove="1" noResize="1" noEditPoints="1" noAdjustHandles="1" noChangeArrowheads="1" noChangeShapeType="1" noTextEdit="1"/>
              </p:cNvSpPr>
              <p:nvPr/>
            </p:nvSpPr>
            <p:spPr>
              <a:xfrm>
                <a:off x="613972" y="5066172"/>
                <a:ext cx="2121991" cy="369332"/>
              </a:xfrm>
              <a:prstGeom prst="rect">
                <a:avLst/>
              </a:prstGeom>
              <a:blipFill rotWithShape="0">
                <a:blip r:embed="rId7"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p:cNvSpPr/>
              <p:nvPr/>
            </p:nvSpPr>
            <p:spPr>
              <a:xfrm>
                <a:off x="703537" y="5913389"/>
                <a:ext cx="1341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sSub>
                            <m:sSubPr>
                              <m:ctrlPr>
                                <a:rPr lang="cs-CZ" sz="1800" b="1" i="1" kern="0" smtClean="0">
                                  <a:solidFill>
                                    <a:srgbClr val="000000"/>
                                  </a:solidFill>
                                  <a:latin typeface="Cambria Math" panose="02040503050406030204" pitchFamily="18" charset="0"/>
                                </a:rPr>
                              </m:ctrlPr>
                            </m:sSubPr>
                            <m:e>
                              <m:r>
                                <a:rPr lang="cs-CZ" sz="1800" b="1" i="1" kern="0" smtClean="0">
                                  <a:solidFill>
                                    <a:srgbClr val="000000"/>
                                  </a:solidFill>
                                  <a:latin typeface="Cambria Math" panose="02040503050406030204" pitchFamily="18" charset="0"/>
                                </a:rPr>
                                <m:t>𝒂</m:t>
                              </m:r>
                            </m:e>
                            <m:sub>
                              <m:r>
                                <a:rPr lang="cs-CZ" sz="1800" b="1" i="1" kern="0" smtClean="0">
                                  <a:solidFill>
                                    <a:srgbClr val="000000"/>
                                  </a:solidFill>
                                  <a:latin typeface="Cambria Math" panose="02040503050406030204" pitchFamily="18" charset="0"/>
                                </a:rPr>
                                <m:t>𝒕</m:t>
                              </m:r>
                            </m:sub>
                          </m:sSub>
                        </m:e>
                      </m:acc>
                      <m:r>
                        <a:rPr lang="cs-CZ" sz="1800" b="0" i="1" kern="0" smtClean="0">
                          <a:solidFill>
                            <a:srgbClr val="000000"/>
                          </a:solidFill>
                          <a:latin typeface="Cambria Math" panose="02040503050406030204" pitchFamily="18" charset="0"/>
                        </a:rPr>
                        <m:t>=</m:t>
                      </m:r>
                      <m:r>
                        <a:rPr lang="cs-CZ" sz="1800" i="1" kern="0">
                          <a:solidFill>
                            <a:srgbClr val="000000"/>
                          </a:solidFill>
                          <a:latin typeface="Cambria Math" panose="02040503050406030204" pitchFamily="18" charset="0"/>
                        </a:rPr>
                        <m:t> </m:t>
                      </m:r>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𝜺</m:t>
                          </m:r>
                        </m:e>
                      </m:acc>
                      <m:r>
                        <a:rPr lang="cs-CZ" sz="1800" i="1" kern="0" smtClean="0">
                          <a:solidFill>
                            <a:srgbClr val="000000"/>
                          </a:solidFill>
                          <a:latin typeface="Cambria Math" panose="02040503050406030204" pitchFamily="18" charset="0"/>
                          <a:ea typeface="Cambria Math" panose="02040503050406030204" pitchFamily="18" charset="0"/>
                        </a:rPr>
                        <m:t>×</m:t>
                      </m:r>
                      <m:acc>
                        <m:accPr>
                          <m:chr m:val="⃗"/>
                          <m:ctrlPr>
                            <a:rPr lang="cs-CZ" sz="1800" b="1"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𝒓</m:t>
                          </m:r>
                        </m:e>
                      </m:acc>
                    </m:oMath>
                  </m:oMathPara>
                </a14:m>
                <a:endParaRPr lang="cs-CZ" dirty="0"/>
              </a:p>
            </p:txBody>
          </p:sp>
        </mc:Choice>
        <mc:Fallback xmlns="">
          <p:sp>
            <p:nvSpPr>
              <p:cNvPr id="17" name="Obdélník 16"/>
              <p:cNvSpPr>
                <a:spLocks noRot="1" noChangeAspect="1" noMove="1" noResize="1" noEditPoints="1" noAdjustHandles="1" noChangeArrowheads="1" noChangeShapeType="1" noTextEdit="1"/>
              </p:cNvSpPr>
              <p:nvPr/>
            </p:nvSpPr>
            <p:spPr>
              <a:xfrm>
                <a:off x="703537" y="5913389"/>
                <a:ext cx="1341970" cy="369332"/>
              </a:xfrm>
              <a:prstGeom prst="rect">
                <a:avLst/>
              </a:prstGeom>
              <a:blipFill rotWithShape="0">
                <a:blip r:embed="rId8" cstate="print"/>
                <a:stretch>
                  <a:fillRect b="-163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p:cNvSpPr/>
              <p:nvPr/>
            </p:nvSpPr>
            <p:spPr>
              <a:xfrm>
                <a:off x="2845352" y="5913389"/>
                <a:ext cx="14605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800" i="1" kern="0" smtClean="0">
                              <a:solidFill>
                                <a:srgbClr val="000000"/>
                              </a:solidFill>
                              <a:latin typeface="Cambria Math" panose="02040503050406030204" pitchFamily="18" charset="0"/>
                            </a:rPr>
                          </m:ctrlPr>
                        </m:accPr>
                        <m:e>
                          <m:sSub>
                            <m:sSubPr>
                              <m:ctrlPr>
                                <a:rPr lang="cs-CZ" sz="1800" b="1" i="1" kern="0" smtClean="0">
                                  <a:solidFill>
                                    <a:srgbClr val="000000"/>
                                  </a:solidFill>
                                  <a:latin typeface="Cambria Math" panose="02040503050406030204" pitchFamily="18" charset="0"/>
                                </a:rPr>
                              </m:ctrlPr>
                            </m:sSubPr>
                            <m:e>
                              <m:r>
                                <a:rPr lang="cs-CZ" sz="1800" b="1" i="1" kern="0" smtClean="0">
                                  <a:solidFill>
                                    <a:srgbClr val="000000"/>
                                  </a:solidFill>
                                  <a:latin typeface="Cambria Math" panose="02040503050406030204" pitchFamily="18" charset="0"/>
                                </a:rPr>
                                <m:t>𝒂</m:t>
                              </m:r>
                            </m:e>
                            <m:sub>
                              <m:r>
                                <a:rPr lang="cs-CZ" sz="1800" b="1" i="1" kern="0" smtClean="0">
                                  <a:solidFill>
                                    <a:srgbClr val="000000"/>
                                  </a:solidFill>
                                  <a:latin typeface="Cambria Math" panose="02040503050406030204" pitchFamily="18" charset="0"/>
                                </a:rPr>
                                <m:t>𝒏</m:t>
                              </m:r>
                            </m:sub>
                          </m:sSub>
                        </m:e>
                      </m:acc>
                      <m:r>
                        <a:rPr lang="cs-CZ" sz="1800" b="0" i="1" kern="0" smtClean="0">
                          <a:solidFill>
                            <a:srgbClr val="000000"/>
                          </a:solidFill>
                          <a:latin typeface="Cambria Math" panose="02040503050406030204" pitchFamily="18" charset="0"/>
                        </a:rPr>
                        <m:t>=</m:t>
                      </m:r>
                      <m:r>
                        <a:rPr lang="cs-CZ" sz="1800" i="1" kern="0">
                          <a:solidFill>
                            <a:srgbClr val="000000"/>
                          </a:solidFill>
                          <a:latin typeface="Cambria Math" panose="02040503050406030204" pitchFamily="18" charset="0"/>
                        </a:rPr>
                        <m:t> </m:t>
                      </m:r>
                      <m:acc>
                        <m:accPr>
                          <m:chr m:val="⃗"/>
                          <m:ctrlPr>
                            <a:rPr lang="cs-CZ" sz="1800" i="1" kern="0" smtClean="0">
                              <a:solidFill>
                                <a:srgbClr val="000000"/>
                              </a:solidFill>
                              <a:latin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𝝎</m:t>
                          </m:r>
                        </m:e>
                      </m:acc>
                      <m:r>
                        <a:rPr lang="cs-CZ" sz="1800" i="1" kern="0" smtClean="0">
                          <a:solidFill>
                            <a:srgbClr val="000000"/>
                          </a:solidFill>
                          <a:latin typeface="Cambria Math" panose="02040503050406030204" pitchFamily="18" charset="0"/>
                          <a:ea typeface="Cambria Math" panose="02040503050406030204" pitchFamily="18" charset="0"/>
                        </a:rPr>
                        <m:t>×</m:t>
                      </m:r>
                      <m:acc>
                        <m:accPr>
                          <m:chr m:val="⃗"/>
                          <m:ctrlPr>
                            <a:rPr lang="cs-CZ" sz="1800" b="1" i="1" kern="0" smtClean="0">
                              <a:solidFill>
                                <a:srgbClr val="000000"/>
                              </a:solidFill>
                              <a:latin typeface="Cambria Math" panose="02040503050406030204" pitchFamily="18" charset="0"/>
                              <a:ea typeface="Cambria Math" panose="02040503050406030204" pitchFamily="18" charset="0"/>
                            </a:rPr>
                          </m:ctrlPr>
                        </m:accPr>
                        <m:e>
                          <m:r>
                            <a:rPr lang="cs-CZ" sz="1800" b="1" i="1" kern="0" smtClean="0">
                              <a:solidFill>
                                <a:srgbClr val="000000"/>
                              </a:solidFill>
                              <a:latin typeface="Cambria Math" panose="02040503050406030204" pitchFamily="18" charset="0"/>
                              <a:ea typeface="Cambria Math" panose="02040503050406030204" pitchFamily="18" charset="0"/>
                            </a:rPr>
                            <m:t>𝒗</m:t>
                          </m:r>
                        </m:e>
                      </m:acc>
                    </m:oMath>
                  </m:oMathPara>
                </a14:m>
                <a:endParaRPr lang="cs-CZ" dirty="0"/>
              </a:p>
            </p:txBody>
          </p:sp>
        </mc:Choice>
        <mc:Fallback xmlns="">
          <p:sp>
            <p:nvSpPr>
              <p:cNvPr id="18" name="Obdélník 17"/>
              <p:cNvSpPr>
                <a:spLocks noRot="1" noChangeAspect="1" noMove="1" noResize="1" noEditPoints="1" noAdjustHandles="1" noChangeArrowheads="1" noChangeShapeType="1" noTextEdit="1"/>
              </p:cNvSpPr>
              <p:nvPr/>
            </p:nvSpPr>
            <p:spPr>
              <a:xfrm>
                <a:off x="2845352" y="5913389"/>
                <a:ext cx="1460593" cy="369332"/>
              </a:xfrm>
              <a:prstGeom prst="rect">
                <a:avLst/>
              </a:prstGeom>
              <a:blipFill rotWithShape="0">
                <a:blip r:embed="rId9"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635536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3" name="Zástupný symbol pro obsah 2"/>
          <p:cNvSpPr>
            <a:spLocks noGrp="1"/>
          </p:cNvSpPr>
          <p:nvPr>
            <p:ph idx="1"/>
          </p:nvPr>
        </p:nvSpPr>
        <p:spPr>
          <a:xfrm>
            <a:off x="486702" y="1829975"/>
            <a:ext cx="5964363" cy="394807"/>
          </a:xfrm>
        </p:spPr>
        <p:txBody>
          <a:bodyPr/>
          <a:lstStyle/>
          <a:p>
            <a:pPr marL="0" lvl="2">
              <a:buClr>
                <a:srgbClr val="00287D"/>
              </a:buClr>
              <a:buSzPct val="100000"/>
            </a:pPr>
            <a:r>
              <a:rPr lang="cs-CZ" sz="1800" dirty="0" smtClean="0">
                <a:solidFill>
                  <a:srgbClr val="C00000"/>
                </a:solidFill>
                <a:ea typeface="+mn-ea"/>
                <a:cs typeface="+mn-cs"/>
              </a:rPr>
              <a:t>Úhlová dráha, úhlová rychlost a úhlové zrychlení.</a:t>
            </a:r>
          </a:p>
          <a:p>
            <a:pPr marL="0" lvl="2">
              <a:buClr>
                <a:srgbClr val="00287D"/>
              </a:buClr>
              <a:buSzPct val="100000"/>
            </a:pPr>
            <a:endParaRPr lang="cs-CZ" sz="1800" dirty="0" smtClean="0">
              <a:solidFill>
                <a:srgbClr val="C00000"/>
              </a:solidFill>
              <a:ea typeface="+mn-ea"/>
              <a:cs typeface="+mn-cs"/>
            </a:endParaRPr>
          </a:p>
        </p:txBody>
      </p:sp>
      <p:sp>
        <p:nvSpPr>
          <p:cNvPr id="13" name="Obdélník 12"/>
          <p:cNvSpPr/>
          <p:nvPr/>
        </p:nvSpPr>
        <p:spPr>
          <a:xfrm>
            <a:off x="422694" y="2278082"/>
            <a:ext cx="8253582" cy="1754326"/>
          </a:xfrm>
          <a:prstGeom prst="rect">
            <a:avLst/>
          </a:prstGeom>
        </p:spPr>
        <p:txBody>
          <a:bodyPr wrap="square">
            <a:spAutoFit/>
          </a:bodyPr>
          <a:lstStyle/>
          <a:p>
            <a:pPr lvl="0"/>
            <a:r>
              <a:rPr lang="cs-CZ" sz="1800" dirty="0" smtClean="0">
                <a:solidFill>
                  <a:srgbClr val="000000"/>
                </a:solidFill>
                <a:latin typeface="Arial"/>
              </a:rPr>
              <a:t>Pro jejich velikosti pak</a:t>
            </a:r>
          </a:p>
          <a:p>
            <a:pPr lvl="0"/>
            <a:endParaRPr lang="cs-CZ" sz="1800" b="1" i="1" kern="0" dirty="0">
              <a:solidFill>
                <a:srgbClr val="000000"/>
              </a:solidFill>
              <a:latin typeface="Arial"/>
            </a:endParaRPr>
          </a:p>
          <a:p>
            <a:pPr lvl="0"/>
            <a:r>
              <a:rPr lang="cs-CZ" sz="1800" i="1" kern="0" dirty="0" err="1" smtClean="0">
                <a:solidFill>
                  <a:srgbClr val="000000"/>
                </a:solidFill>
                <a:latin typeface="Arial"/>
              </a:rPr>
              <a:t>a</a:t>
            </a:r>
            <a:r>
              <a:rPr lang="cs-CZ" sz="1800" i="1" kern="0" baseline="-25000" dirty="0" err="1" smtClean="0">
                <a:solidFill>
                  <a:srgbClr val="000000"/>
                </a:solidFill>
                <a:latin typeface="Arial"/>
              </a:rPr>
              <a:t>t</a:t>
            </a:r>
            <a:r>
              <a:rPr lang="cs-CZ" sz="1800" i="1" kern="0" baseline="-25000" dirty="0" smtClean="0">
                <a:solidFill>
                  <a:srgbClr val="000000"/>
                </a:solidFill>
                <a:latin typeface="Arial"/>
              </a:rPr>
              <a:t>  </a:t>
            </a:r>
            <a:r>
              <a:rPr lang="cs-CZ" sz="1800" i="1" kern="0" dirty="0" smtClean="0">
                <a:solidFill>
                  <a:srgbClr val="000000"/>
                </a:solidFill>
                <a:latin typeface="Arial"/>
              </a:rPr>
              <a:t>= r </a:t>
            </a:r>
            <a:r>
              <a:rPr lang="el-GR" sz="1800" i="1" kern="0" dirty="0" smtClean="0">
                <a:solidFill>
                  <a:srgbClr val="000000"/>
                </a:solidFill>
                <a:latin typeface="Arial"/>
              </a:rPr>
              <a:t>ε</a:t>
            </a:r>
            <a:r>
              <a:rPr lang="cs-CZ" sz="1800" i="1" kern="0" dirty="0" smtClean="0">
                <a:solidFill>
                  <a:srgbClr val="000000"/>
                </a:solidFill>
                <a:latin typeface="Arial"/>
              </a:rPr>
              <a:t>		</a:t>
            </a:r>
            <a:r>
              <a:rPr lang="cs-CZ" sz="1800" i="1" kern="0" dirty="0" err="1" smtClean="0">
                <a:solidFill>
                  <a:srgbClr val="000000"/>
                </a:solidFill>
                <a:latin typeface="Arial"/>
              </a:rPr>
              <a:t>a</a:t>
            </a:r>
            <a:r>
              <a:rPr lang="cs-CZ" sz="1800" i="1" kern="0" baseline="-25000" dirty="0" err="1" smtClean="0">
                <a:solidFill>
                  <a:srgbClr val="000000"/>
                </a:solidFill>
                <a:latin typeface="Arial"/>
              </a:rPr>
              <a:t>n</a:t>
            </a:r>
            <a:r>
              <a:rPr lang="cs-CZ" sz="1800" i="1" kern="0" dirty="0" smtClean="0">
                <a:solidFill>
                  <a:srgbClr val="000000"/>
                </a:solidFill>
                <a:latin typeface="Arial"/>
              </a:rPr>
              <a:t> = r </a:t>
            </a:r>
            <a:r>
              <a:rPr lang="el-GR" sz="1800" i="1" kern="0" dirty="0" smtClean="0">
                <a:solidFill>
                  <a:srgbClr val="000000"/>
                </a:solidFill>
                <a:latin typeface="Arial"/>
              </a:rPr>
              <a:t>ω</a:t>
            </a:r>
            <a:r>
              <a:rPr lang="cs-CZ" sz="1800" i="1" kern="0" baseline="30000" dirty="0" smtClean="0">
                <a:solidFill>
                  <a:srgbClr val="000000"/>
                </a:solidFill>
                <a:latin typeface="Arial"/>
              </a:rPr>
              <a:t>2</a:t>
            </a:r>
            <a:endParaRPr lang="cs-CZ" sz="1800" i="1" kern="0" dirty="0" smtClean="0">
              <a:solidFill>
                <a:srgbClr val="000000"/>
              </a:solidFill>
              <a:latin typeface="Cambria Math" panose="02040503050406030204" pitchFamily="18" charset="0"/>
            </a:endParaRPr>
          </a:p>
          <a:p>
            <a:pPr lvl="0"/>
            <a:endParaRPr lang="cs-CZ" sz="1800" b="1" i="1" kern="0" dirty="0" smtClean="0">
              <a:solidFill>
                <a:srgbClr val="000000"/>
              </a:solidFill>
              <a:latin typeface="Cambria Math" panose="02040503050406030204" pitchFamily="18" charset="0"/>
            </a:endParaRPr>
          </a:p>
          <a:p>
            <a:pPr lvl="0"/>
            <a:r>
              <a:rPr lang="cs-CZ" sz="1800" b="1" kern="0" dirty="0" smtClean="0">
                <a:solidFill>
                  <a:srgbClr val="000000"/>
                </a:solidFill>
              </a:rPr>
              <a:t> </a:t>
            </a:r>
            <a:endParaRPr lang="cs-CZ" sz="1800" dirty="0" smtClean="0">
              <a:solidFill>
                <a:srgbClr val="000000"/>
              </a:solidFill>
              <a:latin typeface="Arial"/>
            </a:endParaRPr>
          </a:p>
          <a:p>
            <a:pPr lvl="0"/>
            <a:endParaRPr lang="cs-CZ" sz="1800" dirty="0">
              <a:solidFill>
                <a:srgbClr val="000000"/>
              </a:solidFill>
              <a:latin typeface="Arial"/>
            </a:endParaRPr>
          </a:p>
        </p:txBody>
      </p:sp>
      <p:pic>
        <p:nvPicPr>
          <p:cNvPr id="12" name="Obrázek 11"/>
          <p:cNvPicPr>
            <a:picLocks noChangeAspect="1"/>
          </p:cNvPicPr>
          <p:nvPr/>
        </p:nvPicPr>
        <p:blipFill>
          <a:blip r:embed="rId3" cstate="print"/>
          <a:stretch>
            <a:fillRect/>
          </a:stretch>
        </p:blipFill>
        <p:spPr>
          <a:xfrm>
            <a:off x="6514467" y="1430865"/>
            <a:ext cx="2360660" cy="1817792"/>
          </a:xfrm>
          <a:prstGeom prst="rect">
            <a:avLst/>
          </a:prstGeom>
        </p:spPr>
      </p:pic>
      <p:pic>
        <p:nvPicPr>
          <p:cNvPr id="6" name="Obrázek 5"/>
          <p:cNvPicPr>
            <a:picLocks noChangeAspect="1"/>
          </p:cNvPicPr>
          <p:nvPr/>
        </p:nvPicPr>
        <p:blipFill>
          <a:blip r:embed="rId4" cstate="print"/>
          <a:stretch>
            <a:fillRect/>
          </a:stretch>
        </p:blipFill>
        <p:spPr>
          <a:xfrm>
            <a:off x="6364817" y="3337895"/>
            <a:ext cx="1902245" cy="1943907"/>
          </a:xfrm>
          <a:prstGeom prst="rect">
            <a:avLst/>
          </a:prstGeom>
        </p:spPr>
      </p:pic>
      <p:pic>
        <p:nvPicPr>
          <p:cNvPr id="9" name="Obrázek 8" descr="circlar.gif"/>
          <p:cNvPicPr>
            <a:picLocks noChangeAspect="1"/>
          </p:cNvPicPr>
          <p:nvPr/>
        </p:nvPicPr>
        <p:blipFill>
          <a:blip r:embed="rId5" cstate="print"/>
          <a:stretch>
            <a:fillRect/>
          </a:stretch>
        </p:blipFill>
        <p:spPr>
          <a:xfrm>
            <a:off x="1691821" y="3466193"/>
            <a:ext cx="2857500" cy="2857500"/>
          </a:xfrm>
          <a:prstGeom prst="rect">
            <a:avLst/>
          </a:prstGeom>
        </p:spPr>
      </p:pic>
    </p:spTree>
    <p:extLst>
      <p:ext uri="{BB962C8B-B14F-4D97-AF65-F5344CB8AC3E}">
        <p14:creationId xmlns:p14="http://schemas.microsoft.com/office/powerpoint/2010/main" val="3085800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275" y="878651"/>
            <a:ext cx="8086635" cy="647700"/>
          </a:xfrm>
        </p:spPr>
        <p:txBody>
          <a:bodyPr/>
          <a:lstStyle/>
          <a:p>
            <a:r>
              <a:rPr lang="pl-PL" dirty="0"/>
              <a:t>Pohyb hmotného bodu po </a:t>
            </a:r>
            <a:r>
              <a:rPr lang="pl-PL" dirty="0" smtClean="0"/>
              <a:t>kružnici</a:t>
            </a:r>
            <a:endParaRPr lang="cs-CZ" dirty="0"/>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3" name="Zástupný symbol pro obsah 2"/>
          <p:cNvSpPr>
            <a:spLocks noGrp="1"/>
          </p:cNvSpPr>
          <p:nvPr>
            <p:ph idx="1"/>
          </p:nvPr>
        </p:nvSpPr>
        <p:spPr>
          <a:xfrm>
            <a:off x="486702" y="1829975"/>
            <a:ext cx="7934922" cy="394807"/>
          </a:xfrm>
        </p:spPr>
        <p:txBody>
          <a:bodyPr/>
          <a:lstStyle/>
          <a:p>
            <a:pPr marL="0" lvl="2">
              <a:buClr>
                <a:srgbClr val="00287D"/>
              </a:buClr>
              <a:buSzPct val="100000"/>
            </a:pPr>
            <a:r>
              <a:rPr lang="cs-CZ" sz="1800" dirty="0" smtClean="0">
                <a:solidFill>
                  <a:srgbClr val="C00000"/>
                </a:solidFill>
                <a:ea typeface="+mn-ea"/>
                <a:cs typeface="+mn-cs"/>
              </a:rPr>
              <a:t>Rovnoměrný pohyb po kružnici   </a:t>
            </a:r>
            <a:r>
              <a:rPr lang="cs-CZ" sz="1800" dirty="0" smtClean="0">
                <a:solidFill>
                  <a:srgbClr val="00287D"/>
                </a:solidFill>
                <a:ea typeface="+mn-ea"/>
                <a:cs typeface="+mn-cs"/>
              </a:rPr>
              <a:t>(</a:t>
            </a:r>
            <a:r>
              <a:rPr lang="el-GR" sz="1800" i="1" dirty="0" smtClean="0">
                <a:solidFill>
                  <a:srgbClr val="00287D"/>
                </a:solidFill>
                <a:ea typeface="+mn-ea"/>
                <a:cs typeface="+mn-cs"/>
              </a:rPr>
              <a:t>ε</a:t>
            </a:r>
            <a:r>
              <a:rPr lang="cs-CZ" sz="1800" i="1" dirty="0" smtClean="0">
                <a:solidFill>
                  <a:srgbClr val="00287D"/>
                </a:solidFill>
                <a:ea typeface="+mn-ea"/>
                <a:cs typeface="+mn-cs"/>
              </a:rPr>
              <a:t>=0</a:t>
            </a:r>
            <a:r>
              <a:rPr lang="cs-CZ" sz="1800" dirty="0" smtClean="0">
                <a:solidFill>
                  <a:srgbClr val="00287D"/>
                </a:solidFill>
                <a:ea typeface="+mn-ea"/>
                <a:cs typeface="+mn-cs"/>
              </a:rPr>
              <a:t>) </a:t>
            </a:r>
          </a:p>
          <a:p>
            <a:pPr marL="0" lvl="2">
              <a:buClr>
                <a:srgbClr val="00287D"/>
              </a:buClr>
              <a:buSzPct val="100000"/>
            </a:pPr>
            <a:endParaRPr lang="cs-CZ" sz="1800" dirty="0" smtClean="0">
              <a:solidFill>
                <a:srgbClr val="C00000"/>
              </a:solidFill>
              <a:ea typeface="+mn-ea"/>
              <a:cs typeface="+mn-cs"/>
            </a:endParaRPr>
          </a:p>
          <a:p>
            <a:pPr marL="0" lvl="2">
              <a:buClr>
                <a:srgbClr val="00287D"/>
              </a:buClr>
              <a:buSzPct val="100000"/>
            </a:pPr>
            <a:r>
              <a:rPr lang="cs-CZ" sz="1800" dirty="0" smtClean="0">
                <a:solidFill>
                  <a:srgbClr val="C00000"/>
                </a:solidFill>
                <a:ea typeface="+mn-ea"/>
                <a:cs typeface="+mn-cs"/>
              </a:rPr>
              <a:t>		</a:t>
            </a:r>
            <a:r>
              <a:rPr lang="cs-CZ" sz="1800" dirty="0" smtClean="0">
                <a:solidFill>
                  <a:schemeClr val="bg2"/>
                </a:solidFill>
                <a:ea typeface="+mn-ea"/>
                <a:cs typeface="+mn-cs"/>
              </a:rPr>
              <a:t>po úpravě</a:t>
            </a:r>
          </a:p>
          <a:p>
            <a:pPr marL="0" lvl="2">
              <a:buClr>
                <a:srgbClr val="00287D"/>
              </a:buClr>
              <a:buSzPct val="100000"/>
            </a:pPr>
            <a:endParaRPr lang="cs-CZ" sz="1800" dirty="0">
              <a:solidFill>
                <a:schemeClr val="bg2"/>
              </a:solidFill>
              <a:ea typeface="+mn-ea"/>
              <a:cs typeface="+mn-cs"/>
            </a:endParaRPr>
          </a:p>
          <a:p>
            <a:pPr marL="0" lvl="2">
              <a:buClr>
                <a:srgbClr val="00287D"/>
              </a:buClr>
              <a:buSzPct val="100000"/>
            </a:pPr>
            <a:r>
              <a:rPr lang="cs-CZ" sz="1800" dirty="0" smtClean="0">
                <a:solidFill>
                  <a:srgbClr val="C00000"/>
                </a:solidFill>
                <a:ea typeface="+mn-ea"/>
                <a:cs typeface="+mn-cs"/>
              </a:rPr>
              <a:t>Rovnoměrně zrychlený (zpomalený) </a:t>
            </a:r>
            <a:r>
              <a:rPr lang="cs-CZ" sz="1800" dirty="0">
                <a:solidFill>
                  <a:srgbClr val="C00000"/>
                </a:solidFill>
                <a:ea typeface="+mn-ea"/>
                <a:cs typeface="+mn-cs"/>
              </a:rPr>
              <a:t>pohyb po </a:t>
            </a:r>
            <a:r>
              <a:rPr lang="cs-CZ" sz="1800" dirty="0" smtClean="0">
                <a:solidFill>
                  <a:srgbClr val="C00000"/>
                </a:solidFill>
                <a:ea typeface="+mn-ea"/>
                <a:cs typeface="+mn-cs"/>
              </a:rPr>
              <a:t>kružnici    </a:t>
            </a:r>
            <a:r>
              <a:rPr lang="cs-CZ" sz="1800" dirty="0" smtClean="0">
                <a:solidFill>
                  <a:srgbClr val="00287D"/>
                </a:solidFill>
                <a:ea typeface="+mn-ea"/>
                <a:cs typeface="+mn-cs"/>
              </a:rPr>
              <a:t>(</a:t>
            </a:r>
            <a:r>
              <a:rPr lang="el-GR" sz="1800" dirty="0" smtClean="0">
                <a:solidFill>
                  <a:srgbClr val="00287D"/>
                </a:solidFill>
                <a:ea typeface="+mn-ea"/>
                <a:cs typeface="+mn-cs"/>
              </a:rPr>
              <a:t>ε</a:t>
            </a:r>
            <a:r>
              <a:rPr lang="cs-CZ" sz="1800" dirty="0" smtClean="0">
                <a:solidFill>
                  <a:srgbClr val="00287D"/>
                </a:solidFill>
                <a:ea typeface="+mn-ea"/>
                <a:cs typeface="+mn-cs"/>
              </a:rPr>
              <a:t> = </a:t>
            </a:r>
            <a:r>
              <a:rPr lang="cs-CZ" sz="1800" dirty="0" err="1" smtClean="0">
                <a:solidFill>
                  <a:srgbClr val="00287D"/>
                </a:solidFill>
                <a:ea typeface="+mn-ea"/>
                <a:cs typeface="+mn-cs"/>
              </a:rPr>
              <a:t>konst</a:t>
            </a:r>
            <a:r>
              <a:rPr lang="cs-CZ" sz="1800" dirty="0" smtClean="0">
                <a:solidFill>
                  <a:srgbClr val="00287D"/>
                </a:solidFill>
                <a:ea typeface="+mn-ea"/>
                <a:cs typeface="+mn-cs"/>
              </a:rPr>
              <a:t>)</a:t>
            </a:r>
            <a:endParaRPr lang="cs-CZ" sz="1800" dirty="0">
              <a:solidFill>
                <a:srgbClr val="00287D"/>
              </a:solidFill>
              <a:ea typeface="+mn-ea"/>
              <a:cs typeface="+mn-cs"/>
            </a:endParaRPr>
          </a:p>
          <a:p>
            <a:pPr marL="0" lvl="2">
              <a:buClr>
                <a:srgbClr val="00287D"/>
              </a:buClr>
              <a:buSzPct val="100000"/>
            </a:pPr>
            <a:endParaRPr lang="cs-CZ" sz="1800" dirty="0">
              <a:solidFill>
                <a:schemeClr val="bg2"/>
              </a:solidFill>
              <a:ea typeface="+mn-ea"/>
              <a:cs typeface="+mn-cs"/>
            </a:endParaRPr>
          </a:p>
          <a:p>
            <a:pPr marL="0" lvl="2">
              <a:buClr>
                <a:srgbClr val="00287D"/>
              </a:buClr>
              <a:buSzPct val="100000"/>
            </a:pPr>
            <a:endParaRPr lang="cs-CZ" sz="1800" dirty="0" smtClean="0">
              <a:solidFill>
                <a:srgbClr val="C00000"/>
              </a:solidFill>
              <a:ea typeface="+mn-ea"/>
              <a:cs typeface="+mn-cs"/>
            </a:endParaRPr>
          </a:p>
        </p:txBody>
      </p:sp>
      <p:pic>
        <p:nvPicPr>
          <p:cNvPr id="6" name="Obrázek 5"/>
          <p:cNvPicPr>
            <a:picLocks noChangeAspect="1"/>
          </p:cNvPicPr>
          <p:nvPr/>
        </p:nvPicPr>
        <p:blipFill>
          <a:blip r:embed="rId3" cstate="print"/>
          <a:stretch>
            <a:fillRect/>
          </a:stretch>
        </p:blipFill>
        <p:spPr>
          <a:xfrm>
            <a:off x="486702" y="2278522"/>
            <a:ext cx="1075275" cy="727567"/>
          </a:xfrm>
          <a:prstGeom prst="rect">
            <a:avLst/>
          </a:prstGeom>
        </p:spPr>
      </p:pic>
      <mc:AlternateContent xmlns:mc="http://schemas.openxmlformats.org/markup-compatibility/2006" xmlns:a14="http://schemas.microsoft.com/office/drawing/2010/main">
        <mc:Choice Requires="a14">
          <p:sp>
            <p:nvSpPr>
              <p:cNvPr id="7" name="Obdélník 6"/>
              <p:cNvSpPr/>
              <p:nvPr/>
            </p:nvSpPr>
            <p:spPr>
              <a:xfrm>
                <a:off x="3498051" y="2152106"/>
                <a:ext cx="4279697" cy="9803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2200" i="1" kern="0" smtClean="0">
                          <a:solidFill>
                            <a:srgbClr val="000000"/>
                          </a:solidFill>
                          <a:latin typeface="Cambria Math" panose="02040503050406030204" pitchFamily="18" charset="0"/>
                          <a:ea typeface="Cambria Math" panose="02040503050406030204" pitchFamily="18" charset="0"/>
                        </a:rPr>
                        <m:t>𝜑</m:t>
                      </m:r>
                      <m:r>
                        <a:rPr lang="cs-CZ" sz="2200" i="1" kern="0">
                          <a:solidFill>
                            <a:srgbClr val="000000"/>
                          </a:solidFill>
                          <a:latin typeface="Cambria Math" panose="02040503050406030204" pitchFamily="18" charset="0"/>
                        </a:rPr>
                        <m:t>=</m:t>
                      </m:r>
                      <m:nary>
                        <m:naryPr>
                          <m:limLoc m:val="undOvr"/>
                          <m:subHide m:val="on"/>
                          <m:supHide m:val="on"/>
                          <m:ctrlPr>
                            <a:rPr lang="cs-CZ" sz="2200" i="1" kern="0">
                              <a:solidFill>
                                <a:srgbClr val="000000"/>
                              </a:solidFill>
                              <a:latin typeface="Cambria Math" panose="02040503050406030204" pitchFamily="18" charset="0"/>
                            </a:rPr>
                          </m:ctrlPr>
                        </m:naryPr>
                        <m:sub/>
                        <m:sup/>
                        <m:e>
                          <m:r>
                            <a:rPr lang="cs-CZ" sz="2200" i="1" kern="0" smtClean="0">
                              <a:solidFill>
                                <a:srgbClr val="000000"/>
                              </a:solidFill>
                              <a:latin typeface="Cambria Math" panose="02040503050406030204" pitchFamily="18" charset="0"/>
                              <a:ea typeface="Cambria Math" panose="02040503050406030204" pitchFamily="18" charset="0"/>
                            </a:rPr>
                            <m:t>𝜔</m:t>
                          </m:r>
                          <m:r>
                            <a:rPr lang="cs-CZ" sz="2200" i="1" kern="0">
                              <a:solidFill>
                                <a:srgbClr val="000000"/>
                              </a:solidFill>
                              <a:latin typeface="Cambria Math" panose="02040503050406030204" pitchFamily="18" charset="0"/>
                            </a:rPr>
                            <m:t> </m:t>
                          </m:r>
                          <m:r>
                            <a:rPr lang="cs-CZ" sz="2200" i="1" kern="0">
                              <a:solidFill>
                                <a:srgbClr val="000000"/>
                              </a:solidFill>
                              <a:latin typeface="Cambria Math" panose="02040503050406030204" pitchFamily="18" charset="0"/>
                            </a:rPr>
                            <m:t>𝑑𝑡</m:t>
                          </m:r>
                          <m:r>
                            <a:rPr lang="cs-CZ" sz="2200" i="1" kern="0">
                              <a:solidFill>
                                <a:srgbClr val="000000"/>
                              </a:solidFill>
                              <a:latin typeface="Cambria Math" panose="02040503050406030204" pitchFamily="18" charset="0"/>
                            </a:rPr>
                            <m:t>=</m:t>
                          </m:r>
                          <m:r>
                            <a:rPr lang="cs-CZ" sz="2200" i="1" kern="0" smtClean="0">
                              <a:solidFill>
                                <a:srgbClr val="000000"/>
                              </a:solidFill>
                              <a:latin typeface="Cambria Math" panose="02040503050406030204" pitchFamily="18" charset="0"/>
                              <a:ea typeface="Cambria Math" panose="02040503050406030204" pitchFamily="18" charset="0"/>
                            </a:rPr>
                            <m:t>𝜔</m:t>
                          </m:r>
                          <m:r>
                            <a:rPr lang="cs-CZ" sz="2200" i="1" kern="0">
                              <a:solidFill>
                                <a:srgbClr val="000000"/>
                              </a:solidFill>
                              <a:latin typeface="Cambria Math" panose="02040503050406030204" pitchFamily="18" charset="0"/>
                            </a:rPr>
                            <m:t>𝑡</m:t>
                          </m:r>
                          <m:r>
                            <a:rPr lang="cs-CZ" sz="2200" i="1" kern="0">
                              <a:solidFill>
                                <a:srgbClr val="000000"/>
                              </a:solidFill>
                              <a:latin typeface="Cambria Math" panose="02040503050406030204" pitchFamily="18" charset="0"/>
                            </a:rPr>
                            <m:t>+</m:t>
                          </m:r>
                          <m:r>
                            <a:rPr lang="cs-CZ" sz="2200" i="1" kern="0">
                              <a:solidFill>
                                <a:srgbClr val="000000"/>
                              </a:solidFill>
                              <a:latin typeface="Cambria Math" panose="02040503050406030204" pitchFamily="18" charset="0"/>
                            </a:rPr>
                            <m:t>𝐶</m:t>
                          </m:r>
                          <m:r>
                            <a:rPr lang="cs-CZ" sz="2200" i="1" kern="0">
                              <a:solidFill>
                                <a:srgbClr val="000000"/>
                              </a:solidFill>
                              <a:latin typeface="Cambria Math" panose="02040503050406030204" pitchFamily="18" charset="0"/>
                            </a:rPr>
                            <m:t>=</m:t>
                          </m:r>
                          <m:r>
                            <a:rPr lang="cs-CZ" sz="2200" i="1" kern="0" smtClean="0">
                              <a:solidFill>
                                <a:srgbClr val="000000"/>
                              </a:solidFill>
                              <a:latin typeface="Cambria Math" panose="02040503050406030204" pitchFamily="18" charset="0"/>
                              <a:ea typeface="Cambria Math" panose="02040503050406030204" pitchFamily="18" charset="0"/>
                            </a:rPr>
                            <m:t>𝜔</m:t>
                          </m:r>
                          <m:r>
                            <a:rPr lang="cs-CZ" sz="2200" i="1" kern="0">
                              <a:solidFill>
                                <a:srgbClr val="000000"/>
                              </a:solidFill>
                              <a:latin typeface="Cambria Math" panose="02040503050406030204" pitchFamily="18" charset="0"/>
                            </a:rPr>
                            <m:t>𝑡</m:t>
                          </m:r>
                          <m:r>
                            <a:rPr lang="cs-CZ" sz="2200" i="1" kern="0">
                              <a:solidFill>
                                <a:srgbClr val="000000"/>
                              </a:solidFill>
                              <a:latin typeface="Cambria Math" panose="02040503050406030204" pitchFamily="18" charset="0"/>
                            </a:rPr>
                            <m:t>+</m:t>
                          </m:r>
                          <m:sSub>
                            <m:sSubPr>
                              <m:ctrlPr>
                                <a:rPr lang="cs-CZ" sz="2200" i="1" kern="0">
                                  <a:solidFill>
                                    <a:srgbClr val="000000"/>
                                  </a:solidFill>
                                  <a:latin typeface="Cambria Math" panose="02040503050406030204" pitchFamily="18" charset="0"/>
                                </a:rPr>
                              </m:ctrlPr>
                            </m:sSubPr>
                            <m:e>
                              <m:r>
                                <a:rPr lang="cs-CZ" sz="2200" i="1" kern="0" smtClean="0">
                                  <a:solidFill>
                                    <a:srgbClr val="000000"/>
                                  </a:solidFill>
                                  <a:latin typeface="Cambria Math" panose="02040503050406030204" pitchFamily="18" charset="0"/>
                                  <a:ea typeface="Cambria Math" panose="02040503050406030204" pitchFamily="18" charset="0"/>
                                </a:rPr>
                                <m:t>𝜑</m:t>
                              </m:r>
                            </m:e>
                            <m:sub>
                              <m:r>
                                <a:rPr lang="cs-CZ" sz="2200" i="1" kern="0">
                                  <a:solidFill>
                                    <a:srgbClr val="000000"/>
                                  </a:solidFill>
                                  <a:latin typeface="Cambria Math" panose="02040503050406030204" pitchFamily="18" charset="0"/>
                                </a:rPr>
                                <m:t>0</m:t>
                              </m:r>
                            </m:sub>
                          </m:sSub>
                          <m:r>
                            <a:rPr lang="cs-CZ" sz="2200" i="1" kern="0">
                              <a:solidFill>
                                <a:srgbClr val="000000"/>
                              </a:solidFill>
                              <a:latin typeface="Cambria Math" panose="02040503050406030204" pitchFamily="18" charset="0"/>
                            </a:rPr>
                            <m:t> </m:t>
                          </m:r>
                        </m:e>
                      </m:nary>
                    </m:oMath>
                  </m:oMathPara>
                </a14:m>
                <a:endParaRPr lang="cs-CZ" dirty="0"/>
              </a:p>
            </p:txBody>
          </p:sp>
        </mc:Choice>
        <mc:Fallback xmlns="">
          <p:sp>
            <p:nvSpPr>
              <p:cNvPr id="7" name="Obdélník 6"/>
              <p:cNvSpPr>
                <a:spLocks noRot="1" noChangeAspect="1" noMove="1" noResize="1" noEditPoints="1" noAdjustHandles="1" noChangeArrowheads="1" noChangeShapeType="1" noTextEdit="1"/>
              </p:cNvSpPr>
              <p:nvPr/>
            </p:nvSpPr>
            <p:spPr>
              <a:xfrm>
                <a:off x="3498051" y="2152106"/>
                <a:ext cx="4279697" cy="980397"/>
              </a:xfrm>
              <a:prstGeom prst="rect">
                <a:avLst/>
              </a:prstGeom>
              <a:blipFill rotWithShape="0">
                <a:blip r:embed="rId4" cstate="print"/>
                <a:stretch>
                  <a:fillRect/>
                </a:stretch>
              </a:blipFill>
            </p:spPr>
            <p:txBody>
              <a:bodyPr/>
              <a:lstStyle/>
              <a:p>
                <a:r>
                  <a:rPr lang="cs-CZ">
                    <a:noFill/>
                  </a:rPr>
                  <a:t> </a:t>
                </a:r>
              </a:p>
            </p:txBody>
          </p:sp>
        </mc:Fallback>
      </mc:AlternateContent>
      <p:sp>
        <p:nvSpPr>
          <p:cNvPr id="14" name="Obdélník 13"/>
          <p:cNvSpPr/>
          <p:nvPr/>
        </p:nvSpPr>
        <p:spPr>
          <a:xfrm>
            <a:off x="471635" y="3620431"/>
            <a:ext cx="3286477" cy="461665"/>
          </a:xfrm>
          <a:prstGeom prst="rect">
            <a:avLst/>
          </a:prstGeom>
        </p:spPr>
        <p:txBody>
          <a:bodyPr wrap="none">
            <a:spAutoFit/>
          </a:bodyPr>
          <a:lstStyle/>
          <a:p>
            <a:r>
              <a:rPr lang="el-GR" i="1" dirty="0" smtClean="0">
                <a:latin typeface="Times New Roman" panose="02020603050405020304" pitchFamily="18" charset="0"/>
              </a:rPr>
              <a:t>ω</a:t>
            </a:r>
            <a:r>
              <a:rPr lang="cs-CZ" i="1" dirty="0" smtClean="0">
                <a:latin typeface="Times New Roman" panose="02020603050405020304" pitchFamily="18" charset="0"/>
              </a:rPr>
              <a:t> </a:t>
            </a:r>
            <a:r>
              <a:rPr lang="cs-CZ" i="1" dirty="0">
                <a:latin typeface="Times New Roman" panose="02020603050405020304" pitchFamily="18" charset="0"/>
              </a:rPr>
              <a:t>= ∫ </a:t>
            </a:r>
            <a:r>
              <a:rPr lang="el-GR" i="1" dirty="0" smtClean="0">
                <a:latin typeface="Times New Roman" panose="02020603050405020304" pitchFamily="18" charset="0"/>
              </a:rPr>
              <a:t>ε</a:t>
            </a:r>
            <a:r>
              <a:rPr lang="cs-CZ" i="1" dirty="0" smtClean="0">
                <a:latin typeface="Times New Roman" panose="02020603050405020304" pitchFamily="18" charset="0"/>
              </a:rPr>
              <a:t> </a:t>
            </a:r>
            <a:r>
              <a:rPr lang="cs-CZ" i="1" dirty="0" err="1">
                <a:latin typeface="Times New Roman" panose="02020603050405020304" pitchFamily="18" charset="0"/>
              </a:rPr>
              <a:t>dt</a:t>
            </a:r>
            <a:r>
              <a:rPr lang="cs-CZ" i="1" dirty="0">
                <a:latin typeface="Times New Roman" panose="02020603050405020304" pitchFamily="18" charset="0"/>
              </a:rPr>
              <a:t> +C</a:t>
            </a:r>
            <a:r>
              <a:rPr lang="cs-CZ" i="1" baseline="-25000" dirty="0">
                <a:latin typeface="Times New Roman" panose="02020603050405020304" pitchFamily="18" charset="0"/>
              </a:rPr>
              <a:t>1</a:t>
            </a:r>
            <a:r>
              <a:rPr lang="cs-CZ" i="1" dirty="0">
                <a:latin typeface="Times New Roman" panose="02020603050405020304" pitchFamily="18" charset="0"/>
              </a:rPr>
              <a:t> = </a:t>
            </a:r>
            <a:r>
              <a:rPr lang="el-GR" i="1" dirty="0" smtClean="0">
                <a:latin typeface="Times New Roman" panose="02020603050405020304" pitchFamily="18" charset="0"/>
              </a:rPr>
              <a:t>ε</a:t>
            </a:r>
            <a:r>
              <a:rPr lang="cs-CZ" i="1" dirty="0" smtClean="0">
                <a:latin typeface="Times New Roman" panose="02020603050405020304" pitchFamily="18" charset="0"/>
              </a:rPr>
              <a:t>t </a:t>
            </a:r>
            <a:r>
              <a:rPr lang="cs-CZ" i="1" dirty="0">
                <a:latin typeface="Times New Roman" panose="02020603050405020304" pitchFamily="18" charset="0"/>
              </a:rPr>
              <a:t>+ </a:t>
            </a:r>
            <a:r>
              <a:rPr lang="el-GR" i="1" dirty="0" smtClean="0">
                <a:latin typeface="Times New Roman" panose="02020603050405020304" pitchFamily="18" charset="0"/>
              </a:rPr>
              <a:t>ω</a:t>
            </a:r>
            <a:r>
              <a:rPr lang="cs-CZ" i="1" baseline="-25000" dirty="0" smtClean="0">
                <a:latin typeface="Times New Roman" panose="02020603050405020304" pitchFamily="18" charset="0"/>
              </a:rPr>
              <a:t>o</a:t>
            </a:r>
            <a:r>
              <a:rPr lang="cs-CZ" i="1" dirty="0">
                <a:latin typeface="Times New Roman" panose="02020603050405020304" pitchFamily="18" charset="0"/>
              </a:rPr>
              <a:t>.</a:t>
            </a:r>
          </a:p>
        </p:txBody>
      </p:sp>
      <p:sp>
        <p:nvSpPr>
          <p:cNvPr id="15" name="Obdélník 14"/>
          <p:cNvSpPr/>
          <p:nvPr/>
        </p:nvSpPr>
        <p:spPr>
          <a:xfrm>
            <a:off x="3977167" y="3620431"/>
            <a:ext cx="4370107" cy="461665"/>
          </a:xfrm>
          <a:prstGeom prst="rect">
            <a:avLst/>
          </a:prstGeom>
        </p:spPr>
        <p:txBody>
          <a:bodyPr wrap="none">
            <a:spAutoFit/>
          </a:bodyPr>
          <a:lstStyle/>
          <a:p>
            <a:r>
              <a:rPr lang="el-GR" i="1" dirty="0" smtClean="0">
                <a:latin typeface="Times New Roman" panose="02020603050405020304" pitchFamily="18" charset="0"/>
              </a:rPr>
              <a:t>φ</a:t>
            </a:r>
            <a:r>
              <a:rPr lang="cs-CZ" i="1" dirty="0" smtClean="0">
                <a:latin typeface="Times New Roman" panose="02020603050405020304" pitchFamily="18" charset="0"/>
              </a:rPr>
              <a:t> </a:t>
            </a:r>
            <a:r>
              <a:rPr lang="cs-CZ" i="1" dirty="0">
                <a:latin typeface="Times New Roman" panose="02020603050405020304" pitchFamily="18" charset="0"/>
              </a:rPr>
              <a:t>= ∫ </a:t>
            </a:r>
            <a:r>
              <a:rPr lang="el-GR" i="1" dirty="0" smtClean="0">
                <a:latin typeface="Times New Roman" panose="02020603050405020304" pitchFamily="18" charset="0"/>
              </a:rPr>
              <a:t>ω</a:t>
            </a:r>
            <a:r>
              <a:rPr lang="cs-CZ" i="1" dirty="0" smtClean="0">
                <a:latin typeface="Times New Roman" panose="02020603050405020304" pitchFamily="18" charset="0"/>
              </a:rPr>
              <a:t> </a:t>
            </a:r>
            <a:r>
              <a:rPr lang="cs-CZ" i="1" dirty="0" err="1" smtClean="0">
                <a:latin typeface="Times New Roman" panose="02020603050405020304" pitchFamily="18" charset="0"/>
              </a:rPr>
              <a:t>dt</a:t>
            </a:r>
            <a:r>
              <a:rPr lang="cs-CZ" i="1" dirty="0" smtClean="0">
                <a:latin typeface="Times New Roman" panose="02020603050405020304" pitchFamily="18" charset="0"/>
              </a:rPr>
              <a:t> </a:t>
            </a:r>
            <a:r>
              <a:rPr lang="cs-CZ" i="1" dirty="0">
                <a:latin typeface="Times New Roman" panose="02020603050405020304" pitchFamily="18" charset="0"/>
              </a:rPr>
              <a:t>+C</a:t>
            </a:r>
            <a:r>
              <a:rPr lang="cs-CZ" i="1" baseline="-25000" dirty="0">
                <a:latin typeface="Times New Roman" panose="02020603050405020304" pitchFamily="18" charset="0"/>
              </a:rPr>
              <a:t>1</a:t>
            </a:r>
            <a:r>
              <a:rPr lang="cs-CZ" i="1" dirty="0">
                <a:latin typeface="Times New Roman" panose="02020603050405020304" pitchFamily="18" charset="0"/>
              </a:rPr>
              <a:t> </a:t>
            </a:r>
            <a:r>
              <a:rPr lang="en-US" i="1" dirty="0" smtClean="0">
                <a:latin typeface="Times New Roman" panose="02020603050405020304" pitchFamily="18" charset="0"/>
              </a:rPr>
              <a:t> </a:t>
            </a:r>
            <a:r>
              <a:rPr lang="en-US" dirty="0">
                <a:latin typeface="Symbol" panose="05050102010706020507" pitchFamily="18" charset="2"/>
              </a:rPr>
              <a:t>= </a:t>
            </a:r>
            <a:r>
              <a:rPr lang="en-US" dirty="0" smtClean="0">
                <a:latin typeface="Times New Roman" panose="02020603050405020304" pitchFamily="18" charset="0"/>
                <a:cs typeface="Times New Roman" panose="02020603050405020304" pitchFamily="18" charset="0"/>
              </a:rPr>
              <a:t>½</a:t>
            </a:r>
            <a:r>
              <a:rPr lang="cs-CZ" dirty="0" smtClean="0">
                <a:latin typeface="Times New Roman" panose="02020603050405020304" pitchFamily="18" charset="0"/>
                <a:cs typeface="Times New Roman" panose="02020603050405020304" pitchFamily="18" charset="0"/>
              </a:rPr>
              <a:t> </a:t>
            </a:r>
            <a:r>
              <a:rPr lang="el-GR" i="1" dirty="0" smtClean="0">
                <a:latin typeface="Times New Roman" panose="02020603050405020304" pitchFamily="18" charset="0"/>
              </a:rPr>
              <a:t>ε</a:t>
            </a:r>
            <a:r>
              <a:rPr lang="en-US" i="1" dirty="0" smtClean="0">
                <a:latin typeface="Times New Roman" panose="02020603050405020304" pitchFamily="18" charset="0"/>
              </a:rPr>
              <a:t>t</a:t>
            </a:r>
            <a:r>
              <a:rPr lang="cs-CZ" i="1" baseline="30000" dirty="0" smtClean="0">
                <a:latin typeface="Times New Roman" panose="02020603050405020304" pitchFamily="18" charset="0"/>
              </a:rPr>
              <a:t>2</a:t>
            </a:r>
            <a:r>
              <a:rPr lang="en-US" sz="800" dirty="0" smtClean="0">
                <a:latin typeface="Times New Roman" panose="02020603050405020304" pitchFamily="18" charset="0"/>
              </a:rPr>
              <a:t> </a:t>
            </a:r>
            <a:r>
              <a:rPr lang="en-US" dirty="0">
                <a:latin typeface="Symbol" panose="05050102010706020507" pitchFamily="18" charset="2"/>
              </a:rPr>
              <a:t>+ </a:t>
            </a:r>
            <a:r>
              <a:rPr lang="el-GR" i="1" dirty="0" smtClean="0">
                <a:latin typeface="Times New Roman" panose="02020603050405020304" pitchFamily="18" charset="0"/>
              </a:rPr>
              <a:t>ω</a:t>
            </a:r>
            <a:r>
              <a:rPr lang="cs-CZ" i="1" baseline="-25000" dirty="0" smtClean="0">
                <a:solidFill>
                  <a:srgbClr val="000000"/>
                </a:solidFill>
                <a:latin typeface="Times New Roman" panose="02020603050405020304" pitchFamily="18" charset="0"/>
              </a:rPr>
              <a:t>o</a:t>
            </a:r>
            <a:r>
              <a:rPr lang="en-US" i="1" dirty="0" smtClean="0">
                <a:latin typeface="Times New Roman" panose="02020603050405020304" pitchFamily="18" charset="0"/>
              </a:rPr>
              <a:t> </a:t>
            </a:r>
            <a:r>
              <a:rPr lang="en-US" i="1" dirty="0">
                <a:latin typeface="Times New Roman" panose="02020603050405020304" pitchFamily="18" charset="0"/>
              </a:rPr>
              <a:t>t </a:t>
            </a:r>
            <a:r>
              <a:rPr lang="en-US" dirty="0">
                <a:latin typeface="Symbol" panose="05050102010706020507" pitchFamily="18" charset="2"/>
              </a:rPr>
              <a:t>+ </a:t>
            </a:r>
            <a:r>
              <a:rPr lang="el-GR" i="1" dirty="0" smtClean="0">
                <a:latin typeface="Times New Roman" panose="02020603050405020304" pitchFamily="18" charset="0"/>
              </a:rPr>
              <a:t>φ</a:t>
            </a:r>
            <a:r>
              <a:rPr lang="cs-CZ" i="1" baseline="-25000" dirty="0" smtClean="0">
                <a:latin typeface="Times New Roman" panose="02020603050405020304" pitchFamily="18" charset="0"/>
              </a:rPr>
              <a:t>o</a:t>
            </a:r>
            <a:endParaRPr lang="en-US" i="1"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Obdélník 16"/>
              <p:cNvSpPr/>
              <p:nvPr/>
            </p:nvSpPr>
            <p:spPr>
              <a:xfrm>
                <a:off x="505275" y="4401738"/>
                <a:ext cx="7761186" cy="1591461"/>
              </a:xfrm>
              <a:prstGeom prst="rect">
                <a:avLst/>
              </a:prstGeom>
            </p:spPr>
            <p:txBody>
              <a:bodyPr wrap="square">
                <a:spAutoFit/>
              </a:bodyPr>
              <a:lstStyle/>
              <a:p>
                <a:r>
                  <a:rPr lang="cs-CZ" sz="1800" i="1" dirty="0" smtClean="0">
                    <a:solidFill>
                      <a:srgbClr val="00287D"/>
                    </a:solidFill>
                    <a:latin typeface="+mn-lt"/>
                  </a:rPr>
                  <a:t>Frekvence</a:t>
                </a:r>
                <a:r>
                  <a:rPr lang="cs-CZ" sz="1800" dirty="0" smtClean="0">
                    <a:solidFill>
                      <a:srgbClr val="00287D"/>
                    </a:solidFill>
                    <a:latin typeface="+mn-lt"/>
                  </a:rPr>
                  <a:t> </a:t>
                </a:r>
                <a:r>
                  <a:rPr lang="cs-CZ" sz="1800" i="1" dirty="0">
                    <a:solidFill>
                      <a:srgbClr val="00287D"/>
                    </a:solidFill>
                    <a:latin typeface="+mn-lt"/>
                  </a:rPr>
                  <a:t>f</a:t>
                </a:r>
                <a:r>
                  <a:rPr lang="cs-CZ" sz="1800" dirty="0">
                    <a:solidFill>
                      <a:srgbClr val="00287D"/>
                    </a:solidFill>
                    <a:latin typeface="+mn-lt"/>
                  </a:rPr>
                  <a:t> </a:t>
                </a:r>
                <a:r>
                  <a:rPr lang="cs-CZ" sz="1800" dirty="0">
                    <a:latin typeface="+mn-lt"/>
                  </a:rPr>
                  <a:t>- počet oběhů po kružnici za jednotku času </a:t>
                </a:r>
                <a:r>
                  <a:rPr lang="cs-CZ" sz="1800" dirty="0" smtClean="0">
                    <a:latin typeface="+mn-lt"/>
                  </a:rPr>
                  <a:t>(s</a:t>
                </a:r>
                <a:r>
                  <a:rPr lang="cs-CZ" sz="1800" baseline="30000" dirty="0" smtClean="0">
                    <a:latin typeface="+mn-lt"/>
                  </a:rPr>
                  <a:t>-1</a:t>
                </a:r>
                <a:r>
                  <a:rPr lang="cs-CZ" sz="1800" dirty="0" smtClean="0">
                    <a:latin typeface="+mn-lt"/>
                  </a:rPr>
                  <a:t>).</a:t>
                </a:r>
                <a:endParaRPr lang="cs-CZ" sz="1800" dirty="0">
                  <a:latin typeface="+mn-lt"/>
                </a:endParaRPr>
              </a:p>
              <a:p>
                <a:r>
                  <a:rPr lang="cs-CZ" sz="1800" i="1" dirty="0" smtClean="0">
                    <a:solidFill>
                      <a:srgbClr val="00287D"/>
                    </a:solidFill>
                    <a:latin typeface="+mn-lt"/>
                  </a:rPr>
                  <a:t>Perioda </a:t>
                </a:r>
                <a:r>
                  <a:rPr lang="cs-CZ" sz="1800" i="1" dirty="0">
                    <a:solidFill>
                      <a:srgbClr val="00287D"/>
                    </a:solidFill>
                    <a:latin typeface="+mn-lt"/>
                  </a:rPr>
                  <a:t>T </a:t>
                </a:r>
                <a:r>
                  <a:rPr lang="cs-CZ" sz="1800" i="1" dirty="0" smtClean="0">
                    <a:solidFill>
                      <a:srgbClr val="00287D"/>
                    </a:solidFill>
                    <a:latin typeface="+mn-lt"/>
                  </a:rPr>
                  <a:t>   -</a:t>
                </a:r>
                <a:r>
                  <a:rPr lang="cs-CZ" sz="1800" dirty="0" smtClean="0">
                    <a:latin typeface="+mn-lt"/>
                  </a:rPr>
                  <a:t> doba </a:t>
                </a:r>
                <a:r>
                  <a:rPr lang="cs-CZ" sz="1800" dirty="0">
                    <a:latin typeface="+mn-lt"/>
                  </a:rPr>
                  <a:t>jednoho oběhu vyjadřovanou </a:t>
                </a:r>
                <a:r>
                  <a:rPr lang="cs-CZ" sz="1800" dirty="0" smtClean="0">
                    <a:latin typeface="+mn-lt"/>
                  </a:rPr>
                  <a:t>(s)</a:t>
                </a:r>
              </a:p>
              <a:p>
                <a:endParaRPr lang="cs-CZ" sz="1800" dirty="0" smtClean="0">
                  <a:latin typeface="+mn-lt"/>
                </a:endParaRPr>
              </a:p>
              <a:p>
                <a:r>
                  <a:rPr lang="cs-CZ" sz="1800" dirty="0" smtClean="0">
                    <a:latin typeface="+mn-lt"/>
                  </a:rPr>
                  <a:t>Periodu </a:t>
                </a:r>
                <a:r>
                  <a:rPr lang="cs-CZ" sz="1800" dirty="0">
                    <a:latin typeface="+mn-lt"/>
                  </a:rPr>
                  <a:t>je </a:t>
                </a:r>
                <a:r>
                  <a:rPr lang="cs-CZ" sz="1800" dirty="0" smtClean="0">
                    <a:latin typeface="+mn-lt"/>
                  </a:rPr>
                  <a:t>možné vyjádřit </a:t>
                </a:r>
                <a:r>
                  <a:rPr lang="cs-CZ" sz="1800" dirty="0">
                    <a:latin typeface="+mn-lt"/>
                  </a:rPr>
                  <a:t>jako převrácenou hodnotu </a:t>
                </a:r>
                <a:r>
                  <a:rPr lang="cs-CZ" sz="1800" dirty="0" smtClean="0">
                    <a:latin typeface="+mn-lt"/>
                  </a:rPr>
                  <a:t>frekvence  </a:t>
                </a:r>
                <a14:m>
                  <m:oMath xmlns:m="http://schemas.openxmlformats.org/officeDocument/2006/math">
                    <m:r>
                      <a:rPr lang="cs-CZ" sz="1800" b="0" i="1" smtClean="0">
                        <a:latin typeface="Cambria Math" panose="02040503050406030204" pitchFamily="18" charset="0"/>
                      </a:rPr>
                      <m:t>𝑓</m:t>
                    </m:r>
                    <m:r>
                      <a:rPr lang="cs-CZ" sz="1800" b="0" i="1" smtClean="0">
                        <a:latin typeface="Cambria Math" panose="02040503050406030204" pitchFamily="18" charset="0"/>
                      </a:rPr>
                      <m:t>= </m:t>
                    </m:r>
                    <m:f>
                      <m:fPr>
                        <m:ctrlPr>
                          <a:rPr lang="cs-CZ" sz="1800" b="0" i="1" smtClean="0">
                            <a:latin typeface="Cambria Math" panose="02040503050406030204" pitchFamily="18" charset="0"/>
                          </a:rPr>
                        </m:ctrlPr>
                      </m:fPr>
                      <m:num>
                        <m:r>
                          <a:rPr lang="cs-CZ" sz="1800" b="0" i="1" smtClean="0">
                            <a:latin typeface="Cambria Math" panose="02040503050406030204" pitchFamily="18" charset="0"/>
                          </a:rPr>
                          <m:t>1</m:t>
                        </m:r>
                      </m:num>
                      <m:den>
                        <m:r>
                          <a:rPr lang="cs-CZ" sz="1800" b="0" i="1" smtClean="0">
                            <a:latin typeface="Cambria Math" panose="02040503050406030204" pitchFamily="18" charset="0"/>
                          </a:rPr>
                          <m:t>𝑇</m:t>
                        </m:r>
                      </m:den>
                    </m:f>
                  </m:oMath>
                </a14:m>
                <a:endParaRPr lang="cs-CZ" sz="1800" b="0" dirty="0" smtClean="0">
                  <a:latin typeface="+mn-lt"/>
                </a:endParaRPr>
              </a:p>
              <a:p>
                <a:r>
                  <a:rPr lang="cs-CZ" sz="1800" dirty="0" smtClean="0">
                    <a:latin typeface="+mn-lt"/>
                  </a:rPr>
                  <a:t>Obě </a:t>
                </a:r>
                <a:r>
                  <a:rPr lang="cs-CZ" sz="1800" dirty="0">
                    <a:latin typeface="+mn-lt"/>
                  </a:rPr>
                  <a:t>poslední veličiny </a:t>
                </a:r>
                <a:r>
                  <a:rPr lang="cs-CZ" sz="1800" dirty="0" smtClean="0">
                    <a:latin typeface="+mn-lt"/>
                  </a:rPr>
                  <a:t>souvisejí s </a:t>
                </a:r>
                <a:r>
                  <a:rPr lang="cs-CZ" sz="1800" dirty="0">
                    <a:latin typeface="+mn-lt"/>
                  </a:rPr>
                  <a:t>úhlovou rychlostí </a:t>
                </a:r>
                <a:r>
                  <a:rPr lang="cs-CZ" sz="1800" dirty="0" smtClean="0">
                    <a:latin typeface="+mn-lt"/>
                  </a:rPr>
                  <a:t>vztahem</a:t>
                </a:r>
                <a:endParaRPr lang="cs-CZ" sz="1800" dirty="0">
                  <a:latin typeface="+mn-lt"/>
                </a:endParaRPr>
              </a:p>
            </p:txBody>
          </p:sp>
        </mc:Choice>
        <mc:Fallback xmlns="">
          <p:sp>
            <p:nvSpPr>
              <p:cNvPr id="17" name="Obdélník 16"/>
              <p:cNvSpPr>
                <a:spLocks noRot="1" noChangeAspect="1" noMove="1" noResize="1" noEditPoints="1" noAdjustHandles="1" noChangeArrowheads="1" noChangeShapeType="1" noTextEdit="1"/>
              </p:cNvSpPr>
              <p:nvPr/>
            </p:nvSpPr>
            <p:spPr>
              <a:xfrm>
                <a:off x="505275" y="4401738"/>
                <a:ext cx="7761186" cy="1591461"/>
              </a:xfrm>
              <a:prstGeom prst="rect">
                <a:avLst/>
              </a:prstGeom>
              <a:blipFill rotWithShape="0">
                <a:blip r:embed="rId5" cstate="print"/>
                <a:stretch>
                  <a:fillRect l="-707" t="-1916" b="-5364"/>
                </a:stretch>
              </a:blipFill>
            </p:spPr>
            <p:txBody>
              <a:bodyPr/>
              <a:lstStyle/>
              <a:p>
                <a:r>
                  <a:rPr lang="cs-CZ">
                    <a:noFill/>
                  </a:rPr>
                  <a:t> </a:t>
                </a:r>
              </a:p>
            </p:txBody>
          </p:sp>
        </mc:Fallback>
      </mc:AlternateContent>
      <p:pic>
        <p:nvPicPr>
          <p:cNvPr id="18" name="Obrázek 17"/>
          <p:cNvPicPr>
            <a:picLocks noChangeAspect="1"/>
          </p:cNvPicPr>
          <p:nvPr/>
        </p:nvPicPr>
        <p:blipFill>
          <a:blip r:embed="rId6" cstate="print"/>
          <a:stretch>
            <a:fillRect/>
          </a:stretch>
        </p:blipFill>
        <p:spPr>
          <a:xfrm>
            <a:off x="1198898" y="6062471"/>
            <a:ext cx="1646447" cy="564319"/>
          </a:xfrm>
          <a:prstGeom prst="rect">
            <a:avLst/>
          </a:prstGeom>
        </p:spPr>
      </p:pic>
    </p:spTree>
    <p:extLst>
      <p:ext uri="{BB962C8B-B14F-4D97-AF65-F5344CB8AC3E}">
        <p14:creationId xmlns:p14="http://schemas.microsoft.com/office/powerpoint/2010/main" val="174102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3" name="Zástupný symbol pro obsah 2"/>
          <p:cNvSpPr>
            <a:spLocks noGrp="1"/>
          </p:cNvSpPr>
          <p:nvPr>
            <p:ph idx="1"/>
          </p:nvPr>
        </p:nvSpPr>
        <p:spPr/>
        <p:txBody>
          <a:bodyPr/>
          <a:lstStyle/>
          <a:p>
            <a:r>
              <a:rPr lang="cs-CZ" sz="1800" dirty="0" smtClean="0"/>
              <a:t>Postupem </a:t>
            </a:r>
            <a:r>
              <a:rPr lang="cs-CZ" sz="1800" dirty="0"/>
              <a:t>času při rozvoji </a:t>
            </a:r>
            <a:r>
              <a:rPr lang="cs-CZ" sz="1800" dirty="0" smtClean="0"/>
              <a:t>fyzikálních </a:t>
            </a:r>
            <a:r>
              <a:rPr lang="cs-CZ" sz="1800" dirty="0"/>
              <a:t>poznatků se používalo k </a:t>
            </a:r>
            <a:r>
              <a:rPr lang="cs-CZ" sz="1800" dirty="0" smtClean="0"/>
              <a:t>vyjádření velikostí </a:t>
            </a:r>
            <a:r>
              <a:rPr lang="cs-CZ" sz="1800" dirty="0"/>
              <a:t>fyzikálních veličin nejrůznějších jednotek. </a:t>
            </a:r>
            <a:r>
              <a:rPr lang="cs-CZ" sz="1800" dirty="0" smtClean="0"/>
              <a:t>(loket, </a:t>
            </a:r>
            <a:r>
              <a:rPr lang="cs-CZ" sz="1800" dirty="0" err="1" smtClean="0"/>
              <a:t>stadium,míle</a:t>
            </a:r>
            <a:r>
              <a:rPr lang="cs-CZ" sz="1800" dirty="0" smtClean="0"/>
              <a:t>, versta,..)</a:t>
            </a:r>
            <a:endParaRPr lang="cs-CZ" sz="1800" dirty="0"/>
          </a:p>
          <a:p>
            <a:r>
              <a:rPr lang="cs-CZ" sz="2000" dirty="0" smtClean="0"/>
              <a:t>Globalizace světa	       nutnost </a:t>
            </a:r>
            <a:r>
              <a:rPr lang="cs-CZ" sz="2000" dirty="0"/>
              <a:t>sjednotit všechny jednotky. </a:t>
            </a:r>
            <a:endParaRPr lang="cs-CZ" sz="2000" dirty="0" smtClean="0"/>
          </a:p>
          <a:p>
            <a:r>
              <a:rPr lang="cs-CZ" sz="2000" dirty="0" smtClean="0"/>
              <a:t>Od </a:t>
            </a:r>
            <a:r>
              <a:rPr lang="cs-CZ" sz="2000" dirty="0"/>
              <a:t>roku </a:t>
            </a:r>
            <a:r>
              <a:rPr lang="cs-CZ" sz="2000" dirty="0" smtClean="0"/>
              <a:t>1971 byla </a:t>
            </a:r>
            <a:r>
              <a:rPr lang="cs-CZ" sz="2000" dirty="0"/>
              <a:t>zavedena Mezinárodní soustava jednotek označovaná zkratkou </a:t>
            </a:r>
            <a:r>
              <a:rPr lang="cs-CZ" sz="2000" b="1" dirty="0"/>
              <a:t>SI</a:t>
            </a:r>
            <a:r>
              <a:rPr lang="cs-CZ" sz="2000" dirty="0"/>
              <a:t> </a:t>
            </a:r>
            <a:r>
              <a:rPr lang="cs-CZ" sz="2000" dirty="0" smtClean="0"/>
              <a:t>(</a:t>
            </a:r>
            <a:r>
              <a:rPr lang="fr-FR" sz="2000" dirty="0" smtClean="0"/>
              <a:t>Systéme International </a:t>
            </a:r>
            <a:r>
              <a:rPr lang="fr-FR" sz="2000" dirty="0" smtClean="0"/>
              <a:t>d</a:t>
            </a:r>
            <a:r>
              <a:rPr lang="cs-CZ" sz="2000" dirty="0" smtClean="0"/>
              <a:t>´</a:t>
            </a:r>
            <a:r>
              <a:rPr lang="fr-FR" sz="2000" dirty="0" smtClean="0"/>
              <a:t> </a:t>
            </a:r>
            <a:r>
              <a:rPr lang="fr-FR" sz="2000" dirty="0" smtClean="0"/>
              <a:t>Unités</a:t>
            </a:r>
            <a:r>
              <a:rPr lang="cs-CZ" sz="2000" dirty="0" smtClean="0"/>
              <a:t>).</a:t>
            </a:r>
          </a:p>
          <a:p>
            <a:endParaRPr lang="cs-CZ" sz="2000" dirty="0" smtClean="0"/>
          </a:p>
          <a:p>
            <a:r>
              <a:rPr lang="cs-CZ" sz="2000" dirty="0"/>
              <a:t>Soustava SI obsahuje sedm základních fyzikálních jednotek a tomu odpovídajících </a:t>
            </a:r>
            <a:r>
              <a:rPr lang="cs-CZ" sz="2000" dirty="0" smtClean="0"/>
              <a:t>sedm základních </a:t>
            </a:r>
            <a:r>
              <a:rPr lang="cs-CZ" sz="2000" dirty="0"/>
              <a:t>veličin..“ </a:t>
            </a:r>
          </a:p>
        </p:txBody>
      </p:sp>
      <p:sp>
        <p:nvSpPr>
          <p:cNvPr id="7" name="Šipka doprava 6"/>
          <p:cNvSpPr/>
          <p:nvPr/>
        </p:nvSpPr>
        <p:spPr bwMode="auto">
          <a:xfrm>
            <a:off x="2980944" y="2843784"/>
            <a:ext cx="685800" cy="41148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89775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3" name="Zástupný symbol pro obsah 2"/>
          <p:cNvSpPr>
            <a:spLocks noGrp="1"/>
          </p:cNvSpPr>
          <p:nvPr>
            <p:ph idx="1"/>
          </p:nvPr>
        </p:nvSpPr>
        <p:spPr/>
        <p:txBody>
          <a:bodyPr/>
          <a:lstStyle/>
          <a:p>
            <a:r>
              <a:rPr lang="cs-CZ" sz="1600" dirty="0"/>
              <a:t>V roce 1960 byla jako mezinárodně platná vyhlášena soustava </a:t>
            </a:r>
            <a:r>
              <a:rPr lang="cs-CZ" sz="1600" dirty="0" smtClean="0"/>
              <a:t>SI. </a:t>
            </a:r>
            <a:r>
              <a:rPr lang="cs-CZ" sz="1600" dirty="0"/>
              <a:t>Povinnost používat soustavu jednotek SI v České republice stanovuje zákon č. 505/1990 Sb. o metrologii v platném znění a prováděcí vyhláška Ministerstva </a:t>
            </a:r>
            <a:r>
              <a:rPr lang="cs-CZ" sz="1600" dirty="0" smtClean="0"/>
              <a:t>průmyslu </a:t>
            </a:r>
            <a:r>
              <a:rPr lang="cs-CZ" sz="1600" dirty="0"/>
              <a:t>a obchodu č. 264/2000 Sb. o základních měřicích jednotkách a ostatních </a:t>
            </a:r>
            <a:r>
              <a:rPr lang="cs-CZ" sz="1600" dirty="0" smtClean="0"/>
              <a:t>jednotkách </a:t>
            </a:r>
            <a:r>
              <a:rPr lang="cs-CZ" sz="1600" dirty="0"/>
              <a:t>a o jejich označování v platném znění. Těmito předpisy je také stanoven Český metrologický institut jako garant jednotek a etalonů pro Českou republiku</a:t>
            </a:r>
            <a:r>
              <a:rPr lang="cs-CZ" sz="1600" dirty="0" smtClean="0"/>
              <a:t>.</a:t>
            </a:r>
          </a:p>
          <a:p>
            <a:endParaRPr lang="cs-CZ" sz="1600" dirty="0"/>
          </a:p>
          <a:p>
            <a:r>
              <a:rPr lang="cs-CZ" sz="1600" dirty="0"/>
              <a:t>Od roku 2011 probíhala příprava nových definic stávajících jednotek na základě vazby k pevně stanoveným hodnotám přírodních konstant, která byla definitivně </a:t>
            </a:r>
            <a:r>
              <a:rPr lang="cs-CZ" sz="1600" dirty="0" smtClean="0"/>
              <a:t>schválena </a:t>
            </a:r>
            <a:r>
              <a:rPr lang="cs-CZ" sz="1600" dirty="0"/>
              <a:t>v listopadu 2018 a která následně v květnu 2019 vstoupila v platnost</a:t>
            </a:r>
            <a:r>
              <a:rPr lang="cs-CZ" sz="1600" dirty="0" smtClean="0"/>
              <a:t>.</a:t>
            </a:r>
          </a:p>
          <a:p>
            <a:endParaRPr lang="cs-CZ" sz="1600" dirty="0" smtClean="0"/>
          </a:p>
          <a:p>
            <a:r>
              <a:rPr lang="cs-CZ" sz="1600" dirty="0" smtClean="0"/>
              <a:t>Motivací </a:t>
            </a:r>
            <a:r>
              <a:rPr lang="cs-CZ" sz="1600" dirty="0"/>
              <a:t>pro úvahy nad změnou definice některých jednotek SI byl zejména fakt, že mezinárodní prototyp kilogramu během času nepatrně mění svoji hmotnost, přičemž není zcela jasné, zda svoji hmotnost mění mezinárodní prototyp, nebo jeho sesterské kopie, se kterými je jednou za několik let provedeno </a:t>
            </a:r>
            <a:r>
              <a:rPr lang="cs-CZ" sz="1600" dirty="0" smtClean="0"/>
              <a:t>porovnání.</a:t>
            </a:r>
            <a:r>
              <a:rPr lang="cs-CZ" sz="2000" dirty="0" smtClean="0"/>
              <a:t> </a:t>
            </a:r>
            <a:endParaRPr lang="cs-CZ" sz="2000" dirty="0" smtClean="0"/>
          </a:p>
          <a:p>
            <a:pPr marL="0" indent="0">
              <a:buNone/>
            </a:pPr>
            <a:r>
              <a:rPr lang="cs-CZ" sz="2000" dirty="0" smtClean="0"/>
              <a:t> </a:t>
            </a:r>
            <a:endParaRPr lang="cs-CZ" sz="2000" dirty="0"/>
          </a:p>
        </p:txBody>
      </p:sp>
    </p:spTree>
    <p:extLst>
      <p:ext uri="{BB962C8B-B14F-4D97-AF65-F5344CB8AC3E}">
        <p14:creationId xmlns:p14="http://schemas.microsoft.com/office/powerpoint/2010/main" val="94880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pic>
        <p:nvPicPr>
          <p:cNvPr id="6" name="Zástupný symbol pro obsah 5"/>
          <p:cNvPicPr>
            <a:picLocks noGrp="1" noChangeAspect="1"/>
          </p:cNvPicPr>
          <p:nvPr>
            <p:ph idx="1"/>
          </p:nvPr>
        </p:nvPicPr>
        <p:blipFill>
          <a:blip r:embed="rId2" cstate="print"/>
          <a:stretch>
            <a:fillRect/>
          </a:stretch>
        </p:blipFill>
        <p:spPr>
          <a:xfrm>
            <a:off x="1284918" y="2091746"/>
            <a:ext cx="6531301" cy="3966734"/>
          </a:xfrm>
          <a:prstGeom prst="rect">
            <a:avLst/>
          </a:prstGeom>
        </p:spPr>
      </p:pic>
    </p:spTree>
    <p:extLst>
      <p:ext uri="{BB962C8B-B14F-4D97-AF65-F5344CB8AC3E}">
        <p14:creationId xmlns:p14="http://schemas.microsoft.com/office/powerpoint/2010/main" val="3347520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3" name="Zástupný symbol pro obsah 2"/>
          <p:cNvSpPr>
            <a:spLocks noGrp="1"/>
          </p:cNvSpPr>
          <p:nvPr>
            <p:ph idx="1"/>
          </p:nvPr>
        </p:nvSpPr>
        <p:spPr>
          <a:xfrm>
            <a:off x="481828" y="1808299"/>
            <a:ext cx="8082321" cy="783676"/>
          </a:xfrm>
        </p:spPr>
        <p:txBody>
          <a:bodyPr/>
          <a:lstStyle/>
          <a:p>
            <a:pPr marL="0" indent="0">
              <a:buNone/>
            </a:pPr>
            <a:r>
              <a:rPr lang="cs-CZ" sz="1800" dirty="0"/>
              <a:t>V </a:t>
            </a:r>
            <a:r>
              <a:rPr lang="cs-CZ" sz="1800" dirty="0" smtClean="0"/>
              <a:t>tabulce je </a:t>
            </a:r>
            <a:r>
              <a:rPr lang="cs-CZ" sz="1800" dirty="0"/>
              <a:t>uveden přehled sedmi přírodních konstant, pomocí kterých jsou </a:t>
            </a:r>
            <a:r>
              <a:rPr lang="cs-CZ" sz="1800" dirty="0" smtClean="0"/>
              <a:t>definovány </a:t>
            </a:r>
            <a:r>
              <a:rPr lang="cs-CZ" sz="1800" dirty="0"/>
              <a:t>základní jednotky SI.</a:t>
            </a:r>
          </a:p>
        </p:txBody>
      </p:sp>
      <p:pic>
        <p:nvPicPr>
          <p:cNvPr id="7" name="Obrázek 6"/>
          <p:cNvPicPr>
            <a:picLocks noChangeAspect="1"/>
          </p:cNvPicPr>
          <p:nvPr/>
        </p:nvPicPr>
        <p:blipFill>
          <a:blip r:embed="rId2"/>
          <a:stretch>
            <a:fillRect/>
          </a:stretch>
        </p:blipFill>
        <p:spPr>
          <a:xfrm>
            <a:off x="926435" y="2419005"/>
            <a:ext cx="6627991" cy="4057996"/>
          </a:xfrm>
          <a:prstGeom prst="rect">
            <a:avLst/>
          </a:prstGeom>
        </p:spPr>
      </p:pic>
    </p:spTree>
    <p:extLst>
      <p:ext uri="{BB962C8B-B14F-4D97-AF65-F5344CB8AC3E}">
        <p14:creationId xmlns:p14="http://schemas.microsoft.com/office/powerpoint/2010/main" val="3845242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3475" y="777196"/>
            <a:ext cx="8086635" cy="647700"/>
          </a:xfrm>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3" name="Zástupný symbol pro obsah 2"/>
          <p:cNvSpPr>
            <a:spLocks noGrp="1"/>
          </p:cNvSpPr>
          <p:nvPr>
            <p:ph idx="1"/>
          </p:nvPr>
        </p:nvSpPr>
        <p:spPr>
          <a:xfrm>
            <a:off x="233818" y="1567770"/>
            <a:ext cx="8082321" cy="4114800"/>
          </a:xfrm>
        </p:spPr>
        <p:txBody>
          <a:bodyPr/>
          <a:lstStyle/>
          <a:p>
            <a:r>
              <a:rPr lang="cs-CZ" sz="1800" dirty="0" smtClean="0"/>
              <a:t>Dále soustava SI obsahuje odvozené jednotky. Tyto jednotky jsou odvozeny na základě definičních </a:t>
            </a:r>
            <a:r>
              <a:rPr lang="cs-CZ" sz="1800" dirty="0"/>
              <a:t>vztahů příslušných </a:t>
            </a:r>
            <a:r>
              <a:rPr lang="cs-CZ" sz="1800" dirty="0" smtClean="0"/>
              <a:t>veličin</a:t>
            </a:r>
            <a:endParaRPr lang="cs-CZ" sz="1800" dirty="0"/>
          </a:p>
          <a:p>
            <a:r>
              <a:rPr lang="cs-CZ" dirty="0" smtClean="0"/>
              <a:t>F = </a:t>
            </a:r>
            <a:r>
              <a:rPr lang="cs-CZ" dirty="0" err="1" smtClean="0"/>
              <a:t>m.a</a:t>
            </a:r>
            <a:r>
              <a:rPr lang="cs-CZ" dirty="0"/>
              <a:t> </a:t>
            </a:r>
            <a:endParaRPr lang="cs-CZ" dirty="0" smtClean="0"/>
          </a:p>
          <a:p>
            <a:r>
              <a:rPr lang="cs-CZ" sz="1800" dirty="0" smtClean="0"/>
              <a:t>Protože </a:t>
            </a:r>
            <a:r>
              <a:rPr lang="cs-CZ" sz="1800" dirty="0"/>
              <a:t>jednotkou hmotnosti </a:t>
            </a:r>
            <a:r>
              <a:rPr lang="cs-CZ" sz="1800" i="1" dirty="0"/>
              <a:t>m</a:t>
            </a:r>
            <a:r>
              <a:rPr lang="cs-CZ" sz="1800" dirty="0"/>
              <a:t> je </a:t>
            </a:r>
            <a:r>
              <a:rPr lang="cs-CZ" sz="1800" b="1" i="1" dirty="0" smtClean="0"/>
              <a:t>kg</a:t>
            </a:r>
            <a:r>
              <a:rPr lang="cs-CZ" sz="1800" dirty="0" smtClean="0"/>
              <a:t>, </a:t>
            </a:r>
          </a:p>
          <a:p>
            <a:pPr>
              <a:buNone/>
            </a:pPr>
            <a:r>
              <a:rPr lang="cs-CZ" sz="1800" dirty="0" smtClean="0"/>
              <a:t>jednotkou zrychlení </a:t>
            </a:r>
            <a:r>
              <a:rPr lang="cs-CZ" sz="1800" b="1" dirty="0" smtClean="0"/>
              <a:t>a</a:t>
            </a:r>
            <a:r>
              <a:rPr lang="cs-CZ" sz="1800" dirty="0" smtClean="0"/>
              <a:t> je </a:t>
            </a:r>
            <a:r>
              <a:rPr lang="cs-CZ" sz="1800" b="1" i="1" dirty="0" smtClean="0"/>
              <a:t>m/s</a:t>
            </a:r>
            <a:r>
              <a:rPr lang="cs-CZ" sz="1800" b="1" i="1" baseline="30000" dirty="0" smtClean="0"/>
              <a:t>2</a:t>
            </a:r>
            <a:r>
              <a:rPr lang="cs-CZ" sz="1800" dirty="0" smtClean="0"/>
              <a:t> jednotkou síly je </a:t>
            </a:r>
            <a:r>
              <a:rPr lang="cs-CZ" sz="1800" b="1" i="1" dirty="0" smtClean="0"/>
              <a:t>kg.m.s</a:t>
            </a:r>
            <a:r>
              <a:rPr lang="cs-CZ" sz="1800" b="1" i="1" baseline="30000" dirty="0" smtClean="0"/>
              <a:t>-2</a:t>
            </a:r>
            <a:r>
              <a:rPr lang="cs-CZ" sz="1800" dirty="0" smtClean="0"/>
              <a:t> . </a:t>
            </a:r>
          </a:p>
          <a:p>
            <a:pPr>
              <a:buNone/>
            </a:pPr>
            <a:r>
              <a:rPr lang="cs-CZ" sz="1800" dirty="0" smtClean="0"/>
              <a:t>Tuto </a:t>
            </a:r>
            <a:r>
              <a:rPr lang="cs-CZ" sz="1800" dirty="0"/>
              <a:t>jednotku </a:t>
            </a:r>
            <a:r>
              <a:rPr lang="cs-CZ" sz="1800" dirty="0" smtClean="0"/>
              <a:t>síly můžeme </a:t>
            </a:r>
            <a:r>
              <a:rPr lang="cs-CZ" sz="1800" dirty="0"/>
              <a:t>zapsat </a:t>
            </a:r>
            <a:r>
              <a:rPr lang="cs-CZ" sz="1800" dirty="0" smtClean="0"/>
              <a:t>také jako </a:t>
            </a:r>
            <a:r>
              <a:rPr lang="cs-CZ" sz="1800" b="1" i="1" dirty="0" smtClean="0"/>
              <a:t>N</a:t>
            </a:r>
            <a:r>
              <a:rPr lang="cs-CZ" sz="1800" dirty="0" smtClean="0"/>
              <a:t>  (Newton).  </a:t>
            </a:r>
            <a:endParaRPr lang="cs-CZ" sz="1800" dirty="0"/>
          </a:p>
          <a:p>
            <a:r>
              <a:rPr lang="cs-CZ" sz="1800" dirty="0"/>
              <a:t>Odvozené jednotky se často pojmenovávají </a:t>
            </a:r>
            <a:r>
              <a:rPr lang="cs-CZ" sz="1800" dirty="0" smtClean="0"/>
              <a:t>po</a:t>
            </a:r>
          </a:p>
          <a:p>
            <a:r>
              <a:rPr lang="cs-CZ" sz="1800" dirty="0" smtClean="0"/>
              <a:t> </a:t>
            </a:r>
            <a:r>
              <a:rPr lang="cs-CZ" sz="1800" dirty="0"/>
              <a:t>význačných fyzicích. </a:t>
            </a:r>
            <a:r>
              <a:rPr lang="cs-CZ" sz="1800" dirty="0" smtClean="0"/>
              <a:t>(Newton</a:t>
            </a:r>
            <a:r>
              <a:rPr lang="cs-CZ" sz="1800" dirty="0"/>
              <a:t>, Pascal, </a:t>
            </a:r>
            <a:r>
              <a:rPr lang="cs-CZ" sz="1800" dirty="0" err="1" smtClean="0"/>
              <a:t>Sievert</a:t>
            </a:r>
            <a:r>
              <a:rPr lang="cs-CZ" sz="1800" dirty="0" smtClean="0"/>
              <a:t>, </a:t>
            </a:r>
          </a:p>
          <a:p>
            <a:r>
              <a:rPr lang="cs-CZ" sz="1800" dirty="0" smtClean="0"/>
              <a:t>Becquerel, Volt, Tesla, Henry, Farad, </a:t>
            </a:r>
            <a:r>
              <a:rPr lang="cs-CZ" sz="1800" dirty="0"/>
              <a:t>atd</a:t>
            </a:r>
            <a:r>
              <a:rPr lang="cs-CZ" sz="1800" dirty="0" smtClean="0"/>
              <a:t>.)</a:t>
            </a:r>
            <a:endParaRPr lang="cs-CZ" sz="1800" dirty="0"/>
          </a:p>
        </p:txBody>
      </p:sp>
      <p:pic>
        <p:nvPicPr>
          <p:cNvPr id="6" name="Obrázek 5" descr="KHO643c3c_aM9r4b1_700b_v1.jpg"/>
          <p:cNvPicPr>
            <a:picLocks noChangeAspect="1"/>
          </p:cNvPicPr>
          <p:nvPr/>
        </p:nvPicPr>
        <p:blipFill>
          <a:blip r:embed="rId2" cstate="print"/>
          <a:stretch>
            <a:fillRect/>
          </a:stretch>
        </p:blipFill>
        <p:spPr>
          <a:xfrm>
            <a:off x="6122688" y="2266814"/>
            <a:ext cx="3021312" cy="3219586"/>
          </a:xfrm>
          <a:prstGeom prst="rect">
            <a:avLst/>
          </a:prstGeom>
        </p:spPr>
      </p:pic>
    </p:spTree>
    <p:extLst>
      <p:ext uri="{BB962C8B-B14F-4D97-AF65-F5344CB8AC3E}">
        <p14:creationId xmlns:p14="http://schemas.microsoft.com/office/powerpoint/2010/main" val="3425176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Soustava fyzikálních veličin a jednotek</a:t>
            </a:r>
          </a:p>
        </p:txBody>
      </p:sp>
      <p:sp>
        <p:nvSpPr>
          <p:cNvPr id="4" name="Zástupný symbol pro zápatí 3"/>
          <p:cNvSpPr>
            <a:spLocks noGrp="1"/>
          </p:cNvSpPr>
          <p:nvPr>
            <p:ph type="ftr" sz="quarter" idx="10"/>
          </p:nvPr>
        </p:nvSpPr>
        <p:spPr/>
        <p:txBody>
          <a:bodyPr/>
          <a:lstStyle/>
          <a:p>
            <a:endParaRPr lang="cs-CZ" alt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3" name="Zástupný symbol pro obsah 2"/>
          <p:cNvSpPr>
            <a:spLocks noGrp="1"/>
          </p:cNvSpPr>
          <p:nvPr>
            <p:ph idx="1"/>
          </p:nvPr>
        </p:nvSpPr>
        <p:spPr/>
        <p:txBody>
          <a:bodyPr/>
          <a:lstStyle/>
          <a:p>
            <a:pPr algn="just"/>
            <a:r>
              <a:rPr lang="cs-CZ" sz="1800" dirty="0"/>
              <a:t>V praxi je často výhodné používat násobky a díly jednotek. Proto vzdálenost</a:t>
            </a:r>
          </a:p>
          <a:p>
            <a:pPr marL="400050" lvl="1" indent="0" algn="just">
              <a:buNone/>
            </a:pPr>
            <a:r>
              <a:rPr lang="cs-CZ" sz="1800" dirty="0"/>
              <a:t>ujetou autem vyjadřujeme v kilometrech (km) a ne v metrech, malé </a:t>
            </a:r>
            <a:r>
              <a:rPr lang="cs-CZ" sz="1800" dirty="0" smtClean="0"/>
              <a:t>hodnoty elektrického </a:t>
            </a:r>
            <a:r>
              <a:rPr lang="cs-CZ" sz="1800" dirty="0"/>
              <a:t>proudu měříme v miliampérech (mA) a ne v ampérech. </a:t>
            </a:r>
            <a:endParaRPr lang="cs-CZ" sz="1800" dirty="0" smtClean="0"/>
          </a:p>
          <a:p>
            <a:pPr marL="0" indent="0">
              <a:buNone/>
            </a:pPr>
            <a:endParaRPr lang="cs-CZ" sz="1800" dirty="0"/>
          </a:p>
          <a:p>
            <a:r>
              <a:rPr lang="cs-CZ" sz="1800" dirty="0" smtClean="0"/>
              <a:t>Zásady </a:t>
            </a:r>
            <a:r>
              <a:rPr lang="cs-CZ" sz="1800" dirty="0"/>
              <a:t>soustavy </a:t>
            </a:r>
            <a:r>
              <a:rPr lang="cs-CZ" sz="1800" dirty="0" smtClean="0"/>
              <a:t>SI určují </a:t>
            </a:r>
            <a:r>
              <a:rPr lang="cs-CZ" sz="1800" dirty="0"/>
              <a:t>násobky a díly pomocí třetích </a:t>
            </a:r>
            <a:r>
              <a:rPr lang="cs-CZ" sz="1800" dirty="0" smtClean="0"/>
              <a:t>mocnin základu </a:t>
            </a:r>
            <a:r>
              <a:rPr lang="cs-CZ" sz="1800" dirty="0"/>
              <a:t>10. </a:t>
            </a:r>
            <a:r>
              <a:rPr lang="cs-CZ" sz="1800" dirty="0" smtClean="0"/>
              <a:t>Jednotlivé </a:t>
            </a:r>
            <a:r>
              <a:rPr lang="cs-CZ" sz="1800" dirty="0"/>
              <a:t>násobky a díly jsou označeny předponami</a:t>
            </a:r>
            <a:r>
              <a:rPr lang="cs-CZ" sz="1800" dirty="0" smtClean="0"/>
              <a:t>.</a:t>
            </a:r>
          </a:p>
          <a:p>
            <a:r>
              <a:rPr lang="cs-CZ" sz="1800" dirty="0" smtClean="0"/>
              <a:t>Někdy </a:t>
            </a:r>
            <a:r>
              <a:rPr lang="cs-CZ" sz="1800" dirty="0"/>
              <a:t>se používají ještě další předpony, které nepatří do soustavy SI jako je</a:t>
            </a:r>
          </a:p>
          <a:p>
            <a:r>
              <a:rPr lang="cs-CZ" sz="1800" b="1" i="1" dirty="0" err="1"/>
              <a:t>centi</a:t>
            </a:r>
            <a:r>
              <a:rPr lang="cs-CZ" sz="1800" dirty="0"/>
              <a:t>- se značkou </a:t>
            </a:r>
            <a:r>
              <a:rPr lang="cs-CZ" sz="1800" b="1" i="1" dirty="0"/>
              <a:t>c</a:t>
            </a:r>
            <a:r>
              <a:rPr lang="cs-CZ" sz="1800" dirty="0"/>
              <a:t> (1 cm = 10</a:t>
            </a:r>
            <a:r>
              <a:rPr lang="cs-CZ" sz="1800" baseline="30000" dirty="0"/>
              <a:t>-2</a:t>
            </a:r>
            <a:r>
              <a:rPr lang="cs-CZ" sz="1800" dirty="0"/>
              <a:t>m), </a:t>
            </a:r>
            <a:r>
              <a:rPr lang="cs-CZ" sz="1800" b="1" i="1" dirty="0"/>
              <a:t>deci-</a:t>
            </a:r>
            <a:r>
              <a:rPr lang="cs-CZ" sz="1800" dirty="0"/>
              <a:t>, značka </a:t>
            </a:r>
            <a:r>
              <a:rPr lang="cs-CZ" sz="1800" b="1" i="1" dirty="0"/>
              <a:t>d</a:t>
            </a:r>
            <a:r>
              <a:rPr lang="cs-CZ" sz="1800" dirty="0"/>
              <a:t> (1 dm = 10</a:t>
            </a:r>
            <a:r>
              <a:rPr lang="cs-CZ" sz="1800" baseline="30000" dirty="0"/>
              <a:t>-1</a:t>
            </a:r>
            <a:r>
              <a:rPr lang="cs-CZ" sz="1800" dirty="0"/>
              <a:t>m) a </a:t>
            </a:r>
            <a:r>
              <a:rPr lang="cs-CZ" sz="1800" b="1" i="1" dirty="0" err="1"/>
              <a:t>hekto</a:t>
            </a:r>
            <a:r>
              <a:rPr lang="cs-CZ" sz="1800" dirty="0"/>
              <a:t>- , značka </a:t>
            </a:r>
            <a:r>
              <a:rPr lang="cs-CZ" sz="1800" b="1" i="1" dirty="0"/>
              <a:t>h</a:t>
            </a:r>
            <a:r>
              <a:rPr lang="cs-CZ" sz="1800" dirty="0"/>
              <a:t> (1 </a:t>
            </a:r>
            <a:r>
              <a:rPr lang="cs-CZ" sz="1800" dirty="0" smtClean="0"/>
              <a:t>hPa= </a:t>
            </a:r>
            <a:r>
              <a:rPr lang="cs-CZ" sz="1800" dirty="0"/>
              <a:t>100 Pa</a:t>
            </a:r>
            <a:r>
              <a:rPr lang="cs-CZ" sz="1800" dirty="0" smtClean="0"/>
              <a:t>).</a:t>
            </a:r>
          </a:p>
          <a:p>
            <a:endParaRPr lang="cs-CZ" sz="1800" dirty="0"/>
          </a:p>
          <a:p>
            <a:r>
              <a:rPr lang="cs-CZ" sz="1800" dirty="0"/>
              <a:t>Stále se ještě setkáváme s jednotkami, které nepatří do soustavy SI. Je to dáno </a:t>
            </a:r>
            <a:r>
              <a:rPr lang="cs-CZ" sz="1800" dirty="0" smtClean="0"/>
              <a:t>jejich praktickým </a:t>
            </a:r>
            <a:r>
              <a:rPr lang="cs-CZ" sz="1800" dirty="0"/>
              <a:t>významem, zde patří jednotky jako minuta, hodina, tuna, litr. A nebo tradicí </a:t>
            </a:r>
            <a:r>
              <a:rPr lang="cs-CZ" sz="1800" dirty="0" smtClean="0"/>
              <a:t>– míle, stopa </a:t>
            </a:r>
            <a:r>
              <a:rPr lang="cs-CZ" sz="1800" dirty="0"/>
              <a:t>či </a:t>
            </a:r>
            <a:r>
              <a:rPr lang="cs-CZ" sz="1800" dirty="0" smtClean="0"/>
              <a:t>libra. </a:t>
            </a:r>
            <a:r>
              <a:rPr lang="cs-CZ" sz="1800" dirty="0"/>
              <a:t>Těmto jednotkám se říká </a:t>
            </a:r>
            <a:r>
              <a:rPr lang="cs-CZ" sz="1800" b="1" dirty="0" smtClean="0"/>
              <a:t>vedlejší jednotky</a:t>
            </a:r>
            <a:r>
              <a:rPr lang="cs-CZ" sz="1800" dirty="0"/>
              <a:t>.</a:t>
            </a:r>
          </a:p>
        </p:txBody>
      </p:sp>
    </p:spTree>
    <p:extLst>
      <p:ext uri="{BB962C8B-B14F-4D97-AF65-F5344CB8AC3E}">
        <p14:creationId xmlns:p14="http://schemas.microsoft.com/office/powerpoint/2010/main" val="30404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19645</TotalTime>
  <Words>1812</Words>
  <Application>Microsoft Office PowerPoint</Application>
  <PresentationFormat>Předvádění na obrazovce (4:3)</PresentationFormat>
  <Paragraphs>433</Paragraphs>
  <Slides>32</Slides>
  <Notes>23</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32</vt:i4>
      </vt:variant>
    </vt:vector>
  </HeadingPairs>
  <TitlesOfParts>
    <vt:vector size="42" baseType="lpstr">
      <vt:lpstr>Arial</vt:lpstr>
      <vt:lpstr>Calibri</vt:lpstr>
      <vt:lpstr>Cambria Math</vt:lpstr>
      <vt:lpstr>Courier New</vt:lpstr>
      <vt:lpstr>Symbol</vt:lpstr>
      <vt:lpstr>Tahoma</vt:lpstr>
      <vt:lpstr>Times New Roman</vt:lpstr>
      <vt:lpstr>TimesNewRoman</vt:lpstr>
      <vt:lpstr>Wingdings</vt:lpstr>
      <vt:lpstr>Prezentace_MU_CZ</vt:lpstr>
      <vt:lpstr>Mechanika a molekulová fyzika</vt:lpstr>
      <vt:lpstr>Úvodem</vt:lpstr>
      <vt:lpstr>Úvodem</vt:lpstr>
      <vt:lpstr>Soustava fyzikálních veličin a jednotek</vt:lpstr>
      <vt:lpstr>Soustava fyzikálních veličin a jednotek</vt:lpstr>
      <vt:lpstr>Soustava fyzikálních veličin a jednotek</vt:lpstr>
      <vt:lpstr>Soustava fyzikálních veličin a jednotek</vt:lpstr>
      <vt:lpstr>Soustava fyzikálních veličin a jednotek</vt:lpstr>
      <vt:lpstr>Soustava fyzikálních veličin a jednotek</vt:lpstr>
      <vt:lpstr>Soustava fyzikálních veličin a jednotek</vt:lpstr>
      <vt:lpstr>Skalární a vektorové fyzikální veličiny</vt:lpstr>
      <vt:lpstr>Kinematika hmotného bodu</vt:lpstr>
      <vt:lpstr>Polohový vektor, trajektorie, dráha</vt:lpstr>
      <vt:lpstr>Polohový vektor, trajektorie, dráha</vt:lpstr>
      <vt:lpstr>Rychlost hmotného bodu</vt:lpstr>
      <vt:lpstr>Rychlost hmotného bodu</vt:lpstr>
      <vt:lpstr>Rychlost hmotného bodu</vt:lpstr>
      <vt:lpstr>Klasifikace pohybů podle rychlosti hmotného bodu</vt:lpstr>
      <vt:lpstr>Zrychlení hmotného bodu</vt:lpstr>
      <vt:lpstr>Zrychlení hmotného bodu</vt:lpstr>
      <vt:lpstr>Zrychlení hmotného bodu</vt:lpstr>
      <vt:lpstr>Klasifikace pohybů podle zrychlení hmotného bodu</vt:lpstr>
      <vt:lpstr>Přímočarý pohyb hmotného bodu</vt:lpstr>
      <vt:lpstr>Přímočarý pohyb hmotného bodu</vt:lpstr>
      <vt:lpstr>Přímočarý pohyb hmotného bodu</vt:lpstr>
      <vt:lpstr>Přímočarý pohyb hmotného bodu</vt:lpstr>
      <vt:lpstr>Pohyb hmotného bodu po kružnici</vt:lpstr>
      <vt:lpstr>Pohyb hmotného bodu po kružnici</vt:lpstr>
      <vt:lpstr>Pohyb hmotného bodu po kružnici</vt:lpstr>
      <vt:lpstr>Pohyb hmotného bodu po kružnici</vt:lpstr>
      <vt:lpstr>Pohyb hmotného bodu po kružnici</vt:lpstr>
      <vt:lpstr>Pohyb hmotného bodu po kružnici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Sládek</dc:creator>
  <cp:lastModifiedBy>Petr Sládek</cp:lastModifiedBy>
  <cp:revision>251</cp:revision>
  <cp:lastPrinted>2017-05-31T19:18:36Z</cp:lastPrinted>
  <dcterms:created xsi:type="dcterms:W3CDTF">2015-11-23T07:04:47Z</dcterms:created>
  <dcterms:modified xsi:type="dcterms:W3CDTF">2024-09-30T09:07:59Z</dcterms:modified>
</cp:coreProperties>
</file>