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0" r:id="rId3"/>
    <p:sldId id="373" r:id="rId4"/>
    <p:sldId id="375" r:id="rId5"/>
    <p:sldId id="374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72" r:id="rId14"/>
    <p:sldId id="363" r:id="rId15"/>
    <p:sldId id="364" r:id="rId16"/>
    <p:sldId id="365" r:id="rId17"/>
    <p:sldId id="366" r:id="rId18"/>
    <p:sldId id="331" r:id="rId19"/>
    <p:sldId id="367" r:id="rId20"/>
    <p:sldId id="368" r:id="rId21"/>
    <p:sldId id="369" r:id="rId22"/>
    <p:sldId id="370" r:id="rId23"/>
    <p:sldId id="371" r:id="rId24"/>
    <p:sldId id="383" r:id="rId25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0714" autoAdjust="0"/>
  </p:normalViewPr>
  <p:slideViewPr>
    <p:cSldViewPr snapToGrid="0">
      <p:cViewPr varScale="1">
        <p:scale>
          <a:sx n="84" d="100"/>
          <a:sy n="84" d="100"/>
        </p:scale>
        <p:origin x="90" y="4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ak.ucc.nau.edu/jws8/CoupledOscillators/" TargetMode="External"/><Relationship Id="rId7" Type="http://schemas.openxmlformats.org/officeDocument/2006/relationships/hyperlink" Target="https://matca.cz/technologie/analyticke-metody/zkouska-tahem/" TargetMode="External"/><Relationship Id="rId2" Type="http://schemas.openxmlformats.org/officeDocument/2006/relationships/hyperlink" Target="https://commons.wikimedia.org/wiki/File:Animated-mass-spring-faster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fycat.com/waterygrayhalcyon" TargetMode="External"/><Relationship Id="rId5" Type="http://schemas.openxmlformats.org/officeDocument/2006/relationships/hyperlink" Target="http://artemis.osu.cz/MMi/Kmity/Kmitani/KmPoR.htm" TargetMode="External"/><Relationship Id="rId4" Type="http://schemas.openxmlformats.org/officeDocument/2006/relationships/hyperlink" Target="https://gifer.com/en/Qo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pohyb, deformace těles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165ADFD2-9AB7-495D-97B0-80362A33EDA7}"/>
              </a:ext>
            </a:extLst>
          </p:cNvPr>
          <p:cNvSpPr/>
          <p:nvPr/>
        </p:nvSpPr>
        <p:spPr bwMode="auto">
          <a:xfrm>
            <a:off x="673100" y="5163312"/>
            <a:ext cx="3340100" cy="7747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99324"/>
            <a:ext cx="8086635" cy="6477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Matematické kyvadlo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dirty="0"/>
                  <a:t>Pohybová rovnice je pak: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Pro úhel do cca 5° pak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sin(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α)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~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, </a:t>
                </a:r>
                <a:r>
                  <a:rPr lang="cs-CZ" sz="1800" dirty="0"/>
                  <a:t>navíc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s=l.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</a:t>
                </a:r>
                <a:r>
                  <a:rPr lang="cs-CZ" sz="1800" dirty="0"/>
                  <a:t>  </a:t>
                </a:r>
              </a:p>
              <a:p>
                <a:pPr marL="0" indent="0">
                  <a:buNone/>
                </a:pPr>
                <a:r>
                  <a:rPr lang="cs-CZ" sz="1800" dirty="0"/>
                  <a:t>dostáváme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cs-CZ" sz="2000" b="1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l-PL" sz="1800" dirty="0"/>
                  <a:t>Porovnáním s pohybovou rovnicí pro kmitavý pohyb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  </a:t>
                </a:r>
                <a:r>
                  <a:rPr lang="cs-CZ" sz="1800" dirty="0"/>
                  <a:t>pak</a:t>
                </a:r>
              </a:p>
              <a:p>
                <a:pPr marL="0" indent="0">
                  <a:buNone/>
                </a:pPr>
                <a:r>
                  <a:rPr lang="pl-PL" sz="180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pl-PL" sz="1800" dirty="0"/>
                  <a:t>       a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num>
                          <m:den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	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Perioda kmitů matematického kyvadla závisí jen na délce závěsu, tíhovém zrychlení;  ne na hmotnosti zavěšeného tělesa.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b="-260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65" y="5093227"/>
            <a:ext cx="2220097" cy="11551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00" y="687883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2EE2AC18-F6E7-4C3C-8642-FB2D2B47E26C}"/>
              </a:ext>
            </a:extLst>
          </p:cNvPr>
          <p:cNvSpPr/>
          <p:nvPr/>
        </p:nvSpPr>
        <p:spPr bwMode="auto">
          <a:xfrm>
            <a:off x="1244600" y="6032500"/>
            <a:ext cx="3441700" cy="660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i="1" dirty="0">
                    <a:solidFill>
                      <a:srgbClr val="00287D"/>
                    </a:solidFill>
                  </a:rPr>
                  <a:t>Fyzické kyvadlo </a:t>
                </a:r>
                <a:r>
                  <a:rPr lang="pl-PL" sz="1800" dirty="0"/>
                  <a:t>je dokonale tuhé těleso, </a:t>
                </a:r>
              </a:p>
              <a:p>
                <a:pPr marL="0" indent="0">
                  <a:buNone/>
                </a:pPr>
                <a:r>
                  <a:rPr lang="pl-PL" sz="1800" dirty="0"/>
                  <a:t>které se může otáčet kolem pevné osy.</a:t>
                </a:r>
              </a:p>
              <a:p>
                <a:pPr marL="0" indent="0">
                  <a:buNone/>
                </a:pPr>
                <a:r>
                  <a:rPr lang="pl-PL" sz="1800" dirty="0"/>
                  <a:t>Tato osa neprochází těžištěm tělesa.</a:t>
                </a:r>
              </a:p>
              <a:p>
                <a:pPr marL="0" indent="0">
                  <a:buNone/>
                </a:pPr>
                <a:r>
                  <a:rPr lang="pl-PL" sz="1800" dirty="0"/>
                  <a:t>Libovolný bod fyzického kyvadla se pohybuje</a:t>
                </a:r>
              </a:p>
              <a:p>
                <a:pPr marL="0" indent="0">
                  <a:buNone/>
                </a:pPr>
                <a:r>
                  <a:rPr lang="pl-PL" sz="1800" dirty="0"/>
                  <a:t>po kruhovém oblouku se stejným úhlem v daném okamžiku.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Pohybová rovnice otáčivého pohybu pro tuhé těleso o momentu setrvačnosti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 J </a:t>
                </a:r>
                <a:r>
                  <a:rPr lang="pl-PL" sz="1800" dirty="0"/>
                  <a:t>je:</a:t>
                </a:r>
                <a:endParaRPr lang="cs-CZ" sz="2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</m:t>
                        </m:r>
                      </m:e>
                    </m:acc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𝑱</m:t>
                    </m:r>
                    <m:f>
                      <m:fPr>
                        <m:ctrlP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cs-CZ" sz="2000" b="1" i="1" kern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cs-CZ" sz="2000" b="1" i="1" kern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</m:acc>
                      </m:num>
                      <m:den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𝒅𝒕</m:t>
                        </m:r>
                      </m:den>
                    </m:f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𝑱</m:t>
                    </m:r>
                    <m:acc>
                      <m:accPr>
                        <m:chr m:val="⃗"/>
                        <m:ctrlP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𝜺</m:t>
                        </m:r>
                      </m:e>
                    </m:acc>
                  </m:oMath>
                </a14:m>
                <a:r>
                  <a:rPr lang="cs-CZ" sz="2000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 </a:t>
                </a:r>
                <a:r>
                  <a:rPr lang="cs-CZ" sz="2000" dirty="0">
                    <a:latin typeface="Cambria Math" panose="02040503050406030204" pitchFamily="18" charset="0"/>
                  </a:rPr>
                  <a:t>po dosazení      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𝒎𝒈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Pro úhel do cca 5° pak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sin(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α)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~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. </a:t>
                </a:r>
                <a:r>
                  <a:rPr lang="pl-PL" sz="1800" dirty="0"/>
                  <a:t>Porovnáním s pohybovou rovnicí pro kmitavý pohyb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cs-CZ" sz="1800" dirty="0"/>
                  <a:t>pak</a:t>
                </a:r>
                <a:r>
                  <a:rPr lang="pl-PL" sz="180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𝒎𝒈𝒅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den>
                    </m:f>
                  </m:oMath>
                </a14:m>
                <a:r>
                  <a:rPr lang="pl-PL" sz="1800" dirty="0"/>
                  <a:t>       a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num>
                          <m:den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𝒎𝒈𝒅</m:t>
                            </m:r>
                          </m:den>
                        </m:f>
                      </m:e>
                    </m:rad>
                  </m:oMath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	</a:t>
                </a: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604" b="-200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Fyzické kyvadlo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CB10869B-8785-4821-8959-DE71D8E40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800" y="152400"/>
            <a:ext cx="1137600" cy="28517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AA853E-7B0A-422E-B494-9D29D21BB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584" y="152400"/>
            <a:ext cx="2234572" cy="3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i="1" dirty="0">
                    <a:solidFill>
                      <a:srgbClr val="00287D"/>
                    </a:solidFill>
                  </a:rPr>
                  <a:t>Redukovaná délka fyzického kyvadla L </a:t>
                </a:r>
              </a:p>
              <a:p>
                <a:pPr marL="0" indent="0">
                  <a:buNone/>
                </a:pPr>
                <a:r>
                  <a:rPr lang="pl-PL" sz="1800" dirty="0"/>
                  <a:t>je taková délka, se rovná délce matematického</a:t>
                </a:r>
              </a:p>
              <a:p>
                <a:pPr marL="0" indent="0">
                  <a:buNone/>
                </a:pPr>
                <a:r>
                  <a:rPr lang="pl-PL" sz="1800" dirty="0"/>
                  <a:t>kyvadla se stejnou dobou kyvu jako dané</a:t>
                </a:r>
              </a:p>
              <a:p>
                <a:pPr marL="0" indent="0">
                  <a:buNone/>
                </a:pPr>
                <a:r>
                  <a:rPr lang="pl-PL" sz="1800" dirty="0"/>
                  <a:t>fyzické kyvadlo.</a:t>
                </a:r>
                <a:r>
                  <a:rPr lang="cs-CZ" sz="2000" b="1" dirty="0">
                    <a:solidFill>
                      <a:srgbClr val="C00000"/>
                    </a:solidFill>
                  </a:rPr>
                  <a:t> </a:t>
                </a:r>
                <a:endParaRPr lang="cs-CZ" sz="2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pl-PL" sz="1800" dirty="0"/>
                  <a:t> 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:r>
                  <a:rPr lang="pl-PL" sz="1400" i="1" dirty="0">
                    <a:solidFill>
                      <a:srgbClr val="00287D"/>
                    </a:solidFill>
                  </a:rPr>
                  <a:t>Reverzní kyvadlo </a:t>
                </a:r>
                <a:r>
                  <a:rPr lang="pl-PL" sz="1400" dirty="0"/>
                  <a:t>je kovová tyč se dvěma břity ve vzájemné vzdálenosti L, kolem kterých se může otáčet. Vzdálenost L určuje redukovanou délku kyvadla s dobou kmitu</a:t>
                </a:r>
                <a14:m>
                  <m:oMath xmlns:m="http://schemas.openxmlformats.org/officeDocument/2006/math">
                    <m:r>
                      <a:rPr lang="cs-CZ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l-GR" sz="14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cs-CZ" sz="14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14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cs-CZ" sz="14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14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cs-CZ" sz="14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r>
                  <a:rPr lang="pl-PL" sz="1400" b="1" dirty="0"/>
                  <a:t>  .  </a:t>
                </a:r>
                <a:r>
                  <a:rPr lang="pl-PL" sz="1400" dirty="0"/>
                  <a:t>Na kyvadle je umístěná posuvná těžká čočka. Vyhledáme umístění, ve kterém je doba kyvu stejná vzhledem k oběma břitům. Pokud změříme dobu t a délku L pro toto umístění, pak stanovíme tíhové zrychlení ze vztahu Reverzní kyvadlo je důležitou částí gravimetrických přístrojů. Slouží k určování tíhového zrychlení g a jeho změn v blízkosti velkých ložisek železné rudy v zemské kůře.</a:t>
                </a:r>
                <a:r>
                  <a:rPr lang="pl-PL" sz="1800" dirty="0"/>
                  <a:t>	</a:t>
                </a: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Fyzické kyvadlo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CB10869B-8785-4821-8959-DE71D8E40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800" y="152400"/>
            <a:ext cx="1137600" cy="28517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09AA853E-7B0A-422E-B494-9D29D21BB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584" y="152400"/>
            <a:ext cx="2234572" cy="3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Základní vlastností pevných látek je to, že si zachovávají svůj tvar, pokud na ně nepůsobí vnější síly.</a:t>
            </a: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Začnou-li působit na pevné těleso vnější síly, začne se pohybovat nebo dojde k jeho deformaci. Pod pojmem deformace tělesa rozumíme změny jeho rozměrů, tvaru a objemu.</a:t>
            </a:r>
          </a:p>
          <a:p>
            <a:pPr marL="0" indent="0">
              <a:buNone/>
            </a:pPr>
            <a:r>
              <a:rPr lang="cs-CZ" sz="1800" dirty="0"/>
              <a:t>Deformace může být </a:t>
            </a:r>
            <a:r>
              <a:rPr lang="cs-CZ" sz="1800" i="1" dirty="0">
                <a:solidFill>
                  <a:srgbClr val="00287D"/>
                </a:solidFill>
              </a:rPr>
              <a:t>pružná (elastická</a:t>
            </a:r>
            <a:r>
              <a:rPr lang="cs-CZ" sz="1800" dirty="0"/>
              <a:t>) jestliže pevné těleso po ukončení působení vnější deformační síly získá původní tvar (gumový míček)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Deformace tělesa, která trvá po ukončení působnosti deformačních vnějších sil, se označuje jako </a:t>
            </a:r>
            <a:r>
              <a:rPr lang="cs-CZ" sz="1800" i="1" dirty="0">
                <a:solidFill>
                  <a:srgbClr val="00287D"/>
                </a:solidFill>
              </a:rPr>
              <a:t>trvalá deformace (tvárná, plastická</a:t>
            </a:r>
            <a:r>
              <a:rPr lang="cs-CZ" sz="1800" dirty="0"/>
              <a:t>)  (plastelína).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400" dirty="0"/>
              <a:t>Mikrostruktura pevných látek výrazně ovlivňuje jejich mechanické vlastnosti – pružnost a pevnost.    Pro zkoumání makroskopických deformačních dějů však není nutné přihlížet k mikrostruktuře látky, nýbrž pevné těleso lze vyšetřovat jako pružné spojité prostředí – pružné kontinuum.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80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deformaci jsou částice tělesa působením vnějších sil vychylovány ze svých rovnovážných poloh. Vychylování brání síly vzájemného působení mezi částicemi pevného tělesa, vznikají </a:t>
            </a:r>
            <a:r>
              <a:rPr lang="cs-CZ" sz="1800" i="1" dirty="0">
                <a:solidFill>
                  <a:srgbClr val="00287D"/>
                </a:solidFill>
              </a:rPr>
              <a:t>síly pružnosti F</a:t>
            </a:r>
            <a:r>
              <a:rPr lang="cs-CZ" sz="1800" i="1" baseline="-25000" dirty="0">
                <a:solidFill>
                  <a:srgbClr val="00287D"/>
                </a:solidFill>
              </a:rPr>
              <a:t>p</a:t>
            </a:r>
            <a:r>
              <a:rPr lang="cs-CZ" sz="1800" dirty="0"/>
              <a:t>. Schopnost tělesa obnovit své rozměry, tvar i objem po přerušení působení deformačních sil se nazývá </a:t>
            </a:r>
            <a:r>
              <a:rPr lang="cs-CZ" sz="1800" i="1" dirty="0">
                <a:solidFill>
                  <a:srgbClr val="00287D"/>
                </a:solidFill>
              </a:rPr>
              <a:t>pružnost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Pružná deformace tělesa může být výsledkem </a:t>
            </a:r>
          </a:p>
          <a:p>
            <a:pPr lvl="1"/>
            <a:r>
              <a:rPr lang="cs-CZ" sz="1800" dirty="0"/>
              <a:t>Tahu</a:t>
            </a:r>
          </a:p>
          <a:p>
            <a:pPr lvl="1"/>
            <a:r>
              <a:rPr lang="cs-CZ" sz="1800" dirty="0"/>
              <a:t>Tlaku</a:t>
            </a:r>
          </a:p>
          <a:p>
            <a:pPr lvl="1"/>
            <a:r>
              <a:rPr lang="cs-CZ" sz="1800" dirty="0"/>
              <a:t>Ohybu</a:t>
            </a:r>
          </a:p>
          <a:p>
            <a:pPr lvl="1"/>
            <a:r>
              <a:rPr lang="cs-CZ" sz="1800" dirty="0"/>
              <a:t>Smyku</a:t>
            </a:r>
          </a:p>
          <a:p>
            <a:pPr lvl="1"/>
            <a:r>
              <a:rPr lang="cs-CZ" sz="1800" dirty="0"/>
              <a:t>Kroucení</a:t>
            </a: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913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</a:t>
            </a:r>
            <a:r>
              <a:rPr lang="cs-CZ" sz="1800" b="1" dirty="0">
                <a:solidFill>
                  <a:srgbClr val="00287D"/>
                </a:solidFill>
              </a:rPr>
              <a:t>tahu</a:t>
            </a:r>
            <a:r>
              <a:rPr lang="cs-CZ" sz="1800" dirty="0"/>
              <a:t> působí na těleso dvě stejně veliké síly směrem ven. </a:t>
            </a:r>
          </a:p>
          <a:p>
            <a:pPr marL="0" indent="0">
              <a:buNone/>
            </a:pPr>
            <a:r>
              <a:rPr lang="cs-CZ" sz="1800" dirty="0"/>
              <a:t>Těleso zvětší svou délku a svůj objem.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Při </a:t>
            </a:r>
            <a:r>
              <a:rPr lang="cs-CZ" sz="1800" b="1" dirty="0">
                <a:solidFill>
                  <a:srgbClr val="00287D"/>
                </a:solidFill>
              </a:rPr>
              <a:t>tlaku</a:t>
            </a:r>
            <a:r>
              <a:rPr lang="cs-CZ" sz="1800" dirty="0"/>
              <a:t> působí na těleso dvě stejně veliké síly směrem dovnitř tělesa.</a:t>
            </a:r>
          </a:p>
          <a:p>
            <a:pPr marL="0" indent="0">
              <a:buNone/>
            </a:pPr>
            <a:r>
              <a:rPr lang="cs-CZ" sz="1800" dirty="0"/>
              <a:t>Těleso se zkrátí a zmenší svůj objem.</a:t>
            </a: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2036A159-0F0C-4D86-B19F-FF0EE134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71" y="2680271"/>
            <a:ext cx="3778458" cy="10148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73156A4D-48AD-463E-840A-96AC7E64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42" y="4677209"/>
            <a:ext cx="2437715" cy="14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namáhání </a:t>
            </a:r>
            <a:r>
              <a:rPr lang="cs-CZ" sz="1800" b="1" dirty="0">
                <a:solidFill>
                  <a:srgbClr val="00287D"/>
                </a:solidFill>
              </a:rPr>
              <a:t>ohybem</a:t>
            </a:r>
            <a:r>
              <a:rPr lang="cs-CZ" sz="1800" dirty="0"/>
              <a:t> působí na upevněné (podepřené) těleso síla kolmá k jeho podélné ose. Spodní vrstvy tělesa se při tomto ději zkracují (jsou namáhány tlakem), horní vrstvy se prodlužují (namáhány tahem) a konečně střední vrstva svou délku nemění – označujeme ji jako neutrální vrstvu.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68305F3C-903D-4286-A018-77381CAB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49" y="3429000"/>
            <a:ext cx="2559600" cy="20297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E1CB8960-E4E4-44D3-A195-41D0A0AF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81" y="3784200"/>
            <a:ext cx="2762743" cy="13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</a:t>
            </a:r>
            <a:r>
              <a:rPr lang="cs-CZ" sz="1800" b="1" dirty="0">
                <a:solidFill>
                  <a:srgbClr val="00287D"/>
                </a:solidFill>
              </a:rPr>
              <a:t>smyku</a:t>
            </a:r>
            <a:r>
              <a:rPr lang="cs-CZ" sz="1800" dirty="0"/>
              <a:t> působí na protilehlé podstavy tělesa tečné síly a těleso se zkosí (změní tvar), ale nezmění svůj objem.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Při namáhání </a:t>
            </a:r>
            <a:r>
              <a:rPr lang="cs-CZ" sz="1800" b="1" dirty="0">
                <a:solidFill>
                  <a:srgbClr val="00287D"/>
                </a:solidFill>
              </a:rPr>
              <a:t>kroucením</a:t>
            </a:r>
            <a:r>
              <a:rPr lang="cs-CZ" sz="1800" dirty="0"/>
              <a:t> působí na těleso dvě dvojice sil, </a:t>
            </a:r>
          </a:p>
          <a:p>
            <a:pPr marL="0" indent="0">
              <a:buNone/>
            </a:pPr>
            <a:r>
              <a:rPr lang="cs-CZ" sz="1800" dirty="0"/>
              <a:t>jejich momenty jsou stejně velké a opačného směru.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DA49B9EF-2B9E-401E-8A29-B2533BD2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42" y="2667857"/>
            <a:ext cx="3575315" cy="15222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D51021D2-63F9-427C-98ED-FEBB0295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584" y="3241814"/>
            <a:ext cx="2234572" cy="29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EE37863D-2E6D-414E-9DAE-A2287C9DB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1589" y="1906311"/>
            <a:ext cx="3981600" cy="1014857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="" xmlns:a16="http://schemas.microsoft.com/office/drawing/2014/main" id="{5C6274EC-BBAB-4D66-AEB4-85871590D55E}"/>
                  </a:ext>
                </a:extLst>
              </p:cNvPr>
              <p:cNvSpPr/>
              <p:nvPr/>
            </p:nvSpPr>
            <p:spPr>
              <a:xfrm>
                <a:off x="509589" y="1906311"/>
                <a:ext cx="4572000" cy="29382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Vnější tahové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</m:oMath>
                </a14:m>
                <a:r>
                  <a:rPr lang="cs-CZ" sz="1800" b="1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 vyvolají uvnitř struny síly pružnosti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kern="0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a </a:t>
                </a:r>
                <a14:m>
                  <m:oMath xmlns:m="http://schemas.openxmlformats.org/officeDocument/2006/math">
                    <m:r>
                      <a:rPr lang="cs-CZ" sz="1800" b="0" i="0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kern="0" baseline="-250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dirty="0">
                    <a:latin typeface="+mn-lt"/>
                  </a:rPr>
                  <a:t>´ působící kolmo na plochu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S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příčného řezu strunou. Podíl velikosti síly pružnosti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F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+mn-lt"/>
                  </a:rPr>
                  <a:t>p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a kolmé plochy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S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nazýváme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+mn-lt"/>
                  </a:rPr>
                  <a:t>normálové napětí</a:t>
                </a:r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.</a:t>
                </a:r>
              </a:p>
              <a:p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		   </a:t>
                </a:r>
                <a:r>
                  <a:rPr lang="cs-CZ" sz="1800" dirty="0">
                    <a:latin typeface="+mn-lt"/>
                  </a:rPr>
                  <a:t>jednotka 1N.m</a:t>
                </a:r>
                <a:r>
                  <a:rPr lang="cs-CZ" sz="1800" baseline="30000" dirty="0">
                    <a:latin typeface="+mn-lt"/>
                  </a:rPr>
                  <a:t>-2</a:t>
                </a:r>
                <a:r>
                  <a:rPr lang="cs-CZ" sz="1800" dirty="0">
                    <a:latin typeface="+mn-lt"/>
                  </a:rPr>
                  <a:t> = 1 Pa 			           (Pascal)</a:t>
                </a:r>
              </a:p>
              <a:p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5C6274EC-BBAB-4D66-AEB4-85871590D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1906311"/>
                <a:ext cx="4572000" cy="2938240"/>
              </a:xfrm>
              <a:prstGeom prst="rect">
                <a:avLst/>
              </a:prstGeom>
              <a:blipFill>
                <a:blip r:embed="rId3"/>
                <a:stretch>
                  <a:fillRect l="-1200" r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="" xmlns:a16="http://schemas.microsoft.com/office/drawing/2014/main" id="{BBDAA796-BB13-41B5-B4D5-5B517B067B1A}"/>
                  </a:ext>
                </a:extLst>
              </p:cNvPr>
              <p:cNvSpPr/>
              <p:nvPr/>
            </p:nvSpPr>
            <p:spPr>
              <a:xfrm>
                <a:off x="1250667" y="3736556"/>
                <a:ext cx="1173975" cy="68031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cs-CZ" sz="20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sz="20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BDAA796-BB13-41B5-B4D5-5B517B067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67" y="3736556"/>
                <a:ext cx="1173975" cy="680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6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9" y="190631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dirty="0">
                <a:latin typeface="+mn-lt"/>
              </a:rPr>
              <a:t>Působením tahových sil se její původní délka </a:t>
            </a:r>
            <a:r>
              <a:rPr lang="cs-CZ" sz="1800" b="1" i="1" dirty="0" err="1">
                <a:solidFill>
                  <a:srgbClr val="00287D"/>
                </a:solidFill>
                <a:latin typeface="+mn-lt"/>
              </a:rPr>
              <a:t>l</a:t>
            </a:r>
            <a:r>
              <a:rPr lang="cs-CZ" sz="1800" b="1" i="1" baseline="-25000" dirty="0" err="1">
                <a:solidFill>
                  <a:srgbClr val="00287D"/>
                </a:solidFill>
                <a:latin typeface="+mn-lt"/>
              </a:rPr>
              <a:t>o</a:t>
            </a:r>
            <a:r>
              <a:rPr lang="cs-CZ" sz="1800" dirty="0">
                <a:latin typeface="+mn-lt"/>
              </a:rPr>
              <a:t> změní na délku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l .</a:t>
            </a:r>
            <a:r>
              <a:rPr lang="cs-CZ" sz="1800" dirty="0">
                <a:latin typeface="+mn-lt"/>
              </a:rPr>
              <a:t> Struna se prodlouží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o </a:t>
            </a:r>
            <a:r>
              <a:rPr lang="el-GR" sz="1800" b="1" i="1" dirty="0">
                <a:solidFill>
                  <a:srgbClr val="00287D"/>
                </a:solidFill>
                <a:latin typeface="+mn-lt"/>
              </a:rPr>
              <a:t>Δ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l = l – </a:t>
            </a:r>
            <a:r>
              <a:rPr lang="cs-CZ" sz="1800" b="1" i="1" dirty="0" err="1">
                <a:solidFill>
                  <a:srgbClr val="00287D"/>
                </a:solidFill>
                <a:latin typeface="+mn-lt"/>
              </a:rPr>
              <a:t>l</a:t>
            </a:r>
            <a:r>
              <a:rPr lang="cs-CZ" sz="1800" b="1" i="1" baseline="-25000" dirty="0" err="1">
                <a:solidFill>
                  <a:srgbClr val="00287D"/>
                </a:solidFill>
                <a:latin typeface="+mn-lt"/>
              </a:rPr>
              <a:t>o</a:t>
            </a:r>
            <a:r>
              <a:rPr lang="cs-CZ" sz="1800" dirty="0">
                <a:latin typeface="+mn-lt"/>
              </a:rPr>
              <a:t>.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Názornější je porovnávat</a:t>
            </a:r>
          </a:p>
          <a:p>
            <a:r>
              <a:rPr lang="cs-CZ" sz="1800" dirty="0">
                <a:latin typeface="+mn-lt"/>
              </a:rPr>
              <a:t>prodloužení tělesa s jeho původní délkou. Zavedeme tedy veličinu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poměrné (relativní) prodloužení</a:t>
            </a:r>
            <a:r>
              <a:rPr lang="cs-CZ" sz="1800" dirty="0">
                <a:latin typeface="+mn-lt"/>
              </a:rPr>
              <a:t> </a:t>
            </a:r>
            <a:r>
              <a:rPr lang="el-GR" sz="1800" b="1" i="1" dirty="0">
                <a:solidFill>
                  <a:srgbClr val="00287D"/>
                </a:solidFill>
                <a:latin typeface="+mn-lt"/>
              </a:rPr>
              <a:t>ε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 </a:t>
            </a:r>
            <a:r>
              <a:rPr lang="cs-CZ" sz="1800" dirty="0">
                <a:latin typeface="+mn-lt"/>
              </a:rPr>
              <a:t>definované vztahem</a:t>
            </a:r>
          </a:p>
          <a:p>
            <a:endParaRPr lang="cs-CZ" sz="1800" dirty="0">
              <a:latin typeface="+mn-lt"/>
            </a:endParaRPr>
          </a:p>
          <a:p>
            <a:endParaRPr lang="cs-CZ" sz="1800" dirty="0">
              <a:latin typeface="+mn-lt"/>
            </a:endParaRPr>
          </a:p>
          <a:p>
            <a:endParaRPr lang="cs-CZ" sz="1800" b="1" dirty="0">
              <a:solidFill>
                <a:srgbClr val="00287D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="" xmlns:a16="http://schemas.microsoft.com/office/drawing/2014/main" id="{BBDAA796-BB13-41B5-B4D5-5B517B067B1A}"/>
                  </a:ext>
                </a:extLst>
              </p:cNvPr>
              <p:cNvSpPr/>
              <p:nvPr/>
            </p:nvSpPr>
            <p:spPr>
              <a:xfrm>
                <a:off x="1726001" y="4315788"/>
                <a:ext cx="968342" cy="72872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cs-CZ" sz="20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0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BDAA796-BB13-41B5-B4D5-5B517B067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01" y="4315788"/>
                <a:ext cx="968342" cy="728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symbol pro obsah 9">
            <a:extLst>
              <a:ext uri="{FF2B5EF4-FFF2-40B4-BE49-F238E27FC236}">
                <a16:creationId xmlns="" xmlns:a16="http://schemas.microsoft.com/office/drawing/2014/main" id="{AEB0E0BE-98B5-4BFB-891A-65F71CA3F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986" y="2025604"/>
            <a:ext cx="4252014" cy="13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Kmitání </a:t>
            </a:r>
            <a:r>
              <a:rPr lang="cs-CZ" sz="1800" dirty="0"/>
              <a:t>je takový pohyb hmotného bodu</a:t>
            </a:r>
          </a:p>
          <a:p>
            <a:pPr marL="0" indent="0">
              <a:buNone/>
            </a:pPr>
            <a:r>
              <a:rPr lang="cs-CZ" sz="1800" dirty="0"/>
              <a:t>(tělesa), při němž hmotný bod nepřekročí</a:t>
            </a:r>
          </a:p>
          <a:p>
            <a:pPr marL="0" indent="0">
              <a:buNone/>
            </a:pPr>
            <a:r>
              <a:rPr lang="cs-CZ" sz="1800" dirty="0"/>
              <a:t>konečnou vzdálenost od určité polohy,</a:t>
            </a:r>
          </a:p>
          <a:p>
            <a:pPr marL="0" indent="0">
              <a:buNone/>
            </a:pPr>
            <a:r>
              <a:rPr lang="cs-CZ" sz="1800" dirty="0"/>
              <a:t>kterou nazýváme </a:t>
            </a:r>
            <a:r>
              <a:rPr lang="cs-CZ" sz="1800" i="1" dirty="0">
                <a:solidFill>
                  <a:srgbClr val="00287D"/>
                </a:solidFill>
              </a:rPr>
              <a:t>rovnovážnou polohou RP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Pohybuje se periodicky z jedné </a:t>
            </a:r>
            <a:r>
              <a:rPr lang="cs-CZ" sz="1800" i="1" dirty="0">
                <a:solidFill>
                  <a:srgbClr val="00287D"/>
                </a:solidFill>
              </a:rPr>
              <a:t>krajní polohy (H)</a:t>
            </a:r>
          </a:p>
          <a:p>
            <a:pPr marL="0" indent="0">
              <a:buNone/>
            </a:pPr>
            <a:r>
              <a:rPr lang="cs-CZ" sz="1800" dirty="0"/>
              <a:t>do druhé </a:t>
            </a:r>
            <a:r>
              <a:rPr lang="cs-CZ" sz="1800" i="1" dirty="0">
                <a:solidFill>
                  <a:srgbClr val="00287D"/>
                </a:solidFill>
              </a:rPr>
              <a:t>krajní polohy (S) </a:t>
            </a:r>
            <a:r>
              <a:rPr lang="cs-CZ" sz="1800" dirty="0"/>
              <a:t>a zpět. </a:t>
            </a:r>
          </a:p>
          <a:p>
            <a:pPr marL="0" indent="0">
              <a:buNone/>
            </a:pPr>
            <a:r>
              <a:rPr lang="cs-CZ" sz="1800" dirty="0"/>
              <a:t>Jakýkoliv kmitající objekt se nazývá </a:t>
            </a:r>
            <a:r>
              <a:rPr lang="cs-CZ" sz="1800" i="1" dirty="0">
                <a:solidFill>
                  <a:srgbClr val="00287D"/>
                </a:solidFill>
              </a:rPr>
              <a:t>oscilátor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Mechanické </a:t>
            </a:r>
            <a:r>
              <a:rPr lang="cs-CZ" sz="1400" dirty="0"/>
              <a:t>kmity hmotných bodů prostředí mají tu výhodu, že jsou názorné, a proto je studujeme nejdříve. Ovšem za kmity (oscilace) považujeme jakýkoliv opakující se periodický děj, při němž dochází k pravidelné změně libovolné fyzikální veličiny v závislosti na čase.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38665835-26FF-4CF8-9B34-682F89A0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35" y="89484"/>
            <a:ext cx="2873993" cy="29333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67" y="3059391"/>
            <a:ext cx="1615792" cy="28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29850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Poměrné prodloužení je při tahovém namáhání závislé na mechanickém napětí.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Křivka této závislosti se zkoumá v technické praxi a je měřítkem vlastností zkoumaného materiálů. Často se záznam této křivky označuje jako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deformační diagram</a:t>
            </a:r>
            <a:r>
              <a:rPr lang="cs-CZ" sz="1800" dirty="0">
                <a:latin typeface="+mn-lt"/>
              </a:rPr>
              <a:t>. </a:t>
            </a:r>
          </a:p>
          <a:p>
            <a:endParaRPr lang="cs-CZ" sz="1800" dirty="0">
              <a:latin typeface="+mn-lt"/>
            </a:endParaRPr>
          </a:p>
        </p:txBody>
      </p:sp>
      <p:pic>
        <p:nvPicPr>
          <p:cNvPr id="9" name="Zástupný symbol pro obsah 8">
            <a:extLst>
              <a:ext uri="{FF2B5EF4-FFF2-40B4-BE49-F238E27FC236}">
                <a16:creationId xmlns=""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4629" y="1906311"/>
            <a:ext cx="5606743" cy="395794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3E163A49-8D12-4F96-BFFA-B04159324F11}"/>
              </a:ext>
            </a:extLst>
          </p:cNvPr>
          <p:cNvSpPr/>
          <p:nvPr/>
        </p:nvSpPr>
        <p:spPr>
          <a:xfrm>
            <a:off x="509588" y="5732461"/>
            <a:ext cx="8634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>
                <a:solidFill>
                  <a:srgbClr val="000000"/>
                </a:solidFill>
                <a:latin typeface="Arial"/>
              </a:rPr>
              <a:t>Na obrázku jsou vyneseny tři křivky závislosti 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normálového napětí </a:t>
            </a:r>
            <a:r>
              <a:rPr lang="el-GR" sz="1800" i="1" dirty="0">
                <a:solidFill>
                  <a:srgbClr val="00287D"/>
                </a:solidFill>
                <a:latin typeface="Arial"/>
              </a:rPr>
              <a:t>σ</a:t>
            </a:r>
            <a:r>
              <a:rPr lang="cs-CZ" sz="1800" i="1" baseline="-25000" dirty="0">
                <a:solidFill>
                  <a:srgbClr val="00287D"/>
                </a:solidFill>
                <a:latin typeface="Arial"/>
              </a:rPr>
              <a:t>n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na 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poměrném prodloužení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800" i="1" dirty="0">
                <a:solidFill>
                  <a:srgbClr val="00287D"/>
                </a:solidFill>
                <a:latin typeface="Arial"/>
              </a:rPr>
              <a:t>ε</a:t>
            </a:r>
            <a:r>
              <a:rPr lang="el-GR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každá pro zcela odlišný materiál.</a:t>
            </a:r>
            <a:endParaRPr lang="cs-CZ" sz="1800" b="1" dirty="0">
              <a:solidFill>
                <a:srgbClr val="00287D"/>
              </a:solidFill>
              <a:latin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20" y="306389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47256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Podívejme se nejdříve na křivku pro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pružnou látku </a:t>
            </a:r>
            <a:r>
              <a:rPr lang="cs-CZ" sz="1800" dirty="0">
                <a:latin typeface="+mn-lt"/>
              </a:rPr>
              <a:t>jako je např. ocel, železo apod. </a:t>
            </a:r>
          </a:p>
          <a:p>
            <a:r>
              <a:rPr lang="cs-CZ" sz="1800" dirty="0">
                <a:latin typeface="+mn-lt"/>
              </a:rPr>
              <a:t>Až do bodu A je závislost přímková, lineární odpovídající přímé úměrnosti mezi normálo-</a:t>
            </a:r>
            <a:r>
              <a:rPr lang="cs-CZ" sz="1800" dirty="0" err="1">
                <a:latin typeface="+mn-lt"/>
              </a:rPr>
              <a:t>vým</a:t>
            </a:r>
            <a:r>
              <a:rPr lang="cs-CZ" sz="1800" dirty="0">
                <a:latin typeface="+mn-lt"/>
              </a:rPr>
              <a:t> napětím a poměrným prodloužením. </a:t>
            </a:r>
          </a:p>
          <a:p>
            <a:endParaRPr lang="cs-CZ" sz="1800" dirty="0">
              <a:latin typeface="+mn-lt"/>
            </a:endParaRP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To je tzv. </a:t>
            </a:r>
            <a:r>
              <a:rPr lang="cs-CZ" sz="1800" b="1" i="1" dirty="0" err="1">
                <a:solidFill>
                  <a:srgbClr val="00287D"/>
                </a:solidFill>
                <a:latin typeface="+mn-lt"/>
              </a:rPr>
              <a:t>Hookeův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 zákon </a:t>
            </a:r>
            <a:r>
              <a:rPr lang="cs-CZ" sz="1800" dirty="0">
                <a:latin typeface="+mn-lt"/>
              </a:rPr>
              <a:t>pro pružnou deformaci tahem. Veličina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E</a:t>
            </a:r>
            <a:r>
              <a:rPr lang="cs-CZ" sz="1800" dirty="0">
                <a:latin typeface="+mn-lt"/>
              </a:rPr>
              <a:t> je látková konstanta, nazývá se </a:t>
            </a:r>
            <a:r>
              <a:rPr lang="cs-CZ" sz="1800" i="1" dirty="0" err="1">
                <a:solidFill>
                  <a:srgbClr val="00287D"/>
                </a:solidFill>
                <a:latin typeface="+mn-lt"/>
              </a:rPr>
              <a:t>Youngův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modul pružnosti v tahu </a:t>
            </a:r>
            <a:r>
              <a:rPr lang="cs-CZ" sz="1800" dirty="0">
                <a:latin typeface="+mn-lt"/>
              </a:rPr>
              <a:t>a charakterizuje materiál  z pohledu jeho deformace tahem.</a:t>
            </a:r>
          </a:p>
          <a:p>
            <a:r>
              <a:rPr lang="cs-CZ" sz="1800" dirty="0">
                <a:latin typeface="+mn-lt"/>
              </a:rPr>
              <a:t>(E je řádu 1-100 </a:t>
            </a:r>
            <a:r>
              <a:rPr lang="cs-CZ" sz="1800" dirty="0" err="1">
                <a:latin typeface="+mn-lt"/>
              </a:rPr>
              <a:t>GPa</a:t>
            </a:r>
            <a:r>
              <a:rPr lang="cs-CZ" sz="1800" dirty="0">
                <a:latin typeface="+mn-lt"/>
              </a:rPr>
              <a:t>)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=""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256" y="1906311"/>
            <a:ext cx="3866115" cy="2729189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3E163A49-8D12-4F96-BFFA-B04159324F11}"/>
              </a:ext>
            </a:extLst>
          </p:cNvPr>
          <p:cNvSpPr/>
          <p:nvPr/>
        </p:nvSpPr>
        <p:spPr>
          <a:xfrm>
            <a:off x="575944" y="5648322"/>
            <a:ext cx="8525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 err="1">
                <a:solidFill>
                  <a:srgbClr val="000000"/>
                </a:solidFill>
                <a:latin typeface="Arial"/>
              </a:rPr>
              <a:t>Hookův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zákon platí po tzv</a:t>
            </a:r>
            <a:r>
              <a:rPr lang="cs-CZ" sz="1800" b="1" i="1" dirty="0">
                <a:solidFill>
                  <a:srgbClr val="00287D"/>
                </a:solidFill>
                <a:latin typeface="Arial"/>
              </a:rPr>
              <a:t>. mez pružnosti </a:t>
            </a:r>
            <a:r>
              <a:rPr lang="el-GR" sz="1800" b="1" i="1" dirty="0">
                <a:solidFill>
                  <a:srgbClr val="00287D"/>
                </a:solidFill>
                <a:latin typeface="Arial"/>
              </a:rPr>
              <a:t>σ</a:t>
            </a:r>
            <a:r>
              <a:rPr lang="cs-CZ" sz="1800" b="1" i="1" baseline="-25000" dirty="0">
                <a:solidFill>
                  <a:srgbClr val="00287D"/>
                </a:solidFill>
                <a:latin typeface="Arial"/>
              </a:rPr>
              <a:t>E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, tedy v oblasti kde dochází k pružné deformaci - lineární část diagramu. Překročí-li normálové napětí mez pružnosti, pak dochází k trvalé deformaci tělesa i po odstranění vnějších deformujících sil.</a:t>
            </a:r>
            <a:endParaRPr lang="cs-CZ" sz="1800" b="1" dirty="0">
              <a:solidFill>
                <a:srgbClr val="00287D"/>
              </a:solidFill>
              <a:latin typeface="Arial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46110950-A5F6-4206-B624-74D77A16E0CA}"/>
              </a:ext>
            </a:extLst>
          </p:cNvPr>
          <p:cNvSpPr/>
          <p:nvPr/>
        </p:nvSpPr>
        <p:spPr>
          <a:xfrm>
            <a:off x="1168211" y="3406191"/>
            <a:ext cx="99097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l-GR" sz="1800" i="1" dirty="0">
                <a:solidFill>
                  <a:srgbClr val="00287D"/>
                </a:solidFill>
                <a:latin typeface="Arial"/>
              </a:rPr>
              <a:t>σ</a:t>
            </a:r>
            <a:r>
              <a:rPr lang="cs-CZ" sz="1800" i="1" baseline="-25000" dirty="0">
                <a:solidFill>
                  <a:srgbClr val="00287D"/>
                </a:solidFill>
                <a:latin typeface="Arial"/>
              </a:rPr>
              <a:t>n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=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 E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800" i="1" dirty="0">
                <a:solidFill>
                  <a:srgbClr val="00287D"/>
                </a:solidFill>
                <a:latin typeface="Arial"/>
              </a:rPr>
              <a:t>ε</a:t>
            </a:r>
            <a:endParaRPr lang="cs-CZ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7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4725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Mezi body A </a:t>
            </a:r>
            <a:r>
              <a:rPr lang="cs-CZ" sz="1800" dirty="0" err="1">
                <a:latin typeface="+mn-lt"/>
              </a:rPr>
              <a:t>a</a:t>
            </a:r>
            <a:r>
              <a:rPr lang="cs-CZ" sz="1800" dirty="0">
                <a:latin typeface="+mn-lt"/>
              </a:rPr>
              <a:t> B již křivka není přímková.</a:t>
            </a:r>
          </a:p>
          <a:p>
            <a:r>
              <a:rPr lang="cs-CZ" sz="1800" dirty="0">
                <a:latin typeface="+mn-lt"/>
              </a:rPr>
              <a:t>Po zmenšení vnější síly zůstane těleso trvale deformováno, dochází k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plastické deformaci</a:t>
            </a:r>
            <a:r>
              <a:rPr lang="cs-CZ" sz="1800" dirty="0">
                <a:latin typeface="+mn-lt"/>
              </a:rPr>
              <a:t>. </a:t>
            </a:r>
          </a:p>
          <a:p>
            <a:endParaRPr lang="cs-CZ" sz="1800" dirty="0">
              <a:latin typeface="+mn-lt"/>
            </a:endParaRP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V následující části křivky mezi body B a C se projevují výrazné trvalé deformace. Důležitý je bod C. Napětí v tomto bodě se označuje jako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mez pevnosti </a:t>
            </a:r>
            <a:r>
              <a:rPr lang="el-GR" sz="1800" b="1" i="1" dirty="0">
                <a:solidFill>
                  <a:srgbClr val="00287D"/>
                </a:solidFill>
                <a:latin typeface="+mn-lt"/>
              </a:rPr>
              <a:t>σ</a:t>
            </a:r>
            <a:r>
              <a:rPr lang="cs-CZ" sz="1800" b="1" i="1" baseline="-25000" dirty="0">
                <a:solidFill>
                  <a:srgbClr val="00287D"/>
                </a:solidFill>
                <a:latin typeface="+mn-lt"/>
              </a:rPr>
              <a:t>p</a:t>
            </a:r>
            <a:r>
              <a:rPr lang="cs-CZ" sz="1800" dirty="0">
                <a:latin typeface="+mn-lt"/>
              </a:rPr>
              <a:t>. 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=""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256" y="1906311"/>
            <a:ext cx="3866115" cy="272918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7AF0611B-071E-4029-A971-48B7E23F1515}"/>
              </a:ext>
            </a:extLst>
          </p:cNvPr>
          <p:cNvSpPr/>
          <p:nvPr/>
        </p:nvSpPr>
        <p:spPr>
          <a:xfrm>
            <a:off x="509587" y="4964710"/>
            <a:ext cx="8342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>
                <a:solidFill>
                  <a:srgbClr val="000000"/>
                </a:solidFill>
                <a:latin typeface="Arial"/>
              </a:rPr>
              <a:t>Při překročení tohoto napětí poruší se soudržnost materiálů, při tahovém namáhání dochází 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k přetržení tělesa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7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4725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Druhá křivka je charakteristická pro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křehkou látku</a:t>
            </a:r>
            <a:r>
              <a:rPr lang="cs-CZ" sz="1800" dirty="0">
                <a:latin typeface="+mn-lt"/>
              </a:rPr>
              <a:t>. Takovou křehkou látkou je například</a:t>
            </a:r>
          </a:p>
          <a:p>
            <a:r>
              <a:rPr lang="cs-CZ" sz="1800" dirty="0">
                <a:latin typeface="+mn-lt"/>
              </a:rPr>
              <a:t>litina, sklo, porcelán atp. Na křivce je podstatné to, že lineární oblast je velmi rychle následována mezí pevnosti, kdy dochází k porušení materiálu. Prakticky zde není oblast plastické deformace.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Třetí křivka pak je typická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pro plastickou látku</a:t>
            </a:r>
            <a:r>
              <a:rPr lang="cs-CZ" sz="1800" dirty="0">
                <a:latin typeface="+mn-lt"/>
              </a:rPr>
              <a:t> jakou je plastelína, vosk atp. Při namáhání tohoto materiálu dochází pouze k plastické deformaci.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=""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256" y="1906311"/>
            <a:ext cx="3866115" cy="272918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7AF0611B-071E-4029-A971-48B7E23F1515}"/>
              </a:ext>
            </a:extLst>
          </p:cNvPr>
          <p:cNvSpPr/>
          <p:nvPr/>
        </p:nvSpPr>
        <p:spPr>
          <a:xfrm>
            <a:off x="509588" y="5325070"/>
            <a:ext cx="841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 err="1">
                <a:solidFill>
                  <a:srgbClr val="000000"/>
                </a:solidFill>
                <a:latin typeface="Arial"/>
              </a:rPr>
              <a:t>Hookeův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zákon platí i pro pružnou deformaci tlakem. Také moduly pružnosti v tahu a tlaku jsou pro většinu látek stejné. Výjimku tvoří látky jako beton, žula, litina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E416B45B-2F55-4175-AEFB-B6FFCB37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926" y="214948"/>
            <a:ext cx="939298" cy="118241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2DD776FA-2A13-4978-ABB8-810C35738836}"/>
              </a:ext>
            </a:extLst>
          </p:cNvPr>
          <p:cNvSpPr/>
          <p:nvPr/>
        </p:nvSpPr>
        <p:spPr>
          <a:xfrm>
            <a:off x="6228189" y="776696"/>
            <a:ext cx="1428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222222"/>
                </a:solidFill>
                <a:latin typeface="arial" panose="020B0604020202020204" pitchFamily="34" charset="0"/>
              </a:rPr>
              <a:t>Robert </a:t>
            </a:r>
            <a:r>
              <a:rPr lang="cs-CZ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Hooke</a:t>
            </a:r>
            <a:endParaRPr lang="cs-CZ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400" dirty="0">
                <a:solidFill>
                  <a:srgbClr val="222222"/>
                </a:solidFill>
                <a:latin typeface="arial" panose="020B0604020202020204" pitchFamily="34" charset="0"/>
              </a:rPr>
              <a:t>1635 -1703</a:t>
            </a:r>
            <a:endParaRPr lang="cs-CZ" sz="1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commons.wikimedia.org/wiki/File:Animated-mass-spring-faster.gif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https://oak.ucc.nau.edu/jws8/CoupledOscillators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gifer.com/en/QoTS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artemis.osu.cz/MMi/Kmity/Kmitani/KmPoR.htm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gfycat.com/waterygrayhalcyon</a:t>
            </a:r>
            <a:endParaRPr lang="cs-CZ" dirty="0" smtClean="0"/>
          </a:p>
          <a:p>
            <a:r>
              <a:rPr lang="cs-CZ">
                <a:hlinkClick r:id="rId7"/>
              </a:rPr>
              <a:t>https://</a:t>
            </a:r>
            <a:r>
              <a:rPr lang="cs-CZ">
                <a:hlinkClick r:id="rId7"/>
              </a:rPr>
              <a:t>matca.cz/technologie/analyticke-metody/zkouska-tahem</a:t>
            </a:r>
            <a:r>
              <a:rPr lang="cs-CZ" smtClean="0">
                <a:hlinkClick r:id="rId7"/>
              </a:rPr>
              <a:t>/</a:t>
            </a:r>
            <a:endParaRPr lang="cs-CZ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065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cs-CZ" sz="1800" dirty="0"/>
                  <a:t>Pro jednoduchost a názornost je výhodné představit si oscilátor jako kuličku (libovolné těleso) hmotnosti m , kterou zavěsíme na ocelovou pružinku o určitých materiálových vlastnostech. Pružina je charakterizovaná veličinou k , kterou nazýváme tuhost pružiny. Jednotkou tuhosti pružiny je N.m-1.</a:t>
                </a:r>
              </a:p>
              <a:p>
                <a:pPr marL="0" indent="0">
                  <a:buNone/>
                </a:pPr>
                <a:r>
                  <a:rPr lang="cs-CZ" sz="1800" dirty="0"/>
                  <a:t>Následkem pružnosti vzniká v pružině síla</a:t>
                </a:r>
              </a:p>
              <a:p>
                <a:pPr marL="0" indent="0">
                  <a:buNone/>
                </a:pPr>
                <a:r>
                  <a:rPr lang="cs-CZ" sz="1800" dirty="0"/>
                  <a:t>pružnosti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cs-CZ" sz="1800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, jejíž velikost se v závislosti</a:t>
                </a:r>
              </a:p>
              <a:p>
                <a:pPr marL="0" indent="0">
                  <a:buNone/>
                </a:pPr>
                <a:r>
                  <a:rPr lang="cs-CZ" sz="1800" dirty="0"/>
                  <a:t>na prodloužení zvětšuje.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F</a:t>
                </a:r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p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= - k y</a:t>
                </a:r>
              </a:p>
              <a:p>
                <a:pPr marL="0" indent="0">
                  <a:buNone/>
                </a:pPr>
                <a:r>
                  <a:rPr lang="cs-CZ" sz="1800" dirty="0"/>
                  <a:t>Pokud nyní vychýlíme působením vnější síly F kuličku z rovnovážné polohy do určité krajní polohy a uvolníme, vrací se zpět do rovnovážné polohy.</a:t>
                </a:r>
              </a:p>
              <a:p>
                <a:pPr marL="0" indent="0">
                  <a:buNone/>
                </a:pPr>
                <a:r>
                  <a:rPr lang="cs-CZ" sz="1800" dirty="0"/>
                  <a:t>Setrvačností projde rovnovážnou polohou do druhé krajní polohy a opět se vrací k rovnovážné poloze. Děj se periodicky opakuje mezi krajními polohami KP 1 a KP 2. Největší vzdálenost kuličky od rovnovážné polohy nazýváme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amplitudou</a:t>
                </a:r>
                <a:r>
                  <a:rPr lang="cs-CZ" sz="1800" dirty="0"/>
                  <a:t> a značíme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A</a:t>
                </a:r>
                <a:r>
                  <a:rPr lang="cs-CZ" sz="1800" dirty="0"/>
                  <a:t> . Okamžitá vzdálenost je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okamžitá výchylka (elongace) </a:t>
                </a:r>
                <a:r>
                  <a:rPr lang="cs-CZ" sz="1800" dirty="0"/>
                  <a:t>a značíme ji </a:t>
                </a:r>
                <a:r>
                  <a:rPr lang="cs-CZ" sz="1800" dirty="0">
                    <a:solidFill>
                      <a:srgbClr val="00287D"/>
                    </a:solidFill>
                  </a:rPr>
                  <a:t>y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2491" b="-18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8D88BA06-0DFC-460A-AFAA-9E6290FF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659" y="32544"/>
            <a:ext cx="3547681" cy="17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Kmitavý pohyb je pohyb nerovnoměrný, protože při průchodu rovnovážnou polohou má kulička maximální rychlost. Postupně se její rychlost zmenšuje a    v krajních polohách se zastaví. Její rychlost je zde nulová.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Kmitavý pohyb je pohyb periodický.</a:t>
            </a:r>
          </a:p>
          <a:p>
            <a:pPr marL="0" indent="0">
              <a:buNone/>
            </a:pPr>
            <a:r>
              <a:rPr lang="cs-CZ" sz="1800" dirty="0"/>
              <a:t>Lze jej srovnat s jiným periodickým pohybem,</a:t>
            </a:r>
          </a:p>
          <a:p>
            <a:pPr marL="0" indent="0">
              <a:buNone/>
            </a:pPr>
            <a:r>
              <a:rPr lang="cs-CZ" sz="1800" dirty="0"/>
              <a:t>a sice pohybem po kružnici.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Doba, za kterou se kulička dostane z jedné krajní</a:t>
            </a:r>
          </a:p>
          <a:p>
            <a:pPr marL="0" indent="0">
              <a:buNone/>
            </a:pPr>
            <a:r>
              <a:rPr lang="cs-CZ" sz="1800" dirty="0"/>
              <a:t>polohy do druhé a zpět, se nazývá </a:t>
            </a:r>
            <a:r>
              <a:rPr lang="cs-CZ" sz="1800" i="1" dirty="0">
                <a:solidFill>
                  <a:srgbClr val="00287D"/>
                </a:solidFill>
              </a:rPr>
              <a:t>perioda</a:t>
            </a:r>
            <a:r>
              <a:rPr lang="cs-CZ" sz="1800" dirty="0"/>
              <a:t> </a:t>
            </a:r>
            <a:r>
              <a:rPr lang="cs-CZ" sz="1800" i="1" dirty="0">
                <a:solidFill>
                  <a:srgbClr val="00287D"/>
                </a:solidFill>
              </a:rPr>
              <a:t>T</a:t>
            </a:r>
            <a:r>
              <a:rPr lang="cs-CZ" sz="1800" dirty="0"/>
              <a:t>, podobně</a:t>
            </a:r>
          </a:p>
          <a:p>
            <a:pPr marL="0" indent="0">
              <a:buNone/>
            </a:pPr>
            <a:r>
              <a:rPr lang="cs-CZ" sz="1800" dirty="0"/>
              <a:t>jako doba jednoho oběhu hmotného bodu (kuličky)</a:t>
            </a:r>
          </a:p>
          <a:p>
            <a:pPr marL="0" indent="0">
              <a:buNone/>
            </a:pPr>
            <a:r>
              <a:rPr lang="cs-CZ" sz="1800" dirty="0"/>
              <a:t>po kružnici. Převrácená hodnota doby kmitu (periody)</a:t>
            </a:r>
          </a:p>
          <a:p>
            <a:pPr marL="0" indent="0">
              <a:buNone/>
            </a:pPr>
            <a:r>
              <a:rPr lang="cs-CZ" sz="1800" dirty="0"/>
              <a:t>je </a:t>
            </a:r>
            <a:r>
              <a:rPr lang="cs-CZ" sz="1800" i="1" dirty="0">
                <a:solidFill>
                  <a:srgbClr val="00287D"/>
                </a:solidFill>
              </a:rPr>
              <a:t>frekvence f</a:t>
            </a:r>
            <a:r>
              <a:rPr lang="cs-CZ" sz="1800" dirty="0"/>
              <a:t>. Jednotkou periody je </a:t>
            </a:r>
            <a:r>
              <a:rPr lang="cs-CZ" sz="1800" i="1" dirty="0">
                <a:solidFill>
                  <a:srgbClr val="00287D"/>
                </a:solidFill>
              </a:rPr>
              <a:t>s</a:t>
            </a:r>
            <a:r>
              <a:rPr lang="cs-CZ" sz="1800" dirty="0"/>
              <a:t> , jednotkou frekvence je </a:t>
            </a:r>
            <a:r>
              <a:rPr lang="cs-CZ" sz="1800" i="1" dirty="0">
                <a:solidFill>
                  <a:srgbClr val="00287D"/>
                </a:solidFill>
              </a:rPr>
              <a:t>s</a:t>
            </a:r>
            <a:r>
              <a:rPr lang="cs-CZ" sz="1800" i="1" baseline="30000" dirty="0">
                <a:solidFill>
                  <a:srgbClr val="00287D"/>
                </a:solidFill>
              </a:rPr>
              <a:t>-1</a:t>
            </a:r>
            <a:r>
              <a:rPr lang="cs-CZ" sz="1800" dirty="0"/>
              <a:t>.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87621C6-4ECC-4D38-A5D2-930E8868F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64" y="5792725"/>
            <a:ext cx="762642" cy="4571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08" y="2711503"/>
            <a:ext cx="2129002" cy="291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Při rovnoměrném pohybu po kružnici je </a:t>
                </a:r>
                <a:r>
                  <a:rPr lang="cs-CZ" sz="1800" dirty="0">
                    <a:solidFill>
                      <a:srgbClr val="00287D"/>
                    </a:solidFill>
                  </a:rPr>
                  <a:t>úhlová dráha  </a:t>
                </a:r>
                <a14:m>
                  <m:oMath xmlns:m="http://schemas.openxmlformats.org/officeDocument/2006/math"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Úhlová rychlost pohybu po kružnici </a:t>
                </a:r>
                <a:r>
                  <a:rPr lang="cs-CZ" sz="1800" dirty="0"/>
                  <a:t>je 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endParaRPr lang="cs-CZ" sz="1800" b="1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Při kmitavém pohybu používáme pro 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ω</a:t>
                </a:r>
                <a:r>
                  <a:rPr lang="cs-CZ" sz="1800" dirty="0"/>
                  <a:t>  termín </a:t>
                </a:r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C00000"/>
                    </a:solidFill>
                  </a:rPr>
                  <a:t>úhlová frekvence </a:t>
                </a:r>
                <a:r>
                  <a:rPr lang="cs-CZ" sz="1800" dirty="0"/>
                  <a:t>a pro 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φ</a:t>
                </a:r>
                <a:r>
                  <a:rPr lang="cs-CZ" sz="1800" dirty="0"/>
                  <a:t> označení </a:t>
                </a:r>
                <a:r>
                  <a:rPr lang="cs-CZ" sz="1800" b="1" i="1" dirty="0">
                    <a:solidFill>
                      <a:srgbClr val="C00000"/>
                    </a:solidFill>
                  </a:rPr>
                  <a:t>fáze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Jednotkou 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ω</a:t>
                </a:r>
                <a:r>
                  <a:rPr lang="cs-CZ" sz="1800" dirty="0"/>
                  <a:t> je rad.s</a:t>
                </a:r>
                <a:r>
                  <a:rPr lang="cs-CZ" sz="1800" baseline="30000" dirty="0"/>
                  <a:t>-1</a:t>
                </a:r>
                <a:r>
                  <a:rPr lang="cs-CZ" sz="1800" dirty="0"/>
                  <a:t>, jednotkou fáze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 φ </a:t>
                </a:r>
                <a:r>
                  <a:rPr lang="cs-CZ" sz="1800" dirty="0"/>
                  <a:t> je rad.</a:t>
                </a: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Amplituda A </a:t>
                </a:r>
                <a:r>
                  <a:rPr lang="cs-CZ" sz="1800" dirty="0"/>
                  <a:t>je totožná co do velikosti s poloměrem</a:t>
                </a:r>
              </a:p>
              <a:p>
                <a:pPr marL="0" indent="0">
                  <a:buNone/>
                </a:pPr>
                <a:r>
                  <a:rPr lang="cs-CZ" sz="1800" dirty="0"/>
                  <a:t>kružnice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r</a:t>
                </a:r>
                <a:r>
                  <a:rPr lang="cs-CZ" sz="1800" dirty="0"/>
                  <a:t>. Vektor, který představuje velikost okamžité</a:t>
                </a:r>
              </a:p>
              <a:p>
                <a:pPr marL="0" indent="0">
                  <a:buNone/>
                </a:pPr>
                <a:r>
                  <a:rPr lang="cs-CZ" sz="1800" dirty="0"/>
                  <a:t>rychlosti kmitavého pohybu, je roven kolmému průmětu</a:t>
                </a:r>
              </a:p>
              <a:p>
                <a:pPr marL="0" indent="0">
                  <a:buNone/>
                </a:pPr>
                <a:r>
                  <a:rPr lang="cs-CZ" sz="1800" dirty="0"/>
                  <a:t>obvodové rychlosti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v</a:t>
                </a:r>
                <a:r>
                  <a:rPr lang="cs-CZ" sz="1800" dirty="0"/>
                  <a:t> do horizontálního směru. </a:t>
                </a:r>
              </a:p>
              <a:p>
                <a:pPr marL="0" indent="0">
                  <a:buNone/>
                </a:pPr>
                <a:r>
                  <a:rPr lang="cs-CZ" sz="1800" dirty="0"/>
                  <a:t>Vektor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h</a:t>
                </a:r>
                <a:r>
                  <a:rPr lang="cs-CZ" sz="1800" dirty="0"/>
                  <a:t> představuje kolmý průmět vektoru zrychlení do horizontálního směru. Je orientovaný proti výchylce, protože pohyb brzdí.</a:t>
                </a:r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1358" b="-145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B0C1C42-E0DA-4D8F-83EC-DECCB6E4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934" y="2578224"/>
            <a:ext cx="2920715" cy="28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Síla pružnosti dosadíme do 2. NZ: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𝒌𝒚</m:t>
                      </m:r>
                    </m:oMath>
                  </m:oMathPara>
                </a14:m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Za použití substituce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cs-CZ" sz="2000" b="1" dirty="0"/>
              </a:p>
              <a:p>
                <a:pPr marL="0" indent="0">
                  <a:buNone/>
                </a:pPr>
                <a:r>
                  <a:rPr lang="cs-CZ" sz="1800" dirty="0"/>
                  <a:t>získáme pohybovou rovnici netlumeného</a:t>
                </a:r>
              </a:p>
              <a:p>
                <a:pPr marL="0" indent="0">
                  <a:buNone/>
                </a:pPr>
                <a:r>
                  <a:rPr lang="cs-CZ" sz="1800" dirty="0"/>
                  <a:t>kmitavého pohybu: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C00000"/>
                    </a:solidFill>
                  </a:rPr>
                  <a:t>Tato rovnice je diferenciální pohybovou rovnicí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C00000"/>
                    </a:solidFill>
                  </a:rPr>
                  <a:t> netlumeného kmitavého pohybu.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9" y="2293699"/>
            <a:ext cx="4205571" cy="252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Vzhledem k tomu, že se při kmitavém</a:t>
                </a:r>
              </a:p>
              <a:p>
                <a:pPr marL="0" indent="0">
                  <a:buNone/>
                </a:pPr>
                <a:r>
                  <a:rPr lang="cs-CZ" sz="1800" dirty="0"/>
                  <a:t>pohybu jedná o periodickou změnu</a:t>
                </a:r>
              </a:p>
              <a:p>
                <a:pPr marL="0" indent="0">
                  <a:buNone/>
                </a:pPr>
                <a:r>
                  <a:rPr lang="cs-CZ" sz="1800" dirty="0"/>
                  <a:t>okamžité výchylky y v závislosti na čase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t</a:t>
                </a:r>
                <a:r>
                  <a:rPr lang="cs-CZ" sz="1800" dirty="0"/>
                  <a:t>,</a:t>
                </a:r>
              </a:p>
              <a:p>
                <a:pPr marL="0" indent="0">
                  <a:buNone/>
                </a:pPr>
                <a:r>
                  <a:rPr lang="cs-CZ" sz="1800" dirty="0"/>
                  <a:t>lze tuto veličinu v časovém rozvinutí popsat</a:t>
                </a:r>
              </a:p>
              <a:p>
                <a:pPr marL="0" indent="0">
                  <a:buNone/>
                </a:pPr>
                <a:r>
                  <a:rPr lang="cs-CZ" sz="1800" dirty="0"/>
                  <a:t>pomocí periodické funkce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sinus  (cosinus</a:t>
                </a:r>
                <a:r>
                  <a:rPr lang="cs-CZ" sz="1800" dirty="0"/>
                  <a:t>). Takový pohyb nazýváme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harmonickým pohybem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Je popsán rovnicí</a:t>
                </a:r>
              </a:p>
              <a:p>
                <a:pPr marL="0" indent="0">
                  <a:buNone/>
                </a:pPr>
                <a:endParaRPr lang="cs-CZ" sz="18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8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která je řešením </a:t>
                </a:r>
                <a:r>
                  <a:rPr lang="cs-CZ" sz="1800" dirty="0" err="1"/>
                  <a:t>dif</a:t>
                </a:r>
                <a:r>
                  <a:rPr lang="cs-CZ" sz="1800" dirty="0"/>
                  <a:t>. rov.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b="-48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D76630AC-438B-4834-A11F-552B0A489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186" y="3760865"/>
            <a:ext cx="5891143" cy="23341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2" y="468547"/>
            <a:ext cx="3818178" cy="23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dirty="0"/>
                  <a:t>Výraz v závorce je fáze pohybu 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cs-CZ" sz="1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cs-CZ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1800" i="1" dirty="0">
                    <a:solidFill>
                      <a:srgbClr val="C00000"/>
                    </a:solidFill>
                  </a:rPr>
                  <a:t>φ</a:t>
                </a:r>
                <a:r>
                  <a:rPr lang="cs-CZ" sz="1800" i="1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 </a:t>
                </a:r>
                <a:r>
                  <a:rPr lang="cs-CZ" sz="1800" dirty="0"/>
                  <a:t>je počáteční fáze.</a:t>
                </a:r>
              </a:p>
              <a:p>
                <a:pPr marL="0" indent="0">
                  <a:buNone/>
                </a:pPr>
                <a:r>
                  <a:rPr lang="cs-CZ" sz="1800" dirty="0"/>
                  <a:t>Jednotkou počáteční fáze je rad. Počáteční fáze určuje velikost okamžité výchylky v čase t = 0.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Rychlost určíme derivací dráhy podle času, zrychlení dostaneme derivací rychlosti podle času.</a:t>
                </a:r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2185DEBC-D946-4938-AA09-058984463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71" y="255536"/>
            <a:ext cx="4062858" cy="28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Matematické kyvadlo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dirty="0"/>
                  <a:t>Pod pojmem matematické kyvadlo si představujeme</a:t>
                </a:r>
              </a:p>
              <a:p>
                <a:pPr marL="0" indent="0">
                  <a:buNone/>
                </a:pPr>
                <a:r>
                  <a:rPr lang="pl-PL" sz="1800" dirty="0"/>
                  <a:t>hmotný bod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m</a:t>
                </a:r>
                <a:r>
                  <a:rPr lang="pl-PL" sz="1800" dirty="0"/>
                  <a:t>, který je upevněn na závěsu délky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l</a:t>
                </a:r>
                <a:r>
                  <a:rPr lang="pl-PL" sz="1800" dirty="0"/>
                  <a:t>, </a:t>
                </a:r>
              </a:p>
              <a:p>
                <a:pPr marL="0" indent="0">
                  <a:buNone/>
                </a:pPr>
                <a:r>
                  <a:rPr lang="pl-PL" sz="1800" dirty="0"/>
                  <a:t>Jehož hmotnost můžeme zanedbat.</a:t>
                </a:r>
              </a:p>
              <a:p>
                <a:pPr marL="0" indent="0">
                  <a:buNone/>
                </a:pPr>
                <a:r>
                  <a:rPr lang="pl-PL" sz="1800" dirty="0"/>
                  <a:t>Hmotný bod se pohybuje vlivem tíhové síly </a:t>
                </a:r>
              </a:p>
              <a:p>
                <a:pPr marL="0" indent="0">
                  <a:buNone/>
                </a:pPr>
                <a:r>
                  <a:rPr lang="pl-PL" sz="1800" b="1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pl-PL" sz="1800" b="1" i="1" baseline="-25000" dirty="0">
                    <a:solidFill>
                      <a:srgbClr val="00287D"/>
                    </a:solidFill>
                  </a:rPr>
                  <a:t>G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= 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endParaRPr lang="pl-PL" sz="1800" b="1" i="1" dirty="0">
                  <a:solidFill>
                    <a:srgbClr val="00287D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Jestliže kyvadlo vychýlíme z rovnovážné polohy o 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úhel </a:t>
                </a:r>
                <a:r>
                  <a:rPr lang="el-GR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rozloží se tíhová síla na dvě navzájem kolmé složky.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Složka	</a:t>
                </a:r>
                <a:r>
                  <a:rPr lang="cs-CZ" sz="1800" b="1" i="1" dirty="0" err="1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sz="1800" b="1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m g cos(</a:t>
                </a:r>
                <a:r>
                  <a:rPr lang="el-GR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 </a:t>
                </a: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napíná závěs. 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Má směr závěsu. Nemá pohybový účinek na těleso. Je stejně velká jako tah závěsu.</a:t>
                </a:r>
              </a:p>
              <a:p>
                <a:pPr marL="0" indent="0">
                  <a:buNone/>
                </a:pPr>
                <a:endParaRPr lang="cs-CZ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Složka 	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cs-CZ" sz="1800" b="1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- m g sin(</a:t>
                </a:r>
                <a:r>
                  <a:rPr lang="el-GR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má směr tečny kruhového pohybu a směřuje vždy do rovnovážné polohy. Ovlivňuje rychlost hmotného bodu. Je to síla pohybová.</a:t>
                </a:r>
              </a:p>
              <a:p>
                <a:pPr marL="400050" lvl="1" indent="0">
                  <a:buNone/>
                </a:pPr>
                <a:endParaRPr lang="cs-CZ" sz="18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226" b="-18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79501F1D-7CBC-4D3E-8E5E-4CAE012DA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325" y="37289"/>
            <a:ext cx="3006515" cy="35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24858</TotalTime>
  <Words>1369</Words>
  <Application>Microsoft Office PowerPoint</Application>
  <PresentationFormat>Předvádění na obrazovce (4:3)</PresentationFormat>
  <Paragraphs>249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Arial</vt:lpstr>
      <vt:lpstr>Calibri</vt:lpstr>
      <vt:lpstr>Cambria Math</vt:lpstr>
      <vt:lpstr>Tahoma</vt:lpstr>
      <vt:lpstr>Wingdings</vt:lpstr>
      <vt:lpstr>Prezentace_MU_CZ</vt:lpstr>
      <vt:lpstr>Mechanika a molekulová fyzika Kmitavý pohyb, deformace těles</vt:lpstr>
      <vt:lpstr>Kmitavý pohyb</vt:lpstr>
      <vt:lpstr>Kmitavý pohyb</vt:lpstr>
      <vt:lpstr>Kmitavý pohyb</vt:lpstr>
      <vt:lpstr>Kmitavý pohyb</vt:lpstr>
      <vt:lpstr>Kmitavý pohyb</vt:lpstr>
      <vt:lpstr>Kmitavý pohyb</vt:lpstr>
      <vt:lpstr>Kmitavý pohyb</vt:lpstr>
      <vt:lpstr>Matematické kyvadlo</vt:lpstr>
      <vt:lpstr>Matematické kyvadlo</vt:lpstr>
      <vt:lpstr>Fyzické kyvadlo</vt:lpstr>
      <vt:lpstr>Fyzické kyvadlo</vt:lpstr>
      <vt:lpstr>Deformace pevné látky</vt:lpstr>
      <vt:lpstr>Deformace pevné látky</vt:lpstr>
      <vt:lpstr>Deformace pevné látky</vt:lpstr>
      <vt:lpstr>Deformace pevné látky</vt:lpstr>
      <vt:lpstr>Deformace pevné látky</vt:lpstr>
      <vt:lpstr>Normálové napětí, Hookův zákon</vt:lpstr>
      <vt:lpstr>Normálové napětí, Hookův zákon</vt:lpstr>
      <vt:lpstr>Normálové napětí, Hookův zákon</vt:lpstr>
      <vt:lpstr>Normálové napětí, Hookův zákon</vt:lpstr>
      <vt:lpstr>Normálové napětí, Hookův zákon</vt:lpstr>
      <vt:lpstr>Normálové napětí, Hookův zákon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Ondřej Solovský</cp:lastModifiedBy>
  <cp:revision>424</cp:revision>
  <cp:lastPrinted>2017-05-31T19:18:36Z</cp:lastPrinted>
  <dcterms:created xsi:type="dcterms:W3CDTF">2015-11-23T07:04:47Z</dcterms:created>
  <dcterms:modified xsi:type="dcterms:W3CDTF">2021-11-22T18:07:09Z</dcterms:modified>
</cp:coreProperties>
</file>