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43"/>
  </p:notesMasterIdLst>
  <p:handoutMasterIdLst>
    <p:handoutMasterId r:id="rId44"/>
  </p:handoutMasterIdLst>
  <p:sldIdLst>
    <p:sldId id="256" r:id="rId2"/>
    <p:sldId id="320" r:id="rId3"/>
    <p:sldId id="267" r:id="rId4"/>
    <p:sldId id="322" r:id="rId5"/>
    <p:sldId id="318" r:id="rId6"/>
    <p:sldId id="319" r:id="rId7"/>
    <p:sldId id="321" r:id="rId8"/>
    <p:sldId id="323" r:id="rId9"/>
    <p:sldId id="327" r:id="rId10"/>
    <p:sldId id="324" r:id="rId11"/>
    <p:sldId id="326" r:id="rId12"/>
    <p:sldId id="328" r:id="rId13"/>
    <p:sldId id="329" r:id="rId14"/>
    <p:sldId id="330" r:id="rId15"/>
    <p:sldId id="331" r:id="rId16"/>
    <p:sldId id="332" r:id="rId17"/>
    <p:sldId id="334" r:id="rId18"/>
    <p:sldId id="335" r:id="rId19"/>
    <p:sldId id="336" r:id="rId20"/>
    <p:sldId id="338" r:id="rId21"/>
    <p:sldId id="339" r:id="rId22"/>
    <p:sldId id="340" r:id="rId23"/>
    <p:sldId id="341" r:id="rId24"/>
    <p:sldId id="342" r:id="rId25"/>
    <p:sldId id="343" r:id="rId26"/>
    <p:sldId id="344" r:id="rId27"/>
    <p:sldId id="346" r:id="rId28"/>
    <p:sldId id="345" r:id="rId29"/>
    <p:sldId id="347" r:id="rId30"/>
    <p:sldId id="351" r:id="rId31"/>
    <p:sldId id="348" r:id="rId32"/>
    <p:sldId id="350" r:id="rId33"/>
    <p:sldId id="352" r:id="rId34"/>
    <p:sldId id="353" r:id="rId35"/>
    <p:sldId id="349" r:id="rId36"/>
    <p:sldId id="354" r:id="rId37"/>
    <p:sldId id="356" r:id="rId38"/>
    <p:sldId id="355" r:id="rId39"/>
    <p:sldId id="357" r:id="rId40"/>
    <p:sldId id="358" r:id="rId41"/>
    <p:sldId id="359" r:id="rId42"/>
  </p:sldIdLst>
  <p:sldSz cx="9144000" cy="6858000" type="screen4x3"/>
  <p:notesSz cx="6761163" cy="99425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0714" autoAdjust="0"/>
  </p:normalViewPr>
  <p:slideViewPr>
    <p:cSldViewPr snapToGrid="0">
      <p:cViewPr varScale="1">
        <p:scale>
          <a:sx n="110" d="100"/>
          <a:sy n="110" d="100"/>
        </p:scale>
        <p:origin x="972" y="102"/>
      </p:cViewPr>
      <p:guideLst>
        <p:guide orient="horz" pos="1120"/>
        <p:guide orient="horz" pos="1272"/>
        <p:guide orient="horz" pos="715"/>
        <p:guide orient="horz" pos="3861"/>
        <p:guide orient="horz" pos="3944"/>
        <p:guide pos="321"/>
        <p:guide pos="5418"/>
        <p:guide pos="682"/>
        <p:guide pos="2766"/>
        <p:guide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31326"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5387"/>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31326" y="9445387"/>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29761"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6117" y="4722694"/>
            <a:ext cx="540893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29761"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546159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dirty="0"/>
              <a:t>Kliknutím lze upravit styl.</a:t>
            </a:r>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Tree>
    <p:extLst>
      <p:ext uri="{BB962C8B-B14F-4D97-AF65-F5344CB8AC3E}">
        <p14:creationId xmlns:p14="http://schemas.microsoft.com/office/powerpoint/2010/main" val="13906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a:p>
        </p:txBody>
      </p:sp>
    </p:spTree>
    <p:extLst>
      <p:ext uri="{BB962C8B-B14F-4D97-AF65-F5344CB8AC3E}">
        <p14:creationId xmlns:p14="http://schemas.microsoft.com/office/powerpoint/2010/main" val="275272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dirty="0"/>
              <a:t>Kliknutím lze upravit styly předlohy textu.</a:t>
            </a:r>
          </a:p>
          <a:p>
            <a:pPr lvl="1"/>
            <a:r>
              <a:rPr lang="cs-CZ" dirty="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Tree>
    <p:extLst>
      <p:ext uri="{BB962C8B-B14F-4D97-AF65-F5344CB8AC3E}">
        <p14:creationId xmlns:p14="http://schemas.microsoft.com/office/powerpoint/2010/main" val="2686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Tree>
    <p:extLst>
      <p:ext uri="{BB962C8B-B14F-4D97-AF65-F5344CB8AC3E}">
        <p14:creationId xmlns:p14="http://schemas.microsoft.com/office/powerpoint/2010/main" val="256364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p:txBody>
      </p:sp>
      <p:sp>
        <p:nvSpPr>
          <p:cNvPr id="5" name="Zástupný symbol pro zápatí 4"/>
          <p:cNvSpPr>
            <a:spLocks noGrp="1"/>
          </p:cNvSpPr>
          <p:nvPr>
            <p:ph type="ftr" sz="quarter" idx="10"/>
          </p:nvPr>
        </p:nvSpPr>
        <p:spPr/>
        <p:txBody>
          <a:bodyPr/>
          <a:lstStyle>
            <a:lvl1pPr>
              <a:defRPr/>
            </a:lvl1pPr>
          </a:lstStyle>
          <a:p>
            <a:endParaRPr lang="cs-CZ" altLang="cs-CZ"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22400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p:txBody>
      </p:sp>
      <p:sp>
        <p:nvSpPr>
          <p:cNvPr id="7" name="Zástupný symbol pro zápatí 6"/>
          <p:cNvSpPr>
            <a:spLocks noGrp="1"/>
          </p:cNvSpPr>
          <p:nvPr>
            <p:ph type="ftr" sz="quarter" idx="10"/>
          </p:nvPr>
        </p:nvSpPr>
        <p:spPr/>
        <p:txBody>
          <a:bodyPr/>
          <a:lstStyle>
            <a:lvl1pPr>
              <a:defRPr/>
            </a:lvl1pPr>
          </a:lstStyle>
          <a:p>
            <a:endParaRPr lang="cs-CZ" altLang="cs-CZ" dirty="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Tree>
    <p:extLst>
      <p:ext uri="{BB962C8B-B14F-4D97-AF65-F5344CB8AC3E}">
        <p14:creationId xmlns:p14="http://schemas.microsoft.com/office/powerpoint/2010/main" val="3525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zápatí 2"/>
          <p:cNvSpPr>
            <a:spLocks noGrp="1"/>
          </p:cNvSpPr>
          <p:nvPr>
            <p:ph type="ftr" sz="quarter" idx="10"/>
          </p:nvPr>
        </p:nvSpPr>
        <p:spPr/>
        <p:txBody>
          <a:bodyPr/>
          <a:lstStyle>
            <a:lvl1pPr>
              <a:defRPr/>
            </a:lvl1pPr>
          </a:lstStyle>
          <a:p>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Tree>
    <p:extLst>
      <p:ext uri="{BB962C8B-B14F-4D97-AF65-F5344CB8AC3E}">
        <p14:creationId xmlns:p14="http://schemas.microsoft.com/office/powerpoint/2010/main" val="3710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295406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dirty="0"/>
              <a:t>Kliknutím lze upravit styl.</a:t>
            </a:r>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Tree>
    <p:extLst>
      <p:ext uri="{BB962C8B-B14F-4D97-AF65-F5344CB8AC3E}">
        <p14:creationId xmlns:p14="http://schemas.microsoft.com/office/powerpoint/2010/main" val="2315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Tree>
    <p:extLst>
      <p:ext uri="{BB962C8B-B14F-4D97-AF65-F5344CB8AC3E}">
        <p14:creationId xmlns:p14="http://schemas.microsoft.com/office/powerpoint/2010/main" val="6953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cs-CZ" altLang="cs-CZ" dirty="0"/>
              <a:t>Klepnutím lze upravit styl předlohy nadpisů.</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p:txBody>
      </p:sp>
      <p:sp>
        <p:nvSpPr>
          <p:cNvPr id="64529"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endParaRPr lang="cs-CZ" altLang="cs-CZ"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9.emf"/><Relationship Id="rId7" Type="http://schemas.openxmlformats.org/officeDocument/2006/relationships/image" Target="../media/image14.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aZI0klbG4o4?list=PLLOs9FbkODkI8T_5sFJ6-uqU61EHJErci"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Md28i1mqRUQ?list=PLLOs9FbkODkI8T_5sFJ6-uqU61EHJErci"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https://youtu.be/ZCGR8oibgNI?list=PLLOs9FbkODkI8T_5sFJ6-uqU61EHJErci"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082675" y="1099678"/>
            <a:ext cx="7518400" cy="2663825"/>
          </a:xfrm>
        </p:spPr>
        <p:txBody>
          <a:bodyPr/>
          <a:lstStyle/>
          <a:p>
            <a:pPr algn="ctr"/>
            <a:r>
              <a:rPr lang="cs-CZ" altLang="cs-CZ" sz="3600" dirty="0">
                <a:effectLst>
                  <a:outerShdw blurRad="38100" dist="38100" dir="2700000" algn="tl">
                    <a:srgbClr val="000000">
                      <a:alpha val="43137"/>
                    </a:srgbClr>
                  </a:outerShdw>
                </a:effectLst>
              </a:rPr>
              <a:t>Speciální teorie relativity</a:t>
            </a:r>
          </a:p>
        </p:txBody>
      </p:sp>
      <p:sp>
        <p:nvSpPr>
          <p:cNvPr id="5" name="Rectangle 7"/>
          <p:cNvSpPr>
            <a:spLocks noChangeArrowheads="1"/>
          </p:cNvSpPr>
          <p:nvPr/>
        </p:nvSpPr>
        <p:spPr bwMode="auto">
          <a:xfrm>
            <a:off x="1187450" y="3644900"/>
            <a:ext cx="6908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charset="0"/>
              <a:defRPr sz="3200">
                <a:solidFill>
                  <a:schemeClr val="tx1"/>
                </a:solidFill>
                <a:latin typeface="Calibri" pitchFamily="34" charset="0"/>
              </a:defRPr>
            </a:lvl1pPr>
            <a:lvl2pPr marL="742950" indent="-285750" algn="ctr">
              <a:spcBef>
                <a:spcPct val="20000"/>
              </a:spcBef>
              <a:buFont typeface="Arial" charset="0"/>
              <a:defRPr sz="2800">
                <a:solidFill>
                  <a:schemeClr val="tx1"/>
                </a:solidFill>
                <a:latin typeface="Calibri" pitchFamily="34" charset="0"/>
              </a:defRPr>
            </a:lvl2pPr>
            <a:lvl3pPr marL="1143000" indent="-228600" algn="ctr">
              <a:spcBef>
                <a:spcPct val="20000"/>
              </a:spcBef>
              <a:buFont typeface="Arial" charset="0"/>
              <a:defRPr sz="2400">
                <a:solidFill>
                  <a:schemeClr val="tx1"/>
                </a:solidFill>
                <a:latin typeface="Calibri" pitchFamily="34" charset="0"/>
              </a:defRPr>
            </a:lvl3pPr>
            <a:lvl4pPr marL="1600200" indent="-228600" algn="ctr">
              <a:spcBef>
                <a:spcPct val="20000"/>
              </a:spcBef>
              <a:buFont typeface="Arial" charset="0"/>
              <a:defRPr sz="2000">
                <a:solidFill>
                  <a:schemeClr val="tx1"/>
                </a:solidFill>
                <a:latin typeface="Calibri" pitchFamily="34" charset="0"/>
              </a:defRPr>
            </a:lvl4pPr>
            <a:lvl5pPr marL="2057400" indent="-228600" algn="ctr">
              <a:spcBef>
                <a:spcPct val="20000"/>
              </a:spcBef>
              <a:buFont typeface="Arial" charset="0"/>
              <a:defRPr sz="2000">
                <a:solidFill>
                  <a:schemeClr val="tx1"/>
                </a:solidFill>
                <a:latin typeface="Calibri" pitchFamily="34" charset="0"/>
              </a:defRPr>
            </a:lvl5pPr>
            <a:lvl6pPr marL="2514600" indent="-228600" algn="ctr" fontAlgn="base">
              <a:spcBef>
                <a:spcPct val="20000"/>
              </a:spcBef>
              <a:spcAft>
                <a:spcPct val="0"/>
              </a:spcAft>
              <a:buFont typeface="Arial" charset="0"/>
              <a:defRPr sz="2000">
                <a:solidFill>
                  <a:schemeClr val="tx1"/>
                </a:solidFill>
                <a:latin typeface="Calibri" pitchFamily="34" charset="0"/>
              </a:defRPr>
            </a:lvl6pPr>
            <a:lvl7pPr marL="2971800" indent="-228600" algn="ctr" fontAlgn="base">
              <a:spcBef>
                <a:spcPct val="20000"/>
              </a:spcBef>
              <a:spcAft>
                <a:spcPct val="0"/>
              </a:spcAft>
              <a:buFont typeface="Arial" charset="0"/>
              <a:defRPr sz="2000">
                <a:solidFill>
                  <a:schemeClr val="tx1"/>
                </a:solidFill>
                <a:latin typeface="Calibri" pitchFamily="34" charset="0"/>
              </a:defRPr>
            </a:lvl7pPr>
            <a:lvl8pPr marL="3429000" indent="-228600" algn="ctr" fontAlgn="base">
              <a:spcBef>
                <a:spcPct val="20000"/>
              </a:spcBef>
              <a:spcAft>
                <a:spcPct val="0"/>
              </a:spcAft>
              <a:buFont typeface="Arial" charset="0"/>
              <a:defRPr sz="2000">
                <a:solidFill>
                  <a:schemeClr val="tx1"/>
                </a:solidFill>
                <a:latin typeface="Calibri" pitchFamily="34" charset="0"/>
              </a:defRPr>
            </a:lvl8pPr>
            <a:lvl9pPr marL="3886200" indent="-228600" algn="ctr" fontAlgn="base">
              <a:spcBef>
                <a:spcPct val="20000"/>
              </a:spcBef>
              <a:spcAft>
                <a:spcPct val="0"/>
              </a:spcAft>
              <a:buFont typeface="Arial" charset="0"/>
              <a:defRPr sz="2000">
                <a:solidFill>
                  <a:schemeClr val="tx1"/>
                </a:solidFill>
                <a:latin typeface="Calibri" pitchFamily="34" charset="0"/>
              </a:defRPr>
            </a:lvl9pPr>
          </a:lstStyle>
          <a:p>
            <a:pPr eaLnBrk="1" hangingPunct="1">
              <a:lnSpc>
                <a:spcPct val="80000"/>
              </a:lnSpc>
              <a:defRPr/>
            </a:pPr>
            <a:r>
              <a:rPr lang="cs-CZ" altLang="cs-CZ" sz="2800" b="1" dirty="0">
                <a:effectLst>
                  <a:outerShdw blurRad="38100" dist="38100" dir="2700000" algn="tl">
                    <a:srgbClr val="C0C0C0"/>
                  </a:outerShdw>
                </a:effectLst>
                <a:cs typeface="Arial" charset="0"/>
              </a:rPr>
              <a:t>Doc. RNDr. Petr Sládek, CSc. </a:t>
            </a:r>
            <a:endParaRPr lang="cs-CZ" altLang="cs-CZ" sz="2800" dirty="0">
              <a:effectLst>
                <a:outerShdw blurRad="38100" dist="38100" dir="2700000" algn="tl">
                  <a:srgbClr val="C0C0C0"/>
                </a:outerShdw>
              </a:effectLst>
              <a:cs typeface="Arial" charset="0"/>
            </a:endParaRPr>
          </a:p>
          <a:p>
            <a:pPr eaLnBrk="1" hangingPunct="1">
              <a:lnSpc>
                <a:spcPct val="80000"/>
              </a:lnSpc>
              <a:defRPr/>
            </a:pPr>
            <a:endParaRPr lang="cs-CZ" altLang="cs-CZ" sz="2800" dirty="0">
              <a:effectLst>
                <a:outerShdw blurRad="38100" dist="38100" dir="2700000" algn="tl">
                  <a:srgbClr val="C0C0C0"/>
                </a:outerShdw>
              </a:effectLst>
              <a:cs typeface="Arial" charset="0"/>
            </a:endParaRPr>
          </a:p>
          <a:p>
            <a:pPr eaLnBrk="1" hangingPunct="1">
              <a:lnSpc>
                <a:spcPct val="80000"/>
              </a:lnSpc>
              <a:defRPr/>
            </a:pPr>
            <a:r>
              <a:rPr lang="cs-CZ" altLang="cs-CZ" sz="2800" dirty="0">
                <a:effectLst>
                  <a:outerShdw blurRad="38100" dist="38100" dir="2700000" algn="tl">
                    <a:srgbClr val="C0C0C0"/>
                  </a:outerShdw>
                </a:effectLst>
                <a:cs typeface="Arial" charset="0"/>
              </a:rPr>
              <a:t>Pedagogická fakulta</a:t>
            </a:r>
          </a:p>
          <a:p>
            <a:pPr eaLnBrk="1" hangingPunct="1">
              <a:lnSpc>
                <a:spcPct val="80000"/>
              </a:lnSpc>
              <a:defRPr/>
            </a:pPr>
            <a:r>
              <a:rPr lang="cs-CZ" altLang="cs-CZ" sz="2800" dirty="0">
                <a:effectLst>
                  <a:outerShdw blurRad="38100" dist="38100" dir="2700000" algn="tl">
                    <a:srgbClr val="C0C0C0"/>
                  </a:outerShdw>
                </a:effectLst>
                <a:cs typeface="Arial" charset="0"/>
              </a:rPr>
              <a:t>Masarykova Univerzita</a:t>
            </a:r>
          </a:p>
          <a:p>
            <a:pPr eaLnBrk="1" hangingPunct="1">
              <a:lnSpc>
                <a:spcPct val="80000"/>
              </a:lnSpc>
              <a:defRPr/>
            </a:pPr>
            <a:r>
              <a:rPr lang="cs-CZ" altLang="cs-CZ" sz="2800" dirty="0">
                <a:effectLst>
                  <a:outerShdw blurRad="38100" dist="38100" dir="2700000" algn="tl">
                    <a:srgbClr val="C0C0C0"/>
                  </a:outerShdw>
                </a:effectLst>
                <a:cs typeface="Arial" charset="0"/>
              </a:rPr>
              <a:t>Poříčí 7, 603 00 Brno</a:t>
            </a:r>
          </a:p>
          <a:p>
            <a:pPr eaLnBrk="1" hangingPunct="1">
              <a:lnSpc>
                <a:spcPct val="80000"/>
              </a:lnSpc>
              <a:defRPr/>
            </a:pPr>
            <a:endParaRPr lang="cs-CZ" altLang="cs-CZ" sz="2800" dirty="0">
              <a:effectLst>
                <a:outerShdw blurRad="38100" dist="38100" dir="2700000" algn="tl">
                  <a:srgbClr val="C0C0C0"/>
                </a:outerShdw>
              </a:effectLst>
              <a:cs typeface="Arial" charset="0"/>
            </a:endParaRPr>
          </a:p>
          <a:p>
            <a:pPr eaLnBrk="1" hangingPunct="1">
              <a:lnSpc>
                <a:spcPct val="80000"/>
              </a:lnSpc>
              <a:defRPr/>
            </a:pPr>
            <a:r>
              <a:rPr lang="cs-CZ" altLang="cs-CZ" sz="1200" dirty="0">
                <a:effectLst>
                  <a:outerShdw blurRad="38100" dist="38100" dir="2700000" algn="tl">
                    <a:srgbClr val="C0C0C0"/>
                  </a:outerShdw>
                </a:effectLst>
                <a:cs typeface="Arial" charset="0"/>
              </a:rPr>
              <a:t>Pro potřeby přednášky zpracováno s využitím  http://www.fyzika007.cz/</a:t>
            </a:r>
            <a:r>
              <a:rPr lang="cs-CZ" altLang="cs-CZ" sz="1200" dirty="0" err="1">
                <a:effectLst>
                  <a:outerShdw blurRad="38100" dist="38100" dir="2700000" algn="tl">
                    <a:srgbClr val="C0C0C0"/>
                  </a:outerShdw>
                </a:effectLst>
                <a:cs typeface="Arial" charset="0"/>
              </a:rPr>
              <a:t>specialni</a:t>
            </a:r>
            <a:r>
              <a:rPr lang="cs-CZ" altLang="cs-CZ" sz="1200" dirty="0">
                <a:effectLst>
                  <a:outerShdw blurRad="38100" dist="38100" dir="2700000" algn="tl">
                    <a:srgbClr val="C0C0C0"/>
                  </a:outerShdw>
                </a:effectLst>
                <a:cs typeface="Arial" charset="0"/>
              </a:rPr>
              <a:t>-teorie-relativity, a dalších materiálů např. zde uvedených</a:t>
            </a:r>
          </a:p>
          <a:p>
            <a:pPr eaLnBrk="1" hangingPunct="1">
              <a:lnSpc>
                <a:spcPct val="80000"/>
              </a:lnSpc>
              <a:defRPr/>
            </a:pPr>
            <a:endParaRPr lang="cs-CZ" altLang="cs-CZ" sz="1200" dirty="0">
              <a:effectLst>
                <a:outerShdw blurRad="38100" dist="38100" dir="2700000" algn="tl">
                  <a:srgbClr val="C0C0C0"/>
                </a:outerShdw>
              </a:effectLst>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pic>
        <p:nvPicPr>
          <p:cNvPr id="7" name="Zástupný symbol pro obsah 6"/>
          <p:cNvPicPr>
            <a:picLocks noGrp="1" noChangeAspect="1"/>
          </p:cNvPicPr>
          <p:nvPr>
            <p:ph idx="1"/>
          </p:nvPr>
        </p:nvPicPr>
        <p:blipFill>
          <a:blip r:embed="rId2"/>
          <a:stretch>
            <a:fillRect/>
          </a:stretch>
        </p:blipFill>
        <p:spPr>
          <a:xfrm>
            <a:off x="509588" y="2136160"/>
            <a:ext cx="7379190" cy="3540699"/>
          </a:xfrm>
          <a:prstGeom prst="rect">
            <a:avLst/>
          </a:prstGeom>
        </p:spPr>
      </p:pic>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8" name="Obdélník 7"/>
          <p:cNvSpPr/>
          <p:nvPr/>
        </p:nvSpPr>
        <p:spPr>
          <a:xfrm>
            <a:off x="798022" y="5740076"/>
            <a:ext cx="6658494" cy="400110"/>
          </a:xfrm>
          <a:prstGeom prst="rect">
            <a:avLst/>
          </a:prstGeom>
        </p:spPr>
        <p:txBody>
          <a:bodyPr wrap="square">
            <a:spAutoFit/>
          </a:bodyPr>
          <a:lstStyle/>
          <a:p>
            <a:r>
              <a:rPr lang="pl-PL" sz="2000" dirty="0"/>
              <a:t>Z obrázku je vidět, že platí: x= x´+ vt .</a:t>
            </a:r>
            <a:endParaRPr lang="cs-CZ" sz="2000" dirty="0"/>
          </a:p>
        </p:txBody>
      </p:sp>
    </p:spTree>
    <p:extLst>
      <p:ext uri="{BB962C8B-B14F-4D97-AF65-F5344CB8AC3E}">
        <p14:creationId xmlns:p14="http://schemas.microsoft.com/office/powerpoint/2010/main" val="335329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3" name="Zástupný symbol pro obsah 2"/>
          <p:cNvSpPr>
            <a:spLocks noGrp="1"/>
          </p:cNvSpPr>
          <p:nvPr>
            <p:ph idx="1"/>
          </p:nvPr>
        </p:nvSpPr>
        <p:spPr/>
        <p:txBody>
          <a:bodyPr/>
          <a:lstStyle/>
          <a:p>
            <a:r>
              <a:rPr lang="cs-CZ" b="1" dirty="0">
                <a:solidFill>
                  <a:srgbClr val="FF0000"/>
                </a:solidFill>
              </a:rPr>
              <a:t>GALILEIHO (speciální) TRANSFORMACE</a:t>
            </a:r>
          </a:p>
          <a:p>
            <a:r>
              <a:rPr lang="cs-CZ" dirty="0"/>
              <a:t>udává přechod od souřadnic v jedné IVS k souřadnicím v jiné IVS</a:t>
            </a:r>
          </a:p>
          <a:p>
            <a:r>
              <a:rPr lang="cs-CZ" dirty="0"/>
              <a:t>platí pouze v klasické mechanice</a:t>
            </a:r>
          </a:p>
          <a:p>
            <a:pPr lvl="2"/>
            <a:r>
              <a:rPr lang="cs-CZ" b="1" i="1" dirty="0">
                <a:solidFill>
                  <a:srgbClr val="00287D"/>
                </a:solidFill>
              </a:rPr>
              <a:t>x = x' + v.t</a:t>
            </a:r>
          </a:p>
          <a:p>
            <a:pPr lvl="2"/>
            <a:r>
              <a:rPr lang="cs-CZ" b="1" i="1" dirty="0">
                <a:solidFill>
                  <a:srgbClr val="00287D"/>
                </a:solidFill>
              </a:rPr>
              <a:t>y = y'</a:t>
            </a:r>
          </a:p>
          <a:p>
            <a:pPr lvl="2"/>
            <a:r>
              <a:rPr lang="cs-CZ" b="1" i="1" dirty="0">
                <a:solidFill>
                  <a:srgbClr val="00287D"/>
                </a:solidFill>
              </a:rPr>
              <a:t>z = z'</a:t>
            </a:r>
          </a:p>
          <a:p>
            <a:pPr lvl="2"/>
            <a:r>
              <a:rPr lang="cs-CZ" b="1" i="1" dirty="0">
                <a:solidFill>
                  <a:srgbClr val="00287D"/>
                </a:solidFill>
              </a:rPr>
              <a:t>t = t' </a:t>
            </a:r>
          </a:p>
        </p:txBody>
      </p:sp>
      <p:pic>
        <p:nvPicPr>
          <p:cNvPr id="6" name="Obrázek 5"/>
          <p:cNvPicPr>
            <a:picLocks noChangeAspect="1"/>
          </p:cNvPicPr>
          <p:nvPr/>
        </p:nvPicPr>
        <p:blipFill>
          <a:blip r:embed="rId2"/>
          <a:stretch>
            <a:fillRect/>
          </a:stretch>
        </p:blipFill>
        <p:spPr>
          <a:xfrm>
            <a:off x="422694" y="5559229"/>
            <a:ext cx="8721306" cy="689171"/>
          </a:xfrm>
          <a:prstGeom prst="rect">
            <a:avLst/>
          </a:prstGeom>
        </p:spPr>
      </p:pic>
    </p:spTree>
    <p:extLst>
      <p:ext uri="{BB962C8B-B14F-4D97-AF65-F5344CB8AC3E}">
        <p14:creationId xmlns:p14="http://schemas.microsoft.com/office/powerpoint/2010/main" val="109744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p:txBody>
              <a:bodyPr/>
              <a:lstStyle/>
              <a:p>
                <a:pPr marL="0" indent="0">
                  <a:buNone/>
                </a:pPr>
                <a:r>
                  <a:rPr lang="cs-CZ" b="1" dirty="0"/>
                  <a:t>Zákony klasické mechaniky jsou </a:t>
                </a:r>
                <a:r>
                  <a:rPr lang="cs-CZ" b="1" dirty="0">
                    <a:solidFill>
                      <a:srgbClr val="FF0000"/>
                    </a:solidFill>
                  </a:rPr>
                  <a:t>invariantní </a:t>
                </a:r>
                <a:r>
                  <a:rPr lang="cs-CZ" b="1" dirty="0"/>
                  <a:t>(neměnné) </a:t>
                </a:r>
                <a:r>
                  <a:rPr lang="cs-CZ" b="1" dirty="0">
                    <a:solidFill>
                      <a:srgbClr val="FF0000"/>
                    </a:solidFill>
                  </a:rPr>
                  <a:t>vzhledem ke Galileiho transformaci.</a:t>
                </a:r>
              </a:p>
              <a:p>
                <a:pPr marL="0" indent="0">
                  <a:buNone/>
                </a:pPr>
                <a:endParaRPr lang="cs-CZ" b="1" i="1" dirty="0">
                  <a:solidFill>
                    <a:srgbClr val="FF0000"/>
                  </a:solidFill>
                </a:endParaRPr>
              </a:p>
              <a:p>
                <a:pPr marL="0" indent="0">
                  <a:buNone/>
                </a:pPr>
                <a:r>
                  <a:rPr lang="cs-CZ" sz="1600" dirty="0"/>
                  <a:t>Př. 2.NZ</a:t>
                </a:r>
              </a:p>
              <a:p>
                <a:pPr marL="0" indent="0">
                  <a:buNone/>
                </a:pPr>
                <a:endParaRPr lang="cs-CZ" sz="1600" dirty="0"/>
              </a:p>
              <a:p>
                <a:pPr marL="0" indent="0">
                  <a:buNone/>
                </a:pPr>
                <a:r>
                  <a:rPr lang="cs-CZ" sz="1600" dirty="0"/>
                  <a:t>	</a:t>
                </a:r>
                <a14:m>
                  <m:oMath xmlns:m="http://schemas.openxmlformats.org/officeDocument/2006/math">
                    <m:acc>
                      <m:accPr>
                        <m:chr m:val="⃗"/>
                        <m:ctrlPr>
                          <a:rPr lang="cs-CZ" sz="1600" i="1" smtClean="0">
                            <a:latin typeface="Cambria Math" panose="02040503050406030204" pitchFamily="18" charset="0"/>
                          </a:rPr>
                        </m:ctrlPr>
                      </m:accPr>
                      <m:e>
                        <m:r>
                          <a:rPr lang="cs-CZ" sz="1600" b="0" i="1" smtClean="0">
                            <a:latin typeface="Cambria Math" panose="02040503050406030204" pitchFamily="18" charset="0"/>
                          </a:rPr>
                          <m:t>𝐹</m:t>
                        </m:r>
                      </m:e>
                    </m:acc>
                    <m:r>
                      <a:rPr lang="cs-CZ" sz="1600" i="1" smtClean="0">
                        <a:latin typeface="Cambria Math" panose="02040503050406030204" pitchFamily="18" charset="0"/>
                      </a:rPr>
                      <m:t>=</m:t>
                    </m:r>
                    <m:r>
                      <a:rPr lang="cs-CZ" sz="1600" b="0" i="1" smtClean="0">
                        <a:latin typeface="Cambria Math" panose="02040503050406030204" pitchFamily="18" charset="0"/>
                      </a:rPr>
                      <m:t>𝑚</m:t>
                    </m:r>
                    <m:r>
                      <a:rPr lang="cs-CZ" sz="1600" b="0" i="1" smtClean="0">
                        <a:latin typeface="Cambria Math" panose="02040503050406030204" pitchFamily="18" charset="0"/>
                      </a:rPr>
                      <m:t>.</m:t>
                    </m:r>
                    <m:acc>
                      <m:accPr>
                        <m:chr m:val="⃗"/>
                        <m:ctrlPr>
                          <a:rPr lang="cs-CZ" sz="1600" b="0" i="1" smtClean="0">
                            <a:latin typeface="Cambria Math" panose="02040503050406030204" pitchFamily="18" charset="0"/>
                          </a:rPr>
                        </m:ctrlPr>
                      </m:accPr>
                      <m:e>
                        <m:r>
                          <a:rPr lang="cs-CZ" sz="1600" b="0" i="1" smtClean="0">
                            <a:latin typeface="Cambria Math" panose="02040503050406030204" pitchFamily="18" charset="0"/>
                          </a:rPr>
                          <m:t>𝑎</m:t>
                        </m:r>
                      </m:e>
                    </m:acc>
                    <m:r>
                      <a:rPr lang="cs-CZ" sz="1600" b="0" i="1" smtClean="0">
                        <a:latin typeface="Cambria Math" panose="02040503050406030204" pitchFamily="18" charset="0"/>
                      </a:rPr>
                      <m:t>=</m:t>
                    </m:r>
                    <m:r>
                      <a:rPr lang="cs-CZ" sz="1600" b="0" i="1" smtClean="0">
                        <a:latin typeface="Cambria Math" panose="02040503050406030204" pitchFamily="18" charset="0"/>
                      </a:rPr>
                      <m:t>𝑚</m:t>
                    </m:r>
                    <m:f>
                      <m:fPr>
                        <m:ctrlPr>
                          <a:rPr lang="cs-CZ" sz="1600" b="0" i="1" smtClean="0">
                            <a:latin typeface="Cambria Math" panose="02040503050406030204" pitchFamily="18" charset="0"/>
                          </a:rPr>
                        </m:ctrlPr>
                      </m:fPr>
                      <m:num>
                        <m:sSup>
                          <m:sSupPr>
                            <m:ctrlPr>
                              <a:rPr lang="cs-CZ" sz="1600" b="0" i="1" smtClean="0">
                                <a:latin typeface="Cambria Math" panose="02040503050406030204" pitchFamily="18" charset="0"/>
                              </a:rPr>
                            </m:ctrlPr>
                          </m:sSupPr>
                          <m:e>
                            <m:r>
                              <a:rPr lang="cs-CZ" sz="1600" b="0" i="1" smtClean="0">
                                <a:latin typeface="Cambria Math" panose="02040503050406030204" pitchFamily="18" charset="0"/>
                              </a:rPr>
                              <m:t>𝑑</m:t>
                            </m:r>
                          </m:e>
                          <m:sup>
                            <m:r>
                              <a:rPr lang="cs-CZ" sz="1600" b="0" i="1" smtClean="0">
                                <a:latin typeface="Cambria Math" panose="02040503050406030204" pitchFamily="18" charset="0"/>
                              </a:rPr>
                              <m:t>2</m:t>
                            </m:r>
                          </m:sup>
                        </m:sSup>
                      </m:num>
                      <m:den>
                        <m:r>
                          <a:rPr lang="cs-CZ" sz="1600" b="0" i="1" smtClean="0">
                            <a:latin typeface="Cambria Math" panose="02040503050406030204" pitchFamily="18" charset="0"/>
                          </a:rPr>
                          <m:t>𝑑</m:t>
                        </m:r>
                        <m:sSup>
                          <m:sSupPr>
                            <m:ctrlPr>
                              <a:rPr lang="cs-CZ" sz="1600" b="0" i="1" smtClean="0">
                                <a:latin typeface="Cambria Math" panose="02040503050406030204" pitchFamily="18" charset="0"/>
                              </a:rPr>
                            </m:ctrlPr>
                          </m:sSupPr>
                          <m:e>
                            <m:r>
                              <a:rPr lang="cs-CZ" sz="1600" b="0" i="1" smtClean="0">
                                <a:latin typeface="Cambria Math" panose="02040503050406030204" pitchFamily="18" charset="0"/>
                              </a:rPr>
                              <m:t>𝑡</m:t>
                            </m:r>
                          </m:e>
                          <m:sup>
                            <m:r>
                              <a:rPr lang="cs-CZ" sz="1600" b="0" i="1" smtClean="0">
                                <a:latin typeface="Cambria Math" panose="02040503050406030204" pitchFamily="18" charset="0"/>
                              </a:rPr>
                              <m:t>2</m:t>
                            </m:r>
                          </m:sup>
                        </m:sSup>
                      </m:den>
                    </m:f>
                    <m:acc>
                      <m:accPr>
                        <m:chr m:val="⃗"/>
                        <m:ctrlPr>
                          <a:rPr lang="cs-CZ" sz="1600" b="0" i="1" smtClean="0">
                            <a:latin typeface="Cambria Math" panose="02040503050406030204" pitchFamily="18" charset="0"/>
                          </a:rPr>
                        </m:ctrlPr>
                      </m:accPr>
                      <m:e>
                        <m:r>
                          <a:rPr lang="cs-CZ" sz="1600" b="0" i="1" smtClean="0">
                            <a:latin typeface="Cambria Math" panose="02040503050406030204" pitchFamily="18" charset="0"/>
                          </a:rPr>
                          <m:t>𝑟</m:t>
                        </m:r>
                      </m:e>
                    </m:acc>
                  </m:oMath>
                </a14:m>
                <a:endParaRPr lang="cs-CZ" sz="1600" dirty="0"/>
              </a:p>
              <a:p>
                <a:pPr marL="0" indent="0">
                  <a:buNone/>
                </a:pPr>
                <a14:m>
                  <m:oMathPara xmlns:m="http://schemas.openxmlformats.org/officeDocument/2006/math">
                    <m:oMathParaPr>
                      <m:jc m:val="centerGroup"/>
                    </m:oMathParaPr>
                    <m:oMath xmlns:m="http://schemas.openxmlformats.org/officeDocument/2006/math">
                      <m:r>
                        <a:rPr lang="cs-CZ" sz="1600" b="0" i="1" smtClean="0">
                          <a:latin typeface="Cambria Math" panose="02040503050406030204" pitchFamily="18" charset="0"/>
                        </a:rPr>
                        <m:t>𝐹</m:t>
                      </m:r>
                      <m:r>
                        <a:rPr lang="cs-CZ" sz="1600" i="1">
                          <a:latin typeface="Cambria Math" panose="02040503050406030204" pitchFamily="18" charset="0"/>
                        </a:rPr>
                        <m:t>=</m:t>
                      </m:r>
                      <m:r>
                        <a:rPr lang="cs-CZ" sz="1600" i="1">
                          <a:latin typeface="Cambria Math" panose="02040503050406030204" pitchFamily="18" charset="0"/>
                        </a:rPr>
                        <m:t>𝑚</m:t>
                      </m:r>
                      <m:r>
                        <a:rPr lang="cs-CZ" sz="1600" i="1">
                          <a:latin typeface="Cambria Math" panose="02040503050406030204" pitchFamily="18" charset="0"/>
                        </a:rPr>
                        <m:t>.</m:t>
                      </m:r>
                      <m:r>
                        <a:rPr lang="cs-CZ" sz="1600" b="0" i="1" smtClean="0">
                          <a:latin typeface="Cambria Math" panose="02040503050406030204" pitchFamily="18" charset="0"/>
                        </a:rPr>
                        <m:t>𝑎</m:t>
                      </m:r>
                      <m:r>
                        <a:rPr lang="cs-CZ" sz="1600" i="1">
                          <a:latin typeface="Cambria Math" panose="02040503050406030204" pitchFamily="18" charset="0"/>
                        </a:rPr>
                        <m:t>=</m:t>
                      </m:r>
                      <m:r>
                        <a:rPr lang="cs-CZ" sz="1600" i="1">
                          <a:latin typeface="Cambria Math" panose="02040503050406030204" pitchFamily="18" charset="0"/>
                        </a:rPr>
                        <m:t>𝑚</m:t>
                      </m:r>
                      <m:f>
                        <m:fPr>
                          <m:ctrlPr>
                            <a:rPr lang="cs-CZ" sz="1600" i="1">
                              <a:latin typeface="Cambria Math" panose="02040503050406030204" pitchFamily="18" charset="0"/>
                            </a:rPr>
                          </m:ctrlPr>
                        </m:fPr>
                        <m:num>
                          <m:sSup>
                            <m:sSupPr>
                              <m:ctrlPr>
                                <a:rPr lang="cs-CZ" sz="1600" i="1">
                                  <a:latin typeface="Cambria Math" panose="02040503050406030204" pitchFamily="18" charset="0"/>
                                </a:rPr>
                              </m:ctrlPr>
                            </m:sSupPr>
                            <m:e>
                              <m:r>
                                <a:rPr lang="cs-CZ" sz="1600" i="1">
                                  <a:latin typeface="Cambria Math" panose="02040503050406030204" pitchFamily="18" charset="0"/>
                                </a:rPr>
                                <m:t>𝑑</m:t>
                              </m:r>
                            </m:e>
                            <m:sup>
                              <m:r>
                                <a:rPr lang="cs-CZ" sz="1600" i="1">
                                  <a:latin typeface="Cambria Math" panose="02040503050406030204" pitchFamily="18" charset="0"/>
                                </a:rPr>
                                <m:t>2</m:t>
                              </m:r>
                            </m:sup>
                          </m:sSup>
                          <m:r>
                            <a:rPr lang="cs-CZ" sz="1600" b="0" i="1" smtClean="0">
                              <a:latin typeface="Cambria Math" panose="02040503050406030204" pitchFamily="18" charset="0"/>
                            </a:rPr>
                            <m:t>𝑥</m:t>
                          </m:r>
                        </m:num>
                        <m:den>
                          <m:r>
                            <a:rPr lang="cs-CZ" sz="1600" i="1">
                              <a:latin typeface="Cambria Math" panose="02040503050406030204" pitchFamily="18" charset="0"/>
                            </a:rPr>
                            <m:t>𝑑</m:t>
                          </m:r>
                          <m:sSup>
                            <m:sSupPr>
                              <m:ctrlPr>
                                <a:rPr lang="cs-CZ" sz="1600" i="1">
                                  <a:latin typeface="Cambria Math" panose="02040503050406030204" pitchFamily="18" charset="0"/>
                                </a:rPr>
                              </m:ctrlPr>
                            </m:sSupPr>
                            <m:e>
                              <m:r>
                                <a:rPr lang="cs-CZ" sz="1600" i="1">
                                  <a:latin typeface="Cambria Math" panose="02040503050406030204" pitchFamily="18" charset="0"/>
                                </a:rPr>
                                <m:t>𝑡</m:t>
                              </m:r>
                            </m:e>
                            <m:sup>
                              <m:r>
                                <a:rPr lang="cs-CZ" sz="1600" i="1">
                                  <a:latin typeface="Cambria Math" panose="02040503050406030204" pitchFamily="18" charset="0"/>
                                </a:rPr>
                                <m:t>2</m:t>
                              </m:r>
                            </m:sup>
                          </m:sSup>
                        </m:den>
                      </m:f>
                      <m:r>
                        <a:rPr lang="cs-CZ" sz="1600" b="0" i="1" smtClean="0">
                          <a:latin typeface="Cambria Math" panose="02040503050406030204" pitchFamily="18" charset="0"/>
                        </a:rPr>
                        <m:t>=</m:t>
                      </m:r>
                      <m:r>
                        <a:rPr lang="cs-CZ" sz="1600" b="0" i="1" smtClean="0">
                          <a:latin typeface="Cambria Math" panose="02040503050406030204" pitchFamily="18" charset="0"/>
                        </a:rPr>
                        <m:t>𝑚</m:t>
                      </m:r>
                      <m:f>
                        <m:fPr>
                          <m:ctrlPr>
                            <a:rPr lang="cs-CZ" sz="1600" i="1">
                              <a:latin typeface="Cambria Math" panose="02040503050406030204" pitchFamily="18" charset="0"/>
                            </a:rPr>
                          </m:ctrlPr>
                        </m:fPr>
                        <m:num>
                          <m:sSup>
                            <m:sSupPr>
                              <m:ctrlPr>
                                <a:rPr lang="cs-CZ" sz="1600" i="1">
                                  <a:latin typeface="Cambria Math" panose="02040503050406030204" pitchFamily="18" charset="0"/>
                                </a:rPr>
                              </m:ctrlPr>
                            </m:sSupPr>
                            <m:e>
                              <m:r>
                                <a:rPr lang="cs-CZ" sz="1600" i="1">
                                  <a:latin typeface="Cambria Math" panose="02040503050406030204" pitchFamily="18" charset="0"/>
                                </a:rPr>
                                <m:t>𝑑</m:t>
                              </m:r>
                            </m:e>
                            <m:sup>
                              <m:r>
                                <a:rPr lang="cs-CZ" sz="1600" i="1">
                                  <a:latin typeface="Cambria Math" panose="02040503050406030204" pitchFamily="18" charset="0"/>
                                </a:rPr>
                                <m:t>2</m:t>
                              </m:r>
                            </m:sup>
                          </m:sSup>
                          <m:d>
                            <m:dPr>
                              <m:ctrlPr>
                                <a:rPr lang="cs-CZ" sz="1600" i="1" smtClean="0">
                                  <a:latin typeface="Cambria Math" panose="02040503050406030204" pitchFamily="18" charset="0"/>
                                </a:rPr>
                              </m:ctrlPr>
                            </m:dPr>
                            <m:e>
                              <m:sSup>
                                <m:sSupPr>
                                  <m:ctrlPr>
                                    <a:rPr lang="cs-CZ" sz="1600" i="1">
                                      <a:latin typeface="Cambria Math" panose="02040503050406030204" pitchFamily="18" charset="0"/>
                                    </a:rPr>
                                  </m:ctrlPr>
                                </m:sSupPr>
                                <m:e>
                                  <m:r>
                                    <a:rPr lang="cs-CZ" sz="1600" i="1">
                                      <a:latin typeface="Cambria Math" panose="02040503050406030204" pitchFamily="18" charset="0"/>
                                    </a:rPr>
                                    <m:t>𝑥</m:t>
                                  </m:r>
                                </m:e>
                                <m:sup>
                                  <m:r>
                                    <a:rPr lang="cs-CZ" sz="1600" i="1">
                                      <a:latin typeface="Cambria Math" panose="02040503050406030204" pitchFamily="18" charset="0"/>
                                    </a:rPr>
                                    <m:t>′</m:t>
                                  </m:r>
                                </m:sup>
                              </m:sSup>
                              <m:r>
                                <a:rPr lang="cs-CZ" sz="1600" i="1">
                                  <a:latin typeface="Cambria Math" panose="02040503050406030204" pitchFamily="18" charset="0"/>
                                </a:rPr>
                                <m:t>+</m:t>
                              </m:r>
                              <m:r>
                                <a:rPr lang="cs-CZ" sz="1600" i="1">
                                  <a:latin typeface="Cambria Math" panose="02040503050406030204" pitchFamily="18" charset="0"/>
                                </a:rPr>
                                <m:t>𝑣𝑡</m:t>
                              </m:r>
                            </m:e>
                          </m:d>
                        </m:num>
                        <m:den>
                          <m:r>
                            <a:rPr lang="cs-CZ" sz="1600" i="1">
                              <a:latin typeface="Cambria Math" panose="02040503050406030204" pitchFamily="18" charset="0"/>
                            </a:rPr>
                            <m:t>𝑑</m:t>
                          </m:r>
                          <m:sSup>
                            <m:sSupPr>
                              <m:ctrlPr>
                                <a:rPr lang="cs-CZ" sz="1600" i="1">
                                  <a:latin typeface="Cambria Math" panose="02040503050406030204" pitchFamily="18" charset="0"/>
                                </a:rPr>
                              </m:ctrlPr>
                            </m:sSupPr>
                            <m:e>
                              <m:r>
                                <a:rPr lang="cs-CZ" sz="1600" i="1">
                                  <a:latin typeface="Cambria Math" panose="02040503050406030204" pitchFamily="18" charset="0"/>
                                </a:rPr>
                                <m:t>𝑡</m:t>
                              </m:r>
                            </m:e>
                            <m:sup>
                              <m:r>
                                <a:rPr lang="cs-CZ" sz="1600" i="1">
                                  <a:latin typeface="Cambria Math" panose="02040503050406030204" pitchFamily="18" charset="0"/>
                                </a:rPr>
                                <m:t>2</m:t>
                              </m:r>
                            </m:sup>
                          </m:sSup>
                        </m:den>
                      </m:f>
                      <m:r>
                        <a:rPr lang="cs-CZ" sz="1600" b="0" i="1" smtClean="0">
                          <a:latin typeface="Cambria Math" panose="02040503050406030204" pitchFamily="18" charset="0"/>
                        </a:rPr>
                        <m:t>=</m:t>
                      </m:r>
                      <m:r>
                        <a:rPr lang="cs-CZ" sz="1600" i="1">
                          <a:latin typeface="Cambria Math" panose="02040503050406030204" pitchFamily="18" charset="0"/>
                        </a:rPr>
                        <m:t>𝑚</m:t>
                      </m:r>
                      <m:f>
                        <m:fPr>
                          <m:ctrlPr>
                            <a:rPr lang="cs-CZ" sz="1600" i="1">
                              <a:latin typeface="Cambria Math" panose="02040503050406030204" pitchFamily="18" charset="0"/>
                            </a:rPr>
                          </m:ctrlPr>
                        </m:fPr>
                        <m:num>
                          <m:sSup>
                            <m:sSupPr>
                              <m:ctrlPr>
                                <a:rPr lang="cs-CZ" sz="1600" i="1">
                                  <a:latin typeface="Cambria Math" panose="02040503050406030204" pitchFamily="18" charset="0"/>
                                </a:rPr>
                              </m:ctrlPr>
                            </m:sSupPr>
                            <m:e>
                              <m:r>
                                <a:rPr lang="cs-CZ" sz="1600" i="1">
                                  <a:latin typeface="Cambria Math" panose="02040503050406030204" pitchFamily="18" charset="0"/>
                                </a:rPr>
                                <m:t>𝑑</m:t>
                              </m:r>
                            </m:e>
                            <m:sup>
                              <m:r>
                                <a:rPr lang="cs-CZ" sz="1600" i="1">
                                  <a:latin typeface="Cambria Math" panose="02040503050406030204" pitchFamily="18" charset="0"/>
                                </a:rPr>
                                <m:t>2</m:t>
                              </m:r>
                            </m:sup>
                          </m:sSup>
                          <m:r>
                            <a:rPr lang="cs-CZ" sz="1600" i="1">
                              <a:latin typeface="Cambria Math" panose="02040503050406030204" pitchFamily="18" charset="0"/>
                            </a:rPr>
                            <m:t>𝑥</m:t>
                          </m:r>
                          <m:r>
                            <a:rPr lang="cs-CZ" sz="1600" b="0" i="1" smtClean="0">
                              <a:latin typeface="Cambria Math" panose="02040503050406030204" pitchFamily="18" charset="0"/>
                            </a:rPr>
                            <m:t>′</m:t>
                          </m:r>
                        </m:num>
                        <m:den>
                          <m:r>
                            <a:rPr lang="cs-CZ" sz="1600" i="1">
                              <a:latin typeface="Cambria Math" panose="02040503050406030204" pitchFamily="18" charset="0"/>
                            </a:rPr>
                            <m:t>𝑑</m:t>
                          </m:r>
                          <m:sSup>
                            <m:sSupPr>
                              <m:ctrlPr>
                                <a:rPr lang="cs-CZ" sz="1600" i="1">
                                  <a:latin typeface="Cambria Math" panose="02040503050406030204" pitchFamily="18" charset="0"/>
                                </a:rPr>
                              </m:ctrlPr>
                            </m:sSupPr>
                            <m:e>
                              <m:r>
                                <a:rPr lang="cs-CZ" sz="1600" i="1">
                                  <a:latin typeface="Cambria Math" panose="02040503050406030204" pitchFamily="18" charset="0"/>
                                </a:rPr>
                                <m:t>𝑡</m:t>
                              </m:r>
                            </m:e>
                            <m:sup>
                              <m:r>
                                <a:rPr lang="cs-CZ" sz="1600" i="1">
                                  <a:latin typeface="Cambria Math" panose="02040503050406030204" pitchFamily="18" charset="0"/>
                                </a:rPr>
                                <m:t>2</m:t>
                              </m:r>
                            </m:sup>
                          </m:sSup>
                        </m:den>
                      </m:f>
                      <m:r>
                        <a:rPr lang="cs-CZ" sz="1600" b="0" i="1" smtClean="0">
                          <a:latin typeface="Cambria Math" panose="02040503050406030204" pitchFamily="18" charset="0"/>
                        </a:rPr>
                        <m:t>=</m:t>
                      </m:r>
                      <m:r>
                        <a:rPr lang="cs-CZ" sz="1600" b="0" i="1" smtClean="0">
                          <a:latin typeface="Cambria Math" panose="02040503050406030204" pitchFamily="18" charset="0"/>
                        </a:rPr>
                        <m:t>𝐹</m:t>
                      </m:r>
                      <m:r>
                        <a:rPr lang="cs-CZ" sz="1600" b="0" i="1" smtClean="0">
                          <a:latin typeface="Cambria Math" panose="02040503050406030204" pitchFamily="18" charset="0"/>
                        </a:rPr>
                        <m:t>′</m:t>
                      </m:r>
                    </m:oMath>
                  </m:oMathPara>
                </a14:m>
                <a:endParaRPr lang="cs-CZ" sz="1600" dirty="0"/>
              </a:p>
              <a:p>
                <a:pPr marL="0" indent="0">
                  <a:buNone/>
                </a:pPr>
                <a:endParaRPr lang="cs-CZ" sz="1600" dirty="0"/>
              </a:p>
              <a:p>
                <a:pPr marL="0" indent="0">
                  <a:buNone/>
                </a:pPr>
                <a:endParaRPr lang="cs-CZ" sz="1600" dirty="0"/>
              </a:p>
              <a:p>
                <a:pPr marL="0" indent="0">
                  <a:buNone/>
                </a:pPr>
                <a:r>
                  <a:rPr lang="cs-CZ" sz="1600" dirty="0"/>
                  <a:t>Invariantní vůči </a:t>
                </a:r>
                <a:r>
                  <a:rPr lang="cs-CZ" sz="1600" dirty="0" err="1"/>
                  <a:t>Gallieiho</a:t>
                </a:r>
                <a:r>
                  <a:rPr lang="cs-CZ" sz="1600" dirty="0"/>
                  <a:t> transformaci jsou zákon zachování energie a zákon zachování hybnosti.</a:t>
                </a:r>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2340" t="-2222" r="-1811"/>
                </a:stretch>
              </a:blipFill>
            </p:spPr>
            <p:txBody>
              <a:bodyPr/>
              <a:lstStyle/>
              <a:p>
                <a:r>
                  <a:rPr lang="cs-CZ">
                    <a:noFill/>
                  </a:rPr>
                  <a:t> </a:t>
                </a:r>
              </a:p>
            </p:txBody>
          </p:sp>
        </mc:Fallback>
      </mc:AlternateContent>
    </p:spTree>
    <p:extLst>
      <p:ext uri="{BB962C8B-B14F-4D97-AF65-F5344CB8AC3E}">
        <p14:creationId xmlns:p14="http://schemas.microsoft.com/office/powerpoint/2010/main" val="308513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Vývoj fyziky v 19. století</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3" name="Zástupný symbol pro obsah 2"/>
          <p:cNvSpPr>
            <a:spLocks noGrp="1"/>
          </p:cNvSpPr>
          <p:nvPr>
            <p:ph idx="1"/>
          </p:nvPr>
        </p:nvSpPr>
        <p:spPr/>
        <p:txBody>
          <a:bodyPr/>
          <a:lstStyle/>
          <a:p>
            <a:pPr marL="0" indent="0">
              <a:buNone/>
            </a:pPr>
            <a:r>
              <a:rPr lang="cs-CZ" sz="1800" dirty="0"/>
              <a:t>Experimentální a zejména teoretické výsledky získané především v průběhu 19. století v optice ale zejména v oblasti elektřiny a magnetismu </a:t>
            </a:r>
          </a:p>
          <a:p>
            <a:pPr marL="0" indent="0">
              <a:buNone/>
            </a:pPr>
            <a:endParaRPr lang="cs-CZ" dirty="0"/>
          </a:p>
          <a:p>
            <a:pPr marL="0" indent="0">
              <a:buNone/>
            </a:pPr>
            <a:r>
              <a:rPr lang="cs-CZ" sz="1800" dirty="0"/>
              <a:t>1873 skotský fyzik James </a:t>
            </a:r>
            <a:r>
              <a:rPr lang="cs-CZ" sz="1800" dirty="0" err="1"/>
              <a:t>Clerk</a:t>
            </a:r>
            <a:r>
              <a:rPr lang="cs-CZ" sz="1800" dirty="0"/>
              <a:t> </a:t>
            </a:r>
            <a:r>
              <a:rPr lang="cs-CZ" sz="1800" dirty="0" err="1"/>
              <a:t>Mawxwell</a:t>
            </a:r>
            <a:r>
              <a:rPr lang="cs-CZ" sz="1800" dirty="0"/>
              <a:t> (1831 – 1879) </a:t>
            </a:r>
          </a:p>
          <a:p>
            <a:pPr marL="0" indent="0">
              <a:buNone/>
            </a:pPr>
            <a:r>
              <a:rPr lang="cs-CZ" sz="1800" dirty="0"/>
              <a:t>	</a:t>
            </a:r>
            <a:r>
              <a:rPr lang="cs-CZ" sz="1800" b="1" dirty="0"/>
              <a:t>rovnice elektromagnetického pole</a:t>
            </a:r>
          </a:p>
          <a:p>
            <a:pPr marL="0" indent="0">
              <a:buNone/>
            </a:pPr>
            <a:endParaRPr lang="cs-CZ" sz="1800" dirty="0"/>
          </a:p>
          <a:p>
            <a:pPr marL="0" indent="0">
              <a:buNone/>
            </a:pPr>
            <a:endParaRPr lang="cs-CZ" sz="1800" dirty="0"/>
          </a:p>
          <a:p>
            <a:pPr marL="0" indent="0">
              <a:buNone/>
            </a:pPr>
            <a:r>
              <a:rPr lang="cs-CZ" sz="1800" dirty="0"/>
              <a:t>Tyto rovnice však </a:t>
            </a:r>
            <a:r>
              <a:rPr lang="cs-CZ" sz="1800" b="1" dirty="0"/>
              <a:t>nebyly invariantní </a:t>
            </a:r>
            <a:r>
              <a:rPr lang="cs-CZ" sz="1800" dirty="0"/>
              <a:t>vůči Galileiho transformaci. </a:t>
            </a:r>
          </a:p>
          <a:p>
            <a:pPr marL="0" indent="0">
              <a:buNone/>
            </a:pPr>
            <a:endParaRPr lang="cs-CZ" sz="1800" dirty="0"/>
          </a:p>
          <a:p>
            <a:pPr marL="0" indent="0">
              <a:buNone/>
            </a:pPr>
            <a:r>
              <a:rPr lang="cs-CZ" sz="1800" dirty="0"/>
              <a:t>Počátkem 20. století - holandský fyzik A. Lorenz</a:t>
            </a:r>
          </a:p>
          <a:p>
            <a:pPr marL="0" indent="0">
              <a:buNone/>
            </a:pPr>
            <a:r>
              <a:rPr lang="cs-CZ" sz="1800" b="1" dirty="0"/>
              <a:t>rovnice elektromagnetického pole </a:t>
            </a:r>
            <a:r>
              <a:rPr lang="cs-CZ" sz="1800" b="1" dirty="0">
                <a:solidFill>
                  <a:srgbClr val="FF0000"/>
                </a:solidFill>
              </a:rPr>
              <a:t>jsou invariantní vůči jisté transformaci souřadnic a času</a:t>
            </a:r>
            <a:r>
              <a:rPr lang="cs-CZ" sz="1800" b="1" dirty="0"/>
              <a:t>, kterou dnes nazýváme </a:t>
            </a:r>
            <a:r>
              <a:rPr lang="cs-CZ" sz="1800" b="1" dirty="0">
                <a:solidFill>
                  <a:srgbClr val="FF0000"/>
                </a:solidFill>
              </a:rPr>
              <a:t>Lorentzovou transformací</a:t>
            </a:r>
            <a:r>
              <a:rPr lang="cs-CZ" sz="1800" b="1" dirty="0"/>
              <a:t>. </a:t>
            </a:r>
          </a:p>
          <a:p>
            <a:pPr marL="0" indent="0">
              <a:buNone/>
            </a:pPr>
            <a:endParaRPr lang="cs-CZ" sz="1800" dirty="0"/>
          </a:p>
        </p:txBody>
      </p:sp>
      <p:pic>
        <p:nvPicPr>
          <p:cNvPr id="6" name="Obrázek 5"/>
          <p:cNvPicPr>
            <a:picLocks noChangeAspect="1"/>
          </p:cNvPicPr>
          <p:nvPr/>
        </p:nvPicPr>
        <p:blipFill>
          <a:blip r:embed="rId2"/>
          <a:stretch>
            <a:fillRect/>
          </a:stretch>
        </p:blipFill>
        <p:spPr>
          <a:xfrm>
            <a:off x="3371415" y="3852589"/>
            <a:ext cx="408467" cy="445047"/>
          </a:xfrm>
          <a:prstGeom prst="rect">
            <a:avLst/>
          </a:prstGeom>
        </p:spPr>
      </p:pic>
    </p:spTree>
    <p:extLst>
      <p:ext uri="{BB962C8B-B14F-4D97-AF65-F5344CB8AC3E}">
        <p14:creationId xmlns:p14="http://schemas.microsoft.com/office/powerpoint/2010/main" val="94785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Vývoj fyziky v 19. století</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3" name="Zástupný symbol pro obsah 2"/>
          <p:cNvSpPr>
            <a:spLocks noGrp="1"/>
          </p:cNvSpPr>
          <p:nvPr>
            <p:ph idx="1"/>
          </p:nvPr>
        </p:nvSpPr>
        <p:spPr/>
        <p:txBody>
          <a:bodyPr/>
          <a:lstStyle/>
          <a:p>
            <a:pPr marL="0" indent="0">
              <a:buNone/>
            </a:pPr>
            <a:r>
              <a:rPr lang="cs-CZ" sz="1800" dirty="0"/>
              <a:t>Rovnice mechaniky a elektromagnetického pole by měly být invariantní vůči stejné transformaci a bylo nutné uvedený rozpor řešit. </a:t>
            </a:r>
          </a:p>
          <a:p>
            <a:pPr marL="0" indent="0">
              <a:buNone/>
            </a:pPr>
            <a:endParaRPr lang="cs-CZ" sz="1800" dirty="0"/>
          </a:p>
          <a:p>
            <a:pPr marL="0" indent="0">
              <a:buNone/>
            </a:pPr>
            <a:r>
              <a:rPr lang="cs-CZ" sz="1800" dirty="0"/>
              <a:t>Rovnice elektromagnetického pole 		existence elektromagnetických vln šířících se </a:t>
            </a:r>
            <a:r>
              <a:rPr lang="cs-CZ" sz="1800" b="1" dirty="0"/>
              <a:t>rychlostí světla -  světlo je elektromagnetickým zářením. </a:t>
            </a:r>
          </a:p>
          <a:p>
            <a:pPr marL="0" indent="0">
              <a:buNone/>
            </a:pPr>
            <a:r>
              <a:rPr lang="cs-CZ" sz="1800" dirty="0"/>
              <a:t>(existence byla potvrzena pokusy německého fyzika Heinrich Hertz)</a:t>
            </a:r>
          </a:p>
          <a:p>
            <a:pPr marL="0" indent="0">
              <a:buNone/>
            </a:pPr>
            <a:endParaRPr lang="cs-CZ" sz="1800" dirty="0"/>
          </a:p>
          <a:p>
            <a:pPr marL="0" indent="0">
              <a:buNone/>
            </a:pPr>
            <a:r>
              <a:rPr lang="cs-CZ" sz="1800" dirty="0"/>
              <a:t>Mechanické představy -  „nosič“ elektromagnetického vlnění</a:t>
            </a:r>
          </a:p>
          <a:p>
            <a:pPr marL="0" indent="0">
              <a:buNone/>
            </a:pPr>
            <a:r>
              <a:rPr lang="cs-CZ" sz="1800" dirty="0"/>
              <a:t>			</a:t>
            </a:r>
            <a:r>
              <a:rPr lang="cs-CZ" sz="1800" dirty="0" err="1"/>
              <a:t>Huygensův</a:t>
            </a:r>
            <a:r>
              <a:rPr lang="cs-CZ" sz="1800" dirty="0"/>
              <a:t> pojem </a:t>
            </a:r>
            <a:r>
              <a:rPr lang="cs-CZ" sz="1800" b="1" dirty="0">
                <a:solidFill>
                  <a:srgbClr val="FF0000"/>
                </a:solidFill>
              </a:rPr>
              <a:t>éteru</a:t>
            </a:r>
            <a:r>
              <a:rPr lang="cs-CZ" sz="1800" dirty="0"/>
              <a:t>. </a:t>
            </a:r>
          </a:p>
          <a:p>
            <a:pPr marL="0" indent="0">
              <a:buNone/>
            </a:pPr>
            <a:endParaRPr lang="cs-CZ" sz="1800" dirty="0"/>
          </a:p>
          <a:p>
            <a:pPr marL="0" indent="0">
              <a:buNone/>
            </a:pPr>
            <a:r>
              <a:rPr lang="cs-CZ" sz="1600" dirty="0"/>
              <a:t>Současně s tím představa klidného a celý vesmír vyplňujícího éteru umožňovala ztotožnit éter s Newtonovým absolutním prostorem. </a:t>
            </a:r>
          </a:p>
          <a:p>
            <a:pPr marL="0" indent="0">
              <a:buNone/>
            </a:pPr>
            <a:r>
              <a:rPr lang="cs-CZ" sz="1600" dirty="0"/>
              <a:t>Fyzikům se tak zdánlivě otevřela možnost určení absolutního pohybu těles vůči nehybnému éteru optickými metodami</a:t>
            </a:r>
            <a:r>
              <a:rPr lang="cs-CZ" sz="1800" dirty="0"/>
              <a:t>. </a:t>
            </a:r>
          </a:p>
        </p:txBody>
      </p:sp>
      <p:pic>
        <p:nvPicPr>
          <p:cNvPr id="6" name="Obrázek 5"/>
          <p:cNvPicPr>
            <a:picLocks noChangeAspect="1"/>
          </p:cNvPicPr>
          <p:nvPr/>
        </p:nvPicPr>
        <p:blipFill>
          <a:blip r:embed="rId2"/>
          <a:stretch>
            <a:fillRect/>
          </a:stretch>
        </p:blipFill>
        <p:spPr>
          <a:xfrm>
            <a:off x="3977688" y="4872789"/>
            <a:ext cx="118219" cy="337250"/>
          </a:xfrm>
          <a:prstGeom prst="rect">
            <a:avLst/>
          </a:prstGeom>
        </p:spPr>
      </p:pic>
      <p:sp>
        <p:nvSpPr>
          <p:cNvPr id="7" name="Šipka doprava 6"/>
          <p:cNvSpPr/>
          <p:nvPr/>
        </p:nvSpPr>
        <p:spPr bwMode="auto">
          <a:xfrm>
            <a:off x="4247048" y="3045481"/>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228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Vývoj fyziky v 19. století</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3" name="Zástupný symbol pro obsah 2"/>
          <p:cNvSpPr>
            <a:spLocks noGrp="1"/>
          </p:cNvSpPr>
          <p:nvPr>
            <p:ph idx="1"/>
          </p:nvPr>
        </p:nvSpPr>
        <p:spPr/>
        <p:txBody>
          <a:bodyPr/>
          <a:lstStyle/>
          <a:p>
            <a:pPr marL="0" indent="0">
              <a:buNone/>
            </a:pPr>
            <a:r>
              <a:rPr lang="cs-CZ" sz="1800" dirty="0"/>
              <a:t>Úsilí fyziků koncem 19. století bylo tak soustředěno na experimentální důkaz</a:t>
            </a:r>
          </a:p>
          <a:p>
            <a:pPr marL="0" indent="0">
              <a:buNone/>
            </a:pPr>
            <a:r>
              <a:rPr lang="cs-CZ" sz="1800" dirty="0"/>
              <a:t>existence éteru a podpory výběru jedné ze dvou možností:</a:t>
            </a:r>
          </a:p>
          <a:p>
            <a:pPr marL="0" indent="0">
              <a:spcBef>
                <a:spcPts val="1200"/>
              </a:spcBef>
              <a:buNone/>
            </a:pPr>
            <a:r>
              <a:rPr lang="cs-CZ" sz="1800" dirty="0"/>
              <a:t>- buď upravit Maxwellovy rovnice tak, aby byly invariantní vůči Galileově transformaci</a:t>
            </a:r>
          </a:p>
          <a:p>
            <a:pPr marL="0" indent="0">
              <a:spcBef>
                <a:spcPts val="1200"/>
              </a:spcBef>
              <a:buNone/>
            </a:pPr>
            <a:r>
              <a:rPr lang="cs-CZ" sz="1800" dirty="0"/>
              <a:t>- nebo upravit Newtonovy pohybové rovnice tak, aby respektovaly invariantnost vůči Lorenzově transformaci.</a:t>
            </a:r>
          </a:p>
          <a:p>
            <a:pPr marL="0" indent="0">
              <a:spcBef>
                <a:spcPts val="1200"/>
              </a:spcBef>
              <a:buNone/>
            </a:pPr>
            <a:r>
              <a:rPr lang="pt-BR" sz="1800" dirty="0"/>
              <a:t>Klíčový experiment</a:t>
            </a:r>
            <a:r>
              <a:rPr lang="cs-CZ" sz="1800" dirty="0"/>
              <a:t>: </a:t>
            </a:r>
            <a:r>
              <a:rPr lang="cs-CZ" sz="1800" b="1" dirty="0"/>
              <a:t>MICHELSON – MORLEYŮV POKUS</a:t>
            </a:r>
          </a:p>
          <a:p>
            <a:pPr marL="0" indent="0">
              <a:buNone/>
            </a:pPr>
            <a:r>
              <a:rPr lang="cs-CZ" sz="1800" dirty="0"/>
              <a:t>Předpoklad: </a:t>
            </a:r>
            <a:r>
              <a:rPr lang="cs-CZ" sz="1800" i="1" dirty="0">
                <a:solidFill>
                  <a:srgbClr val="00287D"/>
                </a:solidFill>
              </a:rPr>
              <a:t>Rychlost světla šířícího se klidným éterem je závislá na rychlosti a směru pohybu pozorovatele. </a:t>
            </a:r>
          </a:p>
          <a:p>
            <a:pPr marL="0" indent="0">
              <a:buNone/>
            </a:pPr>
            <a:r>
              <a:rPr lang="cs-CZ" sz="1600" dirty="0"/>
              <a:t>O svém pohybovém stavu vůči klidnému éteru by tedy pozorovatel mohl rozhodnout podle jím naměřené rychlosti světla. Navrhnul proto pokus, při kterém se porovnávaly časové intervaly, během nichž světlo proběhne dvě stejné dráhy různě orientované vzhledem k Zemi, pohybující se s pozorovatelem vůči klidnému éteru. </a:t>
            </a:r>
          </a:p>
        </p:txBody>
      </p:sp>
    </p:spTree>
    <p:extLst>
      <p:ext uri="{BB962C8B-B14F-4D97-AF65-F5344CB8AC3E}">
        <p14:creationId xmlns:p14="http://schemas.microsoft.com/office/powerpoint/2010/main" val="382560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MICHELSON – MORLEYŮV POKUS</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3" name="Zástupný symbol pro obsah 2"/>
          <p:cNvSpPr>
            <a:spLocks noGrp="1"/>
          </p:cNvSpPr>
          <p:nvPr>
            <p:ph idx="1"/>
          </p:nvPr>
        </p:nvSpPr>
        <p:spPr/>
        <p:txBody>
          <a:bodyPr/>
          <a:lstStyle/>
          <a:p>
            <a:pPr marL="0" indent="0">
              <a:buNone/>
            </a:pPr>
            <a:r>
              <a:rPr lang="pt-BR" sz="1800" dirty="0"/>
              <a:t>První pokus</a:t>
            </a:r>
            <a:r>
              <a:rPr lang="cs-CZ" sz="1800" dirty="0"/>
              <a:t>, </a:t>
            </a:r>
            <a:r>
              <a:rPr lang="pt-BR" sz="1800" dirty="0"/>
              <a:t> při</a:t>
            </a:r>
            <a:r>
              <a:rPr lang="cs-CZ" sz="1800" dirty="0"/>
              <a:t> </a:t>
            </a:r>
            <a:r>
              <a:rPr lang="pt-BR" sz="1800" dirty="0"/>
              <a:t>kterém se porovnávaly časové intervaly, během nichž světlo proběhne dvě stejné</a:t>
            </a:r>
            <a:r>
              <a:rPr lang="cs-CZ" sz="1800" dirty="0"/>
              <a:t> </a:t>
            </a:r>
            <a:r>
              <a:rPr lang="pt-BR" sz="1800" dirty="0"/>
              <a:t>dráhy různě orientované vzhledem k Zemi, pohybující se s pozorovatelem vůči</a:t>
            </a:r>
            <a:r>
              <a:rPr lang="cs-CZ" sz="1800" dirty="0"/>
              <a:t> </a:t>
            </a:r>
            <a:r>
              <a:rPr lang="pt-BR" sz="1800" dirty="0"/>
              <a:t>klidnému éteru</a:t>
            </a:r>
            <a:r>
              <a:rPr lang="cs-CZ" sz="1800" dirty="0"/>
              <a:t>, </a:t>
            </a:r>
            <a:r>
              <a:rPr lang="pt-BR" sz="1800" dirty="0"/>
              <a:t>provedl Albert Abraham Michelson v Postupimi, opakován byl r. 1887 s Edwardem</a:t>
            </a:r>
            <a:r>
              <a:rPr lang="cs-CZ" sz="1800" dirty="0"/>
              <a:t> </a:t>
            </a:r>
            <a:r>
              <a:rPr lang="pt-BR" sz="1800" dirty="0"/>
              <a:t>Morleym v Cleevelandu</a:t>
            </a:r>
            <a:r>
              <a:rPr lang="cs-CZ" sz="1800" dirty="0"/>
              <a:t>. </a:t>
            </a:r>
          </a:p>
        </p:txBody>
      </p:sp>
      <p:pic>
        <p:nvPicPr>
          <p:cNvPr id="8" name="Obrázek 7"/>
          <p:cNvPicPr>
            <a:picLocks noChangeAspect="1"/>
          </p:cNvPicPr>
          <p:nvPr/>
        </p:nvPicPr>
        <p:blipFill>
          <a:blip r:embed="rId2"/>
          <a:stretch>
            <a:fillRect/>
          </a:stretch>
        </p:blipFill>
        <p:spPr>
          <a:xfrm>
            <a:off x="609248" y="3228585"/>
            <a:ext cx="5232333" cy="2903928"/>
          </a:xfrm>
          <a:prstGeom prst="rect">
            <a:avLst/>
          </a:prstGeom>
          <a:ln>
            <a:solidFill>
              <a:schemeClr val="tx1"/>
            </a:solidFill>
          </a:ln>
        </p:spPr>
      </p:pic>
      <p:pic>
        <p:nvPicPr>
          <p:cNvPr id="6" name="Obrázek 5">
            <a:extLst>
              <a:ext uri="{FF2B5EF4-FFF2-40B4-BE49-F238E27FC236}">
                <a16:creationId xmlns:a16="http://schemas.microsoft.com/office/drawing/2014/main" id="{EB64322A-07CB-4251-AA43-B6061F83587E}"/>
              </a:ext>
            </a:extLst>
          </p:cNvPr>
          <p:cNvPicPr>
            <a:picLocks noChangeAspect="1"/>
          </p:cNvPicPr>
          <p:nvPr/>
        </p:nvPicPr>
        <p:blipFill>
          <a:blip r:embed="rId3"/>
          <a:stretch>
            <a:fillRect/>
          </a:stretch>
        </p:blipFill>
        <p:spPr>
          <a:xfrm>
            <a:off x="6051772" y="3228585"/>
            <a:ext cx="2639797" cy="2017951"/>
          </a:xfrm>
          <a:prstGeom prst="rect">
            <a:avLst/>
          </a:prstGeom>
        </p:spPr>
      </p:pic>
    </p:spTree>
    <p:extLst>
      <p:ext uri="{BB962C8B-B14F-4D97-AF65-F5344CB8AC3E}">
        <p14:creationId xmlns:p14="http://schemas.microsoft.com/office/powerpoint/2010/main" val="206224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MICHELSON – MORLEYŮV POKUS</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3" name="Zástupný symbol pro obsah 2"/>
          <p:cNvSpPr>
            <a:spLocks noGrp="1"/>
          </p:cNvSpPr>
          <p:nvPr>
            <p:ph idx="1"/>
          </p:nvPr>
        </p:nvSpPr>
        <p:spPr>
          <a:xfrm>
            <a:off x="513903" y="1625274"/>
            <a:ext cx="8082321" cy="4114800"/>
          </a:xfrm>
        </p:spPr>
        <p:txBody>
          <a:bodyPr/>
          <a:lstStyle/>
          <a:p>
            <a:pPr>
              <a:buAutoNum type="arabicPeriod"/>
            </a:pPr>
            <a:r>
              <a:rPr lang="cs-CZ" sz="1800" dirty="0"/>
              <a:t>paprsek </a:t>
            </a:r>
          </a:p>
          <a:p>
            <a:pPr>
              <a:buAutoNum type="arabicPeriod"/>
            </a:pPr>
            <a:endParaRPr lang="cs-CZ" sz="1800" dirty="0"/>
          </a:p>
          <a:p>
            <a:pPr>
              <a:buAutoNum type="arabicPeriod"/>
            </a:pPr>
            <a:endParaRPr lang="cs-CZ" sz="1800" dirty="0"/>
          </a:p>
          <a:p>
            <a:pPr>
              <a:buAutoNum type="arabicPeriod"/>
            </a:pPr>
            <a:endParaRPr lang="cs-CZ" sz="1800" dirty="0"/>
          </a:p>
          <a:p>
            <a:pPr>
              <a:buAutoNum type="arabicPeriod"/>
            </a:pPr>
            <a:r>
              <a:rPr lang="cs-CZ" sz="1800" dirty="0"/>
              <a:t>paprsek</a:t>
            </a:r>
          </a:p>
          <a:p>
            <a:pPr>
              <a:buAutoNum type="arabicPeriod"/>
            </a:pPr>
            <a:endParaRPr lang="cs-CZ" dirty="0"/>
          </a:p>
          <a:p>
            <a:pPr>
              <a:buAutoNum type="arabicPeriod"/>
            </a:pPr>
            <a:endParaRPr lang="cs-CZ" sz="1800" dirty="0"/>
          </a:p>
          <a:p>
            <a:pPr marL="0" indent="0">
              <a:buNone/>
            </a:pPr>
            <a:r>
              <a:rPr lang="cs-CZ" sz="1800" dirty="0"/>
              <a:t>Časový rozdíl				Po otočení o 90°</a:t>
            </a:r>
          </a:p>
          <a:p>
            <a:pPr marL="0" indent="0">
              <a:buNone/>
            </a:pPr>
            <a:endParaRPr lang="cs-CZ" sz="1800" dirty="0"/>
          </a:p>
          <a:p>
            <a:pPr marL="0" indent="0">
              <a:buNone/>
            </a:pPr>
            <a:endParaRPr lang="cs-CZ" sz="1800" dirty="0"/>
          </a:p>
          <a:p>
            <a:pPr marL="0" indent="0">
              <a:buNone/>
            </a:pPr>
            <a:endParaRPr lang="cs-CZ" sz="1200" dirty="0"/>
          </a:p>
          <a:p>
            <a:pPr marL="0" indent="0">
              <a:buNone/>
            </a:pPr>
            <a:r>
              <a:rPr lang="cs-CZ" sz="1800" dirty="0"/>
              <a:t>Při otočení celého zařízení by tedy mělo dojít k posunutí interferenčních proužků, které odpovídá časovému rozdílu 		</a:t>
            </a:r>
          </a:p>
          <a:p>
            <a:pPr marL="0" indent="0">
              <a:buNone/>
            </a:pPr>
            <a:r>
              <a:rPr lang="cs-CZ" sz="1800" dirty="0"/>
              <a:t>K překvapení experimentátorů i napjaté fyzikální veřejnosti však ani při opakování pokusu </a:t>
            </a:r>
            <a:r>
              <a:rPr lang="cs-CZ" sz="1800" b="1" dirty="0">
                <a:solidFill>
                  <a:srgbClr val="00287D"/>
                </a:solidFill>
              </a:rPr>
              <a:t>nedošlo k žádnému posunutí </a:t>
            </a:r>
            <a:r>
              <a:rPr lang="cs-CZ" sz="1800" dirty="0"/>
              <a:t>interferenčních proužků.</a:t>
            </a:r>
          </a:p>
        </p:txBody>
      </p:sp>
      <p:pic>
        <p:nvPicPr>
          <p:cNvPr id="6" name="Obrázek 5"/>
          <p:cNvPicPr>
            <a:picLocks noChangeAspect="1"/>
          </p:cNvPicPr>
          <p:nvPr/>
        </p:nvPicPr>
        <p:blipFill>
          <a:blip r:embed="rId2"/>
          <a:stretch>
            <a:fillRect/>
          </a:stretch>
        </p:blipFill>
        <p:spPr>
          <a:xfrm>
            <a:off x="7461475" y="400025"/>
            <a:ext cx="408467" cy="445047"/>
          </a:xfrm>
          <a:prstGeom prst="rect">
            <a:avLst/>
          </a:prstGeom>
        </p:spPr>
      </p:pic>
      <p:sp>
        <p:nvSpPr>
          <p:cNvPr id="7" name="Šipka doprava 6"/>
          <p:cNvSpPr/>
          <p:nvPr/>
        </p:nvSpPr>
        <p:spPr bwMode="auto">
          <a:xfrm>
            <a:off x="7957547" y="454391"/>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8" name="Obrázek 7"/>
          <p:cNvPicPr>
            <a:picLocks noChangeAspect="1"/>
          </p:cNvPicPr>
          <p:nvPr/>
        </p:nvPicPr>
        <p:blipFill>
          <a:blip r:embed="rId3"/>
          <a:stretch>
            <a:fillRect/>
          </a:stretch>
        </p:blipFill>
        <p:spPr>
          <a:xfrm>
            <a:off x="4731057" y="1501601"/>
            <a:ext cx="4289754" cy="2380800"/>
          </a:xfrm>
          <a:prstGeom prst="rect">
            <a:avLst/>
          </a:prstGeom>
          <a:ln>
            <a:solidFill>
              <a:schemeClr val="tx2">
                <a:lumMod val="50000"/>
              </a:schemeClr>
            </a:solidFill>
          </a:ln>
        </p:spPr>
      </p:pic>
      <p:pic>
        <p:nvPicPr>
          <p:cNvPr id="9" name="Obrázek 8"/>
          <p:cNvPicPr>
            <a:picLocks noChangeAspect="1"/>
          </p:cNvPicPr>
          <p:nvPr/>
        </p:nvPicPr>
        <p:blipFill>
          <a:blip r:embed="rId4"/>
          <a:stretch>
            <a:fillRect/>
          </a:stretch>
        </p:blipFill>
        <p:spPr>
          <a:xfrm>
            <a:off x="276703" y="1916967"/>
            <a:ext cx="4155379" cy="1065423"/>
          </a:xfrm>
          <a:prstGeom prst="rect">
            <a:avLst/>
          </a:prstGeom>
        </p:spPr>
      </p:pic>
      <p:pic>
        <p:nvPicPr>
          <p:cNvPr id="10" name="Obrázek 9"/>
          <p:cNvPicPr>
            <a:picLocks noChangeAspect="1"/>
          </p:cNvPicPr>
          <p:nvPr/>
        </p:nvPicPr>
        <p:blipFill>
          <a:blip r:embed="rId5"/>
          <a:stretch>
            <a:fillRect/>
          </a:stretch>
        </p:blipFill>
        <p:spPr>
          <a:xfrm>
            <a:off x="509589" y="3253756"/>
            <a:ext cx="3690750" cy="758160"/>
          </a:xfrm>
          <a:prstGeom prst="rect">
            <a:avLst/>
          </a:prstGeom>
        </p:spPr>
      </p:pic>
      <p:pic>
        <p:nvPicPr>
          <p:cNvPr id="11" name="Obrázek 10"/>
          <p:cNvPicPr>
            <a:picLocks noChangeAspect="1"/>
          </p:cNvPicPr>
          <p:nvPr/>
        </p:nvPicPr>
        <p:blipFill>
          <a:blip r:embed="rId6"/>
          <a:stretch>
            <a:fillRect/>
          </a:stretch>
        </p:blipFill>
        <p:spPr>
          <a:xfrm>
            <a:off x="509589" y="4332407"/>
            <a:ext cx="3302250" cy="913680"/>
          </a:xfrm>
          <a:prstGeom prst="rect">
            <a:avLst/>
          </a:prstGeom>
        </p:spPr>
      </p:pic>
      <p:pic>
        <p:nvPicPr>
          <p:cNvPr id="12" name="Obrázek 11"/>
          <p:cNvPicPr>
            <a:picLocks noChangeAspect="1"/>
          </p:cNvPicPr>
          <p:nvPr/>
        </p:nvPicPr>
        <p:blipFill>
          <a:blip r:embed="rId7"/>
          <a:stretch>
            <a:fillRect/>
          </a:stretch>
        </p:blipFill>
        <p:spPr>
          <a:xfrm>
            <a:off x="4789666" y="4390727"/>
            <a:ext cx="2616465" cy="797040"/>
          </a:xfrm>
          <a:prstGeom prst="rect">
            <a:avLst/>
          </a:prstGeom>
        </p:spPr>
      </p:pic>
      <p:pic>
        <p:nvPicPr>
          <p:cNvPr id="13" name="Obrázek 12"/>
          <p:cNvPicPr>
            <a:picLocks noChangeAspect="1"/>
          </p:cNvPicPr>
          <p:nvPr/>
        </p:nvPicPr>
        <p:blipFill>
          <a:blip r:embed="rId8"/>
          <a:stretch>
            <a:fillRect/>
          </a:stretch>
        </p:blipFill>
        <p:spPr>
          <a:xfrm>
            <a:off x="4895464" y="5497558"/>
            <a:ext cx="705357" cy="397070"/>
          </a:xfrm>
          <a:prstGeom prst="rect">
            <a:avLst/>
          </a:prstGeom>
        </p:spPr>
      </p:pic>
    </p:spTree>
    <p:extLst>
      <p:ext uri="{BB962C8B-B14F-4D97-AF65-F5344CB8AC3E}">
        <p14:creationId xmlns:p14="http://schemas.microsoft.com/office/powerpoint/2010/main" val="382209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Einsteinovy postuláty STR</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3" name="Zástupný symbol pro obsah 2"/>
          <p:cNvSpPr>
            <a:spLocks noGrp="1"/>
          </p:cNvSpPr>
          <p:nvPr>
            <p:ph idx="1"/>
          </p:nvPr>
        </p:nvSpPr>
        <p:spPr>
          <a:xfrm>
            <a:off x="513903" y="1625274"/>
            <a:ext cx="8082321" cy="4114800"/>
          </a:xfrm>
        </p:spPr>
        <p:txBody>
          <a:bodyPr/>
          <a:lstStyle/>
          <a:p>
            <a:pPr marL="0" indent="0">
              <a:buNone/>
            </a:pPr>
            <a:r>
              <a:rPr lang="cs-CZ" sz="1800" dirty="0"/>
              <a:t>K překvapení experimentátorů i napjaté fyzikální veřejnosti však ani při opakování pokusu </a:t>
            </a:r>
            <a:r>
              <a:rPr lang="cs-CZ" sz="1800" b="1" dirty="0">
                <a:solidFill>
                  <a:srgbClr val="00287D"/>
                </a:solidFill>
              </a:rPr>
              <a:t>nedošlo k žádnému posunutí </a:t>
            </a:r>
            <a:r>
              <a:rPr lang="cs-CZ" sz="1800" dirty="0"/>
              <a:t>interferenčních proužků.</a:t>
            </a:r>
          </a:p>
          <a:p>
            <a:pPr marL="0" indent="0">
              <a:buNone/>
            </a:pPr>
            <a:endParaRPr lang="cs-CZ" sz="1800" dirty="0"/>
          </a:p>
          <a:p>
            <a:pPr marL="0" indent="0">
              <a:buNone/>
            </a:pPr>
            <a:r>
              <a:rPr lang="cs-CZ" sz="1800" dirty="0"/>
              <a:t>Řešení i vysvětlení problému 	Albert Einstein v r.1905. </a:t>
            </a:r>
          </a:p>
          <a:p>
            <a:pPr marL="0" indent="0">
              <a:buNone/>
            </a:pPr>
            <a:r>
              <a:rPr lang="cs-CZ" sz="1800" dirty="0"/>
              <a:t>Jeho </a:t>
            </a:r>
            <a:r>
              <a:rPr lang="cs-CZ" sz="1800" b="1" dirty="0">
                <a:solidFill>
                  <a:srgbClr val="00287D"/>
                </a:solidFill>
              </a:rPr>
              <a:t>speciální teorie relativity </a:t>
            </a:r>
            <a:r>
              <a:rPr lang="cs-CZ" sz="1800" dirty="0"/>
              <a:t>byla založená na dvou základních postulátech:</a:t>
            </a:r>
          </a:p>
          <a:p>
            <a:pPr marL="0" indent="0">
              <a:buNone/>
            </a:pPr>
            <a:r>
              <a:rPr lang="cs-CZ" sz="1800" dirty="0"/>
              <a:t> </a:t>
            </a:r>
          </a:p>
          <a:p>
            <a:pPr marL="0" indent="0">
              <a:buNone/>
            </a:pPr>
            <a:r>
              <a:rPr lang="cs-CZ" sz="1800" b="1" dirty="0"/>
              <a:t>I. postulát speciální teorie relativity – princip relativity</a:t>
            </a:r>
          </a:p>
          <a:p>
            <a:pPr marL="0" indent="0">
              <a:buNone/>
            </a:pPr>
            <a:r>
              <a:rPr lang="cs-CZ" sz="1800" i="1" dirty="0">
                <a:solidFill>
                  <a:srgbClr val="00287D"/>
                </a:solidFill>
              </a:rPr>
              <a:t>Pro formulaci všech fyzikálních zákonů jsou všechny inerciální soustavy</a:t>
            </a:r>
          </a:p>
          <a:p>
            <a:pPr marL="0" indent="0">
              <a:buNone/>
            </a:pPr>
            <a:r>
              <a:rPr lang="cs-CZ" sz="1800" i="1" dirty="0">
                <a:solidFill>
                  <a:srgbClr val="00287D"/>
                </a:solidFill>
              </a:rPr>
              <a:t>rovnocenné.</a:t>
            </a:r>
          </a:p>
          <a:p>
            <a:pPr marL="0" indent="0">
              <a:buNone/>
            </a:pPr>
            <a:endParaRPr lang="cs-CZ" sz="1800" i="1" dirty="0">
              <a:solidFill>
                <a:srgbClr val="00287D"/>
              </a:solidFill>
            </a:endParaRPr>
          </a:p>
          <a:p>
            <a:pPr marL="0" indent="0">
              <a:buNone/>
            </a:pPr>
            <a:r>
              <a:rPr lang="cs-CZ" sz="1800" b="1" dirty="0"/>
              <a:t>II. postulát speciální teorie relativity – princip konstantní rychlosti světla</a:t>
            </a:r>
          </a:p>
          <a:p>
            <a:pPr marL="0" indent="0">
              <a:buNone/>
            </a:pPr>
            <a:r>
              <a:rPr lang="cs-CZ" sz="1800" i="1" dirty="0">
                <a:solidFill>
                  <a:srgbClr val="00287D"/>
                </a:solidFill>
              </a:rPr>
              <a:t>Světelné signály se šíří ve všech inerciálních soustavách konstantní rychlostí</a:t>
            </a:r>
          </a:p>
          <a:p>
            <a:pPr marL="0" indent="0">
              <a:buNone/>
            </a:pPr>
            <a:r>
              <a:rPr lang="cs-CZ" sz="1800" i="1" dirty="0">
                <a:solidFill>
                  <a:srgbClr val="00287D"/>
                </a:solidFill>
              </a:rPr>
              <a:t>(pro vakuum c= 299 792 458 ms-1).</a:t>
            </a:r>
          </a:p>
        </p:txBody>
      </p:sp>
      <p:pic>
        <p:nvPicPr>
          <p:cNvPr id="6" name="Obrázek 5"/>
          <p:cNvPicPr>
            <a:picLocks noChangeAspect="1"/>
          </p:cNvPicPr>
          <p:nvPr/>
        </p:nvPicPr>
        <p:blipFill>
          <a:blip r:embed="rId2"/>
          <a:stretch>
            <a:fillRect/>
          </a:stretch>
        </p:blipFill>
        <p:spPr>
          <a:xfrm>
            <a:off x="14227" y="5909096"/>
            <a:ext cx="408467" cy="445047"/>
          </a:xfrm>
          <a:prstGeom prst="rect">
            <a:avLst/>
          </a:prstGeom>
        </p:spPr>
      </p:pic>
      <p:sp>
        <p:nvSpPr>
          <p:cNvPr id="7" name="Šipka doprava 6"/>
          <p:cNvSpPr/>
          <p:nvPr/>
        </p:nvSpPr>
        <p:spPr bwMode="auto">
          <a:xfrm>
            <a:off x="3630063" y="2635221"/>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14" name="Obrázek 13"/>
          <p:cNvPicPr>
            <a:picLocks noChangeAspect="1"/>
          </p:cNvPicPr>
          <p:nvPr/>
        </p:nvPicPr>
        <p:blipFill>
          <a:blip r:embed="rId3"/>
          <a:stretch>
            <a:fillRect/>
          </a:stretch>
        </p:blipFill>
        <p:spPr>
          <a:xfrm>
            <a:off x="6712705" y="100846"/>
            <a:ext cx="1987035" cy="1388842"/>
          </a:xfrm>
          <a:prstGeom prst="rect">
            <a:avLst/>
          </a:prstGeom>
        </p:spPr>
      </p:pic>
    </p:spTree>
    <p:extLst>
      <p:ext uri="{BB962C8B-B14F-4D97-AF65-F5344CB8AC3E}">
        <p14:creationId xmlns:p14="http://schemas.microsoft.com/office/powerpoint/2010/main" val="148680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3" name="Zástupný symbol pro obsah 2"/>
          <p:cNvSpPr>
            <a:spLocks noGrp="1"/>
          </p:cNvSpPr>
          <p:nvPr>
            <p:ph idx="1"/>
          </p:nvPr>
        </p:nvSpPr>
        <p:spPr>
          <a:xfrm>
            <a:off x="513903" y="1625274"/>
            <a:ext cx="8082321" cy="4114800"/>
          </a:xfrm>
        </p:spPr>
        <p:txBody>
          <a:bodyPr/>
          <a:lstStyle/>
          <a:p>
            <a:pPr marL="0" indent="0">
              <a:buNone/>
            </a:pPr>
            <a:r>
              <a:rPr lang="cs-CZ" sz="1800" dirty="0"/>
              <a:t>Důsledkem Einsteinových postulátů 	nalezení transformace souřadnicové soustavy, která má tu vlastnost, že ponechává nezměněnu rovnici kulové vlnoplochy světelné vlny vyslané z bodového zdroje.</a:t>
            </a:r>
          </a:p>
          <a:p>
            <a:pPr marL="0" indent="0">
              <a:buNone/>
            </a:pPr>
            <a:endParaRPr lang="cs-CZ" sz="1800" dirty="0"/>
          </a:p>
          <a:p>
            <a:pPr marL="0" indent="0">
              <a:buNone/>
            </a:pPr>
            <a:r>
              <a:rPr lang="cs-CZ" sz="1800" dirty="0"/>
              <a:t>Je-li z počátku souřadnicové soustavy </a:t>
            </a:r>
            <a:r>
              <a:rPr lang="cs-CZ" sz="1800" b="1" i="1" dirty="0">
                <a:solidFill>
                  <a:srgbClr val="00287D"/>
                </a:solidFill>
              </a:rPr>
              <a:t>x; y; z </a:t>
            </a:r>
            <a:r>
              <a:rPr lang="cs-CZ" sz="1800" dirty="0"/>
              <a:t>vyslán v okamžiku t = 0 světelný signál, pak v okamžiku </a:t>
            </a:r>
            <a:r>
              <a:rPr lang="cs-CZ" sz="1800" b="1" i="1" dirty="0">
                <a:solidFill>
                  <a:srgbClr val="00287D"/>
                </a:solidFill>
              </a:rPr>
              <a:t>t</a:t>
            </a:r>
            <a:r>
              <a:rPr lang="cs-CZ" sz="1800" dirty="0"/>
              <a:t> je jeho vlnoplocha určena rovnicí</a:t>
            </a:r>
          </a:p>
          <a:p>
            <a:pPr marL="0" indent="0">
              <a:buNone/>
            </a:pPr>
            <a:r>
              <a:rPr lang="cs-CZ" sz="1800" dirty="0"/>
              <a:t>	</a:t>
            </a:r>
            <a:r>
              <a:rPr lang="cs-CZ" sz="1800" i="1" dirty="0">
                <a:solidFill>
                  <a:srgbClr val="00287D"/>
                </a:solidFill>
              </a:rPr>
              <a:t>(x)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a:t>
            </a:r>
          </a:p>
          <a:p>
            <a:pPr marL="0" indent="0">
              <a:buNone/>
            </a:pPr>
            <a:endParaRPr lang="cs-CZ" sz="1800" i="1" dirty="0">
              <a:solidFill>
                <a:srgbClr val="00287D"/>
              </a:solidFill>
            </a:endParaRPr>
          </a:p>
          <a:p>
            <a:pPr marL="0" indent="0">
              <a:buNone/>
            </a:pPr>
            <a:r>
              <a:rPr lang="cs-CZ" sz="1800" dirty="0"/>
              <a:t>2.Einsteinův postulát	v jiné inerciální soustavě </a:t>
            </a:r>
            <a:r>
              <a:rPr lang="cs-CZ" sz="1800" b="1" i="1" dirty="0">
                <a:solidFill>
                  <a:srgbClr val="00287D"/>
                </a:solidFill>
              </a:rPr>
              <a:t>x′; y′; z′   </a:t>
            </a:r>
            <a:r>
              <a:rPr lang="cs-CZ" sz="1800" b="1" dirty="0"/>
              <a:t>musí</a:t>
            </a:r>
            <a:r>
              <a:rPr lang="cs-CZ" sz="1800" dirty="0"/>
              <a:t> být rovnice</a:t>
            </a:r>
          </a:p>
          <a:p>
            <a:pPr marL="0" indent="0">
              <a:buNone/>
            </a:pPr>
            <a:r>
              <a:rPr lang="cs-CZ" sz="1800" dirty="0"/>
              <a:t>téže vlnoplochy</a:t>
            </a:r>
          </a:p>
          <a:p>
            <a:pPr marL="0" indent="0">
              <a:buNone/>
            </a:pPr>
            <a:r>
              <a:rPr lang="cs-CZ" sz="1800" dirty="0"/>
              <a:t>	</a:t>
            </a:r>
            <a:r>
              <a:rPr lang="cs-CZ" sz="1800" i="1" dirty="0">
                <a:solidFill>
                  <a:srgbClr val="00287D"/>
                </a:solidFill>
              </a:rPr>
              <a:t>(x´)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a:t>
            </a:r>
          </a:p>
          <a:p>
            <a:pPr marL="0" indent="0">
              <a:buNone/>
            </a:pPr>
            <a:r>
              <a:rPr lang="cs-CZ" sz="1800" dirty="0"/>
              <a:t>přičemž </a:t>
            </a:r>
            <a:r>
              <a:rPr lang="cs-CZ" sz="1800" i="1" dirty="0">
                <a:solidFill>
                  <a:srgbClr val="00287D"/>
                </a:solidFill>
              </a:rPr>
              <a:t>čas už nepokládáme za veličinu absolutní</a:t>
            </a:r>
            <a:r>
              <a:rPr lang="cs-CZ" sz="1800" dirty="0"/>
              <a:t>, plynoucí ve všech inerciálních soustavách stejně a v nové soustavě jej značíme </a:t>
            </a:r>
            <a:r>
              <a:rPr lang="cs-CZ" sz="1800" b="1" i="1" dirty="0">
                <a:solidFill>
                  <a:srgbClr val="00287D"/>
                </a:solidFill>
              </a:rPr>
              <a:t>t′</a:t>
            </a:r>
            <a:r>
              <a:rPr lang="cs-CZ" sz="1800" dirty="0"/>
              <a:t>.</a:t>
            </a:r>
          </a:p>
        </p:txBody>
      </p:sp>
      <p:pic>
        <p:nvPicPr>
          <p:cNvPr id="6" name="Obrázek 5"/>
          <p:cNvPicPr>
            <a:picLocks noChangeAspect="1"/>
          </p:cNvPicPr>
          <p:nvPr/>
        </p:nvPicPr>
        <p:blipFill>
          <a:blip r:embed="rId2"/>
          <a:stretch>
            <a:fillRect/>
          </a:stretch>
        </p:blipFill>
        <p:spPr>
          <a:xfrm>
            <a:off x="14227" y="5909096"/>
            <a:ext cx="408467" cy="445047"/>
          </a:xfrm>
          <a:prstGeom prst="rect">
            <a:avLst/>
          </a:prstGeom>
        </p:spPr>
      </p:pic>
      <p:sp>
        <p:nvSpPr>
          <p:cNvPr id="7" name="Šipka doprava 6"/>
          <p:cNvSpPr/>
          <p:nvPr/>
        </p:nvSpPr>
        <p:spPr bwMode="auto">
          <a:xfrm>
            <a:off x="4311081" y="1705608"/>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8" name="Obrázek 7"/>
          <p:cNvPicPr>
            <a:picLocks noChangeAspect="1"/>
          </p:cNvPicPr>
          <p:nvPr/>
        </p:nvPicPr>
        <p:blipFill>
          <a:blip r:embed="rId3"/>
          <a:stretch>
            <a:fillRect/>
          </a:stretch>
        </p:blipFill>
        <p:spPr>
          <a:xfrm>
            <a:off x="2679120" y="4164316"/>
            <a:ext cx="506012" cy="176799"/>
          </a:xfrm>
          <a:prstGeom prst="rect">
            <a:avLst/>
          </a:prstGeom>
        </p:spPr>
      </p:pic>
    </p:spTree>
    <p:extLst>
      <p:ext uri="{BB962C8B-B14F-4D97-AF65-F5344CB8AC3E}">
        <p14:creationId xmlns:p14="http://schemas.microsoft.com/office/powerpoint/2010/main" val="112742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Úvodem</a:t>
            </a:r>
          </a:p>
        </p:txBody>
      </p:sp>
      <p:sp>
        <p:nvSpPr>
          <p:cNvPr id="3" name="Zástupný symbol pro obsah 2"/>
          <p:cNvSpPr>
            <a:spLocks noGrp="1"/>
          </p:cNvSpPr>
          <p:nvPr>
            <p:ph idx="1"/>
          </p:nvPr>
        </p:nvSpPr>
        <p:spPr/>
        <p:txBody>
          <a:bodyPr/>
          <a:lstStyle/>
          <a:p>
            <a:pPr marL="0" indent="0" algn="ctr">
              <a:buNone/>
            </a:pPr>
            <a:r>
              <a:rPr lang="cs-CZ" sz="2000" b="1" dirty="0"/>
              <a:t>Klasická mechanika</a:t>
            </a:r>
            <a:r>
              <a:rPr lang="cs-CZ" sz="2000" dirty="0"/>
              <a:t> </a:t>
            </a:r>
          </a:p>
          <a:p>
            <a:pPr marL="0" indent="0" algn="just">
              <a:buNone/>
            </a:pPr>
            <a:endParaRPr lang="cs-CZ" sz="2000" dirty="0"/>
          </a:p>
          <a:p>
            <a:pPr marL="0" indent="0" algn="just">
              <a:buNone/>
            </a:pPr>
            <a:endParaRPr lang="cs-CZ" sz="2000" dirty="0"/>
          </a:p>
          <a:p>
            <a:pPr marL="0" indent="0" algn="just">
              <a:buNone/>
            </a:pPr>
            <a:r>
              <a:rPr lang="cs-CZ" sz="2000" dirty="0"/>
              <a:t>Klasická mechanika - vznik v 17. století (Newton, Galileo)</a:t>
            </a:r>
          </a:p>
          <a:p>
            <a:pPr algn="just"/>
            <a:r>
              <a:rPr lang="cs-CZ" sz="2000" dirty="0"/>
              <a:t>shrnutí veškerých poznatků o pohybu těles do tří Newtonových pohybových zákonů:</a:t>
            </a:r>
          </a:p>
          <a:p>
            <a:pPr lvl="1" algn="just"/>
            <a:r>
              <a:rPr lang="cs-CZ" sz="2000" b="1" dirty="0"/>
              <a:t>zákon setrvačnosti</a:t>
            </a:r>
          </a:p>
          <a:p>
            <a:pPr lvl="1" algn="just"/>
            <a:r>
              <a:rPr lang="cs-CZ" sz="2000" b="1" dirty="0"/>
              <a:t>zákon síly</a:t>
            </a:r>
          </a:p>
          <a:p>
            <a:pPr lvl="1" algn="just"/>
            <a:r>
              <a:rPr lang="cs-CZ" sz="2000" b="1" dirty="0"/>
              <a:t>zákon akce a reakce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6" name="Šipka dolů 5"/>
          <p:cNvSpPr/>
          <p:nvPr/>
        </p:nvSpPr>
        <p:spPr bwMode="auto">
          <a:xfrm>
            <a:off x="4363297" y="2487168"/>
            <a:ext cx="374904" cy="42976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93114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 prostoročas</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3" name="Zástupný symbol pro obsah 2"/>
          <p:cNvSpPr>
            <a:spLocks noGrp="1"/>
          </p:cNvSpPr>
          <p:nvPr>
            <p:ph idx="1"/>
          </p:nvPr>
        </p:nvSpPr>
        <p:spPr>
          <a:xfrm>
            <a:off x="513903" y="1625274"/>
            <a:ext cx="8082321" cy="4114800"/>
          </a:xfrm>
        </p:spPr>
        <p:txBody>
          <a:bodyPr/>
          <a:lstStyle/>
          <a:p>
            <a:pPr marL="0" indent="0">
              <a:buNone/>
            </a:pPr>
            <a:r>
              <a:rPr lang="cs-CZ" sz="1800" dirty="0"/>
              <a:t>Zavedeme-li „časovou souřadnici </a:t>
            </a:r>
            <a:r>
              <a:rPr lang="cs-CZ" sz="1800" b="1" i="1" dirty="0">
                <a:solidFill>
                  <a:srgbClr val="00287D"/>
                </a:solidFill>
              </a:rPr>
              <a:t>(</a:t>
            </a:r>
            <a:r>
              <a:rPr lang="cs-CZ" sz="1800" b="1" i="1" dirty="0" err="1">
                <a:solidFill>
                  <a:srgbClr val="00287D"/>
                </a:solidFill>
              </a:rPr>
              <a:t>ct</a:t>
            </a:r>
            <a:r>
              <a:rPr lang="cs-CZ" sz="1800" b="1" i="1" dirty="0">
                <a:solidFill>
                  <a:srgbClr val="00287D"/>
                </a:solidFill>
              </a:rPr>
              <a:t>)			</a:t>
            </a:r>
            <a:r>
              <a:rPr lang="cs-CZ" sz="1400" i="1" dirty="0">
                <a:solidFill>
                  <a:schemeClr val="accent2">
                    <a:lumMod val="75000"/>
                  </a:schemeClr>
                </a:solidFill>
              </a:rPr>
              <a:t>r</a:t>
            </a:r>
            <a:r>
              <a:rPr lang="cs-CZ" sz="1400" i="1" baseline="30000" dirty="0">
                <a:solidFill>
                  <a:schemeClr val="accent2">
                    <a:lumMod val="75000"/>
                  </a:schemeClr>
                </a:solidFill>
              </a:rPr>
              <a:t>2</a:t>
            </a:r>
            <a:r>
              <a:rPr lang="cs-CZ" sz="1400" i="1" dirty="0">
                <a:solidFill>
                  <a:schemeClr val="accent2">
                    <a:lumMod val="75000"/>
                  </a:schemeClr>
                </a:solidFill>
              </a:rPr>
              <a:t>= (x)</a:t>
            </a:r>
            <a:r>
              <a:rPr lang="cs-CZ" sz="1400" i="1" baseline="30000" dirty="0">
                <a:solidFill>
                  <a:schemeClr val="accent2">
                    <a:lumMod val="75000"/>
                  </a:schemeClr>
                </a:solidFill>
              </a:rPr>
              <a:t>2</a:t>
            </a:r>
            <a:r>
              <a:rPr lang="cs-CZ" sz="1400" i="1" dirty="0">
                <a:solidFill>
                  <a:schemeClr val="accent2">
                    <a:lumMod val="75000"/>
                  </a:schemeClr>
                </a:solidFill>
              </a:rPr>
              <a:t> + (y)</a:t>
            </a:r>
            <a:r>
              <a:rPr lang="cs-CZ" sz="1400" i="1" baseline="30000" dirty="0">
                <a:solidFill>
                  <a:schemeClr val="accent2">
                    <a:lumMod val="75000"/>
                  </a:schemeClr>
                </a:solidFill>
              </a:rPr>
              <a:t>2</a:t>
            </a:r>
            <a:r>
              <a:rPr lang="cs-CZ" sz="1400" i="1" dirty="0">
                <a:solidFill>
                  <a:schemeClr val="accent2">
                    <a:lumMod val="75000"/>
                  </a:schemeClr>
                </a:solidFill>
              </a:rPr>
              <a:t> + (z)</a:t>
            </a:r>
            <a:r>
              <a:rPr lang="cs-CZ" sz="1400" i="1" baseline="30000" dirty="0">
                <a:solidFill>
                  <a:schemeClr val="accent2">
                    <a:lumMod val="75000"/>
                  </a:schemeClr>
                </a:solidFill>
              </a:rPr>
              <a:t>2</a:t>
            </a:r>
            <a:r>
              <a:rPr lang="cs-CZ" sz="1400" i="1" dirty="0">
                <a:solidFill>
                  <a:schemeClr val="accent2">
                    <a:lumMod val="75000"/>
                  </a:schemeClr>
                </a:solidFill>
              </a:rPr>
              <a:t>  </a:t>
            </a:r>
            <a:endParaRPr lang="cs-CZ" sz="1400" b="1" i="1" dirty="0">
              <a:solidFill>
                <a:schemeClr val="accent2">
                  <a:lumMod val="75000"/>
                </a:schemeClr>
              </a:solidFill>
            </a:endParaRPr>
          </a:p>
          <a:p>
            <a:pPr marL="0" indent="0">
              <a:buNone/>
            </a:pPr>
            <a:endParaRPr lang="cs-CZ" sz="1800" dirty="0"/>
          </a:p>
          <a:p>
            <a:pPr marL="0" indent="0">
              <a:buNone/>
            </a:pPr>
            <a:r>
              <a:rPr lang="cs-CZ" sz="1800" dirty="0"/>
              <a:t>	</a:t>
            </a:r>
            <a:r>
              <a:rPr lang="cs-CZ" sz="1800" i="1" dirty="0">
                <a:solidFill>
                  <a:srgbClr val="00287D"/>
                </a:solidFill>
              </a:rPr>
              <a:t>s</a:t>
            </a:r>
            <a:r>
              <a:rPr lang="cs-CZ" sz="1800" i="1" baseline="30000" dirty="0">
                <a:solidFill>
                  <a:srgbClr val="00287D"/>
                </a:solidFill>
              </a:rPr>
              <a:t>2 </a:t>
            </a:r>
            <a:r>
              <a:rPr lang="cs-CZ" sz="1800" i="1" dirty="0">
                <a:solidFill>
                  <a:srgbClr val="00287D"/>
                </a:solidFill>
              </a:rPr>
              <a:t>=(x)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0</a:t>
            </a:r>
          </a:p>
          <a:p>
            <a:pPr marL="0" indent="0">
              <a:buNone/>
            </a:pPr>
            <a:r>
              <a:rPr lang="cs-CZ" sz="1800" i="1" dirty="0">
                <a:solidFill>
                  <a:srgbClr val="00287D"/>
                </a:solidFill>
              </a:rPr>
              <a:t>	s´</a:t>
            </a:r>
            <a:r>
              <a:rPr lang="cs-CZ" sz="1800" i="1" baseline="30000" dirty="0">
                <a:solidFill>
                  <a:srgbClr val="00287D"/>
                </a:solidFill>
              </a:rPr>
              <a:t>2</a:t>
            </a:r>
            <a:r>
              <a:rPr lang="cs-CZ" sz="1800" i="1" dirty="0">
                <a:solidFill>
                  <a:srgbClr val="00287D"/>
                </a:solidFill>
              </a:rPr>
              <a:t>=(x´)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0</a:t>
            </a:r>
          </a:p>
          <a:p>
            <a:pPr marL="0" indent="0">
              <a:buNone/>
            </a:pPr>
            <a:endParaRPr lang="cs-CZ" sz="1800" dirty="0"/>
          </a:p>
          <a:p>
            <a:r>
              <a:rPr lang="cs-CZ" sz="1800" dirty="0"/>
              <a:t>Z matematického hlediska začínáme tak pracovat s </a:t>
            </a:r>
            <a:r>
              <a:rPr lang="cs-CZ" sz="1800" dirty="0">
                <a:solidFill>
                  <a:schemeClr val="accent1">
                    <a:lumMod val="50000"/>
                  </a:schemeClr>
                </a:solidFill>
              </a:rPr>
              <a:t>čtyřrozměrným prostorem</a:t>
            </a:r>
            <a:r>
              <a:rPr lang="cs-CZ" sz="1800" dirty="0"/>
              <a:t> se třemi prostorovými a jednou časovou souřadnicí, tzv. </a:t>
            </a:r>
            <a:r>
              <a:rPr lang="cs-CZ" sz="1800" b="1" i="1" dirty="0">
                <a:solidFill>
                  <a:srgbClr val="00287D"/>
                </a:solidFill>
              </a:rPr>
              <a:t>prostoročasem</a:t>
            </a:r>
            <a:r>
              <a:rPr lang="cs-CZ" sz="1800" dirty="0"/>
              <a:t>, jeho jednotlivé body označujeme jako </a:t>
            </a:r>
            <a:r>
              <a:rPr lang="cs-CZ" sz="1800" b="1" i="1" dirty="0">
                <a:solidFill>
                  <a:srgbClr val="00287D"/>
                </a:solidFill>
              </a:rPr>
              <a:t>události</a:t>
            </a:r>
            <a:r>
              <a:rPr lang="cs-CZ" sz="1800" dirty="0"/>
              <a:t>.</a:t>
            </a:r>
          </a:p>
          <a:p>
            <a:endParaRPr lang="cs-CZ" sz="1800" dirty="0"/>
          </a:p>
          <a:p>
            <a:r>
              <a:rPr lang="cs-CZ" sz="1800" dirty="0"/>
              <a:t>Výraz</a:t>
            </a:r>
            <a:r>
              <a:rPr lang="cs-CZ" sz="1800" b="1" i="1" dirty="0">
                <a:solidFill>
                  <a:srgbClr val="00287D"/>
                </a:solidFill>
              </a:rPr>
              <a:t> s </a:t>
            </a:r>
            <a:r>
              <a:rPr lang="cs-CZ" sz="1800" dirty="0"/>
              <a:t>nazýváme </a:t>
            </a:r>
            <a:r>
              <a:rPr lang="cs-CZ" sz="1800" i="1" dirty="0">
                <a:solidFill>
                  <a:srgbClr val="00287D"/>
                </a:solidFill>
              </a:rPr>
              <a:t>intervalem mezi dvěma událostmi</a:t>
            </a:r>
            <a:r>
              <a:rPr lang="cs-CZ" sz="1800" dirty="0"/>
              <a:t>, </a:t>
            </a:r>
          </a:p>
          <a:p>
            <a:pPr marL="400050" lvl="1" indent="0">
              <a:buNone/>
            </a:pPr>
            <a:r>
              <a:rPr lang="cs-CZ" sz="1400" dirty="0"/>
              <a:t>(V případě s = 0 mezi událostí v počátku souřadnicové soustavy v okamžiku </a:t>
            </a:r>
            <a:r>
              <a:rPr lang="cs-CZ" sz="1400" i="1" dirty="0"/>
              <a:t>t </a:t>
            </a:r>
            <a:r>
              <a:rPr lang="cs-CZ" sz="1400" dirty="0"/>
              <a:t>= 0 (vyslání světelného signálu) a událostí v bodě vlnoplochy v okamžiku </a:t>
            </a:r>
            <a:r>
              <a:rPr lang="cs-CZ" sz="1400" i="1" dirty="0"/>
              <a:t>t </a:t>
            </a:r>
            <a:r>
              <a:rPr lang="cs-CZ" sz="1400" dirty="0"/>
              <a:t>(příchod světelného signálu)).</a:t>
            </a:r>
          </a:p>
          <a:p>
            <a:pPr marL="400050" lvl="1" indent="0">
              <a:buNone/>
            </a:pPr>
            <a:endParaRPr lang="cs-CZ" sz="1400" dirty="0"/>
          </a:p>
          <a:p>
            <a:pPr marL="0" indent="0">
              <a:buNone/>
            </a:pPr>
            <a:r>
              <a:rPr lang="cs-CZ" sz="1400" dirty="0"/>
              <a:t> </a:t>
            </a:r>
            <a:r>
              <a:rPr lang="cs-CZ" sz="1800" dirty="0"/>
              <a:t>Interval může být zaveden pro libovolné události, jež nemusí být nutně spojeny světelných signálem </a:t>
            </a:r>
            <a:r>
              <a:rPr lang="cs-CZ" sz="1800" i="1" dirty="0">
                <a:solidFill>
                  <a:srgbClr val="00287D"/>
                </a:solidFill>
              </a:rPr>
              <a:t>s</a:t>
            </a:r>
            <a:r>
              <a:rPr lang="cs-CZ" sz="1800" i="1" baseline="-25000" dirty="0">
                <a:solidFill>
                  <a:srgbClr val="00287D"/>
                </a:solidFill>
              </a:rPr>
              <a:t>AB</a:t>
            </a:r>
            <a:r>
              <a:rPr lang="cs-CZ" sz="1800" i="1" baseline="30000" dirty="0">
                <a:solidFill>
                  <a:srgbClr val="00287D"/>
                </a:solidFill>
              </a:rPr>
              <a:t>2 </a:t>
            </a:r>
            <a:r>
              <a:rPr lang="cs-CZ" sz="1800" i="1" dirty="0">
                <a:solidFill>
                  <a:srgbClr val="00287D"/>
                </a:solidFill>
              </a:rPr>
              <a:t>=(</a:t>
            </a:r>
            <a:r>
              <a:rPr lang="cs-CZ" sz="1800" i="1" dirty="0" err="1">
                <a:solidFill>
                  <a:srgbClr val="00287D"/>
                </a:solidFill>
              </a:rPr>
              <a:t>x</a:t>
            </a:r>
            <a:r>
              <a:rPr lang="cs-CZ" sz="1800" i="1" baseline="-25000" dirty="0" err="1">
                <a:solidFill>
                  <a:srgbClr val="00287D"/>
                </a:solidFill>
              </a:rPr>
              <a:t>B</a:t>
            </a:r>
            <a:r>
              <a:rPr lang="cs-CZ" sz="1800" i="1" dirty="0" err="1">
                <a:solidFill>
                  <a:srgbClr val="00287D"/>
                </a:solidFill>
              </a:rPr>
              <a:t>-x</a:t>
            </a:r>
            <a:r>
              <a:rPr lang="cs-CZ" sz="1800" i="1" baseline="-25000" dirty="0" err="1">
                <a:solidFill>
                  <a:srgbClr val="00287D"/>
                </a:solidFill>
              </a:rPr>
              <a:t>A</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y</a:t>
            </a:r>
            <a:r>
              <a:rPr lang="cs-CZ" sz="1800" i="1" baseline="-25000" dirty="0" err="1">
                <a:solidFill>
                  <a:srgbClr val="00287D"/>
                </a:solidFill>
              </a:rPr>
              <a:t>B</a:t>
            </a:r>
            <a:r>
              <a:rPr lang="cs-CZ" sz="1800" i="1" dirty="0" err="1">
                <a:solidFill>
                  <a:srgbClr val="00287D"/>
                </a:solidFill>
              </a:rPr>
              <a:t>-y</a:t>
            </a:r>
            <a:r>
              <a:rPr lang="cs-CZ" sz="1800" i="1" baseline="-25000" dirty="0" err="1">
                <a:solidFill>
                  <a:srgbClr val="00287D"/>
                </a:solidFill>
              </a:rPr>
              <a:t>A</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z</a:t>
            </a:r>
            <a:r>
              <a:rPr lang="cs-CZ" sz="1800" i="1" baseline="-25000" dirty="0" err="1">
                <a:solidFill>
                  <a:srgbClr val="00287D"/>
                </a:solidFill>
              </a:rPr>
              <a:t>B</a:t>
            </a:r>
            <a:r>
              <a:rPr lang="cs-CZ" sz="1800" i="1" dirty="0" err="1">
                <a:solidFill>
                  <a:srgbClr val="00287D"/>
                </a:solidFill>
              </a:rPr>
              <a:t>-z</a:t>
            </a:r>
            <a:r>
              <a:rPr lang="cs-CZ" sz="1800" i="1" baseline="-25000" dirty="0" err="1">
                <a:solidFill>
                  <a:srgbClr val="00287D"/>
                </a:solidFill>
              </a:rPr>
              <a:t>A</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c</a:t>
            </a:r>
            <a:r>
              <a:rPr lang="cs-CZ" sz="1800" i="1" baseline="30000" dirty="0">
                <a:solidFill>
                  <a:srgbClr val="00287D"/>
                </a:solidFill>
              </a:rPr>
              <a:t>2</a:t>
            </a:r>
            <a:r>
              <a:rPr lang="cs-CZ" sz="1800" i="1" dirty="0">
                <a:solidFill>
                  <a:srgbClr val="00287D"/>
                </a:solidFill>
              </a:rPr>
              <a:t>(</a:t>
            </a:r>
            <a:r>
              <a:rPr lang="cs-CZ" sz="1800" i="1" dirty="0" err="1">
                <a:solidFill>
                  <a:srgbClr val="00287D"/>
                </a:solidFill>
              </a:rPr>
              <a:t>t</a:t>
            </a:r>
            <a:r>
              <a:rPr lang="cs-CZ" sz="1800" i="1" baseline="-25000" dirty="0" err="1">
                <a:solidFill>
                  <a:srgbClr val="00287D"/>
                </a:solidFill>
              </a:rPr>
              <a:t>A</a:t>
            </a:r>
            <a:r>
              <a:rPr lang="cs-CZ" sz="1800" i="1" dirty="0" err="1">
                <a:solidFill>
                  <a:srgbClr val="00287D"/>
                </a:solidFill>
              </a:rPr>
              <a:t>-t</a:t>
            </a:r>
            <a:r>
              <a:rPr lang="cs-CZ" sz="1800" i="1" baseline="-25000" dirty="0" err="1">
                <a:solidFill>
                  <a:srgbClr val="00287D"/>
                </a:solidFill>
              </a:rPr>
              <a:t>B</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a:t>
            </a:r>
          </a:p>
          <a:p>
            <a:pPr marL="400050" lvl="1" indent="0">
              <a:buNone/>
            </a:pPr>
            <a:endParaRPr lang="cs-CZ" sz="1400" dirty="0"/>
          </a:p>
        </p:txBody>
      </p:sp>
      <p:pic>
        <p:nvPicPr>
          <p:cNvPr id="6" name="Obrázek 5"/>
          <p:cNvPicPr>
            <a:picLocks noChangeAspect="1"/>
          </p:cNvPicPr>
          <p:nvPr/>
        </p:nvPicPr>
        <p:blipFill>
          <a:blip r:embed="rId2"/>
          <a:stretch>
            <a:fillRect/>
          </a:stretch>
        </p:blipFill>
        <p:spPr>
          <a:xfrm flipH="1">
            <a:off x="2577003" y="2000192"/>
            <a:ext cx="204234" cy="222524"/>
          </a:xfrm>
          <a:prstGeom prst="rect">
            <a:avLst/>
          </a:prstGeom>
        </p:spPr>
      </p:pic>
      <p:sp>
        <p:nvSpPr>
          <p:cNvPr id="7" name="Šipka doprava 6"/>
          <p:cNvSpPr/>
          <p:nvPr/>
        </p:nvSpPr>
        <p:spPr bwMode="auto">
          <a:xfrm>
            <a:off x="8093480" y="223628"/>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64672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 prostoročas</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3" name="Zástupný symbol pro obsah 2"/>
          <p:cNvSpPr>
            <a:spLocks noGrp="1"/>
          </p:cNvSpPr>
          <p:nvPr>
            <p:ph idx="1"/>
          </p:nvPr>
        </p:nvSpPr>
        <p:spPr>
          <a:xfrm>
            <a:off x="513903" y="1625274"/>
            <a:ext cx="8082321" cy="4114800"/>
          </a:xfrm>
        </p:spPr>
        <p:txBody>
          <a:bodyPr/>
          <a:lstStyle/>
          <a:p>
            <a:pPr marL="0" indent="0">
              <a:buNone/>
            </a:pPr>
            <a:r>
              <a:rPr lang="cs-CZ" sz="1800" dirty="0"/>
              <a:t>Pro dvě blízké události.</a:t>
            </a:r>
          </a:p>
          <a:p>
            <a:pPr marL="0" indent="0">
              <a:buNone/>
            </a:pPr>
            <a:r>
              <a:rPr lang="cs-CZ" sz="1800" dirty="0"/>
              <a:t>	</a:t>
            </a:r>
            <a:r>
              <a:rPr lang="cs-CZ" sz="1800" i="1" dirty="0">
                <a:solidFill>
                  <a:srgbClr val="00287D"/>
                </a:solidFill>
              </a:rPr>
              <a:t>ds</a:t>
            </a:r>
            <a:r>
              <a:rPr lang="cs-CZ" sz="1800" i="1" baseline="30000" dirty="0">
                <a:solidFill>
                  <a:srgbClr val="00287D"/>
                </a:solidFill>
              </a:rPr>
              <a:t>2 </a:t>
            </a:r>
            <a:r>
              <a:rPr lang="cs-CZ" sz="1800" i="1" dirty="0">
                <a:solidFill>
                  <a:srgbClr val="00287D"/>
                </a:solidFill>
              </a:rPr>
              <a:t>=dx</a:t>
            </a:r>
            <a:r>
              <a:rPr lang="cs-CZ" sz="1800" i="1" baseline="30000" dirty="0">
                <a:solidFill>
                  <a:srgbClr val="00287D"/>
                </a:solidFill>
              </a:rPr>
              <a:t>2</a:t>
            </a:r>
            <a:r>
              <a:rPr lang="cs-CZ" sz="1800" i="1" dirty="0">
                <a:solidFill>
                  <a:srgbClr val="00287D"/>
                </a:solidFill>
              </a:rPr>
              <a:t> + dy</a:t>
            </a:r>
            <a:r>
              <a:rPr lang="cs-CZ" sz="1800" i="1" baseline="30000" dirty="0">
                <a:solidFill>
                  <a:srgbClr val="00287D"/>
                </a:solidFill>
              </a:rPr>
              <a:t>2</a:t>
            </a:r>
            <a:r>
              <a:rPr lang="cs-CZ" sz="1800" i="1" dirty="0">
                <a:solidFill>
                  <a:srgbClr val="00287D"/>
                </a:solidFill>
              </a:rPr>
              <a:t> + dz</a:t>
            </a:r>
            <a:r>
              <a:rPr lang="cs-CZ" sz="1800" i="1" baseline="30000" dirty="0">
                <a:solidFill>
                  <a:srgbClr val="00287D"/>
                </a:solidFill>
              </a:rPr>
              <a:t>2</a:t>
            </a:r>
            <a:r>
              <a:rPr lang="cs-CZ" sz="1800" i="1" dirty="0">
                <a:solidFill>
                  <a:srgbClr val="00287D"/>
                </a:solidFill>
              </a:rPr>
              <a:t> - c</a:t>
            </a:r>
            <a:r>
              <a:rPr lang="cs-CZ" sz="1800" i="1" baseline="30000" dirty="0">
                <a:solidFill>
                  <a:srgbClr val="00287D"/>
                </a:solidFill>
              </a:rPr>
              <a:t>2 </a:t>
            </a:r>
            <a:r>
              <a:rPr lang="cs-CZ" sz="1800" i="1" dirty="0">
                <a:solidFill>
                  <a:srgbClr val="00287D"/>
                </a:solidFill>
              </a:rPr>
              <a:t>dt</a:t>
            </a:r>
            <a:r>
              <a:rPr lang="cs-CZ" sz="1800" i="1" baseline="30000" dirty="0">
                <a:solidFill>
                  <a:srgbClr val="00287D"/>
                </a:solidFill>
              </a:rPr>
              <a:t>2</a:t>
            </a:r>
            <a:endParaRPr lang="cs-CZ" sz="1800" i="1" dirty="0">
              <a:solidFill>
                <a:srgbClr val="00287D"/>
              </a:solidFill>
            </a:endParaRPr>
          </a:p>
          <a:p>
            <a:pPr marL="0" indent="0">
              <a:buNone/>
            </a:pPr>
            <a:r>
              <a:rPr lang="cs-CZ" sz="1800" i="1" dirty="0"/>
              <a:t>(</a:t>
            </a:r>
            <a:r>
              <a:rPr lang="cs-CZ" sz="1800" i="1" dirty="0" err="1"/>
              <a:t>pseudoeukleidovská</a:t>
            </a:r>
            <a:r>
              <a:rPr lang="cs-CZ" sz="1800" i="1" dirty="0"/>
              <a:t> metrika – záporné znaménko u časové souřadnice)</a:t>
            </a:r>
          </a:p>
          <a:p>
            <a:pPr marL="0" indent="0">
              <a:buNone/>
            </a:pPr>
            <a:endParaRPr lang="cs-CZ" sz="1800" dirty="0"/>
          </a:p>
          <a:p>
            <a:pPr marL="0" indent="0">
              <a:buNone/>
            </a:pPr>
            <a:r>
              <a:rPr lang="cs-CZ" sz="1800" i="1" dirty="0">
                <a:solidFill>
                  <a:srgbClr val="00287D"/>
                </a:solidFill>
              </a:rPr>
              <a:t>	s</a:t>
            </a:r>
            <a:r>
              <a:rPr lang="cs-CZ" sz="1800" i="1" baseline="-25000" dirty="0">
                <a:solidFill>
                  <a:srgbClr val="00287D"/>
                </a:solidFill>
              </a:rPr>
              <a:t>AB</a:t>
            </a:r>
            <a:r>
              <a:rPr lang="cs-CZ" sz="1800" i="1" baseline="30000" dirty="0">
                <a:solidFill>
                  <a:srgbClr val="00287D"/>
                </a:solidFill>
              </a:rPr>
              <a:t>2 </a:t>
            </a:r>
            <a:r>
              <a:rPr lang="cs-CZ" sz="1800" i="1" dirty="0">
                <a:solidFill>
                  <a:srgbClr val="00287D"/>
                </a:solidFill>
              </a:rPr>
              <a:t>=(</a:t>
            </a:r>
            <a:r>
              <a:rPr lang="cs-CZ" sz="1800" i="1" dirty="0" err="1">
                <a:solidFill>
                  <a:srgbClr val="00287D"/>
                </a:solidFill>
              </a:rPr>
              <a:t>x</a:t>
            </a:r>
            <a:r>
              <a:rPr lang="cs-CZ" sz="1800" i="1" baseline="-25000" dirty="0" err="1">
                <a:solidFill>
                  <a:srgbClr val="00287D"/>
                </a:solidFill>
              </a:rPr>
              <a:t>B</a:t>
            </a:r>
            <a:r>
              <a:rPr lang="cs-CZ" sz="1800" i="1" dirty="0" err="1">
                <a:solidFill>
                  <a:srgbClr val="00287D"/>
                </a:solidFill>
              </a:rPr>
              <a:t>-x</a:t>
            </a:r>
            <a:r>
              <a:rPr lang="cs-CZ" sz="1800" i="1" baseline="-25000" dirty="0" err="1">
                <a:solidFill>
                  <a:srgbClr val="00287D"/>
                </a:solidFill>
              </a:rPr>
              <a:t>A</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y</a:t>
            </a:r>
            <a:r>
              <a:rPr lang="cs-CZ" sz="1800" i="1" baseline="-25000" dirty="0" err="1">
                <a:solidFill>
                  <a:srgbClr val="00287D"/>
                </a:solidFill>
              </a:rPr>
              <a:t>B</a:t>
            </a:r>
            <a:r>
              <a:rPr lang="cs-CZ" sz="1800" i="1" dirty="0" err="1">
                <a:solidFill>
                  <a:srgbClr val="00287D"/>
                </a:solidFill>
              </a:rPr>
              <a:t>-y</a:t>
            </a:r>
            <a:r>
              <a:rPr lang="cs-CZ" sz="1800" i="1" baseline="-25000" dirty="0" err="1">
                <a:solidFill>
                  <a:srgbClr val="00287D"/>
                </a:solidFill>
              </a:rPr>
              <a:t>A</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z</a:t>
            </a:r>
            <a:r>
              <a:rPr lang="cs-CZ" sz="1800" i="1" baseline="-25000" dirty="0" err="1">
                <a:solidFill>
                  <a:srgbClr val="00287D"/>
                </a:solidFill>
              </a:rPr>
              <a:t>B</a:t>
            </a:r>
            <a:r>
              <a:rPr lang="cs-CZ" sz="1800" i="1" dirty="0" err="1">
                <a:solidFill>
                  <a:srgbClr val="00287D"/>
                </a:solidFill>
              </a:rPr>
              <a:t>-z</a:t>
            </a:r>
            <a:r>
              <a:rPr lang="cs-CZ" sz="1800" i="1" baseline="-25000" dirty="0" err="1">
                <a:solidFill>
                  <a:srgbClr val="00287D"/>
                </a:solidFill>
              </a:rPr>
              <a:t>A</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c</a:t>
            </a:r>
            <a:r>
              <a:rPr lang="cs-CZ" sz="1800" i="1" baseline="30000" dirty="0">
                <a:solidFill>
                  <a:srgbClr val="00287D"/>
                </a:solidFill>
              </a:rPr>
              <a:t>2</a:t>
            </a:r>
            <a:r>
              <a:rPr lang="cs-CZ" sz="1800" i="1" dirty="0">
                <a:solidFill>
                  <a:srgbClr val="00287D"/>
                </a:solidFill>
              </a:rPr>
              <a:t>(</a:t>
            </a:r>
            <a:r>
              <a:rPr lang="cs-CZ" sz="1800" i="1" dirty="0" err="1">
                <a:solidFill>
                  <a:srgbClr val="00287D"/>
                </a:solidFill>
              </a:rPr>
              <a:t>t</a:t>
            </a:r>
            <a:r>
              <a:rPr lang="cs-CZ" sz="1800" i="1" baseline="-25000" dirty="0" err="1">
                <a:solidFill>
                  <a:srgbClr val="00287D"/>
                </a:solidFill>
              </a:rPr>
              <a:t>A</a:t>
            </a:r>
            <a:r>
              <a:rPr lang="cs-CZ" sz="1800" i="1" dirty="0" err="1">
                <a:solidFill>
                  <a:srgbClr val="00287D"/>
                </a:solidFill>
              </a:rPr>
              <a:t>-t</a:t>
            </a:r>
            <a:r>
              <a:rPr lang="cs-CZ" sz="1800" i="1" baseline="-25000" dirty="0" err="1">
                <a:solidFill>
                  <a:srgbClr val="00287D"/>
                </a:solidFill>
              </a:rPr>
              <a:t>B</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a:t>
            </a:r>
            <a:r>
              <a:rPr lang="cs-CZ" sz="1800" i="1" dirty="0">
                <a:solidFill>
                  <a:srgbClr val="00287D"/>
                </a:solidFill>
                <a:latin typeface="Script MT Bold" panose="03040602040607080904" pitchFamily="66" charset="0"/>
              </a:rPr>
              <a:t>l</a:t>
            </a:r>
            <a:r>
              <a:rPr lang="cs-CZ" sz="1800" i="1" baseline="-25000" dirty="0">
                <a:solidFill>
                  <a:srgbClr val="00287D"/>
                </a:solidFill>
              </a:rPr>
              <a:t>AB</a:t>
            </a:r>
            <a:r>
              <a:rPr lang="cs-CZ" sz="1800" i="1" baseline="30000" dirty="0">
                <a:solidFill>
                  <a:srgbClr val="00287D"/>
                </a:solidFill>
              </a:rPr>
              <a:t>2 </a:t>
            </a:r>
            <a:r>
              <a:rPr lang="cs-CZ" sz="1800" i="1" dirty="0">
                <a:solidFill>
                  <a:srgbClr val="00287D"/>
                </a:solidFill>
              </a:rPr>
              <a:t>–c</a:t>
            </a:r>
            <a:r>
              <a:rPr lang="cs-CZ" sz="1800" i="1" baseline="30000" dirty="0">
                <a:solidFill>
                  <a:srgbClr val="00287D"/>
                </a:solidFill>
              </a:rPr>
              <a:t>2</a:t>
            </a:r>
            <a:r>
              <a:rPr lang="cs-CZ" sz="1800" i="1" dirty="0">
                <a:solidFill>
                  <a:srgbClr val="00287D"/>
                </a:solidFill>
              </a:rPr>
              <a:t>t</a:t>
            </a:r>
            <a:r>
              <a:rPr lang="cs-CZ" sz="1800" i="1" baseline="-25000" dirty="0">
                <a:solidFill>
                  <a:srgbClr val="00287D"/>
                </a:solidFill>
              </a:rPr>
              <a:t>AB</a:t>
            </a:r>
            <a:r>
              <a:rPr lang="cs-CZ" sz="1800" i="1" baseline="30000" dirty="0">
                <a:solidFill>
                  <a:srgbClr val="00287D"/>
                </a:solidFill>
              </a:rPr>
              <a:t>2</a:t>
            </a:r>
            <a:endParaRPr lang="cs-CZ" sz="1800" i="1" dirty="0">
              <a:solidFill>
                <a:srgbClr val="00287D"/>
              </a:solidFill>
            </a:endParaRPr>
          </a:p>
          <a:p>
            <a:pPr marL="0" indent="0">
              <a:buNone/>
            </a:pPr>
            <a:endParaRPr lang="cs-CZ" sz="1800" dirty="0"/>
          </a:p>
          <a:p>
            <a:pPr marL="0" indent="0">
              <a:buNone/>
            </a:pPr>
            <a:r>
              <a:rPr lang="cs-CZ" sz="1800" dirty="0"/>
              <a:t>Protože </a:t>
            </a:r>
            <a:r>
              <a:rPr lang="cs-CZ" sz="1800" dirty="0">
                <a:solidFill>
                  <a:srgbClr val="00287D"/>
                </a:solidFill>
              </a:rPr>
              <a:t>(</a:t>
            </a:r>
            <a:r>
              <a:rPr lang="cs-CZ" sz="1800" i="1" dirty="0" err="1">
                <a:solidFill>
                  <a:srgbClr val="00287D"/>
                </a:solidFill>
              </a:rPr>
              <a:t>s</a:t>
            </a:r>
            <a:r>
              <a:rPr lang="cs-CZ" sz="1800" i="1" baseline="-25000" dirty="0" err="1">
                <a:solidFill>
                  <a:srgbClr val="00287D"/>
                </a:solidFill>
              </a:rPr>
              <a:t>AB</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a:t>
            </a:r>
            <a:r>
              <a:rPr lang="cs-CZ" sz="1800" i="1" dirty="0" err="1">
                <a:solidFill>
                  <a:srgbClr val="00287D"/>
                </a:solidFill>
              </a:rPr>
              <a:t>s</a:t>
            </a:r>
            <a:r>
              <a:rPr lang="cs-CZ" sz="1800" i="1" baseline="-25000" dirty="0" err="1">
                <a:solidFill>
                  <a:srgbClr val="00287D"/>
                </a:solidFill>
              </a:rPr>
              <a:t>AB</a:t>
            </a:r>
            <a:r>
              <a:rPr lang="cs-CZ" sz="1800" i="1" dirty="0">
                <a:solidFill>
                  <a:srgbClr val="00287D"/>
                </a:solidFill>
              </a:rPr>
              <a:t>´)</a:t>
            </a:r>
            <a:r>
              <a:rPr lang="cs-CZ" sz="1800" i="1" baseline="30000" dirty="0">
                <a:solidFill>
                  <a:srgbClr val="00287D"/>
                </a:solidFill>
              </a:rPr>
              <a:t>2       </a:t>
            </a:r>
            <a:r>
              <a:rPr lang="cs-CZ" sz="1800" dirty="0"/>
              <a:t>(viz dále)   pak </a:t>
            </a:r>
            <a:r>
              <a:rPr lang="cs-CZ" sz="1800" i="1" dirty="0">
                <a:solidFill>
                  <a:srgbClr val="00287D"/>
                </a:solidFill>
              </a:rPr>
              <a:t>l</a:t>
            </a:r>
            <a:r>
              <a:rPr lang="cs-CZ" sz="1800" i="1" baseline="-25000" dirty="0">
                <a:solidFill>
                  <a:srgbClr val="00287D"/>
                </a:solidFill>
              </a:rPr>
              <a:t>AB</a:t>
            </a:r>
            <a:r>
              <a:rPr lang="cs-CZ" sz="1800" i="1" baseline="30000" dirty="0">
                <a:solidFill>
                  <a:srgbClr val="00287D"/>
                </a:solidFill>
              </a:rPr>
              <a:t>2 </a:t>
            </a:r>
            <a:r>
              <a:rPr lang="cs-CZ" sz="1800" i="1" dirty="0">
                <a:solidFill>
                  <a:srgbClr val="00287D"/>
                </a:solidFill>
              </a:rPr>
              <a:t>–c</a:t>
            </a:r>
            <a:r>
              <a:rPr lang="cs-CZ" sz="1800" i="1" baseline="30000" dirty="0">
                <a:solidFill>
                  <a:srgbClr val="00287D"/>
                </a:solidFill>
              </a:rPr>
              <a:t>2</a:t>
            </a:r>
            <a:r>
              <a:rPr lang="cs-CZ" sz="1800" i="1" dirty="0">
                <a:solidFill>
                  <a:srgbClr val="00287D"/>
                </a:solidFill>
              </a:rPr>
              <a:t>t</a:t>
            </a:r>
            <a:r>
              <a:rPr lang="cs-CZ" sz="1800" i="1" baseline="-25000" dirty="0">
                <a:solidFill>
                  <a:srgbClr val="00287D"/>
                </a:solidFill>
              </a:rPr>
              <a:t>AB</a:t>
            </a:r>
            <a:r>
              <a:rPr lang="cs-CZ" sz="1800" i="1" baseline="30000" dirty="0">
                <a:solidFill>
                  <a:srgbClr val="00287D"/>
                </a:solidFill>
              </a:rPr>
              <a:t>2</a:t>
            </a:r>
            <a:r>
              <a:rPr lang="cs-CZ" sz="1800" i="1" dirty="0">
                <a:solidFill>
                  <a:srgbClr val="00287D"/>
                </a:solidFill>
              </a:rPr>
              <a:t> = </a:t>
            </a:r>
            <a:r>
              <a:rPr lang="cs-CZ" sz="1800" i="1" dirty="0">
                <a:solidFill>
                  <a:srgbClr val="00287D"/>
                </a:solidFill>
                <a:latin typeface="Script MT Bold" panose="03040602040607080904" pitchFamily="66" charset="0"/>
              </a:rPr>
              <a:t>l</a:t>
            </a:r>
            <a:r>
              <a:rPr lang="cs-CZ" sz="1800" i="1" dirty="0">
                <a:solidFill>
                  <a:srgbClr val="00287D"/>
                </a:solidFill>
              </a:rPr>
              <a:t>´</a:t>
            </a:r>
            <a:r>
              <a:rPr lang="cs-CZ" sz="1800" i="1" baseline="-25000" dirty="0">
                <a:solidFill>
                  <a:srgbClr val="00287D"/>
                </a:solidFill>
              </a:rPr>
              <a:t>AB</a:t>
            </a:r>
            <a:r>
              <a:rPr lang="cs-CZ" sz="1800" i="1" baseline="30000" dirty="0">
                <a:solidFill>
                  <a:srgbClr val="00287D"/>
                </a:solidFill>
              </a:rPr>
              <a:t>2 </a:t>
            </a:r>
            <a:r>
              <a:rPr lang="cs-CZ" sz="1800" i="1" dirty="0">
                <a:solidFill>
                  <a:srgbClr val="00287D"/>
                </a:solidFill>
              </a:rPr>
              <a:t>–c</a:t>
            </a:r>
            <a:r>
              <a:rPr lang="cs-CZ" sz="1800" i="1" baseline="30000" dirty="0">
                <a:solidFill>
                  <a:srgbClr val="00287D"/>
                </a:solidFill>
              </a:rPr>
              <a:t>2</a:t>
            </a:r>
            <a:r>
              <a:rPr lang="cs-CZ" sz="1800" i="1" dirty="0">
                <a:solidFill>
                  <a:srgbClr val="00287D"/>
                </a:solidFill>
              </a:rPr>
              <a:t>t´</a:t>
            </a:r>
            <a:r>
              <a:rPr lang="cs-CZ" sz="1800" i="1" baseline="-25000" dirty="0">
                <a:solidFill>
                  <a:srgbClr val="00287D"/>
                </a:solidFill>
              </a:rPr>
              <a:t>AB</a:t>
            </a:r>
            <a:r>
              <a:rPr lang="cs-CZ" sz="1800" i="1" baseline="30000" dirty="0">
                <a:solidFill>
                  <a:srgbClr val="00287D"/>
                </a:solidFill>
              </a:rPr>
              <a:t>2</a:t>
            </a:r>
            <a:endParaRPr lang="cs-CZ" sz="1800" i="1" dirty="0">
              <a:solidFill>
                <a:srgbClr val="00287D"/>
              </a:solidFill>
            </a:endParaRPr>
          </a:p>
          <a:p>
            <a:endParaRPr lang="cs-CZ" sz="1800" i="1" dirty="0"/>
          </a:p>
          <a:p>
            <a:pPr marL="0" indent="0">
              <a:buNone/>
            </a:pPr>
            <a:r>
              <a:rPr lang="cs-CZ" sz="1800" i="1" dirty="0"/>
              <a:t>Existuje inerciální vztažná soustava, v níž budou obě události </a:t>
            </a:r>
            <a:r>
              <a:rPr lang="cs-CZ" sz="1800" i="1" dirty="0" err="1">
                <a:solidFill>
                  <a:srgbClr val="FF0000"/>
                </a:solidFill>
              </a:rPr>
              <a:t>soumístné</a:t>
            </a:r>
            <a:r>
              <a:rPr lang="cs-CZ" sz="1800" i="1" dirty="0"/>
              <a:t>?</a:t>
            </a:r>
          </a:p>
          <a:p>
            <a:r>
              <a:rPr lang="pl-PL" sz="1400" dirty="0"/>
              <a:t>Z podmínky </a:t>
            </a:r>
            <a:r>
              <a:rPr lang="pl-PL" sz="1400" i="1" dirty="0">
                <a:solidFill>
                  <a:srgbClr val="00287D"/>
                </a:solidFill>
                <a:latin typeface="Script MT Bold" panose="03040602040607080904" pitchFamily="66" charset="0"/>
              </a:rPr>
              <a:t>l</a:t>
            </a:r>
            <a:r>
              <a:rPr lang="pl-PL" sz="1400" i="1" baseline="-25000" dirty="0">
                <a:solidFill>
                  <a:srgbClr val="00287D"/>
                </a:solidFill>
              </a:rPr>
              <a:t>AB</a:t>
            </a:r>
            <a:r>
              <a:rPr lang="pl-PL" sz="1400" i="1" dirty="0">
                <a:solidFill>
                  <a:srgbClr val="00287D"/>
                </a:solidFill>
              </a:rPr>
              <a:t> </a:t>
            </a:r>
            <a:r>
              <a:rPr lang="pl-PL" sz="1400" dirty="0">
                <a:solidFill>
                  <a:srgbClr val="00287D"/>
                </a:solidFill>
              </a:rPr>
              <a:t>= 0 </a:t>
            </a:r>
            <a:r>
              <a:rPr lang="pl-PL" sz="1400" dirty="0"/>
              <a:t>pak dostáváme </a:t>
            </a:r>
            <a:r>
              <a:rPr lang="cs-CZ" sz="1400" dirty="0">
                <a:solidFill>
                  <a:srgbClr val="00287D"/>
                </a:solidFill>
              </a:rPr>
              <a:t>(</a:t>
            </a:r>
            <a:r>
              <a:rPr lang="cs-CZ" sz="1400" i="1" dirty="0" err="1">
                <a:solidFill>
                  <a:srgbClr val="00287D"/>
                </a:solidFill>
              </a:rPr>
              <a:t>s</a:t>
            </a:r>
            <a:r>
              <a:rPr lang="cs-CZ" sz="1400" i="1" baseline="-25000" dirty="0" err="1">
                <a:solidFill>
                  <a:srgbClr val="00287D"/>
                </a:solidFill>
              </a:rPr>
              <a:t>AB</a:t>
            </a:r>
            <a:r>
              <a:rPr lang="cs-CZ" sz="1400" i="1" dirty="0">
                <a:solidFill>
                  <a:srgbClr val="00287D"/>
                </a:solidFill>
              </a:rPr>
              <a:t>)</a:t>
            </a:r>
            <a:r>
              <a:rPr lang="cs-CZ" sz="1400" i="1" baseline="30000" dirty="0">
                <a:solidFill>
                  <a:srgbClr val="00287D"/>
                </a:solidFill>
              </a:rPr>
              <a:t>2</a:t>
            </a:r>
            <a:r>
              <a:rPr lang="cs-CZ" sz="1400" i="1" dirty="0">
                <a:solidFill>
                  <a:srgbClr val="00287D"/>
                </a:solidFill>
              </a:rPr>
              <a:t>= </a:t>
            </a:r>
            <a:r>
              <a:rPr lang="cs-CZ" sz="1400" i="1" baseline="30000" dirty="0">
                <a:solidFill>
                  <a:srgbClr val="00287D"/>
                </a:solidFill>
              </a:rPr>
              <a:t> </a:t>
            </a:r>
            <a:r>
              <a:rPr lang="cs-CZ" sz="1400" i="1" dirty="0">
                <a:solidFill>
                  <a:srgbClr val="00287D"/>
                </a:solidFill>
              </a:rPr>
              <a:t>–c</a:t>
            </a:r>
            <a:r>
              <a:rPr lang="cs-CZ" sz="1400" i="1" baseline="30000" dirty="0">
                <a:solidFill>
                  <a:srgbClr val="00287D"/>
                </a:solidFill>
              </a:rPr>
              <a:t>2</a:t>
            </a:r>
            <a:r>
              <a:rPr lang="cs-CZ" sz="1400" i="1" dirty="0">
                <a:solidFill>
                  <a:srgbClr val="00287D"/>
                </a:solidFill>
              </a:rPr>
              <a:t>t´</a:t>
            </a:r>
            <a:r>
              <a:rPr lang="cs-CZ" sz="1400" i="1" baseline="-25000" dirty="0">
                <a:solidFill>
                  <a:srgbClr val="00287D"/>
                </a:solidFill>
              </a:rPr>
              <a:t>AB</a:t>
            </a:r>
            <a:r>
              <a:rPr lang="cs-CZ" sz="1400" i="1" baseline="30000" dirty="0">
                <a:solidFill>
                  <a:srgbClr val="00287D"/>
                </a:solidFill>
              </a:rPr>
              <a:t>2 </a:t>
            </a:r>
            <a:r>
              <a:rPr lang="cs-CZ" sz="1400" i="1" dirty="0">
                <a:solidFill>
                  <a:srgbClr val="00287D"/>
                </a:solidFill>
              </a:rPr>
              <a:t>&lt; </a:t>
            </a:r>
            <a:r>
              <a:rPr lang="cs-CZ" sz="1400" dirty="0">
                <a:solidFill>
                  <a:srgbClr val="00287D"/>
                </a:solidFill>
              </a:rPr>
              <a:t>0</a:t>
            </a:r>
            <a:r>
              <a:rPr lang="cs-CZ" sz="1400" i="1" dirty="0"/>
              <a:t>:</a:t>
            </a:r>
          </a:p>
          <a:p>
            <a:r>
              <a:rPr lang="cs-CZ" sz="1400" dirty="0"/>
              <a:t>Intervaly mezi takovými událostmi nazýváme </a:t>
            </a:r>
            <a:r>
              <a:rPr lang="cs-CZ" sz="1400" i="1" dirty="0"/>
              <a:t>intervaly časové povahy (</a:t>
            </a:r>
            <a:r>
              <a:rPr lang="cs-CZ" sz="1400" i="1" dirty="0" err="1">
                <a:solidFill>
                  <a:srgbClr val="FF0000"/>
                </a:solidFill>
              </a:rPr>
              <a:t>časupodobné</a:t>
            </a:r>
            <a:r>
              <a:rPr lang="cs-CZ" sz="1400" i="1" dirty="0"/>
              <a:t>)</a:t>
            </a:r>
            <a:r>
              <a:rPr lang="cs-CZ" sz="1400" dirty="0"/>
              <a:t>. Intervaly spojené se světočárami částic jsou vždy </a:t>
            </a:r>
            <a:r>
              <a:rPr lang="cs-CZ" sz="1400" dirty="0" err="1"/>
              <a:t>časupodobné</a:t>
            </a:r>
            <a:r>
              <a:rPr lang="cs-CZ" sz="1400" dirty="0"/>
              <a:t> (</a:t>
            </a:r>
            <a:r>
              <a:rPr lang="cs-CZ" sz="1400" i="1" dirty="0"/>
              <a:t>v &lt; c</a:t>
            </a:r>
            <a:r>
              <a:rPr lang="cs-CZ" sz="1400" dirty="0"/>
              <a:t>), neboť částice v daném intervalu urazí vždy menší vzdálenost než světlo. </a:t>
            </a:r>
          </a:p>
          <a:p>
            <a:r>
              <a:rPr lang="cs-CZ" sz="1400" dirty="0"/>
              <a:t>U </a:t>
            </a:r>
            <a:r>
              <a:rPr lang="cs-CZ" sz="1400" dirty="0" err="1"/>
              <a:t>časupodobných</a:t>
            </a:r>
            <a:r>
              <a:rPr lang="cs-CZ" sz="1400" dirty="0"/>
              <a:t> intervalů se pozorovatelé ve všech inerciálních soustavách shodnou na jejich pořadí v čase, tj. např. událost </a:t>
            </a:r>
            <a:r>
              <a:rPr lang="cs-CZ" sz="1400" i="1" dirty="0"/>
              <a:t>A </a:t>
            </a:r>
            <a:r>
              <a:rPr lang="cs-CZ" sz="1400" dirty="0"/>
              <a:t>nastala před událostí </a:t>
            </a:r>
            <a:r>
              <a:rPr lang="cs-CZ" sz="1400" i="1" dirty="0"/>
              <a:t>B </a:t>
            </a:r>
            <a:r>
              <a:rPr lang="cs-CZ" sz="1400" dirty="0"/>
              <a:t>ve všech soustavách.</a:t>
            </a:r>
            <a:endParaRPr lang="cs-CZ" sz="1400" i="1" dirty="0">
              <a:solidFill>
                <a:srgbClr val="00287D"/>
              </a:solidFill>
            </a:endParaRPr>
          </a:p>
          <a:p>
            <a:pPr marL="0" indent="0">
              <a:buNone/>
            </a:pPr>
            <a:endParaRPr lang="cs-CZ" sz="1800" dirty="0"/>
          </a:p>
        </p:txBody>
      </p:sp>
      <p:pic>
        <p:nvPicPr>
          <p:cNvPr id="6" name="Obrázek 5"/>
          <p:cNvPicPr>
            <a:picLocks noChangeAspect="1"/>
          </p:cNvPicPr>
          <p:nvPr/>
        </p:nvPicPr>
        <p:blipFill>
          <a:blip r:embed="rId2"/>
          <a:stretch>
            <a:fillRect/>
          </a:stretch>
        </p:blipFill>
        <p:spPr>
          <a:xfrm flipH="1">
            <a:off x="8093480" y="550976"/>
            <a:ext cx="204234" cy="222524"/>
          </a:xfrm>
          <a:prstGeom prst="rect">
            <a:avLst/>
          </a:prstGeom>
        </p:spPr>
      </p:pic>
      <p:sp>
        <p:nvSpPr>
          <p:cNvPr id="7" name="Šipka doprava 6"/>
          <p:cNvSpPr/>
          <p:nvPr/>
        </p:nvSpPr>
        <p:spPr bwMode="auto">
          <a:xfrm>
            <a:off x="8093480" y="223628"/>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22051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 prostoročas</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3" name="Zástupný symbol pro obsah 2"/>
          <p:cNvSpPr>
            <a:spLocks noGrp="1"/>
          </p:cNvSpPr>
          <p:nvPr>
            <p:ph idx="1"/>
          </p:nvPr>
        </p:nvSpPr>
        <p:spPr>
          <a:xfrm>
            <a:off x="513903" y="1625274"/>
            <a:ext cx="8082321" cy="4114800"/>
          </a:xfrm>
        </p:spPr>
        <p:txBody>
          <a:bodyPr/>
          <a:lstStyle/>
          <a:p>
            <a:endParaRPr lang="cs-CZ" sz="1800" i="1" dirty="0"/>
          </a:p>
          <a:p>
            <a:pPr marL="0" indent="0">
              <a:buNone/>
            </a:pPr>
            <a:r>
              <a:rPr lang="cs-CZ" sz="1800" i="1" dirty="0"/>
              <a:t>Existuje inerciální vztažná soustava, v níž budou obě události </a:t>
            </a:r>
            <a:r>
              <a:rPr lang="cs-CZ" sz="1800" i="1" dirty="0">
                <a:solidFill>
                  <a:srgbClr val="FF0000"/>
                </a:solidFill>
              </a:rPr>
              <a:t>současné</a:t>
            </a:r>
            <a:r>
              <a:rPr lang="cs-CZ" sz="1800" i="1" dirty="0"/>
              <a:t>? </a:t>
            </a:r>
          </a:p>
          <a:p>
            <a:pPr marL="0" indent="0">
              <a:buNone/>
            </a:pPr>
            <a:r>
              <a:rPr lang="pl-PL" sz="1400" dirty="0"/>
              <a:t>Z podmínky </a:t>
            </a:r>
            <a:r>
              <a:rPr lang="pl-PL" sz="1400" i="1" dirty="0">
                <a:solidFill>
                  <a:srgbClr val="00287D"/>
                </a:solidFill>
              </a:rPr>
              <a:t>t</a:t>
            </a:r>
            <a:r>
              <a:rPr lang="pl-PL" sz="1400" i="1" baseline="-25000" dirty="0">
                <a:solidFill>
                  <a:srgbClr val="00287D"/>
                </a:solidFill>
              </a:rPr>
              <a:t>AB</a:t>
            </a:r>
            <a:r>
              <a:rPr lang="pl-PL" sz="1400" i="1" dirty="0">
                <a:solidFill>
                  <a:srgbClr val="00287D"/>
                </a:solidFill>
              </a:rPr>
              <a:t> </a:t>
            </a:r>
            <a:r>
              <a:rPr lang="pl-PL" sz="1400" dirty="0">
                <a:solidFill>
                  <a:srgbClr val="00287D"/>
                </a:solidFill>
              </a:rPr>
              <a:t>= 0 </a:t>
            </a:r>
            <a:r>
              <a:rPr lang="pl-PL" sz="1400" dirty="0"/>
              <a:t>pak dostáváme </a:t>
            </a:r>
            <a:r>
              <a:rPr lang="cs-CZ" sz="1400" dirty="0">
                <a:solidFill>
                  <a:srgbClr val="00287D"/>
                </a:solidFill>
              </a:rPr>
              <a:t>(</a:t>
            </a:r>
            <a:r>
              <a:rPr lang="cs-CZ" sz="1400" i="1" dirty="0" err="1">
                <a:solidFill>
                  <a:srgbClr val="00287D"/>
                </a:solidFill>
              </a:rPr>
              <a:t>s</a:t>
            </a:r>
            <a:r>
              <a:rPr lang="cs-CZ" sz="1400" i="1" baseline="-25000" dirty="0" err="1">
                <a:solidFill>
                  <a:srgbClr val="00287D"/>
                </a:solidFill>
              </a:rPr>
              <a:t>AB</a:t>
            </a:r>
            <a:r>
              <a:rPr lang="cs-CZ" sz="1400" i="1" dirty="0">
                <a:solidFill>
                  <a:srgbClr val="00287D"/>
                </a:solidFill>
              </a:rPr>
              <a:t>)</a:t>
            </a:r>
            <a:r>
              <a:rPr lang="cs-CZ" sz="1400" i="1" baseline="30000" dirty="0">
                <a:solidFill>
                  <a:srgbClr val="00287D"/>
                </a:solidFill>
              </a:rPr>
              <a:t>2</a:t>
            </a:r>
            <a:r>
              <a:rPr lang="cs-CZ" sz="1400" i="1" dirty="0">
                <a:solidFill>
                  <a:srgbClr val="00287D"/>
                </a:solidFill>
              </a:rPr>
              <a:t>= </a:t>
            </a:r>
            <a:r>
              <a:rPr lang="cs-CZ" sz="1400" i="1" baseline="30000" dirty="0">
                <a:solidFill>
                  <a:srgbClr val="00287D"/>
                </a:solidFill>
                <a:latin typeface="Script MT Bold" panose="03040602040607080904" pitchFamily="66" charset="0"/>
              </a:rPr>
              <a:t> </a:t>
            </a:r>
            <a:r>
              <a:rPr lang="cs-CZ" sz="1400" i="1" dirty="0">
                <a:solidFill>
                  <a:srgbClr val="00287D"/>
                </a:solidFill>
                <a:latin typeface="Script MT Bold" panose="03040602040607080904" pitchFamily="66" charset="0"/>
              </a:rPr>
              <a:t>l</a:t>
            </a:r>
            <a:r>
              <a:rPr lang="cs-CZ" sz="1400" i="1" dirty="0">
                <a:solidFill>
                  <a:srgbClr val="00287D"/>
                </a:solidFill>
              </a:rPr>
              <a:t>´</a:t>
            </a:r>
            <a:r>
              <a:rPr lang="cs-CZ" sz="1400" i="1" baseline="-25000" dirty="0">
                <a:solidFill>
                  <a:srgbClr val="00287D"/>
                </a:solidFill>
              </a:rPr>
              <a:t>AB</a:t>
            </a:r>
            <a:r>
              <a:rPr lang="cs-CZ" sz="1400" i="1" baseline="30000" dirty="0">
                <a:solidFill>
                  <a:srgbClr val="00287D"/>
                </a:solidFill>
              </a:rPr>
              <a:t>2 </a:t>
            </a:r>
            <a:r>
              <a:rPr lang="cs-CZ" sz="1400" i="1" dirty="0">
                <a:solidFill>
                  <a:srgbClr val="00287D"/>
                </a:solidFill>
              </a:rPr>
              <a:t>&gt; </a:t>
            </a:r>
            <a:r>
              <a:rPr lang="cs-CZ" sz="1400" dirty="0">
                <a:solidFill>
                  <a:srgbClr val="00287D"/>
                </a:solidFill>
              </a:rPr>
              <a:t>0</a:t>
            </a:r>
            <a:r>
              <a:rPr lang="cs-CZ" sz="1400" i="1" dirty="0"/>
              <a:t>:</a:t>
            </a:r>
          </a:p>
          <a:p>
            <a:r>
              <a:rPr lang="cs-CZ" sz="1400" dirty="0"/>
              <a:t>Intervaly mezi takovými událostmi nazýváme </a:t>
            </a:r>
            <a:r>
              <a:rPr lang="cs-CZ" sz="1400" i="1" dirty="0"/>
              <a:t>intervaly prostorové povahy (</a:t>
            </a:r>
            <a:r>
              <a:rPr lang="cs-CZ" sz="1400" i="1" dirty="0" err="1">
                <a:solidFill>
                  <a:srgbClr val="FF0000"/>
                </a:solidFill>
              </a:rPr>
              <a:t>prostorupodobné</a:t>
            </a:r>
            <a:r>
              <a:rPr lang="cs-CZ" sz="1400" i="1" dirty="0"/>
              <a:t>)</a:t>
            </a:r>
            <a:r>
              <a:rPr lang="cs-CZ" sz="1400" dirty="0"/>
              <a:t>.</a:t>
            </a:r>
          </a:p>
          <a:p>
            <a:r>
              <a:rPr lang="cs-CZ" sz="1400" dirty="0"/>
              <a:t>Pro takové události jsou pojmy „dříve“, „současně“ a „později“ relativní..</a:t>
            </a:r>
            <a:endParaRPr lang="cs-CZ" sz="1400" i="1" dirty="0">
              <a:solidFill>
                <a:srgbClr val="00287D"/>
              </a:solidFill>
            </a:endParaRPr>
          </a:p>
          <a:p>
            <a:pPr marL="0" indent="0">
              <a:buNone/>
            </a:pPr>
            <a:endParaRPr lang="cs-CZ" sz="1800" dirty="0"/>
          </a:p>
          <a:p>
            <a:pPr marL="0" indent="0">
              <a:buNone/>
            </a:pPr>
            <a:r>
              <a:rPr lang="cs-CZ" sz="1800" dirty="0"/>
              <a:t>I v případě, že </a:t>
            </a:r>
            <a:r>
              <a:rPr lang="cs-CZ" sz="1800" i="1" dirty="0" err="1">
                <a:solidFill>
                  <a:srgbClr val="00287D"/>
                </a:solidFill>
                <a:latin typeface="Script MT Bold" panose="03040602040607080904" pitchFamily="66" charset="0"/>
              </a:rPr>
              <a:t>l</a:t>
            </a:r>
            <a:r>
              <a:rPr lang="cs-CZ" sz="1800" i="1" baseline="-25000" dirty="0" err="1">
                <a:solidFill>
                  <a:srgbClr val="00287D"/>
                </a:solidFill>
              </a:rPr>
              <a:t>AB</a:t>
            </a:r>
            <a:r>
              <a:rPr lang="cs-CZ" sz="1800" i="1" baseline="-25000" dirty="0">
                <a:solidFill>
                  <a:srgbClr val="00287D"/>
                </a:solidFill>
              </a:rPr>
              <a:t> </a:t>
            </a:r>
            <a:r>
              <a:rPr lang="cs-CZ" sz="1800" i="1" dirty="0">
                <a:solidFill>
                  <a:srgbClr val="00287D"/>
                </a:solidFill>
              </a:rPr>
              <a:t>≠ 0 i </a:t>
            </a:r>
            <a:r>
              <a:rPr lang="cs-CZ" sz="1800" i="1" dirty="0" err="1">
                <a:solidFill>
                  <a:srgbClr val="00287D"/>
                </a:solidFill>
              </a:rPr>
              <a:t>t</a:t>
            </a:r>
            <a:r>
              <a:rPr lang="cs-CZ" sz="1800" i="1" baseline="-25000" dirty="0" err="1">
                <a:solidFill>
                  <a:srgbClr val="00287D"/>
                </a:solidFill>
              </a:rPr>
              <a:t>AB</a:t>
            </a:r>
            <a:r>
              <a:rPr lang="cs-CZ" sz="1800" i="1" dirty="0">
                <a:solidFill>
                  <a:srgbClr val="00287D"/>
                </a:solidFill>
              </a:rPr>
              <a:t> ≠ 0</a:t>
            </a:r>
            <a:r>
              <a:rPr lang="cs-CZ" sz="1800" dirty="0"/>
              <a:t>, může být splněna podmínka </a:t>
            </a:r>
            <a:r>
              <a:rPr lang="cs-CZ" sz="1800" i="1" dirty="0">
                <a:solidFill>
                  <a:srgbClr val="00287D"/>
                </a:solidFill>
              </a:rPr>
              <a:t>s</a:t>
            </a:r>
            <a:r>
              <a:rPr lang="cs-CZ" sz="1800" i="1" baseline="-25000" dirty="0">
                <a:solidFill>
                  <a:srgbClr val="00287D"/>
                </a:solidFill>
              </a:rPr>
              <a:t>AB</a:t>
            </a:r>
            <a:r>
              <a:rPr lang="cs-CZ" sz="1800" i="1" baseline="30000" dirty="0">
                <a:solidFill>
                  <a:srgbClr val="00287D"/>
                </a:solidFill>
              </a:rPr>
              <a:t>2 </a:t>
            </a:r>
            <a:r>
              <a:rPr lang="cs-CZ" sz="1800" i="1" dirty="0">
                <a:solidFill>
                  <a:srgbClr val="00287D"/>
                </a:solidFill>
              </a:rPr>
              <a:t>= </a:t>
            </a:r>
            <a:r>
              <a:rPr lang="cs-CZ" sz="1800" i="1" dirty="0">
                <a:solidFill>
                  <a:srgbClr val="00287D"/>
                </a:solidFill>
                <a:latin typeface="Script MT Bold" panose="03040602040607080904" pitchFamily="66" charset="0"/>
              </a:rPr>
              <a:t>l</a:t>
            </a:r>
            <a:r>
              <a:rPr lang="cs-CZ" sz="1800" i="1" baseline="-25000" dirty="0">
                <a:solidFill>
                  <a:srgbClr val="00287D"/>
                </a:solidFill>
              </a:rPr>
              <a:t>AB</a:t>
            </a:r>
            <a:r>
              <a:rPr lang="cs-CZ" sz="1800" i="1" baseline="30000" dirty="0">
                <a:solidFill>
                  <a:srgbClr val="00287D"/>
                </a:solidFill>
              </a:rPr>
              <a:t>2 </a:t>
            </a:r>
            <a:r>
              <a:rPr lang="cs-CZ" sz="1800" i="1" dirty="0">
                <a:solidFill>
                  <a:srgbClr val="00287D"/>
                </a:solidFill>
              </a:rPr>
              <a:t>–c</a:t>
            </a:r>
            <a:r>
              <a:rPr lang="cs-CZ" sz="1800" i="1" baseline="30000" dirty="0">
                <a:solidFill>
                  <a:srgbClr val="00287D"/>
                </a:solidFill>
              </a:rPr>
              <a:t>2</a:t>
            </a:r>
            <a:r>
              <a:rPr lang="cs-CZ" sz="1800" i="1" dirty="0">
                <a:solidFill>
                  <a:srgbClr val="00287D"/>
                </a:solidFill>
              </a:rPr>
              <a:t>t</a:t>
            </a:r>
            <a:r>
              <a:rPr lang="cs-CZ" sz="1800" i="1" baseline="-25000" dirty="0">
                <a:solidFill>
                  <a:srgbClr val="00287D"/>
                </a:solidFill>
              </a:rPr>
              <a:t>AB</a:t>
            </a:r>
            <a:r>
              <a:rPr lang="cs-CZ" sz="1800" i="1" baseline="30000" dirty="0">
                <a:solidFill>
                  <a:srgbClr val="00287D"/>
                </a:solidFill>
              </a:rPr>
              <a:t>2</a:t>
            </a:r>
            <a:r>
              <a:rPr lang="cs-CZ" sz="1800" i="1" dirty="0">
                <a:solidFill>
                  <a:srgbClr val="00287D"/>
                </a:solidFill>
              </a:rPr>
              <a:t>=0</a:t>
            </a:r>
          </a:p>
          <a:p>
            <a:pPr marL="0" indent="0">
              <a:buNone/>
            </a:pPr>
            <a:r>
              <a:rPr lang="cs-CZ" sz="1800" dirty="0"/>
              <a:t>Tj.   </a:t>
            </a:r>
            <a:r>
              <a:rPr lang="cs-CZ" sz="1800" i="1" dirty="0" err="1">
                <a:solidFill>
                  <a:srgbClr val="00287D"/>
                </a:solidFill>
                <a:latin typeface="Script MT Bold" panose="03040602040607080904" pitchFamily="66" charset="0"/>
              </a:rPr>
              <a:t>l</a:t>
            </a:r>
            <a:r>
              <a:rPr lang="cs-CZ" sz="1800" i="1" baseline="-25000" dirty="0" err="1">
                <a:solidFill>
                  <a:srgbClr val="00287D"/>
                </a:solidFill>
              </a:rPr>
              <a:t>AB</a:t>
            </a:r>
            <a:r>
              <a:rPr lang="cs-CZ" sz="1800" i="1" dirty="0">
                <a:solidFill>
                  <a:srgbClr val="00287D"/>
                </a:solidFill>
              </a:rPr>
              <a:t>= </a:t>
            </a:r>
            <a:r>
              <a:rPr lang="cs-CZ" sz="1800" i="1" dirty="0" err="1">
                <a:solidFill>
                  <a:srgbClr val="00287D"/>
                </a:solidFill>
              </a:rPr>
              <a:t>ct</a:t>
            </a:r>
            <a:r>
              <a:rPr lang="cs-CZ" sz="1800" i="1" baseline="-25000" dirty="0" err="1">
                <a:solidFill>
                  <a:srgbClr val="00287D"/>
                </a:solidFill>
              </a:rPr>
              <a:t>AB</a:t>
            </a:r>
            <a:endParaRPr lang="cs-CZ" sz="1800" i="1" dirty="0">
              <a:solidFill>
                <a:srgbClr val="00287D"/>
              </a:solidFill>
            </a:endParaRPr>
          </a:p>
          <a:p>
            <a:pPr marL="0" indent="0">
              <a:buNone/>
            </a:pPr>
            <a:r>
              <a:rPr lang="cs-CZ" sz="1800" dirty="0"/>
              <a:t>Vidíme, že vzdálenost mezi událostmi u takového intervalu odpovídá šíření světelného signálu, proto takové intervaly nazýváme intervaly </a:t>
            </a:r>
            <a:r>
              <a:rPr lang="cs-CZ" sz="1800" dirty="0" err="1">
                <a:solidFill>
                  <a:srgbClr val="FF0000"/>
                </a:solidFill>
              </a:rPr>
              <a:t>světlupodobné</a:t>
            </a:r>
            <a:r>
              <a:rPr lang="cs-CZ" sz="1800" dirty="0"/>
              <a:t> (nulové).</a:t>
            </a:r>
          </a:p>
        </p:txBody>
      </p:sp>
      <p:pic>
        <p:nvPicPr>
          <p:cNvPr id="6" name="Obrázek 5"/>
          <p:cNvPicPr>
            <a:picLocks noChangeAspect="1"/>
          </p:cNvPicPr>
          <p:nvPr/>
        </p:nvPicPr>
        <p:blipFill>
          <a:blip r:embed="rId2"/>
          <a:stretch>
            <a:fillRect/>
          </a:stretch>
        </p:blipFill>
        <p:spPr>
          <a:xfrm flipH="1">
            <a:off x="8093480" y="550976"/>
            <a:ext cx="204234" cy="222524"/>
          </a:xfrm>
          <a:prstGeom prst="rect">
            <a:avLst/>
          </a:prstGeom>
        </p:spPr>
      </p:pic>
      <p:sp>
        <p:nvSpPr>
          <p:cNvPr id="7" name="Šipka doprava 6"/>
          <p:cNvSpPr/>
          <p:nvPr/>
        </p:nvSpPr>
        <p:spPr bwMode="auto">
          <a:xfrm>
            <a:off x="8093480" y="223628"/>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86869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 prostoročas</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3" name="Zástupný symbol pro obsah 2"/>
          <p:cNvSpPr>
            <a:spLocks noGrp="1"/>
          </p:cNvSpPr>
          <p:nvPr>
            <p:ph idx="1"/>
          </p:nvPr>
        </p:nvSpPr>
        <p:spPr>
          <a:xfrm>
            <a:off x="513903" y="1625274"/>
            <a:ext cx="8082321" cy="4114800"/>
          </a:xfrm>
        </p:spPr>
        <p:txBody>
          <a:bodyPr/>
          <a:lstStyle/>
          <a:p>
            <a:pPr marL="0" indent="0">
              <a:buNone/>
            </a:pPr>
            <a:r>
              <a:rPr lang="cs-CZ" sz="1800" dirty="0"/>
              <a:t>Kauzální struktura prostoročasu:</a:t>
            </a:r>
          </a:p>
          <a:p>
            <a:pPr marL="0" indent="0">
              <a:buNone/>
            </a:pPr>
            <a:endParaRPr lang="cs-CZ" sz="1800" dirty="0"/>
          </a:p>
          <a:p>
            <a:r>
              <a:rPr lang="cs-CZ" sz="1400" dirty="0"/>
              <a:t>Přímky odpovídající pohybům částic procházejících</a:t>
            </a:r>
          </a:p>
          <a:p>
            <a:pPr marL="0" indent="0">
              <a:buNone/>
            </a:pPr>
            <a:r>
              <a:rPr lang="cs-CZ" sz="1400" dirty="0"/>
              <a:t>počátkem a pohybujících se přímočaře musejí ležet ve</a:t>
            </a:r>
          </a:p>
          <a:p>
            <a:pPr marL="0" indent="0">
              <a:buNone/>
            </a:pPr>
            <a:r>
              <a:rPr lang="cs-CZ" sz="1400" dirty="0"/>
              <a:t>Vybarvených oblastech. Pro kteroukoliv událost z této</a:t>
            </a:r>
          </a:p>
          <a:p>
            <a:pPr marL="0" indent="0">
              <a:buNone/>
            </a:pPr>
            <a:r>
              <a:rPr lang="cs-CZ" sz="1400" dirty="0"/>
              <a:t>oblasti a událost v počátku </a:t>
            </a:r>
            <a:r>
              <a:rPr lang="cs-CZ" sz="1400" i="1" dirty="0"/>
              <a:t> bude platit </a:t>
            </a:r>
            <a:r>
              <a:rPr lang="cs-CZ" sz="1400" i="1" baseline="30000" dirty="0">
                <a:solidFill>
                  <a:srgbClr val="00287D"/>
                </a:solidFill>
              </a:rPr>
              <a:t> </a:t>
            </a:r>
            <a:r>
              <a:rPr lang="cs-CZ" sz="1400" i="1" dirty="0">
                <a:solidFill>
                  <a:srgbClr val="00287D"/>
                </a:solidFill>
              </a:rPr>
              <a:t>c</a:t>
            </a:r>
            <a:r>
              <a:rPr lang="cs-CZ" sz="1400" i="1" baseline="30000" dirty="0">
                <a:solidFill>
                  <a:srgbClr val="00287D"/>
                </a:solidFill>
              </a:rPr>
              <a:t>2</a:t>
            </a:r>
            <a:r>
              <a:rPr lang="cs-CZ" sz="1400" i="1" dirty="0">
                <a:solidFill>
                  <a:srgbClr val="00287D"/>
                </a:solidFill>
              </a:rPr>
              <a:t>t</a:t>
            </a:r>
            <a:r>
              <a:rPr lang="cs-CZ" sz="1400" i="1" baseline="30000" dirty="0">
                <a:solidFill>
                  <a:srgbClr val="00287D"/>
                </a:solidFill>
              </a:rPr>
              <a:t>2 </a:t>
            </a:r>
            <a:r>
              <a:rPr lang="cs-CZ" sz="1400" i="1" dirty="0">
                <a:solidFill>
                  <a:srgbClr val="00287D"/>
                </a:solidFill>
              </a:rPr>
              <a:t>- </a:t>
            </a:r>
            <a:r>
              <a:rPr lang="cs-CZ" sz="1400" dirty="0">
                <a:solidFill>
                  <a:srgbClr val="00287D"/>
                </a:solidFill>
                <a:latin typeface="Script MT Bold" panose="03040602040607080904" pitchFamily="66" charset="0"/>
              </a:rPr>
              <a:t>l</a:t>
            </a:r>
            <a:r>
              <a:rPr lang="cs-CZ" sz="1400" i="1" baseline="30000" dirty="0">
                <a:solidFill>
                  <a:srgbClr val="00287D"/>
                </a:solidFill>
              </a:rPr>
              <a:t>2</a:t>
            </a:r>
            <a:r>
              <a:rPr lang="cs-CZ" sz="1400" i="1" dirty="0">
                <a:solidFill>
                  <a:srgbClr val="00287D"/>
                </a:solidFill>
              </a:rPr>
              <a:t> &lt; </a:t>
            </a:r>
            <a:r>
              <a:rPr lang="cs-CZ" sz="1400" dirty="0">
                <a:solidFill>
                  <a:srgbClr val="00287D"/>
                </a:solidFill>
              </a:rPr>
              <a:t>0 </a:t>
            </a:r>
            <a:r>
              <a:rPr lang="cs-CZ" sz="1400" dirty="0"/>
              <a:t>,</a:t>
            </a:r>
          </a:p>
          <a:p>
            <a:pPr marL="0" indent="0">
              <a:buNone/>
            </a:pPr>
            <a:r>
              <a:rPr lang="cs-CZ" sz="1400" dirty="0"/>
              <a:t>tj. intervaly mezi těmito událostmi jsou časové povahy.</a:t>
            </a:r>
          </a:p>
          <a:p>
            <a:pPr marL="0" indent="0">
              <a:buNone/>
            </a:pPr>
            <a:r>
              <a:rPr lang="cs-CZ" sz="1400" dirty="0"/>
              <a:t> Dá se proto najít soustava, v níž kterákoliv událost </a:t>
            </a:r>
          </a:p>
          <a:p>
            <a:pPr marL="0" indent="0">
              <a:buNone/>
            </a:pPr>
            <a:r>
              <a:rPr lang="cs-CZ" sz="1400" dirty="0"/>
              <a:t>z této oblasti proběhne v tomtéž místě prostoru jako</a:t>
            </a:r>
          </a:p>
          <a:p>
            <a:pPr marL="0" indent="0">
              <a:buNone/>
            </a:pPr>
            <a:r>
              <a:rPr lang="cs-CZ" sz="1400" dirty="0"/>
              <a:t>událost v počátku, ale nedá se najít soustava, v níž by obě události byly současné. Pro oblast nad vodorovnou osou je </a:t>
            </a:r>
            <a:r>
              <a:rPr lang="cs-CZ" sz="1400" i="1" dirty="0"/>
              <a:t>t &gt; </a:t>
            </a:r>
            <a:r>
              <a:rPr lang="cs-CZ" sz="1400" dirty="0"/>
              <a:t>0, takže události z vyplněné oblasti nad osou proběhnou ve všech soustavách </a:t>
            </a:r>
            <a:r>
              <a:rPr lang="cs-CZ" sz="1400" i="1" dirty="0"/>
              <a:t>po </a:t>
            </a:r>
            <a:r>
              <a:rPr lang="cs-CZ" sz="1400" dirty="0"/>
              <a:t>události v počátku; tato oblast je proto oblastí </a:t>
            </a:r>
            <a:r>
              <a:rPr lang="cs-CZ" sz="1400" i="1" dirty="0">
                <a:solidFill>
                  <a:srgbClr val="FF0000"/>
                </a:solidFill>
              </a:rPr>
              <a:t>absolutní budoucnosti </a:t>
            </a:r>
            <a:r>
              <a:rPr lang="cs-CZ" sz="1400" dirty="0"/>
              <a:t>vzhledem k události v počátku (i když zde používáme termín „absolutní“, vztahuje se tento pojem k určité události a nemá tedy význam absolutního budoucího času ve smyslu newtonovské fyziky). Podobně události z vyplněné oblasti pod osou představují </a:t>
            </a:r>
            <a:r>
              <a:rPr lang="cs-CZ" sz="1400" i="1" dirty="0">
                <a:solidFill>
                  <a:srgbClr val="FF0000"/>
                </a:solidFill>
              </a:rPr>
              <a:t>absolutní minulost </a:t>
            </a:r>
            <a:r>
              <a:rPr lang="cs-CZ" sz="1400" dirty="0"/>
              <a:t>vzhledem k události v počátku.</a:t>
            </a:r>
          </a:p>
          <a:p>
            <a:pPr marL="0" indent="0">
              <a:buNone/>
            </a:pPr>
            <a:r>
              <a:rPr lang="cs-CZ" sz="1400" dirty="0"/>
              <a:t>Podobnou úvahou zjistíme, že události z nevyplněné oblasti mají tu vlastnost, že interval mezi</a:t>
            </a:r>
          </a:p>
          <a:p>
            <a:pPr marL="0" indent="0">
              <a:buNone/>
            </a:pPr>
            <a:r>
              <a:rPr lang="cs-CZ" sz="1400" dirty="0"/>
              <a:t>kteroukoliv z nich a událostí v počátku je </a:t>
            </a:r>
            <a:r>
              <a:rPr lang="cs-CZ" sz="1400" dirty="0" err="1">
                <a:solidFill>
                  <a:srgbClr val="FF0000"/>
                </a:solidFill>
              </a:rPr>
              <a:t>prostorupodobný</a:t>
            </a:r>
            <a:r>
              <a:rPr lang="cs-CZ" sz="1400" dirty="0">
                <a:solidFill>
                  <a:srgbClr val="FF0000"/>
                </a:solidFill>
              </a:rPr>
              <a:t> </a:t>
            </a:r>
            <a:r>
              <a:rPr lang="cs-CZ" sz="1400" dirty="0">
                <a:solidFill>
                  <a:srgbClr val="00287D"/>
                </a:solidFill>
              </a:rPr>
              <a:t>(bez příčinné souvislosti).</a:t>
            </a:r>
          </a:p>
        </p:txBody>
      </p:sp>
      <p:pic>
        <p:nvPicPr>
          <p:cNvPr id="6" name="Obrázek 5"/>
          <p:cNvPicPr>
            <a:picLocks noChangeAspect="1"/>
          </p:cNvPicPr>
          <p:nvPr/>
        </p:nvPicPr>
        <p:blipFill>
          <a:blip r:embed="rId2"/>
          <a:stretch>
            <a:fillRect/>
          </a:stretch>
        </p:blipFill>
        <p:spPr>
          <a:xfrm flipH="1">
            <a:off x="8093480" y="550976"/>
            <a:ext cx="204234" cy="222524"/>
          </a:xfrm>
          <a:prstGeom prst="rect">
            <a:avLst/>
          </a:prstGeom>
        </p:spPr>
      </p:pic>
      <p:sp>
        <p:nvSpPr>
          <p:cNvPr id="7" name="Šipka doprava 6"/>
          <p:cNvSpPr/>
          <p:nvPr/>
        </p:nvSpPr>
        <p:spPr bwMode="auto">
          <a:xfrm>
            <a:off x="8093480" y="223628"/>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10" name="Obrázek 9"/>
          <p:cNvPicPr>
            <a:picLocks noChangeAspect="1"/>
          </p:cNvPicPr>
          <p:nvPr/>
        </p:nvPicPr>
        <p:blipFill>
          <a:blip r:embed="rId3"/>
          <a:stretch>
            <a:fillRect/>
          </a:stretch>
        </p:blipFill>
        <p:spPr>
          <a:xfrm>
            <a:off x="4925767" y="1625274"/>
            <a:ext cx="4074556" cy="2447962"/>
          </a:xfrm>
          <a:prstGeom prst="rect">
            <a:avLst/>
          </a:prstGeom>
        </p:spPr>
      </p:pic>
    </p:spTree>
    <p:extLst>
      <p:ext uri="{BB962C8B-B14F-4D97-AF65-F5344CB8AC3E}">
        <p14:creationId xmlns:p14="http://schemas.microsoft.com/office/powerpoint/2010/main" val="3209650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2"/>
          <a:stretch>
            <a:fillRect/>
          </a:stretch>
        </p:blipFill>
        <p:spPr>
          <a:xfrm>
            <a:off x="6728604" y="37145"/>
            <a:ext cx="2195616" cy="1369031"/>
          </a:xfrm>
          <a:prstGeom prst="rect">
            <a:avLst/>
          </a:prstGeom>
        </p:spPr>
      </p:pic>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 prostoročas</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13903" y="1625274"/>
                <a:ext cx="8082321" cy="4114800"/>
              </a:xfrm>
            </p:spPr>
            <p:txBody>
              <a:bodyPr/>
              <a:lstStyle/>
              <a:p>
                <a:pPr marL="0" indent="0">
                  <a:buNone/>
                </a:pPr>
                <a:r>
                  <a:rPr lang="cs-CZ" sz="1800" dirty="0"/>
                  <a:t>Transformace souřadnic mezi inerciálními soustavami S a S´ musí splňovat následující podmínky:</a:t>
                </a:r>
              </a:p>
              <a:p>
                <a:pPr marL="285750"/>
                <a:r>
                  <a:rPr lang="cs-CZ" sz="1800" b="1" i="1" dirty="0">
                    <a:solidFill>
                      <a:srgbClr val="00287D"/>
                    </a:solidFill>
                  </a:rPr>
                  <a:t>x´, y´, z´, t´ </a:t>
                </a:r>
                <a:r>
                  <a:rPr lang="cs-CZ" sz="1800" dirty="0"/>
                  <a:t>musí být lineárními funkcemi </a:t>
                </a:r>
                <a:r>
                  <a:rPr lang="cs-CZ" sz="1800" b="1" i="1" dirty="0" err="1">
                    <a:solidFill>
                      <a:srgbClr val="00287D"/>
                    </a:solidFill>
                  </a:rPr>
                  <a:t>x,y,z,t</a:t>
                </a:r>
                <a:r>
                  <a:rPr lang="cs-CZ" sz="1800" dirty="0"/>
                  <a:t>   , protože podle principu relativity těleso pohybující se rovnoměrně přímočaře v soustavě </a:t>
                </a:r>
                <a:r>
                  <a:rPr lang="cs-CZ" sz="1800" b="1" dirty="0"/>
                  <a:t>S</a:t>
                </a:r>
                <a:r>
                  <a:rPr lang="cs-CZ" sz="1800" dirty="0"/>
                  <a:t> se bude pohybovat rovnoměrně přímočaře i vůči soustavě </a:t>
                </a:r>
                <a:r>
                  <a:rPr lang="cs-CZ" sz="1800" b="1" dirty="0"/>
                  <a:t>S´</a:t>
                </a:r>
              </a:p>
              <a:p>
                <a:pPr marL="285750"/>
                <a:r>
                  <a:rPr lang="cs-CZ" sz="1800" dirty="0"/>
                  <a:t>Pro velikosti intervalů mezi dvěma událostmi pak musí platit:</a:t>
                </a:r>
              </a:p>
              <a:p>
                <a:pPr marL="400050" lvl="1" indent="0">
                  <a:buNone/>
                </a:pPr>
                <a:r>
                  <a:rPr lang="cs-CZ" sz="1800" i="1" dirty="0">
                    <a:solidFill>
                      <a:srgbClr val="00287D"/>
                    </a:solidFill>
                  </a:rPr>
                  <a:t>		s´</a:t>
                </a:r>
                <a:r>
                  <a:rPr lang="cs-CZ" sz="1800" i="1" baseline="30000" dirty="0">
                    <a:solidFill>
                      <a:srgbClr val="00287D"/>
                    </a:solidFill>
                  </a:rPr>
                  <a:t>2</a:t>
                </a:r>
                <a:r>
                  <a:rPr lang="cs-CZ" sz="1800" i="1" dirty="0">
                    <a:solidFill>
                      <a:srgbClr val="00287D"/>
                    </a:solidFill>
                  </a:rPr>
                  <a:t> = k . s</a:t>
                </a:r>
                <a:r>
                  <a:rPr lang="cs-CZ" sz="1800" i="1" baseline="30000" dirty="0">
                    <a:solidFill>
                      <a:srgbClr val="00287D"/>
                    </a:solidFill>
                  </a:rPr>
                  <a:t>2 </a:t>
                </a:r>
                <a:r>
                  <a:rPr lang="cs-CZ" sz="1800" i="1" dirty="0">
                    <a:solidFill>
                      <a:srgbClr val="00287D"/>
                    </a:solidFill>
                  </a:rPr>
                  <a:t> </a:t>
                </a:r>
              </a:p>
              <a:p>
                <a:pPr marL="400050" lvl="1" indent="0">
                  <a:buNone/>
                </a:pPr>
                <a:r>
                  <a:rPr lang="cs-CZ" sz="1800" dirty="0"/>
                  <a:t>Kde koeficient  úměrnosti </a:t>
                </a:r>
                <a:r>
                  <a:rPr lang="cs-CZ" sz="1800" i="1" dirty="0">
                    <a:solidFill>
                      <a:srgbClr val="00287D"/>
                    </a:solidFill>
                  </a:rPr>
                  <a:t>k</a:t>
                </a:r>
                <a:r>
                  <a:rPr lang="cs-CZ" sz="1800" dirty="0"/>
                  <a:t> musí vyhovovat následujícím </a:t>
                </a:r>
              </a:p>
              <a:p>
                <a:pPr marL="400050" lvl="1" indent="0">
                  <a:buNone/>
                </a:pPr>
                <a:r>
                  <a:rPr lang="cs-CZ" sz="1800" dirty="0"/>
                  <a:t>		</a:t>
                </a:r>
                <a:r>
                  <a:rPr lang="cs-CZ" sz="1800" i="1" dirty="0">
                    <a:solidFill>
                      <a:srgbClr val="00287D"/>
                    </a:solidFill>
                  </a:rPr>
                  <a:t>k ≠  k(</a:t>
                </a:r>
                <a:r>
                  <a:rPr lang="cs-CZ" sz="1800" i="1" dirty="0" err="1">
                    <a:solidFill>
                      <a:srgbClr val="00287D"/>
                    </a:solidFill>
                  </a:rPr>
                  <a:t>x,y,z,t</a:t>
                </a:r>
                <a:r>
                  <a:rPr lang="cs-CZ" sz="1800" i="1" dirty="0">
                    <a:solidFill>
                      <a:srgbClr val="00287D"/>
                    </a:solidFill>
                  </a:rPr>
                  <a:t>)        </a:t>
                </a:r>
                <a:r>
                  <a:rPr lang="cs-CZ" sz="1800" dirty="0">
                    <a:solidFill>
                      <a:srgbClr val="C00000"/>
                    </a:solidFill>
                  </a:rPr>
                  <a:t>homogenita prostoru a času</a:t>
                </a:r>
              </a:p>
              <a:p>
                <a:pPr marL="400050" lvl="1" indent="0">
                  <a:buNone/>
                </a:pPr>
                <a:r>
                  <a:rPr lang="cs-CZ" sz="1800" dirty="0"/>
                  <a:t>		</a:t>
                </a:r>
                <a:r>
                  <a:rPr lang="cs-CZ" sz="1800" i="1" dirty="0">
                    <a:solidFill>
                      <a:srgbClr val="00287D"/>
                    </a:solidFill>
                  </a:rPr>
                  <a:t>k ≠  k(</a:t>
                </a:r>
                <a14:m>
                  <m:oMath xmlns:m="http://schemas.openxmlformats.org/officeDocument/2006/math">
                    <m:acc>
                      <m:accPr>
                        <m:chr m:val="⃗"/>
                        <m:ctrlPr>
                          <a:rPr lang="cs-CZ" sz="1800" i="1" dirty="0" smtClean="0">
                            <a:solidFill>
                              <a:srgbClr val="00287D"/>
                            </a:solidFill>
                            <a:latin typeface="Cambria Math" panose="02040503050406030204" pitchFamily="18" charset="0"/>
                          </a:rPr>
                        </m:ctrlPr>
                      </m:accPr>
                      <m:e>
                        <m:r>
                          <a:rPr lang="cs-CZ" sz="1800" b="0" i="1" dirty="0" smtClean="0">
                            <a:solidFill>
                              <a:srgbClr val="00287D"/>
                            </a:solidFill>
                            <a:latin typeface="Cambria Math" panose="02040503050406030204" pitchFamily="18" charset="0"/>
                          </a:rPr>
                          <m:t>𝑣</m:t>
                        </m:r>
                      </m:e>
                    </m:acc>
                  </m:oMath>
                </a14:m>
                <a:r>
                  <a:rPr lang="cs-CZ" sz="1800" i="1" dirty="0">
                    <a:solidFill>
                      <a:srgbClr val="00287D"/>
                    </a:solidFill>
                  </a:rPr>
                  <a:t>) 		</a:t>
                </a:r>
                <a:r>
                  <a:rPr lang="cs-CZ" sz="1800" dirty="0">
                    <a:solidFill>
                      <a:srgbClr val="C00000"/>
                    </a:solidFill>
                  </a:rPr>
                  <a:t>isotropie (nezávislost na směru)</a:t>
                </a:r>
              </a:p>
              <a:p>
                <a:pPr marL="400050" lvl="1" indent="0">
                  <a:buNone/>
                </a:pPr>
                <a:r>
                  <a:rPr lang="cs-CZ" sz="1800" dirty="0"/>
                  <a:t>ale může být  </a:t>
                </a:r>
                <a:r>
                  <a:rPr lang="cs-CZ" sz="1800" i="1" dirty="0">
                    <a:solidFill>
                      <a:srgbClr val="00287D"/>
                    </a:solidFill>
                  </a:rPr>
                  <a:t>k= k(</a:t>
                </a:r>
                <a14:m>
                  <m:oMath xmlns:m="http://schemas.openxmlformats.org/officeDocument/2006/math">
                    <m:d>
                      <m:dPr>
                        <m:begChr m:val="|"/>
                        <m:endChr m:val="|"/>
                        <m:ctrlPr>
                          <a:rPr lang="cs-CZ" sz="1800" i="1" smtClean="0">
                            <a:solidFill>
                              <a:srgbClr val="00287D"/>
                            </a:solidFill>
                            <a:latin typeface="Cambria Math" panose="02040503050406030204" pitchFamily="18" charset="0"/>
                          </a:rPr>
                        </m:ctrlPr>
                      </m:dPr>
                      <m:e>
                        <m:acc>
                          <m:accPr>
                            <m:chr m:val="⃗"/>
                            <m:ctrlPr>
                              <a:rPr lang="cs-CZ" sz="1800" i="1" smtClean="0">
                                <a:solidFill>
                                  <a:srgbClr val="00287D"/>
                                </a:solidFill>
                                <a:latin typeface="Cambria Math" panose="02040503050406030204" pitchFamily="18" charset="0"/>
                              </a:rPr>
                            </m:ctrlPr>
                          </m:accPr>
                          <m:e>
                            <m:r>
                              <a:rPr lang="cs-CZ" sz="1800" b="0" i="1" smtClean="0">
                                <a:solidFill>
                                  <a:srgbClr val="00287D"/>
                                </a:solidFill>
                                <a:latin typeface="Cambria Math" panose="02040503050406030204" pitchFamily="18" charset="0"/>
                              </a:rPr>
                              <m:t>𝑣</m:t>
                            </m:r>
                          </m:e>
                        </m:acc>
                      </m:e>
                    </m:d>
                    <m:r>
                      <a:rPr lang="cs-CZ" sz="1800" b="0" i="1" smtClean="0">
                        <a:solidFill>
                          <a:srgbClr val="00287D"/>
                        </a:solidFill>
                        <a:latin typeface="Cambria Math" panose="02040503050406030204" pitchFamily="18" charset="0"/>
                      </a:rPr>
                      <m:t>)</m:t>
                    </m:r>
                  </m:oMath>
                </a14:m>
                <a:r>
                  <a:rPr lang="cs-CZ" sz="1800" i="1" dirty="0">
                    <a:solidFill>
                      <a:srgbClr val="00287D"/>
                    </a:solidFill>
                  </a:rPr>
                  <a:t>  	</a:t>
                </a:r>
                <a:r>
                  <a:rPr lang="cs-CZ" sz="1800" dirty="0">
                    <a:solidFill>
                      <a:srgbClr val="C00000"/>
                    </a:solidFill>
                  </a:rPr>
                  <a:t>principiálně není omezena</a:t>
                </a:r>
              </a:p>
              <a:p>
                <a:pPr marL="0" indent="0">
                  <a:buNone/>
                </a:pPr>
                <a:endParaRPr lang="cs-CZ" sz="1800" dirty="0"/>
              </a:p>
              <a:p>
                <a:pPr marL="0" indent="0">
                  <a:buNone/>
                </a:pPr>
                <a:r>
                  <a:rPr lang="cs-CZ" sz="1800" dirty="0"/>
                  <a:t>	Požadavky na transformaci intervalu mezi dvěma událostmi </a:t>
                </a:r>
                <a:r>
                  <a:rPr lang="cs-CZ" sz="1800" i="1" dirty="0">
                    <a:solidFill>
                      <a:srgbClr val="00287D"/>
                    </a:solidFill>
                  </a:rPr>
                  <a:t>s</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13903" y="1625274"/>
                <a:ext cx="8082321" cy="4114800"/>
              </a:xfrm>
              <a:blipFill>
                <a:blip r:embed="rId3"/>
                <a:stretch>
                  <a:fillRect l="-1735" t="-1926" b="-2074"/>
                </a:stretch>
              </a:blipFill>
            </p:spPr>
            <p:txBody>
              <a:bodyPr/>
              <a:lstStyle/>
              <a:p>
                <a:r>
                  <a:rPr lang="cs-CZ">
                    <a:noFill/>
                  </a:rPr>
                  <a:t> </a:t>
                </a:r>
              </a:p>
            </p:txBody>
          </p:sp>
        </mc:Fallback>
      </mc:AlternateContent>
      <p:pic>
        <p:nvPicPr>
          <p:cNvPr id="6" name="Obrázek 5"/>
          <p:cNvPicPr>
            <a:picLocks noChangeAspect="1"/>
          </p:cNvPicPr>
          <p:nvPr/>
        </p:nvPicPr>
        <p:blipFill>
          <a:blip r:embed="rId4"/>
          <a:stretch>
            <a:fillRect/>
          </a:stretch>
        </p:blipFill>
        <p:spPr>
          <a:xfrm flipH="1">
            <a:off x="3371415" y="5121464"/>
            <a:ext cx="204234" cy="222524"/>
          </a:xfrm>
          <a:prstGeom prst="rect">
            <a:avLst/>
          </a:prstGeom>
        </p:spPr>
      </p:pic>
      <p:sp>
        <p:nvSpPr>
          <p:cNvPr id="7" name="Šipka doprava 6"/>
          <p:cNvSpPr/>
          <p:nvPr/>
        </p:nvSpPr>
        <p:spPr bwMode="auto">
          <a:xfrm rot="12456170">
            <a:off x="8084594" y="1237127"/>
            <a:ext cx="234693" cy="12159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2379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 prostoročas</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13903" y="1625274"/>
                <a:ext cx="8082321" cy="4114800"/>
              </a:xfrm>
            </p:spPr>
            <p:txBody>
              <a:bodyPr/>
              <a:lstStyle/>
              <a:p>
                <a:pPr marL="0" indent="0">
                  <a:buNone/>
                </a:pPr>
                <a:r>
                  <a:rPr lang="cs-CZ" sz="1800" dirty="0"/>
                  <a:t>Požadavky na transformaci intervalu mezi dvěma událostmi </a:t>
                </a:r>
                <a:r>
                  <a:rPr lang="cs-CZ" sz="1800" i="1" dirty="0">
                    <a:solidFill>
                      <a:srgbClr val="00287D"/>
                    </a:solidFill>
                  </a:rPr>
                  <a:t>s, s´ </a:t>
                </a:r>
                <a:r>
                  <a:rPr lang="cs-CZ" sz="1800" dirty="0">
                    <a:solidFill>
                      <a:srgbClr val="00287D"/>
                    </a:solidFill>
                  </a:rPr>
                  <a:t>:</a:t>
                </a:r>
                <a:endParaRPr lang="cs-CZ" sz="1800" dirty="0"/>
              </a:p>
              <a:p>
                <a:pPr marL="0" indent="0">
                  <a:buNone/>
                </a:pPr>
                <a:r>
                  <a:rPr lang="cs-CZ" sz="1800" dirty="0"/>
                  <a:t>	</a:t>
                </a:r>
                <a:r>
                  <a:rPr lang="cs-CZ" sz="1800" i="1" dirty="0">
                    <a:solidFill>
                      <a:srgbClr val="00287D"/>
                    </a:solidFill>
                  </a:rPr>
                  <a:t>s´</a:t>
                </a:r>
                <a:r>
                  <a:rPr lang="cs-CZ" sz="1800" i="1" baseline="30000" dirty="0">
                    <a:solidFill>
                      <a:srgbClr val="00287D"/>
                    </a:solidFill>
                  </a:rPr>
                  <a:t>2</a:t>
                </a:r>
                <a:r>
                  <a:rPr lang="cs-CZ" sz="1800" i="1" dirty="0">
                    <a:solidFill>
                      <a:srgbClr val="00287D"/>
                    </a:solidFill>
                  </a:rPr>
                  <a:t> = k(</a:t>
                </a:r>
                <a14:m>
                  <m:oMath xmlns:m="http://schemas.openxmlformats.org/officeDocument/2006/math">
                    <m:d>
                      <m:dPr>
                        <m:begChr m:val="|"/>
                        <m:endChr m:val="|"/>
                        <m:ctrlPr>
                          <a:rPr lang="cs-CZ" sz="1800" i="1" smtClean="0">
                            <a:solidFill>
                              <a:srgbClr val="00287D"/>
                            </a:solidFill>
                            <a:latin typeface="Cambria Math" panose="02040503050406030204" pitchFamily="18" charset="0"/>
                          </a:rPr>
                        </m:ctrlPr>
                      </m:dPr>
                      <m:e>
                        <m:acc>
                          <m:accPr>
                            <m:chr m:val="⃗"/>
                            <m:ctrlPr>
                              <a:rPr lang="cs-CZ" sz="1800" i="1" smtClean="0">
                                <a:solidFill>
                                  <a:srgbClr val="00287D"/>
                                </a:solidFill>
                                <a:latin typeface="Cambria Math" panose="02040503050406030204" pitchFamily="18" charset="0"/>
                              </a:rPr>
                            </m:ctrlPr>
                          </m:accPr>
                          <m:e>
                            <m:r>
                              <a:rPr lang="cs-CZ" sz="1800" b="0" i="1" smtClean="0">
                                <a:solidFill>
                                  <a:srgbClr val="00287D"/>
                                </a:solidFill>
                                <a:latin typeface="Cambria Math" panose="02040503050406030204" pitchFamily="18" charset="0"/>
                              </a:rPr>
                              <m:t>𝑣</m:t>
                            </m:r>
                          </m:e>
                        </m:acc>
                      </m:e>
                    </m:d>
                    <m:r>
                      <a:rPr lang="cs-CZ" sz="1800" b="0" i="1" smtClean="0">
                        <a:solidFill>
                          <a:srgbClr val="00287D"/>
                        </a:solidFill>
                        <a:latin typeface="Cambria Math" panose="02040503050406030204" pitchFamily="18" charset="0"/>
                      </a:rPr>
                      <m:t>)</m:t>
                    </m:r>
                  </m:oMath>
                </a14:m>
                <a:r>
                  <a:rPr lang="cs-CZ" sz="1800" i="1" dirty="0">
                    <a:solidFill>
                      <a:srgbClr val="00287D"/>
                    </a:solidFill>
                  </a:rPr>
                  <a:t> . s</a:t>
                </a:r>
                <a:r>
                  <a:rPr lang="cs-CZ" sz="1800" i="1" baseline="30000" dirty="0">
                    <a:solidFill>
                      <a:srgbClr val="00287D"/>
                    </a:solidFill>
                  </a:rPr>
                  <a:t>2 </a:t>
                </a:r>
                <a:r>
                  <a:rPr lang="cs-CZ" sz="1800" i="1" dirty="0">
                    <a:solidFill>
                      <a:srgbClr val="00287D"/>
                    </a:solidFill>
                  </a:rPr>
                  <a:t> </a:t>
                </a:r>
              </a:p>
              <a:p>
                <a:pPr marL="0" indent="0">
                  <a:buNone/>
                </a:pPr>
                <a:r>
                  <a:rPr lang="cs-CZ" sz="1800" dirty="0"/>
                  <a:t>opačná	</a:t>
                </a:r>
                <a:r>
                  <a:rPr lang="cs-CZ" sz="1800" i="1" dirty="0">
                    <a:solidFill>
                      <a:srgbClr val="00287D"/>
                    </a:solidFill>
                  </a:rPr>
                  <a:t> s</a:t>
                </a:r>
                <a:r>
                  <a:rPr lang="cs-CZ" sz="1800" i="1" baseline="30000" dirty="0">
                    <a:solidFill>
                      <a:srgbClr val="00287D"/>
                    </a:solidFill>
                  </a:rPr>
                  <a:t>2</a:t>
                </a:r>
                <a:r>
                  <a:rPr lang="cs-CZ" sz="1800" i="1" dirty="0">
                    <a:solidFill>
                      <a:srgbClr val="00287D"/>
                    </a:solidFill>
                  </a:rPr>
                  <a:t> = k(</a:t>
                </a:r>
                <a14:m>
                  <m:oMath xmlns:m="http://schemas.openxmlformats.org/officeDocument/2006/math">
                    <m:d>
                      <m:dPr>
                        <m:begChr m:val="|"/>
                        <m:endChr m:val="|"/>
                        <m:ctrlPr>
                          <a:rPr lang="cs-CZ" sz="1800" i="1" smtClean="0">
                            <a:solidFill>
                              <a:srgbClr val="00287D"/>
                            </a:solidFill>
                            <a:latin typeface="Cambria Math" panose="02040503050406030204" pitchFamily="18" charset="0"/>
                          </a:rPr>
                        </m:ctrlPr>
                      </m:dPr>
                      <m:e>
                        <m:r>
                          <a:rPr lang="cs-CZ" sz="1800" b="0" i="1" smtClean="0">
                            <a:solidFill>
                              <a:srgbClr val="00287D"/>
                            </a:solidFill>
                            <a:latin typeface="Cambria Math" panose="02040503050406030204" pitchFamily="18" charset="0"/>
                          </a:rPr>
                          <m:t>−</m:t>
                        </m:r>
                        <m:acc>
                          <m:accPr>
                            <m:chr m:val="⃗"/>
                            <m:ctrlPr>
                              <a:rPr lang="cs-CZ" sz="1800" i="1" smtClean="0">
                                <a:solidFill>
                                  <a:srgbClr val="00287D"/>
                                </a:solidFill>
                                <a:latin typeface="Cambria Math" panose="02040503050406030204" pitchFamily="18" charset="0"/>
                              </a:rPr>
                            </m:ctrlPr>
                          </m:accPr>
                          <m:e>
                            <m:r>
                              <a:rPr lang="cs-CZ" sz="1800" b="0" i="1" smtClean="0">
                                <a:solidFill>
                                  <a:srgbClr val="00287D"/>
                                </a:solidFill>
                                <a:latin typeface="Cambria Math" panose="02040503050406030204" pitchFamily="18" charset="0"/>
                              </a:rPr>
                              <m:t>𝑣</m:t>
                            </m:r>
                          </m:e>
                        </m:acc>
                      </m:e>
                    </m:d>
                    <m:r>
                      <a:rPr lang="cs-CZ" sz="1800" b="0" i="1" smtClean="0">
                        <a:solidFill>
                          <a:srgbClr val="00287D"/>
                        </a:solidFill>
                        <a:latin typeface="Cambria Math" panose="02040503050406030204" pitchFamily="18" charset="0"/>
                      </a:rPr>
                      <m:t>)</m:t>
                    </m:r>
                  </m:oMath>
                </a14:m>
                <a:r>
                  <a:rPr lang="cs-CZ" sz="1800" i="1" dirty="0">
                    <a:solidFill>
                      <a:srgbClr val="00287D"/>
                    </a:solidFill>
                  </a:rPr>
                  <a:t> . s´</a:t>
                </a:r>
                <a:r>
                  <a:rPr lang="cs-CZ" sz="1800" i="1" baseline="30000" dirty="0">
                    <a:solidFill>
                      <a:srgbClr val="00287D"/>
                    </a:solidFill>
                  </a:rPr>
                  <a:t>2 </a:t>
                </a:r>
                <a:endParaRPr lang="cs-CZ" sz="1800" dirty="0"/>
              </a:p>
              <a:p>
                <a:pPr marL="0" indent="0">
                  <a:buNone/>
                </a:pPr>
                <a:endParaRPr lang="cs-CZ" sz="1800" dirty="0"/>
              </a:p>
              <a:p>
                <a:pPr marL="0" indent="0">
                  <a:buNone/>
                </a:pPr>
                <a:r>
                  <a:rPr lang="cs-CZ" sz="1800" dirty="0"/>
                  <a:t>Pokud aplikujeme ještě jednou:</a:t>
                </a:r>
              </a:p>
              <a:p>
                <a:pPr marL="0" indent="0">
                  <a:buNone/>
                </a:pPr>
                <a:r>
                  <a:rPr lang="cs-CZ" sz="1800" dirty="0"/>
                  <a:t>	</a:t>
                </a:r>
                <a:r>
                  <a:rPr lang="cs-CZ" sz="1800" i="1" dirty="0">
                    <a:solidFill>
                      <a:srgbClr val="00287D"/>
                    </a:solidFill>
                  </a:rPr>
                  <a:t> s´</a:t>
                </a:r>
                <a:r>
                  <a:rPr lang="cs-CZ" sz="1800" i="1" baseline="30000" dirty="0">
                    <a:solidFill>
                      <a:srgbClr val="00287D"/>
                    </a:solidFill>
                  </a:rPr>
                  <a:t>2</a:t>
                </a:r>
                <a:r>
                  <a:rPr lang="cs-CZ" sz="1800" i="1" dirty="0">
                    <a:solidFill>
                      <a:srgbClr val="00287D"/>
                    </a:solidFill>
                  </a:rPr>
                  <a:t> = k(</a:t>
                </a:r>
                <a14:m>
                  <m:oMath xmlns:m="http://schemas.openxmlformats.org/officeDocument/2006/math">
                    <m:d>
                      <m:dPr>
                        <m:begChr m:val="|"/>
                        <m:endChr m:val="|"/>
                        <m:ctrlPr>
                          <a:rPr lang="cs-CZ" sz="1800" i="1" smtClean="0">
                            <a:solidFill>
                              <a:srgbClr val="00287D"/>
                            </a:solidFill>
                            <a:latin typeface="Cambria Math" panose="02040503050406030204" pitchFamily="18" charset="0"/>
                          </a:rPr>
                        </m:ctrlPr>
                      </m:dPr>
                      <m:e>
                        <m:acc>
                          <m:accPr>
                            <m:chr m:val="⃗"/>
                            <m:ctrlPr>
                              <a:rPr lang="cs-CZ" sz="1800" i="1" smtClean="0">
                                <a:solidFill>
                                  <a:srgbClr val="00287D"/>
                                </a:solidFill>
                                <a:latin typeface="Cambria Math" panose="02040503050406030204" pitchFamily="18" charset="0"/>
                              </a:rPr>
                            </m:ctrlPr>
                          </m:accPr>
                          <m:e>
                            <m:r>
                              <a:rPr lang="cs-CZ" sz="1800" b="0" i="1" smtClean="0">
                                <a:solidFill>
                                  <a:srgbClr val="00287D"/>
                                </a:solidFill>
                                <a:latin typeface="Cambria Math" panose="02040503050406030204" pitchFamily="18" charset="0"/>
                              </a:rPr>
                              <m:t>𝑣</m:t>
                            </m:r>
                          </m:e>
                        </m:acc>
                      </m:e>
                    </m:d>
                    <m:r>
                      <a:rPr lang="cs-CZ" sz="1800" b="0" i="1" smtClean="0">
                        <a:solidFill>
                          <a:srgbClr val="00287D"/>
                        </a:solidFill>
                        <a:latin typeface="Cambria Math" panose="02040503050406030204" pitchFamily="18" charset="0"/>
                      </a:rPr>
                      <m:t>)</m:t>
                    </m:r>
                  </m:oMath>
                </a14:m>
                <a:r>
                  <a:rPr lang="cs-CZ" sz="1800" i="1" dirty="0">
                    <a:solidFill>
                      <a:srgbClr val="00287D"/>
                    </a:solidFill>
                  </a:rPr>
                  <a:t> . k(</a:t>
                </a:r>
                <a14:m>
                  <m:oMath xmlns:m="http://schemas.openxmlformats.org/officeDocument/2006/math">
                    <m:d>
                      <m:dPr>
                        <m:begChr m:val="|"/>
                        <m:endChr m:val="|"/>
                        <m:ctrlPr>
                          <a:rPr lang="cs-CZ" sz="1800" i="1">
                            <a:solidFill>
                              <a:srgbClr val="00287D"/>
                            </a:solidFill>
                            <a:latin typeface="Cambria Math" panose="02040503050406030204" pitchFamily="18" charset="0"/>
                          </a:rPr>
                        </m:ctrlPr>
                      </m:dPr>
                      <m:e>
                        <m:r>
                          <a:rPr lang="cs-CZ" sz="1800" i="1">
                            <a:solidFill>
                              <a:srgbClr val="00287D"/>
                            </a:solidFill>
                            <a:latin typeface="Cambria Math" panose="02040503050406030204" pitchFamily="18" charset="0"/>
                          </a:rPr>
                          <m:t>−</m:t>
                        </m:r>
                        <m:acc>
                          <m:accPr>
                            <m:chr m:val="⃗"/>
                            <m:ctrlPr>
                              <a:rPr lang="cs-CZ" sz="1800" i="1">
                                <a:solidFill>
                                  <a:srgbClr val="00287D"/>
                                </a:solidFill>
                                <a:latin typeface="Cambria Math" panose="02040503050406030204" pitchFamily="18" charset="0"/>
                              </a:rPr>
                            </m:ctrlPr>
                          </m:accPr>
                          <m:e>
                            <m:r>
                              <a:rPr lang="cs-CZ" sz="1800" i="1">
                                <a:solidFill>
                                  <a:srgbClr val="00287D"/>
                                </a:solidFill>
                                <a:latin typeface="Cambria Math" panose="02040503050406030204" pitchFamily="18" charset="0"/>
                              </a:rPr>
                              <m:t>𝑣</m:t>
                            </m:r>
                          </m:e>
                        </m:acc>
                      </m:e>
                    </m:d>
                    <m:r>
                      <a:rPr lang="cs-CZ" sz="1800" i="1">
                        <a:solidFill>
                          <a:srgbClr val="00287D"/>
                        </a:solidFill>
                        <a:latin typeface="Cambria Math" panose="02040503050406030204" pitchFamily="18" charset="0"/>
                      </a:rPr>
                      <m:t>)</m:t>
                    </m:r>
                  </m:oMath>
                </a14:m>
                <a:r>
                  <a:rPr lang="cs-CZ" sz="1800" i="1" dirty="0">
                    <a:solidFill>
                      <a:srgbClr val="00287D"/>
                    </a:solidFill>
                  </a:rPr>
                  <a:t> .s´</a:t>
                </a:r>
                <a:r>
                  <a:rPr lang="cs-CZ" sz="1800" i="1" baseline="30000" dirty="0">
                    <a:solidFill>
                      <a:srgbClr val="00287D"/>
                    </a:solidFill>
                  </a:rPr>
                  <a:t>2 </a:t>
                </a:r>
                <a:endParaRPr lang="cs-CZ" sz="1800" dirty="0"/>
              </a:p>
              <a:p>
                <a:pPr marL="0" indent="0">
                  <a:buNone/>
                </a:pPr>
                <a:endParaRPr lang="cs-CZ" sz="1800" dirty="0"/>
              </a:p>
              <a:p>
                <a:pPr marL="0" indent="0">
                  <a:buNone/>
                </a:pPr>
                <a:r>
                  <a:rPr lang="cs-CZ" sz="1800" dirty="0"/>
                  <a:t>Protože </a:t>
                </a:r>
                <a:r>
                  <a:rPr lang="cs-CZ" sz="1800" i="1" dirty="0">
                    <a:solidFill>
                      <a:srgbClr val="00287D"/>
                    </a:solidFill>
                  </a:rPr>
                  <a:t>k(</a:t>
                </a:r>
                <a14:m>
                  <m:oMath xmlns:m="http://schemas.openxmlformats.org/officeDocument/2006/math">
                    <m:d>
                      <m:dPr>
                        <m:begChr m:val="|"/>
                        <m:endChr m:val="|"/>
                        <m:ctrlPr>
                          <a:rPr lang="cs-CZ" sz="1800" i="1">
                            <a:solidFill>
                              <a:srgbClr val="00287D"/>
                            </a:solidFill>
                            <a:latin typeface="Cambria Math" panose="02040503050406030204" pitchFamily="18" charset="0"/>
                          </a:rPr>
                        </m:ctrlPr>
                      </m:dPr>
                      <m:e>
                        <m:acc>
                          <m:accPr>
                            <m:chr m:val="⃗"/>
                            <m:ctrlPr>
                              <a:rPr lang="cs-CZ" sz="1800" i="1">
                                <a:solidFill>
                                  <a:srgbClr val="00287D"/>
                                </a:solidFill>
                                <a:latin typeface="Cambria Math" panose="02040503050406030204" pitchFamily="18" charset="0"/>
                              </a:rPr>
                            </m:ctrlPr>
                          </m:accPr>
                          <m:e>
                            <m:r>
                              <a:rPr lang="cs-CZ" sz="1800" i="1">
                                <a:solidFill>
                                  <a:srgbClr val="00287D"/>
                                </a:solidFill>
                                <a:latin typeface="Cambria Math" panose="02040503050406030204" pitchFamily="18" charset="0"/>
                              </a:rPr>
                              <m:t>𝑣</m:t>
                            </m:r>
                          </m:e>
                        </m:acc>
                      </m:e>
                    </m:d>
                    <m:r>
                      <a:rPr lang="cs-CZ" sz="1800" i="1">
                        <a:solidFill>
                          <a:srgbClr val="00287D"/>
                        </a:solidFill>
                        <a:latin typeface="Cambria Math" panose="02040503050406030204" pitchFamily="18" charset="0"/>
                      </a:rPr>
                      <m:t>)</m:t>
                    </m:r>
                  </m:oMath>
                </a14:m>
                <a:r>
                  <a:rPr lang="cs-CZ" sz="1800" i="1" dirty="0">
                    <a:solidFill>
                      <a:srgbClr val="00287D"/>
                    </a:solidFill>
                  </a:rPr>
                  <a:t> = k(</a:t>
                </a:r>
                <a14:m>
                  <m:oMath xmlns:m="http://schemas.openxmlformats.org/officeDocument/2006/math">
                    <m:d>
                      <m:dPr>
                        <m:begChr m:val="|"/>
                        <m:endChr m:val="|"/>
                        <m:ctrlPr>
                          <a:rPr lang="cs-CZ" sz="1800" i="1">
                            <a:solidFill>
                              <a:srgbClr val="00287D"/>
                            </a:solidFill>
                            <a:latin typeface="Cambria Math" panose="02040503050406030204" pitchFamily="18" charset="0"/>
                          </a:rPr>
                        </m:ctrlPr>
                      </m:dPr>
                      <m:e>
                        <m:r>
                          <a:rPr lang="cs-CZ" sz="1800" i="1">
                            <a:solidFill>
                              <a:srgbClr val="00287D"/>
                            </a:solidFill>
                            <a:latin typeface="Cambria Math" panose="02040503050406030204" pitchFamily="18" charset="0"/>
                          </a:rPr>
                          <m:t>−</m:t>
                        </m:r>
                        <m:acc>
                          <m:accPr>
                            <m:chr m:val="⃗"/>
                            <m:ctrlPr>
                              <a:rPr lang="cs-CZ" sz="1800" i="1">
                                <a:solidFill>
                                  <a:srgbClr val="00287D"/>
                                </a:solidFill>
                                <a:latin typeface="Cambria Math" panose="02040503050406030204" pitchFamily="18" charset="0"/>
                              </a:rPr>
                            </m:ctrlPr>
                          </m:accPr>
                          <m:e>
                            <m:r>
                              <a:rPr lang="cs-CZ" sz="1800" i="1">
                                <a:solidFill>
                                  <a:srgbClr val="00287D"/>
                                </a:solidFill>
                                <a:latin typeface="Cambria Math" panose="02040503050406030204" pitchFamily="18" charset="0"/>
                              </a:rPr>
                              <m:t>𝑣</m:t>
                            </m:r>
                          </m:e>
                        </m:acc>
                      </m:e>
                    </m:d>
                    <m:r>
                      <a:rPr lang="cs-CZ" sz="1800" i="1">
                        <a:solidFill>
                          <a:srgbClr val="00287D"/>
                        </a:solidFill>
                        <a:latin typeface="Cambria Math" panose="02040503050406030204" pitchFamily="18" charset="0"/>
                      </a:rPr>
                      <m:t>)</m:t>
                    </m:r>
                  </m:oMath>
                </a14:m>
                <a:r>
                  <a:rPr lang="cs-CZ" sz="1800" i="1" dirty="0">
                    <a:solidFill>
                      <a:srgbClr val="00287D"/>
                    </a:solidFill>
                  </a:rPr>
                  <a:t>, </a:t>
                </a:r>
                <a:r>
                  <a:rPr lang="cs-CZ" sz="1800" dirty="0">
                    <a:solidFill>
                      <a:srgbClr val="00287D"/>
                    </a:solidFill>
                  </a:rPr>
                  <a:t>pak</a:t>
                </a:r>
                <a:r>
                  <a:rPr lang="cs-CZ" sz="1800" i="1" dirty="0">
                    <a:solidFill>
                      <a:srgbClr val="00287D"/>
                    </a:solidFill>
                  </a:rPr>
                  <a:t> k</a:t>
                </a:r>
                <a:r>
                  <a:rPr lang="cs-CZ" sz="1800" i="1" baseline="30000" dirty="0">
                    <a:solidFill>
                      <a:srgbClr val="00287D"/>
                    </a:solidFill>
                  </a:rPr>
                  <a:t>2</a:t>
                </a:r>
                <a:r>
                  <a:rPr lang="cs-CZ" sz="1800" i="1" dirty="0">
                    <a:solidFill>
                      <a:srgbClr val="00287D"/>
                    </a:solidFill>
                  </a:rPr>
                  <a:t>(</a:t>
                </a:r>
                <a14:m>
                  <m:oMath xmlns:m="http://schemas.openxmlformats.org/officeDocument/2006/math">
                    <m:d>
                      <m:dPr>
                        <m:begChr m:val="|"/>
                        <m:endChr m:val="|"/>
                        <m:ctrlPr>
                          <a:rPr lang="cs-CZ" sz="1800" i="1">
                            <a:solidFill>
                              <a:srgbClr val="00287D"/>
                            </a:solidFill>
                            <a:latin typeface="Cambria Math" panose="02040503050406030204" pitchFamily="18" charset="0"/>
                          </a:rPr>
                        </m:ctrlPr>
                      </m:dPr>
                      <m:e>
                        <m:acc>
                          <m:accPr>
                            <m:chr m:val="⃗"/>
                            <m:ctrlPr>
                              <a:rPr lang="cs-CZ" sz="1800" i="1">
                                <a:solidFill>
                                  <a:srgbClr val="00287D"/>
                                </a:solidFill>
                                <a:latin typeface="Cambria Math" panose="02040503050406030204" pitchFamily="18" charset="0"/>
                              </a:rPr>
                            </m:ctrlPr>
                          </m:accPr>
                          <m:e>
                            <m:r>
                              <a:rPr lang="cs-CZ" sz="1800" i="1">
                                <a:solidFill>
                                  <a:srgbClr val="00287D"/>
                                </a:solidFill>
                                <a:latin typeface="Cambria Math" panose="02040503050406030204" pitchFamily="18" charset="0"/>
                              </a:rPr>
                              <m:t>𝑣</m:t>
                            </m:r>
                          </m:e>
                        </m:acc>
                      </m:e>
                    </m:d>
                    <m:r>
                      <a:rPr lang="cs-CZ" sz="1800" i="1">
                        <a:solidFill>
                          <a:srgbClr val="00287D"/>
                        </a:solidFill>
                        <a:latin typeface="Cambria Math" panose="02040503050406030204" pitchFamily="18" charset="0"/>
                      </a:rPr>
                      <m:t>)</m:t>
                    </m:r>
                  </m:oMath>
                </a14:m>
                <a:r>
                  <a:rPr lang="cs-CZ" sz="1800" i="1" dirty="0">
                    <a:solidFill>
                      <a:srgbClr val="00287D"/>
                    </a:solidFill>
                  </a:rPr>
                  <a:t> = 1   	  k(</a:t>
                </a:r>
                <a14:m>
                  <m:oMath xmlns:m="http://schemas.openxmlformats.org/officeDocument/2006/math">
                    <m:d>
                      <m:dPr>
                        <m:begChr m:val="|"/>
                        <m:endChr m:val="|"/>
                        <m:ctrlPr>
                          <a:rPr lang="cs-CZ" sz="1800" i="1">
                            <a:solidFill>
                              <a:srgbClr val="00287D"/>
                            </a:solidFill>
                            <a:latin typeface="Cambria Math" panose="02040503050406030204" pitchFamily="18" charset="0"/>
                          </a:rPr>
                        </m:ctrlPr>
                      </m:dPr>
                      <m:e>
                        <m:acc>
                          <m:accPr>
                            <m:chr m:val="⃗"/>
                            <m:ctrlPr>
                              <a:rPr lang="cs-CZ" sz="1800" i="1">
                                <a:solidFill>
                                  <a:srgbClr val="00287D"/>
                                </a:solidFill>
                                <a:latin typeface="Cambria Math" panose="02040503050406030204" pitchFamily="18" charset="0"/>
                              </a:rPr>
                            </m:ctrlPr>
                          </m:accPr>
                          <m:e>
                            <m:r>
                              <a:rPr lang="cs-CZ" sz="1800" i="1">
                                <a:solidFill>
                                  <a:srgbClr val="00287D"/>
                                </a:solidFill>
                                <a:latin typeface="Cambria Math" panose="02040503050406030204" pitchFamily="18" charset="0"/>
                              </a:rPr>
                              <m:t>𝑣</m:t>
                            </m:r>
                          </m:e>
                        </m:acc>
                      </m:e>
                    </m:d>
                    <m:r>
                      <a:rPr lang="cs-CZ" sz="1800" i="1">
                        <a:solidFill>
                          <a:srgbClr val="00287D"/>
                        </a:solidFill>
                        <a:latin typeface="Cambria Math" panose="02040503050406030204" pitchFamily="18" charset="0"/>
                      </a:rPr>
                      <m:t>)</m:t>
                    </m:r>
                  </m:oMath>
                </a14:m>
                <a:r>
                  <a:rPr lang="cs-CZ" sz="1800" i="1" dirty="0">
                    <a:solidFill>
                      <a:srgbClr val="00287D"/>
                    </a:solidFill>
                  </a:rPr>
                  <a:t> = </a:t>
                </a:r>
                <a14:m>
                  <m:oMath xmlns:m="http://schemas.openxmlformats.org/officeDocument/2006/math">
                    <m:r>
                      <a:rPr lang="cs-CZ" sz="1800" i="1" dirty="0">
                        <a:solidFill>
                          <a:srgbClr val="00287D"/>
                        </a:solidFill>
                        <a:latin typeface="Cambria Math" panose="02040503050406030204" pitchFamily="18" charset="0"/>
                        <a:ea typeface="Cambria Math" panose="02040503050406030204" pitchFamily="18" charset="0"/>
                      </a:rPr>
                      <m:t>±</m:t>
                    </m:r>
                  </m:oMath>
                </a14:m>
                <a:r>
                  <a:rPr lang="cs-CZ" sz="1800" i="1" dirty="0">
                    <a:solidFill>
                      <a:srgbClr val="00287D"/>
                    </a:solidFill>
                  </a:rPr>
                  <a:t>1 </a:t>
                </a:r>
              </a:p>
              <a:p>
                <a:pPr marL="0" indent="0">
                  <a:buNone/>
                </a:pPr>
                <a:r>
                  <a:rPr lang="cs-CZ" sz="1800" dirty="0"/>
                  <a:t>jediná možnost   </a:t>
                </a:r>
                <a:r>
                  <a:rPr lang="cs-CZ" sz="1800" i="1" dirty="0">
                    <a:solidFill>
                      <a:srgbClr val="C00000"/>
                    </a:solidFill>
                  </a:rPr>
                  <a:t>k(</a:t>
                </a:r>
                <a14:m>
                  <m:oMath xmlns:m="http://schemas.openxmlformats.org/officeDocument/2006/math">
                    <m:d>
                      <m:dPr>
                        <m:begChr m:val="|"/>
                        <m:endChr m:val="|"/>
                        <m:ctrlPr>
                          <a:rPr lang="cs-CZ" sz="1800" i="1" smtClean="0">
                            <a:solidFill>
                              <a:srgbClr val="C00000"/>
                            </a:solidFill>
                            <a:latin typeface="Cambria Math" panose="02040503050406030204" pitchFamily="18" charset="0"/>
                          </a:rPr>
                        </m:ctrlPr>
                      </m:dPr>
                      <m:e>
                        <m:acc>
                          <m:accPr>
                            <m:chr m:val="⃗"/>
                            <m:ctrlPr>
                              <a:rPr lang="cs-CZ" sz="1800" i="1" smtClean="0">
                                <a:solidFill>
                                  <a:srgbClr val="C00000"/>
                                </a:solidFill>
                                <a:latin typeface="Cambria Math" panose="02040503050406030204" pitchFamily="18" charset="0"/>
                              </a:rPr>
                            </m:ctrlPr>
                          </m:accPr>
                          <m:e>
                            <m:r>
                              <a:rPr lang="cs-CZ" sz="1800" b="0" i="1" smtClean="0">
                                <a:solidFill>
                                  <a:srgbClr val="C00000"/>
                                </a:solidFill>
                                <a:latin typeface="Cambria Math" panose="02040503050406030204" pitchFamily="18" charset="0"/>
                              </a:rPr>
                              <m:t>𝑣</m:t>
                            </m:r>
                          </m:e>
                        </m:acc>
                      </m:e>
                    </m:d>
                    <m:r>
                      <a:rPr lang="cs-CZ" sz="1800" b="0" i="1" smtClean="0">
                        <a:solidFill>
                          <a:srgbClr val="C00000"/>
                        </a:solidFill>
                        <a:latin typeface="Cambria Math" panose="02040503050406030204" pitchFamily="18" charset="0"/>
                      </a:rPr>
                      <m:t>)</m:t>
                    </m:r>
                  </m:oMath>
                </a14:m>
                <a:r>
                  <a:rPr lang="cs-CZ" sz="1800" i="1" dirty="0">
                    <a:solidFill>
                      <a:srgbClr val="C00000"/>
                    </a:solidFill>
                  </a:rPr>
                  <a:t> </a:t>
                </a:r>
                <a:r>
                  <a:rPr lang="cs-CZ" sz="1800" i="1" dirty="0">
                    <a:solidFill>
                      <a:srgbClr val="00287D"/>
                    </a:solidFill>
                  </a:rPr>
                  <a:t>= </a:t>
                </a:r>
                <a:r>
                  <a:rPr lang="cs-CZ" sz="1800" i="1" dirty="0">
                    <a:solidFill>
                      <a:srgbClr val="C00000"/>
                    </a:solidFill>
                  </a:rPr>
                  <a:t>+1</a:t>
                </a:r>
                <a:r>
                  <a:rPr lang="cs-CZ" sz="1800" i="1" dirty="0">
                    <a:solidFill>
                      <a:srgbClr val="00287D"/>
                    </a:solidFill>
                  </a:rPr>
                  <a:t> , </a:t>
                </a:r>
                <a:r>
                  <a:rPr lang="cs-CZ" sz="1800" dirty="0"/>
                  <a:t>pro zachování identické transformace při v = 0 .</a:t>
                </a:r>
              </a:p>
              <a:p>
                <a:pPr marL="0" indent="0">
                  <a:buNone/>
                </a:pPr>
                <a:endParaRPr lang="cs-CZ" sz="1800" dirty="0"/>
              </a:p>
              <a:p>
                <a:pPr marL="285750"/>
                <a:r>
                  <a:rPr lang="cs-CZ" sz="1800" dirty="0"/>
                  <a:t>Pro velikosti intervalů mezi dvěma událostmi pak musí platit:</a:t>
                </a:r>
              </a:p>
              <a:p>
                <a:pPr marL="400050" lvl="1" indent="0">
                  <a:buNone/>
                </a:pPr>
                <a:r>
                  <a:rPr lang="cs-CZ" sz="1800" i="1" dirty="0">
                    <a:solidFill>
                      <a:srgbClr val="00287D"/>
                    </a:solidFill>
                  </a:rPr>
                  <a:t>	(x´)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a:t>
                </a:r>
                <a:r>
                  <a:rPr lang="cs-CZ" sz="1800" i="1" dirty="0">
                    <a:solidFill>
                      <a:srgbClr val="C00000"/>
                    </a:solidFill>
                  </a:rPr>
                  <a:t>s´</a:t>
                </a:r>
                <a:r>
                  <a:rPr lang="cs-CZ" sz="1800" i="1" baseline="30000" dirty="0">
                    <a:solidFill>
                      <a:srgbClr val="C00000"/>
                    </a:solidFill>
                  </a:rPr>
                  <a:t>2</a:t>
                </a:r>
                <a:r>
                  <a:rPr lang="cs-CZ" sz="1800" i="1" dirty="0">
                    <a:solidFill>
                      <a:srgbClr val="C00000"/>
                    </a:solidFill>
                  </a:rPr>
                  <a:t> = s</a:t>
                </a:r>
                <a:r>
                  <a:rPr lang="cs-CZ" sz="1800" i="1" baseline="30000" dirty="0">
                    <a:solidFill>
                      <a:srgbClr val="C00000"/>
                    </a:solidFill>
                  </a:rPr>
                  <a:t>2 </a:t>
                </a:r>
                <a:r>
                  <a:rPr lang="cs-CZ" sz="1800" i="1" dirty="0">
                    <a:solidFill>
                      <a:srgbClr val="00287D"/>
                    </a:solidFill>
                  </a:rPr>
                  <a:t>=(x)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a:t>
                </a:r>
              </a:p>
              <a:p>
                <a:pPr marL="0" indent="0">
                  <a:buNone/>
                </a:pPr>
                <a:endParaRPr lang="cs-CZ" sz="1800" dirty="0"/>
              </a:p>
              <a:p>
                <a:pPr marL="0" indent="0">
                  <a:buNone/>
                </a:pPr>
                <a:endParaRPr lang="cs-CZ" sz="1800" dirty="0"/>
              </a:p>
              <a:p>
                <a:pPr marL="0" indent="0">
                  <a:buNone/>
                </a:pPr>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13903" y="1625274"/>
                <a:ext cx="8082321" cy="4114800"/>
              </a:xfrm>
              <a:blipFill>
                <a:blip r:embed="rId2"/>
                <a:stretch>
                  <a:fillRect l="-1735" t="-1926"/>
                </a:stretch>
              </a:blipFill>
            </p:spPr>
            <p:txBody>
              <a:bodyPr/>
              <a:lstStyle/>
              <a:p>
                <a:r>
                  <a:rPr lang="cs-CZ">
                    <a:noFill/>
                  </a:rPr>
                  <a:t> </a:t>
                </a:r>
              </a:p>
            </p:txBody>
          </p:sp>
        </mc:Fallback>
      </mc:AlternateContent>
      <p:pic>
        <p:nvPicPr>
          <p:cNvPr id="6" name="Obrázek 5"/>
          <p:cNvPicPr>
            <a:picLocks noChangeAspect="1"/>
          </p:cNvPicPr>
          <p:nvPr/>
        </p:nvPicPr>
        <p:blipFill>
          <a:blip r:embed="rId3"/>
          <a:stretch>
            <a:fillRect/>
          </a:stretch>
        </p:blipFill>
        <p:spPr>
          <a:xfrm flipH="1">
            <a:off x="3473532" y="4539501"/>
            <a:ext cx="204234" cy="222524"/>
          </a:xfrm>
          <a:prstGeom prst="rect">
            <a:avLst/>
          </a:prstGeom>
        </p:spPr>
      </p:pic>
      <p:sp>
        <p:nvSpPr>
          <p:cNvPr id="7" name="Šipka doprava 6"/>
          <p:cNvSpPr/>
          <p:nvPr/>
        </p:nvSpPr>
        <p:spPr bwMode="auto">
          <a:xfrm>
            <a:off x="4639992" y="4011377"/>
            <a:ext cx="483650" cy="14358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2"/>
          <a:stretch>
            <a:fillRect/>
          </a:stretch>
        </p:blipFill>
        <p:spPr>
          <a:xfrm>
            <a:off x="6728604" y="37145"/>
            <a:ext cx="2195616" cy="1369031"/>
          </a:xfrm>
          <a:prstGeom prst="rect">
            <a:avLst/>
          </a:prstGeom>
        </p:spPr>
      </p:pic>
    </p:spTree>
    <p:extLst>
      <p:ext uri="{BB962C8B-B14F-4D97-AF65-F5344CB8AC3E}">
        <p14:creationId xmlns:p14="http://schemas.microsoft.com/office/powerpoint/2010/main" val="90810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5" y="1625273"/>
                <a:ext cx="8173530" cy="4418475"/>
              </a:xfrm>
            </p:spPr>
            <p:txBody>
              <a:bodyPr/>
              <a:lstStyle/>
              <a:p>
                <a:pPr marL="0" indent="0">
                  <a:buNone/>
                </a:pPr>
                <a:r>
                  <a:rPr lang="cs-CZ" sz="1800" dirty="0"/>
                  <a:t>Volíme-li </a:t>
                </a:r>
                <a14:m>
                  <m:oMath xmlns:m="http://schemas.openxmlformats.org/officeDocument/2006/math">
                    <m:acc>
                      <m:accPr>
                        <m:chr m:val="⃗"/>
                        <m:ctrlPr>
                          <a:rPr lang="cs-CZ" sz="1800" i="1" smtClean="0">
                            <a:solidFill>
                              <a:srgbClr val="00287D"/>
                            </a:solidFill>
                            <a:latin typeface="Cambria Math" panose="02040503050406030204" pitchFamily="18" charset="0"/>
                          </a:rPr>
                        </m:ctrlPr>
                      </m:accPr>
                      <m:e>
                        <m:r>
                          <a:rPr lang="cs-CZ" sz="1800" b="0" i="1" smtClean="0">
                            <a:solidFill>
                              <a:srgbClr val="00287D"/>
                            </a:solidFill>
                            <a:latin typeface="Cambria Math" panose="02040503050406030204" pitchFamily="18" charset="0"/>
                          </a:rPr>
                          <m:t>𝑣</m:t>
                        </m:r>
                      </m:e>
                    </m:acc>
                  </m:oMath>
                </a14:m>
                <a:r>
                  <a:rPr lang="cs-CZ" sz="1800" dirty="0">
                    <a:solidFill>
                      <a:srgbClr val="00287D"/>
                    </a:solidFill>
                  </a:rPr>
                  <a:t> </a:t>
                </a:r>
                <a14:m>
                  <m:oMath xmlns:m="http://schemas.openxmlformats.org/officeDocument/2006/math">
                    <m:d>
                      <m:dPr>
                        <m:begChr m:val="‖"/>
                        <m:endChr m:val=""/>
                        <m:ctrlPr>
                          <a:rPr lang="cs-CZ" sz="1800" i="1" dirty="0" smtClean="0">
                            <a:solidFill>
                              <a:srgbClr val="00287D"/>
                            </a:solidFill>
                            <a:latin typeface="Cambria Math" panose="02040503050406030204" pitchFamily="18" charset="0"/>
                          </a:rPr>
                        </m:ctrlPr>
                      </m:dPr>
                      <m:e>
                        <m:r>
                          <a:rPr lang="cs-CZ" sz="1800" b="0" i="1" dirty="0" smtClean="0">
                            <a:solidFill>
                              <a:srgbClr val="00287D"/>
                            </a:solidFill>
                            <a:latin typeface="Cambria Math" panose="02040503050406030204" pitchFamily="18" charset="0"/>
                          </a:rPr>
                          <m:t>𝑥</m:t>
                        </m:r>
                      </m:e>
                    </m:d>
                  </m:oMath>
                </a14:m>
                <a:endParaRPr lang="cs-CZ" sz="1800" dirty="0"/>
              </a:p>
              <a:p>
                <a:pPr marL="0" indent="0">
                  <a:buNone/>
                </a:pPr>
                <a:r>
                  <a:rPr lang="cs-CZ" sz="1800" dirty="0"/>
                  <a:t>Pak z linearity </a:t>
                </a:r>
                <a:r>
                  <a:rPr lang="cs-CZ" sz="1800" i="1" dirty="0">
                    <a:solidFill>
                      <a:srgbClr val="00287D"/>
                    </a:solidFill>
                  </a:rPr>
                  <a:t>x´, y´, z´, t´  </a:t>
                </a:r>
                <a:r>
                  <a:rPr lang="cs-CZ" sz="1800" dirty="0"/>
                  <a:t>na</a:t>
                </a:r>
                <a:r>
                  <a:rPr lang="cs-CZ" sz="1800" b="1" i="1" dirty="0">
                    <a:solidFill>
                      <a:srgbClr val="00287D"/>
                    </a:solidFill>
                  </a:rPr>
                  <a:t> </a:t>
                </a:r>
                <a:r>
                  <a:rPr lang="cs-CZ" sz="1800" dirty="0"/>
                  <a:t> </a:t>
                </a:r>
                <a:r>
                  <a:rPr lang="cs-CZ" sz="1800" i="1" dirty="0" err="1">
                    <a:solidFill>
                      <a:srgbClr val="00287D"/>
                    </a:solidFill>
                  </a:rPr>
                  <a:t>x,y,z,t</a:t>
                </a:r>
                <a:r>
                  <a:rPr lang="cs-CZ" sz="1800" dirty="0"/>
                  <a:t> </a:t>
                </a:r>
              </a:p>
              <a:p>
                <a:pPr marL="0" indent="0">
                  <a:buNone/>
                </a:pPr>
                <a:r>
                  <a:rPr lang="cs-CZ" sz="1800" b="1" i="1" dirty="0">
                    <a:solidFill>
                      <a:srgbClr val="00287D"/>
                    </a:solidFill>
                  </a:rPr>
                  <a:t>	y´=y 		z´= z</a:t>
                </a:r>
              </a:p>
              <a:p>
                <a:pPr marL="0" indent="0">
                  <a:buNone/>
                </a:pPr>
                <a:r>
                  <a:rPr lang="cs-CZ" sz="1800" b="1" i="1" dirty="0">
                    <a:solidFill>
                      <a:srgbClr val="00287D"/>
                    </a:solidFill>
                  </a:rPr>
                  <a:t>	x´= </a:t>
                </a:r>
                <a:r>
                  <a:rPr lang="cs-CZ" sz="1800" b="1" i="1" dirty="0" err="1">
                    <a:solidFill>
                      <a:srgbClr val="00287D"/>
                    </a:solidFill>
                  </a:rPr>
                  <a:t>Ax</a:t>
                </a:r>
                <a:r>
                  <a:rPr lang="cs-CZ" sz="1800" b="1" i="1" dirty="0">
                    <a:solidFill>
                      <a:srgbClr val="00287D"/>
                    </a:solidFill>
                  </a:rPr>
                  <a:t> +</a:t>
                </a:r>
                <a:r>
                  <a:rPr lang="cs-CZ" sz="1800" b="1" i="1" dirty="0" err="1">
                    <a:solidFill>
                      <a:srgbClr val="00287D"/>
                    </a:solidFill>
                  </a:rPr>
                  <a:t>Bt</a:t>
                </a:r>
                <a:r>
                  <a:rPr lang="cs-CZ" sz="1800" b="1" i="1" dirty="0">
                    <a:solidFill>
                      <a:srgbClr val="00287D"/>
                    </a:solidFill>
                  </a:rPr>
                  <a:t>	t´= </a:t>
                </a:r>
                <a:r>
                  <a:rPr lang="cs-CZ" sz="1800" b="1" i="1" dirty="0" err="1">
                    <a:solidFill>
                      <a:srgbClr val="00287D"/>
                    </a:solidFill>
                  </a:rPr>
                  <a:t>Px</a:t>
                </a:r>
                <a:r>
                  <a:rPr lang="cs-CZ" sz="1800" b="1" i="1" dirty="0">
                    <a:solidFill>
                      <a:srgbClr val="00287D"/>
                    </a:solidFill>
                  </a:rPr>
                  <a:t> + </a:t>
                </a:r>
                <a:r>
                  <a:rPr lang="cs-CZ" sz="1800" b="1" i="1" dirty="0" err="1">
                    <a:solidFill>
                      <a:srgbClr val="00287D"/>
                    </a:solidFill>
                  </a:rPr>
                  <a:t>Qt</a:t>
                </a:r>
                <a:endParaRPr lang="cs-CZ" sz="1800" b="1" i="1" dirty="0">
                  <a:solidFill>
                    <a:srgbClr val="00287D"/>
                  </a:solidFill>
                </a:endParaRPr>
              </a:p>
              <a:p>
                <a:pPr marL="0" indent="0">
                  <a:buNone/>
                </a:pPr>
                <a:r>
                  <a:rPr lang="cs-CZ" sz="1800" dirty="0"/>
                  <a:t>kde A, B, P, Q jsou koeficienty lineární závislosti, platící při libovolné poloze a čase a splňující </a:t>
                </a:r>
                <a:r>
                  <a:rPr lang="cs-CZ" sz="1800" i="1" dirty="0">
                    <a:solidFill>
                      <a:srgbClr val="00287D"/>
                    </a:solidFill>
                  </a:rPr>
                  <a:t>(x´)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a:t>
                </a:r>
                <a:r>
                  <a:rPr lang="cs-CZ" sz="1800" i="1" dirty="0">
                    <a:solidFill>
                      <a:srgbClr val="C00000"/>
                    </a:solidFill>
                  </a:rPr>
                  <a:t>s´</a:t>
                </a:r>
                <a:r>
                  <a:rPr lang="cs-CZ" sz="1800" i="1" baseline="30000" dirty="0">
                    <a:solidFill>
                      <a:srgbClr val="C00000"/>
                    </a:solidFill>
                  </a:rPr>
                  <a:t>2</a:t>
                </a:r>
                <a:r>
                  <a:rPr lang="cs-CZ" sz="1800" i="1" dirty="0">
                    <a:solidFill>
                      <a:srgbClr val="C00000"/>
                    </a:solidFill>
                  </a:rPr>
                  <a:t> = s</a:t>
                </a:r>
                <a:r>
                  <a:rPr lang="cs-CZ" sz="1800" i="1" baseline="30000" dirty="0">
                    <a:solidFill>
                      <a:srgbClr val="C00000"/>
                    </a:solidFill>
                  </a:rPr>
                  <a:t>2 </a:t>
                </a:r>
                <a:r>
                  <a:rPr lang="cs-CZ" sz="1800" i="1" dirty="0">
                    <a:solidFill>
                      <a:srgbClr val="00287D"/>
                    </a:solidFill>
                  </a:rPr>
                  <a:t>=(x)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a:t>
                </a:r>
              </a:p>
              <a:p>
                <a:pPr marL="0" indent="0">
                  <a:buNone/>
                </a:pPr>
                <a:endParaRPr lang="cs-CZ" sz="1800" i="1" dirty="0">
                  <a:solidFill>
                    <a:srgbClr val="00287D"/>
                  </a:solidFill>
                </a:endParaRPr>
              </a:p>
              <a:p>
                <a:pPr marL="0" indent="0">
                  <a:buNone/>
                </a:pPr>
                <a:r>
                  <a:rPr lang="cs-CZ" sz="1800" dirty="0"/>
                  <a:t>Po dosazení: </a:t>
                </a:r>
                <a:r>
                  <a:rPr lang="cs-CZ" sz="1800" i="1" dirty="0">
                    <a:solidFill>
                      <a:srgbClr val="00287D"/>
                    </a:solidFill>
                  </a:rPr>
                  <a:t>(</a:t>
                </a:r>
                <a:r>
                  <a:rPr lang="cs-CZ" sz="1800" i="1" dirty="0" err="1">
                    <a:solidFill>
                      <a:srgbClr val="00287D"/>
                    </a:solidFill>
                  </a:rPr>
                  <a:t>Ax</a:t>
                </a:r>
                <a:r>
                  <a:rPr lang="cs-CZ" sz="1800" i="1" dirty="0">
                    <a:solidFill>
                      <a:srgbClr val="00287D"/>
                    </a:solidFill>
                  </a:rPr>
                  <a:t> + </a:t>
                </a:r>
                <a:r>
                  <a:rPr lang="cs-CZ" sz="1800" i="1" dirty="0" err="1">
                    <a:solidFill>
                      <a:srgbClr val="00287D"/>
                    </a:solidFill>
                  </a:rPr>
                  <a:t>Bt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(c(</a:t>
                </a:r>
                <a:r>
                  <a:rPr lang="cs-CZ" sz="1800" i="1" dirty="0" err="1">
                    <a:solidFill>
                      <a:srgbClr val="00287D"/>
                    </a:solidFill>
                  </a:rPr>
                  <a:t>Px+Qt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=(x)</a:t>
                </a:r>
                <a:r>
                  <a:rPr lang="cs-CZ" sz="1800" i="1" baseline="30000" dirty="0">
                    <a:solidFill>
                      <a:srgbClr val="00287D"/>
                    </a:solidFill>
                  </a:rPr>
                  <a:t>2</a:t>
                </a:r>
                <a:r>
                  <a:rPr lang="cs-CZ" sz="1800" i="1" dirty="0">
                    <a:solidFill>
                      <a:srgbClr val="00287D"/>
                    </a:solidFill>
                  </a:rPr>
                  <a:t> + (y)</a:t>
                </a:r>
                <a:r>
                  <a:rPr lang="cs-CZ" sz="1800" i="1" baseline="30000" dirty="0">
                    <a:solidFill>
                      <a:srgbClr val="00287D"/>
                    </a:solidFill>
                  </a:rPr>
                  <a:t>2</a:t>
                </a:r>
                <a:r>
                  <a:rPr lang="cs-CZ" sz="1800" i="1" dirty="0">
                    <a:solidFill>
                      <a:srgbClr val="00287D"/>
                    </a:solidFill>
                  </a:rPr>
                  <a:t> + (z)</a:t>
                </a:r>
                <a:r>
                  <a:rPr lang="cs-CZ" sz="1800" i="1" baseline="30000" dirty="0">
                    <a:solidFill>
                      <a:srgbClr val="00287D"/>
                    </a:solidFill>
                  </a:rPr>
                  <a:t>2</a:t>
                </a:r>
                <a:r>
                  <a:rPr lang="cs-CZ" sz="1800" i="1" dirty="0">
                    <a:solidFill>
                      <a:srgbClr val="00287D"/>
                    </a:solidFill>
                  </a:rPr>
                  <a:t> - (</a:t>
                </a:r>
                <a:r>
                  <a:rPr lang="cs-CZ" sz="1800" i="1" dirty="0" err="1">
                    <a:solidFill>
                      <a:srgbClr val="00287D"/>
                    </a:solidFill>
                  </a:rPr>
                  <a:t>ct</a:t>
                </a:r>
                <a:r>
                  <a:rPr lang="cs-CZ" sz="1800" i="1" dirty="0">
                    <a:solidFill>
                      <a:srgbClr val="00287D"/>
                    </a:solidFill>
                  </a:rPr>
                  <a:t>)</a:t>
                </a:r>
                <a:r>
                  <a:rPr lang="cs-CZ" sz="1800" i="1" baseline="30000" dirty="0">
                    <a:solidFill>
                      <a:srgbClr val="00287D"/>
                    </a:solidFill>
                  </a:rPr>
                  <a:t>2</a:t>
                </a:r>
                <a:r>
                  <a:rPr lang="cs-CZ" sz="1800" i="1" dirty="0">
                    <a:solidFill>
                      <a:srgbClr val="00287D"/>
                    </a:solidFill>
                  </a:rPr>
                  <a:t> </a:t>
                </a:r>
              </a:p>
              <a:p>
                <a:pPr marL="0" indent="0">
                  <a:buNone/>
                </a:pPr>
                <a:r>
                  <a:rPr lang="cs-CZ" sz="1800" dirty="0"/>
                  <a:t>Platí pro libovolné </a:t>
                </a:r>
                <a:r>
                  <a:rPr lang="cs-CZ" sz="1800" i="1" dirty="0">
                    <a:solidFill>
                      <a:srgbClr val="00287D"/>
                    </a:solidFill>
                  </a:rPr>
                  <a:t>x, t   </a:t>
                </a:r>
                <a:r>
                  <a:rPr lang="cs-CZ" sz="1800" dirty="0"/>
                  <a:t>(dostáváme 3 rovnice)</a:t>
                </a:r>
              </a:p>
              <a:p>
                <a:pPr>
                  <a:buAutoNum type="arabicParenBoth"/>
                </a:pPr>
                <a:r>
                  <a:rPr lang="cs-CZ" sz="1800" dirty="0">
                    <a:solidFill>
                      <a:srgbClr val="00287D"/>
                    </a:solidFill>
                  </a:rPr>
                  <a:t>x</a:t>
                </a:r>
                <a:r>
                  <a:rPr lang="cs-CZ" sz="1800" baseline="30000" dirty="0">
                    <a:solidFill>
                      <a:srgbClr val="00287D"/>
                    </a:solidFill>
                  </a:rPr>
                  <a:t>2</a:t>
                </a:r>
                <a:r>
                  <a:rPr lang="cs-CZ" sz="1800" dirty="0">
                    <a:solidFill>
                      <a:srgbClr val="00287D"/>
                    </a:solidFill>
                  </a:rPr>
                  <a:t>:	A</a:t>
                </a:r>
                <a:r>
                  <a:rPr lang="cs-CZ" sz="1800" baseline="30000" dirty="0">
                    <a:solidFill>
                      <a:srgbClr val="00287D"/>
                    </a:solidFill>
                  </a:rPr>
                  <a:t>2</a:t>
                </a:r>
                <a:r>
                  <a:rPr lang="cs-CZ" sz="1800" dirty="0">
                    <a:solidFill>
                      <a:srgbClr val="00287D"/>
                    </a:solidFill>
                  </a:rPr>
                  <a:t> – c</a:t>
                </a:r>
                <a:r>
                  <a:rPr lang="cs-CZ" sz="1800" baseline="30000" dirty="0">
                    <a:solidFill>
                      <a:srgbClr val="00287D"/>
                    </a:solidFill>
                  </a:rPr>
                  <a:t>2</a:t>
                </a:r>
                <a:r>
                  <a:rPr lang="cs-CZ" sz="1800" dirty="0">
                    <a:solidFill>
                      <a:srgbClr val="00287D"/>
                    </a:solidFill>
                  </a:rPr>
                  <a:t>P</a:t>
                </a:r>
                <a:r>
                  <a:rPr lang="cs-CZ" sz="1800" baseline="30000" dirty="0">
                    <a:solidFill>
                      <a:srgbClr val="00287D"/>
                    </a:solidFill>
                  </a:rPr>
                  <a:t>2</a:t>
                </a:r>
                <a:r>
                  <a:rPr lang="cs-CZ" sz="1800" dirty="0">
                    <a:solidFill>
                      <a:srgbClr val="00287D"/>
                    </a:solidFill>
                  </a:rPr>
                  <a:t> = 1</a:t>
                </a:r>
              </a:p>
              <a:p>
                <a:pPr>
                  <a:buAutoNum type="arabicParenBoth"/>
                </a:pPr>
                <a:r>
                  <a:rPr lang="cs-CZ" sz="1800" dirty="0">
                    <a:solidFill>
                      <a:srgbClr val="00287D"/>
                    </a:solidFill>
                  </a:rPr>
                  <a:t>t</a:t>
                </a:r>
                <a:r>
                  <a:rPr lang="cs-CZ" sz="1800" baseline="30000" dirty="0">
                    <a:solidFill>
                      <a:srgbClr val="00287D"/>
                    </a:solidFill>
                  </a:rPr>
                  <a:t>2</a:t>
                </a:r>
                <a:r>
                  <a:rPr lang="cs-CZ" sz="1800" dirty="0">
                    <a:solidFill>
                      <a:srgbClr val="00287D"/>
                    </a:solidFill>
                  </a:rPr>
                  <a:t>:	B</a:t>
                </a:r>
                <a:r>
                  <a:rPr lang="cs-CZ" sz="1800" baseline="30000" dirty="0">
                    <a:solidFill>
                      <a:srgbClr val="00287D"/>
                    </a:solidFill>
                  </a:rPr>
                  <a:t>2</a:t>
                </a:r>
                <a:r>
                  <a:rPr lang="cs-CZ" sz="1800" dirty="0">
                    <a:solidFill>
                      <a:srgbClr val="00287D"/>
                    </a:solidFill>
                  </a:rPr>
                  <a:t> – c</a:t>
                </a:r>
                <a:r>
                  <a:rPr lang="cs-CZ" sz="1800" baseline="30000" dirty="0">
                    <a:solidFill>
                      <a:srgbClr val="00287D"/>
                    </a:solidFill>
                  </a:rPr>
                  <a:t>2</a:t>
                </a:r>
                <a:r>
                  <a:rPr lang="cs-CZ" sz="1800" dirty="0">
                    <a:solidFill>
                      <a:srgbClr val="00287D"/>
                    </a:solidFill>
                  </a:rPr>
                  <a:t>Q</a:t>
                </a:r>
                <a:r>
                  <a:rPr lang="cs-CZ" sz="1800" baseline="30000" dirty="0">
                    <a:solidFill>
                      <a:srgbClr val="00287D"/>
                    </a:solidFill>
                  </a:rPr>
                  <a:t>2</a:t>
                </a:r>
                <a:r>
                  <a:rPr lang="cs-CZ" sz="1800" dirty="0">
                    <a:solidFill>
                      <a:srgbClr val="00287D"/>
                    </a:solidFill>
                  </a:rPr>
                  <a:t> = -c</a:t>
                </a:r>
                <a:r>
                  <a:rPr lang="cs-CZ" sz="1800" baseline="30000" dirty="0">
                    <a:solidFill>
                      <a:srgbClr val="00287D"/>
                    </a:solidFill>
                  </a:rPr>
                  <a:t>2</a:t>
                </a:r>
              </a:p>
              <a:p>
                <a:pPr>
                  <a:buAutoNum type="arabicParenBoth"/>
                </a:pPr>
                <a:r>
                  <a:rPr lang="cs-CZ" sz="1800" dirty="0" err="1">
                    <a:solidFill>
                      <a:srgbClr val="00287D"/>
                    </a:solidFill>
                  </a:rPr>
                  <a:t>xt</a:t>
                </a:r>
                <a:r>
                  <a:rPr lang="cs-CZ" sz="1800" dirty="0">
                    <a:solidFill>
                      <a:srgbClr val="00287D"/>
                    </a:solidFill>
                  </a:rPr>
                  <a:t>: 	2AB – 2c</a:t>
                </a:r>
                <a:r>
                  <a:rPr lang="cs-CZ" sz="1800" baseline="30000" dirty="0">
                    <a:solidFill>
                      <a:srgbClr val="00287D"/>
                    </a:solidFill>
                  </a:rPr>
                  <a:t>2</a:t>
                </a:r>
                <a:r>
                  <a:rPr lang="cs-CZ" sz="1800" dirty="0">
                    <a:solidFill>
                      <a:srgbClr val="00287D"/>
                    </a:solidFill>
                  </a:rPr>
                  <a:t>PQ = 0 </a:t>
                </a:r>
              </a:p>
              <a:p>
                <a:pPr>
                  <a:spcBef>
                    <a:spcPts val="0"/>
                  </a:spcBef>
                  <a:buAutoNum type="arabicParenBoth"/>
                </a:pPr>
                <a:r>
                  <a:rPr lang="cs-CZ" sz="1800" dirty="0"/>
                  <a:t>Navíc pro počátek O´ platí: </a:t>
                </a:r>
                <a:r>
                  <a:rPr lang="cs-CZ" sz="1800" i="1" dirty="0" err="1">
                    <a:solidFill>
                      <a:srgbClr val="00287D"/>
                    </a:solidFill>
                  </a:rPr>
                  <a:t>x´</a:t>
                </a:r>
                <a:r>
                  <a:rPr lang="cs-CZ" sz="1800" i="1" baseline="-25000" dirty="0" err="1">
                    <a:solidFill>
                      <a:srgbClr val="00287D"/>
                    </a:solidFill>
                  </a:rPr>
                  <a:t>o</a:t>
                </a:r>
                <a:r>
                  <a:rPr lang="cs-CZ" sz="1800" i="1" baseline="-25000" dirty="0">
                    <a:solidFill>
                      <a:srgbClr val="00287D"/>
                    </a:solidFill>
                  </a:rPr>
                  <a:t>´</a:t>
                </a:r>
                <a:r>
                  <a:rPr lang="cs-CZ" sz="1800" i="1" dirty="0">
                    <a:solidFill>
                      <a:srgbClr val="00287D"/>
                    </a:solidFill>
                  </a:rPr>
                  <a:t> = 0 </a:t>
                </a:r>
                <a:r>
                  <a:rPr lang="cs-CZ" sz="1800" i="1" dirty="0" err="1">
                    <a:solidFill>
                      <a:srgbClr val="00287D"/>
                    </a:solidFill>
                  </a:rPr>
                  <a:t>Ax</a:t>
                </a:r>
                <a:r>
                  <a:rPr lang="cs-CZ" sz="1800" i="1" dirty="0">
                    <a:solidFill>
                      <a:srgbClr val="00287D"/>
                    </a:solidFill>
                  </a:rPr>
                  <a:t> +</a:t>
                </a:r>
                <a:r>
                  <a:rPr lang="cs-CZ" sz="1800" i="1" dirty="0" err="1">
                    <a:solidFill>
                      <a:srgbClr val="00287D"/>
                    </a:solidFill>
                  </a:rPr>
                  <a:t>Bt</a:t>
                </a:r>
                <a:r>
                  <a:rPr lang="cs-CZ" sz="1800" i="1" dirty="0">
                    <a:solidFill>
                      <a:srgbClr val="00287D"/>
                    </a:solidFill>
                  </a:rPr>
                  <a:t>   </a:t>
                </a:r>
                <a:r>
                  <a:rPr lang="cs-CZ" sz="1800" dirty="0"/>
                  <a:t>  </a:t>
                </a:r>
                <a14:m>
                  <m:oMath xmlns:m="http://schemas.openxmlformats.org/officeDocument/2006/math">
                    <m:r>
                      <a:rPr lang="cs-CZ" b="0" i="0" smtClean="0">
                        <a:solidFill>
                          <a:srgbClr val="00287D"/>
                        </a:solidFill>
                        <a:latin typeface="Cambria Math" panose="02040503050406030204" pitchFamily="18" charset="0"/>
                      </a:rPr>
                      <m:t>−</m:t>
                    </m:r>
                    <m:f>
                      <m:fPr>
                        <m:ctrlPr>
                          <a:rPr lang="cs-CZ" i="1" smtClean="0">
                            <a:solidFill>
                              <a:srgbClr val="00287D"/>
                            </a:solidFill>
                            <a:latin typeface="Cambria Math" panose="02040503050406030204" pitchFamily="18" charset="0"/>
                          </a:rPr>
                        </m:ctrlPr>
                      </m:fPr>
                      <m:num>
                        <m:r>
                          <a:rPr lang="cs-CZ" b="0" i="1" smtClean="0">
                            <a:solidFill>
                              <a:srgbClr val="00287D"/>
                            </a:solidFill>
                            <a:latin typeface="Cambria Math" panose="02040503050406030204" pitchFamily="18" charset="0"/>
                          </a:rPr>
                          <m:t>𝐵</m:t>
                        </m:r>
                      </m:num>
                      <m:den>
                        <m:r>
                          <a:rPr lang="cs-CZ" b="0" i="1" smtClean="0">
                            <a:solidFill>
                              <a:srgbClr val="00287D"/>
                            </a:solidFill>
                            <a:latin typeface="Cambria Math" panose="02040503050406030204" pitchFamily="18" charset="0"/>
                          </a:rPr>
                          <m:t>𝐴</m:t>
                        </m:r>
                      </m:den>
                    </m:f>
                    <m:r>
                      <a:rPr lang="cs-CZ" b="0" i="1" smtClean="0">
                        <a:solidFill>
                          <a:srgbClr val="00287D"/>
                        </a:solidFill>
                        <a:latin typeface="Cambria Math" panose="02040503050406030204" pitchFamily="18" charset="0"/>
                      </a:rPr>
                      <m:t>= </m:t>
                    </m:r>
                    <m:box>
                      <m:boxPr>
                        <m:ctrlPr>
                          <a:rPr lang="cs-CZ" b="0" i="1" smtClean="0">
                            <a:solidFill>
                              <a:srgbClr val="00287D"/>
                            </a:solidFill>
                            <a:latin typeface="Cambria Math" panose="02040503050406030204" pitchFamily="18" charset="0"/>
                          </a:rPr>
                        </m:ctrlPr>
                      </m:boxPr>
                      <m:e>
                        <m:argPr>
                          <m:argSz m:val="-1"/>
                        </m:argPr>
                        <m:f>
                          <m:fPr>
                            <m:ctrlPr>
                              <a:rPr lang="cs-CZ" b="0" i="1" smtClean="0">
                                <a:solidFill>
                                  <a:srgbClr val="00287D"/>
                                </a:solidFill>
                                <a:latin typeface="Cambria Math" panose="02040503050406030204" pitchFamily="18" charset="0"/>
                              </a:rPr>
                            </m:ctrlPr>
                          </m:fPr>
                          <m:num>
                            <m:r>
                              <a:rPr lang="cs-CZ" b="0" i="1" smtClean="0">
                                <a:solidFill>
                                  <a:srgbClr val="00287D"/>
                                </a:solidFill>
                                <a:latin typeface="Cambria Math" panose="02040503050406030204" pitchFamily="18" charset="0"/>
                              </a:rPr>
                              <m:t>𝑥</m:t>
                            </m:r>
                          </m:num>
                          <m:den>
                            <m:r>
                              <a:rPr lang="cs-CZ" b="0" i="1" smtClean="0">
                                <a:solidFill>
                                  <a:srgbClr val="00287D"/>
                                </a:solidFill>
                                <a:latin typeface="Cambria Math" panose="02040503050406030204" pitchFamily="18" charset="0"/>
                              </a:rPr>
                              <m:t>𝑡</m:t>
                            </m:r>
                          </m:den>
                        </m:f>
                        <m:r>
                          <m:rPr>
                            <m:brk m:alnAt="63"/>
                          </m:rPr>
                          <a:rPr lang="cs-CZ" b="0" i="1" smtClean="0">
                            <a:solidFill>
                              <a:srgbClr val="00287D"/>
                            </a:solidFill>
                            <a:latin typeface="Cambria Math" panose="02040503050406030204" pitchFamily="18" charset="0"/>
                          </a:rPr>
                          <m:t> </m:t>
                        </m:r>
                        <m:r>
                          <a:rPr lang="cs-CZ" b="0" i="1" smtClean="0">
                            <a:solidFill>
                              <a:srgbClr val="00287D"/>
                            </a:solidFill>
                            <a:latin typeface="Cambria Math" panose="02040503050406030204" pitchFamily="18" charset="0"/>
                          </a:rPr>
                          <m:t>=</m:t>
                        </m:r>
                        <m:r>
                          <m:rPr>
                            <m:brk m:alnAt="63"/>
                          </m:rPr>
                          <a:rPr lang="cs-CZ" b="0" i="0" smtClean="0">
                            <a:solidFill>
                              <a:srgbClr val="00287D"/>
                            </a:solidFill>
                            <a:latin typeface="Cambria Math" panose="02040503050406030204" pitchFamily="18" charset="0"/>
                          </a:rPr>
                          <m:t> </m:t>
                        </m:r>
                        <m:r>
                          <a:rPr lang="cs-CZ" b="0" i="0" smtClean="0">
                            <a:solidFill>
                              <a:srgbClr val="00287D"/>
                            </a:solidFill>
                            <a:latin typeface="Cambria Math" panose="02040503050406030204" pitchFamily="18" charset="0"/>
                          </a:rPr>
                          <m:t> </m:t>
                        </m:r>
                        <m:r>
                          <m:rPr>
                            <m:brk m:alnAt="63"/>
                          </m:rPr>
                          <a:rPr lang="cs-CZ" b="0" i="1" smtClean="0">
                            <a:solidFill>
                              <a:srgbClr val="00287D"/>
                            </a:solidFill>
                            <a:latin typeface="Cambria Math" panose="02040503050406030204" pitchFamily="18" charset="0"/>
                          </a:rPr>
                          <m:t>𝑣</m:t>
                        </m:r>
                      </m:e>
                    </m:box>
                  </m:oMath>
                </a14:m>
                <a:r>
                  <a:rPr lang="cs-CZ" b="0" i="1" dirty="0">
                    <a:solidFill>
                      <a:srgbClr val="00287D"/>
                    </a:solidFill>
                    <a:latin typeface="Cambria Math" panose="02040503050406030204" pitchFamily="18" charset="0"/>
                  </a:rPr>
                  <a:t>    </a:t>
                </a:r>
                <a:r>
                  <a:rPr lang="cs-CZ" sz="2000" b="0" dirty="0">
                    <a:solidFill>
                      <a:srgbClr val="00287D"/>
                    </a:solidFill>
                    <a:latin typeface="Cambria Math" panose="02040503050406030204" pitchFamily="18" charset="0"/>
                  </a:rPr>
                  <a:t>-B=A</a:t>
                </a:r>
                <a:r>
                  <a:rPr lang="cs-CZ" sz="2000" b="0" i="1" dirty="0">
                    <a:solidFill>
                      <a:srgbClr val="00287D"/>
                    </a:solidFill>
                    <a:latin typeface="Cambria Math" panose="02040503050406030204" pitchFamily="18" charset="0"/>
                  </a:rPr>
                  <a:t>v</a:t>
                </a:r>
              </a:p>
              <a:p>
                <a:pPr marL="0" indent="0">
                  <a:buNone/>
                </a:pPr>
                <a:endParaRPr lang="cs-CZ" sz="1800" dirty="0"/>
              </a:p>
              <a:p>
                <a:pPr marL="0" indent="0">
                  <a:buNone/>
                </a:pPr>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5" y="1625273"/>
                <a:ext cx="8173530" cy="4418475"/>
              </a:xfrm>
              <a:blipFill>
                <a:blip r:embed="rId2"/>
                <a:stretch>
                  <a:fillRect l="-1715" t="-11050"/>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3"/>
          <a:stretch>
            <a:fillRect/>
          </a:stretch>
        </p:blipFill>
        <p:spPr>
          <a:xfrm>
            <a:off x="6728604" y="37145"/>
            <a:ext cx="2195616" cy="1369031"/>
          </a:xfrm>
          <a:prstGeom prst="rect">
            <a:avLst/>
          </a:prstGeom>
        </p:spPr>
      </p:pic>
    </p:spTree>
    <p:extLst>
      <p:ext uri="{BB962C8B-B14F-4D97-AF65-F5344CB8AC3E}">
        <p14:creationId xmlns:p14="http://schemas.microsoft.com/office/powerpoint/2010/main" val="3951799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2007655" y="37145"/>
                <a:ext cx="4271225" cy="1117927"/>
              </a:xfrm>
            </p:spPr>
            <p:txBody>
              <a:bodyPr/>
              <a:lstStyle/>
              <a:p>
                <a:pPr marL="0" indent="0">
                  <a:buNone/>
                </a:pPr>
                <a:r>
                  <a:rPr lang="cs-CZ" sz="1000" dirty="0"/>
                  <a:t>Po dosazení: </a:t>
                </a:r>
                <a:r>
                  <a:rPr lang="cs-CZ" sz="1000" i="1" dirty="0">
                    <a:solidFill>
                      <a:srgbClr val="00287D"/>
                    </a:solidFill>
                  </a:rPr>
                  <a:t>(</a:t>
                </a:r>
                <a:r>
                  <a:rPr lang="cs-CZ" sz="1000" i="1" dirty="0" err="1">
                    <a:solidFill>
                      <a:srgbClr val="00287D"/>
                    </a:solidFill>
                  </a:rPr>
                  <a:t>Ax</a:t>
                </a:r>
                <a:r>
                  <a:rPr lang="cs-CZ" sz="1000" i="1" dirty="0">
                    <a:solidFill>
                      <a:srgbClr val="00287D"/>
                    </a:solidFill>
                  </a:rPr>
                  <a:t> + </a:t>
                </a:r>
                <a:r>
                  <a:rPr lang="cs-CZ" sz="1000" i="1" dirty="0" err="1">
                    <a:solidFill>
                      <a:srgbClr val="00287D"/>
                    </a:solidFill>
                  </a:rPr>
                  <a:t>Bt</a:t>
                </a:r>
                <a:r>
                  <a:rPr lang="cs-CZ" sz="1000" i="1" dirty="0">
                    <a:solidFill>
                      <a:srgbClr val="00287D"/>
                    </a:solidFill>
                  </a:rPr>
                  <a:t>)</a:t>
                </a:r>
                <a:r>
                  <a:rPr lang="cs-CZ" sz="1000" i="1" baseline="30000" dirty="0">
                    <a:solidFill>
                      <a:srgbClr val="00287D"/>
                    </a:solidFill>
                  </a:rPr>
                  <a:t>2</a:t>
                </a:r>
                <a:r>
                  <a:rPr lang="cs-CZ" sz="1000" i="1" dirty="0">
                    <a:solidFill>
                      <a:srgbClr val="00287D"/>
                    </a:solidFill>
                  </a:rPr>
                  <a:t> + (y)</a:t>
                </a:r>
                <a:r>
                  <a:rPr lang="cs-CZ" sz="1000" i="1" baseline="30000" dirty="0">
                    <a:solidFill>
                      <a:srgbClr val="00287D"/>
                    </a:solidFill>
                  </a:rPr>
                  <a:t>2</a:t>
                </a:r>
                <a:r>
                  <a:rPr lang="cs-CZ" sz="1000" i="1" dirty="0">
                    <a:solidFill>
                      <a:srgbClr val="00287D"/>
                    </a:solidFill>
                  </a:rPr>
                  <a:t> + (z)</a:t>
                </a:r>
                <a:r>
                  <a:rPr lang="cs-CZ" sz="1000" i="1" baseline="30000" dirty="0">
                    <a:solidFill>
                      <a:srgbClr val="00287D"/>
                    </a:solidFill>
                  </a:rPr>
                  <a:t>2</a:t>
                </a:r>
                <a:r>
                  <a:rPr lang="cs-CZ" sz="1000" i="1" dirty="0">
                    <a:solidFill>
                      <a:srgbClr val="00287D"/>
                    </a:solidFill>
                  </a:rPr>
                  <a:t> - (c(</a:t>
                </a:r>
                <a:r>
                  <a:rPr lang="cs-CZ" sz="1000" i="1" dirty="0" err="1">
                    <a:solidFill>
                      <a:srgbClr val="00287D"/>
                    </a:solidFill>
                  </a:rPr>
                  <a:t>Px+Qt</a:t>
                </a:r>
                <a:r>
                  <a:rPr lang="cs-CZ" sz="1000" i="1" dirty="0">
                    <a:solidFill>
                      <a:srgbClr val="00287D"/>
                    </a:solidFill>
                  </a:rPr>
                  <a:t>))</a:t>
                </a:r>
                <a:r>
                  <a:rPr lang="cs-CZ" sz="1000" i="1" baseline="30000" dirty="0">
                    <a:solidFill>
                      <a:srgbClr val="00287D"/>
                    </a:solidFill>
                  </a:rPr>
                  <a:t>2</a:t>
                </a:r>
                <a:r>
                  <a:rPr lang="cs-CZ" sz="1000" i="1" dirty="0">
                    <a:solidFill>
                      <a:srgbClr val="00287D"/>
                    </a:solidFill>
                  </a:rPr>
                  <a:t> =(x)</a:t>
                </a:r>
                <a:r>
                  <a:rPr lang="cs-CZ" sz="1000" i="1" baseline="30000" dirty="0">
                    <a:solidFill>
                      <a:srgbClr val="00287D"/>
                    </a:solidFill>
                  </a:rPr>
                  <a:t>2</a:t>
                </a:r>
                <a:r>
                  <a:rPr lang="cs-CZ" sz="1000" i="1" dirty="0">
                    <a:solidFill>
                      <a:srgbClr val="00287D"/>
                    </a:solidFill>
                  </a:rPr>
                  <a:t> + (y)</a:t>
                </a:r>
                <a:r>
                  <a:rPr lang="cs-CZ" sz="1000" i="1" baseline="30000" dirty="0">
                    <a:solidFill>
                      <a:srgbClr val="00287D"/>
                    </a:solidFill>
                  </a:rPr>
                  <a:t>2</a:t>
                </a:r>
                <a:r>
                  <a:rPr lang="cs-CZ" sz="1000" i="1" dirty="0">
                    <a:solidFill>
                      <a:srgbClr val="00287D"/>
                    </a:solidFill>
                  </a:rPr>
                  <a:t> + (z)</a:t>
                </a:r>
                <a:r>
                  <a:rPr lang="cs-CZ" sz="1000" i="1" baseline="30000" dirty="0">
                    <a:solidFill>
                      <a:srgbClr val="00287D"/>
                    </a:solidFill>
                  </a:rPr>
                  <a:t>2</a:t>
                </a:r>
                <a:r>
                  <a:rPr lang="cs-CZ" sz="1000" i="1" dirty="0">
                    <a:solidFill>
                      <a:srgbClr val="00287D"/>
                    </a:solidFill>
                  </a:rPr>
                  <a:t> - (</a:t>
                </a:r>
                <a:r>
                  <a:rPr lang="cs-CZ" sz="1000" i="1" dirty="0" err="1">
                    <a:solidFill>
                      <a:srgbClr val="00287D"/>
                    </a:solidFill>
                  </a:rPr>
                  <a:t>ct</a:t>
                </a:r>
                <a:r>
                  <a:rPr lang="cs-CZ" sz="1000" i="1" dirty="0">
                    <a:solidFill>
                      <a:srgbClr val="00287D"/>
                    </a:solidFill>
                  </a:rPr>
                  <a:t>)</a:t>
                </a:r>
                <a:r>
                  <a:rPr lang="cs-CZ" sz="1000" i="1" baseline="30000" dirty="0">
                    <a:solidFill>
                      <a:srgbClr val="00287D"/>
                    </a:solidFill>
                  </a:rPr>
                  <a:t>2</a:t>
                </a:r>
                <a:r>
                  <a:rPr lang="cs-CZ" sz="1000" i="1" dirty="0">
                    <a:solidFill>
                      <a:srgbClr val="00287D"/>
                    </a:solidFill>
                  </a:rPr>
                  <a:t> </a:t>
                </a:r>
              </a:p>
              <a:p>
                <a:pPr marL="0" indent="0">
                  <a:buNone/>
                </a:pPr>
                <a:r>
                  <a:rPr lang="cs-CZ" sz="1000" dirty="0"/>
                  <a:t>Platí pro libovolné </a:t>
                </a:r>
                <a:r>
                  <a:rPr lang="cs-CZ" sz="1000" i="1" dirty="0">
                    <a:solidFill>
                      <a:srgbClr val="00287D"/>
                    </a:solidFill>
                  </a:rPr>
                  <a:t>x, t   </a:t>
                </a:r>
                <a:r>
                  <a:rPr lang="cs-CZ" sz="1000" dirty="0"/>
                  <a:t>(dostáváme 3 rovnice)</a:t>
                </a:r>
              </a:p>
              <a:p>
                <a:pPr>
                  <a:buAutoNum type="arabicParenBoth"/>
                </a:pPr>
                <a:r>
                  <a:rPr lang="cs-CZ" sz="1000" dirty="0">
                    <a:solidFill>
                      <a:srgbClr val="00287D"/>
                    </a:solidFill>
                  </a:rPr>
                  <a:t>x</a:t>
                </a:r>
                <a:r>
                  <a:rPr lang="cs-CZ" sz="1000" baseline="30000" dirty="0">
                    <a:solidFill>
                      <a:srgbClr val="00287D"/>
                    </a:solidFill>
                  </a:rPr>
                  <a:t>2</a:t>
                </a:r>
                <a:r>
                  <a:rPr lang="cs-CZ" sz="1000" dirty="0">
                    <a:solidFill>
                      <a:srgbClr val="00287D"/>
                    </a:solidFill>
                  </a:rPr>
                  <a:t>:	A</a:t>
                </a:r>
                <a:r>
                  <a:rPr lang="cs-CZ" sz="1000" baseline="30000" dirty="0">
                    <a:solidFill>
                      <a:srgbClr val="00287D"/>
                    </a:solidFill>
                  </a:rPr>
                  <a:t>2</a:t>
                </a:r>
                <a:r>
                  <a:rPr lang="cs-CZ" sz="1000" dirty="0">
                    <a:solidFill>
                      <a:srgbClr val="00287D"/>
                    </a:solidFill>
                  </a:rPr>
                  <a:t> – c</a:t>
                </a:r>
                <a:r>
                  <a:rPr lang="cs-CZ" sz="1000" baseline="30000" dirty="0">
                    <a:solidFill>
                      <a:srgbClr val="00287D"/>
                    </a:solidFill>
                  </a:rPr>
                  <a:t>2</a:t>
                </a:r>
                <a:r>
                  <a:rPr lang="cs-CZ" sz="1000" dirty="0">
                    <a:solidFill>
                      <a:srgbClr val="00287D"/>
                    </a:solidFill>
                  </a:rPr>
                  <a:t>P</a:t>
                </a:r>
                <a:r>
                  <a:rPr lang="cs-CZ" sz="1000" baseline="30000" dirty="0">
                    <a:solidFill>
                      <a:srgbClr val="00287D"/>
                    </a:solidFill>
                  </a:rPr>
                  <a:t>2</a:t>
                </a:r>
                <a:r>
                  <a:rPr lang="cs-CZ" sz="1000" dirty="0">
                    <a:solidFill>
                      <a:srgbClr val="00287D"/>
                    </a:solidFill>
                  </a:rPr>
                  <a:t> = 1</a:t>
                </a:r>
              </a:p>
              <a:p>
                <a:pPr>
                  <a:buAutoNum type="arabicParenBoth"/>
                </a:pPr>
                <a:r>
                  <a:rPr lang="cs-CZ" sz="1000" dirty="0">
                    <a:solidFill>
                      <a:srgbClr val="00287D"/>
                    </a:solidFill>
                  </a:rPr>
                  <a:t>t</a:t>
                </a:r>
                <a:r>
                  <a:rPr lang="cs-CZ" sz="1000" baseline="30000" dirty="0">
                    <a:solidFill>
                      <a:srgbClr val="00287D"/>
                    </a:solidFill>
                  </a:rPr>
                  <a:t>2</a:t>
                </a:r>
                <a:r>
                  <a:rPr lang="cs-CZ" sz="1000" dirty="0">
                    <a:solidFill>
                      <a:srgbClr val="00287D"/>
                    </a:solidFill>
                  </a:rPr>
                  <a:t>:	B</a:t>
                </a:r>
                <a:r>
                  <a:rPr lang="cs-CZ" sz="1000" baseline="30000" dirty="0">
                    <a:solidFill>
                      <a:srgbClr val="00287D"/>
                    </a:solidFill>
                  </a:rPr>
                  <a:t>2</a:t>
                </a:r>
                <a:r>
                  <a:rPr lang="cs-CZ" sz="1000" dirty="0">
                    <a:solidFill>
                      <a:srgbClr val="00287D"/>
                    </a:solidFill>
                  </a:rPr>
                  <a:t> – c</a:t>
                </a:r>
                <a:r>
                  <a:rPr lang="cs-CZ" sz="1000" baseline="30000" dirty="0">
                    <a:solidFill>
                      <a:srgbClr val="00287D"/>
                    </a:solidFill>
                  </a:rPr>
                  <a:t>2</a:t>
                </a:r>
                <a:r>
                  <a:rPr lang="cs-CZ" sz="1000" dirty="0">
                    <a:solidFill>
                      <a:srgbClr val="00287D"/>
                    </a:solidFill>
                  </a:rPr>
                  <a:t>Q</a:t>
                </a:r>
                <a:r>
                  <a:rPr lang="cs-CZ" sz="1000" baseline="30000" dirty="0">
                    <a:solidFill>
                      <a:srgbClr val="00287D"/>
                    </a:solidFill>
                  </a:rPr>
                  <a:t>2</a:t>
                </a:r>
                <a:r>
                  <a:rPr lang="cs-CZ" sz="1000" dirty="0">
                    <a:solidFill>
                      <a:srgbClr val="00287D"/>
                    </a:solidFill>
                  </a:rPr>
                  <a:t> = -c</a:t>
                </a:r>
                <a:r>
                  <a:rPr lang="cs-CZ" sz="1000" baseline="30000" dirty="0">
                    <a:solidFill>
                      <a:srgbClr val="00287D"/>
                    </a:solidFill>
                  </a:rPr>
                  <a:t>2</a:t>
                </a:r>
              </a:p>
              <a:p>
                <a:pPr>
                  <a:buAutoNum type="arabicParenBoth"/>
                </a:pPr>
                <a:r>
                  <a:rPr lang="cs-CZ" sz="1000" dirty="0" err="1">
                    <a:solidFill>
                      <a:srgbClr val="00287D"/>
                    </a:solidFill>
                  </a:rPr>
                  <a:t>xt</a:t>
                </a:r>
                <a:r>
                  <a:rPr lang="cs-CZ" sz="1000" dirty="0">
                    <a:solidFill>
                      <a:srgbClr val="00287D"/>
                    </a:solidFill>
                  </a:rPr>
                  <a:t>: 	2AB – 2c</a:t>
                </a:r>
                <a:r>
                  <a:rPr lang="cs-CZ" sz="1000" baseline="30000" dirty="0">
                    <a:solidFill>
                      <a:srgbClr val="00287D"/>
                    </a:solidFill>
                  </a:rPr>
                  <a:t>2</a:t>
                </a:r>
                <a:r>
                  <a:rPr lang="cs-CZ" sz="1000" dirty="0">
                    <a:solidFill>
                      <a:srgbClr val="00287D"/>
                    </a:solidFill>
                  </a:rPr>
                  <a:t>PQ = 0 </a:t>
                </a:r>
              </a:p>
              <a:p>
                <a:pPr>
                  <a:spcBef>
                    <a:spcPts val="0"/>
                  </a:spcBef>
                  <a:buAutoNum type="arabicParenBoth"/>
                </a:pPr>
                <a:r>
                  <a:rPr lang="cs-CZ" sz="1000" dirty="0"/>
                  <a:t>Navíc pro počátek O´ platí: </a:t>
                </a:r>
                <a:r>
                  <a:rPr lang="cs-CZ" sz="1000" i="1" dirty="0" err="1">
                    <a:solidFill>
                      <a:srgbClr val="00287D"/>
                    </a:solidFill>
                  </a:rPr>
                  <a:t>x´</a:t>
                </a:r>
                <a:r>
                  <a:rPr lang="cs-CZ" sz="1000" i="1" baseline="-25000" dirty="0" err="1">
                    <a:solidFill>
                      <a:srgbClr val="00287D"/>
                    </a:solidFill>
                  </a:rPr>
                  <a:t>o</a:t>
                </a:r>
                <a:r>
                  <a:rPr lang="cs-CZ" sz="1000" i="1" baseline="-25000" dirty="0">
                    <a:solidFill>
                      <a:srgbClr val="00287D"/>
                    </a:solidFill>
                  </a:rPr>
                  <a:t>´</a:t>
                </a:r>
                <a:r>
                  <a:rPr lang="cs-CZ" sz="1000" i="1" dirty="0">
                    <a:solidFill>
                      <a:srgbClr val="00287D"/>
                    </a:solidFill>
                  </a:rPr>
                  <a:t> = 0 </a:t>
                </a:r>
                <a:r>
                  <a:rPr lang="cs-CZ" sz="1000" i="1" dirty="0" err="1">
                    <a:solidFill>
                      <a:srgbClr val="00287D"/>
                    </a:solidFill>
                  </a:rPr>
                  <a:t>Ax</a:t>
                </a:r>
                <a:r>
                  <a:rPr lang="cs-CZ" sz="1000" i="1" dirty="0">
                    <a:solidFill>
                      <a:srgbClr val="00287D"/>
                    </a:solidFill>
                  </a:rPr>
                  <a:t> +</a:t>
                </a:r>
                <a:r>
                  <a:rPr lang="cs-CZ" sz="1000" i="1" dirty="0" err="1">
                    <a:solidFill>
                      <a:srgbClr val="00287D"/>
                    </a:solidFill>
                  </a:rPr>
                  <a:t>Bt</a:t>
                </a:r>
                <a:r>
                  <a:rPr lang="cs-CZ" sz="1000" i="1" dirty="0">
                    <a:solidFill>
                      <a:srgbClr val="00287D"/>
                    </a:solidFill>
                  </a:rPr>
                  <a:t>   </a:t>
                </a:r>
                <a:r>
                  <a:rPr lang="cs-CZ" sz="1000" dirty="0"/>
                  <a:t>  </a:t>
                </a:r>
                <a14:m>
                  <m:oMath xmlns:m="http://schemas.openxmlformats.org/officeDocument/2006/math">
                    <m:r>
                      <a:rPr lang="cs-CZ" sz="1000" b="0" i="0" smtClean="0">
                        <a:solidFill>
                          <a:srgbClr val="00287D"/>
                        </a:solidFill>
                        <a:latin typeface="Cambria Math" panose="02040503050406030204" pitchFamily="18" charset="0"/>
                      </a:rPr>
                      <m:t>−</m:t>
                    </m:r>
                    <m:f>
                      <m:fPr>
                        <m:ctrlPr>
                          <a:rPr lang="cs-CZ" sz="1000" i="1" smtClean="0">
                            <a:solidFill>
                              <a:srgbClr val="00287D"/>
                            </a:solidFill>
                            <a:latin typeface="Cambria Math" panose="02040503050406030204" pitchFamily="18" charset="0"/>
                          </a:rPr>
                        </m:ctrlPr>
                      </m:fPr>
                      <m:num>
                        <m:r>
                          <a:rPr lang="cs-CZ" sz="1000" b="0" i="1" smtClean="0">
                            <a:solidFill>
                              <a:srgbClr val="00287D"/>
                            </a:solidFill>
                            <a:latin typeface="Cambria Math" panose="02040503050406030204" pitchFamily="18" charset="0"/>
                          </a:rPr>
                          <m:t>𝐵</m:t>
                        </m:r>
                      </m:num>
                      <m:den>
                        <m:r>
                          <a:rPr lang="cs-CZ" sz="1000" b="0" i="1" smtClean="0">
                            <a:solidFill>
                              <a:srgbClr val="00287D"/>
                            </a:solidFill>
                            <a:latin typeface="Cambria Math" panose="02040503050406030204" pitchFamily="18" charset="0"/>
                          </a:rPr>
                          <m:t>𝐴</m:t>
                        </m:r>
                      </m:den>
                    </m:f>
                    <m:r>
                      <a:rPr lang="cs-CZ" sz="1000" b="0" i="1" smtClean="0">
                        <a:solidFill>
                          <a:srgbClr val="00287D"/>
                        </a:solidFill>
                        <a:latin typeface="Cambria Math" panose="02040503050406030204" pitchFamily="18" charset="0"/>
                      </a:rPr>
                      <m:t>= </m:t>
                    </m:r>
                    <m:box>
                      <m:boxPr>
                        <m:ctrlPr>
                          <a:rPr lang="cs-CZ" sz="1000" b="0" i="1" smtClean="0">
                            <a:solidFill>
                              <a:srgbClr val="00287D"/>
                            </a:solidFill>
                            <a:latin typeface="Cambria Math" panose="02040503050406030204" pitchFamily="18" charset="0"/>
                          </a:rPr>
                        </m:ctrlPr>
                      </m:boxPr>
                      <m:e>
                        <m:argPr>
                          <m:argSz m:val="-1"/>
                        </m:argPr>
                        <m:f>
                          <m:fPr>
                            <m:ctrlPr>
                              <a:rPr lang="cs-CZ" sz="1000" b="0" i="1" smtClean="0">
                                <a:solidFill>
                                  <a:srgbClr val="00287D"/>
                                </a:solidFill>
                                <a:latin typeface="Cambria Math" panose="02040503050406030204" pitchFamily="18" charset="0"/>
                              </a:rPr>
                            </m:ctrlPr>
                          </m:fPr>
                          <m:num>
                            <m:r>
                              <a:rPr lang="cs-CZ" sz="1000" b="0" i="1" smtClean="0">
                                <a:solidFill>
                                  <a:srgbClr val="00287D"/>
                                </a:solidFill>
                                <a:latin typeface="Cambria Math" panose="02040503050406030204" pitchFamily="18" charset="0"/>
                              </a:rPr>
                              <m:t>𝑥</m:t>
                            </m:r>
                          </m:num>
                          <m:den>
                            <m:r>
                              <a:rPr lang="cs-CZ" sz="1000" b="0" i="1" smtClean="0">
                                <a:solidFill>
                                  <a:srgbClr val="00287D"/>
                                </a:solidFill>
                                <a:latin typeface="Cambria Math" panose="02040503050406030204" pitchFamily="18" charset="0"/>
                              </a:rPr>
                              <m:t>𝑡</m:t>
                            </m:r>
                          </m:den>
                        </m:f>
                        <m:r>
                          <m:rPr>
                            <m:brk m:alnAt="63"/>
                          </m:rPr>
                          <a:rPr lang="cs-CZ" sz="1000" b="0" i="1" smtClean="0">
                            <a:solidFill>
                              <a:srgbClr val="00287D"/>
                            </a:solidFill>
                            <a:latin typeface="Cambria Math" panose="02040503050406030204" pitchFamily="18" charset="0"/>
                          </a:rPr>
                          <m:t> </m:t>
                        </m:r>
                        <m:r>
                          <a:rPr lang="cs-CZ" sz="1000" b="0" i="1" smtClean="0">
                            <a:solidFill>
                              <a:srgbClr val="00287D"/>
                            </a:solidFill>
                            <a:latin typeface="Cambria Math" panose="02040503050406030204" pitchFamily="18" charset="0"/>
                          </a:rPr>
                          <m:t>=</m:t>
                        </m:r>
                        <m:r>
                          <m:rPr>
                            <m:brk m:alnAt="63"/>
                          </m:rPr>
                          <a:rPr lang="cs-CZ" sz="1000" b="0" i="0" smtClean="0">
                            <a:solidFill>
                              <a:srgbClr val="00287D"/>
                            </a:solidFill>
                            <a:latin typeface="Cambria Math" panose="02040503050406030204" pitchFamily="18" charset="0"/>
                          </a:rPr>
                          <m:t> </m:t>
                        </m:r>
                        <m:r>
                          <a:rPr lang="cs-CZ" sz="1000" b="0" i="0" smtClean="0">
                            <a:solidFill>
                              <a:srgbClr val="00287D"/>
                            </a:solidFill>
                            <a:latin typeface="Cambria Math" panose="02040503050406030204" pitchFamily="18" charset="0"/>
                          </a:rPr>
                          <m:t> </m:t>
                        </m:r>
                        <m:r>
                          <m:rPr>
                            <m:brk m:alnAt="63"/>
                          </m:rPr>
                          <a:rPr lang="cs-CZ" sz="1000" b="0" i="1" smtClean="0">
                            <a:solidFill>
                              <a:srgbClr val="00287D"/>
                            </a:solidFill>
                            <a:latin typeface="Cambria Math" panose="02040503050406030204" pitchFamily="18" charset="0"/>
                          </a:rPr>
                          <m:t>𝑣</m:t>
                        </m:r>
                      </m:e>
                    </m:box>
                  </m:oMath>
                </a14:m>
                <a:r>
                  <a:rPr lang="cs-CZ" sz="1000" b="0" i="1" dirty="0">
                    <a:solidFill>
                      <a:srgbClr val="00287D"/>
                    </a:solidFill>
                    <a:latin typeface="Cambria Math" panose="02040503050406030204" pitchFamily="18" charset="0"/>
                  </a:rPr>
                  <a:t>    </a:t>
                </a:r>
                <a:r>
                  <a:rPr lang="cs-CZ" sz="1000" b="0" dirty="0">
                    <a:solidFill>
                      <a:srgbClr val="00287D"/>
                    </a:solidFill>
                    <a:latin typeface="Cambria Math" panose="02040503050406030204" pitchFamily="18" charset="0"/>
                  </a:rPr>
                  <a:t>-B=A</a:t>
                </a:r>
                <a:r>
                  <a:rPr lang="cs-CZ" sz="1000" b="0" i="1" dirty="0">
                    <a:solidFill>
                      <a:srgbClr val="00287D"/>
                    </a:solidFill>
                    <a:latin typeface="Cambria Math" panose="02040503050406030204" pitchFamily="18" charset="0"/>
                  </a:rPr>
                  <a:t>v</a:t>
                </a:r>
              </a:p>
              <a:p>
                <a:pPr marL="0" indent="0">
                  <a:buNone/>
                </a:pPr>
                <a:endParaRPr lang="cs-CZ" sz="1000" dirty="0"/>
              </a:p>
              <a:p>
                <a:pPr marL="0" indent="0">
                  <a:buNone/>
                </a:pPr>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2007655" y="37145"/>
                <a:ext cx="4271225" cy="1117927"/>
              </a:xfrm>
              <a:blipFill>
                <a:blip r:embed="rId2"/>
                <a:stretch>
                  <a:fillRect l="-1854" t="-4372" b="-2732"/>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3"/>
          <a:stretch>
            <a:fillRect/>
          </a:stretch>
        </p:blipFill>
        <p:spPr>
          <a:xfrm>
            <a:off x="6728604" y="37145"/>
            <a:ext cx="2195616" cy="1369031"/>
          </a:xfrm>
          <a:prstGeom prst="rect">
            <a:avLst/>
          </a:prstGeom>
        </p:spPr>
      </p:pic>
      <p:pic>
        <p:nvPicPr>
          <p:cNvPr id="7" name="Obrázek 6" descr="Obsah obrázku mapa&#10;&#10;Popis byl vytvořen automaticky">
            <a:extLst>
              <a:ext uri="{FF2B5EF4-FFF2-40B4-BE49-F238E27FC236}">
                <a16:creationId xmlns:a16="http://schemas.microsoft.com/office/drawing/2014/main" id="{523B0849-4730-4E8E-AE23-15223347FF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694" y="1489885"/>
            <a:ext cx="7136346" cy="4758516"/>
          </a:xfrm>
          <a:prstGeom prst="rect">
            <a:avLst/>
          </a:prstGeom>
        </p:spPr>
      </p:pic>
    </p:spTree>
    <p:extLst>
      <p:ext uri="{BB962C8B-B14F-4D97-AF65-F5344CB8AC3E}">
        <p14:creationId xmlns:p14="http://schemas.microsoft.com/office/powerpoint/2010/main" val="280509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Lorentzova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5" y="1625273"/>
                <a:ext cx="8173530" cy="4418475"/>
              </a:xfrm>
            </p:spPr>
            <p:txBody>
              <a:bodyPr/>
              <a:lstStyle/>
              <a:p>
                <a:pPr marL="0" indent="0">
                  <a:buNone/>
                </a:pPr>
                <a:r>
                  <a:rPr lang="cs-CZ" sz="1800" dirty="0"/>
                  <a:t>Po výpočtu </a:t>
                </a:r>
              </a:p>
              <a:p>
                <a:pPr marL="0" indent="0">
                  <a:buNone/>
                </a:pPr>
                <a14:m>
                  <m:oMath xmlns:m="http://schemas.openxmlformats.org/officeDocument/2006/math">
                    <m:r>
                      <a:rPr lang="cs-CZ" sz="1800" b="0" i="1" smtClean="0">
                        <a:latin typeface="Cambria Math" panose="02040503050406030204" pitchFamily="18" charset="0"/>
                      </a:rPr>
                      <m:t>𝐴</m:t>
                    </m:r>
                    <m:r>
                      <a:rPr lang="cs-CZ" sz="1800" b="0" i="1" smtClean="0">
                        <a:latin typeface="Cambria Math" panose="02040503050406030204" pitchFamily="18" charset="0"/>
                      </a:rPr>
                      <m:t>=</m:t>
                    </m:r>
                    <m:f>
                      <m:fPr>
                        <m:ctrlPr>
                          <a:rPr lang="cs-CZ" sz="1800" b="0" i="1" smtClean="0">
                            <a:latin typeface="Cambria Math" panose="02040503050406030204" pitchFamily="18" charset="0"/>
                          </a:rPr>
                        </m:ctrlPr>
                      </m:fPr>
                      <m:num>
                        <m:r>
                          <a:rPr lang="cs-CZ" sz="1800" b="0" i="1" smtClean="0">
                            <a:latin typeface="Cambria Math" panose="02040503050406030204" pitchFamily="18" charset="0"/>
                          </a:rPr>
                          <m:t>1</m:t>
                        </m:r>
                      </m:num>
                      <m:den>
                        <m:rad>
                          <m:radPr>
                            <m:degHide m:val="on"/>
                            <m:ctrlPr>
                              <a:rPr lang="cs-CZ" sz="1800" b="0" i="1" smtClean="0">
                                <a:latin typeface="Cambria Math" panose="02040503050406030204" pitchFamily="18" charset="0"/>
                              </a:rPr>
                            </m:ctrlPr>
                          </m:radPr>
                          <m:deg/>
                          <m:e>
                            <m:r>
                              <a:rPr lang="cs-CZ" sz="1800" b="0" i="1" smtClean="0">
                                <a:latin typeface="Cambria Math" panose="02040503050406030204" pitchFamily="18" charset="0"/>
                              </a:rPr>
                              <m:t>1−</m:t>
                            </m:r>
                            <m:f>
                              <m:fPr>
                                <m:ctrlPr>
                                  <a:rPr lang="cs-CZ" sz="1800" b="0" i="1" smtClean="0">
                                    <a:latin typeface="Cambria Math" panose="02040503050406030204" pitchFamily="18" charset="0"/>
                                  </a:rPr>
                                </m:ctrlPr>
                              </m:fPr>
                              <m:num>
                                <m:sSup>
                                  <m:sSupPr>
                                    <m:ctrlPr>
                                      <a:rPr lang="cs-CZ" sz="1800" b="0" i="1" smtClean="0">
                                        <a:latin typeface="Cambria Math" panose="02040503050406030204" pitchFamily="18" charset="0"/>
                                      </a:rPr>
                                    </m:ctrlPr>
                                  </m:sSupPr>
                                  <m:e>
                                    <m:r>
                                      <a:rPr lang="cs-CZ" sz="1800" b="0" i="1" smtClean="0">
                                        <a:latin typeface="Cambria Math" panose="02040503050406030204" pitchFamily="18" charset="0"/>
                                      </a:rPr>
                                      <m:t>𝑣</m:t>
                                    </m:r>
                                  </m:e>
                                  <m:sup>
                                    <m:r>
                                      <a:rPr lang="cs-CZ" sz="1800" b="0" i="1" smtClean="0">
                                        <a:latin typeface="Cambria Math" panose="02040503050406030204" pitchFamily="18" charset="0"/>
                                      </a:rPr>
                                      <m:t>2</m:t>
                                    </m:r>
                                  </m:sup>
                                </m:sSup>
                              </m:num>
                              <m:den>
                                <m:sSup>
                                  <m:sSupPr>
                                    <m:ctrlPr>
                                      <a:rPr lang="cs-CZ" sz="1800" b="0" i="1" smtClean="0">
                                        <a:latin typeface="Cambria Math" panose="02040503050406030204" pitchFamily="18" charset="0"/>
                                      </a:rPr>
                                    </m:ctrlPr>
                                  </m:sSupPr>
                                  <m:e>
                                    <m:r>
                                      <a:rPr lang="cs-CZ" sz="1800" b="0" i="1" smtClean="0">
                                        <a:latin typeface="Cambria Math" panose="02040503050406030204" pitchFamily="18" charset="0"/>
                                      </a:rPr>
                                      <m:t>𝑐</m:t>
                                    </m:r>
                                  </m:e>
                                  <m:sup>
                                    <m:r>
                                      <a:rPr lang="cs-CZ" sz="1800" b="0" i="1" smtClean="0">
                                        <a:latin typeface="Cambria Math" panose="02040503050406030204" pitchFamily="18" charset="0"/>
                                      </a:rPr>
                                      <m:t>2</m:t>
                                    </m:r>
                                  </m:sup>
                                </m:sSup>
                              </m:den>
                            </m:f>
                          </m:e>
                        </m:rad>
                      </m:den>
                    </m:f>
                  </m:oMath>
                </a14:m>
                <a:r>
                  <a:rPr lang="cs-CZ" sz="1800" dirty="0"/>
                  <a:t>	 </a:t>
                </a:r>
                <a14:m>
                  <m:oMath xmlns:m="http://schemas.openxmlformats.org/officeDocument/2006/math">
                    <m:r>
                      <a:rPr lang="cs-CZ" sz="1800" b="0" i="1" smtClean="0">
                        <a:latin typeface="Cambria Math" panose="02040503050406030204" pitchFamily="18" charset="0"/>
                      </a:rPr>
                      <m:t>𝐵</m:t>
                    </m:r>
                    <m:r>
                      <a:rPr lang="cs-CZ" sz="1800" i="1">
                        <a:latin typeface="Cambria Math" panose="02040503050406030204" pitchFamily="18" charset="0"/>
                      </a:rPr>
                      <m:t>=</m:t>
                    </m:r>
                    <m:r>
                      <a:rPr lang="cs-CZ" sz="1800" b="0" i="1" smtClean="0">
                        <a:latin typeface="Cambria Math" panose="02040503050406030204" pitchFamily="18" charset="0"/>
                      </a:rPr>
                      <m:t>−</m:t>
                    </m:r>
                    <m:f>
                      <m:fPr>
                        <m:ctrlPr>
                          <a:rPr lang="cs-CZ" sz="1800" i="1">
                            <a:latin typeface="Cambria Math" panose="02040503050406030204" pitchFamily="18" charset="0"/>
                          </a:rPr>
                        </m:ctrlPr>
                      </m:fPr>
                      <m:num>
                        <m:r>
                          <a:rPr lang="cs-CZ" sz="1800" b="0" i="1" smtClean="0">
                            <a:latin typeface="Cambria Math" panose="02040503050406030204" pitchFamily="18" charset="0"/>
                          </a:rPr>
                          <m:t>𝑣</m:t>
                        </m:r>
                      </m:num>
                      <m:den>
                        <m:rad>
                          <m:radPr>
                            <m:degHide m:val="on"/>
                            <m:ctrlPr>
                              <a:rPr lang="cs-CZ" sz="1800" i="1">
                                <a:latin typeface="Cambria Math" panose="02040503050406030204" pitchFamily="18" charset="0"/>
                              </a:rPr>
                            </m:ctrlPr>
                          </m:radPr>
                          <m:deg/>
                          <m:e>
                            <m:r>
                              <a:rPr lang="cs-CZ" sz="1800" i="1">
                                <a:latin typeface="Cambria Math" panose="02040503050406030204" pitchFamily="18" charset="0"/>
                              </a:rPr>
                              <m:t>1−</m:t>
                            </m:r>
                            <m:f>
                              <m:fPr>
                                <m:ctrlPr>
                                  <a:rPr lang="cs-CZ" sz="1800" i="1">
                                    <a:latin typeface="Cambria Math" panose="02040503050406030204" pitchFamily="18" charset="0"/>
                                  </a:rPr>
                                </m:ctrlPr>
                              </m:fPr>
                              <m:num>
                                <m:sSup>
                                  <m:sSupPr>
                                    <m:ctrlPr>
                                      <a:rPr lang="cs-CZ" sz="1800" i="1">
                                        <a:latin typeface="Cambria Math" panose="02040503050406030204" pitchFamily="18" charset="0"/>
                                      </a:rPr>
                                    </m:ctrlPr>
                                  </m:sSupPr>
                                  <m:e>
                                    <m:r>
                                      <a:rPr lang="cs-CZ" sz="1800" i="1">
                                        <a:latin typeface="Cambria Math" panose="02040503050406030204" pitchFamily="18" charset="0"/>
                                      </a:rPr>
                                      <m:t>𝑣</m:t>
                                    </m:r>
                                  </m:e>
                                  <m:sup>
                                    <m:r>
                                      <a:rPr lang="cs-CZ" sz="1800" i="1">
                                        <a:latin typeface="Cambria Math" panose="02040503050406030204" pitchFamily="18" charset="0"/>
                                      </a:rPr>
                                      <m:t>2</m:t>
                                    </m:r>
                                  </m:sup>
                                </m:sSup>
                              </m:num>
                              <m:den>
                                <m:sSup>
                                  <m:sSupPr>
                                    <m:ctrlPr>
                                      <a:rPr lang="cs-CZ" sz="1800" i="1">
                                        <a:latin typeface="Cambria Math" panose="02040503050406030204" pitchFamily="18" charset="0"/>
                                      </a:rPr>
                                    </m:ctrlPr>
                                  </m:sSupPr>
                                  <m:e>
                                    <m:r>
                                      <a:rPr lang="cs-CZ" sz="1800" i="1">
                                        <a:latin typeface="Cambria Math" panose="02040503050406030204" pitchFamily="18" charset="0"/>
                                      </a:rPr>
                                      <m:t>𝑐</m:t>
                                    </m:r>
                                  </m:e>
                                  <m:sup>
                                    <m:r>
                                      <a:rPr lang="cs-CZ" sz="1800" i="1">
                                        <a:latin typeface="Cambria Math" panose="02040503050406030204" pitchFamily="18" charset="0"/>
                                      </a:rPr>
                                      <m:t>2</m:t>
                                    </m:r>
                                  </m:sup>
                                </m:sSup>
                              </m:den>
                            </m:f>
                          </m:e>
                        </m:rad>
                      </m:den>
                    </m:f>
                  </m:oMath>
                </a14:m>
                <a:r>
                  <a:rPr lang="cs-CZ" sz="1800" dirty="0"/>
                  <a:t>	 </a:t>
                </a:r>
                <a14:m>
                  <m:oMath xmlns:m="http://schemas.openxmlformats.org/officeDocument/2006/math">
                    <m:r>
                      <a:rPr lang="cs-CZ" sz="1800" b="0" i="1" smtClean="0">
                        <a:latin typeface="Cambria Math" panose="02040503050406030204" pitchFamily="18" charset="0"/>
                      </a:rPr>
                      <m:t>𝑃</m:t>
                    </m:r>
                    <m:r>
                      <a:rPr lang="cs-CZ" sz="1800" i="1">
                        <a:latin typeface="Cambria Math" panose="02040503050406030204" pitchFamily="18" charset="0"/>
                      </a:rPr>
                      <m:t>=</m:t>
                    </m:r>
                    <m:f>
                      <m:fPr>
                        <m:ctrlPr>
                          <a:rPr lang="cs-CZ" sz="1800" i="1">
                            <a:latin typeface="Cambria Math" panose="02040503050406030204" pitchFamily="18" charset="0"/>
                          </a:rPr>
                        </m:ctrlPr>
                      </m:fPr>
                      <m:num>
                        <m:r>
                          <a:rPr lang="cs-CZ" sz="1800" i="1">
                            <a:latin typeface="Cambria Math" panose="02040503050406030204" pitchFamily="18" charset="0"/>
                          </a:rPr>
                          <m:t>𝑣</m:t>
                        </m:r>
                      </m:num>
                      <m:den>
                        <m:sSup>
                          <m:sSupPr>
                            <m:ctrlPr>
                              <a:rPr lang="cs-CZ" sz="1800" b="0" i="1" smtClean="0">
                                <a:latin typeface="Cambria Math" panose="02040503050406030204" pitchFamily="18" charset="0"/>
                              </a:rPr>
                            </m:ctrlPr>
                          </m:sSupPr>
                          <m:e>
                            <m:r>
                              <a:rPr lang="cs-CZ" sz="1800" b="0" i="1" smtClean="0">
                                <a:latin typeface="Cambria Math" panose="02040503050406030204" pitchFamily="18" charset="0"/>
                              </a:rPr>
                              <m:t>𝑐</m:t>
                            </m:r>
                          </m:e>
                          <m:sup>
                            <m:r>
                              <a:rPr lang="cs-CZ" sz="1800" b="0" i="1" smtClean="0">
                                <a:latin typeface="Cambria Math" panose="02040503050406030204" pitchFamily="18" charset="0"/>
                              </a:rPr>
                              <m:t>2</m:t>
                            </m:r>
                          </m:sup>
                        </m:sSup>
                        <m:rad>
                          <m:radPr>
                            <m:degHide m:val="on"/>
                            <m:ctrlPr>
                              <a:rPr lang="cs-CZ" sz="1800" i="1">
                                <a:latin typeface="Cambria Math" panose="02040503050406030204" pitchFamily="18" charset="0"/>
                              </a:rPr>
                            </m:ctrlPr>
                          </m:radPr>
                          <m:deg/>
                          <m:e>
                            <m:r>
                              <a:rPr lang="cs-CZ" sz="1800" i="1">
                                <a:latin typeface="Cambria Math" panose="02040503050406030204" pitchFamily="18" charset="0"/>
                              </a:rPr>
                              <m:t>1−</m:t>
                            </m:r>
                            <m:f>
                              <m:fPr>
                                <m:ctrlPr>
                                  <a:rPr lang="cs-CZ" sz="1800" i="1">
                                    <a:latin typeface="Cambria Math" panose="02040503050406030204" pitchFamily="18" charset="0"/>
                                  </a:rPr>
                                </m:ctrlPr>
                              </m:fPr>
                              <m:num>
                                <m:sSup>
                                  <m:sSupPr>
                                    <m:ctrlPr>
                                      <a:rPr lang="cs-CZ" sz="1800" i="1">
                                        <a:latin typeface="Cambria Math" panose="02040503050406030204" pitchFamily="18" charset="0"/>
                                      </a:rPr>
                                    </m:ctrlPr>
                                  </m:sSupPr>
                                  <m:e>
                                    <m:r>
                                      <a:rPr lang="cs-CZ" sz="1800" i="1">
                                        <a:latin typeface="Cambria Math" panose="02040503050406030204" pitchFamily="18" charset="0"/>
                                      </a:rPr>
                                      <m:t>𝑣</m:t>
                                    </m:r>
                                  </m:e>
                                  <m:sup>
                                    <m:r>
                                      <a:rPr lang="cs-CZ" sz="1800" i="1">
                                        <a:latin typeface="Cambria Math" panose="02040503050406030204" pitchFamily="18" charset="0"/>
                                      </a:rPr>
                                      <m:t>2</m:t>
                                    </m:r>
                                  </m:sup>
                                </m:sSup>
                              </m:num>
                              <m:den>
                                <m:sSup>
                                  <m:sSupPr>
                                    <m:ctrlPr>
                                      <a:rPr lang="cs-CZ" sz="1800" i="1">
                                        <a:latin typeface="Cambria Math" panose="02040503050406030204" pitchFamily="18" charset="0"/>
                                      </a:rPr>
                                    </m:ctrlPr>
                                  </m:sSupPr>
                                  <m:e>
                                    <m:r>
                                      <a:rPr lang="cs-CZ" sz="1800" i="1">
                                        <a:latin typeface="Cambria Math" panose="02040503050406030204" pitchFamily="18" charset="0"/>
                                      </a:rPr>
                                      <m:t>𝑐</m:t>
                                    </m:r>
                                  </m:e>
                                  <m:sup>
                                    <m:r>
                                      <a:rPr lang="cs-CZ" sz="1800" i="1">
                                        <a:latin typeface="Cambria Math" panose="02040503050406030204" pitchFamily="18" charset="0"/>
                                      </a:rPr>
                                      <m:t>2</m:t>
                                    </m:r>
                                  </m:sup>
                                </m:sSup>
                              </m:den>
                            </m:f>
                          </m:e>
                        </m:rad>
                      </m:den>
                    </m:f>
                  </m:oMath>
                </a14:m>
                <a:r>
                  <a:rPr lang="cs-CZ" sz="1800" dirty="0"/>
                  <a:t>	 </a:t>
                </a:r>
                <a14:m>
                  <m:oMath xmlns:m="http://schemas.openxmlformats.org/officeDocument/2006/math">
                    <m:r>
                      <a:rPr lang="cs-CZ" sz="1800" b="0" i="1" smtClean="0">
                        <a:latin typeface="Cambria Math" panose="02040503050406030204" pitchFamily="18" charset="0"/>
                      </a:rPr>
                      <m:t>𝑄</m:t>
                    </m:r>
                    <m:r>
                      <a:rPr lang="cs-CZ" sz="1800" i="1">
                        <a:latin typeface="Cambria Math" panose="02040503050406030204" pitchFamily="18" charset="0"/>
                      </a:rPr>
                      <m:t>=−</m:t>
                    </m:r>
                    <m:f>
                      <m:fPr>
                        <m:ctrlPr>
                          <a:rPr lang="cs-CZ" sz="1800" i="1">
                            <a:latin typeface="Cambria Math" panose="02040503050406030204" pitchFamily="18" charset="0"/>
                          </a:rPr>
                        </m:ctrlPr>
                      </m:fPr>
                      <m:num>
                        <m:r>
                          <a:rPr lang="cs-CZ" sz="1800" b="0" i="1" smtClean="0">
                            <a:latin typeface="Cambria Math" panose="02040503050406030204" pitchFamily="18" charset="0"/>
                          </a:rPr>
                          <m:t>1</m:t>
                        </m:r>
                      </m:num>
                      <m:den>
                        <m:rad>
                          <m:radPr>
                            <m:degHide m:val="on"/>
                            <m:ctrlPr>
                              <a:rPr lang="cs-CZ" sz="1800" i="1">
                                <a:latin typeface="Cambria Math" panose="02040503050406030204" pitchFamily="18" charset="0"/>
                              </a:rPr>
                            </m:ctrlPr>
                          </m:radPr>
                          <m:deg/>
                          <m:e>
                            <m:r>
                              <a:rPr lang="cs-CZ" sz="1800" i="1">
                                <a:latin typeface="Cambria Math" panose="02040503050406030204" pitchFamily="18" charset="0"/>
                              </a:rPr>
                              <m:t>1−</m:t>
                            </m:r>
                            <m:f>
                              <m:fPr>
                                <m:ctrlPr>
                                  <a:rPr lang="cs-CZ" sz="1800" i="1">
                                    <a:latin typeface="Cambria Math" panose="02040503050406030204" pitchFamily="18" charset="0"/>
                                  </a:rPr>
                                </m:ctrlPr>
                              </m:fPr>
                              <m:num>
                                <m:sSup>
                                  <m:sSupPr>
                                    <m:ctrlPr>
                                      <a:rPr lang="cs-CZ" sz="1800" i="1">
                                        <a:latin typeface="Cambria Math" panose="02040503050406030204" pitchFamily="18" charset="0"/>
                                      </a:rPr>
                                    </m:ctrlPr>
                                  </m:sSupPr>
                                  <m:e>
                                    <m:r>
                                      <a:rPr lang="cs-CZ" sz="1800" i="1">
                                        <a:latin typeface="Cambria Math" panose="02040503050406030204" pitchFamily="18" charset="0"/>
                                      </a:rPr>
                                      <m:t>𝑣</m:t>
                                    </m:r>
                                  </m:e>
                                  <m:sup>
                                    <m:r>
                                      <a:rPr lang="cs-CZ" sz="1800" i="1">
                                        <a:latin typeface="Cambria Math" panose="02040503050406030204" pitchFamily="18" charset="0"/>
                                      </a:rPr>
                                      <m:t>2</m:t>
                                    </m:r>
                                  </m:sup>
                                </m:sSup>
                              </m:num>
                              <m:den>
                                <m:sSup>
                                  <m:sSupPr>
                                    <m:ctrlPr>
                                      <a:rPr lang="cs-CZ" sz="1800" i="1">
                                        <a:latin typeface="Cambria Math" panose="02040503050406030204" pitchFamily="18" charset="0"/>
                                      </a:rPr>
                                    </m:ctrlPr>
                                  </m:sSupPr>
                                  <m:e>
                                    <m:r>
                                      <a:rPr lang="cs-CZ" sz="1800" i="1">
                                        <a:latin typeface="Cambria Math" panose="02040503050406030204" pitchFamily="18" charset="0"/>
                                      </a:rPr>
                                      <m:t>𝑐</m:t>
                                    </m:r>
                                  </m:e>
                                  <m:sup>
                                    <m:r>
                                      <a:rPr lang="cs-CZ" sz="1800" i="1">
                                        <a:latin typeface="Cambria Math" panose="02040503050406030204" pitchFamily="18" charset="0"/>
                                      </a:rPr>
                                      <m:t>2</m:t>
                                    </m:r>
                                  </m:sup>
                                </m:sSup>
                              </m:den>
                            </m:f>
                          </m:e>
                        </m:rad>
                      </m:den>
                    </m:f>
                  </m:oMath>
                </a14:m>
                <a:endParaRPr lang="cs-CZ" sz="1800" dirty="0"/>
              </a:p>
              <a:p>
                <a:pPr marL="0" indent="0">
                  <a:buNone/>
                </a:pPr>
                <a:endParaRPr lang="cs-CZ" sz="1800" dirty="0"/>
              </a:p>
              <a:p>
                <a:pPr marL="0" indent="0">
                  <a:buNone/>
                </a:pPr>
                <a:r>
                  <a:rPr lang="cs-CZ" sz="1800" dirty="0">
                    <a:solidFill>
                      <a:srgbClr val="C00000"/>
                    </a:solidFill>
                  </a:rPr>
                  <a:t>  Lorentzovy transformace:</a:t>
                </a:r>
              </a:p>
              <a:p>
                <a:pPr marL="0" indent="0">
                  <a:buNone/>
                </a:pPr>
                <a:r>
                  <a:rPr lang="cs-CZ" sz="1800" dirty="0"/>
                  <a:t>	</a:t>
                </a:r>
                <a:r>
                  <a:rPr lang="cs-CZ" sz="1800" b="1" i="1" dirty="0">
                    <a:solidFill>
                      <a:srgbClr val="00287D"/>
                    </a:solidFill>
                  </a:rPr>
                  <a:t> </a:t>
                </a:r>
                <a14:m>
                  <m:oMath xmlns:m="http://schemas.openxmlformats.org/officeDocument/2006/math">
                    <m:r>
                      <a:rPr lang="cs-CZ" sz="1800" b="1" i="1" smtClean="0">
                        <a:solidFill>
                          <a:srgbClr val="00287D"/>
                        </a:solidFill>
                        <a:latin typeface="Cambria Math" panose="02040503050406030204" pitchFamily="18" charset="0"/>
                      </a:rPr>
                      <m:t>𝒙</m:t>
                    </m:r>
                    <m:r>
                      <a:rPr lang="cs-CZ" sz="1800" b="1" i="1" smtClean="0">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𝒙</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𝒗𝒕</m:t>
                        </m:r>
                      </m:num>
                      <m:den>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den>
                    </m:f>
                    <m:r>
                      <a:rPr lang="cs-CZ" sz="1800" b="1" i="1">
                        <a:solidFill>
                          <a:srgbClr val="00287D"/>
                        </a:solidFill>
                        <a:latin typeface="Cambria Math" panose="02040503050406030204" pitchFamily="18" charset="0"/>
                      </a:rPr>
                      <m:t> </m:t>
                    </m:r>
                  </m:oMath>
                </a14:m>
                <a:r>
                  <a:rPr lang="cs-CZ" sz="1800" b="1" i="1" dirty="0">
                    <a:solidFill>
                      <a:srgbClr val="00287D"/>
                    </a:solidFill>
                  </a:rPr>
                  <a:t>	</a:t>
                </a:r>
                <a14:m>
                  <m:oMath xmlns:m="http://schemas.openxmlformats.org/officeDocument/2006/math">
                    <m:r>
                      <a:rPr lang="cs-CZ" sz="1800" b="1" i="1" smtClean="0">
                        <a:solidFill>
                          <a:srgbClr val="00287D"/>
                        </a:solidFill>
                        <a:latin typeface="Cambria Math" panose="02040503050406030204" pitchFamily="18" charset="0"/>
                      </a:rPr>
                      <m:t>𝒕</m:t>
                    </m:r>
                    <m:r>
                      <a:rPr lang="cs-CZ" sz="1800" b="1" i="1" smtClean="0">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𝒕</m:t>
                        </m:r>
                        <m:r>
                          <a:rPr lang="cs-CZ" sz="1800" b="1" i="1">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𝒗𝒙</m:t>
                            </m:r>
                          </m:num>
                          <m:den>
                            <m:sSup>
                              <m:sSupPr>
                                <m:ctrlPr>
                                  <a:rPr lang="cs-CZ" sz="1800" b="1" i="1" smtClean="0">
                                    <a:solidFill>
                                      <a:srgbClr val="00287D"/>
                                    </a:solidFill>
                                    <a:latin typeface="Cambria Math" panose="02040503050406030204" pitchFamily="18" charset="0"/>
                                  </a:rPr>
                                </m:ctrlPr>
                              </m:sSupPr>
                              <m:e>
                                <m:r>
                                  <a:rPr lang="cs-CZ" sz="1800" b="1" i="1" smtClean="0">
                                    <a:solidFill>
                                      <a:srgbClr val="00287D"/>
                                    </a:solidFill>
                                    <a:latin typeface="Cambria Math" panose="02040503050406030204" pitchFamily="18" charset="0"/>
                                  </a:rPr>
                                  <m:t>𝒄</m:t>
                                </m:r>
                              </m:e>
                              <m:sup>
                                <m:r>
                                  <a:rPr lang="cs-CZ" sz="1800" b="1" i="1" smtClean="0">
                                    <a:solidFill>
                                      <a:srgbClr val="00287D"/>
                                    </a:solidFill>
                                    <a:latin typeface="Cambria Math" panose="02040503050406030204" pitchFamily="18" charset="0"/>
                                  </a:rPr>
                                  <m:t>𝟐</m:t>
                                </m:r>
                              </m:sup>
                            </m:sSup>
                          </m:den>
                        </m:f>
                      </m:num>
                      <m:den>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den>
                    </m:f>
                  </m:oMath>
                </a14:m>
                <a:endParaRPr lang="cs-CZ" sz="1800" b="1" dirty="0"/>
              </a:p>
              <a:p>
                <a:pPr marL="0" indent="0">
                  <a:buNone/>
                </a:pPr>
                <a:r>
                  <a:rPr lang="cs-CZ" sz="1800" b="1" i="1" dirty="0">
                    <a:solidFill>
                      <a:srgbClr val="00287D"/>
                    </a:solidFill>
                  </a:rPr>
                  <a:t>	y´=y 		z´= z</a:t>
                </a:r>
              </a:p>
              <a:p>
                <a:pPr marL="0" indent="0">
                  <a:buNone/>
                </a:pPr>
                <a:r>
                  <a:rPr lang="cs-CZ" sz="1800" b="1" i="1" dirty="0">
                    <a:solidFill>
                      <a:srgbClr val="00287D"/>
                    </a:solidFill>
                  </a:rPr>
                  <a:t>	</a:t>
                </a:r>
              </a:p>
              <a:p>
                <a:pPr marL="0" indent="0">
                  <a:buNone/>
                </a:pPr>
                <a:endParaRPr lang="cs-CZ" sz="1800" dirty="0"/>
              </a:p>
              <a:p>
                <a:pPr marL="0" indent="0">
                  <a:buNone/>
                </a:pPr>
                <a:endParaRPr lang="cs-CZ" sz="1800" dirty="0"/>
              </a:p>
              <a:p>
                <a:pPr marL="0" indent="0">
                  <a:buNone/>
                </a:pPr>
                <a:r>
                  <a:rPr lang="cs-CZ" sz="1800" dirty="0"/>
                  <a:t>Obrácená transformace </a:t>
                </a:r>
                <a:r>
                  <a:rPr lang="cs-CZ" sz="1800" dirty="0" err="1"/>
                  <a:t>S´do</a:t>
                </a:r>
                <a:r>
                  <a:rPr lang="cs-CZ" sz="1800" dirty="0"/>
                  <a:t> S – změna znaménka u </a:t>
                </a:r>
                <a:r>
                  <a:rPr lang="cs-CZ" sz="1800" i="1" dirty="0">
                    <a:solidFill>
                      <a:srgbClr val="00287D"/>
                    </a:solidFill>
                  </a:rPr>
                  <a:t>v </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5" y="1625273"/>
                <a:ext cx="8173530" cy="4418475"/>
              </a:xfrm>
              <a:blipFill>
                <a:blip r:embed="rId3"/>
                <a:stretch>
                  <a:fillRect l="-1715" t="-1796"/>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sp>
        <p:nvSpPr>
          <p:cNvPr id="6" name="Obdélník 5">
            <a:extLst>
              <a:ext uri="{FF2B5EF4-FFF2-40B4-BE49-F238E27FC236}">
                <a16:creationId xmlns:a16="http://schemas.microsoft.com/office/drawing/2014/main" id="{042BA858-8E86-4099-974B-5E65121E9F04}"/>
              </a:ext>
            </a:extLst>
          </p:cNvPr>
          <p:cNvSpPr/>
          <p:nvPr/>
        </p:nvSpPr>
        <p:spPr bwMode="auto">
          <a:xfrm>
            <a:off x="975360" y="3391989"/>
            <a:ext cx="3718560" cy="1317171"/>
          </a:xfrm>
          <a:prstGeom prst="rect">
            <a:avLst/>
          </a:prstGeom>
          <a:solidFill>
            <a:schemeClr val="accent1">
              <a:alpha val="16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7" name="Obrázek 6">
            <a:extLst>
              <a:ext uri="{FF2B5EF4-FFF2-40B4-BE49-F238E27FC236}">
                <a16:creationId xmlns:a16="http://schemas.microsoft.com/office/drawing/2014/main" id="{AEA12E1B-41AE-42AF-8E0B-F49ABEB0C1C5}"/>
              </a:ext>
            </a:extLst>
          </p:cNvPr>
          <p:cNvPicPr>
            <a:picLocks noChangeAspect="1"/>
          </p:cNvPicPr>
          <p:nvPr/>
        </p:nvPicPr>
        <p:blipFill>
          <a:blip r:embed="rId5"/>
          <a:stretch>
            <a:fillRect/>
          </a:stretch>
        </p:blipFill>
        <p:spPr>
          <a:xfrm>
            <a:off x="6034899" y="4249783"/>
            <a:ext cx="2458861" cy="1793965"/>
          </a:xfrm>
          <a:prstGeom prst="rect">
            <a:avLst/>
          </a:prstGeom>
          <a:solidFill>
            <a:schemeClr val="accent2"/>
          </a:solidFill>
          <a:ln>
            <a:solidFill>
              <a:schemeClr val="tx1"/>
            </a:solidFill>
          </a:ln>
        </p:spPr>
      </p:pic>
      <p:pic>
        <p:nvPicPr>
          <p:cNvPr id="8" name="Obrázek 7">
            <a:extLst>
              <a:ext uri="{FF2B5EF4-FFF2-40B4-BE49-F238E27FC236}">
                <a16:creationId xmlns:a16="http://schemas.microsoft.com/office/drawing/2014/main" id="{082C0752-BF4C-4BAC-B6EC-F970BEA2B020}"/>
              </a:ext>
            </a:extLst>
          </p:cNvPr>
          <p:cNvPicPr>
            <a:picLocks noChangeAspect="1"/>
          </p:cNvPicPr>
          <p:nvPr/>
        </p:nvPicPr>
        <p:blipFill>
          <a:blip r:embed="rId6"/>
          <a:stretch>
            <a:fillRect/>
          </a:stretch>
        </p:blipFill>
        <p:spPr>
          <a:xfrm>
            <a:off x="6177280" y="3330085"/>
            <a:ext cx="2316480" cy="579120"/>
          </a:xfrm>
          <a:prstGeom prst="rect">
            <a:avLst/>
          </a:prstGeom>
          <a:ln>
            <a:solidFill>
              <a:schemeClr val="tx1"/>
            </a:solidFill>
          </a:ln>
        </p:spPr>
      </p:pic>
    </p:spTree>
    <p:extLst>
      <p:ext uri="{BB962C8B-B14F-4D97-AF65-F5344CB8AC3E}">
        <p14:creationId xmlns:p14="http://schemas.microsoft.com/office/powerpoint/2010/main" val="3575849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3" name="Zástupný symbol pro obsah 2"/>
          <p:cNvSpPr>
            <a:spLocks noGrp="1"/>
          </p:cNvSpPr>
          <p:nvPr>
            <p:ph idx="1"/>
          </p:nvPr>
        </p:nvSpPr>
        <p:spPr>
          <a:xfrm>
            <a:off x="422695" y="1625273"/>
            <a:ext cx="8173530" cy="4418475"/>
          </a:xfrm>
        </p:spPr>
        <p:txBody>
          <a:bodyPr/>
          <a:lstStyle/>
          <a:p>
            <a:pPr marL="0" indent="0">
              <a:buNone/>
            </a:pPr>
            <a:r>
              <a:rPr lang="cs-CZ" sz="1800" dirty="0">
                <a:solidFill>
                  <a:srgbClr val="C00000"/>
                </a:solidFill>
              </a:rPr>
              <a:t>Relativita současnosti a soumístnosti</a:t>
            </a:r>
            <a:endParaRPr lang="cs-CZ" sz="1800" b="0" i="1" dirty="0">
              <a:solidFill>
                <a:srgbClr val="C00000"/>
              </a:solidFill>
              <a:latin typeface="Cambria Math" panose="02040503050406030204" pitchFamily="18" charset="0"/>
            </a:endParaRPr>
          </a:p>
          <a:p>
            <a:pPr algn="l"/>
            <a:r>
              <a:rPr lang="cs-CZ" sz="1800" b="0" i="0" u="none" strike="noStrike" baseline="0" dirty="0">
                <a:latin typeface="CMUSerif-Roman-Identity-H"/>
              </a:rPr>
              <a:t>Zatímco </a:t>
            </a:r>
            <a:r>
              <a:rPr lang="cs-CZ" sz="1800" b="0" i="0" u="none" strike="noStrike" baseline="0" dirty="0">
                <a:solidFill>
                  <a:srgbClr val="C00000"/>
                </a:solidFill>
                <a:latin typeface="CMUSerif-Roman-Identity-H"/>
              </a:rPr>
              <a:t>relativnost </a:t>
            </a:r>
            <a:r>
              <a:rPr lang="cs-CZ" sz="1800" b="0" i="0" u="none" strike="noStrike" baseline="0" dirty="0" err="1">
                <a:solidFill>
                  <a:srgbClr val="C00000"/>
                </a:solidFill>
                <a:latin typeface="CMUSerif-Roman-Identity-H"/>
              </a:rPr>
              <a:t>soumístnosti</a:t>
            </a:r>
            <a:r>
              <a:rPr lang="cs-CZ" sz="1800" b="0" i="0" u="none" strike="noStrike" baseline="0" dirty="0">
                <a:solidFill>
                  <a:srgbClr val="C00000"/>
                </a:solidFill>
                <a:latin typeface="CMUSerif-Roman-Identity-H"/>
              </a:rPr>
              <a:t> </a:t>
            </a:r>
            <a:r>
              <a:rPr lang="cs-CZ" sz="1800" b="0" i="0" u="none" strike="noStrike" baseline="0" dirty="0">
                <a:latin typeface="CMUSerif-Roman-Identity-H"/>
              </a:rPr>
              <a:t>– tj. skutečnost, že když v jedné soustavě nastanou události na stejném místě, v jiné soustavě na místech různých – zažíváme denně v dopravních prostředcích,</a:t>
            </a:r>
          </a:p>
          <a:p>
            <a:pPr algn="l"/>
            <a:r>
              <a:rPr lang="cs-CZ" sz="1800" b="0" i="0" u="none" strike="noStrike" baseline="0" dirty="0">
                <a:solidFill>
                  <a:srgbClr val="C00000"/>
                </a:solidFill>
                <a:latin typeface="CMUSerif-Roman-Identity-H"/>
              </a:rPr>
              <a:t>relativnost současnosti </a:t>
            </a:r>
            <a:r>
              <a:rPr lang="cs-CZ" sz="1800" b="0" i="0" u="none" strike="noStrike" baseline="0" dirty="0">
                <a:latin typeface="CMUSerif-Roman-Identity-H"/>
              </a:rPr>
              <a:t>patří základním důsledkům Lorentzových transformací</a:t>
            </a:r>
            <a:endParaRPr lang="cs-CZ" sz="1800" b="0" i="1" dirty="0">
              <a:latin typeface="Cambria Math" panose="02040503050406030204" pitchFamily="18" charset="0"/>
            </a:endParaRPr>
          </a:p>
          <a:p>
            <a:pPr marL="400050" lvl="1" indent="0">
              <a:buNone/>
            </a:pPr>
            <a:r>
              <a:rPr lang="cs-CZ" sz="1800" b="0" i="0" u="none" strike="noStrike" baseline="0" dirty="0">
                <a:latin typeface="CMUSerif-Roman-Identity-H"/>
              </a:rPr>
              <a:t>Uvažujme dvě </a:t>
            </a:r>
            <a:r>
              <a:rPr lang="cs-CZ" sz="1800" b="0" i="1" u="none" strike="noStrike" baseline="0" dirty="0">
                <a:solidFill>
                  <a:srgbClr val="00287D"/>
                </a:solidFill>
                <a:latin typeface="CMUSerif-Italic"/>
              </a:rPr>
              <a:t>současné </a:t>
            </a:r>
            <a:r>
              <a:rPr lang="cs-CZ" sz="1800" b="0" i="0" u="none" strike="noStrike" baseline="0" dirty="0">
                <a:latin typeface="CMUSerif-Roman-Identity-H"/>
              </a:rPr>
              <a:t>události </a:t>
            </a:r>
            <a:r>
              <a:rPr lang="cs-CZ" sz="1800" b="0" i="1" u="none" strike="noStrike" baseline="0" dirty="0">
                <a:latin typeface="CMMI12"/>
              </a:rPr>
              <a:t>A </a:t>
            </a:r>
            <a:r>
              <a:rPr lang="cs-CZ" sz="1800" b="0" i="0" u="none" strike="noStrike" baseline="0" dirty="0" err="1">
                <a:latin typeface="CMUSerif-Roman-Identity-H"/>
              </a:rPr>
              <a:t>a</a:t>
            </a:r>
            <a:r>
              <a:rPr lang="cs-CZ" sz="1800" b="0" i="0" u="none" strike="noStrike" baseline="0" dirty="0">
                <a:latin typeface="CMUSerif-Roman-Identity-H"/>
              </a:rPr>
              <a:t> </a:t>
            </a:r>
            <a:r>
              <a:rPr lang="cs-CZ" sz="1800" b="0" i="1" u="none" strike="noStrike" baseline="0" dirty="0">
                <a:latin typeface="CMMI12"/>
              </a:rPr>
              <a:t>B</a:t>
            </a:r>
            <a:r>
              <a:rPr lang="cs-CZ" sz="1800" b="0" i="0" u="none" strike="noStrike" baseline="0" dirty="0">
                <a:latin typeface="CMUSerif-Roman-Identity-H"/>
              </a:rPr>
              <a:t>, které v soustavě </a:t>
            </a:r>
            <a:r>
              <a:rPr lang="cs-CZ" sz="1800" b="0" i="1" u="none" strike="noStrike" baseline="0" dirty="0">
                <a:latin typeface="CMMI12"/>
              </a:rPr>
              <a:t>S </a:t>
            </a:r>
            <a:r>
              <a:rPr lang="cs-CZ" sz="1800" b="0" i="0" u="none" strike="noStrike" baseline="0" dirty="0">
                <a:latin typeface="CMUSerif-Roman-Identity-H"/>
              </a:rPr>
              <a:t>nastanou v místech </a:t>
            </a:r>
            <a:r>
              <a:rPr lang="cs-CZ" sz="1800" b="0" i="1" u="none" strike="noStrike" baseline="0" dirty="0" err="1">
                <a:latin typeface="CMMI12"/>
              </a:rPr>
              <a:t>x</a:t>
            </a:r>
            <a:r>
              <a:rPr lang="cs-CZ" sz="1800" b="0" i="1" u="none" strike="noStrike" baseline="-25000" dirty="0" err="1">
                <a:latin typeface="CMMI8"/>
              </a:rPr>
              <a:t>A</a:t>
            </a:r>
            <a:r>
              <a:rPr lang="cs-CZ" sz="1800" b="0" i="0" u="none" strike="noStrike" baseline="0" dirty="0">
                <a:latin typeface="CMUSerif-Roman-Identity-H"/>
              </a:rPr>
              <a:t>, </a:t>
            </a:r>
            <a:r>
              <a:rPr lang="cs-CZ" sz="1800" b="0" i="1" u="none" strike="noStrike" baseline="0" dirty="0" err="1">
                <a:latin typeface="CMMI12"/>
              </a:rPr>
              <a:t>x</a:t>
            </a:r>
            <a:r>
              <a:rPr lang="cs-CZ" sz="1800" b="0" i="1" u="none" strike="noStrike" baseline="-25000" dirty="0" err="1">
                <a:latin typeface="CMMI8"/>
              </a:rPr>
              <a:t>B</a:t>
            </a:r>
            <a:r>
              <a:rPr lang="cs-CZ" sz="1800" b="0" i="1" u="none" strike="noStrike" baseline="0" dirty="0">
                <a:latin typeface="CMMI8"/>
              </a:rPr>
              <a:t> </a:t>
            </a:r>
            <a:r>
              <a:rPr lang="cs-CZ" sz="1800" b="0" i="0" u="none" strike="noStrike" baseline="0" dirty="0">
                <a:latin typeface="CMUSerif-Roman-Identity-H"/>
              </a:rPr>
              <a:t>v časech </a:t>
            </a:r>
            <a:r>
              <a:rPr lang="cs-CZ" sz="1800" b="0" i="1" u="none" strike="noStrike" baseline="0" dirty="0" err="1">
                <a:latin typeface="CMMI12"/>
              </a:rPr>
              <a:t>t</a:t>
            </a:r>
            <a:r>
              <a:rPr lang="cs-CZ" sz="1800" b="0" i="1" u="none" strike="noStrike" baseline="-25000" dirty="0" err="1">
                <a:latin typeface="CMMI8"/>
              </a:rPr>
              <a:t>A</a:t>
            </a:r>
            <a:r>
              <a:rPr lang="cs-CZ" sz="1800" b="0" i="1" u="none" strike="noStrike" baseline="0" dirty="0">
                <a:latin typeface="CMMI8"/>
              </a:rPr>
              <a:t> </a:t>
            </a:r>
            <a:r>
              <a:rPr lang="cs-CZ" sz="1800" b="0" i="0" u="none" strike="noStrike" baseline="0" dirty="0">
                <a:latin typeface="CMR12"/>
              </a:rPr>
              <a:t>= </a:t>
            </a:r>
            <a:r>
              <a:rPr lang="cs-CZ" sz="1800" b="0" i="1" u="none" strike="noStrike" baseline="0" dirty="0" err="1">
                <a:latin typeface="CMMI12"/>
              </a:rPr>
              <a:t>t</a:t>
            </a:r>
            <a:r>
              <a:rPr lang="cs-CZ" sz="1800" b="0" i="1" u="none" strike="noStrike" baseline="-25000" dirty="0" err="1">
                <a:latin typeface="CMMI8"/>
              </a:rPr>
              <a:t>B</a:t>
            </a:r>
            <a:r>
              <a:rPr lang="cs-CZ" sz="1800" b="0" i="1" u="none" strike="noStrike" baseline="0" dirty="0">
                <a:latin typeface="CMMI8"/>
              </a:rPr>
              <a:t> </a:t>
            </a:r>
            <a:r>
              <a:rPr lang="cs-CZ" sz="1800" b="0" i="0" u="none" strike="noStrike" baseline="0" dirty="0">
                <a:latin typeface="CMR12"/>
              </a:rPr>
              <a:t>= 0</a:t>
            </a:r>
            <a:r>
              <a:rPr lang="cs-CZ" sz="1800" b="0" i="0" u="none" strike="noStrike" baseline="0" dirty="0">
                <a:latin typeface="CMUSerif-Roman-Identity-H"/>
              </a:rPr>
              <a:t>.</a:t>
            </a:r>
          </a:p>
          <a:p>
            <a:pPr marL="400050" lvl="1" indent="0">
              <a:buNone/>
            </a:pPr>
            <a:endParaRPr lang="cs-CZ" sz="1800" dirty="0">
              <a:latin typeface="CMUSerif-Roman-Identity-H"/>
            </a:endParaRPr>
          </a:p>
          <a:p>
            <a:pPr marL="400050" lvl="1" indent="0">
              <a:buNone/>
            </a:pPr>
            <a:endParaRPr lang="cs-CZ" sz="1800" dirty="0">
              <a:latin typeface="CMUSerif-Roman-Identity-H"/>
            </a:endParaRPr>
          </a:p>
          <a:p>
            <a:pPr marL="400050" lvl="1" indent="0">
              <a:buNone/>
            </a:pPr>
            <a:endParaRPr lang="cs-CZ" sz="1800" dirty="0">
              <a:latin typeface="CMUSerif-Roman-Identity-H"/>
            </a:endParaRPr>
          </a:p>
          <a:p>
            <a:pPr algn="l"/>
            <a:r>
              <a:rPr lang="cs-CZ" sz="1800" b="0" i="0" u="none" strike="noStrike" baseline="0" dirty="0">
                <a:latin typeface="CMUSerif-Roman-Identity-H"/>
              </a:rPr>
              <a:t>Vidíme, že pokud budou události </a:t>
            </a:r>
            <a:r>
              <a:rPr lang="cs-CZ" sz="1800" b="0" i="1" u="none" strike="noStrike" baseline="0" dirty="0">
                <a:latin typeface="CMMI12"/>
              </a:rPr>
              <a:t>A </a:t>
            </a:r>
            <a:r>
              <a:rPr lang="cs-CZ" sz="1800" b="0" i="0" u="none" strike="noStrike" baseline="0" dirty="0" err="1">
                <a:latin typeface="CMUSerif-Roman-Identity-H"/>
              </a:rPr>
              <a:t>a</a:t>
            </a:r>
            <a:r>
              <a:rPr lang="cs-CZ" sz="1800" b="0" i="0" u="none" strike="noStrike" baseline="0" dirty="0">
                <a:latin typeface="CMUSerif-Roman-Identity-H"/>
              </a:rPr>
              <a:t> </a:t>
            </a:r>
            <a:r>
              <a:rPr lang="cs-CZ" sz="1800" b="0" i="1" u="none" strike="noStrike" baseline="0" dirty="0">
                <a:latin typeface="CMMI12"/>
              </a:rPr>
              <a:t>B </a:t>
            </a:r>
            <a:r>
              <a:rPr lang="cs-CZ" sz="1800" b="0" i="0" u="none" strike="noStrike" baseline="0" dirty="0">
                <a:latin typeface="CMUSerif-Roman-Identity-H"/>
              </a:rPr>
              <a:t>v soustavě </a:t>
            </a:r>
            <a:r>
              <a:rPr lang="cs-CZ" sz="1800" b="0" i="1" u="none" strike="noStrike" baseline="0" dirty="0">
                <a:latin typeface="CMMI12"/>
              </a:rPr>
              <a:t>S </a:t>
            </a:r>
            <a:r>
              <a:rPr lang="cs-CZ" sz="1800" b="0" i="0" u="none" strike="noStrike" baseline="0" dirty="0" err="1">
                <a:solidFill>
                  <a:srgbClr val="00287D"/>
                </a:solidFill>
                <a:latin typeface="CMUSerif-Roman-Identity-H"/>
              </a:rPr>
              <a:t>nesoumístné</a:t>
            </a:r>
            <a:r>
              <a:rPr lang="cs-CZ" sz="1800" b="0" i="0" u="none" strike="noStrike" baseline="0" dirty="0">
                <a:latin typeface="CMUSerif-Roman-Identity-H"/>
              </a:rPr>
              <a:t>, tj. </a:t>
            </a:r>
            <a:r>
              <a:rPr lang="el-GR" sz="1800" b="0" i="0" u="none" strike="noStrike" baseline="0" dirty="0">
                <a:latin typeface="CMR12"/>
              </a:rPr>
              <a:t>Δ</a:t>
            </a:r>
            <a:r>
              <a:rPr lang="cs-CZ" sz="1800" b="0" i="1" u="none" strike="noStrike" baseline="0" dirty="0">
                <a:latin typeface="CMMI12"/>
              </a:rPr>
              <a:t>x≠</a:t>
            </a:r>
            <a:r>
              <a:rPr lang="cs-CZ" sz="1800" b="0" i="0" u="none" strike="noStrike" baseline="0" dirty="0">
                <a:latin typeface="CMR12"/>
              </a:rPr>
              <a:t>0</a:t>
            </a:r>
            <a:r>
              <a:rPr lang="cs-CZ" sz="1800" b="0" i="0" u="none" strike="noStrike" baseline="0" dirty="0">
                <a:latin typeface="CMUSerif-Roman-Identity-H"/>
              </a:rPr>
              <a:t>, bude také  </a:t>
            </a:r>
            <a:r>
              <a:rPr lang="el-GR" sz="1800" b="0" i="0" u="none" strike="noStrike" baseline="0" dirty="0">
                <a:latin typeface="CMR12"/>
              </a:rPr>
              <a:t>Δ</a:t>
            </a:r>
            <a:r>
              <a:rPr lang="cs-CZ" sz="1800" b="0" i="1" u="none" strike="noStrike" baseline="0" dirty="0">
                <a:latin typeface="CMMI12"/>
              </a:rPr>
              <a:t>t</a:t>
            </a:r>
            <a:r>
              <a:rPr lang="cs-CZ" sz="1800" b="0" i="1" u="none" strike="noStrike" baseline="0" dirty="0">
                <a:latin typeface="CMSY8"/>
              </a:rPr>
              <a:t>′≠</a:t>
            </a:r>
            <a:r>
              <a:rPr lang="cs-CZ" sz="1800" b="0" i="0" u="none" strike="noStrike" baseline="0" dirty="0">
                <a:latin typeface="CMR12"/>
              </a:rPr>
              <a:t> 0 </a:t>
            </a:r>
            <a:r>
              <a:rPr lang="cs-CZ" sz="1800" b="0" i="0" u="none" strike="noStrike" baseline="0" dirty="0">
                <a:latin typeface="CMUSerif-Roman-Identity-H"/>
              </a:rPr>
              <a:t>neboli </a:t>
            </a:r>
            <a:r>
              <a:rPr lang="pt-BR" sz="1800" b="0" i="0" u="none" strike="noStrike" baseline="0" dirty="0">
                <a:latin typeface="CMUSerif-Roman-Identity-H"/>
              </a:rPr>
              <a:t>události v soustavě </a:t>
            </a:r>
            <a:r>
              <a:rPr lang="pt-BR" sz="1800" b="0" i="1" u="none" strike="noStrike" baseline="0" dirty="0">
                <a:latin typeface="CMMI12"/>
              </a:rPr>
              <a:t>S</a:t>
            </a:r>
            <a:r>
              <a:rPr lang="pt-BR" sz="1800" b="0" i="1" u="none" strike="noStrike" baseline="0" dirty="0">
                <a:latin typeface="CMSY8"/>
              </a:rPr>
              <a:t>′ </a:t>
            </a:r>
            <a:r>
              <a:rPr lang="pt-BR" sz="1800" b="0" i="0" u="none" strike="noStrike" baseline="0" dirty="0">
                <a:solidFill>
                  <a:srgbClr val="00287D"/>
                </a:solidFill>
                <a:latin typeface="CMUSerif-Roman-Identity-H"/>
              </a:rPr>
              <a:t>nebudou současné</a:t>
            </a:r>
            <a:r>
              <a:rPr lang="pt-BR" sz="1800" b="0" i="0" u="none" strike="noStrike" baseline="0" dirty="0">
                <a:latin typeface="CMUSerif-Roman-Identity-H"/>
              </a:rPr>
              <a:t>.</a:t>
            </a:r>
            <a:r>
              <a:rPr lang="cs-CZ" sz="1800" dirty="0"/>
              <a:t>	</a:t>
            </a:r>
          </a:p>
          <a:p>
            <a:pPr marL="400050" lvl="1" indent="0">
              <a:buNone/>
            </a:pPr>
            <a:endParaRPr lang="cs-CZ" sz="1800" i="1" dirty="0">
              <a:solidFill>
                <a:srgbClr val="00287D"/>
              </a:solidFill>
            </a:endParaRPr>
          </a:p>
        </p:txBody>
      </p:sp>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3"/>
          <a:stretch>
            <a:fillRect/>
          </a:stretch>
        </p:blipFill>
        <p:spPr>
          <a:xfrm>
            <a:off x="6728604" y="37145"/>
            <a:ext cx="2195616" cy="1369031"/>
          </a:xfrm>
          <a:prstGeom prst="rect">
            <a:avLst/>
          </a:prstGeom>
        </p:spPr>
      </p:pic>
      <p:pic>
        <p:nvPicPr>
          <p:cNvPr id="8" name="Obrázek 7">
            <a:extLst>
              <a:ext uri="{FF2B5EF4-FFF2-40B4-BE49-F238E27FC236}">
                <a16:creationId xmlns:a16="http://schemas.microsoft.com/office/drawing/2014/main" id="{38AE7248-0F84-4A46-83ED-3AD506F72620}"/>
              </a:ext>
            </a:extLst>
          </p:cNvPr>
          <p:cNvPicPr>
            <a:picLocks noChangeAspect="1"/>
          </p:cNvPicPr>
          <p:nvPr/>
        </p:nvPicPr>
        <p:blipFill>
          <a:blip r:embed="rId4"/>
          <a:stretch>
            <a:fillRect/>
          </a:stretch>
        </p:blipFill>
        <p:spPr>
          <a:xfrm>
            <a:off x="1401409" y="3989251"/>
            <a:ext cx="6346248" cy="652418"/>
          </a:xfrm>
          <a:prstGeom prst="rect">
            <a:avLst/>
          </a:prstGeom>
        </p:spPr>
      </p:pic>
    </p:spTree>
    <p:extLst>
      <p:ext uri="{BB962C8B-B14F-4D97-AF65-F5344CB8AC3E}">
        <p14:creationId xmlns:p14="http://schemas.microsoft.com/office/powerpoint/2010/main" val="32259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82094"/>
            <a:ext cx="8086635" cy="647700"/>
          </a:xfrm>
        </p:spPr>
        <p:txBody>
          <a:bodyPr/>
          <a:lstStyle/>
          <a:p>
            <a:r>
              <a:rPr lang="cs-CZ" dirty="0">
                <a:effectLst>
                  <a:outerShdw blurRad="38100" dist="38100" dir="2700000" algn="tl">
                    <a:srgbClr val="000000">
                      <a:alpha val="43137"/>
                    </a:srgbClr>
                  </a:outerShdw>
                </a:effectLst>
              </a:rPr>
              <a:t>Úvodem</a:t>
            </a:r>
          </a:p>
        </p:txBody>
      </p:sp>
      <p:sp>
        <p:nvSpPr>
          <p:cNvPr id="3" name="Zástupný symbol pro obsah 2"/>
          <p:cNvSpPr>
            <a:spLocks noGrp="1"/>
          </p:cNvSpPr>
          <p:nvPr>
            <p:ph idx="1"/>
          </p:nvPr>
        </p:nvSpPr>
        <p:spPr>
          <a:xfrm>
            <a:off x="513903" y="1726767"/>
            <a:ext cx="8082321" cy="4416338"/>
          </a:xfrm>
        </p:spPr>
        <p:txBody>
          <a:bodyPr/>
          <a:lstStyle/>
          <a:p>
            <a:pPr marL="0" indent="0" algn="ctr">
              <a:buNone/>
            </a:pPr>
            <a:r>
              <a:rPr lang="cs-CZ" sz="2000" b="1" dirty="0"/>
              <a:t>Klasická mechanika X nové teorie</a:t>
            </a:r>
          </a:p>
          <a:p>
            <a:pPr marL="0" indent="0" algn="just">
              <a:buNone/>
            </a:pPr>
            <a:endParaRPr lang="cs-CZ" sz="2000" dirty="0"/>
          </a:p>
          <a:p>
            <a:pPr marL="0" indent="0" algn="just">
              <a:buNone/>
            </a:pPr>
            <a:r>
              <a:rPr lang="cs-CZ" sz="1600" dirty="0"/>
              <a:t>Na počátku 20. století se objevily dvě teorie, zcela popírající samotné základy klasické fyziky a tvořící základ fyziky moderní:</a:t>
            </a:r>
          </a:p>
          <a:p>
            <a:pPr marL="0" indent="0" algn="just">
              <a:buNone/>
            </a:pPr>
            <a:r>
              <a:rPr lang="cs-CZ" sz="1600" dirty="0"/>
              <a:t>● </a:t>
            </a:r>
            <a:r>
              <a:rPr lang="cs-CZ" sz="1600" dirty="0">
                <a:solidFill>
                  <a:srgbClr val="00287D"/>
                </a:solidFill>
              </a:rPr>
              <a:t>teorie relativity (speciální a později obecná) </a:t>
            </a:r>
            <a:r>
              <a:rPr lang="cs-CZ" sz="1600" dirty="0"/>
              <a:t>– makroskopické předměty, popis chování při velmi vysokých rychlostech, chování ve velmi silných gravitačních polích,</a:t>
            </a:r>
          </a:p>
          <a:p>
            <a:pPr marL="0" indent="0" algn="just">
              <a:buNone/>
            </a:pPr>
            <a:r>
              <a:rPr lang="cs-CZ" sz="1600" dirty="0"/>
              <a:t>● </a:t>
            </a:r>
            <a:r>
              <a:rPr lang="cs-CZ" sz="1600" dirty="0">
                <a:solidFill>
                  <a:srgbClr val="00287D"/>
                </a:solidFill>
              </a:rPr>
              <a:t>kvantová teorie </a:t>
            </a:r>
            <a:r>
              <a:rPr lang="cs-CZ" sz="1600" dirty="0"/>
              <a:t>– mikroskopické jevy.</a:t>
            </a:r>
          </a:p>
          <a:p>
            <a:pPr marL="0" indent="0" algn="just">
              <a:buNone/>
            </a:pPr>
            <a:r>
              <a:rPr lang="cs-CZ" sz="1600" b="1" dirty="0"/>
              <a:t>Společné rysy obou teorií:</a:t>
            </a:r>
          </a:p>
          <a:p>
            <a:pPr marL="400050" lvl="1" indent="0" algn="just">
              <a:buNone/>
            </a:pPr>
            <a:r>
              <a:rPr lang="cs-CZ" sz="1600" dirty="0"/>
              <a:t>● vychází z předpokladů, které v základech popírají klasickou fyziku,</a:t>
            </a:r>
          </a:p>
          <a:p>
            <a:pPr marL="400050" lvl="1" indent="0" algn="just">
              <a:buNone/>
            </a:pPr>
            <a:r>
              <a:rPr lang="cs-CZ" sz="1600" dirty="0"/>
              <a:t>● pro jevy z běžného života (malé rychlosti, větší rozměry) dávají velmi podobné výsledky jako klasická fyzika (a proto se jednodušší klasická fyzika v těchto situacích používá pořád),</a:t>
            </a:r>
          </a:p>
          <a:p>
            <a:pPr marL="400050" lvl="1" indent="0" algn="just">
              <a:buNone/>
            </a:pPr>
            <a:r>
              <a:rPr lang="cs-CZ" sz="1600" dirty="0"/>
              <a:t>● v oblastech, kvůli kterým vznikly (velké rychlosti, mikroskopické rozměry), dávají</a:t>
            </a:r>
          </a:p>
          <a:p>
            <a:pPr marL="400050" lvl="1" indent="0" algn="just">
              <a:buNone/>
            </a:pPr>
            <a:r>
              <a:rPr lang="cs-CZ" sz="1600" dirty="0"/>
              <a:t>předpovědi, které jsou v příkrém rozporu s běžnou zkušeností,</a:t>
            </a:r>
          </a:p>
          <a:p>
            <a:pPr marL="400050" lvl="1" indent="0" algn="just">
              <a:buNone/>
            </a:pPr>
            <a:r>
              <a:rPr lang="cs-CZ" sz="1600" dirty="0"/>
              <a:t>● jejich přijetí znamená „zahození“ mnohého, na co jsme zvyklí se spoléhat.</a:t>
            </a:r>
            <a:endParaRPr lang="cs-CZ" sz="1600" b="1"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6" name="Šipka dolů 5"/>
          <p:cNvSpPr/>
          <p:nvPr/>
        </p:nvSpPr>
        <p:spPr bwMode="auto">
          <a:xfrm>
            <a:off x="4365454" y="2023635"/>
            <a:ext cx="374904" cy="42976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43245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3" name="Zástupný symbol pro obsah 2"/>
          <p:cNvSpPr>
            <a:spLocks noGrp="1"/>
          </p:cNvSpPr>
          <p:nvPr>
            <p:ph idx="1"/>
          </p:nvPr>
        </p:nvSpPr>
        <p:spPr>
          <a:xfrm>
            <a:off x="422695" y="1625273"/>
            <a:ext cx="8173530" cy="4418475"/>
          </a:xfrm>
        </p:spPr>
        <p:txBody>
          <a:bodyPr/>
          <a:lstStyle/>
          <a:p>
            <a:pPr marL="0" indent="0">
              <a:buNone/>
            </a:pPr>
            <a:r>
              <a:rPr lang="cs-CZ" sz="1800" dirty="0">
                <a:solidFill>
                  <a:srgbClr val="C00000"/>
                </a:solidFill>
              </a:rPr>
              <a:t>Relativita současnosti a soumístnosti</a:t>
            </a:r>
            <a:endParaRPr lang="cs-CZ" sz="1800" b="0" i="1" dirty="0">
              <a:solidFill>
                <a:srgbClr val="C00000"/>
              </a:solidFill>
              <a:latin typeface="Cambria Math" panose="02040503050406030204" pitchFamily="18" charset="0"/>
            </a:endParaRPr>
          </a:p>
          <a:p>
            <a:pPr marL="400050" lvl="1" indent="0">
              <a:buNone/>
            </a:pPr>
            <a:r>
              <a:rPr lang="cs-CZ" sz="1600" i="1" dirty="0">
                <a:solidFill>
                  <a:srgbClr val="00287D"/>
                </a:solidFill>
                <a:hlinkClick r:id="rId3"/>
              </a:rPr>
              <a:t>https://youtu.be/aZI0klbG4o4?list=PLLOs9FbkODkI8T_5sFJ6-uqU61EHJErci</a:t>
            </a:r>
            <a:endParaRPr lang="cs-CZ" sz="1600" i="1" dirty="0">
              <a:solidFill>
                <a:srgbClr val="00287D"/>
              </a:solidFill>
            </a:endParaRPr>
          </a:p>
        </p:txBody>
      </p:sp>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pic>
        <p:nvPicPr>
          <p:cNvPr id="6" name="Obrázek 5">
            <a:extLst>
              <a:ext uri="{FF2B5EF4-FFF2-40B4-BE49-F238E27FC236}">
                <a16:creationId xmlns:a16="http://schemas.microsoft.com/office/drawing/2014/main" id="{08E5E43C-1949-47EB-BAF2-AA07382C6FCE}"/>
              </a:ext>
            </a:extLst>
          </p:cNvPr>
          <p:cNvPicPr>
            <a:picLocks noChangeAspect="1"/>
          </p:cNvPicPr>
          <p:nvPr/>
        </p:nvPicPr>
        <p:blipFill rotWithShape="1">
          <a:blip r:embed="rId5"/>
          <a:srcRect b="4245"/>
          <a:stretch/>
        </p:blipFill>
        <p:spPr>
          <a:xfrm>
            <a:off x="1163342" y="2302600"/>
            <a:ext cx="6593165" cy="3945800"/>
          </a:xfrm>
          <a:prstGeom prst="rect">
            <a:avLst/>
          </a:prstGeom>
        </p:spPr>
      </p:pic>
    </p:spTree>
    <p:extLst>
      <p:ext uri="{BB962C8B-B14F-4D97-AF65-F5344CB8AC3E}">
        <p14:creationId xmlns:p14="http://schemas.microsoft.com/office/powerpoint/2010/main" val="12749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Dilatace času</a:t>
                </a:r>
                <a:endParaRPr lang="cs-CZ" sz="1800" b="1" i="1" dirty="0">
                  <a:solidFill>
                    <a:srgbClr val="C00000"/>
                  </a:solidFill>
                  <a:latin typeface="Cambria Math" panose="02040503050406030204" pitchFamily="18" charset="0"/>
                </a:endParaRPr>
              </a:p>
              <a:p>
                <a:pPr marL="0" indent="0" algn="l">
                  <a:buNone/>
                </a:pPr>
                <a:endParaRPr lang="cs-CZ" sz="1800" b="0" i="0" u="none" strike="noStrike" baseline="0" dirty="0">
                  <a:latin typeface="CMUSerif-Roman-Identity-H"/>
                </a:endParaRPr>
              </a:p>
              <a:p>
                <a:pPr marL="0" indent="0" algn="l">
                  <a:buNone/>
                </a:pPr>
                <a:r>
                  <a:rPr lang="cs-CZ" sz="1800" b="0" i="0" u="none" strike="noStrike" baseline="0" dirty="0">
                    <a:latin typeface="CMUSerif-Roman-Identity-H"/>
                  </a:rPr>
                  <a:t>Uvažujme dvě </a:t>
                </a:r>
                <a:r>
                  <a:rPr lang="cs-CZ" sz="1800" b="0" i="0" u="none" strike="noStrike" baseline="0" dirty="0" err="1">
                    <a:latin typeface="CMUSerif-Roman-Identity-H"/>
                  </a:rPr>
                  <a:t>soumístné</a:t>
                </a:r>
                <a:r>
                  <a:rPr lang="cs-CZ" sz="1800" b="0" i="0" u="none" strike="noStrike" baseline="0" dirty="0">
                    <a:latin typeface="CMUSerif-Roman-Identity-H"/>
                  </a:rPr>
                  <a:t> události A </a:t>
                </a:r>
                <a:r>
                  <a:rPr lang="cs-CZ" sz="1800" b="0" i="0" u="none" strike="noStrike" baseline="0" dirty="0" err="1">
                    <a:latin typeface="CMUSerif-Roman-Identity-H"/>
                  </a:rPr>
                  <a:t>a</a:t>
                </a:r>
                <a:r>
                  <a:rPr lang="cs-CZ" sz="1800" b="0" i="0" u="none" strike="noStrike" baseline="0" dirty="0">
                    <a:latin typeface="CMUSerif-Roman-Identity-H"/>
                  </a:rPr>
                  <a:t> B v soustavě S v časech </a:t>
                </a:r>
                <a:r>
                  <a:rPr lang="cs-CZ" sz="1800" b="0" i="1" u="none" strike="noStrike" baseline="0" dirty="0" err="1">
                    <a:latin typeface="CMUSerif-Roman-Identity-H"/>
                  </a:rPr>
                  <a:t>t</a:t>
                </a:r>
                <a:r>
                  <a:rPr lang="cs-CZ" sz="1800" b="0" i="1" u="none" strike="noStrike" baseline="-25000" dirty="0" err="1">
                    <a:latin typeface="CMUSerif-Roman-Identity-H"/>
                  </a:rPr>
                  <a:t>A</a:t>
                </a:r>
                <a:r>
                  <a:rPr lang="cs-CZ" sz="1800" b="0" i="1" u="none" strike="noStrike" baseline="0" dirty="0">
                    <a:latin typeface="CMUSerif-Roman-Identity-H"/>
                  </a:rPr>
                  <a:t> </a:t>
                </a:r>
                <a:r>
                  <a:rPr lang="cs-CZ" sz="1800" b="0" u="none" strike="noStrike" baseline="0" dirty="0">
                    <a:latin typeface="CMUSerif-Roman-Identity-H"/>
                  </a:rPr>
                  <a:t>a</a:t>
                </a:r>
                <a:r>
                  <a:rPr lang="cs-CZ" sz="1800" b="0" i="1" u="none" strike="noStrike" baseline="0" dirty="0">
                    <a:latin typeface="CMUSerif-Roman-Identity-H"/>
                  </a:rPr>
                  <a:t> </a:t>
                </a:r>
                <a:r>
                  <a:rPr lang="cs-CZ" sz="1800" b="0" i="1" u="none" strike="noStrike" baseline="0" dirty="0" err="1">
                    <a:latin typeface="CMUSerif-Roman-Identity-H"/>
                  </a:rPr>
                  <a:t>t</a:t>
                </a:r>
                <a:r>
                  <a:rPr lang="cs-CZ" sz="1800" b="0" i="1" u="none" strike="noStrike" baseline="-25000" dirty="0" err="1">
                    <a:latin typeface="CMUSerif-Roman-Identity-H"/>
                  </a:rPr>
                  <a:t>B</a:t>
                </a:r>
                <a:r>
                  <a:rPr lang="cs-CZ" sz="1800" b="0" i="1" u="none" strike="noStrike" baseline="0" dirty="0">
                    <a:latin typeface="CMUSerif-Roman-Identity-H"/>
                  </a:rPr>
                  <a:t>  </a:t>
                </a:r>
                <a:r>
                  <a:rPr lang="cs-CZ" sz="1800" b="0" i="0" u="none" strike="noStrike" baseline="0" dirty="0">
                    <a:latin typeface="CMUSerif-Roman-Identity-H"/>
                  </a:rPr>
                  <a:t>v místech o souřadnicích </a:t>
                </a:r>
                <a:r>
                  <a:rPr lang="cs-CZ" sz="1800" b="0" i="1" u="none" strike="noStrike" baseline="0" dirty="0" err="1">
                    <a:latin typeface="CMUSerif-Roman-Identity-H"/>
                  </a:rPr>
                  <a:t>x</a:t>
                </a:r>
                <a:r>
                  <a:rPr lang="cs-CZ" sz="1800" b="0" i="1" u="none" strike="noStrike" baseline="-25000" dirty="0" err="1">
                    <a:latin typeface="CMUSerif-Roman-Identity-H"/>
                  </a:rPr>
                  <a:t>A</a:t>
                </a:r>
                <a:r>
                  <a:rPr lang="cs-CZ" sz="1800" b="0" i="1" u="none" strike="noStrike" baseline="0" dirty="0">
                    <a:latin typeface="CMUSerif-Roman-Identity-H"/>
                  </a:rPr>
                  <a:t> = </a:t>
                </a:r>
                <a:r>
                  <a:rPr lang="cs-CZ" sz="1800" b="0" i="1" u="none" strike="noStrike" baseline="0" dirty="0" err="1">
                    <a:latin typeface="CMUSerif-Roman-Identity-H"/>
                  </a:rPr>
                  <a:t>x</a:t>
                </a:r>
                <a:r>
                  <a:rPr lang="cs-CZ" sz="1800" b="0" i="1" u="none" strike="noStrike" baseline="-25000" dirty="0" err="1">
                    <a:latin typeface="CMUSerif-Roman-Identity-H"/>
                  </a:rPr>
                  <a:t>B</a:t>
                </a:r>
                <a:r>
                  <a:rPr lang="cs-CZ" sz="1800" b="0" i="0" u="none" strike="noStrike" baseline="0" dirty="0">
                    <a:latin typeface="CMUSerif-Roman-Identity-H"/>
                  </a:rPr>
                  <a:t> , které v soustavě S′ nastanou v časech </a:t>
                </a:r>
                <a:r>
                  <a:rPr lang="cs-CZ" sz="1800" b="0" i="1" u="none" strike="noStrike" baseline="0" dirty="0" err="1">
                    <a:latin typeface="CMUSerif-Roman-Identity-H"/>
                  </a:rPr>
                  <a:t>t′</a:t>
                </a:r>
                <a:r>
                  <a:rPr lang="cs-CZ" sz="1800" b="0" i="1" u="none" strike="noStrike" baseline="-25000" dirty="0" err="1">
                    <a:latin typeface="CMUSerif-Roman-Identity-H"/>
                  </a:rPr>
                  <a:t>A</a:t>
                </a:r>
                <a:r>
                  <a:rPr lang="cs-CZ" sz="1800" b="0" i="1" u="none" strike="noStrike" baseline="0" dirty="0">
                    <a:latin typeface="CMUSerif-Roman-Identity-H"/>
                  </a:rPr>
                  <a:t> </a:t>
                </a:r>
                <a:r>
                  <a:rPr lang="cs-CZ" sz="1800" b="0" u="none" strike="noStrike" baseline="0" dirty="0">
                    <a:latin typeface="CMUSerif-Roman-Identity-H"/>
                  </a:rPr>
                  <a:t>a</a:t>
                </a:r>
                <a:r>
                  <a:rPr lang="cs-CZ" sz="1800" b="0" i="1" u="none" strike="noStrike" baseline="0" dirty="0">
                    <a:latin typeface="CMUSerif-Roman-Identity-H"/>
                  </a:rPr>
                  <a:t> </a:t>
                </a:r>
                <a:r>
                  <a:rPr lang="cs-CZ" sz="1800" b="0" i="1" u="none" strike="noStrike" baseline="0" dirty="0" err="1">
                    <a:latin typeface="CMUSerif-Roman-Identity-H"/>
                  </a:rPr>
                  <a:t>t′</a:t>
                </a:r>
                <a:r>
                  <a:rPr lang="cs-CZ" sz="1800" b="0" i="1" u="none" strike="noStrike" baseline="-25000" dirty="0" err="1">
                    <a:latin typeface="CMUSerif-Roman-Identity-H"/>
                  </a:rPr>
                  <a:t>B</a:t>
                </a:r>
                <a:r>
                  <a:rPr lang="cs-CZ" sz="1800" b="0" i="1" u="none" strike="noStrike" baseline="0" dirty="0">
                    <a:latin typeface="CMUSerif-Roman-Identity-H"/>
                  </a:rPr>
                  <a:t>  </a:t>
                </a:r>
                <a:r>
                  <a:rPr lang="cs-CZ" sz="1800" b="0" i="0" u="none" strike="noStrike" baseline="0" dirty="0">
                    <a:latin typeface="CMUSerif-Roman-Identity-H"/>
                  </a:rPr>
                  <a:t>v místech o souřadnicích </a:t>
                </a:r>
                <a:r>
                  <a:rPr lang="cs-CZ" sz="1800" b="0" i="1" u="none" strike="noStrike" baseline="0" dirty="0" err="1">
                    <a:latin typeface="CMUSerif-Roman-Identity-H"/>
                  </a:rPr>
                  <a:t>x′</a:t>
                </a:r>
                <a:r>
                  <a:rPr lang="cs-CZ" sz="1800" b="0" i="1" u="none" strike="noStrike" baseline="-25000" dirty="0" err="1">
                    <a:latin typeface="CMUSerif-Roman-Identity-H"/>
                  </a:rPr>
                  <a:t>A</a:t>
                </a:r>
                <a:r>
                  <a:rPr lang="cs-CZ" sz="1800" b="0" i="1" u="none" strike="noStrike" baseline="0" dirty="0">
                    <a:latin typeface="CMUSerif-Roman-Identity-H"/>
                  </a:rPr>
                  <a:t> , </a:t>
                </a:r>
                <a:r>
                  <a:rPr lang="cs-CZ" sz="1800" b="0" i="1" u="none" strike="noStrike" baseline="0" dirty="0" err="1">
                    <a:latin typeface="CMUSerif-Roman-Identity-H"/>
                  </a:rPr>
                  <a:t>x′</a:t>
                </a:r>
                <a:r>
                  <a:rPr lang="cs-CZ" sz="1800" b="0" i="1" u="none" strike="noStrike" baseline="-25000" dirty="0" err="1">
                    <a:latin typeface="CMUSerif-Roman-Identity-H"/>
                  </a:rPr>
                  <a:t>B</a:t>
                </a:r>
                <a:r>
                  <a:rPr lang="cs-CZ" sz="1800" b="0" i="1" u="none" strike="noStrike" baseline="0" dirty="0">
                    <a:latin typeface="CMUSerif-Roman-Identity-H"/>
                  </a:rPr>
                  <a:t> </a:t>
                </a:r>
                <a:r>
                  <a:rPr lang="cs-CZ" sz="1800" b="0" i="0" u="none" strike="noStrike" baseline="0" dirty="0">
                    <a:latin typeface="CMUSerif-Roman-Identity-H"/>
                  </a:rPr>
                  <a:t>.  Např. zapálení a zhasnutí zápalky.</a:t>
                </a:r>
              </a:p>
              <a:p>
                <a:pPr marL="0" indent="0">
                  <a:buNone/>
                </a:pPr>
                <a:r>
                  <a:rPr lang="cs-CZ" sz="1800" dirty="0">
                    <a:solidFill>
                      <a:srgbClr val="00287D"/>
                    </a:solidFill>
                    <a:latin typeface="CMUSerif-Roman-Identity-H"/>
                  </a:rPr>
                  <a:t>	</a:t>
                </a:r>
                <a14:m>
                  <m:oMath xmlns:m="http://schemas.openxmlformats.org/officeDocument/2006/math">
                    <m:r>
                      <a:rPr lang="cs-CZ" sz="1800" b="1" i="1" smtClean="0">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𝑨</m:t>
                    </m:r>
                    <m:r>
                      <a:rPr lang="cs-CZ" sz="1800" b="1" i="1" smtClean="0">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𝑨</m:t>
                        </m:r>
                        <m:r>
                          <a:rPr lang="cs-CZ" sz="1800" b="1" i="1">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𝒗𝒙</m:t>
                            </m:r>
                            <m:r>
                              <a:rPr lang="cs-CZ" sz="1800" b="1" i="1" baseline="-25000" smtClean="0">
                                <a:solidFill>
                                  <a:srgbClr val="00287D"/>
                                </a:solidFill>
                                <a:latin typeface="Cambria Math" panose="02040503050406030204" pitchFamily="18" charset="0"/>
                              </a:rPr>
                              <m:t>𝑨</m:t>
                            </m:r>
                          </m:num>
                          <m:den>
                            <m:sSup>
                              <m:sSupPr>
                                <m:ctrlPr>
                                  <a:rPr lang="cs-CZ" sz="1800" b="1" i="1" smtClean="0">
                                    <a:solidFill>
                                      <a:srgbClr val="00287D"/>
                                    </a:solidFill>
                                    <a:latin typeface="Cambria Math" panose="02040503050406030204" pitchFamily="18" charset="0"/>
                                  </a:rPr>
                                </m:ctrlPr>
                              </m:sSupPr>
                              <m:e>
                                <m:r>
                                  <a:rPr lang="cs-CZ" sz="1800" b="1" i="1" smtClean="0">
                                    <a:solidFill>
                                      <a:srgbClr val="00287D"/>
                                    </a:solidFill>
                                    <a:latin typeface="Cambria Math" panose="02040503050406030204" pitchFamily="18" charset="0"/>
                                  </a:rPr>
                                  <m:t>𝒄</m:t>
                                </m:r>
                              </m:e>
                              <m:sup>
                                <m:r>
                                  <a:rPr lang="cs-CZ" sz="1800" b="1" i="1" smtClean="0">
                                    <a:solidFill>
                                      <a:srgbClr val="00287D"/>
                                    </a:solidFill>
                                    <a:latin typeface="Cambria Math" panose="02040503050406030204" pitchFamily="18" charset="0"/>
                                  </a:rPr>
                                  <m:t>𝟐</m:t>
                                </m:r>
                              </m:sup>
                            </m:sSup>
                          </m:den>
                        </m:f>
                      </m:num>
                      <m:den>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den>
                    </m:f>
                  </m:oMath>
                </a14:m>
                <a:r>
                  <a:rPr lang="cs-CZ" sz="1800" dirty="0">
                    <a:latin typeface="CMUSerif-Roman-Identity-H"/>
                  </a:rPr>
                  <a:t>	</a:t>
                </a:r>
                <a:r>
                  <a:rPr lang="cs-CZ" sz="1800" b="1" dirty="0">
                    <a:solidFill>
                      <a:srgbClr val="00287D"/>
                    </a:solidFill>
                  </a:rPr>
                  <a:t> </a:t>
                </a:r>
                <a14:m>
                  <m:oMath xmlns:m="http://schemas.openxmlformats.org/officeDocument/2006/math">
                    <m:r>
                      <a:rPr lang="cs-CZ" sz="1800" b="1" i="1">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𝑩</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r>
                          <a:rPr lang="cs-CZ" sz="1800" b="1" i="1">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𝑩</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r>
                              <a:rPr lang="cs-CZ" sz="1800" b="1" i="1">
                                <a:solidFill>
                                  <a:srgbClr val="00287D"/>
                                </a:solidFill>
                                <a:latin typeface="Cambria Math" panose="02040503050406030204" pitchFamily="18" charset="0"/>
                              </a:rPr>
                              <m:t>𝒗</m:t>
                            </m:r>
                            <m:r>
                              <a:rPr lang="cs-CZ" sz="1800" b="1" i="1" smtClean="0">
                                <a:solidFill>
                                  <a:srgbClr val="00287D"/>
                                </a:solidFill>
                                <a:latin typeface="Cambria Math" panose="02040503050406030204" pitchFamily="18" charset="0"/>
                              </a:rPr>
                              <m:t>𝒙</m:t>
                            </m:r>
                            <m:r>
                              <a:rPr lang="cs-CZ" sz="1800" b="1" i="1" baseline="-25000" smtClean="0">
                                <a:solidFill>
                                  <a:srgbClr val="00287D"/>
                                </a:solidFill>
                                <a:latin typeface="Cambria Math" panose="02040503050406030204" pitchFamily="18" charset="0"/>
                              </a:rPr>
                              <m:t>𝑩</m:t>
                            </m:r>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num>
                      <m:den>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den>
                    </m:f>
                  </m:oMath>
                </a14:m>
                <a:endParaRPr lang="cs-CZ" sz="1800" dirty="0">
                  <a:latin typeface="CMUSerif-Roman-Identity-H"/>
                </a:endParaRPr>
              </a:p>
              <a:p>
                <a:pPr algn="l"/>
                <a:endParaRPr lang="cs-CZ" sz="1800" b="0" i="0" u="none" strike="noStrike" baseline="0" dirty="0">
                  <a:latin typeface="CMUSerif-Roman-Identity-H"/>
                </a:endParaRPr>
              </a:p>
              <a:p>
                <a:r>
                  <a:rPr lang="cs-CZ" sz="1800" dirty="0">
                    <a:latin typeface="CMUSerif-Roman-Identity-H"/>
                    <a:cs typeface="Calibri" panose="020F0502020204030204" pitchFamily="34" charset="0"/>
                  </a:rPr>
                  <a:t> </a:t>
                </a:r>
                <a14:m>
                  <m:oMath xmlns:m="http://schemas.openxmlformats.org/officeDocument/2006/math">
                    <m:r>
                      <a:rPr lang="cs-CZ" sz="1800" b="1" i="1" smtClean="0">
                        <a:solidFill>
                          <a:srgbClr val="00287D"/>
                        </a:solidFill>
                        <a:highlight>
                          <a:srgbClr val="FFFF00"/>
                        </a:highlight>
                        <a:latin typeface="Cambria Math" panose="02040503050406030204" pitchFamily="18" charset="0"/>
                      </a:rPr>
                      <m:t>∆</m:t>
                    </m:r>
                    <m:r>
                      <a:rPr lang="cs-CZ" sz="1800" b="1" i="1" smtClean="0">
                        <a:solidFill>
                          <a:srgbClr val="00287D"/>
                        </a:solidFill>
                        <a:highlight>
                          <a:srgbClr val="FFFF00"/>
                        </a:highlight>
                        <a:latin typeface="Cambria Math" panose="02040503050406030204" pitchFamily="18" charset="0"/>
                      </a:rPr>
                      <m:t>𝒕</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𝒕𝑨</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𝒕𝑩</m:t>
                    </m:r>
                    <m:r>
                      <a:rPr lang="cs-CZ" sz="1800" b="1" i="1" smtClean="0">
                        <a:solidFill>
                          <a:srgbClr val="00287D"/>
                        </a:solidFill>
                        <a:latin typeface="Cambria Math" panose="02040503050406030204" pitchFamily="18" charset="0"/>
                      </a:rPr>
                      <m:t>´=</m:t>
                    </m:r>
                    <m:r>
                      <m:rPr>
                        <m:sty m:val="p"/>
                      </m:rPr>
                      <a:rPr lang="el-GR" sz="1800" b="1" i="1" smtClean="0">
                        <a:solidFill>
                          <a:srgbClr val="00287D"/>
                        </a:solidFill>
                        <a:highlight>
                          <a:srgbClr val="FFFF00"/>
                        </a:highlight>
                        <a:latin typeface="Cambria Math" panose="02040503050406030204" pitchFamily="18" charset="0"/>
                      </a:rPr>
                      <m:t>τ</m:t>
                    </m:r>
                    <m:r>
                      <a:rPr lang="cs-CZ" sz="1800" b="1" i="1" smtClean="0">
                        <a:solidFill>
                          <a:srgbClr val="00287D"/>
                        </a:solidFill>
                        <a:highlight>
                          <a:srgbClr val="FFFF00"/>
                        </a:highlight>
                        <a:latin typeface="Cambria Math" panose="02040503050406030204" pitchFamily="18" charset="0"/>
                      </a:rPr>
                      <m:t>´</m:t>
                    </m:r>
                    <m:r>
                      <a:rPr lang="cs-CZ" sz="1800" b="1" i="1" smtClean="0">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𝑨</m:t>
                        </m:r>
                        <m:r>
                          <a:rPr lang="cs-CZ" sz="1800" b="1" i="1">
                            <a:solidFill>
                              <a:srgbClr val="00287D"/>
                            </a:solidFill>
                            <a:latin typeface="Cambria Math" panose="02040503050406030204" pitchFamily="18" charset="0"/>
                          </a:rPr>
                          <m:t>−</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𝒗𝒙</m:t>
                            </m:r>
                            <m:r>
                              <a:rPr lang="cs-CZ" sz="1800" b="1" i="1" baseline="-25000" smtClean="0">
                                <a:solidFill>
                                  <a:srgbClr val="00287D"/>
                                </a:solidFill>
                                <a:latin typeface="Cambria Math" panose="02040503050406030204" pitchFamily="18" charset="0"/>
                              </a:rPr>
                              <m:t>𝑨</m:t>
                            </m:r>
                          </m:num>
                          <m:den>
                            <m:sSup>
                              <m:sSupPr>
                                <m:ctrlPr>
                                  <a:rPr lang="cs-CZ" sz="1800" b="1" i="1" smtClean="0">
                                    <a:solidFill>
                                      <a:srgbClr val="00287D"/>
                                    </a:solidFill>
                                    <a:latin typeface="Cambria Math" panose="02040503050406030204" pitchFamily="18" charset="0"/>
                                  </a:rPr>
                                </m:ctrlPr>
                              </m:sSupPr>
                              <m:e>
                                <m:r>
                                  <a:rPr lang="cs-CZ" sz="1800" b="1" i="1" smtClean="0">
                                    <a:solidFill>
                                      <a:srgbClr val="00287D"/>
                                    </a:solidFill>
                                    <a:latin typeface="Cambria Math" panose="02040503050406030204" pitchFamily="18" charset="0"/>
                                  </a:rPr>
                                  <m:t>𝒄</m:t>
                                </m:r>
                              </m:e>
                              <m:sup>
                                <m:r>
                                  <a:rPr lang="cs-CZ" sz="1800" b="1" i="1" smtClean="0">
                                    <a:solidFill>
                                      <a:srgbClr val="00287D"/>
                                    </a:solidFill>
                                    <a:latin typeface="Cambria Math" panose="02040503050406030204" pitchFamily="18" charset="0"/>
                                  </a:rPr>
                                  <m:t>𝟐</m:t>
                                </m:r>
                              </m:sup>
                            </m:sSup>
                          </m:den>
                        </m:f>
                      </m:num>
                      <m:den>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den>
                    </m:f>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r>
                          <a:rPr lang="cs-CZ" sz="1800" b="1" i="1">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𝑩</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r>
                              <a:rPr lang="cs-CZ" sz="1800" b="1" i="1">
                                <a:solidFill>
                                  <a:srgbClr val="00287D"/>
                                </a:solidFill>
                                <a:latin typeface="Cambria Math" panose="02040503050406030204" pitchFamily="18" charset="0"/>
                              </a:rPr>
                              <m:t>𝒗𝒙</m:t>
                            </m:r>
                            <m:r>
                              <a:rPr lang="cs-CZ" sz="1800" b="1" i="1" baseline="-25000" smtClean="0">
                                <a:solidFill>
                                  <a:srgbClr val="00287D"/>
                                </a:solidFill>
                                <a:latin typeface="Cambria Math" panose="02040503050406030204" pitchFamily="18" charset="0"/>
                              </a:rPr>
                              <m:t>𝑩</m:t>
                            </m:r>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num>
                      <m:den>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den>
                    </m:f>
                    <m:r>
                      <a:rPr lang="cs-CZ" sz="1800" b="1" i="1" smtClean="0">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r>
                          <a:rPr lang="cs-CZ" sz="1800" b="1" i="1">
                            <a:solidFill>
                              <a:srgbClr val="00287D"/>
                            </a:solidFill>
                            <a:latin typeface="Cambria Math" panose="02040503050406030204" pitchFamily="18" charset="0"/>
                          </a:rPr>
                          <m:t>𝒕</m:t>
                        </m:r>
                        <m:r>
                          <a:rPr lang="cs-CZ" sz="1800" b="1" i="1" baseline="-25000">
                            <a:solidFill>
                              <a:srgbClr val="00287D"/>
                            </a:solidFill>
                            <a:latin typeface="Cambria Math" panose="02040503050406030204" pitchFamily="18" charset="0"/>
                          </a:rPr>
                          <m:t>𝑨</m:t>
                        </m:r>
                        <m:r>
                          <a:rPr lang="cs-CZ" sz="1800" b="1" i="1">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𝑩</m:t>
                        </m:r>
                      </m:num>
                      <m:den>
                        <m:rad>
                          <m:radPr>
                            <m:degHide m:val="on"/>
                            <m:ctrlPr>
                              <a:rPr lang="cs-CZ" sz="1800" b="1" i="1">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den>
                    </m:f>
                    <m:r>
                      <a:rPr lang="cs-CZ" sz="1800" b="0" i="0" smtClean="0">
                        <a:solidFill>
                          <a:srgbClr val="00287D"/>
                        </a:solidFill>
                        <a:latin typeface="Cambria Math" panose="02040503050406030204" pitchFamily="18" charset="0"/>
                      </a:rPr>
                      <m:t>=</m:t>
                    </m:r>
                  </m:oMath>
                </a14:m>
                <a:r>
                  <a:rPr lang="cs-CZ" sz="1800" b="1" dirty="0">
                    <a:solidFill>
                      <a:srgbClr val="00287D"/>
                    </a:solidFill>
                  </a:rPr>
                  <a:t> </a:t>
                </a:r>
                <a14:m>
                  <m:oMath xmlns:m="http://schemas.openxmlformats.org/officeDocument/2006/math">
                    <m:f>
                      <m:fPr>
                        <m:ctrlPr>
                          <a:rPr lang="cs-CZ" b="1" i="1">
                            <a:solidFill>
                              <a:srgbClr val="00287D"/>
                            </a:solidFill>
                            <a:highlight>
                              <a:srgbClr val="FFFF00"/>
                            </a:highlight>
                            <a:latin typeface="Cambria Math" panose="02040503050406030204" pitchFamily="18" charset="0"/>
                          </a:rPr>
                        </m:ctrlPr>
                      </m:fPr>
                      <m:num>
                        <m:r>
                          <a:rPr lang="cs-CZ" b="1" i="1" smtClean="0">
                            <a:solidFill>
                              <a:srgbClr val="00287D"/>
                            </a:solidFill>
                            <a:highlight>
                              <a:srgbClr val="FFFF00"/>
                            </a:highlight>
                            <a:latin typeface="Cambria Math" panose="02040503050406030204" pitchFamily="18" charset="0"/>
                          </a:rPr>
                          <m:t>∆</m:t>
                        </m:r>
                        <m:r>
                          <a:rPr lang="cs-CZ" b="1" i="1">
                            <a:solidFill>
                              <a:srgbClr val="00287D"/>
                            </a:solidFill>
                            <a:highlight>
                              <a:srgbClr val="FFFF00"/>
                            </a:highlight>
                            <a:latin typeface="Cambria Math" panose="02040503050406030204" pitchFamily="18" charset="0"/>
                          </a:rPr>
                          <m:t>𝒕</m:t>
                        </m:r>
                      </m:num>
                      <m:den>
                        <m:rad>
                          <m:radPr>
                            <m:degHide m:val="on"/>
                            <m:ctrlPr>
                              <a:rPr lang="cs-CZ" b="1" i="1">
                                <a:solidFill>
                                  <a:srgbClr val="00287D"/>
                                </a:solidFill>
                                <a:highlight>
                                  <a:srgbClr val="FFFF00"/>
                                </a:highlight>
                                <a:latin typeface="Cambria Math" panose="02040503050406030204" pitchFamily="18" charset="0"/>
                              </a:rPr>
                            </m:ctrlPr>
                          </m:radPr>
                          <m:deg/>
                          <m:e>
                            <m:r>
                              <a:rPr lang="cs-CZ" b="1" i="1">
                                <a:solidFill>
                                  <a:srgbClr val="00287D"/>
                                </a:solidFill>
                                <a:highlight>
                                  <a:srgbClr val="FFFF00"/>
                                </a:highlight>
                                <a:latin typeface="Cambria Math" panose="02040503050406030204" pitchFamily="18" charset="0"/>
                              </a:rPr>
                              <m:t>𝟏</m:t>
                            </m:r>
                            <m:r>
                              <a:rPr lang="cs-CZ" b="1" i="1">
                                <a:solidFill>
                                  <a:srgbClr val="00287D"/>
                                </a:solidFill>
                                <a:highlight>
                                  <a:srgbClr val="FFFF00"/>
                                </a:highlight>
                                <a:latin typeface="Cambria Math" panose="02040503050406030204" pitchFamily="18" charset="0"/>
                              </a:rPr>
                              <m:t>−</m:t>
                            </m:r>
                            <m:f>
                              <m:fPr>
                                <m:ctrlPr>
                                  <a:rPr lang="cs-CZ" b="1" i="1">
                                    <a:solidFill>
                                      <a:srgbClr val="00287D"/>
                                    </a:solidFill>
                                    <a:highlight>
                                      <a:srgbClr val="FFFF00"/>
                                    </a:highlight>
                                    <a:latin typeface="Cambria Math" panose="02040503050406030204" pitchFamily="18" charset="0"/>
                                  </a:rPr>
                                </m:ctrlPr>
                              </m:fPr>
                              <m:num>
                                <m:sSup>
                                  <m:sSupPr>
                                    <m:ctrlPr>
                                      <a:rPr lang="cs-CZ" b="1" i="1">
                                        <a:solidFill>
                                          <a:srgbClr val="00287D"/>
                                        </a:solidFill>
                                        <a:highlight>
                                          <a:srgbClr val="FFFF00"/>
                                        </a:highlight>
                                        <a:latin typeface="Cambria Math" panose="02040503050406030204" pitchFamily="18" charset="0"/>
                                      </a:rPr>
                                    </m:ctrlPr>
                                  </m:sSupPr>
                                  <m:e>
                                    <m:r>
                                      <a:rPr lang="cs-CZ" b="1" i="1">
                                        <a:solidFill>
                                          <a:srgbClr val="00287D"/>
                                        </a:solidFill>
                                        <a:highlight>
                                          <a:srgbClr val="FFFF00"/>
                                        </a:highlight>
                                        <a:latin typeface="Cambria Math" panose="02040503050406030204" pitchFamily="18" charset="0"/>
                                      </a:rPr>
                                      <m:t>𝒗</m:t>
                                    </m:r>
                                  </m:e>
                                  <m:sup>
                                    <m:r>
                                      <a:rPr lang="cs-CZ" b="1" i="1">
                                        <a:solidFill>
                                          <a:srgbClr val="00287D"/>
                                        </a:solidFill>
                                        <a:highlight>
                                          <a:srgbClr val="FFFF00"/>
                                        </a:highlight>
                                        <a:latin typeface="Cambria Math" panose="02040503050406030204" pitchFamily="18" charset="0"/>
                                      </a:rPr>
                                      <m:t>𝟐</m:t>
                                    </m:r>
                                  </m:sup>
                                </m:sSup>
                              </m:num>
                              <m:den>
                                <m:sSup>
                                  <m:sSupPr>
                                    <m:ctrlPr>
                                      <a:rPr lang="cs-CZ" b="1" i="1">
                                        <a:solidFill>
                                          <a:srgbClr val="00287D"/>
                                        </a:solidFill>
                                        <a:highlight>
                                          <a:srgbClr val="FFFF00"/>
                                        </a:highlight>
                                        <a:latin typeface="Cambria Math" panose="02040503050406030204" pitchFamily="18" charset="0"/>
                                      </a:rPr>
                                    </m:ctrlPr>
                                  </m:sSupPr>
                                  <m:e>
                                    <m:r>
                                      <a:rPr lang="cs-CZ" b="1" i="1">
                                        <a:solidFill>
                                          <a:srgbClr val="00287D"/>
                                        </a:solidFill>
                                        <a:highlight>
                                          <a:srgbClr val="FFFF00"/>
                                        </a:highlight>
                                        <a:latin typeface="Cambria Math" panose="02040503050406030204" pitchFamily="18" charset="0"/>
                                      </a:rPr>
                                      <m:t>𝒄</m:t>
                                    </m:r>
                                  </m:e>
                                  <m:sup>
                                    <m:r>
                                      <a:rPr lang="cs-CZ" b="1" i="1">
                                        <a:solidFill>
                                          <a:srgbClr val="00287D"/>
                                        </a:solidFill>
                                        <a:highlight>
                                          <a:srgbClr val="FFFF00"/>
                                        </a:highlight>
                                        <a:latin typeface="Cambria Math" panose="02040503050406030204" pitchFamily="18" charset="0"/>
                                      </a:rPr>
                                      <m:t>𝟐</m:t>
                                    </m:r>
                                  </m:sup>
                                </m:sSup>
                              </m:den>
                            </m:f>
                          </m:e>
                        </m:rad>
                      </m:den>
                    </m:f>
                    <m:r>
                      <a:rPr lang="cs-CZ" b="1" i="1" smtClean="0">
                        <a:solidFill>
                          <a:srgbClr val="00287D"/>
                        </a:solidFill>
                        <a:latin typeface="Cambria Math" panose="02040503050406030204" pitchFamily="18" charset="0"/>
                      </a:rPr>
                      <m:t>=</m:t>
                    </m:r>
                    <m:f>
                      <m:fPr>
                        <m:ctrlPr>
                          <a:rPr lang="cs-CZ" b="1" i="1">
                            <a:solidFill>
                              <a:srgbClr val="00287D"/>
                            </a:solidFill>
                            <a:highlight>
                              <a:srgbClr val="FFFF00"/>
                            </a:highlight>
                            <a:latin typeface="Cambria Math" panose="02040503050406030204" pitchFamily="18" charset="0"/>
                          </a:rPr>
                        </m:ctrlPr>
                      </m:fPr>
                      <m:num>
                        <m:r>
                          <m:rPr>
                            <m:sty m:val="p"/>
                          </m:rPr>
                          <a:rPr lang="el-GR" b="1" i="1" smtClean="0">
                            <a:solidFill>
                              <a:srgbClr val="00287D"/>
                            </a:solidFill>
                            <a:highlight>
                              <a:srgbClr val="FFFF00"/>
                            </a:highlight>
                            <a:latin typeface="Cambria Math" panose="02040503050406030204" pitchFamily="18" charset="0"/>
                          </a:rPr>
                          <m:t>τ</m:t>
                        </m:r>
                      </m:num>
                      <m:den>
                        <m:rad>
                          <m:radPr>
                            <m:degHide m:val="on"/>
                            <m:ctrlPr>
                              <a:rPr lang="cs-CZ" b="1" i="1">
                                <a:solidFill>
                                  <a:srgbClr val="00287D"/>
                                </a:solidFill>
                                <a:highlight>
                                  <a:srgbClr val="FFFF00"/>
                                </a:highlight>
                                <a:latin typeface="Cambria Math" panose="02040503050406030204" pitchFamily="18" charset="0"/>
                              </a:rPr>
                            </m:ctrlPr>
                          </m:radPr>
                          <m:deg/>
                          <m:e>
                            <m:r>
                              <a:rPr lang="cs-CZ" b="1" i="1">
                                <a:solidFill>
                                  <a:srgbClr val="00287D"/>
                                </a:solidFill>
                                <a:highlight>
                                  <a:srgbClr val="FFFF00"/>
                                </a:highlight>
                                <a:latin typeface="Cambria Math" panose="02040503050406030204" pitchFamily="18" charset="0"/>
                              </a:rPr>
                              <m:t>𝟏</m:t>
                            </m:r>
                            <m:r>
                              <a:rPr lang="cs-CZ" b="1" i="1">
                                <a:solidFill>
                                  <a:srgbClr val="00287D"/>
                                </a:solidFill>
                                <a:highlight>
                                  <a:srgbClr val="FFFF00"/>
                                </a:highlight>
                                <a:latin typeface="Cambria Math" panose="02040503050406030204" pitchFamily="18" charset="0"/>
                              </a:rPr>
                              <m:t>−</m:t>
                            </m:r>
                            <m:f>
                              <m:fPr>
                                <m:ctrlPr>
                                  <a:rPr lang="cs-CZ" b="1" i="1">
                                    <a:solidFill>
                                      <a:srgbClr val="00287D"/>
                                    </a:solidFill>
                                    <a:highlight>
                                      <a:srgbClr val="FFFF00"/>
                                    </a:highlight>
                                    <a:latin typeface="Cambria Math" panose="02040503050406030204" pitchFamily="18" charset="0"/>
                                  </a:rPr>
                                </m:ctrlPr>
                              </m:fPr>
                              <m:num>
                                <m:sSup>
                                  <m:sSupPr>
                                    <m:ctrlPr>
                                      <a:rPr lang="cs-CZ" b="1" i="1">
                                        <a:solidFill>
                                          <a:srgbClr val="00287D"/>
                                        </a:solidFill>
                                        <a:highlight>
                                          <a:srgbClr val="FFFF00"/>
                                        </a:highlight>
                                        <a:latin typeface="Cambria Math" panose="02040503050406030204" pitchFamily="18" charset="0"/>
                                      </a:rPr>
                                    </m:ctrlPr>
                                  </m:sSupPr>
                                  <m:e>
                                    <m:r>
                                      <a:rPr lang="cs-CZ" b="1" i="1">
                                        <a:solidFill>
                                          <a:srgbClr val="00287D"/>
                                        </a:solidFill>
                                        <a:highlight>
                                          <a:srgbClr val="FFFF00"/>
                                        </a:highlight>
                                        <a:latin typeface="Cambria Math" panose="02040503050406030204" pitchFamily="18" charset="0"/>
                                      </a:rPr>
                                      <m:t>𝒗</m:t>
                                    </m:r>
                                  </m:e>
                                  <m:sup>
                                    <m:r>
                                      <a:rPr lang="cs-CZ" b="1" i="1">
                                        <a:solidFill>
                                          <a:srgbClr val="00287D"/>
                                        </a:solidFill>
                                        <a:highlight>
                                          <a:srgbClr val="FFFF00"/>
                                        </a:highlight>
                                        <a:latin typeface="Cambria Math" panose="02040503050406030204" pitchFamily="18" charset="0"/>
                                      </a:rPr>
                                      <m:t>𝟐</m:t>
                                    </m:r>
                                  </m:sup>
                                </m:sSup>
                              </m:num>
                              <m:den>
                                <m:sSup>
                                  <m:sSupPr>
                                    <m:ctrlPr>
                                      <a:rPr lang="cs-CZ" b="1" i="1">
                                        <a:solidFill>
                                          <a:srgbClr val="00287D"/>
                                        </a:solidFill>
                                        <a:highlight>
                                          <a:srgbClr val="FFFF00"/>
                                        </a:highlight>
                                        <a:latin typeface="Cambria Math" panose="02040503050406030204" pitchFamily="18" charset="0"/>
                                      </a:rPr>
                                    </m:ctrlPr>
                                  </m:sSupPr>
                                  <m:e>
                                    <m:r>
                                      <a:rPr lang="cs-CZ" b="1" i="1">
                                        <a:solidFill>
                                          <a:srgbClr val="00287D"/>
                                        </a:solidFill>
                                        <a:highlight>
                                          <a:srgbClr val="FFFF00"/>
                                        </a:highlight>
                                        <a:latin typeface="Cambria Math" panose="02040503050406030204" pitchFamily="18" charset="0"/>
                                      </a:rPr>
                                      <m:t>𝒄</m:t>
                                    </m:r>
                                  </m:e>
                                  <m:sup>
                                    <m:r>
                                      <a:rPr lang="cs-CZ" b="1" i="1">
                                        <a:solidFill>
                                          <a:srgbClr val="00287D"/>
                                        </a:solidFill>
                                        <a:highlight>
                                          <a:srgbClr val="FFFF00"/>
                                        </a:highlight>
                                        <a:latin typeface="Cambria Math" panose="02040503050406030204" pitchFamily="18" charset="0"/>
                                      </a:rPr>
                                      <m:t>𝟐</m:t>
                                    </m:r>
                                  </m:sup>
                                </m:sSup>
                              </m:den>
                            </m:f>
                          </m:e>
                        </m:rad>
                      </m:den>
                    </m:f>
                  </m:oMath>
                </a14:m>
                <a:endParaRPr lang="cs-CZ" b="0" i="0" u="none" strike="noStrike" baseline="0" dirty="0">
                  <a:highlight>
                    <a:srgbClr val="FFFF00"/>
                  </a:highlight>
                  <a:latin typeface="CMUSerif-Roman-Identity-H"/>
                </a:endParaRPr>
              </a:p>
              <a:p>
                <a:pPr marL="400050" lvl="1" indent="0">
                  <a:buNone/>
                </a:pPr>
                <a:r>
                  <a:rPr lang="cs-CZ" sz="1800" i="1" dirty="0">
                    <a:solidFill>
                      <a:srgbClr val="00287D"/>
                    </a:solidFill>
                  </a:rPr>
                  <a:t>V </a:t>
                </a:r>
                <a:r>
                  <a:rPr lang="cs-CZ" sz="1800" i="1" dirty="0">
                    <a:solidFill>
                      <a:srgbClr val="C00000"/>
                    </a:solidFill>
                  </a:rPr>
                  <a:t>klidové soustavě </a:t>
                </a:r>
                <a:r>
                  <a:rPr lang="cs-CZ" sz="1800" i="1" dirty="0">
                    <a:solidFill>
                      <a:srgbClr val="00287D"/>
                    </a:solidFill>
                  </a:rPr>
                  <a:t>(vůči níž se těleso nepohybuje) je časovému intervalu přisouzen index </a:t>
                </a:r>
                <a:r>
                  <a:rPr lang="cs-CZ" sz="1800" i="1" baseline="-25000" dirty="0">
                    <a:solidFill>
                      <a:srgbClr val="00287D"/>
                    </a:solidFill>
                  </a:rPr>
                  <a:t>0</a:t>
                </a:r>
                <a:r>
                  <a:rPr lang="cs-CZ" sz="1800" i="1" dirty="0">
                    <a:solidFill>
                      <a:srgbClr val="00287D"/>
                    </a:solidFill>
                  </a:rPr>
                  <a:t> .</a:t>
                </a:r>
              </a:p>
              <a:p>
                <a:pPr marL="400050" lvl="1" indent="0">
                  <a:buNone/>
                </a:pPr>
                <a:r>
                  <a:rPr lang="cs-CZ" sz="1800" i="1" dirty="0">
                    <a:solidFill>
                      <a:srgbClr val="00B050"/>
                    </a:solidFill>
                  </a:rPr>
                  <a:t>Pozn. : světelné hodiny, dopad </a:t>
                </a:r>
                <a:r>
                  <a:rPr lang="cs-CZ" sz="1800" i="1" dirty="0" err="1">
                    <a:solidFill>
                      <a:srgbClr val="00B050"/>
                    </a:solidFill>
                  </a:rPr>
                  <a:t>mionů</a:t>
                </a:r>
                <a:r>
                  <a:rPr lang="cs-CZ" sz="1800" i="1" dirty="0">
                    <a:solidFill>
                      <a:srgbClr val="00B050"/>
                    </a:solidFill>
                  </a:rPr>
                  <a:t>, paradox dvojčat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5" y="1625273"/>
                <a:ext cx="8173530" cy="4418475"/>
              </a:xfrm>
              <a:blipFill>
                <a:blip r:embed="rId3"/>
                <a:stretch>
                  <a:fillRect l="-1715" t="-1796" b="-7735"/>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spTree>
    <p:extLst>
      <p:ext uri="{BB962C8B-B14F-4D97-AF65-F5344CB8AC3E}">
        <p14:creationId xmlns:p14="http://schemas.microsoft.com/office/powerpoint/2010/main" val="915556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Dilatace času</a:t>
            </a:r>
            <a:endParaRPr lang="cs-CZ" sz="1800" b="1" i="1" dirty="0">
              <a:solidFill>
                <a:srgbClr val="C00000"/>
              </a:solidFill>
              <a:latin typeface="Cambria Math" panose="02040503050406030204" pitchFamily="18" charset="0"/>
            </a:endParaRPr>
          </a:p>
          <a:p>
            <a:pPr marL="0" indent="0" algn="l">
              <a:buNone/>
            </a:pPr>
            <a:r>
              <a:rPr lang="cs-CZ" sz="1800" b="0" i="0" u="none" strike="noStrike" baseline="0" dirty="0">
                <a:latin typeface="CMUSerif-Roman-Identity-H"/>
                <a:hlinkClick r:id="rId3"/>
              </a:rPr>
              <a:t>https://youtu.be/Md28i1mqRUQ?list=PLLOs9FbkODkI8T_5sFJ6-uqU61EHJErci</a:t>
            </a:r>
            <a:endParaRPr lang="cs-CZ" sz="1800" b="0" i="0" u="none" strike="noStrike" baseline="0" dirty="0">
              <a:latin typeface="CMUSerif-Roman-Identity-H"/>
            </a:endParaRPr>
          </a:p>
          <a:p>
            <a:pPr marL="400050" lvl="1" indent="0">
              <a:buNone/>
            </a:pPr>
            <a:endParaRPr lang="cs-CZ" sz="1800" i="1" dirty="0">
              <a:solidFill>
                <a:srgbClr val="00287D"/>
              </a:solidFill>
            </a:endParaRPr>
          </a:p>
        </p:txBody>
      </p:sp>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pic>
        <p:nvPicPr>
          <p:cNvPr id="6" name="Obrázek 5">
            <a:extLst>
              <a:ext uri="{FF2B5EF4-FFF2-40B4-BE49-F238E27FC236}">
                <a16:creationId xmlns:a16="http://schemas.microsoft.com/office/drawing/2014/main" id="{01D3A9D5-5FF8-4127-8EF7-A9285AA6FDFD}"/>
              </a:ext>
            </a:extLst>
          </p:cNvPr>
          <p:cNvPicPr>
            <a:picLocks noChangeAspect="1"/>
          </p:cNvPicPr>
          <p:nvPr/>
        </p:nvPicPr>
        <p:blipFill rotWithShape="1">
          <a:blip r:embed="rId5"/>
          <a:srcRect b="4787"/>
          <a:stretch/>
        </p:blipFill>
        <p:spPr>
          <a:xfrm>
            <a:off x="957943" y="2361629"/>
            <a:ext cx="6581455" cy="3901216"/>
          </a:xfrm>
          <a:prstGeom prst="rect">
            <a:avLst/>
          </a:prstGeom>
        </p:spPr>
      </p:pic>
    </p:spTree>
    <p:extLst>
      <p:ext uri="{BB962C8B-B14F-4D97-AF65-F5344CB8AC3E}">
        <p14:creationId xmlns:p14="http://schemas.microsoft.com/office/powerpoint/2010/main" val="560096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Kontrakce délek</a:t>
                </a:r>
                <a:endParaRPr lang="cs-CZ" sz="1800" b="1" i="1" dirty="0">
                  <a:solidFill>
                    <a:srgbClr val="C00000"/>
                  </a:solidFill>
                  <a:latin typeface="Cambria Math" panose="02040503050406030204" pitchFamily="18" charset="0"/>
                </a:endParaRPr>
              </a:p>
              <a:p>
                <a:pPr marL="0" indent="0" algn="l">
                  <a:buNone/>
                </a:pPr>
                <a:endParaRPr lang="cs-CZ" sz="1800" b="0" i="0" u="none" strike="noStrike" baseline="0" dirty="0">
                  <a:latin typeface="CMUSerif-Roman-Identity-H"/>
                </a:endParaRPr>
              </a:p>
              <a:p>
                <a:pPr marL="0" indent="0">
                  <a:buNone/>
                </a:pPr>
                <a:r>
                  <a:rPr lang="cs-CZ" sz="1800" b="0" i="0" u="none" strike="noStrike" baseline="0" dirty="0">
                    <a:latin typeface="CMUSerif-Roman-Identity-H"/>
                  </a:rPr>
                  <a:t>Měření délky pohybující se tyče závisí na změření vzdálenosti koncových bodů </a:t>
                </a:r>
                <a:r>
                  <a:rPr lang="cs-CZ" sz="1800" b="0" i="1" u="none" strike="noStrike" baseline="0" dirty="0">
                    <a:solidFill>
                      <a:srgbClr val="00287D"/>
                    </a:solidFill>
                    <a:latin typeface="CMUSerif-Roman-Identity-H"/>
                  </a:rPr>
                  <a:t>x</a:t>
                </a:r>
                <a:r>
                  <a:rPr lang="cs-CZ" sz="1800" b="0" i="1" u="none" strike="noStrike" baseline="-25000" dirty="0">
                    <a:solidFill>
                      <a:srgbClr val="00287D"/>
                    </a:solidFill>
                    <a:latin typeface="CMUSerif-Roman-Identity-H"/>
                  </a:rPr>
                  <a:t>1</a:t>
                </a:r>
                <a:r>
                  <a:rPr lang="cs-CZ" sz="1800" b="0" i="0" u="none" strike="noStrike" baseline="0" dirty="0">
                    <a:latin typeface="CMUSerif-Roman-Identity-H"/>
                  </a:rPr>
                  <a:t>, </a:t>
                </a:r>
                <a:r>
                  <a:rPr lang="cs-CZ" sz="1800" b="0" i="1" u="none" strike="noStrike" baseline="0" dirty="0">
                    <a:solidFill>
                      <a:srgbClr val="00287D"/>
                    </a:solidFill>
                    <a:latin typeface="CMUSerif-Roman-Identity-H"/>
                  </a:rPr>
                  <a:t>x</a:t>
                </a:r>
                <a:r>
                  <a:rPr lang="cs-CZ" sz="1800" b="0" i="1" u="none" strike="noStrike" baseline="-25000" dirty="0">
                    <a:solidFill>
                      <a:srgbClr val="00287D"/>
                    </a:solidFill>
                    <a:latin typeface="CMUSerif-Roman-Identity-H"/>
                  </a:rPr>
                  <a:t>2</a:t>
                </a:r>
                <a:r>
                  <a:rPr lang="cs-CZ" sz="1800" b="0" i="0" u="none" strike="noStrike" baseline="0" dirty="0">
                    <a:latin typeface="CMUSerif-Roman-Identity-H"/>
                  </a:rPr>
                  <a:t> současně. Změříme-li délku tyče v soustavě S současně, pak v S´ vůbec nemusí být současně změřeny </a:t>
                </a:r>
                <a:r>
                  <a:rPr lang="cs-CZ" sz="1800" b="0" i="1" u="none" strike="noStrike" baseline="0" dirty="0">
                    <a:solidFill>
                      <a:srgbClr val="00287D"/>
                    </a:solidFill>
                    <a:latin typeface="CMUSerif-Roman-Identity-H"/>
                  </a:rPr>
                  <a:t>x</a:t>
                </a:r>
                <a:r>
                  <a:rPr lang="cs-CZ" sz="1800" b="0" i="1" u="none" strike="noStrike" baseline="-25000" dirty="0">
                    <a:solidFill>
                      <a:srgbClr val="00287D"/>
                    </a:solidFill>
                    <a:latin typeface="CMUSerif-Roman-Identity-H"/>
                  </a:rPr>
                  <a:t>1</a:t>
                </a:r>
                <a:r>
                  <a:rPr lang="cs-CZ" sz="1800" b="0" i="1" u="none" strike="noStrike" baseline="0" dirty="0">
                    <a:solidFill>
                      <a:srgbClr val="00287D"/>
                    </a:solidFill>
                    <a:latin typeface="CMUSerif-Roman-Identity-H"/>
                  </a:rPr>
                  <a:t>´</a:t>
                </a:r>
                <a:r>
                  <a:rPr lang="cs-CZ" sz="1800" b="0" i="0" u="none" strike="noStrike" baseline="0" dirty="0">
                    <a:latin typeface="CMUSerif-Roman-Identity-H"/>
                  </a:rPr>
                  <a:t>a </a:t>
                </a:r>
                <a:r>
                  <a:rPr lang="cs-CZ" sz="1800" b="0" i="1" u="none" strike="noStrike" baseline="0" dirty="0">
                    <a:solidFill>
                      <a:srgbClr val="00287D"/>
                    </a:solidFill>
                    <a:latin typeface="CMUSerif-Roman-Identity-H"/>
                  </a:rPr>
                  <a:t>x</a:t>
                </a:r>
                <a:r>
                  <a:rPr lang="cs-CZ" sz="1800" b="0" i="1" u="none" strike="noStrike" baseline="-25000" dirty="0">
                    <a:solidFill>
                      <a:srgbClr val="00287D"/>
                    </a:solidFill>
                    <a:latin typeface="CMUSerif-Roman-Identity-H"/>
                  </a:rPr>
                  <a:t>2</a:t>
                </a:r>
                <a:r>
                  <a:rPr lang="cs-CZ" sz="1800" b="0" i="1" u="none" strike="noStrike" baseline="0" dirty="0">
                    <a:solidFill>
                      <a:srgbClr val="00287D"/>
                    </a:solidFill>
                    <a:latin typeface="CMUSerif-Roman-Identity-H"/>
                  </a:rPr>
                  <a:t>´</a:t>
                </a:r>
                <a:r>
                  <a:rPr lang="cs-CZ" sz="1800" b="0" i="0" u="none" strike="noStrike" baseline="0" dirty="0">
                    <a:latin typeface="CMUSerif-Roman-Identity-H"/>
                  </a:rPr>
                  <a:t>. </a:t>
                </a:r>
                <a:endParaRPr lang="cs-CZ" sz="1800" dirty="0">
                  <a:latin typeface="CMUSerif-Roman-Identity-H"/>
                </a:endParaRPr>
              </a:p>
              <a:p>
                <a:pPr marL="0" indent="0">
                  <a:buNone/>
                </a:pPr>
                <a:r>
                  <a:rPr lang="cs-CZ" sz="1800" b="0" i="0" u="none" strike="noStrike" baseline="0" dirty="0">
                    <a:solidFill>
                      <a:srgbClr val="C00000"/>
                    </a:solidFill>
                    <a:latin typeface="CMUSerif-Roman-Identity-H"/>
                  </a:rPr>
                  <a:t>Jak změříme? </a:t>
                </a:r>
              </a:p>
              <a:p>
                <a:pPr marL="0" indent="0">
                  <a:buNone/>
                </a:pPr>
                <a:r>
                  <a:rPr lang="cs-CZ" sz="1800" b="0" i="0" u="none" strike="noStrike" baseline="0" dirty="0">
                    <a:latin typeface="CMUSerif-Roman-Identity-H"/>
                  </a:rPr>
                  <a:t>Změříme délku tyče vyslaným paprskem, který se na druhé straně odrazí od zrcadla a doletí zpět. Známe rychlost světla ve vakuu </a:t>
                </a:r>
                <a:r>
                  <a:rPr lang="cs-CZ" sz="1800" b="0" i="1" u="none" strike="noStrike" baseline="0" dirty="0">
                    <a:solidFill>
                      <a:srgbClr val="00287D"/>
                    </a:solidFill>
                    <a:latin typeface="CMUSerif-Roman-Identity-H"/>
                  </a:rPr>
                  <a:t>c</a:t>
                </a:r>
                <a:r>
                  <a:rPr lang="cs-CZ" sz="1800" b="0" i="0" u="none" strike="noStrike" baseline="0" dirty="0">
                    <a:latin typeface="CMUSerif-Roman-Identity-H"/>
                  </a:rPr>
                  <a:t> , změříme-li čas, dopočítáme délku.</a:t>
                </a:r>
              </a:p>
              <a:p>
                <a:pPr marL="0" indent="0">
                  <a:buNone/>
                </a:pPr>
                <a:r>
                  <a:rPr lang="cs-CZ" sz="1800" dirty="0">
                    <a:latin typeface="CMUSerif-Roman-Identity-H"/>
                  </a:rPr>
                  <a:t>Nechť v S´ je tyč délky </a:t>
                </a:r>
                <a:r>
                  <a:rPr lang="cs-CZ" sz="1800" dirty="0">
                    <a:solidFill>
                      <a:srgbClr val="00287D"/>
                    </a:solidFill>
                    <a:latin typeface="Script MT Bold" panose="03040602040607080904" pitchFamily="66" charset="0"/>
                  </a:rPr>
                  <a:t>l</a:t>
                </a:r>
                <a:r>
                  <a:rPr lang="cs-CZ" sz="1800" i="1" baseline="-25000" dirty="0">
                    <a:solidFill>
                      <a:srgbClr val="00287D"/>
                    </a:solidFill>
                    <a:latin typeface="CMUSerif-Roman-Identity-H"/>
                  </a:rPr>
                  <a:t>0</a:t>
                </a:r>
                <a:r>
                  <a:rPr lang="cs-CZ" sz="1800" dirty="0">
                    <a:latin typeface="CMUSerif-Roman-Identity-H"/>
                  </a:rPr>
                  <a:t>  v klidu. 		</a:t>
                </a:r>
              </a:p>
              <a:p>
                <a:pPr marL="0" indent="0">
                  <a:buNone/>
                </a:pPr>
                <a:r>
                  <a:rPr lang="cs-CZ" sz="1800" b="0" i="0" u="none" strike="noStrike" baseline="0" dirty="0">
                    <a:latin typeface="CMUSerif-Roman-Identity-H"/>
                  </a:rPr>
                  <a:t>Doba  </a:t>
                </a:r>
                <a:r>
                  <a:rPr lang="cs-CZ" sz="1800" b="0" i="0" u="none" strike="noStrike" baseline="0" dirty="0">
                    <a:solidFill>
                      <a:srgbClr val="C00000"/>
                    </a:solidFill>
                    <a:latin typeface="CMUSerif-Roman-Identity-H"/>
                  </a:rPr>
                  <a:t>tam</a:t>
                </a:r>
                <a:r>
                  <a:rPr lang="cs-CZ" sz="1800" b="0" i="0" u="none" strike="noStrike" dirty="0">
                    <a:solidFill>
                      <a:srgbClr val="C00000"/>
                    </a:solidFill>
                    <a:latin typeface="CMUSerif-Roman-Identity-H"/>
                  </a:rPr>
                  <a:t> i zpět </a:t>
                </a:r>
                <a:r>
                  <a:rPr lang="cs-CZ" sz="1800" b="0" i="0" u="none" strike="noStrike" dirty="0">
                    <a:latin typeface="CMUSerif-Roman-Identity-H"/>
                  </a:rPr>
                  <a:t>stejná </a:t>
                </a:r>
                <a14:m>
                  <m:oMath xmlns:m="http://schemas.openxmlformats.org/officeDocument/2006/math">
                    <m:r>
                      <m:rPr>
                        <m:sty m:val="p"/>
                      </m:rPr>
                      <a:rPr lang="el-GR" sz="1800" b="1" i="1" smtClean="0">
                        <a:solidFill>
                          <a:srgbClr val="00287D"/>
                        </a:solidFill>
                        <a:latin typeface="Cambria Math" panose="02040503050406030204" pitchFamily="18" charset="0"/>
                      </a:rPr>
                      <m:t>τ</m:t>
                    </m:r>
                    <m:r>
                      <a:rPr lang="cs-CZ" sz="1800" b="1" i="1" smtClean="0">
                        <a:solidFill>
                          <a:srgbClr val="00287D"/>
                        </a:solidFill>
                        <a:latin typeface="Cambria Math" panose="02040503050406030204" pitchFamily="18" charset="0"/>
                      </a:rPr>
                      <m:t>´= </m:t>
                    </m:r>
                    <m:r>
                      <m:rPr>
                        <m:sty m:val="p"/>
                      </m:rPr>
                      <a:rPr lang="el-GR" sz="1800" b="1" i="1">
                        <a:solidFill>
                          <a:srgbClr val="00287D"/>
                        </a:solidFill>
                        <a:latin typeface="Cambria Math" panose="02040503050406030204" pitchFamily="18" charset="0"/>
                      </a:rPr>
                      <m:t>τ</m:t>
                    </m:r>
                    <m:r>
                      <a:rPr lang="cs-CZ" sz="1800" b="1" i="1" baseline="-25000" smtClean="0">
                        <a:solidFill>
                          <a:srgbClr val="00287D"/>
                        </a:solidFill>
                        <a:latin typeface="Cambria Math" panose="02040503050406030204" pitchFamily="18" charset="0"/>
                      </a:rPr>
                      <m:t>𝟎</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𝟐</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𝒍</m:t>
                        </m:r>
                        <m:r>
                          <a:rPr lang="cs-CZ" sz="1800" b="1" i="1" baseline="-25000" smtClean="0">
                            <a:solidFill>
                              <a:srgbClr val="00287D"/>
                            </a:solidFill>
                            <a:latin typeface="Cambria Math" panose="02040503050406030204" pitchFamily="18" charset="0"/>
                          </a:rPr>
                          <m:t>𝟎</m:t>
                        </m:r>
                      </m:num>
                      <m:den>
                        <m:r>
                          <a:rPr lang="cs-CZ" sz="1800" b="1" i="1" smtClean="0">
                            <a:solidFill>
                              <a:srgbClr val="00287D"/>
                            </a:solidFill>
                            <a:latin typeface="Cambria Math" panose="02040503050406030204" pitchFamily="18" charset="0"/>
                          </a:rPr>
                          <m:t>𝒄</m:t>
                        </m:r>
                      </m:den>
                    </m:f>
                    <m:r>
                      <a:rPr lang="cs-CZ" sz="1800" b="1" i="1" smtClean="0">
                        <a:solidFill>
                          <a:srgbClr val="00287D"/>
                        </a:solidFill>
                        <a:latin typeface="Cambria Math" panose="02040503050406030204" pitchFamily="18" charset="0"/>
                      </a:rPr>
                      <m:t> </m:t>
                    </m:r>
                  </m:oMath>
                </a14:m>
                <a:r>
                  <a:rPr lang="cs-CZ" sz="1800" b="0" i="0" u="none" strike="noStrike" baseline="0" dirty="0">
                    <a:latin typeface="CMUSerif-Roman-Identity-H"/>
                  </a:rPr>
                  <a:t>	          </a:t>
                </a:r>
                <a:r>
                  <a:rPr lang="cs-CZ" sz="1800" dirty="0">
                    <a:solidFill>
                      <a:srgbClr val="00287D"/>
                    </a:solidFill>
                    <a:latin typeface="Script MT Bold" panose="03040602040607080904" pitchFamily="66" charset="0"/>
                  </a:rPr>
                  <a:t>l</a:t>
                </a:r>
                <a:r>
                  <a:rPr lang="cs-CZ" sz="1800" i="1" dirty="0">
                    <a:solidFill>
                      <a:srgbClr val="00287D"/>
                    </a:solidFill>
                    <a:latin typeface="CMUSerif-Roman-Identity-H"/>
                  </a:rPr>
                  <a:t>´=</a:t>
                </a:r>
                <a:r>
                  <a:rPr lang="cs-CZ" sz="1800" i="1" baseline="-25000" dirty="0">
                    <a:solidFill>
                      <a:srgbClr val="00287D"/>
                    </a:solidFill>
                    <a:latin typeface="CMUSerif-Roman-Identity-H"/>
                  </a:rPr>
                  <a:t> </a:t>
                </a:r>
                <a:r>
                  <a:rPr lang="cs-CZ" sz="1800" dirty="0">
                    <a:solidFill>
                      <a:srgbClr val="00287D"/>
                    </a:solidFill>
                    <a:latin typeface="Script MT Bold" panose="03040602040607080904" pitchFamily="66" charset="0"/>
                  </a:rPr>
                  <a:t>l</a:t>
                </a:r>
                <a:r>
                  <a:rPr lang="cs-CZ" sz="1800" i="1" baseline="-25000" dirty="0">
                    <a:solidFill>
                      <a:srgbClr val="00287D"/>
                    </a:solidFill>
                    <a:latin typeface="CMUSerif-Roman-Identity-H"/>
                  </a:rPr>
                  <a:t>0</a:t>
                </a:r>
                <a:r>
                  <a:rPr lang="cs-CZ" sz="1800" i="1" dirty="0">
                    <a:solidFill>
                      <a:srgbClr val="00287D"/>
                    </a:solidFill>
                    <a:latin typeface="CMUSerif-Roman-Identity-H"/>
                  </a:rPr>
                  <a:t>= x</a:t>
                </a:r>
                <a:r>
                  <a:rPr lang="cs-CZ" sz="1800" i="1" baseline="-25000" dirty="0">
                    <a:solidFill>
                      <a:srgbClr val="00287D"/>
                    </a:solidFill>
                    <a:latin typeface="CMUSerif-Roman-Identity-H"/>
                  </a:rPr>
                  <a:t>2</a:t>
                </a:r>
                <a:r>
                  <a:rPr lang="cs-CZ" sz="1800" i="1" dirty="0">
                    <a:solidFill>
                      <a:srgbClr val="00287D"/>
                    </a:solidFill>
                    <a:latin typeface="CMUSerif-Roman-Identity-H"/>
                  </a:rPr>
                  <a:t>´-</a:t>
                </a:r>
                <a:r>
                  <a:rPr lang="cs-CZ" sz="1800" dirty="0">
                    <a:latin typeface="CMUSerif-Roman-Identity-H"/>
                  </a:rPr>
                  <a:t> </a:t>
                </a:r>
                <a:r>
                  <a:rPr lang="cs-CZ" sz="1800" i="1" dirty="0">
                    <a:solidFill>
                      <a:srgbClr val="00287D"/>
                    </a:solidFill>
                    <a:latin typeface="CMUSerif-Roman-Identity-H"/>
                  </a:rPr>
                  <a:t>x</a:t>
                </a:r>
                <a:r>
                  <a:rPr lang="cs-CZ" sz="1800" i="1" baseline="-25000" dirty="0">
                    <a:solidFill>
                      <a:srgbClr val="00287D"/>
                    </a:solidFill>
                    <a:latin typeface="CMUSerif-Roman-Identity-H"/>
                  </a:rPr>
                  <a:t>1</a:t>
                </a:r>
                <a:r>
                  <a:rPr lang="cs-CZ" sz="1800" i="1" dirty="0">
                    <a:solidFill>
                      <a:srgbClr val="00287D"/>
                    </a:solidFill>
                    <a:latin typeface="CMUSerif-Roman-Identity-H"/>
                  </a:rPr>
                  <a:t>´</a:t>
                </a:r>
                <a:r>
                  <a:rPr lang="cs-CZ" sz="1800" i="1" baseline="-25000" dirty="0">
                    <a:solidFill>
                      <a:srgbClr val="00287D"/>
                    </a:solidFill>
                    <a:latin typeface="CMUSerif-Roman-Identity-H"/>
                  </a:rPr>
                  <a:t> </a:t>
                </a:r>
                <a:r>
                  <a:rPr lang="cs-CZ" sz="1800" b="0" i="0" u="none" strike="noStrike" baseline="0" dirty="0">
                    <a:latin typeface="CMUSerif-Roman-Identity-H"/>
                  </a:rPr>
                  <a:t>	</a:t>
                </a:r>
                <a:r>
                  <a:rPr lang="cs-CZ" sz="1800" i="1" dirty="0">
                    <a:solidFill>
                      <a:srgbClr val="00287D"/>
                    </a:solidFill>
                    <a:latin typeface="CMUSerif-Roman-Identity-H"/>
                  </a:rPr>
                  <a:t> 	      l</a:t>
                </a:r>
                <a:r>
                  <a:rPr lang="cs-CZ" sz="1800" i="1" baseline="-25000" dirty="0">
                    <a:solidFill>
                      <a:srgbClr val="00287D"/>
                    </a:solidFill>
                    <a:latin typeface="CMUSerif-Roman-Identity-H"/>
                  </a:rPr>
                  <a:t>0</a:t>
                </a:r>
              </a:p>
              <a:p>
                <a:pPr marL="0" indent="0">
                  <a:buNone/>
                </a:pPr>
                <a:r>
                  <a:rPr lang="cs-CZ" sz="1800" dirty="0">
                    <a:latin typeface="CMUSerif-Roman-Identity-H"/>
                  </a:rPr>
                  <a:t>Pozorovatel v soustavě S: </a:t>
                </a:r>
              </a:p>
              <a:p>
                <a:pPr marL="0" indent="0">
                  <a:buNone/>
                </a:pPr>
                <a:r>
                  <a:rPr lang="cs-CZ" sz="1800" dirty="0">
                    <a:latin typeface="CMUSerif-Roman-Identity-H"/>
                  </a:rPr>
                  <a:t>Doba </a:t>
                </a:r>
                <a:r>
                  <a:rPr lang="cs-CZ" sz="1800" dirty="0">
                    <a:solidFill>
                      <a:srgbClr val="C00000"/>
                    </a:solidFill>
                    <a:latin typeface="CMUSerif-Roman-Identity-H"/>
                  </a:rPr>
                  <a:t>tam </a:t>
                </a:r>
                <a:r>
                  <a:rPr lang="cs-CZ" sz="1800" i="1" dirty="0">
                    <a:solidFill>
                      <a:srgbClr val="C00000"/>
                    </a:solidFill>
                    <a:latin typeface="CMUSerif-Roman-Identity-H"/>
                  </a:rPr>
                  <a:t>t</a:t>
                </a:r>
                <a:r>
                  <a:rPr lang="cs-CZ" sz="1800" i="1" baseline="-25000" dirty="0">
                    <a:solidFill>
                      <a:srgbClr val="C00000"/>
                    </a:solidFill>
                    <a:latin typeface="CMUSerif-Roman-Identity-H"/>
                  </a:rPr>
                  <a:t>1</a:t>
                </a:r>
                <a:r>
                  <a:rPr lang="cs-CZ" sz="1800" dirty="0">
                    <a:latin typeface="CMUSerif-Roman-Identity-H"/>
                  </a:rPr>
                  <a:t>      </a:t>
                </a:r>
                <a:r>
                  <a:rPr lang="cs-CZ" sz="1800" i="1" dirty="0">
                    <a:solidFill>
                      <a:srgbClr val="00287D"/>
                    </a:solidFill>
                    <a:latin typeface="CMUSerif-Roman-Identity-H"/>
                  </a:rPr>
                  <a:t>ct</a:t>
                </a:r>
                <a:r>
                  <a:rPr lang="cs-CZ" sz="1800" i="1" baseline="-25000" dirty="0">
                    <a:solidFill>
                      <a:srgbClr val="00287D"/>
                    </a:solidFill>
                    <a:latin typeface="CMUSerif-Roman-Identity-H"/>
                  </a:rPr>
                  <a:t>1</a:t>
                </a:r>
                <a:r>
                  <a:rPr lang="cs-CZ" sz="1800" i="1" dirty="0">
                    <a:solidFill>
                      <a:srgbClr val="00287D"/>
                    </a:solidFill>
                    <a:latin typeface="CMUSerif-Roman-Identity-H"/>
                  </a:rPr>
                  <a:t> = vt</a:t>
                </a:r>
                <a:r>
                  <a:rPr lang="cs-CZ" sz="1800" i="1" baseline="-25000" dirty="0">
                    <a:solidFill>
                      <a:srgbClr val="00287D"/>
                    </a:solidFill>
                    <a:latin typeface="CMUSerif-Roman-Identity-H"/>
                  </a:rPr>
                  <a:t>1</a:t>
                </a:r>
                <a:r>
                  <a:rPr lang="cs-CZ" sz="1800" i="1" dirty="0">
                    <a:solidFill>
                      <a:srgbClr val="00287D"/>
                    </a:solidFill>
                    <a:latin typeface="CMUSerif-Roman-Identity-H"/>
                  </a:rPr>
                  <a:t> + </a:t>
                </a:r>
                <a:r>
                  <a:rPr lang="cs-CZ" sz="1800" dirty="0">
                    <a:solidFill>
                      <a:srgbClr val="00287D"/>
                    </a:solidFill>
                    <a:latin typeface="Script MT Bold" panose="03040602040607080904" pitchFamily="66" charset="0"/>
                  </a:rPr>
                  <a:t>l</a:t>
                </a:r>
                <a:r>
                  <a:rPr lang="cs-CZ" sz="1800" i="1" dirty="0">
                    <a:solidFill>
                      <a:srgbClr val="00287D"/>
                    </a:solidFill>
                    <a:latin typeface="CMUSerif-Roman-Identity-H"/>
                  </a:rPr>
                  <a:t>    </a:t>
                </a:r>
                <a:r>
                  <a:rPr lang="cs-CZ" sz="1800" dirty="0">
                    <a:latin typeface="CMUSerif-Roman-Identity-H"/>
                  </a:rPr>
                  <a:t>(konec </a:t>
                </a:r>
                <a:r>
                  <a:rPr lang="cs-CZ" sz="1800" i="1" dirty="0">
                    <a:solidFill>
                      <a:srgbClr val="00287D"/>
                    </a:solidFill>
                    <a:latin typeface="CMUSerif-Roman-Identity-H"/>
                  </a:rPr>
                  <a:t>x</a:t>
                </a:r>
                <a:r>
                  <a:rPr lang="cs-CZ" sz="1800" i="1" baseline="-25000" dirty="0">
                    <a:solidFill>
                      <a:srgbClr val="00287D"/>
                    </a:solidFill>
                    <a:latin typeface="CMUSerif-Roman-Identity-H"/>
                  </a:rPr>
                  <a:t>2</a:t>
                </a:r>
                <a:r>
                  <a:rPr lang="cs-CZ" sz="1800" dirty="0">
                    <a:latin typeface="CMUSerif-Roman-Identity-H"/>
                  </a:rPr>
                  <a:t> se vzdaluje)</a:t>
                </a:r>
              </a:p>
              <a:p>
                <a:pPr marL="0" indent="0">
                  <a:buNone/>
                </a:pPr>
                <a:r>
                  <a:rPr lang="cs-CZ" sz="1800" dirty="0">
                    <a:latin typeface="CMUSerif-Roman-Identity-H"/>
                  </a:rPr>
                  <a:t>Doba </a:t>
                </a:r>
                <a:r>
                  <a:rPr lang="cs-CZ" sz="1800" dirty="0">
                    <a:solidFill>
                      <a:srgbClr val="C00000"/>
                    </a:solidFill>
                    <a:latin typeface="CMUSerif-Roman-Identity-H"/>
                  </a:rPr>
                  <a:t>zpět </a:t>
                </a:r>
                <a:r>
                  <a:rPr lang="cs-CZ" sz="1800" i="1" dirty="0">
                    <a:solidFill>
                      <a:srgbClr val="C00000"/>
                    </a:solidFill>
                    <a:latin typeface="CMUSerif-Roman-Identity-H"/>
                  </a:rPr>
                  <a:t>t</a:t>
                </a:r>
                <a:r>
                  <a:rPr lang="cs-CZ" sz="1800" i="1" baseline="-25000" dirty="0">
                    <a:solidFill>
                      <a:srgbClr val="C00000"/>
                    </a:solidFill>
                    <a:latin typeface="CMUSerif-Roman-Identity-H"/>
                  </a:rPr>
                  <a:t>2</a:t>
                </a:r>
                <a:r>
                  <a:rPr lang="cs-CZ" sz="1800" dirty="0">
                    <a:latin typeface="CMUSerif-Roman-Identity-H"/>
                  </a:rPr>
                  <a:t>      </a:t>
                </a:r>
                <a:r>
                  <a:rPr lang="cs-CZ" sz="1800" i="1" dirty="0">
                    <a:solidFill>
                      <a:srgbClr val="00287D"/>
                    </a:solidFill>
                    <a:latin typeface="CMUSerif-Roman-Identity-H"/>
                  </a:rPr>
                  <a:t>ct</a:t>
                </a:r>
                <a:r>
                  <a:rPr lang="cs-CZ" sz="1800" i="1" baseline="-25000" dirty="0">
                    <a:solidFill>
                      <a:srgbClr val="00287D"/>
                    </a:solidFill>
                    <a:latin typeface="CMUSerif-Roman-Identity-H"/>
                  </a:rPr>
                  <a:t>2</a:t>
                </a:r>
                <a:r>
                  <a:rPr lang="cs-CZ" sz="1800" i="1" dirty="0">
                    <a:solidFill>
                      <a:srgbClr val="00287D"/>
                    </a:solidFill>
                    <a:latin typeface="CMUSerif-Roman-Identity-H"/>
                  </a:rPr>
                  <a:t> = vt</a:t>
                </a:r>
                <a:r>
                  <a:rPr lang="cs-CZ" sz="1800" i="1" baseline="-25000" dirty="0">
                    <a:solidFill>
                      <a:srgbClr val="00287D"/>
                    </a:solidFill>
                    <a:latin typeface="CMUSerif-Roman-Identity-H"/>
                  </a:rPr>
                  <a:t>2</a:t>
                </a:r>
                <a:r>
                  <a:rPr lang="cs-CZ" sz="1800" i="1" dirty="0">
                    <a:solidFill>
                      <a:srgbClr val="00287D"/>
                    </a:solidFill>
                    <a:latin typeface="CMUSerif-Roman-Identity-H"/>
                  </a:rPr>
                  <a:t> - </a:t>
                </a:r>
                <a:r>
                  <a:rPr lang="cs-CZ" sz="1800" dirty="0">
                    <a:solidFill>
                      <a:srgbClr val="00287D"/>
                    </a:solidFill>
                    <a:latin typeface="Script MT Bold" panose="03040602040607080904" pitchFamily="66" charset="0"/>
                  </a:rPr>
                  <a:t>l</a:t>
                </a:r>
                <a:r>
                  <a:rPr lang="cs-CZ" sz="1800" i="1" dirty="0">
                    <a:solidFill>
                      <a:srgbClr val="00287D"/>
                    </a:solidFill>
                    <a:latin typeface="CMUSerif-Roman-Identity-H"/>
                  </a:rPr>
                  <a:t>    </a:t>
                </a:r>
                <a:r>
                  <a:rPr lang="cs-CZ" sz="1800" dirty="0">
                    <a:latin typeface="CMUSerif-Roman-Identity-H"/>
                  </a:rPr>
                  <a:t>(začátek </a:t>
                </a:r>
                <a:r>
                  <a:rPr lang="cs-CZ" sz="1800" i="1" dirty="0">
                    <a:solidFill>
                      <a:srgbClr val="00287D"/>
                    </a:solidFill>
                    <a:latin typeface="CMUSerif-Roman-Identity-H"/>
                  </a:rPr>
                  <a:t>x</a:t>
                </a:r>
                <a:r>
                  <a:rPr lang="cs-CZ" sz="1800" i="1" baseline="-25000" dirty="0">
                    <a:solidFill>
                      <a:srgbClr val="00287D"/>
                    </a:solidFill>
                    <a:latin typeface="CMUSerif-Roman-Identity-H"/>
                  </a:rPr>
                  <a:t>1</a:t>
                </a:r>
                <a:r>
                  <a:rPr lang="cs-CZ" sz="1800" dirty="0">
                    <a:latin typeface="CMUSerif-Roman-Identity-H"/>
                  </a:rPr>
                  <a:t> se přibližuje)</a:t>
                </a:r>
              </a:p>
              <a:p>
                <a:pPr marL="0" indent="0">
                  <a:buNone/>
                </a:pPr>
                <a:r>
                  <a:rPr lang="cs-CZ" sz="1800" dirty="0">
                    <a:latin typeface="CMUSerif-Roman-Identity-H"/>
                  </a:rPr>
                  <a:t>Celkem	           </a:t>
                </a:r>
                <a14:m>
                  <m:oMath xmlns:m="http://schemas.openxmlformats.org/officeDocument/2006/math">
                    <m:r>
                      <m:rPr>
                        <m:sty m:val="p"/>
                      </m:rPr>
                      <a:rPr lang="el-GR" sz="1800" b="1" i="1" smtClean="0">
                        <a:solidFill>
                          <a:srgbClr val="00287D"/>
                        </a:solidFill>
                        <a:latin typeface="Cambria Math" panose="02040503050406030204" pitchFamily="18" charset="0"/>
                      </a:rPr>
                      <m:t>τ</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𝟏</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𝒕</m:t>
                    </m:r>
                    <m:r>
                      <a:rPr lang="cs-CZ" sz="1800" b="1" i="1" baseline="-25000" smtClean="0">
                        <a:solidFill>
                          <a:srgbClr val="00287D"/>
                        </a:solidFill>
                        <a:latin typeface="Cambria Math" panose="02040503050406030204" pitchFamily="18" charset="0"/>
                      </a:rPr>
                      <m:t>𝟐</m:t>
                    </m:r>
                    <m:r>
                      <a:rPr lang="cs-CZ" sz="1800" b="1" i="1" smtClean="0">
                        <a:solidFill>
                          <a:srgbClr val="00287D"/>
                        </a:solidFill>
                        <a:latin typeface="Cambria Math" panose="02040503050406030204" pitchFamily="18" charset="0"/>
                      </a:rPr>
                      <m:t>= </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𝒍</m:t>
                        </m:r>
                      </m:num>
                      <m:den>
                        <m:r>
                          <a:rPr lang="cs-CZ" sz="1800" b="1" i="1" smtClean="0">
                            <a:solidFill>
                              <a:srgbClr val="00287D"/>
                            </a:solidFill>
                            <a:latin typeface="Cambria Math" panose="02040503050406030204" pitchFamily="18" charset="0"/>
                          </a:rPr>
                          <m:t>𝒄</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𝒗</m:t>
                        </m:r>
                      </m:den>
                    </m:f>
                    <m:r>
                      <a:rPr lang="cs-CZ" sz="1800" b="1" i="1" smtClean="0">
                        <a:solidFill>
                          <a:srgbClr val="00287D"/>
                        </a:solidFill>
                        <a:latin typeface="Cambria Math" panose="02040503050406030204" pitchFamily="18" charset="0"/>
                      </a:rPr>
                      <m:t>+ </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𝒍</m:t>
                        </m:r>
                      </m:num>
                      <m:den>
                        <m:r>
                          <a:rPr lang="cs-CZ" sz="1800" b="1" i="1" smtClean="0">
                            <a:solidFill>
                              <a:srgbClr val="00287D"/>
                            </a:solidFill>
                            <a:latin typeface="Cambria Math" panose="02040503050406030204" pitchFamily="18" charset="0"/>
                          </a:rPr>
                          <m:t>𝒄</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𝒗</m:t>
                        </m:r>
                      </m:den>
                    </m:f>
                    <m:r>
                      <a:rPr lang="cs-CZ" sz="1800" b="1" i="1" smtClean="0">
                        <a:solidFill>
                          <a:srgbClr val="00287D"/>
                        </a:solidFill>
                        <a:latin typeface="Cambria Math" panose="02040503050406030204" pitchFamily="18" charset="0"/>
                      </a:rPr>
                      <m:t> = </m:t>
                    </m:r>
                    <m:f>
                      <m:fPr>
                        <m:ctrlPr>
                          <a:rPr lang="cs-CZ" sz="1800" b="1" i="1" smtClean="0">
                            <a:solidFill>
                              <a:srgbClr val="00287D"/>
                            </a:solidFill>
                            <a:latin typeface="Cambria Math" panose="02040503050406030204" pitchFamily="18" charset="0"/>
                          </a:rPr>
                        </m:ctrlPr>
                      </m:fPr>
                      <m:num>
                        <m:r>
                          <a:rPr lang="cs-CZ" sz="1800" b="1" i="1" smtClean="0">
                            <a:solidFill>
                              <a:srgbClr val="00287D"/>
                            </a:solidFill>
                            <a:latin typeface="Cambria Math" panose="02040503050406030204" pitchFamily="18" charset="0"/>
                          </a:rPr>
                          <m:t>𝟐</m:t>
                        </m:r>
                        <m:r>
                          <a:rPr lang="cs-CZ" sz="1800" b="1" i="1" smtClean="0">
                            <a:solidFill>
                              <a:srgbClr val="00287D"/>
                            </a:solidFill>
                            <a:latin typeface="Cambria Math" panose="02040503050406030204" pitchFamily="18" charset="0"/>
                          </a:rPr>
                          <m:t>𝒍𝒄</m:t>
                        </m:r>
                      </m:num>
                      <m:den>
                        <m:r>
                          <a:rPr lang="cs-CZ" sz="1800" b="1" i="1" smtClean="0">
                            <a:solidFill>
                              <a:srgbClr val="00287D"/>
                            </a:solidFill>
                            <a:latin typeface="Cambria Math" panose="02040503050406030204" pitchFamily="18" charset="0"/>
                          </a:rPr>
                          <m:t>𝒄</m:t>
                        </m:r>
                        <m:r>
                          <a:rPr lang="cs-CZ" sz="1800" b="1" i="1" baseline="30000" smtClean="0">
                            <a:solidFill>
                              <a:srgbClr val="00287D"/>
                            </a:solidFill>
                            <a:latin typeface="Cambria Math" panose="02040503050406030204" pitchFamily="18" charset="0"/>
                          </a:rPr>
                          <m:t>𝟐</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𝒗</m:t>
                        </m:r>
                        <m:r>
                          <a:rPr lang="cs-CZ" sz="1800" b="1" i="1" baseline="30000" smtClean="0">
                            <a:solidFill>
                              <a:srgbClr val="00287D"/>
                            </a:solidFill>
                            <a:latin typeface="Cambria Math" panose="02040503050406030204" pitchFamily="18" charset="0"/>
                          </a:rPr>
                          <m:t>𝟐</m:t>
                        </m:r>
                      </m:den>
                    </m:f>
                  </m:oMath>
                </a14:m>
                <a:endParaRPr lang="cs-CZ" sz="1800" i="1" dirty="0">
                  <a:solidFill>
                    <a:srgbClr val="00287D"/>
                  </a:solidFill>
                </a:endParaRPr>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xfrm>
                <a:off x="422695" y="1625273"/>
                <a:ext cx="8173530" cy="4418475"/>
              </a:xfrm>
              <a:blipFill>
                <a:blip r:embed="rId3"/>
                <a:stretch>
                  <a:fillRect l="-1715" t="-1796" b="-8287"/>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cxnSp>
        <p:nvCxnSpPr>
          <p:cNvPr id="7" name="Přímá spojnice 6">
            <a:extLst>
              <a:ext uri="{FF2B5EF4-FFF2-40B4-BE49-F238E27FC236}">
                <a16:creationId xmlns:a16="http://schemas.microsoft.com/office/drawing/2014/main" id="{075B90F3-D8E1-4A48-AB68-39C9D81B4247}"/>
              </a:ext>
            </a:extLst>
          </p:cNvPr>
          <p:cNvCxnSpPr/>
          <p:nvPr/>
        </p:nvCxnSpPr>
        <p:spPr bwMode="auto">
          <a:xfrm>
            <a:off x="6440509" y="4267199"/>
            <a:ext cx="170688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a:extLst>
              <a:ext uri="{FF2B5EF4-FFF2-40B4-BE49-F238E27FC236}">
                <a16:creationId xmlns:a16="http://schemas.microsoft.com/office/drawing/2014/main" id="{A3AC17A3-5E2B-4C14-A5D4-B3967FD1ABAA}"/>
              </a:ext>
            </a:extLst>
          </p:cNvPr>
          <p:cNvCxnSpPr/>
          <p:nvPr/>
        </p:nvCxnSpPr>
        <p:spPr bwMode="auto">
          <a:xfrm>
            <a:off x="6484052" y="4136571"/>
            <a:ext cx="0" cy="226423"/>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a:extLst>
              <a:ext uri="{FF2B5EF4-FFF2-40B4-BE49-F238E27FC236}">
                <a16:creationId xmlns:a16="http://schemas.microsoft.com/office/drawing/2014/main" id="{14EB0403-4603-4FE0-9A28-3C16D8FC3A73}"/>
              </a:ext>
            </a:extLst>
          </p:cNvPr>
          <p:cNvCxnSpPr/>
          <p:nvPr/>
        </p:nvCxnSpPr>
        <p:spPr bwMode="auto">
          <a:xfrm>
            <a:off x="8147389" y="4119153"/>
            <a:ext cx="0" cy="322218"/>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13">
            <a:extLst>
              <a:ext uri="{FF2B5EF4-FFF2-40B4-BE49-F238E27FC236}">
                <a16:creationId xmlns:a16="http://schemas.microsoft.com/office/drawing/2014/main" id="{5590B201-4267-44FE-B36E-93FD01A12372}"/>
              </a:ext>
            </a:extLst>
          </p:cNvPr>
          <p:cNvCxnSpPr/>
          <p:nvPr/>
        </p:nvCxnSpPr>
        <p:spPr bwMode="auto">
          <a:xfrm flipV="1">
            <a:off x="8147389" y="4136571"/>
            <a:ext cx="113212" cy="130628"/>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15">
            <a:extLst>
              <a:ext uri="{FF2B5EF4-FFF2-40B4-BE49-F238E27FC236}">
                <a16:creationId xmlns:a16="http://schemas.microsoft.com/office/drawing/2014/main" id="{6E7CC778-9180-4CA8-B660-1586F6A6A719}"/>
              </a:ext>
            </a:extLst>
          </p:cNvPr>
          <p:cNvCxnSpPr/>
          <p:nvPr/>
        </p:nvCxnSpPr>
        <p:spPr bwMode="auto">
          <a:xfrm flipV="1">
            <a:off x="8147389" y="4049485"/>
            <a:ext cx="95795" cy="113211"/>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Přímá spojnice 19">
            <a:extLst>
              <a:ext uri="{FF2B5EF4-FFF2-40B4-BE49-F238E27FC236}">
                <a16:creationId xmlns:a16="http://schemas.microsoft.com/office/drawing/2014/main" id="{35DD56FF-7197-49ED-801E-78CAD6123D9C}"/>
              </a:ext>
            </a:extLst>
          </p:cNvPr>
          <p:cNvCxnSpPr/>
          <p:nvPr/>
        </p:nvCxnSpPr>
        <p:spPr bwMode="auto">
          <a:xfrm flipV="1">
            <a:off x="8147389" y="4267199"/>
            <a:ext cx="113212" cy="95795"/>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Volný tvar: obrazec 20">
            <a:extLst>
              <a:ext uri="{FF2B5EF4-FFF2-40B4-BE49-F238E27FC236}">
                <a16:creationId xmlns:a16="http://schemas.microsoft.com/office/drawing/2014/main" id="{FC0845DA-6882-4446-8783-89DE8A9765C4}"/>
              </a:ext>
            </a:extLst>
          </p:cNvPr>
          <p:cNvSpPr/>
          <p:nvPr/>
        </p:nvSpPr>
        <p:spPr bwMode="auto">
          <a:xfrm>
            <a:off x="6527418" y="4084320"/>
            <a:ext cx="1585137" cy="78377"/>
          </a:xfrm>
          <a:custGeom>
            <a:avLst/>
            <a:gdLst>
              <a:gd name="connsiteX0" fmla="*/ 0 w 1585137"/>
              <a:gd name="connsiteY0" fmla="*/ 60960 h 78377"/>
              <a:gd name="connsiteX1" fmla="*/ 156754 w 1585137"/>
              <a:gd name="connsiteY1" fmla="*/ 60960 h 78377"/>
              <a:gd name="connsiteX2" fmla="*/ 322217 w 1585137"/>
              <a:gd name="connsiteY2" fmla="*/ 52251 h 78377"/>
              <a:gd name="connsiteX3" fmla="*/ 400594 w 1585137"/>
              <a:gd name="connsiteY3" fmla="*/ 60960 h 78377"/>
              <a:gd name="connsiteX4" fmla="*/ 687977 w 1585137"/>
              <a:gd name="connsiteY4" fmla="*/ 78377 h 78377"/>
              <a:gd name="connsiteX5" fmla="*/ 870857 w 1585137"/>
              <a:gd name="connsiteY5" fmla="*/ 69669 h 78377"/>
              <a:gd name="connsiteX6" fmla="*/ 1149531 w 1585137"/>
              <a:gd name="connsiteY6" fmla="*/ 43543 h 78377"/>
              <a:gd name="connsiteX7" fmla="*/ 1262743 w 1585137"/>
              <a:gd name="connsiteY7" fmla="*/ 52251 h 78377"/>
              <a:gd name="connsiteX8" fmla="*/ 1515291 w 1585137"/>
              <a:gd name="connsiteY8" fmla="*/ 69669 h 78377"/>
              <a:gd name="connsiteX9" fmla="*/ 1532708 w 1585137"/>
              <a:gd name="connsiteY9" fmla="*/ 17417 h 78377"/>
              <a:gd name="connsiteX10" fmla="*/ 1515291 w 1585137"/>
              <a:gd name="connsiteY10" fmla="*/ 0 h 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5137" h="78377">
                <a:moveTo>
                  <a:pt x="0" y="60960"/>
                </a:moveTo>
                <a:cubicBezTo>
                  <a:pt x="101311" y="75434"/>
                  <a:pt x="27069" y="69606"/>
                  <a:pt x="156754" y="60960"/>
                </a:cubicBezTo>
                <a:cubicBezTo>
                  <a:pt x="211862" y="57286"/>
                  <a:pt x="267063" y="55154"/>
                  <a:pt x="322217" y="52251"/>
                </a:cubicBezTo>
                <a:cubicBezTo>
                  <a:pt x="348343" y="55154"/>
                  <a:pt x="374342" y="59614"/>
                  <a:pt x="400594" y="60960"/>
                </a:cubicBezTo>
                <a:cubicBezTo>
                  <a:pt x="688237" y="75712"/>
                  <a:pt x="577374" y="41512"/>
                  <a:pt x="687977" y="78377"/>
                </a:cubicBezTo>
                <a:lnTo>
                  <a:pt x="870857" y="69669"/>
                </a:lnTo>
                <a:cubicBezTo>
                  <a:pt x="1123975" y="54482"/>
                  <a:pt x="1044286" y="78622"/>
                  <a:pt x="1149531" y="43543"/>
                </a:cubicBezTo>
                <a:cubicBezTo>
                  <a:pt x="1187268" y="46446"/>
                  <a:pt x="1224947" y="50262"/>
                  <a:pt x="1262743" y="52251"/>
                </a:cubicBezTo>
                <a:cubicBezTo>
                  <a:pt x="1507111" y="65112"/>
                  <a:pt x="1407575" y="42738"/>
                  <a:pt x="1515291" y="69669"/>
                </a:cubicBezTo>
                <a:cubicBezTo>
                  <a:pt x="1612145" y="45454"/>
                  <a:pt x="1598863" y="67033"/>
                  <a:pt x="1532708" y="17417"/>
                </a:cubicBezTo>
                <a:cubicBezTo>
                  <a:pt x="1526140" y="12491"/>
                  <a:pt x="1521097" y="5806"/>
                  <a:pt x="1515291" y="0"/>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2" name="Volný tvar: obrazec 21">
            <a:extLst>
              <a:ext uri="{FF2B5EF4-FFF2-40B4-BE49-F238E27FC236}">
                <a16:creationId xmlns:a16="http://schemas.microsoft.com/office/drawing/2014/main" id="{50F2B018-FA39-4737-AA71-2A9064954362}"/>
              </a:ext>
            </a:extLst>
          </p:cNvPr>
          <p:cNvSpPr/>
          <p:nvPr/>
        </p:nvSpPr>
        <p:spPr bwMode="auto">
          <a:xfrm>
            <a:off x="6557903" y="4336868"/>
            <a:ext cx="1554652" cy="104503"/>
          </a:xfrm>
          <a:custGeom>
            <a:avLst/>
            <a:gdLst>
              <a:gd name="connsiteX0" fmla="*/ 1554652 w 1554652"/>
              <a:gd name="connsiteY0" fmla="*/ 0 h 104503"/>
              <a:gd name="connsiteX1" fmla="*/ 1363063 w 1554652"/>
              <a:gd name="connsiteY1" fmla="*/ 17417 h 104503"/>
              <a:gd name="connsiteX2" fmla="*/ 300618 w 1554652"/>
              <a:gd name="connsiteY2" fmla="*/ 26126 h 104503"/>
              <a:gd name="connsiteX3" fmla="*/ 4526 w 1554652"/>
              <a:gd name="connsiteY3" fmla="*/ 34834 h 104503"/>
              <a:gd name="connsiteX4" fmla="*/ 56778 w 1554652"/>
              <a:gd name="connsiteY4" fmla="*/ 69668 h 104503"/>
              <a:gd name="connsiteX5" fmla="*/ 82903 w 1554652"/>
              <a:gd name="connsiteY5" fmla="*/ 87086 h 104503"/>
              <a:gd name="connsiteX6" fmla="*/ 126446 w 1554652"/>
              <a:gd name="connsiteY6" fmla="*/ 104503 h 1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4652" h="104503">
                <a:moveTo>
                  <a:pt x="1554652" y="0"/>
                </a:moveTo>
                <a:cubicBezTo>
                  <a:pt x="1522439" y="3221"/>
                  <a:pt x="1389217" y="17027"/>
                  <a:pt x="1363063" y="17417"/>
                </a:cubicBezTo>
                <a:lnTo>
                  <a:pt x="300618" y="26126"/>
                </a:lnTo>
                <a:cubicBezTo>
                  <a:pt x="201921" y="29029"/>
                  <a:pt x="101728" y="17477"/>
                  <a:pt x="4526" y="34834"/>
                </a:cubicBezTo>
                <a:cubicBezTo>
                  <a:pt x="-16081" y="38514"/>
                  <a:pt x="39361" y="58056"/>
                  <a:pt x="56778" y="69668"/>
                </a:cubicBezTo>
                <a:cubicBezTo>
                  <a:pt x="65487" y="75474"/>
                  <a:pt x="72974" y="83776"/>
                  <a:pt x="82903" y="87086"/>
                </a:cubicBezTo>
                <a:cubicBezTo>
                  <a:pt x="115187" y="97846"/>
                  <a:pt x="100819" y="91689"/>
                  <a:pt x="126446" y="104503"/>
                </a:cubicBezTo>
              </a:path>
            </a:pathLst>
          </a:cu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cxnSp>
        <p:nvCxnSpPr>
          <p:cNvPr id="25" name="Přímá spojnice se šipkou 24">
            <a:extLst>
              <a:ext uri="{FF2B5EF4-FFF2-40B4-BE49-F238E27FC236}">
                <a16:creationId xmlns:a16="http://schemas.microsoft.com/office/drawing/2014/main" id="{CA43ADC0-62D5-472F-A37D-F0D47AF3A1A5}"/>
              </a:ext>
            </a:extLst>
          </p:cNvPr>
          <p:cNvCxnSpPr/>
          <p:nvPr/>
        </p:nvCxnSpPr>
        <p:spPr bwMode="auto">
          <a:xfrm>
            <a:off x="8147389" y="4162696"/>
            <a:ext cx="256382" cy="0"/>
          </a:xfrm>
          <a:prstGeom prst="straightConnector1">
            <a:avLst/>
          </a:prstGeom>
          <a:solidFill>
            <a:schemeClr val="accent1"/>
          </a:solidFill>
          <a:ln w="9525"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Přímá spojnice se šipkou 28">
            <a:extLst>
              <a:ext uri="{FF2B5EF4-FFF2-40B4-BE49-F238E27FC236}">
                <a16:creationId xmlns:a16="http://schemas.microsoft.com/office/drawing/2014/main" id="{0A063001-B5BD-47E0-9075-EB93C95546FE}"/>
              </a:ext>
            </a:extLst>
          </p:cNvPr>
          <p:cNvCxnSpPr/>
          <p:nvPr/>
        </p:nvCxnSpPr>
        <p:spPr bwMode="auto">
          <a:xfrm>
            <a:off x="6484052" y="4084320"/>
            <a:ext cx="244552" cy="0"/>
          </a:xfrm>
          <a:prstGeom prst="straightConnector1">
            <a:avLst/>
          </a:prstGeom>
          <a:solidFill>
            <a:schemeClr val="accent1"/>
          </a:solidFill>
          <a:ln w="9525"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9024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Kontrakce délek</a:t>
                </a:r>
                <a:endParaRPr lang="cs-CZ" sz="1800" b="1" i="1" dirty="0">
                  <a:solidFill>
                    <a:srgbClr val="C00000"/>
                  </a:solidFill>
                  <a:latin typeface="Cambria Math" panose="02040503050406030204" pitchFamily="18" charset="0"/>
                </a:endParaRPr>
              </a:p>
              <a:p>
                <a:pPr marL="0" indent="0" algn="l">
                  <a:buNone/>
                </a:pPr>
                <a:r>
                  <a:rPr lang="cs-CZ" sz="1800" b="0" i="0" u="none" strike="noStrike" baseline="0" dirty="0">
                    <a:latin typeface="CMUSerif-Roman-Identity-H"/>
                  </a:rPr>
                  <a:t>Platí  (dilatace času)           </a:t>
                </a:r>
                <a14:m>
                  <m:oMath xmlns:m="http://schemas.openxmlformats.org/officeDocument/2006/math">
                    <m:r>
                      <m:rPr>
                        <m:sty m:val="p"/>
                      </m:rPr>
                      <a:rPr lang="el-GR" sz="2000" b="1" i="1" smtClean="0">
                        <a:solidFill>
                          <a:srgbClr val="00287D"/>
                        </a:solidFill>
                        <a:highlight>
                          <a:srgbClr val="FFFF00"/>
                        </a:highlight>
                        <a:latin typeface="Cambria Math" panose="02040503050406030204" pitchFamily="18" charset="0"/>
                      </a:rPr>
                      <m:t>τ</m:t>
                    </m:r>
                    <m:r>
                      <a:rPr lang="cs-CZ" sz="2000" b="1" i="1" smtClean="0">
                        <a:solidFill>
                          <a:srgbClr val="00287D"/>
                        </a:solidFill>
                        <a:highlight>
                          <a:srgbClr val="FFFF00"/>
                        </a:highlight>
                        <a:latin typeface="Cambria Math" panose="02040503050406030204" pitchFamily="18" charset="0"/>
                      </a:rPr>
                      <m:t>´</m:t>
                    </m:r>
                    <m:r>
                      <a:rPr lang="cs-CZ" sz="2000" b="1" i="1" smtClean="0">
                        <a:solidFill>
                          <a:srgbClr val="00287D"/>
                        </a:solidFill>
                        <a:latin typeface="Cambria Math" panose="02040503050406030204" pitchFamily="18" charset="0"/>
                      </a:rPr>
                      <m:t>=</m:t>
                    </m:r>
                    <m:f>
                      <m:fPr>
                        <m:ctrlPr>
                          <a:rPr lang="cs-CZ" sz="2000" b="1" i="1">
                            <a:solidFill>
                              <a:srgbClr val="00287D"/>
                            </a:solidFill>
                            <a:highlight>
                              <a:srgbClr val="FFFF00"/>
                            </a:highlight>
                            <a:latin typeface="Cambria Math" panose="02040503050406030204" pitchFamily="18" charset="0"/>
                          </a:rPr>
                        </m:ctrlPr>
                      </m:fPr>
                      <m:num>
                        <m:r>
                          <m:rPr>
                            <m:sty m:val="p"/>
                          </m:rPr>
                          <a:rPr lang="el-GR" sz="2000" b="1" i="1" smtClean="0">
                            <a:solidFill>
                              <a:srgbClr val="00287D"/>
                            </a:solidFill>
                            <a:highlight>
                              <a:srgbClr val="FFFF00"/>
                            </a:highlight>
                            <a:latin typeface="Cambria Math" panose="02040503050406030204" pitchFamily="18" charset="0"/>
                          </a:rPr>
                          <m:t>τ</m:t>
                        </m:r>
                      </m:num>
                      <m:den>
                        <m:rad>
                          <m:radPr>
                            <m:degHide m:val="on"/>
                            <m:ctrlPr>
                              <a:rPr lang="cs-CZ" sz="2000" b="1" i="1">
                                <a:solidFill>
                                  <a:srgbClr val="00287D"/>
                                </a:solidFill>
                                <a:latin typeface="Cambria Math" panose="02040503050406030204" pitchFamily="18" charset="0"/>
                              </a:rPr>
                            </m:ctrlPr>
                          </m:radPr>
                          <m:deg/>
                          <m:e>
                            <m:r>
                              <a:rPr lang="cs-CZ" sz="2000" b="1" i="1">
                                <a:solidFill>
                                  <a:srgbClr val="00287D"/>
                                </a:solidFill>
                                <a:latin typeface="Cambria Math" panose="02040503050406030204" pitchFamily="18" charset="0"/>
                              </a:rPr>
                              <m:t>𝟏</m:t>
                            </m:r>
                            <m:r>
                              <a:rPr lang="cs-CZ" sz="2000" b="1" i="1">
                                <a:solidFill>
                                  <a:srgbClr val="00287D"/>
                                </a:solidFill>
                                <a:latin typeface="Cambria Math" panose="02040503050406030204" pitchFamily="18" charset="0"/>
                              </a:rPr>
                              <m:t>−</m:t>
                            </m:r>
                            <m:f>
                              <m:fPr>
                                <m:ctrlPr>
                                  <a:rPr lang="cs-CZ" sz="2000" b="1" i="1">
                                    <a:solidFill>
                                      <a:srgbClr val="00287D"/>
                                    </a:solidFill>
                                    <a:latin typeface="Cambria Math" panose="02040503050406030204" pitchFamily="18" charset="0"/>
                                  </a:rPr>
                                </m:ctrlPr>
                              </m:fPr>
                              <m:num>
                                <m:sSup>
                                  <m:sSupPr>
                                    <m:ctrlPr>
                                      <a:rPr lang="cs-CZ" sz="2000" b="1" i="1">
                                        <a:solidFill>
                                          <a:srgbClr val="00287D"/>
                                        </a:solidFill>
                                        <a:latin typeface="Cambria Math" panose="02040503050406030204" pitchFamily="18" charset="0"/>
                                      </a:rPr>
                                    </m:ctrlPr>
                                  </m:sSupPr>
                                  <m:e>
                                    <m:r>
                                      <a:rPr lang="cs-CZ" sz="2000" b="1" i="1">
                                        <a:solidFill>
                                          <a:srgbClr val="00287D"/>
                                        </a:solidFill>
                                        <a:latin typeface="Cambria Math" panose="02040503050406030204" pitchFamily="18" charset="0"/>
                                      </a:rPr>
                                      <m:t>𝒗</m:t>
                                    </m:r>
                                  </m:e>
                                  <m:sup>
                                    <m:r>
                                      <a:rPr lang="cs-CZ" sz="2000" b="1" i="1">
                                        <a:solidFill>
                                          <a:srgbClr val="00287D"/>
                                        </a:solidFill>
                                        <a:latin typeface="Cambria Math" panose="02040503050406030204" pitchFamily="18" charset="0"/>
                                      </a:rPr>
                                      <m:t>𝟐</m:t>
                                    </m:r>
                                  </m:sup>
                                </m:sSup>
                              </m:num>
                              <m:den>
                                <m:sSup>
                                  <m:sSupPr>
                                    <m:ctrlPr>
                                      <a:rPr lang="cs-CZ" sz="2000" b="1" i="1">
                                        <a:solidFill>
                                          <a:srgbClr val="00287D"/>
                                        </a:solidFill>
                                        <a:latin typeface="Cambria Math" panose="02040503050406030204" pitchFamily="18" charset="0"/>
                                      </a:rPr>
                                    </m:ctrlPr>
                                  </m:sSupPr>
                                  <m:e>
                                    <m:r>
                                      <a:rPr lang="cs-CZ" sz="2000" b="1" i="1">
                                        <a:solidFill>
                                          <a:srgbClr val="00287D"/>
                                        </a:solidFill>
                                        <a:latin typeface="Cambria Math" panose="02040503050406030204" pitchFamily="18" charset="0"/>
                                      </a:rPr>
                                      <m:t>𝒄</m:t>
                                    </m:r>
                                  </m:e>
                                  <m:sup>
                                    <m:r>
                                      <a:rPr lang="cs-CZ" sz="2000" b="1" i="1">
                                        <a:solidFill>
                                          <a:srgbClr val="00287D"/>
                                        </a:solidFill>
                                        <a:latin typeface="Cambria Math" panose="02040503050406030204" pitchFamily="18" charset="0"/>
                                      </a:rPr>
                                      <m:t>𝟐</m:t>
                                    </m:r>
                                  </m:sup>
                                </m:sSup>
                              </m:den>
                            </m:f>
                          </m:e>
                        </m:rad>
                      </m:den>
                    </m:f>
                  </m:oMath>
                </a14:m>
                <a:endParaRPr lang="cs-CZ" sz="2000" b="0" i="0" u="none" strike="noStrike" baseline="0" dirty="0">
                  <a:latin typeface="CMUSerif-Roman-Identity-H"/>
                </a:endParaRPr>
              </a:p>
              <a:p>
                <a:pPr marL="0" indent="0">
                  <a:buNone/>
                </a:pPr>
                <a:r>
                  <a:rPr lang="cs-CZ" sz="1800" dirty="0">
                    <a:latin typeface="CMUSerif-Roman-Identity-H"/>
                  </a:rPr>
                  <a:t>		</a:t>
                </a:r>
              </a:p>
              <a:p>
                <a:pPr marL="1257300" lvl="3"/>
                <a14:m>
                  <m:oMath xmlns:m="http://schemas.openxmlformats.org/officeDocument/2006/math">
                    <m:r>
                      <a:rPr lang="cs-CZ" sz="1800" b="1" i="1">
                        <a:solidFill>
                          <a:srgbClr val="00287D"/>
                        </a:solidFill>
                        <a:latin typeface="Cambria Math" panose="02040503050406030204" pitchFamily="18" charset="0"/>
                      </a:rPr>
                      <m:t> </m:t>
                    </m:r>
                    <m:r>
                      <a:rPr lang="cs-CZ" sz="1800" b="1" i="1" smtClean="0">
                        <a:solidFill>
                          <a:srgbClr val="00287D"/>
                        </a:solidFill>
                        <a:latin typeface="Cambria Math" panose="02040503050406030204" pitchFamily="18" charset="0"/>
                      </a:rPr>
                      <m:t>   </m:t>
                    </m:r>
                    <m:r>
                      <m:rPr>
                        <m:sty m:val="p"/>
                      </m:rPr>
                      <a:rPr lang="el-GR" sz="1800" b="1" i="1" smtClean="0">
                        <a:solidFill>
                          <a:srgbClr val="00287D"/>
                        </a:solidFill>
                        <a:highlight>
                          <a:srgbClr val="FFFF00"/>
                        </a:highlight>
                        <a:latin typeface="Cambria Math" panose="02040503050406030204" pitchFamily="18" charset="0"/>
                      </a:rPr>
                      <m:t>τ</m:t>
                    </m:r>
                    <m:r>
                      <a:rPr lang="cs-CZ" sz="1800" b="1" i="1" smtClean="0">
                        <a:solidFill>
                          <a:srgbClr val="00287D"/>
                        </a:solidFill>
                        <a:highlight>
                          <a:srgbClr val="FFFF00"/>
                        </a:highlight>
                        <a:latin typeface="Cambria Math" panose="02040503050406030204" pitchFamily="18" charset="0"/>
                      </a:rPr>
                      <m:t>´</m:t>
                    </m:r>
                    <m:r>
                      <a:rPr lang="cs-CZ" sz="1800" b="1" i="1" smtClean="0">
                        <a:solidFill>
                          <a:srgbClr val="00287D"/>
                        </a:solidFill>
                        <a:latin typeface="Cambria Math" panose="02040503050406030204" pitchFamily="18" charset="0"/>
                      </a:rPr>
                      <m:t>= </m:t>
                    </m:r>
                    <m:r>
                      <m:rPr>
                        <m:sty m:val="p"/>
                      </m:rPr>
                      <a:rPr lang="el-GR" sz="1800" b="1" i="1">
                        <a:solidFill>
                          <a:srgbClr val="00287D"/>
                        </a:solidFill>
                        <a:latin typeface="Cambria Math" panose="02040503050406030204" pitchFamily="18" charset="0"/>
                      </a:rPr>
                      <m:t>τ</m:t>
                    </m:r>
                    <m:r>
                      <a:rPr lang="cs-CZ" sz="1800" b="1" i="1" baseline="-25000" smtClean="0">
                        <a:solidFill>
                          <a:srgbClr val="00287D"/>
                        </a:solidFill>
                        <a:latin typeface="Cambria Math" panose="02040503050406030204" pitchFamily="18" charset="0"/>
                      </a:rPr>
                      <m:t>𝟎</m:t>
                    </m:r>
                    <m:r>
                      <a:rPr lang="cs-CZ" sz="1800" b="1" i="1" smtClean="0">
                        <a:solidFill>
                          <a:srgbClr val="00287D"/>
                        </a:solidFill>
                        <a:latin typeface="Cambria Math" panose="02040503050406030204" pitchFamily="18" charset="0"/>
                      </a:rPr>
                      <m:t>=</m:t>
                    </m:r>
                    <m:r>
                      <a:rPr lang="cs-CZ" sz="1800" b="1" i="1" smtClean="0">
                        <a:solidFill>
                          <a:srgbClr val="C00000"/>
                        </a:solidFill>
                        <a:latin typeface="Cambria Math" panose="02040503050406030204" pitchFamily="18" charset="0"/>
                      </a:rPr>
                      <m:t>𝟐</m:t>
                    </m:r>
                    <m:f>
                      <m:fPr>
                        <m:ctrlPr>
                          <a:rPr lang="cs-CZ" sz="1800" b="1" i="1" smtClean="0">
                            <a:solidFill>
                              <a:srgbClr val="C00000"/>
                            </a:solidFill>
                            <a:latin typeface="Cambria Math" panose="02040503050406030204" pitchFamily="18" charset="0"/>
                          </a:rPr>
                        </m:ctrlPr>
                      </m:fPr>
                      <m:num>
                        <m:r>
                          <a:rPr lang="cs-CZ" sz="1800" b="1" i="1" smtClean="0">
                            <a:solidFill>
                              <a:srgbClr val="C00000"/>
                            </a:solidFill>
                            <a:latin typeface="Cambria Math" panose="02040503050406030204" pitchFamily="18" charset="0"/>
                          </a:rPr>
                          <m:t>𝒍</m:t>
                        </m:r>
                        <m:r>
                          <a:rPr lang="cs-CZ" sz="1800" b="1" i="1" baseline="-25000" smtClean="0">
                            <a:solidFill>
                              <a:srgbClr val="C00000"/>
                            </a:solidFill>
                            <a:latin typeface="Cambria Math" panose="02040503050406030204" pitchFamily="18" charset="0"/>
                          </a:rPr>
                          <m:t>𝟎</m:t>
                        </m:r>
                      </m:num>
                      <m:den>
                        <m:r>
                          <a:rPr lang="cs-CZ" sz="1800" b="1" i="1" smtClean="0">
                            <a:solidFill>
                              <a:srgbClr val="C00000"/>
                            </a:solidFill>
                            <a:latin typeface="Cambria Math" panose="02040503050406030204" pitchFamily="18" charset="0"/>
                          </a:rPr>
                          <m:t>𝒄</m:t>
                        </m:r>
                      </m:den>
                    </m:f>
                    <m:r>
                      <a:rPr lang="cs-CZ" sz="1800" b="1" i="1" smtClean="0">
                        <a:solidFill>
                          <a:srgbClr val="00287D"/>
                        </a:solidFill>
                        <a:latin typeface="Cambria Math" panose="02040503050406030204" pitchFamily="18" charset="0"/>
                      </a:rPr>
                      <m:t> </m:t>
                    </m:r>
                  </m:oMath>
                </a14:m>
                <a:r>
                  <a:rPr lang="cs-CZ" sz="1800" b="0" i="0" u="none" strike="noStrike" baseline="0" dirty="0">
                    <a:latin typeface="CMUSerif-Roman-Identity-H"/>
                  </a:rPr>
                  <a:t> = </a:t>
                </a:r>
                <a:r>
                  <a:rPr lang="cs-CZ" sz="1800" b="1" dirty="0">
                    <a:solidFill>
                      <a:srgbClr val="00287D"/>
                    </a:solidFill>
                  </a:rPr>
                  <a:t> </a:t>
                </a:r>
                <a14:m>
                  <m:oMath xmlns:m="http://schemas.openxmlformats.org/officeDocument/2006/math">
                    <m:f>
                      <m:fPr>
                        <m:ctrlPr>
                          <a:rPr lang="cs-CZ" b="1" i="1">
                            <a:solidFill>
                              <a:srgbClr val="00287D"/>
                            </a:solidFill>
                            <a:latin typeface="Cambria Math" panose="02040503050406030204" pitchFamily="18" charset="0"/>
                          </a:rPr>
                        </m:ctrlPr>
                      </m:fPr>
                      <m:num>
                        <m:r>
                          <m:rPr>
                            <m:sty m:val="p"/>
                          </m:rPr>
                          <a:rPr lang="el-GR" b="1" i="1">
                            <a:solidFill>
                              <a:srgbClr val="00287D"/>
                            </a:solidFill>
                            <a:highlight>
                              <a:srgbClr val="FFFF00"/>
                            </a:highlight>
                            <a:latin typeface="Cambria Math" panose="02040503050406030204" pitchFamily="18" charset="0"/>
                          </a:rPr>
                          <m:t>τ</m:t>
                        </m:r>
                      </m:num>
                      <m:den>
                        <m:rad>
                          <m:radPr>
                            <m:degHide m:val="on"/>
                            <m:ctrlPr>
                              <a:rPr lang="cs-CZ" b="1" i="1">
                                <a:solidFill>
                                  <a:srgbClr val="00287D"/>
                                </a:solidFill>
                                <a:latin typeface="Cambria Math" panose="02040503050406030204" pitchFamily="18" charset="0"/>
                              </a:rPr>
                            </m:ctrlPr>
                          </m:radPr>
                          <m:deg/>
                          <m:e>
                            <m:r>
                              <a:rPr lang="cs-CZ" b="1" i="1">
                                <a:solidFill>
                                  <a:srgbClr val="00287D"/>
                                </a:solidFill>
                                <a:latin typeface="Cambria Math" panose="02040503050406030204" pitchFamily="18" charset="0"/>
                              </a:rPr>
                              <m:t>𝟏</m:t>
                            </m:r>
                            <m:r>
                              <a:rPr lang="cs-CZ" b="1" i="1">
                                <a:solidFill>
                                  <a:srgbClr val="00287D"/>
                                </a:solidFill>
                                <a:latin typeface="Cambria Math" panose="02040503050406030204" pitchFamily="18" charset="0"/>
                              </a:rPr>
                              <m:t>−</m:t>
                            </m:r>
                            <m:f>
                              <m:fPr>
                                <m:ctrlPr>
                                  <a:rPr lang="cs-CZ" b="1" i="1">
                                    <a:solidFill>
                                      <a:srgbClr val="00287D"/>
                                    </a:solidFill>
                                    <a:latin typeface="Cambria Math" panose="02040503050406030204" pitchFamily="18" charset="0"/>
                                  </a:rPr>
                                </m:ctrlPr>
                              </m:fPr>
                              <m:num>
                                <m:sSup>
                                  <m:sSupPr>
                                    <m:ctrlPr>
                                      <a:rPr lang="cs-CZ" b="1" i="1">
                                        <a:solidFill>
                                          <a:srgbClr val="00287D"/>
                                        </a:solidFill>
                                        <a:latin typeface="Cambria Math" panose="02040503050406030204" pitchFamily="18" charset="0"/>
                                      </a:rPr>
                                    </m:ctrlPr>
                                  </m:sSupPr>
                                  <m:e>
                                    <m:r>
                                      <a:rPr lang="cs-CZ" b="1" i="1">
                                        <a:solidFill>
                                          <a:srgbClr val="00287D"/>
                                        </a:solidFill>
                                        <a:latin typeface="Cambria Math" panose="02040503050406030204" pitchFamily="18" charset="0"/>
                                      </a:rPr>
                                      <m:t>𝒗</m:t>
                                    </m:r>
                                  </m:e>
                                  <m:sup>
                                    <m:r>
                                      <a:rPr lang="cs-CZ" b="1" i="1">
                                        <a:solidFill>
                                          <a:srgbClr val="00287D"/>
                                        </a:solidFill>
                                        <a:latin typeface="Cambria Math" panose="02040503050406030204" pitchFamily="18" charset="0"/>
                                      </a:rPr>
                                      <m:t>𝟐</m:t>
                                    </m:r>
                                  </m:sup>
                                </m:sSup>
                              </m:num>
                              <m:den>
                                <m:sSup>
                                  <m:sSupPr>
                                    <m:ctrlPr>
                                      <a:rPr lang="cs-CZ" b="1" i="1">
                                        <a:solidFill>
                                          <a:srgbClr val="00287D"/>
                                        </a:solidFill>
                                        <a:latin typeface="Cambria Math" panose="02040503050406030204" pitchFamily="18" charset="0"/>
                                      </a:rPr>
                                    </m:ctrlPr>
                                  </m:sSupPr>
                                  <m:e>
                                    <m:r>
                                      <a:rPr lang="cs-CZ" b="1" i="1">
                                        <a:solidFill>
                                          <a:srgbClr val="00287D"/>
                                        </a:solidFill>
                                        <a:latin typeface="Cambria Math" panose="02040503050406030204" pitchFamily="18" charset="0"/>
                                      </a:rPr>
                                      <m:t>𝒄</m:t>
                                    </m:r>
                                  </m:e>
                                  <m:sup>
                                    <m:r>
                                      <a:rPr lang="cs-CZ" b="1" i="1">
                                        <a:solidFill>
                                          <a:srgbClr val="00287D"/>
                                        </a:solidFill>
                                        <a:latin typeface="Cambria Math" panose="02040503050406030204" pitchFamily="18" charset="0"/>
                                      </a:rPr>
                                      <m:t>𝟐</m:t>
                                    </m:r>
                                  </m:sup>
                                </m:sSup>
                              </m:den>
                            </m:f>
                          </m:e>
                        </m:rad>
                      </m:den>
                    </m:f>
                    <m:r>
                      <a:rPr lang="cs-CZ" b="1" i="1" smtClean="0">
                        <a:solidFill>
                          <a:srgbClr val="C00000"/>
                        </a:solidFill>
                        <a:latin typeface="Cambria Math" panose="02040503050406030204" pitchFamily="18" charset="0"/>
                      </a:rPr>
                      <m:t>=</m:t>
                    </m:r>
                    <m:f>
                      <m:fPr>
                        <m:ctrlPr>
                          <a:rPr lang="cs-CZ" b="1" i="1" smtClean="0">
                            <a:solidFill>
                              <a:srgbClr val="C00000"/>
                            </a:solidFill>
                            <a:latin typeface="Cambria Math" panose="02040503050406030204" pitchFamily="18" charset="0"/>
                          </a:rPr>
                        </m:ctrlPr>
                      </m:fPr>
                      <m:num>
                        <m:f>
                          <m:fPr>
                            <m:ctrlPr>
                              <a:rPr lang="cs-CZ" b="1" i="1">
                                <a:solidFill>
                                  <a:srgbClr val="C00000"/>
                                </a:solidFill>
                                <a:latin typeface="Cambria Math" panose="02040503050406030204" pitchFamily="18" charset="0"/>
                              </a:rPr>
                            </m:ctrlPr>
                          </m:fPr>
                          <m:num>
                            <m:r>
                              <a:rPr lang="cs-CZ" b="1" i="1">
                                <a:solidFill>
                                  <a:srgbClr val="C00000"/>
                                </a:solidFill>
                                <a:latin typeface="Cambria Math" panose="02040503050406030204" pitchFamily="18" charset="0"/>
                              </a:rPr>
                              <m:t>𝟐</m:t>
                            </m:r>
                            <m:r>
                              <a:rPr lang="cs-CZ" b="1" i="1">
                                <a:solidFill>
                                  <a:srgbClr val="C00000"/>
                                </a:solidFill>
                                <a:latin typeface="Cambria Math" panose="02040503050406030204" pitchFamily="18" charset="0"/>
                              </a:rPr>
                              <m:t>𝒍𝒄</m:t>
                            </m:r>
                          </m:num>
                          <m:den>
                            <m:r>
                              <a:rPr lang="cs-CZ" b="1" i="1">
                                <a:solidFill>
                                  <a:srgbClr val="C00000"/>
                                </a:solidFill>
                                <a:latin typeface="Cambria Math" panose="02040503050406030204" pitchFamily="18" charset="0"/>
                              </a:rPr>
                              <m:t>𝒄</m:t>
                            </m:r>
                            <m:r>
                              <a:rPr lang="cs-CZ" b="1" i="1" baseline="30000">
                                <a:solidFill>
                                  <a:srgbClr val="C00000"/>
                                </a:solidFill>
                                <a:latin typeface="Cambria Math" panose="02040503050406030204" pitchFamily="18" charset="0"/>
                              </a:rPr>
                              <m:t>𝟐</m:t>
                            </m:r>
                            <m:r>
                              <a:rPr lang="cs-CZ" b="1" i="1">
                                <a:solidFill>
                                  <a:srgbClr val="C00000"/>
                                </a:solidFill>
                                <a:latin typeface="Cambria Math" panose="02040503050406030204" pitchFamily="18" charset="0"/>
                              </a:rPr>
                              <m:t>−</m:t>
                            </m:r>
                            <m:r>
                              <a:rPr lang="cs-CZ" b="1" i="1">
                                <a:solidFill>
                                  <a:srgbClr val="C00000"/>
                                </a:solidFill>
                                <a:latin typeface="Cambria Math" panose="02040503050406030204" pitchFamily="18" charset="0"/>
                              </a:rPr>
                              <m:t>𝒗</m:t>
                            </m:r>
                            <m:r>
                              <a:rPr lang="cs-CZ" b="1" i="1" baseline="30000">
                                <a:solidFill>
                                  <a:srgbClr val="C00000"/>
                                </a:solidFill>
                                <a:latin typeface="Cambria Math" panose="02040503050406030204" pitchFamily="18" charset="0"/>
                              </a:rPr>
                              <m:t>𝟐</m:t>
                            </m:r>
                          </m:den>
                        </m:f>
                      </m:num>
                      <m:den>
                        <m:rad>
                          <m:radPr>
                            <m:degHide m:val="on"/>
                            <m:ctrlPr>
                              <a:rPr lang="cs-CZ" b="1" i="1">
                                <a:solidFill>
                                  <a:srgbClr val="C00000"/>
                                </a:solidFill>
                                <a:latin typeface="Cambria Math" panose="02040503050406030204" pitchFamily="18" charset="0"/>
                              </a:rPr>
                            </m:ctrlPr>
                          </m:radPr>
                          <m:deg/>
                          <m:e>
                            <m:r>
                              <a:rPr lang="cs-CZ" b="1" i="1">
                                <a:solidFill>
                                  <a:srgbClr val="C00000"/>
                                </a:solidFill>
                                <a:latin typeface="Cambria Math" panose="02040503050406030204" pitchFamily="18" charset="0"/>
                              </a:rPr>
                              <m:t>𝟏</m:t>
                            </m:r>
                            <m:r>
                              <a:rPr lang="cs-CZ" b="1" i="1">
                                <a:solidFill>
                                  <a:srgbClr val="C00000"/>
                                </a:solidFill>
                                <a:latin typeface="Cambria Math" panose="02040503050406030204" pitchFamily="18" charset="0"/>
                              </a:rPr>
                              <m:t>−</m:t>
                            </m:r>
                            <m:f>
                              <m:fPr>
                                <m:ctrlPr>
                                  <a:rPr lang="cs-CZ" b="1" i="1">
                                    <a:solidFill>
                                      <a:srgbClr val="C00000"/>
                                    </a:solidFill>
                                    <a:latin typeface="Cambria Math" panose="02040503050406030204" pitchFamily="18" charset="0"/>
                                  </a:rPr>
                                </m:ctrlPr>
                              </m:fPr>
                              <m:num>
                                <m:sSup>
                                  <m:sSupPr>
                                    <m:ctrlPr>
                                      <a:rPr lang="cs-CZ" b="1" i="1">
                                        <a:solidFill>
                                          <a:srgbClr val="C00000"/>
                                        </a:solidFill>
                                        <a:latin typeface="Cambria Math" panose="02040503050406030204" pitchFamily="18" charset="0"/>
                                      </a:rPr>
                                    </m:ctrlPr>
                                  </m:sSupPr>
                                  <m:e>
                                    <m:r>
                                      <a:rPr lang="cs-CZ" b="1" i="1">
                                        <a:solidFill>
                                          <a:srgbClr val="C00000"/>
                                        </a:solidFill>
                                        <a:latin typeface="Cambria Math" panose="02040503050406030204" pitchFamily="18" charset="0"/>
                                      </a:rPr>
                                      <m:t>𝒗</m:t>
                                    </m:r>
                                  </m:e>
                                  <m:sup>
                                    <m:r>
                                      <a:rPr lang="cs-CZ" b="1" i="1">
                                        <a:solidFill>
                                          <a:srgbClr val="C00000"/>
                                        </a:solidFill>
                                        <a:latin typeface="Cambria Math" panose="02040503050406030204" pitchFamily="18" charset="0"/>
                                      </a:rPr>
                                      <m:t>𝟐</m:t>
                                    </m:r>
                                  </m:sup>
                                </m:sSup>
                              </m:num>
                              <m:den>
                                <m:sSup>
                                  <m:sSupPr>
                                    <m:ctrlPr>
                                      <a:rPr lang="cs-CZ" b="1" i="1">
                                        <a:solidFill>
                                          <a:srgbClr val="C00000"/>
                                        </a:solidFill>
                                        <a:latin typeface="Cambria Math" panose="02040503050406030204" pitchFamily="18" charset="0"/>
                                      </a:rPr>
                                    </m:ctrlPr>
                                  </m:sSupPr>
                                  <m:e>
                                    <m:r>
                                      <a:rPr lang="cs-CZ" b="1" i="1">
                                        <a:solidFill>
                                          <a:srgbClr val="C00000"/>
                                        </a:solidFill>
                                        <a:latin typeface="Cambria Math" panose="02040503050406030204" pitchFamily="18" charset="0"/>
                                      </a:rPr>
                                      <m:t>𝒄</m:t>
                                    </m:r>
                                  </m:e>
                                  <m:sup>
                                    <m:r>
                                      <a:rPr lang="cs-CZ" b="1" i="1">
                                        <a:solidFill>
                                          <a:srgbClr val="C00000"/>
                                        </a:solidFill>
                                        <a:latin typeface="Cambria Math" panose="02040503050406030204" pitchFamily="18" charset="0"/>
                                      </a:rPr>
                                      <m:t>𝟐</m:t>
                                    </m:r>
                                  </m:sup>
                                </m:sSup>
                              </m:den>
                            </m:f>
                          </m:e>
                        </m:rad>
                      </m:den>
                    </m:f>
                  </m:oMath>
                </a14:m>
                <a:endParaRPr lang="cs-CZ" b="0" i="0" u="none" strike="noStrike" baseline="0" dirty="0">
                  <a:latin typeface="CMUSerif-Roman-Identity-H"/>
                </a:endParaRPr>
              </a:p>
              <a:p>
                <a:pPr marL="0" indent="0">
                  <a:buNone/>
                </a:pPr>
                <a:r>
                  <a:rPr lang="cs-CZ" sz="1800" dirty="0">
                    <a:latin typeface="CMUSerif-Roman-Identity-H"/>
                  </a:rPr>
                  <a:t>Odtud pro kontrakci délek</a:t>
                </a:r>
              </a:p>
              <a:p>
                <a:pPr marL="0" indent="0">
                  <a:buNone/>
                </a:pPr>
                <a:r>
                  <a:rPr lang="cs-CZ" sz="1800" b="0" i="0" u="none" strike="noStrike" baseline="0" dirty="0">
                    <a:latin typeface="CMUSerif-Roman-Identity-H"/>
                  </a:rPr>
                  <a:t>          		 </a:t>
                </a:r>
                <a:r>
                  <a:rPr lang="cs-CZ" sz="1800" b="1" dirty="0">
                    <a:solidFill>
                      <a:srgbClr val="00287D"/>
                    </a:solidFill>
                    <a:latin typeface="Script MT Bold" panose="03040602040607080904" pitchFamily="66" charset="0"/>
                  </a:rPr>
                  <a:t>l</a:t>
                </a:r>
                <a:r>
                  <a:rPr lang="cs-CZ" sz="1800" b="1" i="1" dirty="0">
                    <a:solidFill>
                      <a:srgbClr val="00287D"/>
                    </a:solidFill>
                    <a:latin typeface="CMUSerif-Roman-Identity-H"/>
                  </a:rPr>
                  <a:t>=</a:t>
                </a:r>
                <a:r>
                  <a:rPr lang="cs-CZ" sz="1800" b="1" i="1" baseline="-25000" dirty="0">
                    <a:solidFill>
                      <a:srgbClr val="00287D"/>
                    </a:solidFill>
                    <a:latin typeface="CMUSerif-Roman-Identity-H"/>
                  </a:rPr>
                  <a:t> </a:t>
                </a:r>
                <a:r>
                  <a:rPr lang="cs-CZ" sz="1800" b="1" dirty="0">
                    <a:solidFill>
                      <a:srgbClr val="00287D"/>
                    </a:solidFill>
                    <a:latin typeface="Script MT Bold" panose="03040602040607080904" pitchFamily="66" charset="0"/>
                  </a:rPr>
                  <a:t>l</a:t>
                </a:r>
                <a:r>
                  <a:rPr lang="cs-CZ" sz="1800" b="1" i="1" baseline="-25000" dirty="0">
                    <a:solidFill>
                      <a:srgbClr val="00287D"/>
                    </a:solidFill>
                    <a:latin typeface="CMUSerif-Roman-Identity-H"/>
                  </a:rPr>
                  <a:t>0</a:t>
                </a:r>
                <a:r>
                  <a:rPr lang="cs-CZ" sz="1800" b="1" i="1" dirty="0">
                    <a:solidFill>
                      <a:srgbClr val="00287D"/>
                    </a:solidFill>
                    <a:latin typeface="CMUSerif-Roman-Identity-H"/>
                  </a:rPr>
                  <a:t> </a:t>
                </a:r>
                <a14:m>
                  <m:oMath xmlns:m="http://schemas.openxmlformats.org/officeDocument/2006/math">
                    <m:rad>
                      <m:radPr>
                        <m:degHide m:val="on"/>
                        <m:ctrlPr>
                          <a:rPr lang="cs-CZ" sz="1800" b="1" i="1" smtClean="0">
                            <a:solidFill>
                              <a:srgbClr val="00287D"/>
                            </a:solidFill>
                            <a:latin typeface="Cambria Math" panose="02040503050406030204" pitchFamily="18" charset="0"/>
                          </a:rPr>
                        </m:ctrlPr>
                      </m:radPr>
                      <m:deg/>
                      <m:e>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r>
                      <a:rPr lang="cs-CZ" sz="1800" b="1" i="1">
                        <a:solidFill>
                          <a:srgbClr val="C00000"/>
                        </a:solidFill>
                        <a:latin typeface="Cambria Math" panose="02040503050406030204" pitchFamily="18" charset="0"/>
                      </a:rPr>
                      <m:t> </m:t>
                    </m:r>
                  </m:oMath>
                </a14:m>
                <a:r>
                  <a:rPr lang="cs-CZ" sz="1800" i="1" baseline="-25000" dirty="0">
                    <a:solidFill>
                      <a:srgbClr val="00287D"/>
                    </a:solidFill>
                    <a:latin typeface="CMUSerif-Roman-Identity-H"/>
                  </a:rPr>
                  <a:t> </a:t>
                </a:r>
                <a:r>
                  <a:rPr lang="cs-CZ" sz="1800" b="0" i="0" u="none" strike="noStrike" baseline="0" dirty="0">
                    <a:latin typeface="CMUSerif-Roman-Identity-H"/>
                  </a:rPr>
                  <a:t>	</a:t>
                </a:r>
                <a:r>
                  <a:rPr lang="cs-CZ" sz="1800" i="1" dirty="0">
                    <a:solidFill>
                      <a:srgbClr val="00287D"/>
                    </a:solidFill>
                    <a:latin typeface="CMUSerif-Roman-Identity-H"/>
                  </a:rPr>
                  <a:t> 	</a:t>
                </a:r>
                <a:endParaRPr lang="cs-CZ" sz="1800" i="1" baseline="-25000" dirty="0">
                  <a:solidFill>
                    <a:srgbClr val="00287D"/>
                  </a:solidFill>
                  <a:latin typeface="CMUSerif-Roman-Identity-H"/>
                </a:endParaRPr>
              </a:p>
              <a:p>
                <a:pPr marL="0" indent="0">
                  <a:buNone/>
                </a:pPr>
                <a:r>
                  <a:rPr lang="cs-CZ" sz="1800" dirty="0">
                    <a:solidFill>
                      <a:srgbClr val="00287D"/>
                    </a:solidFill>
                    <a:latin typeface="CMUSerif-Roman-Identity-H"/>
                  </a:rPr>
                  <a:t>	</a:t>
                </a:r>
                <a:endParaRPr lang="cs-CZ" sz="1800" dirty="0">
                  <a:latin typeface="CMUSerif-Roman-Identity-H"/>
                </a:endParaRPr>
              </a:p>
              <a:p>
                <a:pPr algn="l"/>
                <a:endParaRPr lang="cs-CZ" sz="1800" b="0" i="0" u="none" strike="noStrike" baseline="0" dirty="0">
                  <a:latin typeface="CMUSerif-Roman-Identity-H"/>
                </a:endParaRPr>
              </a:p>
              <a:p>
                <a:pPr marL="0" indent="0">
                  <a:buNone/>
                </a:pPr>
                <a:endParaRPr lang="cs-CZ" sz="1800" i="1" dirty="0">
                  <a:solidFill>
                    <a:srgbClr val="00287D"/>
                  </a:solidFill>
                </a:endParaRPr>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xfrm>
                <a:off x="422695" y="1625273"/>
                <a:ext cx="8173530" cy="4418475"/>
              </a:xfrm>
              <a:blipFill>
                <a:blip r:embed="rId3"/>
                <a:stretch>
                  <a:fillRect l="-1715" t="-1796"/>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spTree>
    <p:extLst>
      <p:ext uri="{BB962C8B-B14F-4D97-AF65-F5344CB8AC3E}">
        <p14:creationId xmlns:p14="http://schemas.microsoft.com/office/powerpoint/2010/main" val="171804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Kontrakce délek</a:t>
            </a:r>
            <a:endParaRPr lang="cs-CZ" sz="1800" b="1" i="1" dirty="0">
              <a:solidFill>
                <a:srgbClr val="C00000"/>
              </a:solidFill>
              <a:latin typeface="Cambria Math" panose="02040503050406030204" pitchFamily="18" charset="0"/>
            </a:endParaRPr>
          </a:p>
          <a:p>
            <a:pPr marL="0" indent="0" algn="l">
              <a:buNone/>
            </a:pPr>
            <a:r>
              <a:rPr lang="cs-CZ" sz="1800" b="0" i="0" u="none" strike="noStrike" baseline="0" dirty="0">
                <a:latin typeface="CMUSerif-Roman-Identity-H"/>
                <a:hlinkClick r:id="rId3"/>
              </a:rPr>
              <a:t>https://youtu.be/ZCGR8oibgNI?list=PLLOs9FbkODkI8T_5sFJ6-uqU61EHJErci</a:t>
            </a:r>
            <a:endParaRPr lang="cs-CZ" sz="1800" b="0" i="0" u="none" strike="noStrike" baseline="0" dirty="0">
              <a:latin typeface="CMUSerif-Roman-Identity-H"/>
            </a:endParaRPr>
          </a:p>
          <a:p>
            <a:pPr marL="400050" lvl="1" indent="0">
              <a:buNone/>
            </a:pPr>
            <a:endParaRPr lang="cs-CZ" sz="1800" i="1" dirty="0">
              <a:solidFill>
                <a:srgbClr val="00287D"/>
              </a:solidFill>
            </a:endParaRPr>
          </a:p>
        </p:txBody>
      </p:sp>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pic>
        <p:nvPicPr>
          <p:cNvPr id="6" name="Obrázek 5">
            <a:extLst>
              <a:ext uri="{FF2B5EF4-FFF2-40B4-BE49-F238E27FC236}">
                <a16:creationId xmlns:a16="http://schemas.microsoft.com/office/drawing/2014/main" id="{F074C69E-ECE6-4752-B4AA-D0587E996256}"/>
              </a:ext>
            </a:extLst>
          </p:cNvPr>
          <p:cNvPicPr>
            <a:picLocks noChangeAspect="1"/>
          </p:cNvPicPr>
          <p:nvPr/>
        </p:nvPicPr>
        <p:blipFill rotWithShape="1">
          <a:blip r:embed="rId5"/>
          <a:srcRect b="4248"/>
          <a:stretch/>
        </p:blipFill>
        <p:spPr>
          <a:xfrm>
            <a:off x="888273" y="2361629"/>
            <a:ext cx="6518842" cy="3901216"/>
          </a:xfrm>
          <a:prstGeom prst="rect">
            <a:avLst/>
          </a:prstGeom>
        </p:spPr>
      </p:pic>
    </p:spTree>
    <p:extLst>
      <p:ext uri="{BB962C8B-B14F-4D97-AF65-F5344CB8AC3E}">
        <p14:creationId xmlns:p14="http://schemas.microsoft.com/office/powerpoint/2010/main" val="427493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Objem</a:t>
            </a:r>
            <a:endParaRPr lang="cs-CZ" sz="1800" b="1" i="1" dirty="0">
              <a:solidFill>
                <a:srgbClr val="C00000"/>
              </a:solidFill>
              <a:latin typeface="Cambria Math" panose="02040503050406030204" pitchFamily="18" charset="0"/>
            </a:endParaRPr>
          </a:p>
          <a:p>
            <a:pPr marL="400050" lvl="1" indent="0">
              <a:buNone/>
            </a:pPr>
            <a:endParaRPr lang="cs-CZ" sz="1800" i="1" dirty="0">
              <a:solidFill>
                <a:srgbClr val="00287D"/>
              </a:solidFill>
            </a:endParaRPr>
          </a:p>
        </p:txBody>
      </p:sp>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3"/>
          <a:stretch>
            <a:fillRect/>
          </a:stretch>
        </p:blipFill>
        <p:spPr>
          <a:xfrm>
            <a:off x="6728604" y="37145"/>
            <a:ext cx="2195616" cy="1369031"/>
          </a:xfrm>
          <a:prstGeom prst="rect">
            <a:avLst/>
          </a:prstGeom>
        </p:spPr>
      </p:pic>
      <p:pic>
        <p:nvPicPr>
          <p:cNvPr id="7" name="Obrázek 6">
            <a:extLst>
              <a:ext uri="{FF2B5EF4-FFF2-40B4-BE49-F238E27FC236}">
                <a16:creationId xmlns:a16="http://schemas.microsoft.com/office/drawing/2014/main" id="{1C87FFA5-1EE8-42C0-B9B5-53C53DDA3DBE}"/>
              </a:ext>
            </a:extLst>
          </p:cNvPr>
          <p:cNvPicPr>
            <a:picLocks noChangeAspect="1"/>
          </p:cNvPicPr>
          <p:nvPr/>
        </p:nvPicPr>
        <p:blipFill>
          <a:blip r:embed="rId4"/>
          <a:stretch>
            <a:fillRect/>
          </a:stretch>
        </p:blipFill>
        <p:spPr>
          <a:xfrm>
            <a:off x="4987108" y="1727889"/>
            <a:ext cx="2966720" cy="3444240"/>
          </a:xfrm>
          <a:prstGeom prst="rect">
            <a:avLst/>
          </a:prstGeom>
        </p:spPr>
      </p:pic>
      <mc:AlternateContent xmlns:mc="http://schemas.openxmlformats.org/markup-compatibility/2006">
        <mc:Choice xmlns:a14="http://schemas.microsoft.com/office/drawing/2010/main" Requires="a14">
          <p:sp>
            <p:nvSpPr>
              <p:cNvPr id="10" name="TextovéPole 9">
                <a:extLst>
                  <a:ext uri="{FF2B5EF4-FFF2-40B4-BE49-F238E27FC236}">
                    <a16:creationId xmlns:a16="http://schemas.microsoft.com/office/drawing/2014/main" id="{3F414B99-47CE-47E7-9A96-A950B169397D}"/>
                  </a:ext>
                </a:extLst>
              </p:cNvPr>
              <p:cNvSpPr txBox="1"/>
              <p:nvPr/>
            </p:nvSpPr>
            <p:spPr>
              <a:xfrm>
                <a:off x="702924" y="2361629"/>
                <a:ext cx="4130333" cy="656013"/>
              </a:xfrm>
              <a:prstGeom prst="rect">
                <a:avLst/>
              </a:prstGeom>
              <a:noFill/>
            </p:spPr>
            <p:txBody>
              <a:bodyPr wrap="square">
                <a:spAutoFit/>
              </a:bodyPr>
              <a:lstStyle/>
              <a:p>
                <a:r>
                  <a:rPr lang="cs-CZ" sz="2400" b="0" i="0" u="none" strike="noStrike" baseline="0" dirty="0">
                    <a:latin typeface="CMUSerif-Roman-Identity-H"/>
                  </a:rPr>
                  <a:t> </a:t>
                </a:r>
                <a:r>
                  <a:rPr lang="cs-CZ" sz="1800" b="1" i="1" dirty="0">
                    <a:solidFill>
                      <a:srgbClr val="00287D"/>
                    </a:solidFill>
                    <a:latin typeface="CMUSerif-Roman-Identity-H"/>
                  </a:rPr>
                  <a:t>V=</a:t>
                </a:r>
                <a:r>
                  <a:rPr lang="cs-CZ" sz="1800" b="1" i="1" dirty="0" err="1">
                    <a:solidFill>
                      <a:srgbClr val="00287D"/>
                    </a:solidFill>
                    <a:latin typeface="CMUSerif-Roman-Identity-H"/>
                  </a:rPr>
                  <a:t>a.b.c</a:t>
                </a:r>
                <a:r>
                  <a:rPr lang="cs-CZ" sz="1800" b="1" i="1" dirty="0">
                    <a:solidFill>
                      <a:srgbClr val="00287D"/>
                    </a:solidFill>
                    <a:latin typeface="CMUSerif-Roman-Identity-H"/>
                  </a:rPr>
                  <a:t>=</a:t>
                </a:r>
                <a:r>
                  <a:rPr lang="cs-CZ" sz="1800" b="1" i="1" baseline="-25000" dirty="0">
                    <a:solidFill>
                      <a:srgbClr val="00287D"/>
                    </a:solidFill>
                    <a:latin typeface="CMUSerif-Roman-Identity-H"/>
                  </a:rPr>
                  <a:t> </a:t>
                </a:r>
                <a:r>
                  <a:rPr lang="cs-CZ" sz="1800" b="1" i="1" dirty="0">
                    <a:solidFill>
                      <a:srgbClr val="00287D"/>
                    </a:solidFill>
                    <a:latin typeface="CMUSerif-Roman-Identity-H"/>
                  </a:rPr>
                  <a:t>a</a:t>
                </a:r>
                <a:r>
                  <a:rPr lang="cs-CZ" sz="1800" b="1" i="1" baseline="-25000" dirty="0">
                    <a:solidFill>
                      <a:srgbClr val="00287D"/>
                    </a:solidFill>
                    <a:latin typeface="CMUSerif-Roman-Identity-H"/>
                  </a:rPr>
                  <a:t>0</a:t>
                </a:r>
                <a:r>
                  <a:rPr lang="cs-CZ" sz="1800" b="1" i="1" dirty="0">
                    <a:solidFill>
                      <a:srgbClr val="00287D"/>
                    </a:solidFill>
                    <a:latin typeface="CMUSerif-Roman-Identity-H"/>
                  </a:rPr>
                  <a:t> </a:t>
                </a:r>
                <a14:m>
                  <m:oMath xmlns:m="http://schemas.openxmlformats.org/officeDocument/2006/math">
                    <m:rad>
                      <m:radPr>
                        <m:degHide m:val="on"/>
                        <m:ctrlPr>
                          <a:rPr lang="cs-CZ" sz="1800" b="1" i="1" smtClean="0">
                            <a:solidFill>
                              <a:srgbClr val="00287D"/>
                            </a:solidFill>
                            <a:latin typeface="Cambria Math" panose="02040503050406030204" pitchFamily="18" charset="0"/>
                          </a:rPr>
                        </m:ctrlPr>
                      </m:radPr>
                      <m:deg/>
                      <m:e>
                        <m:r>
                          <a:rPr lang="cs-CZ" sz="1800" b="0" i="1">
                            <a:solidFill>
                              <a:srgbClr val="00287D"/>
                            </a:solidFill>
                            <a:latin typeface="Cambria Math" panose="02040503050406030204" pitchFamily="18" charset="0"/>
                          </a:rPr>
                          <m:t>1</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𝒃</m:t>
                    </m:r>
                    <m:r>
                      <a:rPr lang="cs-CZ" sz="1800" b="1" i="1" smtClean="0">
                        <a:solidFill>
                          <a:srgbClr val="00287D"/>
                        </a:solidFill>
                        <a:latin typeface="Cambria Math" panose="02040503050406030204" pitchFamily="18" charset="0"/>
                      </a:rPr>
                      <m:t>.</m:t>
                    </m:r>
                    <m:r>
                      <a:rPr lang="cs-CZ" sz="1800" b="1" i="1" smtClean="0">
                        <a:solidFill>
                          <a:srgbClr val="00287D"/>
                        </a:solidFill>
                        <a:latin typeface="Cambria Math" panose="02040503050406030204" pitchFamily="18" charset="0"/>
                      </a:rPr>
                      <m:t>𝒄</m:t>
                    </m:r>
                    <m:r>
                      <a:rPr lang="cs-CZ" sz="1800" b="1" i="1" smtClean="0">
                        <a:solidFill>
                          <a:srgbClr val="00287D"/>
                        </a:solidFill>
                        <a:latin typeface="Cambria Math" panose="02040503050406030204" pitchFamily="18" charset="0"/>
                      </a:rPr>
                      <m:t>=</m:t>
                    </m:r>
                    <m:r>
                      <m:rPr>
                        <m:nor/>
                      </m:rPr>
                      <a:rPr lang="cs-CZ" sz="1800" b="1" i="1" dirty="0">
                        <a:solidFill>
                          <a:srgbClr val="00287D"/>
                        </a:solidFill>
                        <a:latin typeface="CMUSerif-Roman-Identity-H"/>
                      </a:rPr>
                      <m:t>V</m:t>
                    </m:r>
                    <m:r>
                      <m:rPr>
                        <m:nor/>
                      </m:rPr>
                      <a:rPr lang="cs-CZ" sz="1800" b="1" i="1" baseline="-25000" dirty="0">
                        <a:solidFill>
                          <a:srgbClr val="00287D"/>
                        </a:solidFill>
                        <a:latin typeface="CMUSerif-Roman-Identity-H"/>
                      </a:rPr>
                      <m:t>0</m:t>
                    </m:r>
                    <m:r>
                      <m:rPr>
                        <m:nor/>
                      </m:rPr>
                      <a:rPr lang="cs-CZ" sz="1800" b="1" i="1" dirty="0">
                        <a:solidFill>
                          <a:srgbClr val="00287D"/>
                        </a:solidFill>
                        <a:latin typeface="CMUSerif-Roman-Identity-H"/>
                      </a:rPr>
                      <m:t> </m:t>
                    </m:r>
                    <m:rad>
                      <m:radPr>
                        <m:degHide m:val="on"/>
                        <m:ctrlPr>
                          <a:rPr lang="cs-CZ" sz="1800" b="1" i="1">
                            <a:solidFill>
                              <a:srgbClr val="00287D"/>
                            </a:solidFill>
                            <a:latin typeface="Cambria Math" panose="02040503050406030204" pitchFamily="18" charset="0"/>
                          </a:rPr>
                        </m:ctrlPr>
                      </m:radPr>
                      <m:deg/>
                      <m:e>
                        <m:r>
                          <a:rPr lang="cs-CZ" sz="1800" b="0" i="1">
                            <a:solidFill>
                              <a:srgbClr val="00287D"/>
                            </a:solidFill>
                            <a:latin typeface="Cambria Math" panose="02040503050406030204" pitchFamily="18" charset="0"/>
                          </a:rPr>
                          <m:t>1</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oMath>
                </a14:m>
                <a:endParaRPr lang="cs-CZ" sz="1800" dirty="0"/>
              </a:p>
            </p:txBody>
          </p:sp>
        </mc:Choice>
        <mc:Fallback>
          <p:sp>
            <p:nvSpPr>
              <p:cNvPr id="10" name="TextovéPole 9">
                <a:extLst>
                  <a:ext uri="{FF2B5EF4-FFF2-40B4-BE49-F238E27FC236}">
                    <a16:creationId xmlns:a16="http://schemas.microsoft.com/office/drawing/2014/main" id="{3F414B99-47CE-47E7-9A96-A950B169397D}"/>
                  </a:ext>
                </a:extLst>
              </p:cNvPr>
              <p:cNvSpPr txBox="1">
                <a:spLocks noRot="1" noChangeAspect="1" noMove="1" noResize="1" noEditPoints="1" noAdjustHandles="1" noChangeArrowheads="1" noChangeShapeType="1" noTextEdit="1"/>
              </p:cNvSpPr>
              <p:nvPr/>
            </p:nvSpPr>
            <p:spPr>
              <a:xfrm>
                <a:off x="702924" y="2361629"/>
                <a:ext cx="4130333" cy="656013"/>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130677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CA27B023-84AE-4AAD-BD2C-BC083B9D87B5}"/>
              </a:ext>
            </a:extLst>
          </p:cNvPr>
          <p:cNvSpPr/>
          <p:nvPr/>
        </p:nvSpPr>
        <p:spPr bwMode="auto">
          <a:xfrm>
            <a:off x="6754485" y="2238103"/>
            <a:ext cx="1663337" cy="2751908"/>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 name="Obdélník 6">
            <a:extLst>
              <a:ext uri="{FF2B5EF4-FFF2-40B4-BE49-F238E27FC236}">
                <a16:creationId xmlns:a16="http://schemas.microsoft.com/office/drawing/2014/main" id="{1583EEF6-1087-41F9-B4BB-572E87519F94}"/>
              </a:ext>
            </a:extLst>
          </p:cNvPr>
          <p:cNvSpPr/>
          <p:nvPr/>
        </p:nvSpPr>
        <p:spPr bwMode="auto">
          <a:xfrm>
            <a:off x="4885509" y="2238103"/>
            <a:ext cx="1663337" cy="2751908"/>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Skládání rychlostí</a:t>
                </a:r>
                <a:endParaRPr lang="cs-CZ" sz="1800" b="1" i="1" dirty="0">
                  <a:solidFill>
                    <a:srgbClr val="C00000"/>
                  </a:solidFill>
                  <a:latin typeface="Cambria Math" panose="02040503050406030204" pitchFamily="18" charset="0"/>
                </a:endParaRPr>
              </a:p>
              <a:p>
                <a:pPr marL="0" indent="0">
                  <a:buNone/>
                </a:pPr>
                <a:r>
                  <a:rPr lang="cs-CZ" sz="1800" i="1" dirty="0">
                    <a:solidFill>
                      <a:srgbClr val="00287D"/>
                    </a:solidFill>
                  </a:rPr>
                  <a:t>Rychlost je definována:</a:t>
                </a:r>
              </a:p>
              <a:p>
                <a:pPr marL="0" indent="0">
                  <a:buNone/>
                </a:pPr>
                <a14:m>
                  <m:oMath xmlns:m="http://schemas.openxmlformats.org/officeDocument/2006/math">
                    <m:sSub>
                      <m:sSubPr>
                        <m:ctrlPr>
                          <a:rPr lang="cs-CZ" sz="1800" i="1" smtClean="0">
                            <a:solidFill>
                              <a:srgbClr val="00287D"/>
                            </a:solidFill>
                            <a:latin typeface="Cambria Math" panose="02040503050406030204" pitchFamily="18" charset="0"/>
                          </a:rPr>
                        </m:ctrlPr>
                      </m:sSubPr>
                      <m:e>
                        <m:r>
                          <a:rPr lang="cs-CZ" sz="1800" b="0" i="1" smtClean="0">
                            <a:solidFill>
                              <a:srgbClr val="00287D"/>
                            </a:solidFill>
                            <a:latin typeface="Cambria Math" panose="02040503050406030204" pitchFamily="18" charset="0"/>
                          </a:rPr>
                          <m:t>𝑢</m:t>
                        </m:r>
                      </m:e>
                      <m:sub>
                        <m:r>
                          <a:rPr lang="cs-CZ" sz="1800" b="0" i="1" smtClean="0">
                            <a:solidFill>
                              <a:srgbClr val="00287D"/>
                            </a:solidFill>
                            <a:latin typeface="Cambria Math" panose="02040503050406030204" pitchFamily="18" charset="0"/>
                          </a:rPr>
                          <m:t>𝑥</m:t>
                        </m:r>
                      </m:sub>
                    </m:sSub>
                    <m:r>
                      <a:rPr lang="cs-CZ" sz="1800" b="0" i="1" smtClean="0">
                        <a:solidFill>
                          <a:srgbClr val="00287D"/>
                        </a:solidFill>
                        <a:latin typeface="Cambria Math" panose="02040503050406030204" pitchFamily="18" charset="0"/>
                      </a:rPr>
                      <m:t>=</m:t>
                    </m:r>
                    <m:f>
                      <m:fPr>
                        <m:ctrlPr>
                          <a:rPr lang="cs-CZ" sz="1800" b="0" i="1" smtClean="0">
                            <a:solidFill>
                              <a:srgbClr val="00287D"/>
                            </a:solidFill>
                            <a:latin typeface="Cambria Math" panose="02040503050406030204" pitchFamily="18" charset="0"/>
                          </a:rPr>
                        </m:ctrlPr>
                      </m:fPr>
                      <m:num>
                        <m:r>
                          <a:rPr lang="cs-CZ" sz="1800" b="0" i="1" smtClean="0">
                            <a:solidFill>
                              <a:srgbClr val="00287D"/>
                            </a:solidFill>
                            <a:latin typeface="Cambria Math" panose="02040503050406030204" pitchFamily="18" charset="0"/>
                          </a:rPr>
                          <m:t>𝑑𝑥</m:t>
                        </m:r>
                      </m:num>
                      <m:den>
                        <m:r>
                          <a:rPr lang="cs-CZ" sz="1800" b="0" i="1" smtClean="0">
                            <a:solidFill>
                              <a:srgbClr val="00287D"/>
                            </a:solidFill>
                            <a:latin typeface="Cambria Math" panose="02040503050406030204" pitchFamily="18" charset="0"/>
                          </a:rPr>
                          <m:t>𝑑𝑡</m:t>
                        </m:r>
                      </m:den>
                    </m:f>
                  </m:oMath>
                </a14:m>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b="0" i="1" smtClean="0">
                            <a:solidFill>
                              <a:srgbClr val="00287D"/>
                            </a:solidFill>
                            <a:latin typeface="Cambria Math" panose="02040503050406030204" pitchFamily="18" charset="0"/>
                          </a:rPr>
                          <m:t>´</m:t>
                        </m:r>
                      </m:e>
                      <m:sub>
                        <m:r>
                          <a:rPr lang="cs-CZ" sz="1800" i="1">
                            <a:solidFill>
                              <a:srgbClr val="00287D"/>
                            </a:solidFill>
                            <a:latin typeface="Cambria Math" panose="02040503050406030204" pitchFamily="18" charset="0"/>
                          </a:rPr>
                          <m:t>𝑥</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𝑑𝑥</m:t>
                        </m:r>
                        <m:r>
                          <a:rPr lang="cs-CZ" sz="1800" b="0" i="1" smtClean="0">
                            <a:solidFill>
                              <a:srgbClr val="00287D"/>
                            </a:solidFill>
                            <a:latin typeface="Cambria Math" panose="02040503050406030204" pitchFamily="18" charset="0"/>
                          </a:rPr>
                          <m:t>´</m:t>
                        </m:r>
                      </m:num>
                      <m:den>
                        <m:r>
                          <a:rPr lang="cs-CZ" sz="1800" i="1" smtClean="0">
                            <a:solidFill>
                              <a:srgbClr val="C00000"/>
                            </a:solidFill>
                            <a:latin typeface="Cambria Math" panose="02040503050406030204" pitchFamily="18" charset="0"/>
                          </a:rPr>
                          <m:t>𝑑𝑡</m:t>
                        </m:r>
                        <m:r>
                          <a:rPr lang="cs-CZ" sz="1800" b="0" i="1" smtClean="0">
                            <a:solidFill>
                              <a:srgbClr val="C00000"/>
                            </a:solidFill>
                            <a:latin typeface="Cambria Math" panose="02040503050406030204" pitchFamily="18" charset="0"/>
                          </a:rPr>
                          <m:t>´</m:t>
                        </m:r>
                      </m:den>
                    </m:f>
                  </m:oMath>
                </a14:m>
                <a:r>
                  <a:rPr lang="cs-CZ" sz="1800" i="1" dirty="0">
                    <a:solidFill>
                      <a:srgbClr val="00287D"/>
                    </a:solidFill>
                    <a:latin typeface="Cambria Math" panose="02040503050406030204" pitchFamily="18" charset="0"/>
                  </a:rPr>
                  <a:t>			</a:t>
                </a: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i="1">
                            <a:solidFill>
                              <a:srgbClr val="00287D"/>
                            </a:solidFill>
                            <a:latin typeface="Cambria Math" panose="02040503050406030204" pitchFamily="18" charset="0"/>
                          </a:rPr>
                          <m:t>´</m:t>
                        </m:r>
                      </m:e>
                      <m:sub>
                        <m:r>
                          <a:rPr lang="cs-CZ" sz="1800" i="1">
                            <a:solidFill>
                              <a:srgbClr val="00287D"/>
                            </a:solidFill>
                            <a:latin typeface="Cambria Math" panose="02040503050406030204" pitchFamily="18" charset="0"/>
                          </a:rPr>
                          <m:t>𝑥</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i="1">
                                <a:solidFill>
                                  <a:srgbClr val="00287D"/>
                                </a:solidFill>
                                <a:latin typeface="Cambria Math" panose="02040503050406030204" pitchFamily="18" charset="0"/>
                              </a:rPr>
                              <m:t>𝑥</m:t>
                            </m:r>
                          </m:sub>
                        </m:sSub>
                        <m:r>
                          <a:rPr lang="cs-CZ" sz="1800" i="1">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𝑣</m:t>
                        </m:r>
                      </m:num>
                      <m:den>
                        <m:r>
                          <a:rPr lang="cs-CZ" sz="1800" i="1">
                            <a:solidFill>
                              <a:srgbClr val="00287D"/>
                            </a:solidFill>
                            <a:latin typeface="Cambria Math" panose="02040503050406030204" pitchFamily="18" charset="0"/>
                          </a:rPr>
                          <m:t>1−</m:t>
                        </m:r>
                        <m:f>
                          <m:fPr>
                            <m:ctrlPr>
                              <a:rPr lang="cs-CZ" sz="1800" i="1">
                                <a:solidFill>
                                  <a:srgbClr val="00287D"/>
                                </a:solidFill>
                                <a:latin typeface="Cambria Math" panose="02040503050406030204" pitchFamily="18" charset="0"/>
                              </a:rPr>
                            </m:ctrlPr>
                          </m:fPr>
                          <m:num>
                            <m:r>
                              <a:rPr lang="cs-CZ" sz="1800" b="0" i="1" smtClean="0">
                                <a:solidFill>
                                  <a:srgbClr val="00287D"/>
                                </a:solidFill>
                                <a:latin typeface="Cambria Math" panose="02040503050406030204" pitchFamily="18" charset="0"/>
                              </a:rPr>
                              <m:t>𝑣</m:t>
                            </m:r>
                          </m:num>
                          <m:den>
                            <m:sSup>
                              <m:sSupPr>
                                <m:ctrlPr>
                                  <a:rPr lang="cs-CZ" sz="1800" i="1">
                                    <a:solidFill>
                                      <a:srgbClr val="00287D"/>
                                    </a:solidFill>
                                    <a:latin typeface="Cambria Math" panose="02040503050406030204" pitchFamily="18" charset="0"/>
                                  </a:rPr>
                                </m:ctrlPr>
                              </m:sSupPr>
                              <m:e>
                                <m:r>
                                  <a:rPr lang="cs-CZ" sz="1800" i="1">
                                    <a:solidFill>
                                      <a:srgbClr val="00287D"/>
                                    </a:solidFill>
                                    <a:latin typeface="Cambria Math" panose="02040503050406030204" pitchFamily="18" charset="0"/>
                                  </a:rPr>
                                  <m:t>𝑐</m:t>
                                </m:r>
                              </m:e>
                              <m:sup>
                                <m:r>
                                  <a:rPr lang="cs-CZ" sz="1800" i="1">
                                    <a:solidFill>
                                      <a:srgbClr val="00287D"/>
                                    </a:solidFill>
                                    <a:latin typeface="Cambria Math" panose="02040503050406030204" pitchFamily="18" charset="0"/>
                                  </a:rPr>
                                  <m:t>2</m:t>
                                </m:r>
                              </m:sup>
                            </m:sSup>
                          </m:den>
                        </m:f>
                        <m:r>
                          <a:rPr lang="cs-CZ" sz="1800" b="0" i="1" smtClean="0">
                            <a:solidFill>
                              <a:srgbClr val="00287D"/>
                            </a:solidFill>
                            <a:latin typeface="Cambria Math" panose="02040503050406030204" pitchFamily="18" charset="0"/>
                          </a:rPr>
                          <m:t>.</m:t>
                        </m:r>
                        <m:sSub>
                          <m:sSubPr>
                            <m:ctrlPr>
                              <a:rPr lang="cs-CZ" sz="1800" b="0" i="1" smtClean="0">
                                <a:solidFill>
                                  <a:srgbClr val="00287D"/>
                                </a:solidFill>
                                <a:latin typeface="Cambria Math" panose="02040503050406030204" pitchFamily="18" charset="0"/>
                              </a:rPr>
                            </m:ctrlPr>
                          </m:sSubPr>
                          <m:e>
                            <m:r>
                              <a:rPr lang="cs-CZ" sz="1800" b="0" i="1" smtClean="0">
                                <a:solidFill>
                                  <a:srgbClr val="00287D"/>
                                </a:solidFill>
                                <a:latin typeface="Cambria Math" panose="02040503050406030204" pitchFamily="18" charset="0"/>
                              </a:rPr>
                              <m:t>𝑢</m:t>
                            </m:r>
                          </m:e>
                          <m:sub>
                            <m:r>
                              <a:rPr lang="cs-CZ" sz="1800" b="0" i="1" smtClean="0">
                                <a:solidFill>
                                  <a:srgbClr val="00287D"/>
                                </a:solidFill>
                                <a:latin typeface="Cambria Math" panose="02040503050406030204" pitchFamily="18" charset="0"/>
                              </a:rPr>
                              <m:t>𝑥</m:t>
                            </m:r>
                          </m:sub>
                        </m:sSub>
                      </m:den>
                    </m:f>
                    <m:r>
                      <a:rPr lang="cs-CZ" sz="1800" i="1">
                        <a:solidFill>
                          <a:srgbClr val="00287D"/>
                        </a:solidFill>
                        <a:latin typeface="Cambria Math" panose="02040503050406030204" pitchFamily="18" charset="0"/>
                      </a:rPr>
                      <m:t> </m:t>
                    </m:r>
                  </m:oMath>
                </a14:m>
                <a:r>
                  <a:rPr lang="cs-CZ" sz="1800" i="1" dirty="0">
                    <a:solidFill>
                      <a:srgbClr val="00287D"/>
                    </a:solidFill>
                    <a:latin typeface="Cambria Math" panose="02040503050406030204" pitchFamily="18" charset="0"/>
                  </a:rPr>
                  <a:t>	</a:t>
                </a: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i="1">
                            <a:solidFill>
                              <a:srgbClr val="00287D"/>
                            </a:solidFill>
                            <a:latin typeface="Cambria Math" panose="02040503050406030204" pitchFamily="18" charset="0"/>
                          </a:rPr>
                          <m:t>𝑥</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sSub>
                          <m:sSubPr>
                            <m:ctrlPr>
                              <a:rPr lang="cs-CZ" sz="1800" i="1" smtClean="0">
                                <a:solidFill>
                                  <a:srgbClr val="00287D"/>
                                </a:solidFill>
                                <a:latin typeface="Cambria Math" panose="02040503050406030204" pitchFamily="18" charset="0"/>
                              </a:rPr>
                            </m:ctrlPr>
                          </m:sSubPr>
                          <m:e>
                            <m:r>
                              <a:rPr lang="cs-CZ" sz="1800" b="0" i="1" smtClean="0">
                                <a:solidFill>
                                  <a:srgbClr val="00287D"/>
                                </a:solidFill>
                                <a:latin typeface="Cambria Math" panose="02040503050406030204" pitchFamily="18" charset="0"/>
                              </a:rPr>
                              <m:t>𝑢</m:t>
                            </m:r>
                            <m:r>
                              <a:rPr lang="cs-CZ" sz="1800" b="0" i="1" smtClean="0">
                                <a:solidFill>
                                  <a:srgbClr val="00287D"/>
                                </a:solidFill>
                                <a:latin typeface="Cambria Math" panose="02040503050406030204" pitchFamily="18" charset="0"/>
                              </a:rPr>
                              <m:t>´</m:t>
                            </m:r>
                          </m:e>
                          <m:sub>
                            <m:r>
                              <a:rPr lang="cs-CZ" sz="1800" b="0" i="1" smtClean="0">
                                <a:solidFill>
                                  <a:srgbClr val="00287D"/>
                                </a:solidFill>
                                <a:latin typeface="Cambria Math" panose="02040503050406030204" pitchFamily="18" charset="0"/>
                              </a:rPr>
                              <m:t>𝑥</m:t>
                            </m:r>
                          </m:sub>
                        </m:sSub>
                        <m:r>
                          <a:rPr lang="cs-CZ" sz="1800" b="0" i="1" smtClean="0">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𝑣</m:t>
                        </m:r>
                      </m:num>
                      <m:den>
                        <m:r>
                          <a:rPr lang="cs-CZ" sz="1800" b="0" i="1" smtClean="0">
                            <a:solidFill>
                              <a:srgbClr val="00287D"/>
                            </a:solidFill>
                            <a:latin typeface="Cambria Math" panose="02040503050406030204" pitchFamily="18" charset="0"/>
                          </a:rPr>
                          <m:t>1+</m:t>
                        </m:r>
                        <m:f>
                          <m:fPr>
                            <m:ctrlPr>
                              <a:rPr lang="cs-CZ" sz="1800" b="0" i="1" smtClean="0">
                                <a:solidFill>
                                  <a:srgbClr val="00287D"/>
                                </a:solidFill>
                                <a:latin typeface="Cambria Math" panose="02040503050406030204" pitchFamily="18" charset="0"/>
                              </a:rPr>
                            </m:ctrlPr>
                          </m:fPr>
                          <m:num>
                            <m:r>
                              <a:rPr lang="cs-CZ" sz="1800" b="0" i="1" smtClean="0">
                                <a:solidFill>
                                  <a:srgbClr val="00287D"/>
                                </a:solidFill>
                                <a:latin typeface="Cambria Math" panose="02040503050406030204" pitchFamily="18" charset="0"/>
                              </a:rPr>
                              <m:t>𝑣</m:t>
                            </m:r>
                          </m:num>
                          <m:den>
                            <m:sSup>
                              <m:sSupPr>
                                <m:ctrlPr>
                                  <a:rPr lang="cs-CZ" sz="1800" b="0" i="1" smtClean="0">
                                    <a:solidFill>
                                      <a:srgbClr val="00287D"/>
                                    </a:solidFill>
                                    <a:latin typeface="Cambria Math" panose="02040503050406030204" pitchFamily="18" charset="0"/>
                                  </a:rPr>
                                </m:ctrlPr>
                              </m:sSupPr>
                              <m:e>
                                <m:r>
                                  <a:rPr lang="cs-CZ" sz="1800" b="0" i="1" smtClean="0">
                                    <a:solidFill>
                                      <a:srgbClr val="00287D"/>
                                    </a:solidFill>
                                    <a:latin typeface="Cambria Math" panose="02040503050406030204" pitchFamily="18" charset="0"/>
                                  </a:rPr>
                                  <m:t>𝑐</m:t>
                                </m:r>
                              </m:e>
                              <m:sup>
                                <m:r>
                                  <a:rPr lang="cs-CZ" sz="1800" b="0" i="1" smtClean="0">
                                    <a:solidFill>
                                      <a:srgbClr val="00287D"/>
                                    </a:solidFill>
                                    <a:latin typeface="Cambria Math" panose="02040503050406030204" pitchFamily="18" charset="0"/>
                                  </a:rPr>
                                  <m:t>2</m:t>
                                </m:r>
                              </m:sup>
                            </m:sSup>
                          </m:den>
                        </m:f>
                        <m:r>
                          <a:rPr lang="cs-CZ" sz="1800" b="0" i="1" smtClean="0">
                            <a:solidFill>
                              <a:srgbClr val="00287D"/>
                            </a:solidFill>
                            <a:latin typeface="Cambria Math" panose="02040503050406030204" pitchFamily="18" charset="0"/>
                          </a:rPr>
                          <m:t>.</m:t>
                        </m:r>
                        <m:sSub>
                          <m:sSubPr>
                            <m:ctrlPr>
                              <a:rPr lang="cs-CZ" sz="1800" b="0" i="1" smtClean="0">
                                <a:solidFill>
                                  <a:srgbClr val="00287D"/>
                                </a:solidFill>
                                <a:latin typeface="Cambria Math" panose="02040503050406030204" pitchFamily="18" charset="0"/>
                              </a:rPr>
                            </m:ctrlPr>
                          </m:sSubPr>
                          <m:e>
                            <m:r>
                              <a:rPr lang="cs-CZ" sz="1800" b="0" i="1" smtClean="0">
                                <a:solidFill>
                                  <a:srgbClr val="00287D"/>
                                </a:solidFill>
                                <a:latin typeface="Cambria Math" panose="02040503050406030204" pitchFamily="18" charset="0"/>
                              </a:rPr>
                              <m:t>𝑢</m:t>
                            </m:r>
                            <m:r>
                              <a:rPr lang="cs-CZ" sz="1800" b="0" i="1" smtClean="0">
                                <a:solidFill>
                                  <a:srgbClr val="00287D"/>
                                </a:solidFill>
                                <a:latin typeface="Cambria Math" panose="02040503050406030204" pitchFamily="18" charset="0"/>
                              </a:rPr>
                              <m:t>´</m:t>
                            </m:r>
                          </m:e>
                          <m:sub>
                            <m:r>
                              <a:rPr lang="cs-CZ" sz="1800" b="0" i="1" smtClean="0">
                                <a:solidFill>
                                  <a:srgbClr val="00287D"/>
                                </a:solidFill>
                                <a:latin typeface="Cambria Math" panose="02040503050406030204" pitchFamily="18" charset="0"/>
                              </a:rPr>
                              <m:t>𝑥</m:t>
                            </m:r>
                          </m:sub>
                        </m:sSub>
                      </m:den>
                    </m:f>
                  </m:oMath>
                </a14:m>
                <a:r>
                  <a:rPr lang="cs-CZ" sz="1800" i="1" dirty="0">
                    <a:solidFill>
                      <a:srgbClr val="00287D"/>
                    </a:solidFill>
                    <a:latin typeface="Cambria Math" panose="02040503050406030204" pitchFamily="18" charset="0"/>
                  </a:rPr>
                  <a:t>	</a:t>
                </a:r>
              </a:p>
              <a:p>
                <a:pPr marL="0" indent="0">
                  <a:buNone/>
                </a:pP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i="1">
                            <a:solidFill>
                              <a:srgbClr val="00287D"/>
                            </a:solidFill>
                            <a:latin typeface="Cambria Math" panose="02040503050406030204" pitchFamily="18" charset="0"/>
                          </a:rPr>
                          <m:t>𝑦</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𝑑𝑦</m:t>
                        </m:r>
                      </m:num>
                      <m:den>
                        <m:r>
                          <a:rPr lang="cs-CZ" sz="1800" i="1">
                            <a:solidFill>
                              <a:srgbClr val="00287D"/>
                            </a:solidFill>
                            <a:latin typeface="Cambria Math" panose="02040503050406030204" pitchFamily="18" charset="0"/>
                          </a:rPr>
                          <m:t>𝑑𝑡</m:t>
                        </m:r>
                      </m:den>
                    </m:f>
                  </m:oMath>
                </a14:m>
                <a:r>
                  <a:rPr lang="cs-CZ" sz="1800" i="1" dirty="0">
                    <a:solidFill>
                      <a:srgbClr val="00287D"/>
                    </a:solidFill>
                    <a:latin typeface="Cambria Math" panose="02040503050406030204" pitchFamily="18" charset="0"/>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b="0" i="1" smtClean="0">
                            <a:solidFill>
                              <a:srgbClr val="00287D"/>
                            </a:solidFill>
                            <a:latin typeface="Cambria Math" panose="02040503050406030204" pitchFamily="18" charset="0"/>
                          </a:rPr>
                          <m:t>´</m:t>
                        </m:r>
                      </m:e>
                      <m:sub>
                        <m:r>
                          <a:rPr lang="cs-CZ" sz="1800" i="1">
                            <a:solidFill>
                              <a:srgbClr val="00287D"/>
                            </a:solidFill>
                            <a:latin typeface="Cambria Math" panose="02040503050406030204" pitchFamily="18" charset="0"/>
                          </a:rPr>
                          <m:t>𝑦</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𝑑𝑦</m:t>
                        </m:r>
                        <m:r>
                          <a:rPr lang="cs-CZ" sz="1800" b="0" i="1" smtClean="0">
                            <a:solidFill>
                              <a:srgbClr val="00287D"/>
                            </a:solidFill>
                            <a:latin typeface="Cambria Math" panose="02040503050406030204" pitchFamily="18" charset="0"/>
                          </a:rPr>
                          <m:t>´</m:t>
                        </m:r>
                      </m:num>
                      <m:den>
                        <m:r>
                          <a:rPr lang="cs-CZ" sz="1800" i="1" smtClean="0">
                            <a:solidFill>
                              <a:srgbClr val="C00000"/>
                            </a:solidFill>
                            <a:latin typeface="Cambria Math" panose="02040503050406030204" pitchFamily="18" charset="0"/>
                          </a:rPr>
                          <m:t>𝑑𝑡</m:t>
                        </m:r>
                        <m:r>
                          <a:rPr lang="cs-CZ" sz="1800" b="0" i="1" smtClean="0">
                            <a:solidFill>
                              <a:srgbClr val="C00000"/>
                            </a:solidFill>
                            <a:latin typeface="Cambria Math" panose="02040503050406030204" pitchFamily="18" charset="0"/>
                          </a:rPr>
                          <m:t>´</m:t>
                        </m:r>
                      </m:den>
                    </m:f>
                  </m:oMath>
                </a14:m>
                <a:r>
                  <a:rPr lang="cs-CZ" sz="1800" i="1" dirty="0">
                    <a:solidFill>
                      <a:srgbClr val="00287D"/>
                    </a:solidFill>
                    <a:latin typeface="Cambria Math" panose="02040503050406030204" pitchFamily="18" charset="0"/>
                  </a:rPr>
                  <a:t>	</a:t>
                </a:r>
                <a:r>
                  <a:rPr lang="cs-CZ" sz="1800" b="1" i="1" dirty="0">
                    <a:solidFill>
                      <a:schemeClr val="accent1">
                        <a:lumMod val="50000"/>
                      </a:schemeClr>
                    </a:solidFill>
                    <a:latin typeface="Cambria Math" panose="02040503050406030204" pitchFamily="18" charset="0"/>
                  </a:rPr>
                  <a:t>+ LT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i="1">
                            <a:solidFill>
                              <a:srgbClr val="00287D"/>
                            </a:solidFill>
                            <a:latin typeface="Cambria Math" panose="02040503050406030204" pitchFamily="18" charset="0"/>
                          </a:rPr>
                          <m:t>´</m:t>
                        </m:r>
                      </m:e>
                      <m:sub>
                        <m:r>
                          <a:rPr lang="cs-CZ" sz="1800" b="0" i="1" smtClean="0">
                            <a:solidFill>
                              <a:srgbClr val="00287D"/>
                            </a:solidFill>
                            <a:latin typeface="Cambria Math" panose="02040503050406030204" pitchFamily="18" charset="0"/>
                          </a:rPr>
                          <m:t>𝑦</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sSub>
                          <m:sSubPr>
                            <m:ctrlPr>
                              <a:rPr lang="cs-CZ" sz="1800" i="1">
                                <a:solidFill>
                                  <a:srgbClr val="00287D"/>
                                </a:solidFill>
                                <a:latin typeface="Cambria Math" panose="02040503050406030204" pitchFamily="18" charset="0"/>
                              </a:rPr>
                            </m:ctrlPr>
                          </m:sSubPr>
                          <m:e>
                            <m:r>
                              <a:rPr lang="cs-CZ" sz="1800" b="0" i="1" smtClean="0">
                                <a:solidFill>
                                  <a:srgbClr val="00287D"/>
                                </a:solidFill>
                                <a:latin typeface="Cambria Math" panose="02040503050406030204" pitchFamily="18" charset="0"/>
                              </a:rPr>
                              <m:t>𝑢</m:t>
                            </m:r>
                          </m:e>
                          <m:sub>
                            <m:r>
                              <a:rPr lang="cs-CZ" sz="1800" b="0" i="1" smtClean="0">
                                <a:solidFill>
                                  <a:srgbClr val="00287D"/>
                                </a:solidFill>
                                <a:latin typeface="Cambria Math" panose="02040503050406030204" pitchFamily="18" charset="0"/>
                              </a:rPr>
                              <m:t>𝑦</m:t>
                            </m:r>
                          </m:sub>
                        </m:sSub>
                        <m:rad>
                          <m:radPr>
                            <m:degHide m:val="on"/>
                            <m:ctrlPr>
                              <a:rPr lang="cs-CZ" sz="1800" b="1" i="1">
                                <a:solidFill>
                                  <a:srgbClr val="00287D"/>
                                </a:solidFill>
                                <a:latin typeface="Cambria Math" panose="02040503050406030204" pitchFamily="18" charset="0"/>
                              </a:rPr>
                            </m:ctrlPr>
                          </m:radPr>
                          <m:deg/>
                          <m:e>
                            <m:r>
                              <a:rPr lang="cs-CZ" sz="1800" b="0" i="1">
                                <a:solidFill>
                                  <a:srgbClr val="00287D"/>
                                </a:solidFill>
                                <a:latin typeface="Cambria Math" panose="02040503050406030204" pitchFamily="18" charset="0"/>
                              </a:rPr>
                              <m:t>1</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num>
                      <m:den>
                        <m:r>
                          <a:rPr lang="cs-CZ" sz="1800" i="1">
                            <a:solidFill>
                              <a:srgbClr val="00287D"/>
                            </a:solidFill>
                            <a:latin typeface="Cambria Math" panose="02040503050406030204" pitchFamily="18" charset="0"/>
                          </a:rPr>
                          <m:t>1−</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𝑣</m:t>
                            </m:r>
                          </m:num>
                          <m:den>
                            <m:sSup>
                              <m:sSupPr>
                                <m:ctrlPr>
                                  <a:rPr lang="cs-CZ" sz="1800" i="1">
                                    <a:solidFill>
                                      <a:srgbClr val="00287D"/>
                                    </a:solidFill>
                                    <a:latin typeface="Cambria Math" panose="02040503050406030204" pitchFamily="18" charset="0"/>
                                  </a:rPr>
                                </m:ctrlPr>
                              </m:sSupPr>
                              <m:e>
                                <m:r>
                                  <a:rPr lang="cs-CZ" sz="1800" i="1">
                                    <a:solidFill>
                                      <a:srgbClr val="00287D"/>
                                    </a:solidFill>
                                    <a:latin typeface="Cambria Math" panose="02040503050406030204" pitchFamily="18" charset="0"/>
                                  </a:rPr>
                                  <m:t>𝑐</m:t>
                                </m:r>
                              </m:e>
                              <m:sup>
                                <m:r>
                                  <a:rPr lang="cs-CZ" sz="1800" i="1">
                                    <a:solidFill>
                                      <a:srgbClr val="00287D"/>
                                    </a:solidFill>
                                    <a:latin typeface="Cambria Math" panose="02040503050406030204" pitchFamily="18" charset="0"/>
                                  </a:rPr>
                                  <m:t>2</m:t>
                                </m:r>
                              </m:sup>
                            </m:sSup>
                          </m:den>
                        </m:f>
                        <m:r>
                          <a:rPr lang="cs-CZ" sz="1800" i="1">
                            <a:solidFill>
                              <a:srgbClr val="00287D"/>
                            </a:solidFill>
                            <a:latin typeface="Cambria Math" panose="02040503050406030204" pitchFamily="18" charset="0"/>
                          </a:rPr>
                          <m:t>.</m:t>
                        </m:r>
                        <m:sSub>
                          <m:sSubPr>
                            <m:ctrlPr>
                              <a:rPr lang="cs-CZ" sz="1800" i="1" smtClean="0">
                                <a:solidFill>
                                  <a:srgbClr val="C00000"/>
                                </a:solidFill>
                                <a:latin typeface="Cambria Math" panose="02040503050406030204" pitchFamily="18" charset="0"/>
                              </a:rPr>
                            </m:ctrlPr>
                          </m:sSubPr>
                          <m:e>
                            <m:r>
                              <a:rPr lang="cs-CZ" sz="1800" i="1">
                                <a:solidFill>
                                  <a:srgbClr val="C00000"/>
                                </a:solidFill>
                                <a:latin typeface="Cambria Math" panose="02040503050406030204" pitchFamily="18" charset="0"/>
                              </a:rPr>
                              <m:t>𝑢</m:t>
                            </m:r>
                          </m:e>
                          <m:sub>
                            <m:r>
                              <a:rPr lang="cs-CZ" sz="1800" i="1">
                                <a:solidFill>
                                  <a:srgbClr val="C00000"/>
                                </a:solidFill>
                                <a:latin typeface="Cambria Math" panose="02040503050406030204" pitchFamily="18" charset="0"/>
                              </a:rPr>
                              <m:t>𝑥</m:t>
                            </m:r>
                          </m:sub>
                        </m:sSub>
                      </m:den>
                    </m:f>
                  </m:oMath>
                </a14:m>
                <a:r>
                  <a:rPr lang="cs-CZ" sz="1800" b="1" i="1" dirty="0">
                    <a:solidFill>
                      <a:schemeClr val="accent1">
                        <a:lumMod val="50000"/>
                      </a:schemeClr>
                    </a:solidFill>
                    <a:latin typeface="Cambria Math" panose="02040503050406030204" pitchFamily="18" charset="0"/>
                  </a:rPr>
                  <a:t>	</a:t>
                </a: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i="1">
                            <a:solidFill>
                              <a:srgbClr val="00287D"/>
                            </a:solidFill>
                            <a:latin typeface="Cambria Math" panose="02040503050406030204" pitchFamily="18" charset="0"/>
                          </a:rPr>
                          <m:t>𝑦</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b="0" i="1" smtClean="0">
                                <a:solidFill>
                                  <a:srgbClr val="00287D"/>
                                </a:solidFill>
                                <a:latin typeface="Cambria Math" panose="02040503050406030204" pitchFamily="18" charset="0"/>
                              </a:rPr>
                              <m:t>´</m:t>
                            </m:r>
                          </m:e>
                          <m:sub>
                            <m:r>
                              <a:rPr lang="cs-CZ" sz="1800" i="1">
                                <a:solidFill>
                                  <a:srgbClr val="00287D"/>
                                </a:solidFill>
                                <a:latin typeface="Cambria Math" panose="02040503050406030204" pitchFamily="18" charset="0"/>
                              </a:rPr>
                              <m:t>𝑦</m:t>
                            </m:r>
                          </m:sub>
                        </m:sSub>
                        <m:rad>
                          <m:radPr>
                            <m:degHide m:val="on"/>
                            <m:ctrlPr>
                              <a:rPr lang="cs-CZ" sz="1800" b="1" i="1">
                                <a:solidFill>
                                  <a:srgbClr val="00287D"/>
                                </a:solidFill>
                                <a:latin typeface="Cambria Math" panose="02040503050406030204" pitchFamily="18" charset="0"/>
                              </a:rPr>
                            </m:ctrlPr>
                          </m:radPr>
                          <m:deg/>
                          <m:e>
                            <m:r>
                              <a:rPr lang="cs-CZ" sz="1800" i="1">
                                <a:solidFill>
                                  <a:srgbClr val="00287D"/>
                                </a:solidFill>
                                <a:latin typeface="Cambria Math" panose="02040503050406030204" pitchFamily="18" charset="0"/>
                              </a:rPr>
                              <m:t>1</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num>
                      <m:den>
                        <m:r>
                          <a:rPr lang="cs-CZ" sz="1800" i="1">
                            <a:solidFill>
                              <a:srgbClr val="00287D"/>
                            </a:solidFill>
                            <a:latin typeface="Cambria Math" panose="02040503050406030204" pitchFamily="18" charset="0"/>
                          </a:rPr>
                          <m:t>1</m:t>
                        </m:r>
                        <m:r>
                          <a:rPr lang="cs-CZ" sz="1800" b="0" i="1" smtClean="0">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𝑣</m:t>
                            </m:r>
                          </m:num>
                          <m:den>
                            <m:sSup>
                              <m:sSupPr>
                                <m:ctrlPr>
                                  <a:rPr lang="cs-CZ" sz="1800" i="1">
                                    <a:solidFill>
                                      <a:srgbClr val="00287D"/>
                                    </a:solidFill>
                                    <a:latin typeface="Cambria Math" panose="02040503050406030204" pitchFamily="18" charset="0"/>
                                  </a:rPr>
                                </m:ctrlPr>
                              </m:sSupPr>
                              <m:e>
                                <m:r>
                                  <a:rPr lang="cs-CZ" sz="1800" i="1">
                                    <a:solidFill>
                                      <a:srgbClr val="00287D"/>
                                    </a:solidFill>
                                    <a:latin typeface="Cambria Math" panose="02040503050406030204" pitchFamily="18" charset="0"/>
                                  </a:rPr>
                                  <m:t>𝑐</m:t>
                                </m:r>
                              </m:e>
                              <m:sup>
                                <m:r>
                                  <a:rPr lang="cs-CZ" sz="1800" i="1">
                                    <a:solidFill>
                                      <a:srgbClr val="00287D"/>
                                    </a:solidFill>
                                    <a:latin typeface="Cambria Math" panose="02040503050406030204" pitchFamily="18" charset="0"/>
                                  </a:rPr>
                                  <m:t>2</m:t>
                                </m:r>
                              </m:sup>
                            </m:sSup>
                          </m:den>
                        </m:f>
                        <m:r>
                          <a:rPr lang="cs-CZ" sz="1800" i="1">
                            <a:solidFill>
                              <a:srgbClr val="00287D"/>
                            </a:solidFill>
                            <a:latin typeface="Cambria Math" panose="02040503050406030204" pitchFamily="18" charset="0"/>
                          </a:rPr>
                          <m:t>.</m:t>
                        </m:r>
                        <m:sSub>
                          <m:sSubPr>
                            <m:ctrlPr>
                              <a:rPr lang="cs-CZ" sz="1800" i="1">
                                <a:solidFill>
                                  <a:srgbClr val="C00000"/>
                                </a:solidFill>
                                <a:latin typeface="Cambria Math" panose="02040503050406030204" pitchFamily="18" charset="0"/>
                              </a:rPr>
                            </m:ctrlPr>
                          </m:sSubPr>
                          <m:e>
                            <m:r>
                              <a:rPr lang="cs-CZ" sz="1800" i="1">
                                <a:solidFill>
                                  <a:srgbClr val="C00000"/>
                                </a:solidFill>
                                <a:latin typeface="Cambria Math" panose="02040503050406030204" pitchFamily="18" charset="0"/>
                              </a:rPr>
                              <m:t>𝑢</m:t>
                            </m:r>
                          </m:e>
                          <m:sub>
                            <m:r>
                              <a:rPr lang="cs-CZ" sz="1800" i="1">
                                <a:solidFill>
                                  <a:srgbClr val="C00000"/>
                                </a:solidFill>
                                <a:latin typeface="Cambria Math" panose="02040503050406030204" pitchFamily="18" charset="0"/>
                              </a:rPr>
                              <m:t>𝑥</m:t>
                            </m:r>
                          </m:sub>
                        </m:sSub>
                      </m:den>
                    </m:f>
                  </m:oMath>
                </a14:m>
                <a:endParaRPr lang="cs-CZ" sz="1800" b="1" i="1" dirty="0">
                  <a:solidFill>
                    <a:schemeClr val="accent1">
                      <a:lumMod val="50000"/>
                    </a:schemeClr>
                  </a:solidFill>
                  <a:latin typeface="Cambria Math" panose="02040503050406030204" pitchFamily="18" charset="0"/>
                </a:endParaRPr>
              </a:p>
              <a:p>
                <a:pPr marL="0" indent="0">
                  <a:buNone/>
                </a:pP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i="1">
                            <a:solidFill>
                              <a:srgbClr val="00287D"/>
                            </a:solidFill>
                            <a:latin typeface="Cambria Math" panose="02040503050406030204" pitchFamily="18" charset="0"/>
                          </a:rPr>
                          <m:t>𝑧</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𝑑𝑧</m:t>
                        </m:r>
                      </m:num>
                      <m:den>
                        <m:r>
                          <a:rPr lang="cs-CZ" sz="1800" i="1">
                            <a:solidFill>
                              <a:srgbClr val="00287D"/>
                            </a:solidFill>
                            <a:latin typeface="Cambria Math" panose="02040503050406030204" pitchFamily="18" charset="0"/>
                          </a:rPr>
                          <m:t>𝑑𝑡</m:t>
                        </m:r>
                      </m:den>
                    </m:f>
                  </m:oMath>
                </a14:m>
                <a:r>
                  <a:rPr lang="cs-CZ" sz="1800" b="0" i="1" dirty="0">
                    <a:solidFill>
                      <a:srgbClr val="00287D"/>
                    </a:solidFill>
                    <a:latin typeface="Cambria Math" panose="02040503050406030204" pitchFamily="18" charset="0"/>
                  </a:rPr>
                  <a:t>		</a:t>
                </a: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b="0" i="1" smtClean="0">
                            <a:solidFill>
                              <a:srgbClr val="00287D"/>
                            </a:solidFill>
                            <a:latin typeface="Cambria Math" panose="02040503050406030204" pitchFamily="18" charset="0"/>
                          </a:rPr>
                          <m:t>´</m:t>
                        </m:r>
                      </m:e>
                      <m:sub>
                        <m:r>
                          <a:rPr lang="cs-CZ" sz="1800" i="1">
                            <a:solidFill>
                              <a:srgbClr val="00287D"/>
                            </a:solidFill>
                            <a:latin typeface="Cambria Math" panose="02040503050406030204" pitchFamily="18" charset="0"/>
                          </a:rPr>
                          <m:t>𝑧</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𝑑𝑧</m:t>
                        </m:r>
                        <m:r>
                          <a:rPr lang="cs-CZ" sz="1800" b="0" i="1" smtClean="0">
                            <a:solidFill>
                              <a:srgbClr val="00287D"/>
                            </a:solidFill>
                            <a:latin typeface="Cambria Math" panose="02040503050406030204" pitchFamily="18" charset="0"/>
                          </a:rPr>
                          <m:t>´</m:t>
                        </m:r>
                      </m:num>
                      <m:den>
                        <m:r>
                          <a:rPr lang="cs-CZ" sz="1800" i="1" smtClean="0">
                            <a:solidFill>
                              <a:srgbClr val="C00000"/>
                            </a:solidFill>
                            <a:latin typeface="Cambria Math" panose="02040503050406030204" pitchFamily="18" charset="0"/>
                          </a:rPr>
                          <m:t>𝑑𝑡</m:t>
                        </m:r>
                        <m:r>
                          <a:rPr lang="cs-CZ" sz="1800" b="0" i="1" smtClean="0">
                            <a:solidFill>
                              <a:srgbClr val="C00000"/>
                            </a:solidFill>
                            <a:latin typeface="Cambria Math" panose="02040503050406030204" pitchFamily="18" charset="0"/>
                          </a:rPr>
                          <m:t>´</m:t>
                        </m:r>
                      </m:den>
                    </m:f>
                  </m:oMath>
                </a14:m>
                <a:r>
                  <a:rPr lang="cs-CZ" sz="1800" b="0" i="1" dirty="0">
                    <a:solidFill>
                      <a:srgbClr val="00287D"/>
                    </a:solidFill>
                    <a:latin typeface="Cambria Math" panose="02040503050406030204" pitchFamily="18" charset="0"/>
                  </a:rPr>
                  <a:t>			</a:t>
                </a: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i="1">
                            <a:solidFill>
                              <a:srgbClr val="00287D"/>
                            </a:solidFill>
                            <a:latin typeface="Cambria Math" panose="02040503050406030204" pitchFamily="18" charset="0"/>
                          </a:rPr>
                          <m:t>´</m:t>
                        </m:r>
                      </m:e>
                      <m:sub>
                        <m:r>
                          <a:rPr lang="cs-CZ" sz="1800" b="0" i="1" smtClean="0">
                            <a:solidFill>
                              <a:srgbClr val="00287D"/>
                            </a:solidFill>
                            <a:latin typeface="Cambria Math" panose="02040503050406030204" pitchFamily="18" charset="0"/>
                          </a:rPr>
                          <m:t>𝑧</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b="0" i="1" smtClean="0">
                                <a:solidFill>
                                  <a:srgbClr val="00287D"/>
                                </a:solidFill>
                                <a:latin typeface="Cambria Math" panose="02040503050406030204" pitchFamily="18" charset="0"/>
                              </a:rPr>
                              <m:t>𝑧</m:t>
                            </m:r>
                          </m:sub>
                        </m:sSub>
                        <m:rad>
                          <m:radPr>
                            <m:degHide m:val="on"/>
                            <m:ctrlPr>
                              <a:rPr lang="cs-CZ" sz="1800" b="1" i="1">
                                <a:solidFill>
                                  <a:srgbClr val="00287D"/>
                                </a:solidFill>
                                <a:latin typeface="Cambria Math" panose="02040503050406030204" pitchFamily="18" charset="0"/>
                              </a:rPr>
                            </m:ctrlPr>
                          </m:radPr>
                          <m:deg/>
                          <m:e>
                            <m:r>
                              <a:rPr lang="cs-CZ" sz="1800" i="1">
                                <a:solidFill>
                                  <a:srgbClr val="00287D"/>
                                </a:solidFill>
                                <a:latin typeface="Cambria Math" panose="02040503050406030204" pitchFamily="18" charset="0"/>
                              </a:rPr>
                              <m:t>1</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num>
                      <m:den>
                        <m:r>
                          <a:rPr lang="cs-CZ" sz="1800" i="1">
                            <a:solidFill>
                              <a:srgbClr val="00287D"/>
                            </a:solidFill>
                            <a:latin typeface="Cambria Math" panose="02040503050406030204" pitchFamily="18" charset="0"/>
                          </a:rPr>
                          <m:t>1−</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𝑣</m:t>
                            </m:r>
                          </m:num>
                          <m:den>
                            <m:sSup>
                              <m:sSupPr>
                                <m:ctrlPr>
                                  <a:rPr lang="cs-CZ" sz="1800" i="1">
                                    <a:solidFill>
                                      <a:srgbClr val="00287D"/>
                                    </a:solidFill>
                                    <a:latin typeface="Cambria Math" panose="02040503050406030204" pitchFamily="18" charset="0"/>
                                  </a:rPr>
                                </m:ctrlPr>
                              </m:sSupPr>
                              <m:e>
                                <m:r>
                                  <a:rPr lang="cs-CZ" sz="1800" i="1">
                                    <a:solidFill>
                                      <a:srgbClr val="00287D"/>
                                    </a:solidFill>
                                    <a:latin typeface="Cambria Math" panose="02040503050406030204" pitchFamily="18" charset="0"/>
                                  </a:rPr>
                                  <m:t>𝑐</m:t>
                                </m:r>
                              </m:e>
                              <m:sup>
                                <m:r>
                                  <a:rPr lang="cs-CZ" sz="1800" i="1">
                                    <a:solidFill>
                                      <a:srgbClr val="00287D"/>
                                    </a:solidFill>
                                    <a:latin typeface="Cambria Math" panose="02040503050406030204" pitchFamily="18" charset="0"/>
                                  </a:rPr>
                                  <m:t>2</m:t>
                                </m:r>
                              </m:sup>
                            </m:sSup>
                          </m:den>
                        </m:f>
                        <m:r>
                          <a:rPr lang="cs-CZ" sz="1800" i="1">
                            <a:solidFill>
                              <a:srgbClr val="00287D"/>
                            </a:solidFill>
                            <a:latin typeface="Cambria Math" panose="02040503050406030204" pitchFamily="18" charset="0"/>
                          </a:rPr>
                          <m:t>.</m:t>
                        </m:r>
                        <m:sSub>
                          <m:sSubPr>
                            <m:ctrlPr>
                              <a:rPr lang="cs-CZ" sz="1800" i="1" smtClean="0">
                                <a:solidFill>
                                  <a:srgbClr val="C00000"/>
                                </a:solidFill>
                                <a:latin typeface="Cambria Math" panose="02040503050406030204" pitchFamily="18" charset="0"/>
                              </a:rPr>
                            </m:ctrlPr>
                          </m:sSubPr>
                          <m:e>
                            <m:r>
                              <a:rPr lang="cs-CZ" sz="1800" i="1">
                                <a:solidFill>
                                  <a:srgbClr val="C00000"/>
                                </a:solidFill>
                                <a:latin typeface="Cambria Math" panose="02040503050406030204" pitchFamily="18" charset="0"/>
                              </a:rPr>
                              <m:t>𝑢</m:t>
                            </m:r>
                          </m:e>
                          <m:sub>
                            <m:r>
                              <a:rPr lang="cs-CZ" sz="1800" i="1">
                                <a:solidFill>
                                  <a:srgbClr val="C00000"/>
                                </a:solidFill>
                                <a:latin typeface="Cambria Math" panose="02040503050406030204" pitchFamily="18" charset="0"/>
                              </a:rPr>
                              <m:t>𝑥</m:t>
                            </m:r>
                          </m:sub>
                        </m:sSub>
                      </m:den>
                    </m:f>
                  </m:oMath>
                </a14:m>
                <a:r>
                  <a:rPr lang="cs-CZ" sz="1800" b="0" i="1" dirty="0">
                    <a:solidFill>
                      <a:srgbClr val="00287D"/>
                    </a:solidFill>
                    <a:latin typeface="Cambria Math" panose="02040503050406030204" pitchFamily="18" charset="0"/>
                  </a:rPr>
                  <a:t>	</a:t>
                </a: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b="0" i="1" smtClean="0">
                            <a:solidFill>
                              <a:srgbClr val="00287D"/>
                            </a:solidFill>
                            <a:latin typeface="Cambria Math" panose="02040503050406030204" pitchFamily="18" charset="0"/>
                          </a:rPr>
                          <m:t>𝑧</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b="0" i="1" smtClean="0">
                                <a:solidFill>
                                  <a:srgbClr val="00287D"/>
                                </a:solidFill>
                                <a:latin typeface="Cambria Math" panose="02040503050406030204" pitchFamily="18" charset="0"/>
                              </a:rPr>
                              <m:t>´</m:t>
                            </m:r>
                          </m:e>
                          <m:sub>
                            <m:r>
                              <a:rPr lang="cs-CZ" sz="1800" b="0" i="1" smtClean="0">
                                <a:solidFill>
                                  <a:srgbClr val="00287D"/>
                                </a:solidFill>
                                <a:latin typeface="Cambria Math" panose="02040503050406030204" pitchFamily="18" charset="0"/>
                              </a:rPr>
                              <m:t>𝑧</m:t>
                            </m:r>
                          </m:sub>
                        </m:sSub>
                        <m:rad>
                          <m:radPr>
                            <m:degHide m:val="on"/>
                            <m:ctrlPr>
                              <a:rPr lang="cs-CZ" sz="1800" b="1" i="1">
                                <a:solidFill>
                                  <a:srgbClr val="00287D"/>
                                </a:solidFill>
                                <a:latin typeface="Cambria Math" panose="02040503050406030204" pitchFamily="18" charset="0"/>
                              </a:rPr>
                            </m:ctrlPr>
                          </m:radPr>
                          <m:deg/>
                          <m:e>
                            <m:r>
                              <a:rPr lang="cs-CZ" sz="1800" i="1">
                                <a:solidFill>
                                  <a:srgbClr val="00287D"/>
                                </a:solidFill>
                                <a:latin typeface="Cambria Math" panose="02040503050406030204" pitchFamily="18" charset="0"/>
                              </a:rPr>
                              <m:t>1</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𝒗</m:t>
                                    </m:r>
                                  </m:e>
                                  <m:sup>
                                    <m:r>
                                      <a:rPr lang="cs-CZ" sz="1800" b="1" i="1">
                                        <a:solidFill>
                                          <a:srgbClr val="00287D"/>
                                        </a:solidFill>
                                        <a:latin typeface="Cambria Math" panose="02040503050406030204" pitchFamily="18" charset="0"/>
                                      </a:rPr>
                                      <m:t>𝟐</m:t>
                                    </m:r>
                                  </m:sup>
                                </m:sSup>
                              </m:num>
                              <m:den>
                                <m:sSup>
                                  <m:sSupPr>
                                    <m:ctrlPr>
                                      <a:rPr lang="cs-CZ" sz="1800" b="1" i="1">
                                        <a:solidFill>
                                          <a:srgbClr val="00287D"/>
                                        </a:solidFill>
                                        <a:latin typeface="Cambria Math" panose="02040503050406030204" pitchFamily="18" charset="0"/>
                                      </a:rPr>
                                    </m:ctrlPr>
                                  </m:sSupPr>
                                  <m:e>
                                    <m:r>
                                      <a:rPr lang="cs-CZ" sz="1800" b="1" i="1">
                                        <a:solidFill>
                                          <a:srgbClr val="00287D"/>
                                        </a:solidFill>
                                        <a:latin typeface="Cambria Math" panose="02040503050406030204" pitchFamily="18" charset="0"/>
                                      </a:rPr>
                                      <m:t>𝒄</m:t>
                                    </m:r>
                                  </m:e>
                                  <m:sup>
                                    <m:r>
                                      <a:rPr lang="cs-CZ" sz="1800" b="1" i="1">
                                        <a:solidFill>
                                          <a:srgbClr val="00287D"/>
                                        </a:solidFill>
                                        <a:latin typeface="Cambria Math" panose="02040503050406030204" pitchFamily="18" charset="0"/>
                                      </a:rPr>
                                      <m:t>𝟐</m:t>
                                    </m:r>
                                  </m:sup>
                                </m:sSup>
                              </m:den>
                            </m:f>
                          </m:e>
                        </m:rad>
                      </m:num>
                      <m:den>
                        <m:r>
                          <a:rPr lang="cs-CZ" sz="1800" i="1">
                            <a:solidFill>
                              <a:srgbClr val="00287D"/>
                            </a:solidFill>
                            <a:latin typeface="Cambria Math" panose="02040503050406030204" pitchFamily="18" charset="0"/>
                          </a:rPr>
                          <m:t>1</m:t>
                        </m:r>
                        <m:r>
                          <a:rPr lang="cs-CZ" sz="1800" b="0" i="1" smtClean="0">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𝑣</m:t>
                            </m:r>
                          </m:num>
                          <m:den>
                            <m:sSup>
                              <m:sSupPr>
                                <m:ctrlPr>
                                  <a:rPr lang="cs-CZ" sz="1800" i="1">
                                    <a:solidFill>
                                      <a:srgbClr val="00287D"/>
                                    </a:solidFill>
                                    <a:latin typeface="Cambria Math" panose="02040503050406030204" pitchFamily="18" charset="0"/>
                                  </a:rPr>
                                </m:ctrlPr>
                              </m:sSupPr>
                              <m:e>
                                <m:r>
                                  <a:rPr lang="cs-CZ" sz="1800" i="1">
                                    <a:solidFill>
                                      <a:srgbClr val="00287D"/>
                                    </a:solidFill>
                                    <a:latin typeface="Cambria Math" panose="02040503050406030204" pitchFamily="18" charset="0"/>
                                  </a:rPr>
                                  <m:t>𝑐</m:t>
                                </m:r>
                              </m:e>
                              <m:sup>
                                <m:r>
                                  <a:rPr lang="cs-CZ" sz="1800" i="1">
                                    <a:solidFill>
                                      <a:srgbClr val="00287D"/>
                                    </a:solidFill>
                                    <a:latin typeface="Cambria Math" panose="02040503050406030204" pitchFamily="18" charset="0"/>
                                  </a:rPr>
                                  <m:t>2</m:t>
                                </m:r>
                              </m:sup>
                            </m:sSup>
                          </m:den>
                        </m:f>
                        <m:r>
                          <a:rPr lang="cs-CZ" sz="1800" i="1">
                            <a:solidFill>
                              <a:srgbClr val="00287D"/>
                            </a:solidFill>
                            <a:latin typeface="Cambria Math" panose="02040503050406030204" pitchFamily="18" charset="0"/>
                          </a:rPr>
                          <m:t>.</m:t>
                        </m:r>
                        <m:sSub>
                          <m:sSubPr>
                            <m:ctrlPr>
                              <a:rPr lang="cs-CZ" sz="1800" i="1">
                                <a:solidFill>
                                  <a:srgbClr val="C00000"/>
                                </a:solidFill>
                                <a:latin typeface="Cambria Math" panose="02040503050406030204" pitchFamily="18" charset="0"/>
                              </a:rPr>
                            </m:ctrlPr>
                          </m:sSubPr>
                          <m:e>
                            <m:r>
                              <a:rPr lang="cs-CZ" sz="1800" i="1">
                                <a:solidFill>
                                  <a:srgbClr val="C00000"/>
                                </a:solidFill>
                                <a:latin typeface="Cambria Math" panose="02040503050406030204" pitchFamily="18" charset="0"/>
                              </a:rPr>
                              <m:t>𝑢</m:t>
                            </m:r>
                          </m:e>
                          <m:sub>
                            <m:r>
                              <a:rPr lang="cs-CZ" sz="1800" i="1">
                                <a:solidFill>
                                  <a:srgbClr val="C00000"/>
                                </a:solidFill>
                                <a:latin typeface="Cambria Math" panose="02040503050406030204" pitchFamily="18" charset="0"/>
                              </a:rPr>
                              <m:t>𝑥</m:t>
                            </m:r>
                          </m:sub>
                        </m:sSub>
                      </m:den>
                    </m:f>
                  </m:oMath>
                </a14:m>
                <a:endParaRPr lang="cs-CZ" sz="1800" b="0" i="1" dirty="0">
                  <a:solidFill>
                    <a:srgbClr val="00287D"/>
                  </a:solidFill>
                  <a:latin typeface="Cambria Math" panose="02040503050406030204" pitchFamily="18" charset="0"/>
                </a:endParaRPr>
              </a:p>
              <a:p>
                <a:pPr marL="0" indent="0">
                  <a:buNone/>
                </a:pPr>
                <a:endParaRPr lang="cs-CZ" sz="1800" i="1" dirty="0">
                  <a:solidFill>
                    <a:srgbClr val="00287D"/>
                  </a:solidFill>
                </a:endParaRPr>
              </a:p>
              <a:p>
                <a:pPr marL="0" indent="0">
                  <a:buNone/>
                </a:pPr>
                <a:r>
                  <a:rPr lang="cs-CZ" sz="1800" dirty="0"/>
                  <a:t>I když je </a:t>
                </a:r>
                <a:r>
                  <a:rPr lang="cs-CZ" sz="1800" i="1" dirty="0" err="1">
                    <a:solidFill>
                      <a:srgbClr val="00287D"/>
                    </a:solidFill>
                  </a:rPr>
                  <a:t>dy</a:t>
                </a:r>
                <a:r>
                  <a:rPr lang="cs-CZ" sz="1800" i="1" dirty="0">
                    <a:solidFill>
                      <a:srgbClr val="00287D"/>
                    </a:solidFill>
                  </a:rPr>
                  <a:t>= </a:t>
                </a:r>
                <a:r>
                  <a:rPr lang="cs-CZ" sz="1800" i="1" dirty="0" err="1">
                    <a:solidFill>
                      <a:srgbClr val="00287D"/>
                    </a:solidFill>
                  </a:rPr>
                  <a:t>dy</a:t>
                </a:r>
                <a:r>
                  <a:rPr lang="cs-CZ" sz="1800" i="1" dirty="0">
                    <a:solidFill>
                      <a:srgbClr val="00287D"/>
                    </a:solidFill>
                  </a:rPr>
                  <a:t>´ </a:t>
                </a:r>
                <a:r>
                  <a:rPr lang="cs-CZ" sz="1800" dirty="0"/>
                  <a:t>a </a:t>
                </a:r>
                <a:r>
                  <a:rPr lang="cs-CZ" sz="1800" i="1" dirty="0" err="1">
                    <a:solidFill>
                      <a:srgbClr val="00287D"/>
                    </a:solidFill>
                  </a:rPr>
                  <a:t>dz</a:t>
                </a:r>
                <a:r>
                  <a:rPr lang="cs-CZ" sz="1800" i="1" dirty="0">
                    <a:solidFill>
                      <a:srgbClr val="00287D"/>
                    </a:solidFill>
                  </a:rPr>
                  <a:t>= </a:t>
                </a:r>
                <a:r>
                  <a:rPr lang="cs-CZ" sz="1800" i="1" dirty="0" err="1">
                    <a:solidFill>
                      <a:srgbClr val="00287D"/>
                    </a:solidFill>
                  </a:rPr>
                  <a:t>dz</a:t>
                </a:r>
                <a:r>
                  <a:rPr lang="cs-CZ" sz="1800" i="1" dirty="0">
                    <a:solidFill>
                      <a:srgbClr val="00287D"/>
                    </a:solidFill>
                  </a:rPr>
                  <a:t>´</a:t>
                </a:r>
                <a:r>
                  <a:rPr lang="cs-CZ" sz="1800" dirty="0"/>
                  <a:t>, díky  LT pro čas </a:t>
                </a:r>
                <a:r>
                  <a:rPr lang="cs-CZ" sz="1800" i="1" dirty="0" err="1">
                    <a:solidFill>
                      <a:srgbClr val="00287D"/>
                    </a:solidFill>
                  </a:rPr>
                  <a:t>dt</a:t>
                </a:r>
                <a:r>
                  <a:rPr lang="cs-CZ" sz="1800" dirty="0"/>
                  <a:t> </a:t>
                </a:r>
                <a:r>
                  <a:rPr lang="cs-CZ" sz="1800" b="1" dirty="0">
                    <a:solidFill>
                      <a:srgbClr val="C00000"/>
                    </a:solidFill>
                  </a:rPr>
                  <a:t>≠</a:t>
                </a:r>
                <a:r>
                  <a:rPr lang="cs-CZ" sz="1800" dirty="0"/>
                  <a:t> </a:t>
                </a:r>
                <a:r>
                  <a:rPr lang="cs-CZ" sz="1800" i="1" dirty="0" err="1">
                    <a:solidFill>
                      <a:srgbClr val="00287D"/>
                    </a:solidFill>
                  </a:rPr>
                  <a:t>dt</a:t>
                </a:r>
                <a:r>
                  <a:rPr lang="cs-CZ" sz="1800" i="1" dirty="0">
                    <a:solidFill>
                      <a:srgbClr val="00287D"/>
                    </a:solidFill>
                  </a:rPr>
                  <a:t>´   </a:t>
                </a:r>
                <a:r>
                  <a:rPr lang="cs-CZ" sz="1800" dirty="0"/>
                  <a:t>se změny projeví i pro</a:t>
                </a:r>
              </a:p>
              <a:p>
                <a:pPr marL="0" indent="0">
                  <a:buNone/>
                </a:pPr>
                <a:r>
                  <a:rPr lang="cs-CZ" sz="1800" dirty="0"/>
                  <a:t> </a:t>
                </a:r>
                <a:r>
                  <a:rPr lang="cs-CZ" sz="1800" i="1" dirty="0">
                    <a:solidFill>
                      <a:srgbClr val="00287D"/>
                    </a:solidFill>
                  </a:rPr>
                  <a:t>y</a:t>
                </a:r>
                <a:r>
                  <a:rPr lang="cs-CZ" sz="1800" dirty="0"/>
                  <a:t>-</a:t>
                </a:r>
                <a:r>
                  <a:rPr lang="cs-CZ" sz="1800" dirty="0" err="1"/>
                  <a:t>ové</a:t>
                </a:r>
                <a:r>
                  <a:rPr lang="cs-CZ" sz="1800" dirty="0"/>
                  <a:t> a </a:t>
                </a:r>
                <a:r>
                  <a:rPr lang="cs-CZ" sz="1800" i="1" dirty="0">
                    <a:solidFill>
                      <a:srgbClr val="00287D"/>
                    </a:solidFill>
                  </a:rPr>
                  <a:t>z</a:t>
                </a:r>
                <a:r>
                  <a:rPr lang="cs-CZ" sz="1800" dirty="0"/>
                  <a:t>-</a:t>
                </a:r>
                <a:r>
                  <a:rPr lang="cs-CZ" sz="1800" dirty="0" err="1"/>
                  <a:t>ové</a:t>
                </a:r>
                <a:r>
                  <a:rPr lang="cs-CZ" sz="1800" dirty="0"/>
                  <a:t> složky rychlosti.</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5" y="1625273"/>
                <a:ext cx="8173530" cy="4418475"/>
              </a:xfrm>
              <a:blipFill>
                <a:blip r:embed="rId3"/>
                <a:stretch>
                  <a:fillRect l="-1715" t="-1796"/>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sp>
        <p:nvSpPr>
          <p:cNvPr id="6" name="Šipka: doprava 5">
            <a:extLst>
              <a:ext uri="{FF2B5EF4-FFF2-40B4-BE49-F238E27FC236}">
                <a16:creationId xmlns:a16="http://schemas.microsoft.com/office/drawing/2014/main" id="{4C4F4E66-7A10-4405-BBCE-9EDF024BE3F5}"/>
              </a:ext>
            </a:extLst>
          </p:cNvPr>
          <p:cNvSpPr/>
          <p:nvPr/>
        </p:nvSpPr>
        <p:spPr bwMode="auto">
          <a:xfrm>
            <a:off x="3901440" y="2361629"/>
            <a:ext cx="444137" cy="137434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687364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Skládání rychlostí  -  </a:t>
                </a:r>
              </a:p>
              <a:p>
                <a:pPr marL="0" indent="0">
                  <a:buNone/>
                </a:pP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i="1">
                            <a:solidFill>
                              <a:srgbClr val="00287D"/>
                            </a:solidFill>
                            <a:latin typeface="Cambria Math" panose="02040503050406030204" pitchFamily="18" charset="0"/>
                          </a:rPr>
                          <m:t>´</m:t>
                        </m:r>
                      </m:e>
                      <m:sub>
                        <m:r>
                          <a:rPr lang="cs-CZ" sz="1800" i="1">
                            <a:solidFill>
                              <a:srgbClr val="00287D"/>
                            </a:solidFill>
                            <a:latin typeface="Cambria Math" panose="02040503050406030204" pitchFamily="18" charset="0"/>
                          </a:rPr>
                          <m:t>𝑥</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i="1">
                                <a:solidFill>
                                  <a:srgbClr val="00287D"/>
                                </a:solidFill>
                                <a:latin typeface="Cambria Math" panose="02040503050406030204" pitchFamily="18" charset="0"/>
                              </a:rPr>
                              <m:t>𝑥</m:t>
                            </m:r>
                          </m:sub>
                        </m:sSub>
                        <m:r>
                          <a:rPr lang="cs-CZ" sz="1800" i="1">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𝑣</m:t>
                        </m:r>
                      </m:num>
                      <m:den>
                        <m:r>
                          <a:rPr lang="cs-CZ" sz="1800" i="1">
                            <a:solidFill>
                              <a:srgbClr val="00287D"/>
                            </a:solidFill>
                            <a:latin typeface="Cambria Math" panose="02040503050406030204" pitchFamily="18" charset="0"/>
                          </a:rPr>
                          <m:t>1−</m:t>
                        </m:r>
                        <m:f>
                          <m:fPr>
                            <m:ctrlPr>
                              <a:rPr lang="cs-CZ" sz="1800" i="1">
                                <a:solidFill>
                                  <a:srgbClr val="00287D"/>
                                </a:solidFill>
                                <a:latin typeface="Cambria Math" panose="02040503050406030204" pitchFamily="18" charset="0"/>
                              </a:rPr>
                            </m:ctrlPr>
                          </m:fPr>
                          <m:num>
                            <m:r>
                              <a:rPr lang="cs-CZ" sz="1800" b="0" i="1" smtClean="0">
                                <a:solidFill>
                                  <a:srgbClr val="00287D"/>
                                </a:solidFill>
                                <a:latin typeface="Cambria Math" panose="02040503050406030204" pitchFamily="18" charset="0"/>
                              </a:rPr>
                              <m:t>𝑣</m:t>
                            </m:r>
                          </m:num>
                          <m:den>
                            <m:sSup>
                              <m:sSupPr>
                                <m:ctrlPr>
                                  <a:rPr lang="cs-CZ" sz="1800" i="1">
                                    <a:solidFill>
                                      <a:srgbClr val="00287D"/>
                                    </a:solidFill>
                                    <a:latin typeface="Cambria Math" panose="02040503050406030204" pitchFamily="18" charset="0"/>
                                  </a:rPr>
                                </m:ctrlPr>
                              </m:sSupPr>
                              <m:e>
                                <m:r>
                                  <a:rPr lang="cs-CZ" sz="1800" i="1">
                                    <a:solidFill>
                                      <a:srgbClr val="00287D"/>
                                    </a:solidFill>
                                    <a:latin typeface="Cambria Math" panose="02040503050406030204" pitchFamily="18" charset="0"/>
                                  </a:rPr>
                                  <m:t>𝑐</m:t>
                                </m:r>
                              </m:e>
                              <m:sup>
                                <m:r>
                                  <a:rPr lang="cs-CZ" sz="1800" i="1">
                                    <a:solidFill>
                                      <a:srgbClr val="00287D"/>
                                    </a:solidFill>
                                    <a:latin typeface="Cambria Math" panose="02040503050406030204" pitchFamily="18" charset="0"/>
                                  </a:rPr>
                                  <m:t>2</m:t>
                                </m:r>
                              </m:sup>
                            </m:sSup>
                          </m:den>
                        </m:f>
                        <m:r>
                          <a:rPr lang="cs-CZ" sz="1800" b="0" i="1" smtClean="0">
                            <a:solidFill>
                              <a:srgbClr val="00287D"/>
                            </a:solidFill>
                            <a:latin typeface="Cambria Math" panose="02040503050406030204" pitchFamily="18" charset="0"/>
                          </a:rPr>
                          <m:t>.</m:t>
                        </m:r>
                        <m:sSub>
                          <m:sSubPr>
                            <m:ctrlPr>
                              <a:rPr lang="cs-CZ" sz="1800" b="0" i="1" smtClean="0">
                                <a:solidFill>
                                  <a:srgbClr val="00287D"/>
                                </a:solidFill>
                                <a:latin typeface="Cambria Math" panose="02040503050406030204" pitchFamily="18" charset="0"/>
                              </a:rPr>
                            </m:ctrlPr>
                          </m:sSubPr>
                          <m:e>
                            <m:r>
                              <a:rPr lang="cs-CZ" sz="1800" b="0" i="1" smtClean="0">
                                <a:solidFill>
                                  <a:srgbClr val="00287D"/>
                                </a:solidFill>
                                <a:latin typeface="Cambria Math" panose="02040503050406030204" pitchFamily="18" charset="0"/>
                              </a:rPr>
                              <m:t>𝑢</m:t>
                            </m:r>
                          </m:e>
                          <m:sub>
                            <m:r>
                              <a:rPr lang="cs-CZ" sz="1800" b="0" i="1" smtClean="0">
                                <a:solidFill>
                                  <a:srgbClr val="00287D"/>
                                </a:solidFill>
                                <a:latin typeface="Cambria Math" panose="02040503050406030204" pitchFamily="18" charset="0"/>
                              </a:rPr>
                              <m:t>𝑥</m:t>
                            </m:r>
                          </m:sub>
                        </m:sSub>
                      </m:den>
                    </m:f>
                    <m:r>
                      <a:rPr lang="cs-CZ" sz="1800" i="1">
                        <a:solidFill>
                          <a:srgbClr val="00287D"/>
                        </a:solidFill>
                        <a:latin typeface="Cambria Math" panose="02040503050406030204" pitchFamily="18" charset="0"/>
                      </a:rPr>
                      <m:t> </m:t>
                    </m:r>
                  </m:oMath>
                </a14:m>
                <a:r>
                  <a:rPr lang="cs-CZ" sz="1800" b="1" dirty="0">
                    <a:solidFill>
                      <a:srgbClr val="C00000"/>
                    </a:solidFill>
                  </a:rPr>
                  <a:t>	   </a:t>
                </a:r>
                <a:r>
                  <a:rPr lang="cs-CZ" sz="1800" b="1" dirty="0"/>
                  <a:t> </a:t>
                </a:r>
                <a:r>
                  <a:rPr lang="cs-CZ" sz="1800" dirty="0"/>
                  <a:t>Bude-li </a:t>
                </a:r>
                <a:r>
                  <a:rPr lang="cs-CZ" sz="1800" i="1" dirty="0" err="1">
                    <a:solidFill>
                      <a:srgbClr val="00287D"/>
                    </a:solidFill>
                  </a:rPr>
                  <a:t>u</a:t>
                </a:r>
                <a:r>
                  <a:rPr lang="cs-CZ" sz="1800" i="1" baseline="-25000" dirty="0" err="1">
                    <a:solidFill>
                      <a:srgbClr val="00287D"/>
                    </a:solidFill>
                  </a:rPr>
                  <a:t>x</a:t>
                </a:r>
                <a:r>
                  <a:rPr lang="cs-CZ" sz="1800" i="1" dirty="0">
                    <a:solidFill>
                      <a:srgbClr val="00287D"/>
                    </a:solidFill>
                  </a:rPr>
                  <a:t> = c</a:t>
                </a:r>
                <a:r>
                  <a:rPr lang="cs-CZ" sz="1800" dirty="0">
                    <a:solidFill>
                      <a:srgbClr val="00287D"/>
                    </a:solidFill>
                  </a:rPr>
                  <a:t>  </a:t>
                </a:r>
                <a:r>
                  <a:rPr lang="cs-CZ" sz="1800" dirty="0"/>
                  <a:t>pak</a:t>
                </a:r>
                <a:r>
                  <a:rPr lang="cs-CZ" sz="1800" dirty="0">
                    <a:solidFill>
                      <a:srgbClr val="00287D"/>
                    </a:solidFill>
                  </a:rPr>
                  <a:t> </a:t>
                </a:r>
                <a:r>
                  <a:rPr lang="cs-CZ" sz="1800" i="1" dirty="0" err="1">
                    <a:solidFill>
                      <a:srgbClr val="00287D"/>
                    </a:solidFill>
                  </a:rPr>
                  <a:t>u´</a:t>
                </a:r>
                <a:r>
                  <a:rPr lang="cs-CZ" sz="1800" i="1" baseline="-25000" dirty="0" err="1">
                    <a:solidFill>
                      <a:srgbClr val="00287D"/>
                    </a:solidFill>
                  </a:rPr>
                  <a:t>x</a:t>
                </a:r>
                <a:r>
                  <a:rPr lang="cs-CZ" sz="1800" i="1" dirty="0">
                    <a:solidFill>
                      <a:srgbClr val="00287D"/>
                    </a:solidFill>
                  </a:rPr>
                  <a:t> = c  ,</a:t>
                </a:r>
                <a:r>
                  <a:rPr lang="cs-CZ" sz="1800" dirty="0"/>
                  <a:t>tj. bude-li se bod pohybovat vzhledem k </a:t>
                </a:r>
                <a:r>
                  <a:rPr lang="cs-CZ" sz="1800" i="1" dirty="0">
                    <a:solidFill>
                      <a:srgbClr val="00287D"/>
                    </a:solidFill>
                  </a:rPr>
                  <a:t>S´</a:t>
                </a:r>
                <a:r>
                  <a:rPr lang="cs-CZ" sz="1800" dirty="0"/>
                  <a:t> rychlostí světla </a:t>
                </a:r>
                <a:r>
                  <a:rPr lang="cs-CZ" sz="1800" i="1" dirty="0">
                    <a:solidFill>
                      <a:srgbClr val="00287D"/>
                    </a:solidFill>
                  </a:rPr>
                  <a:t>c</a:t>
                </a:r>
                <a:r>
                  <a:rPr lang="cs-CZ" sz="1800" dirty="0"/>
                  <a:t>, bude se i vzhledem k soustavě </a:t>
                </a:r>
                <a:r>
                  <a:rPr lang="cs-CZ" sz="1800" i="1" dirty="0">
                    <a:solidFill>
                      <a:srgbClr val="00287D"/>
                    </a:solidFill>
                  </a:rPr>
                  <a:t>S</a:t>
                </a:r>
                <a:r>
                  <a:rPr lang="cs-CZ" sz="1800" dirty="0"/>
                  <a:t> pohybovat rychlostí </a:t>
                </a:r>
                <a:r>
                  <a:rPr lang="cs-CZ" sz="1800" i="1" dirty="0">
                    <a:solidFill>
                      <a:srgbClr val="00287D"/>
                    </a:solidFill>
                  </a:rPr>
                  <a:t>c</a:t>
                </a:r>
                <a:r>
                  <a:rPr lang="cs-CZ" sz="1800" dirty="0"/>
                  <a:t>, zcela nezávisle na rychlosti </a:t>
                </a:r>
                <a:r>
                  <a:rPr lang="cs-CZ" sz="1800" i="1" dirty="0">
                    <a:solidFill>
                      <a:srgbClr val="00287D"/>
                    </a:solidFill>
                  </a:rPr>
                  <a:t>v</a:t>
                </a:r>
                <a:r>
                  <a:rPr lang="cs-CZ" sz="1800" dirty="0"/>
                  <a:t>.</a:t>
                </a:r>
                <a:r>
                  <a:rPr lang="cs-CZ" sz="1800" dirty="0">
                    <a:solidFill>
                      <a:srgbClr val="00287D"/>
                    </a:solidFill>
                  </a:rPr>
                  <a:t>	</a:t>
                </a:r>
                <a:endParaRPr lang="cs-CZ" sz="1800" b="1" dirty="0">
                  <a:solidFill>
                    <a:srgbClr val="C00000"/>
                  </a:solidFill>
                </a:endParaRPr>
              </a:p>
              <a:p>
                <a:pPr marL="0" indent="0">
                  <a:buNone/>
                </a:pPr>
                <a:endParaRPr lang="cs-CZ" sz="1800" b="1" dirty="0">
                  <a:solidFill>
                    <a:srgbClr val="C00000"/>
                  </a:solidFill>
                </a:endParaRPr>
              </a:p>
              <a:p>
                <a:pPr marL="0" indent="0">
                  <a:buNone/>
                </a:pPr>
                <a:r>
                  <a:rPr lang="cs-CZ" sz="1800" b="1" dirty="0">
                    <a:solidFill>
                      <a:srgbClr val="C00000"/>
                    </a:solidFill>
                  </a:rPr>
                  <a:t>přechod LT 	   GT</a:t>
                </a:r>
                <a:endParaRPr lang="cs-CZ" sz="1800" b="1" i="1" dirty="0">
                  <a:solidFill>
                    <a:srgbClr val="C00000"/>
                  </a:solidFill>
                  <a:latin typeface="Cambria Math" panose="02040503050406030204" pitchFamily="18" charset="0"/>
                </a:endParaRPr>
              </a:p>
              <a:p>
                <a:pPr marL="0" indent="0">
                  <a:buNone/>
                </a:pPr>
                <a:r>
                  <a:rPr lang="cs-CZ" sz="1800" dirty="0"/>
                  <a:t>Pro </a:t>
                </a:r>
                <a14:m>
                  <m:oMath xmlns:m="http://schemas.openxmlformats.org/officeDocument/2006/math">
                    <m:r>
                      <m:rPr>
                        <m:sty m:val="p"/>
                      </m:rPr>
                      <a:rPr lang="cs-CZ" sz="1800" b="0" i="0" smtClean="0">
                        <a:latin typeface="Cambria Math" panose="02040503050406030204" pitchFamily="18" charset="0"/>
                        <a:ea typeface="Cambria Math" panose="02040503050406030204" pitchFamily="18" charset="0"/>
                      </a:rPr>
                      <m:t>v</m:t>
                    </m:r>
                    <m:r>
                      <a:rPr lang="cs-CZ" sz="180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𝑐</m:t>
                    </m:r>
                  </m:oMath>
                </a14:m>
                <a:r>
                  <a:rPr lang="cs-CZ" sz="1800" i="1" dirty="0">
                    <a:solidFill>
                      <a:srgbClr val="00287D"/>
                    </a:solidFill>
                  </a:rPr>
                  <a:t> </a:t>
                </a:r>
                <a:r>
                  <a:rPr lang="cs-CZ" sz="1800" dirty="0"/>
                  <a:t>nám pro vychází </a:t>
                </a:r>
                <a:r>
                  <a:rPr lang="cs-CZ" sz="1800" i="1" dirty="0" err="1">
                    <a:solidFill>
                      <a:srgbClr val="00287D"/>
                    </a:solidFill>
                  </a:rPr>
                  <a:t>u</a:t>
                </a:r>
                <a:r>
                  <a:rPr lang="cs-CZ" sz="1800" i="1" baseline="-25000" dirty="0" err="1">
                    <a:solidFill>
                      <a:srgbClr val="00287D"/>
                    </a:solidFill>
                  </a:rPr>
                  <a:t>x</a:t>
                </a:r>
                <a:r>
                  <a:rPr lang="cs-CZ" sz="1800" i="1" dirty="0">
                    <a:solidFill>
                      <a:srgbClr val="00287D"/>
                    </a:solidFill>
                  </a:rPr>
                  <a:t>=</a:t>
                </a:r>
                <a:r>
                  <a:rPr lang="cs-CZ" sz="1800" i="1" dirty="0" err="1">
                    <a:solidFill>
                      <a:srgbClr val="00287D"/>
                    </a:solidFill>
                  </a:rPr>
                  <a:t>u´</a:t>
                </a:r>
                <a:r>
                  <a:rPr lang="cs-CZ" sz="1800" i="1" baseline="-25000" dirty="0" err="1">
                    <a:solidFill>
                      <a:srgbClr val="00287D"/>
                    </a:solidFill>
                  </a:rPr>
                  <a:t>x</a:t>
                </a:r>
                <a:r>
                  <a:rPr lang="cs-CZ" sz="1800" i="1" dirty="0">
                    <a:solidFill>
                      <a:srgbClr val="00287D"/>
                    </a:solidFill>
                  </a:rPr>
                  <a:t> +v   </a:t>
                </a:r>
                <a:r>
                  <a:rPr lang="cs-CZ" sz="1800" dirty="0"/>
                  <a:t>x. Nicméně pro velké hodnoty </a:t>
                </a:r>
                <a:r>
                  <a:rPr lang="cs-CZ" sz="1800" i="1" dirty="0" err="1">
                    <a:solidFill>
                      <a:srgbClr val="00287D"/>
                    </a:solidFill>
                  </a:rPr>
                  <a:t>u</a:t>
                </a:r>
                <a:r>
                  <a:rPr lang="cs-CZ" sz="1800" i="1" baseline="-25000" dirty="0" err="1">
                    <a:solidFill>
                      <a:srgbClr val="00287D"/>
                    </a:solidFill>
                  </a:rPr>
                  <a:t>x</a:t>
                </a:r>
                <a:r>
                  <a:rPr lang="cs-CZ" sz="1800" i="1" dirty="0">
                    <a:solidFill>
                      <a:srgbClr val="00287D"/>
                    </a:solidFill>
                  </a:rPr>
                  <a:t>´ </a:t>
                </a:r>
                <a:r>
                  <a:rPr lang="cs-CZ" sz="1800" dirty="0"/>
                  <a:t>budeme mít odchylky pro </a:t>
                </a:r>
                <a:r>
                  <a:rPr lang="cs-CZ" sz="1800" i="1" dirty="0" err="1">
                    <a:solidFill>
                      <a:srgbClr val="00287D"/>
                    </a:solidFill>
                  </a:rPr>
                  <a:t>u</a:t>
                </a:r>
                <a:r>
                  <a:rPr lang="cs-CZ" sz="1800" i="1" baseline="-25000" dirty="0" err="1">
                    <a:solidFill>
                      <a:srgbClr val="00287D"/>
                    </a:solidFill>
                  </a:rPr>
                  <a:t>x</a:t>
                </a:r>
                <a:r>
                  <a:rPr lang="cs-CZ" sz="1800" dirty="0"/>
                  <a:t>  i pro </a:t>
                </a:r>
                <a:r>
                  <a:rPr lang="cs-CZ" sz="1800" i="1" dirty="0" err="1">
                    <a:solidFill>
                      <a:srgbClr val="00287D"/>
                    </a:solidFill>
                  </a:rPr>
                  <a:t>u</a:t>
                </a:r>
                <a:r>
                  <a:rPr lang="cs-CZ" sz="1800" i="1" baseline="-25000" dirty="0" err="1">
                    <a:solidFill>
                      <a:srgbClr val="00287D"/>
                    </a:solidFill>
                  </a:rPr>
                  <a:t>y</a:t>
                </a:r>
                <a:r>
                  <a:rPr lang="cs-CZ" sz="1800" dirty="0"/>
                  <a:t> a </a:t>
                </a:r>
                <a:r>
                  <a:rPr lang="cs-CZ" sz="1800" i="1" dirty="0" err="1">
                    <a:solidFill>
                      <a:srgbClr val="00287D"/>
                    </a:solidFill>
                  </a:rPr>
                  <a:t>u</a:t>
                </a:r>
                <a:r>
                  <a:rPr lang="cs-CZ" sz="1800" i="1" baseline="-25000" dirty="0" err="1">
                    <a:solidFill>
                      <a:srgbClr val="00287D"/>
                    </a:solidFill>
                  </a:rPr>
                  <a:t>z</a:t>
                </a:r>
                <a:r>
                  <a:rPr lang="cs-CZ" sz="1800" dirty="0"/>
                  <a:t>.</a:t>
                </a:r>
              </a:p>
              <a:p>
                <a:pPr marL="0" indent="0">
                  <a:buNone/>
                </a:pPr>
                <a:endParaRPr lang="cs-CZ" sz="1800" dirty="0"/>
              </a:p>
              <a:p>
                <a:pPr marL="0" indent="0">
                  <a:buNone/>
                </a:pPr>
                <a:r>
                  <a:rPr lang="cs-CZ" sz="1800" dirty="0"/>
                  <a:t>Přechod k GT se děje pomocí limitního přechodu pro </a:t>
                </a:r>
                <a14:m>
                  <m:oMath xmlns:m="http://schemas.openxmlformats.org/officeDocument/2006/math">
                    <m:r>
                      <a:rPr lang="cs-CZ" sz="1800" b="1" i="1" smtClean="0">
                        <a:solidFill>
                          <a:srgbClr val="C00000"/>
                        </a:solidFill>
                        <a:latin typeface="Cambria Math" panose="02040503050406030204" pitchFamily="18" charset="0"/>
                        <a:ea typeface="Cambria Math" panose="02040503050406030204" pitchFamily="18" charset="0"/>
                      </a:rPr>
                      <m:t>𝒄</m:t>
                    </m:r>
                    <m:r>
                      <a:rPr lang="cs-CZ" sz="1800" b="1" i="1" smtClean="0">
                        <a:solidFill>
                          <a:srgbClr val="C00000"/>
                        </a:solidFill>
                        <a:latin typeface="Cambria Math" panose="02040503050406030204" pitchFamily="18" charset="0"/>
                        <a:ea typeface="Cambria Math" panose="02040503050406030204" pitchFamily="18" charset="0"/>
                      </a:rPr>
                      <m:t>→∞</m:t>
                    </m:r>
                  </m:oMath>
                </a14:m>
                <a:endParaRPr lang="cs-CZ" sz="1800" b="1" i="1" dirty="0"/>
              </a:p>
              <a:p>
                <a:pPr marL="0" indent="0">
                  <a:buNone/>
                </a:pPr>
                <a:r>
                  <a:rPr lang="cs-CZ" sz="1800" dirty="0"/>
                  <a:t>pak</a:t>
                </a:r>
              </a:p>
              <a:p>
                <a:pPr marL="0" indent="0">
                  <a:buNone/>
                </a:pP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i="1">
                            <a:solidFill>
                              <a:srgbClr val="00287D"/>
                            </a:solidFill>
                            <a:latin typeface="Cambria Math" panose="02040503050406030204" pitchFamily="18" charset="0"/>
                          </a:rPr>
                          <m:t>𝑥</m:t>
                        </m:r>
                      </m:sub>
                    </m:sSub>
                    <m:r>
                      <a:rPr lang="cs-CZ" sz="1800" i="1">
                        <a:solidFill>
                          <a:srgbClr val="00287D"/>
                        </a:solidFill>
                        <a:latin typeface="Cambria Math" panose="02040503050406030204" pitchFamily="18" charset="0"/>
                      </a:rPr>
                      <m:t>=</m:t>
                    </m:r>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r>
                          <a:rPr lang="cs-CZ" sz="1800" i="1">
                            <a:solidFill>
                              <a:srgbClr val="00287D"/>
                            </a:solidFill>
                            <a:latin typeface="Cambria Math" panose="02040503050406030204" pitchFamily="18" charset="0"/>
                          </a:rPr>
                          <m:t>´</m:t>
                        </m:r>
                      </m:e>
                      <m:sub>
                        <m:r>
                          <a:rPr lang="cs-CZ" sz="1800" i="1">
                            <a:solidFill>
                              <a:srgbClr val="00287D"/>
                            </a:solidFill>
                            <a:latin typeface="Cambria Math" panose="02040503050406030204" pitchFamily="18" charset="0"/>
                          </a:rPr>
                          <m:t>𝑥</m:t>
                        </m:r>
                      </m:sub>
                    </m:sSub>
                    <m:r>
                      <a:rPr lang="cs-CZ" sz="1800" i="1">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𝑣</m:t>
                    </m:r>
                  </m:oMath>
                </a14:m>
                <a:r>
                  <a:rPr lang="cs-CZ" sz="1800" i="1" dirty="0">
                    <a:solidFill>
                      <a:srgbClr val="00287D"/>
                    </a:solidFill>
                    <a:latin typeface="Cambria Math" panose="02040503050406030204" pitchFamily="18" charset="0"/>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i="1">
                            <a:solidFill>
                              <a:srgbClr val="00287D"/>
                            </a:solidFill>
                            <a:latin typeface="Cambria Math" panose="02040503050406030204" pitchFamily="18" charset="0"/>
                          </a:rPr>
                          <m:t>𝑦</m:t>
                        </m:r>
                      </m:sub>
                    </m:sSub>
                    <m:r>
                      <a:rPr lang="cs-CZ" sz="1800" i="1">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𝑢</m:t>
                    </m:r>
                    <m:r>
                      <a:rPr lang="cs-CZ" sz="1800" b="0" i="1" baseline="-25000" smtClean="0">
                        <a:solidFill>
                          <a:srgbClr val="00287D"/>
                        </a:solidFill>
                        <a:latin typeface="Cambria Math" panose="02040503050406030204" pitchFamily="18" charset="0"/>
                      </a:rPr>
                      <m:t>𝑦</m:t>
                    </m:r>
                    <m:r>
                      <a:rPr lang="cs-CZ" sz="1800" b="0" i="1" smtClean="0">
                        <a:solidFill>
                          <a:srgbClr val="00287D"/>
                        </a:solidFill>
                        <a:latin typeface="Cambria Math" panose="02040503050406030204" pitchFamily="18" charset="0"/>
                      </a:rPr>
                      <m:t>´</m:t>
                    </m:r>
                  </m:oMath>
                </a14:m>
                <a:r>
                  <a:rPr lang="cs-CZ" sz="1800" i="1" dirty="0">
                    <a:solidFill>
                      <a:srgbClr val="00287D"/>
                    </a:solidFill>
                    <a:latin typeface="Cambria Math" panose="02040503050406030204" pitchFamily="18" charset="0"/>
                  </a:rPr>
                  <a:t>	   </a:t>
                </a:r>
                <a:r>
                  <a:rPr lang="cs-CZ" sz="1800" dirty="0">
                    <a:solidFill>
                      <a:srgbClr val="00287D"/>
                    </a:solidFill>
                  </a:rPr>
                  <a:t> </a:t>
                </a: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i="1">
                            <a:solidFill>
                              <a:srgbClr val="00287D"/>
                            </a:solidFill>
                            <a:latin typeface="Cambria Math" panose="02040503050406030204" pitchFamily="18" charset="0"/>
                          </a:rPr>
                          <m:t>𝑢</m:t>
                        </m:r>
                      </m:e>
                      <m:sub>
                        <m:r>
                          <a:rPr lang="cs-CZ" sz="1800" b="0" i="1" smtClean="0">
                            <a:solidFill>
                              <a:srgbClr val="00287D"/>
                            </a:solidFill>
                            <a:latin typeface="Cambria Math" panose="02040503050406030204" pitchFamily="18" charset="0"/>
                          </a:rPr>
                          <m:t>𝑧</m:t>
                        </m:r>
                      </m:sub>
                    </m:sSub>
                    <m:r>
                      <a:rPr lang="cs-CZ" sz="1800" i="1">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𝑢𝑧</m:t>
                    </m:r>
                    <m:r>
                      <a:rPr lang="cs-CZ" sz="1800" i="1">
                        <a:solidFill>
                          <a:srgbClr val="00287D"/>
                        </a:solidFill>
                        <a:latin typeface="Cambria Math" panose="02040503050406030204" pitchFamily="18" charset="0"/>
                      </a:rPr>
                      <m:t>´ </m:t>
                    </m:r>
                  </m:oMath>
                </a14:m>
                <a:r>
                  <a:rPr lang="cs-CZ" sz="1800" i="1" dirty="0">
                    <a:solidFill>
                      <a:srgbClr val="00287D"/>
                    </a:solidFill>
                    <a:latin typeface="Cambria Math" panose="02040503050406030204" pitchFamily="18" charset="0"/>
                  </a:rPr>
                  <a:t>	</a:t>
                </a:r>
                <a:r>
                  <a:rPr lang="cs-CZ" sz="1800" b="1" i="1" dirty="0">
                    <a:solidFill>
                      <a:schemeClr val="accent1">
                        <a:lumMod val="50000"/>
                      </a:schemeClr>
                    </a:solidFill>
                    <a:latin typeface="Cambria Math" panose="02040503050406030204" pitchFamily="18" charset="0"/>
                  </a:rPr>
                  <a:t>			</a:t>
                </a:r>
                <a:endParaRPr lang="cs-CZ" sz="1800" b="0" i="1" dirty="0">
                  <a:solidFill>
                    <a:srgbClr val="00287D"/>
                  </a:solidFill>
                  <a:latin typeface="Cambria Math" panose="02040503050406030204"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5" y="1625273"/>
                <a:ext cx="8173530" cy="4418475"/>
              </a:xfrm>
              <a:blipFill>
                <a:blip r:embed="rId3"/>
                <a:stretch>
                  <a:fillRect l="-1715" t="-1796" r="-2163"/>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6728604" y="37145"/>
            <a:ext cx="2195616" cy="1369031"/>
          </a:xfrm>
          <a:prstGeom prst="rect">
            <a:avLst/>
          </a:prstGeom>
        </p:spPr>
      </p:pic>
      <p:sp>
        <p:nvSpPr>
          <p:cNvPr id="6" name="Šipka: doprava 5">
            <a:extLst>
              <a:ext uri="{FF2B5EF4-FFF2-40B4-BE49-F238E27FC236}">
                <a16:creationId xmlns:a16="http://schemas.microsoft.com/office/drawing/2014/main" id="{4C4F4E66-7A10-4405-BBCE-9EDF024BE3F5}"/>
              </a:ext>
            </a:extLst>
          </p:cNvPr>
          <p:cNvSpPr/>
          <p:nvPr/>
        </p:nvSpPr>
        <p:spPr bwMode="auto">
          <a:xfrm>
            <a:off x="2883223" y="2135711"/>
            <a:ext cx="286698" cy="762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Šipka: doprava 7">
            <a:extLst>
              <a:ext uri="{FF2B5EF4-FFF2-40B4-BE49-F238E27FC236}">
                <a16:creationId xmlns:a16="http://schemas.microsoft.com/office/drawing/2014/main" id="{9DBA02E8-8655-4EB5-92C4-9BD5D9D366E1}"/>
              </a:ext>
            </a:extLst>
          </p:cNvPr>
          <p:cNvSpPr/>
          <p:nvPr/>
        </p:nvSpPr>
        <p:spPr bwMode="auto">
          <a:xfrm>
            <a:off x="1961769" y="3505200"/>
            <a:ext cx="191589" cy="130629"/>
          </a:xfrm>
          <a:prstGeom prst="right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14" name="Obrázek 13">
            <a:extLst>
              <a:ext uri="{FF2B5EF4-FFF2-40B4-BE49-F238E27FC236}">
                <a16:creationId xmlns:a16="http://schemas.microsoft.com/office/drawing/2014/main" id="{B93D90D5-F6BE-464E-8315-42C97CDED480}"/>
              </a:ext>
            </a:extLst>
          </p:cNvPr>
          <p:cNvPicPr>
            <a:picLocks noChangeAspect="1"/>
          </p:cNvPicPr>
          <p:nvPr/>
        </p:nvPicPr>
        <p:blipFill>
          <a:blip r:embed="rId5"/>
          <a:stretch>
            <a:fillRect/>
          </a:stretch>
        </p:blipFill>
        <p:spPr>
          <a:xfrm>
            <a:off x="6636271" y="4188787"/>
            <a:ext cx="1768363" cy="2087880"/>
          </a:xfrm>
          <a:prstGeom prst="rect">
            <a:avLst/>
          </a:prstGeom>
          <a:solidFill>
            <a:schemeClr val="accent1">
              <a:lumMod val="40000"/>
              <a:lumOff val="60000"/>
              <a:alpha val="47000"/>
            </a:schemeClr>
          </a:solidFill>
        </p:spPr>
      </p:pic>
      <p:sp>
        <p:nvSpPr>
          <p:cNvPr id="15" name="Obdélník 14">
            <a:extLst>
              <a:ext uri="{FF2B5EF4-FFF2-40B4-BE49-F238E27FC236}">
                <a16:creationId xmlns:a16="http://schemas.microsoft.com/office/drawing/2014/main" id="{8626CCF3-F863-4C9C-A99B-83B4CAA2809E}"/>
              </a:ext>
            </a:extLst>
          </p:cNvPr>
          <p:cNvSpPr/>
          <p:nvPr/>
        </p:nvSpPr>
        <p:spPr bwMode="auto">
          <a:xfrm>
            <a:off x="5808617" y="4710829"/>
            <a:ext cx="670560" cy="226931"/>
          </a:xfrm>
          <a:prstGeom prst="rect">
            <a:avLst/>
          </a:prstGeom>
          <a:solidFill>
            <a:schemeClr val="accent1">
              <a:alpha val="2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773886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5" y="1625273"/>
                <a:ext cx="8173530" cy="4418475"/>
              </a:xfrm>
            </p:spPr>
            <p:txBody>
              <a:bodyPr/>
              <a:lstStyle/>
              <a:p>
                <a:pPr marL="0" indent="0">
                  <a:buNone/>
                </a:pPr>
                <a:r>
                  <a:rPr lang="cs-CZ" sz="1800" b="1" dirty="0">
                    <a:solidFill>
                      <a:srgbClr val="C00000"/>
                    </a:solidFill>
                  </a:rPr>
                  <a:t>Dopplerův jev  -  </a:t>
                </a:r>
              </a:p>
              <a:p>
                <a:pPr marL="0" indent="0">
                  <a:buNone/>
                </a:pPr>
                <a:r>
                  <a:rPr lang="cs-CZ" sz="1800" dirty="0">
                    <a:solidFill>
                      <a:srgbClr val="00287D"/>
                    </a:solidFill>
                  </a:rPr>
                  <a:t>	</a:t>
                </a:r>
              </a:p>
              <a:p>
                <a:pPr marL="0" indent="0">
                  <a:buNone/>
                </a:pPr>
                <a:endParaRPr lang="cs-CZ" sz="1800" i="1" dirty="0">
                  <a:solidFill>
                    <a:srgbClr val="00287D"/>
                  </a:solidFill>
                  <a:latin typeface="Cambria Math" panose="02040503050406030204" pitchFamily="18" charset="0"/>
                </a:endParaRPr>
              </a:p>
              <a:p>
                <a:pPr marL="0" indent="0">
                  <a:buNone/>
                </a:pPr>
                <a:endParaRPr lang="cs-CZ" sz="1800" i="1" dirty="0">
                  <a:solidFill>
                    <a:srgbClr val="00287D"/>
                  </a:solidFill>
                  <a:latin typeface="Cambria Math" panose="02040503050406030204" pitchFamily="18" charset="0"/>
                </a:endParaRPr>
              </a:p>
              <a:p>
                <a:pPr marL="0" indent="0">
                  <a:buNone/>
                </a:pPr>
                <a:endParaRPr lang="cs-CZ" sz="1800" i="1" dirty="0">
                  <a:solidFill>
                    <a:srgbClr val="00287D"/>
                  </a:solidFill>
                  <a:latin typeface="Cambria Math" panose="02040503050406030204" pitchFamily="18" charset="0"/>
                </a:endParaRPr>
              </a:p>
              <a:p>
                <a:pPr marL="0" indent="0">
                  <a:buNone/>
                </a:pPr>
                <a:endParaRPr lang="cs-CZ" sz="1800" i="1" dirty="0">
                  <a:solidFill>
                    <a:srgbClr val="00287D"/>
                  </a:solidFill>
                  <a:latin typeface="Cambria Math" panose="02040503050406030204" pitchFamily="18" charset="0"/>
                </a:endParaRPr>
              </a:p>
              <a:p>
                <a:pPr marL="0" indent="0">
                  <a:buNone/>
                </a:pPr>
                <a:endParaRPr lang="cs-CZ" sz="1800" i="1" dirty="0">
                  <a:solidFill>
                    <a:srgbClr val="00287D"/>
                  </a:solidFill>
                  <a:latin typeface="Cambria Math" panose="02040503050406030204" pitchFamily="18" charset="0"/>
                </a:endParaRPr>
              </a:p>
              <a:p>
                <a:pPr marL="0" indent="0">
                  <a:buNone/>
                </a:pPr>
                <a:endParaRPr lang="cs-CZ" sz="1800" i="1" dirty="0">
                  <a:solidFill>
                    <a:srgbClr val="00287D"/>
                  </a:solidFill>
                  <a:latin typeface="Cambria Math" panose="02040503050406030204" pitchFamily="18" charset="0"/>
                </a:endParaRPr>
              </a:p>
              <a:p>
                <a:pPr marL="0" indent="0">
                  <a:buNone/>
                </a:pPr>
                <a:endParaRPr lang="cs-CZ" sz="1800" i="1" dirty="0">
                  <a:solidFill>
                    <a:srgbClr val="00287D"/>
                  </a:solidFill>
                  <a:latin typeface="Cambria Math" panose="02040503050406030204" pitchFamily="18" charset="0"/>
                </a:endParaRPr>
              </a:p>
              <a:p>
                <a:pPr marL="0" indent="0">
                  <a:buNone/>
                </a:pPr>
                <a:r>
                  <a:rPr lang="cs-CZ" sz="1800" dirty="0">
                    <a:latin typeface="Cambria Math" panose="02040503050406030204" pitchFamily="18" charset="0"/>
                  </a:rPr>
                  <a:t>V soustavě </a:t>
                </a:r>
                <a:r>
                  <a:rPr lang="cs-CZ" sz="1800" i="1" dirty="0">
                    <a:solidFill>
                      <a:srgbClr val="00287D"/>
                    </a:solidFill>
                    <a:latin typeface="Cambria Math" panose="02040503050406030204" pitchFamily="18" charset="0"/>
                  </a:rPr>
                  <a:t>S</a:t>
                </a:r>
                <a:r>
                  <a:rPr lang="cs-CZ" sz="1800" dirty="0">
                    <a:latin typeface="Cambria Math" panose="02040503050406030204" pitchFamily="18" charset="0"/>
                  </a:rPr>
                  <a:t>  z bodu </a:t>
                </a:r>
                <a:r>
                  <a:rPr lang="cs-CZ" sz="1800" i="1" dirty="0">
                    <a:solidFill>
                      <a:srgbClr val="00287D"/>
                    </a:solidFill>
                    <a:latin typeface="Cambria Math" panose="02040503050406030204" pitchFamily="18" charset="0"/>
                  </a:rPr>
                  <a:t>O </a:t>
                </a:r>
                <a:r>
                  <a:rPr lang="cs-CZ" sz="1800" dirty="0">
                    <a:latin typeface="Cambria Math" panose="02040503050406030204" pitchFamily="18" charset="0"/>
                  </a:rPr>
                  <a:t>vyšleme vlnu o rychlosti </a:t>
                </a:r>
                <a:r>
                  <a:rPr lang="cs-CZ" sz="1800" i="1" dirty="0">
                    <a:solidFill>
                      <a:srgbClr val="00287D"/>
                    </a:solidFill>
                    <a:latin typeface="Cambria Math" panose="02040503050406030204" pitchFamily="18" charset="0"/>
                  </a:rPr>
                  <a:t>w  </a:t>
                </a:r>
                <a:r>
                  <a:rPr lang="cs-CZ" sz="1800" dirty="0">
                    <a:latin typeface="Cambria Math" panose="02040503050406030204" pitchFamily="18" charset="0"/>
                  </a:rPr>
                  <a:t>a frekvenci </a:t>
                </a:r>
                <a:r>
                  <a:rPr lang="cs-CZ" sz="1800" i="1" dirty="0">
                    <a:solidFill>
                      <a:srgbClr val="00287D"/>
                    </a:solidFill>
                    <a:latin typeface="Cambria Math" panose="02040503050406030204" pitchFamily="18" charset="0"/>
                  </a:rPr>
                  <a:t>ν  </a:t>
                </a:r>
                <a:r>
                  <a:rPr lang="cs-CZ" sz="1800" dirty="0">
                    <a:latin typeface="Cambria Math" panose="02040503050406030204" pitchFamily="18" charset="0"/>
                  </a:rPr>
                  <a:t>pod úhlem </a:t>
                </a:r>
                <a:r>
                  <a:rPr lang="el-GR" sz="1800" i="1" dirty="0">
                    <a:solidFill>
                      <a:srgbClr val="00287D"/>
                    </a:solidFill>
                    <a:latin typeface="Cambria Math" panose="02040503050406030204" pitchFamily="18" charset="0"/>
                  </a:rPr>
                  <a:t>α</a:t>
                </a:r>
                <a:endParaRPr lang="cs-CZ" sz="1800" i="1" dirty="0">
                  <a:solidFill>
                    <a:srgbClr val="00287D"/>
                  </a:solidFill>
                  <a:latin typeface="Cambria Math" panose="02040503050406030204" pitchFamily="18" charset="0"/>
                </a:endParaRPr>
              </a:p>
              <a:p>
                <a:pPr marL="0" indent="0">
                  <a:buNone/>
                </a:pPr>
                <a:r>
                  <a:rPr lang="cs-CZ" sz="1800" dirty="0">
                    <a:latin typeface="Cambria Math" panose="02040503050406030204" pitchFamily="18" charset="0"/>
                  </a:rPr>
                  <a:t>Z bodu </a:t>
                </a:r>
                <a:r>
                  <a:rPr lang="cs-CZ" sz="1800" i="1" dirty="0">
                    <a:solidFill>
                      <a:srgbClr val="00287D"/>
                    </a:solidFill>
                    <a:latin typeface="Cambria Math" panose="02040503050406030204" pitchFamily="18" charset="0"/>
                  </a:rPr>
                  <a:t>O </a:t>
                </a:r>
                <a:r>
                  <a:rPr lang="cs-CZ" sz="1800" dirty="0">
                    <a:latin typeface="Cambria Math" panose="02040503050406030204" pitchFamily="18" charset="0"/>
                  </a:rPr>
                  <a:t>dorazí do bodu </a:t>
                </a:r>
                <a:r>
                  <a:rPr lang="cs-CZ" sz="1800" i="1" dirty="0">
                    <a:solidFill>
                      <a:srgbClr val="00287D"/>
                    </a:solidFill>
                    <a:latin typeface="Cambria Math" panose="02040503050406030204" pitchFamily="18" charset="0"/>
                  </a:rPr>
                  <a:t>P  </a:t>
                </a:r>
                <a:r>
                  <a:rPr lang="cs-CZ" sz="1800" dirty="0">
                    <a:latin typeface="Cambria Math" panose="02040503050406030204" pitchFamily="18" charset="0"/>
                  </a:rPr>
                  <a:t>za čas  šleme vlnu o rychlosti</a:t>
                </a:r>
                <a:endParaRPr lang="cs-CZ" sz="1800" i="1" dirty="0">
                  <a:solidFill>
                    <a:srgbClr val="00287D"/>
                  </a:solidFill>
                  <a:latin typeface="Cambria Math" panose="02040503050406030204" pitchFamily="18" charset="0"/>
                </a:endParaRPr>
              </a:p>
              <a:p>
                <a:pPr marL="0" indent="0">
                  <a:buNone/>
                </a:pPr>
                <a14:m>
                  <m:oMath xmlns:m="http://schemas.openxmlformats.org/officeDocument/2006/math">
                    <m:sSub>
                      <m:sSubPr>
                        <m:ctrlPr>
                          <a:rPr lang="cs-CZ" sz="1800" i="1">
                            <a:solidFill>
                              <a:srgbClr val="00287D"/>
                            </a:solidFill>
                            <a:latin typeface="Cambria Math" panose="02040503050406030204" pitchFamily="18" charset="0"/>
                          </a:rPr>
                        </m:ctrlPr>
                      </m:sSubPr>
                      <m:e>
                        <m:r>
                          <a:rPr lang="cs-CZ" sz="1800" b="0" i="1" smtClean="0">
                            <a:solidFill>
                              <a:srgbClr val="00287D"/>
                            </a:solidFill>
                            <a:latin typeface="Cambria Math" panose="02040503050406030204" pitchFamily="18" charset="0"/>
                          </a:rPr>
                          <m:t>𝑡</m:t>
                        </m:r>
                      </m:e>
                      <m:sub>
                        <m:r>
                          <a:rPr lang="cs-CZ" sz="1800" b="0" i="1" smtClean="0">
                            <a:solidFill>
                              <a:srgbClr val="00287D"/>
                            </a:solidFill>
                            <a:latin typeface="Cambria Math" panose="02040503050406030204" pitchFamily="18" charset="0"/>
                          </a:rPr>
                          <m:t>0</m:t>
                        </m:r>
                      </m:sub>
                    </m:sSub>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acc>
                          <m:accPr>
                            <m:chr m:val="̅"/>
                            <m:ctrlPr>
                              <a:rPr lang="cs-CZ" sz="1800" i="1" smtClean="0">
                                <a:solidFill>
                                  <a:srgbClr val="00287D"/>
                                </a:solidFill>
                                <a:latin typeface="Cambria Math" panose="02040503050406030204" pitchFamily="18" charset="0"/>
                              </a:rPr>
                            </m:ctrlPr>
                          </m:accPr>
                          <m:e>
                            <m:r>
                              <a:rPr lang="cs-CZ" sz="1800" b="0" i="1" smtClean="0">
                                <a:solidFill>
                                  <a:srgbClr val="00287D"/>
                                </a:solidFill>
                                <a:latin typeface="Cambria Math" panose="02040503050406030204" pitchFamily="18" charset="0"/>
                              </a:rPr>
                              <m:t>𝑂𝑃</m:t>
                            </m:r>
                          </m:e>
                        </m:acc>
                      </m:num>
                      <m:den>
                        <m:r>
                          <a:rPr lang="cs-CZ" sz="1800" b="0" i="1" smtClean="0">
                            <a:solidFill>
                              <a:srgbClr val="00287D"/>
                            </a:solidFill>
                            <a:latin typeface="Cambria Math" panose="02040503050406030204" pitchFamily="18" charset="0"/>
                          </a:rPr>
                          <m:t>𝑤</m:t>
                        </m:r>
                      </m:den>
                    </m:f>
                    <m:r>
                      <a:rPr lang="cs-CZ" sz="1800" b="0" i="1" smtClean="0">
                        <a:solidFill>
                          <a:srgbClr val="00287D"/>
                        </a:solidFill>
                        <a:latin typeface="Cambria Math" panose="02040503050406030204" pitchFamily="18" charset="0"/>
                      </a:rPr>
                      <m:t>=</m:t>
                    </m:r>
                    <m:f>
                      <m:fPr>
                        <m:ctrlPr>
                          <a:rPr lang="cs-CZ" sz="1800" b="0" i="1" smtClean="0">
                            <a:solidFill>
                              <a:srgbClr val="00287D"/>
                            </a:solidFill>
                            <a:latin typeface="Cambria Math" panose="02040503050406030204" pitchFamily="18" charset="0"/>
                          </a:rPr>
                        </m:ctrlPr>
                      </m:fPr>
                      <m:num>
                        <m:r>
                          <a:rPr lang="cs-CZ" sz="1800" b="0" i="1" smtClean="0">
                            <a:solidFill>
                              <a:srgbClr val="00287D"/>
                            </a:solidFill>
                            <a:latin typeface="Cambria Math" panose="02040503050406030204" pitchFamily="18" charset="0"/>
                          </a:rPr>
                          <m:t>𝑥</m:t>
                        </m:r>
                        <m:r>
                          <a:rPr lang="cs-CZ" sz="1800" b="0" i="1" smtClean="0">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𝑐𝑜𝑠</m:t>
                        </m:r>
                        <m:r>
                          <a:rPr lang="cs-CZ" sz="1800" b="0" i="1" smtClean="0">
                            <a:solidFill>
                              <a:srgbClr val="00287D"/>
                            </a:solidFill>
                            <a:latin typeface="Cambria Math" panose="02040503050406030204" pitchFamily="18" charset="0"/>
                            <a:ea typeface="Cambria Math" panose="02040503050406030204" pitchFamily="18" charset="0"/>
                          </a:rPr>
                          <m:t>𝛼</m:t>
                        </m:r>
                        <m:r>
                          <a:rPr lang="cs-CZ" sz="1800" b="0" i="1" smtClean="0">
                            <a:solidFill>
                              <a:srgbClr val="00287D"/>
                            </a:solidFill>
                            <a:latin typeface="Cambria Math" panose="02040503050406030204" pitchFamily="18" charset="0"/>
                            <a:ea typeface="Cambria Math" panose="02040503050406030204" pitchFamily="18" charset="0"/>
                          </a:rPr>
                          <m:t>+</m:t>
                        </m:r>
                        <m:r>
                          <a:rPr lang="cs-CZ" sz="1800" b="0" i="1" smtClean="0">
                            <a:solidFill>
                              <a:srgbClr val="00287D"/>
                            </a:solidFill>
                            <a:latin typeface="Cambria Math" panose="02040503050406030204" pitchFamily="18" charset="0"/>
                            <a:ea typeface="Cambria Math" panose="02040503050406030204" pitchFamily="18" charset="0"/>
                          </a:rPr>
                          <m:t>𝑦𝑠𝑖𝑛</m:t>
                        </m:r>
                        <m:r>
                          <a:rPr lang="cs-CZ" sz="1800" b="0" i="1" smtClean="0">
                            <a:solidFill>
                              <a:srgbClr val="00287D"/>
                            </a:solidFill>
                            <a:latin typeface="Cambria Math" panose="02040503050406030204" pitchFamily="18" charset="0"/>
                            <a:ea typeface="Cambria Math" panose="02040503050406030204" pitchFamily="18" charset="0"/>
                          </a:rPr>
                          <m:t>𝛼</m:t>
                        </m:r>
                      </m:num>
                      <m:den>
                        <m:r>
                          <a:rPr lang="cs-CZ" sz="1800" b="0" i="1" smtClean="0">
                            <a:solidFill>
                              <a:srgbClr val="00287D"/>
                            </a:solidFill>
                            <a:latin typeface="Cambria Math" panose="02040503050406030204" pitchFamily="18" charset="0"/>
                          </a:rPr>
                          <m:t>𝑤</m:t>
                        </m:r>
                      </m:den>
                    </m:f>
                    <m:r>
                      <a:rPr lang="cs-CZ" sz="1800" i="1">
                        <a:solidFill>
                          <a:srgbClr val="00287D"/>
                        </a:solidFill>
                        <a:latin typeface="Cambria Math" panose="02040503050406030204" pitchFamily="18" charset="0"/>
                      </a:rPr>
                      <m:t> </m:t>
                    </m:r>
                  </m:oMath>
                </a14:m>
                <a:r>
                  <a:rPr lang="cs-CZ" sz="1800" b="1" dirty="0">
                    <a:solidFill>
                      <a:srgbClr val="C00000"/>
                    </a:solidFill>
                  </a:rPr>
                  <a:t>	</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5" y="1625273"/>
                <a:ext cx="8173530" cy="4418475"/>
              </a:xfrm>
              <a:blipFill>
                <a:blip r:embed="rId3"/>
                <a:stretch>
                  <a:fillRect l="-1715" t="-1796"/>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1039021" y="2137182"/>
            <a:ext cx="3724567" cy="2322377"/>
          </a:xfrm>
          <a:prstGeom prst="rect">
            <a:avLst/>
          </a:prstGeom>
        </p:spPr>
      </p:pic>
      <p:sp>
        <p:nvSpPr>
          <p:cNvPr id="6" name="Šipka: doprava 5">
            <a:extLst>
              <a:ext uri="{FF2B5EF4-FFF2-40B4-BE49-F238E27FC236}">
                <a16:creationId xmlns:a16="http://schemas.microsoft.com/office/drawing/2014/main" id="{4C4F4E66-7A10-4405-BBCE-9EDF024BE3F5}"/>
              </a:ext>
            </a:extLst>
          </p:cNvPr>
          <p:cNvSpPr/>
          <p:nvPr/>
        </p:nvSpPr>
        <p:spPr bwMode="auto">
          <a:xfrm rot="19951472" flipV="1">
            <a:off x="1749152" y="3124226"/>
            <a:ext cx="2153682" cy="4579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Šipka: doprava 7">
            <a:extLst>
              <a:ext uri="{FF2B5EF4-FFF2-40B4-BE49-F238E27FC236}">
                <a16:creationId xmlns:a16="http://schemas.microsoft.com/office/drawing/2014/main" id="{9DBA02E8-8655-4EB5-92C4-9BD5D9D366E1}"/>
              </a:ext>
            </a:extLst>
          </p:cNvPr>
          <p:cNvSpPr/>
          <p:nvPr/>
        </p:nvSpPr>
        <p:spPr bwMode="auto">
          <a:xfrm>
            <a:off x="8155110" y="3298371"/>
            <a:ext cx="191589" cy="130629"/>
          </a:xfrm>
          <a:prstGeom prst="right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TextovéPole 9">
            <a:extLst>
              <a:ext uri="{FF2B5EF4-FFF2-40B4-BE49-F238E27FC236}">
                <a16:creationId xmlns:a16="http://schemas.microsoft.com/office/drawing/2014/main" id="{AF6BA6DE-D361-4611-967A-57488D1B3BE3}"/>
              </a:ext>
            </a:extLst>
          </p:cNvPr>
          <p:cNvSpPr txBox="1"/>
          <p:nvPr/>
        </p:nvSpPr>
        <p:spPr>
          <a:xfrm>
            <a:off x="1809014" y="3696112"/>
            <a:ext cx="45719" cy="307777"/>
          </a:xfrm>
          <a:prstGeom prst="rect">
            <a:avLst/>
          </a:prstGeom>
          <a:noFill/>
        </p:spPr>
        <p:txBody>
          <a:bodyPr wrap="square" rtlCol="0">
            <a:spAutoFit/>
          </a:bodyPr>
          <a:lstStyle/>
          <a:p>
            <a:r>
              <a:rPr lang="cs-CZ" sz="1400" i="1" dirty="0"/>
              <a:t>O</a:t>
            </a:r>
          </a:p>
        </p:txBody>
      </p:sp>
      <p:sp>
        <p:nvSpPr>
          <p:cNvPr id="16" name="TextovéPole 15">
            <a:extLst>
              <a:ext uri="{FF2B5EF4-FFF2-40B4-BE49-F238E27FC236}">
                <a16:creationId xmlns:a16="http://schemas.microsoft.com/office/drawing/2014/main" id="{555B713C-39CC-4E02-B712-EEC117A28460}"/>
              </a:ext>
            </a:extLst>
          </p:cNvPr>
          <p:cNvSpPr txBox="1"/>
          <p:nvPr/>
        </p:nvSpPr>
        <p:spPr>
          <a:xfrm>
            <a:off x="2736911" y="3682376"/>
            <a:ext cx="607180" cy="338554"/>
          </a:xfrm>
          <a:prstGeom prst="rect">
            <a:avLst/>
          </a:prstGeom>
          <a:noFill/>
        </p:spPr>
        <p:txBody>
          <a:bodyPr wrap="square">
            <a:spAutoFit/>
          </a:bodyPr>
          <a:lstStyle/>
          <a:p>
            <a:r>
              <a:rPr lang="cs-CZ" sz="1600" i="1" dirty="0"/>
              <a:t>O´</a:t>
            </a:r>
          </a:p>
        </p:txBody>
      </p:sp>
      <p:cxnSp>
        <p:nvCxnSpPr>
          <p:cNvPr id="13" name="Přímá spojnice 12">
            <a:extLst>
              <a:ext uri="{FF2B5EF4-FFF2-40B4-BE49-F238E27FC236}">
                <a16:creationId xmlns:a16="http://schemas.microsoft.com/office/drawing/2014/main" id="{3F5308C1-F0FE-4172-8595-E269B591509A}"/>
              </a:ext>
            </a:extLst>
          </p:cNvPr>
          <p:cNvCxnSpPr/>
          <p:nvPr/>
        </p:nvCxnSpPr>
        <p:spPr bwMode="auto">
          <a:xfrm>
            <a:off x="3575649" y="2290354"/>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Přímá spojnice 16">
            <a:extLst>
              <a:ext uri="{FF2B5EF4-FFF2-40B4-BE49-F238E27FC236}">
                <a16:creationId xmlns:a16="http://schemas.microsoft.com/office/drawing/2014/main" id="{4C0187E4-D124-403B-B1F0-C8FD11C825F9}"/>
              </a:ext>
            </a:extLst>
          </p:cNvPr>
          <p:cNvCxnSpPr/>
          <p:nvPr/>
        </p:nvCxnSpPr>
        <p:spPr bwMode="auto">
          <a:xfrm>
            <a:off x="3196836" y="2406814"/>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Přímá spojnice 17">
            <a:extLst>
              <a:ext uri="{FF2B5EF4-FFF2-40B4-BE49-F238E27FC236}">
                <a16:creationId xmlns:a16="http://schemas.microsoft.com/office/drawing/2014/main" id="{B8B7D129-089E-4B94-A291-EE931D2719B6}"/>
              </a:ext>
            </a:extLst>
          </p:cNvPr>
          <p:cNvCxnSpPr/>
          <p:nvPr/>
        </p:nvCxnSpPr>
        <p:spPr bwMode="auto">
          <a:xfrm>
            <a:off x="2901304" y="2581090"/>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Přímá spojnice 18">
            <a:extLst>
              <a:ext uri="{FF2B5EF4-FFF2-40B4-BE49-F238E27FC236}">
                <a16:creationId xmlns:a16="http://schemas.microsoft.com/office/drawing/2014/main" id="{FBF6443D-A564-4B34-B8E4-9D34A68DD6BC}"/>
              </a:ext>
            </a:extLst>
          </p:cNvPr>
          <p:cNvCxnSpPr/>
          <p:nvPr/>
        </p:nvCxnSpPr>
        <p:spPr bwMode="auto">
          <a:xfrm>
            <a:off x="2646478" y="2756162"/>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Přímá spojnice 19">
            <a:extLst>
              <a:ext uri="{FF2B5EF4-FFF2-40B4-BE49-F238E27FC236}">
                <a16:creationId xmlns:a16="http://schemas.microsoft.com/office/drawing/2014/main" id="{783C21C2-9992-4906-B293-4F0027ACB8D0}"/>
              </a:ext>
            </a:extLst>
          </p:cNvPr>
          <p:cNvCxnSpPr/>
          <p:nvPr/>
        </p:nvCxnSpPr>
        <p:spPr bwMode="auto">
          <a:xfrm>
            <a:off x="2019675" y="3050177"/>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Přímá spojnice 20">
            <a:extLst>
              <a:ext uri="{FF2B5EF4-FFF2-40B4-BE49-F238E27FC236}">
                <a16:creationId xmlns:a16="http://schemas.microsoft.com/office/drawing/2014/main" id="{5581E67A-AFAC-4096-B03E-E4356D2BEE30}"/>
              </a:ext>
            </a:extLst>
          </p:cNvPr>
          <p:cNvCxnSpPr/>
          <p:nvPr/>
        </p:nvCxnSpPr>
        <p:spPr bwMode="auto">
          <a:xfrm>
            <a:off x="2315621" y="2864924"/>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ovéPole 21">
            <a:extLst>
              <a:ext uri="{FF2B5EF4-FFF2-40B4-BE49-F238E27FC236}">
                <a16:creationId xmlns:a16="http://schemas.microsoft.com/office/drawing/2014/main" id="{9209742C-8100-43DD-A0B0-348120FFF4F6}"/>
              </a:ext>
            </a:extLst>
          </p:cNvPr>
          <p:cNvSpPr txBox="1"/>
          <p:nvPr/>
        </p:nvSpPr>
        <p:spPr>
          <a:xfrm>
            <a:off x="3245108" y="2864924"/>
            <a:ext cx="330541" cy="338554"/>
          </a:xfrm>
          <a:prstGeom prst="rect">
            <a:avLst/>
          </a:prstGeom>
          <a:noFill/>
        </p:spPr>
        <p:txBody>
          <a:bodyPr wrap="square" rtlCol="0">
            <a:spAutoFit/>
          </a:bodyPr>
          <a:lstStyle/>
          <a:p>
            <a:r>
              <a:rPr lang="cs-CZ" sz="1600" dirty="0"/>
              <a:t>P</a:t>
            </a:r>
          </a:p>
        </p:txBody>
      </p:sp>
      <p:sp>
        <p:nvSpPr>
          <p:cNvPr id="23" name="Ovál 22">
            <a:extLst>
              <a:ext uri="{FF2B5EF4-FFF2-40B4-BE49-F238E27FC236}">
                <a16:creationId xmlns:a16="http://schemas.microsoft.com/office/drawing/2014/main" id="{92080A48-9D77-4FCF-AE6F-3F17600838F8}"/>
              </a:ext>
            </a:extLst>
          </p:cNvPr>
          <p:cNvSpPr/>
          <p:nvPr/>
        </p:nvSpPr>
        <p:spPr bwMode="auto">
          <a:xfrm>
            <a:off x="3394167" y="2756162"/>
            <a:ext cx="105767" cy="108762"/>
          </a:xfrm>
          <a:prstGeom prst="ellipse">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5" name="Oblouk 24">
            <a:extLst>
              <a:ext uri="{FF2B5EF4-FFF2-40B4-BE49-F238E27FC236}">
                <a16:creationId xmlns:a16="http://schemas.microsoft.com/office/drawing/2014/main" id="{BF027B00-E6B8-4167-A05A-B479DD61E270}"/>
              </a:ext>
            </a:extLst>
          </p:cNvPr>
          <p:cNvSpPr/>
          <p:nvPr/>
        </p:nvSpPr>
        <p:spPr bwMode="auto">
          <a:xfrm rot="832117">
            <a:off x="2104859" y="3423484"/>
            <a:ext cx="313508" cy="374468"/>
          </a:xfrm>
          <a:prstGeom prst="arc">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noFill/>
              <a:effectLst/>
              <a:latin typeface="Tahoma" pitchFamily="34" charset="0"/>
            </a:endParaRPr>
          </a:p>
        </p:txBody>
      </p:sp>
      <p:sp>
        <p:nvSpPr>
          <p:cNvPr id="26" name="TextovéPole 25">
            <a:extLst>
              <a:ext uri="{FF2B5EF4-FFF2-40B4-BE49-F238E27FC236}">
                <a16:creationId xmlns:a16="http://schemas.microsoft.com/office/drawing/2014/main" id="{983B06A1-078B-4983-8B50-A9544A764BD3}"/>
              </a:ext>
            </a:extLst>
          </p:cNvPr>
          <p:cNvSpPr txBox="1"/>
          <p:nvPr/>
        </p:nvSpPr>
        <p:spPr>
          <a:xfrm>
            <a:off x="2144438" y="3357558"/>
            <a:ext cx="439002" cy="338554"/>
          </a:xfrm>
          <a:prstGeom prst="rect">
            <a:avLst/>
          </a:prstGeom>
          <a:noFill/>
        </p:spPr>
        <p:txBody>
          <a:bodyPr wrap="square" rtlCol="0">
            <a:spAutoFit/>
          </a:bodyPr>
          <a:lstStyle/>
          <a:p>
            <a:pPr marL="0" indent="0">
              <a:buNone/>
            </a:pPr>
            <a:r>
              <a:rPr lang="el-GR" sz="1600" i="1" dirty="0">
                <a:solidFill>
                  <a:srgbClr val="00287D"/>
                </a:solidFill>
                <a:latin typeface="Cambria Math" panose="02040503050406030204" pitchFamily="18" charset="0"/>
              </a:rPr>
              <a:t>α</a:t>
            </a:r>
            <a:endParaRPr lang="cs-CZ" sz="1600" i="1" dirty="0">
              <a:solidFill>
                <a:srgbClr val="00287D"/>
              </a:solidFill>
              <a:latin typeface="Cambria Math" panose="02040503050406030204" pitchFamily="18" charset="0"/>
            </a:endParaRPr>
          </a:p>
        </p:txBody>
      </p:sp>
    </p:spTree>
    <p:extLst>
      <p:ext uri="{BB962C8B-B14F-4D97-AF65-F5344CB8AC3E}">
        <p14:creationId xmlns:p14="http://schemas.microsoft.com/office/powerpoint/2010/main" val="51468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sp>
        <p:nvSpPr>
          <p:cNvPr id="3" name="Zástupný symbol pro obsah 2"/>
          <p:cNvSpPr>
            <a:spLocks noGrp="1"/>
          </p:cNvSpPr>
          <p:nvPr>
            <p:ph idx="1"/>
          </p:nvPr>
        </p:nvSpPr>
        <p:spPr/>
        <p:txBody>
          <a:bodyPr/>
          <a:lstStyle/>
          <a:p>
            <a:pPr marL="0" indent="0" algn="just">
              <a:buNone/>
            </a:pPr>
            <a:endParaRPr lang="cs-CZ" sz="2000" dirty="0"/>
          </a:p>
          <a:p>
            <a:pPr marL="0" indent="0" algn="just">
              <a:buNone/>
            </a:pPr>
            <a:endParaRPr lang="cs-CZ" sz="2000" dirty="0"/>
          </a:p>
          <a:p>
            <a:pPr marL="0" indent="0" algn="just">
              <a:buNone/>
            </a:pPr>
            <a:r>
              <a:rPr lang="cs-CZ" sz="2000" dirty="0"/>
              <a:t>Pojmy rychlost, zrychlení, klid, přímočarý pohyb mohou být definovány pouze tehdy, když je předem daná </a:t>
            </a:r>
            <a:r>
              <a:rPr lang="cs-CZ" sz="2000" b="1" dirty="0">
                <a:solidFill>
                  <a:srgbClr val="FF0000"/>
                </a:solidFill>
              </a:rPr>
              <a:t>vztažná soustava</a:t>
            </a:r>
            <a:r>
              <a:rPr lang="cs-CZ" sz="2000" dirty="0"/>
              <a:t> vzhledem k níž se pohyb tělesa vyšetřuje.</a:t>
            </a:r>
          </a:p>
          <a:p>
            <a:pPr marL="0" indent="0" algn="just">
              <a:buNone/>
            </a:pPr>
            <a:r>
              <a:rPr lang="cs-CZ" sz="2000" dirty="0"/>
              <a:t>Pod vztažnou soustavou se rozumí soustava prostorových souřadnic udávajících polohu tělesa v prostoru </a:t>
            </a:r>
          </a:p>
          <a:p>
            <a:pPr marL="0" indent="0" algn="just">
              <a:buNone/>
            </a:pPr>
            <a:r>
              <a:rPr lang="cs-CZ" sz="2000" dirty="0">
                <a:solidFill>
                  <a:srgbClr val="00287D"/>
                </a:solidFill>
              </a:rPr>
              <a:t>	- dostatečně tuhé a přesné měřící tyče</a:t>
            </a:r>
          </a:p>
          <a:p>
            <a:pPr marL="0" indent="0" algn="just">
              <a:buNone/>
            </a:pPr>
            <a:endParaRPr lang="cs-CZ" sz="2000" dirty="0"/>
          </a:p>
          <a:p>
            <a:pPr marL="0" indent="0" algn="just">
              <a:buNone/>
            </a:pPr>
            <a:r>
              <a:rPr lang="cs-CZ" sz="2000" dirty="0"/>
              <a:t> a hodiny sloužící ke stanovování časových intervalů</a:t>
            </a:r>
          </a:p>
          <a:p>
            <a:pPr marL="0" indent="0" algn="just">
              <a:buNone/>
            </a:pPr>
            <a:r>
              <a:rPr lang="cs-CZ" sz="2000" dirty="0"/>
              <a:t>	</a:t>
            </a:r>
            <a:r>
              <a:rPr lang="cs-CZ" sz="2000" dirty="0">
                <a:solidFill>
                  <a:srgbClr val="00287D"/>
                </a:solidFill>
              </a:rPr>
              <a:t>-</a:t>
            </a:r>
            <a:r>
              <a:rPr lang="cs-CZ" sz="2000" dirty="0"/>
              <a:t> </a:t>
            </a:r>
            <a:r>
              <a:rPr lang="cs-CZ" sz="2000" dirty="0">
                <a:solidFill>
                  <a:srgbClr val="00287D"/>
                </a:solidFill>
              </a:rPr>
              <a:t>periodický proces, který souhlasí s periodičností jiných 		procesů</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6" name="Šipka dolů 5"/>
          <p:cNvSpPr/>
          <p:nvPr/>
        </p:nvSpPr>
        <p:spPr bwMode="auto">
          <a:xfrm>
            <a:off x="3266017" y="2017713"/>
            <a:ext cx="374904" cy="42976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959102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0C4CD1B-4BB3-4FD5-9411-224505C79A4E}"/>
              </a:ext>
            </a:extLst>
          </p:cNvPr>
          <p:cNvSpPr/>
          <p:nvPr/>
        </p:nvSpPr>
        <p:spPr bwMode="auto">
          <a:xfrm>
            <a:off x="1349829" y="4737463"/>
            <a:ext cx="1933302" cy="1097280"/>
          </a:xfrm>
          <a:prstGeom prst="rect">
            <a:avLst/>
          </a:prstGeom>
          <a:solidFill>
            <a:schemeClr val="accent1">
              <a:alpha val="21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a:xfrm>
                <a:off x="422694" y="1716785"/>
                <a:ext cx="8173530" cy="4418475"/>
              </a:xfrm>
            </p:spPr>
            <p:txBody>
              <a:bodyPr/>
              <a:lstStyle/>
              <a:p>
                <a:pPr marL="0" indent="0">
                  <a:buNone/>
                </a:pPr>
                <a:r>
                  <a:rPr lang="cs-CZ" sz="1800" b="1" dirty="0">
                    <a:solidFill>
                      <a:srgbClr val="C00000"/>
                    </a:solidFill>
                  </a:rPr>
                  <a:t>Dopplerův jev  -  </a:t>
                </a:r>
              </a:p>
              <a:p>
                <a:pPr marL="0" indent="0">
                  <a:buNone/>
                </a:pPr>
                <a:r>
                  <a:rPr lang="cs-CZ" sz="1800" dirty="0">
                    <a:latin typeface="Cambria Math" panose="02040503050406030204" pitchFamily="18" charset="0"/>
                  </a:rPr>
                  <a:t>Počet vln bodem </a:t>
                </a:r>
                <a:r>
                  <a:rPr lang="cs-CZ" sz="1800" i="1" dirty="0">
                    <a:solidFill>
                      <a:srgbClr val="00287D"/>
                    </a:solidFill>
                    <a:latin typeface="Cambria Math" panose="02040503050406030204" pitchFamily="18" charset="0"/>
                  </a:rPr>
                  <a:t>P</a:t>
                </a:r>
                <a:r>
                  <a:rPr lang="cs-CZ" sz="1800" dirty="0">
                    <a:latin typeface="Cambria Math" panose="02040503050406030204" pitchFamily="18" charset="0"/>
                  </a:rPr>
                  <a:t>  za čas </a:t>
                </a:r>
                <a:r>
                  <a:rPr lang="cs-CZ" sz="1800" i="1" dirty="0">
                    <a:solidFill>
                      <a:srgbClr val="00287D"/>
                    </a:solidFill>
                    <a:latin typeface="Cambria Math" panose="02040503050406030204" pitchFamily="18" charset="0"/>
                  </a:rPr>
                  <a:t>t 	</a:t>
                </a:r>
              </a:p>
              <a:p>
                <a:pPr marL="0" indent="0">
                  <a:buNone/>
                </a:pPr>
                <a:r>
                  <a:rPr lang="cs-CZ" sz="1800" i="1" dirty="0">
                    <a:solidFill>
                      <a:srgbClr val="00287D"/>
                    </a:solidFill>
                    <a:latin typeface="Cambria Math" panose="02040503050406030204" pitchFamily="18" charset="0"/>
                  </a:rPr>
                  <a:t>	</a:t>
                </a:r>
                <a14:m>
                  <m:oMath xmlns:m="http://schemas.openxmlformats.org/officeDocument/2006/math">
                    <m:r>
                      <a:rPr lang="cs-CZ" sz="1800" b="0" i="1" smtClean="0">
                        <a:solidFill>
                          <a:srgbClr val="00287D"/>
                        </a:solidFill>
                        <a:latin typeface="Cambria Math" panose="02040503050406030204" pitchFamily="18" charset="0"/>
                      </a:rPr>
                      <m:t> </m:t>
                    </m:r>
                    <m:r>
                      <m:rPr>
                        <m:sty m:val="p"/>
                      </m:rPr>
                      <a:rPr lang="el-GR" sz="1800" i="1" smtClean="0">
                        <a:solidFill>
                          <a:srgbClr val="00287D"/>
                        </a:solidFill>
                        <a:latin typeface="Cambria Math" panose="02040503050406030204" pitchFamily="18" charset="0"/>
                      </a:rPr>
                      <m:t>ν</m:t>
                    </m:r>
                    <m:r>
                      <a:rPr lang="cs-CZ" sz="1800" b="0" i="1" smtClean="0">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𝑡</m:t>
                    </m:r>
                    <m:r>
                      <a:rPr lang="cs-CZ" sz="1800" b="0" i="1" smtClean="0">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𝑡</m:t>
                    </m:r>
                    <m:r>
                      <a:rPr lang="cs-CZ" sz="1800" b="0" i="1" baseline="-25000" smtClean="0">
                        <a:solidFill>
                          <a:srgbClr val="00287D"/>
                        </a:solidFill>
                        <a:latin typeface="Cambria Math" panose="02040503050406030204" pitchFamily="18" charset="0"/>
                      </a:rPr>
                      <m:t>0</m:t>
                    </m:r>
                    <m:r>
                      <a:rPr lang="cs-CZ" sz="1800" b="0" i="1" smtClean="0">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m:t>
                    </m:r>
                    <m:r>
                      <m:rPr>
                        <m:sty m:val="p"/>
                      </m:rPr>
                      <a:rPr lang="el-GR" sz="1800" i="1">
                        <a:solidFill>
                          <a:srgbClr val="00287D"/>
                        </a:solidFill>
                        <a:latin typeface="Cambria Math" panose="02040503050406030204" pitchFamily="18" charset="0"/>
                      </a:rPr>
                      <m:t>ν</m:t>
                    </m:r>
                    <m:r>
                      <a:rPr lang="cs-CZ" sz="1800" b="0" i="1" smtClean="0">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𝑡</m:t>
                    </m:r>
                    <m:r>
                      <a:rPr lang="cs-CZ" sz="1800" b="0" i="1" smtClean="0">
                        <a:solidFill>
                          <a:srgbClr val="00287D"/>
                        </a:solidFill>
                        <a:latin typeface="Cambria Math" panose="02040503050406030204" pitchFamily="18" charset="0"/>
                      </a:rPr>
                      <m:t>−</m:t>
                    </m:r>
                    <m:f>
                      <m:fPr>
                        <m:ctrlPr>
                          <a:rPr lang="cs-CZ" sz="1800" b="0" i="1" smtClean="0">
                            <a:solidFill>
                              <a:srgbClr val="00287D"/>
                            </a:solidFill>
                            <a:latin typeface="Cambria Math" panose="02040503050406030204" pitchFamily="18" charset="0"/>
                          </a:rPr>
                        </m:ctrlPr>
                      </m:fPr>
                      <m:num>
                        <m:r>
                          <a:rPr lang="cs-CZ" sz="1800" b="0" i="1" smtClean="0">
                            <a:solidFill>
                              <a:srgbClr val="00287D"/>
                            </a:solidFill>
                            <a:latin typeface="Cambria Math" panose="02040503050406030204" pitchFamily="18" charset="0"/>
                          </a:rPr>
                          <m:t>𝑥</m:t>
                        </m:r>
                        <m:r>
                          <a:rPr lang="cs-CZ" sz="1800" b="0" i="1" smtClean="0">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𝑐𝑜𝑠</m:t>
                        </m:r>
                        <m:r>
                          <a:rPr lang="cs-CZ" sz="1800" b="0" i="1" smtClean="0">
                            <a:solidFill>
                              <a:srgbClr val="00287D"/>
                            </a:solidFill>
                            <a:latin typeface="Cambria Math" panose="02040503050406030204" pitchFamily="18" charset="0"/>
                            <a:ea typeface="Cambria Math" panose="02040503050406030204" pitchFamily="18" charset="0"/>
                          </a:rPr>
                          <m:t>𝛼</m:t>
                        </m:r>
                        <m:r>
                          <a:rPr lang="cs-CZ" sz="1800" b="0" i="1" smtClean="0">
                            <a:solidFill>
                              <a:srgbClr val="00287D"/>
                            </a:solidFill>
                            <a:latin typeface="Cambria Math" panose="02040503050406030204" pitchFamily="18" charset="0"/>
                            <a:ea typeface="Cambria Math" panose="02040503050406030204" pitchFamily="18" charset="0"/>
                          </a:rPr>
                          <m:t>+</m:t>
                        </m:r>
                        <m:r>
                          <a:rPr lang="cs-CZ" sz="1800" b="0" i="1" smtClean="0">
                            <a:solidFill>
                              <a:srgbClr val="00287D"/>
                            </a:solidFill>
                            <a:latin typeface="Cambria Math" panose="02040503050406030204" pitchFamily="18" charset="0"/>
                            <a:ea typeface="Cambria Math" panose="02040503050406030204" pitchFamily="18" charset="0"/>
                          </a:rPr>
                          <m:t>𝑦𝑠𝑖𝑛</m:t>
                        </m:r>
                        <m:r>
                          <a:rPr lang="cs-CZ" sz="1800" b="0" i="1" smtClean="0">
                            <a:solidFill>
                              <a:srgbClr val="00287D"/>
                            </a:solidFill>
                            <a:latin typeface="Cambria Math" panose="02040503050406030204" pitchFamily="18" charset="0"/>
                            <a:ea typeface="Cambria Math" panose="02040503050406030204" pitchFamily="18" charset="0"/>
                          </a:rPr>
                          <m:t>𝛼</m:t>
                        </m:r>
                      </m:num>
                      <m:den>
                        <m:r>
                          <a:rPr lang="cs-CZ" sz="1800" b="0" i="1" smtClean="0">
                            <a:solidFill>
                              <a:srgbClr val="00287D"/>
                            </a:solidFill>
                            <a:latin typeface="Cambria Math" panose="02040503050406030204" pitchFamily="18" charset="0"/>
                          </a:rPr>
                          <m:t>𝑤</m:t>
                        </m:r>
                      </m:den>
                    </m:f>
                    <m:r>
                      <a:rPr lang="cs-CZ" sz="1800" b="0" i="1" smtClean="0">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 </m:t>
                    </m:r>
                  </m:oMath>
                </a14:m>
                <a:endParaRPr lang="cs-CZ" sz="1800" i="1" dirty="0">
                  <a:solidFill>
                    <a:srgbClr val="00287D"/>
                  </a:solidFill>
                  <a:latin typeface="Cambria Math" panose="02040503050406030204" pitchFamily="18" charset="0"/>
                </a:endParaRPr>
              </a:p>
              <a:p>
                <a:pPr marL="0" indent="0">
                  <a:buNone/>
                </a:pPr>
                <a:endParaRPr lang="cs-CZ" sz="1800" dirty="0">
                  <a:latin typeface="Cambria Math" panose="02040503050406030204" pitchFamily="18" charset="0"/>
                </a:endParaRPr>
              </a:p>
              <a:p>
                <a:pPr marL="0" indent="0">
                  <a:buNone/>
                </a:pPr>
                <a:r>
                  <a:rPr lang="cs-CZ" sz="1800" dirty="0">
                    <a:latin typeface="Cambria Math" panose="02040503050406030204" pitchFamily="18" charset="0"/>
                  </a:rPr>
                  <a:t>Počet prošlých vln je invariantní, tj. </a:t>
                </a:r>
              </a:p>
              <a:p>
                <a:pPr marL="0" indent="0">
                  <a:buNone/>
                </a:pPr>
                <a:r>
                  <a:rPr lang="cs-CZ" sz="1800" dirty="0">
                    <a:latin typeface="Cambria Math" panose="02040503050406030204" pitchFamily="18" charset="0"/>
                  </a:rPr>
                  <a:t>	</a:t>
                </a:r>
                <a14:m>
                  <m:oMath xmlns:m="http://schemas.openxmlformats.org/officeDocument/2006/math">
                    <m:r>
                      <m:rPr>
                        <m:sty m:val="p"/>
                      </m:rPr>
                      <a:rPr lang="el-GR" sz="1800" i="1" smtClean="0">
                        <a:solidFill>
                          <a:srgbClr val="00287D"/>
                        </a:solidFill>
                        <a:latin typeface="Cambria Math" panose="02040503050406030204" pitchFamily="18" charset="0"/>
                      </a:rPr>
                      <m:t>ν</m:t>
                    </m:r>
                    <m:d>
                      <m:dPr>
                        <m:ctrlPr>
                          <a:rPr lang="cs-CZ" sz="1800" b="0" i="1" smtClean="0">
                            <a:solidFill>
                              <a:srgbClr val="00287D"/>
                            </a:solidFill>
                            <a:latin typeface="Cambria Math" panose="02040503050406030204" pitchFamily="18" charset="0"/>
                          </a:rPr>
                        </m:ctrlPr>
                      </m:dPr>
                      <m:e>
                        <m:r>
                          <a:rPr lang="cs-CZ" sz="1800" b="0" i="1" smtClean="0">
                            <a:solidFill>
                              <a:srgbClr val="00287D"/>
                            </a:solidFill>
                            <a:latin typeface="Cambria Math" panose="02040503050406030204" pitchFamily="18" charset="0"/>
                          </a:rPr>
                          <m:t>𝑡</m:t>
                        </m:r>
                        <m:r>
                          <a:rPr lang="cs-CZ" sz="1800" b="0" i="1" smtClean="0">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𝑡</m:t>
                        </m:r>
                        <m:r>
                          <a:rPr lang="cs-CZ" sz="1800" b="0" i="1" baseline="-25000" smtClean="0">
                            <a:solidFill>
                              <a:srgbClr val="00287D"/>
                            </a:solidFill>
                            <a:latin typeface="Cambria Math" panose="02040503050406030204" pitchFamily="18" charset="0"/>
                          </a:rPr>
                          <m:t>0</m:t>
                        </m:r>
                      </m:e>
                    </m:d>
                    <m:r>
                      <a:rPr lang="cs-CZ" sz="1800" b="0" i="1" smtClean="0">
                        <a:solidFill>
                          <a:srgbClr val="00287D"/>
                        </a:solidFill>
                        <a:latin typeface="Cambria Math" panose="02040503050406030204" pitchFamily="18" charset="0"/>
                      </a:rPr>
                      <m:t>=</m:t>
                    </m:r>
                    <m:r>
                      <m:rPr>
                        <m:sty m:val="p"/>
                      </m:rPr>
                      <a:rPr lang="el-GR" sz="1800" i="1">
                        <a:solidFill>
                          <a:srgbClr val="00287D"/>
                        </a:solidFill>
                        <a:latin typeface="Cambria Math" panose="02040503050406030204" pitchFamily="18" charset="0"/>
                      </a:rPr>
                      <m:t>ν</m:t>
                    </m:r>
                    <m:r>
                      <a:rPr lang="cs-CZ" sz="1800" b="0" i="1" smtClean="0">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𝑡</m:t>
                    </m:r>
                    <m:r>
                      <a:rPr lang="cs-CZ" sz="1800" b="0" i="1" smtClean="0">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𝑡</m:t>
                    </m:r>
                    <m:r>
                      <a:rPr lang="cs-CZ" sz="1800" i="1" baseline="-25000">
                        <a:solidFill>
                          <a:srgbClr val="00287D"/>
                        </a:solidFill>
                        <a:latin typeface="Cambria Math" panose="02040503050406030204" pitchFamily="18" charset="0"/>
                      </a:rPr>
                      <m:t>0</m:t>
                    </m:r>
                    <m:r>
                      <a:rPr lang="cs-CZ" sz="1800" b="0" i="1" smtClean="0">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m:t>
                    </m:r>
                  </m:oMath>
                </a14:m>
                <a:endParaRPr lang="cs-CZ" sz="1800" i="1" dirty="0">
                  <a:solidFill>
                    <a:srgbClr val="00287D"/>
                  </a:solidFill>
                  <a:latin typeface="Cambria Math" panose="02040503050406030204" pitchFamily="18" charset="0"/>
                </a:endParaRPr>
              </a:p>
              <a:p>
                <a:pPr marL="0" indent="0">
                  <a:buNone/>
                </a:pPr>
                <a:r>
                  <a:rPr lang="cs-CZ" sz="1800" dirty="0">
                    <a:latin typeface="Cambria Math" panose="02040503050406030204" pitchFamily="18" charset="0"/>
                  </a:rPr>
                  <a:t>Tedy	</a:t>
                </a:r>
                <a:r>
                  <a:rPr lang="el-GR" sz="1800" dirty="0">
                    <a:solidFill>
                      <a:srgbClr val="00287D"/>
                    </a:solidFill>
                  </a:rPr>
                  <a:t> </a:t>
                </a:r>
                <a14:m>
                  <m:oMath xmlns:m="http://schemas.openxmlformats.org/officeDocument/2006/math">
                    <m:r>
                      <m:rPr>
                        <m:sty m:val="p"/>
                      </m:rPr>
                      <a:rPr lang="el-GR" sz="1800" i="1">
                        <a:solidFill>
                          <a:srgbClr val="00287D"/>
                        </a:solidFill>
                        <a:latin typeface="Cambria Math" panose="02040503050406030204" pitchFamily="18" charset="0"/>
                      </a:rPr>
                      <m:t>ν</m:t>
                    </m:r>
                    <m:d>
                      <m:dPr>
                        <m:ctrlPr>
                          <a:rPr lang="cs-CZ" sz="1800" b="0" i="1" smtClean="0">
                            <a:solidFill>
                              <a:srgbClr val="00287D"/>
                            </a:solidFill>
                            <a:latin typeface="Cambria Math" panose="02040503050406030204" pitchFamily="18" charset="0"/>
                          </a:rPr>
                        </m:ctrlPr>
                      </m:dPr>
                      <m:e>
                        <m:r>
                          <a:rPr lang="cs-CZ" sz="1800" b="0" i="1" smtClean="0">
                            <a:solidFill>
                              <a:srgbClr val="00287D"/>
                            </a:solidFill>
                            <a:latin typeface="Cambria Math" panose="02040503050406030204" pitchFamily="18" charset="0"/>
                          </a:rPr>
                          <m:t>𝑡</m:t>
                        </m:r>
                        <m:r>
                          <a:rPr lang="cs-CZ" sz="1800" b="0" i="1" smtClean="0">
                            <a:solidFill>
                              <a:srgbClr val="00287D"/>
                            </a:solidFill>
                            <a:latin typeface="Cambria Math" panose="02040503050406030204" pitchFamily="18" charset="0"/>
                          </a:rPr>
                          <m:t>−</m:t>
                        </m:r>
                        <m:f>
                          <m:fPr>
                            <m:ctrlPr>
                              <a:rPr lang="cs-CZ" sz="1800" b="0" i="1" smtClean="0">
                                <a:solidFill>
                                  <a:srgbClr val="00287D"/>
                                </a:solidFill>
                                <a:latin typeface="Cambria Math" panose="02040503050406030204" pitchFamily="18" charset="0"/>
                              </a:rPr>
                            </m:ctrlPr>
                          </m:fPr>
                          <m:num>
                            <m:r>
                              <a:rPr lang="cs-CZ" sz="1800" b="0" i="1" smtClean="0">
                                <a:solidFill>
                                  <a:srgbClr val="00287D"/>
                                </a:solidFill>
                                <a:latin typeface="Cambria Math" panose="02040503050406030204" pitchFamily="18" charset="0"/>
                              </a:rPr>
                              <m:t>𝑥</m:t>
                            </m:r>
                            <m:r>
                              <a:rPr lang="cs-CZ" sz="1800" b="0" i="1" smtClean="0">
                                <a:solidFill>
                                  <a:srgbClr val="00287D"/>
                                </a:solidFill>
                                <a:latin typeface="Cambria Math" panose="02040503050406030204" pitchFamily="18" charset="0"/>
                              </a:rPr>
                              <m:t>.</m:t>
                            </m:r>
                            <m:r>
                              <a:rPr lang="cs-CZ" sz="1800" b="0" i="1" smtClean="0">
                                <a:solidFill>
                                  <a:srgbClr val="00287D"/>
                                </a:solidFill>
                                <a:latin typeface="Cambria Math" panose="02040503050406030204" pitchFamily="18" charset="0"/>
                              </a:rPr>
                              <m:t>𝑐𝑜𝑠</m:t>
                            </m:r>
                            <m:r>
                              <a:rPr lang="cs-CZ" sz="1800" b="0" i="1" smtClean="0">
                                <a:solidFill>
                                  <a:srgbClr val="00287D"/>
                                </a:solidFill>
                                <a:latin typeface="Cambria Math" panose="02040503050406030204" pitchFamily="18" charset="0"/>
                                <a:ea typeface="Cambria Math" panose="02040503050406030204" pitchFamily="18" charset="0"/>
                              </a:rPr>
                              <m:t>𝛼</m:t>
                            </m:r>
                            <m:r>
                              <a:rPr lang="cs-CZ" sz="1800" b="0" i="1" smtClean="0">
                                <a:solidFill>
                                  <a:srgbClr val="00287D"/>
                                </a:solidFill>
                                <a:latin typeface="Cambria Math" panose="02040503050406030204" pitchFamily="18" charset="0"/>
                                <a:ea typeface="Cambria Math" panose="02040503050406030204" pitchFamily="18" charset="0"/>
                              </a:rPr>
                              <m:t>+</m:t>
                            </m:r>
                            <m:r>
                              <a:rPr lang="cs-CZ" sz="1800" b="0" i="1" smtClean="0">
                                <a:solidFill>
                                  <a:srgbClr val="00287D"/>
                                </a:solidFill>
                                <a:latin typeface="Cambria Math" panose="02040503050406030204" pitchFamily="18" charset="0"/>
                                <a:ea typeface="Cambria Math" panose="02040503050406030204" pitchFamily="18" charset="0"/>
                              </a:rPr>
                              <m:t>𝑦𝑠𝑖𝑛</m:t>
                            </m:r>
                            <m:r>
                              <a:rPr lang="cs-CZ" sz="1800" b="0" i="1" smtClean="0">
                                <a:solidFill>
                                  <a:srgbClr val="00287D"/>
                                </a:solidFill>
                                <a:latin typeface="Cambria Math" panose="02040503050406030204" pitchFamily="18" charset="0"/>
                                <a:ea typeface="Cambria Math" panose="02040503050406030204" pitchFamily="18" charset="0"/>
                              </a:rPr>
                              <m:t>𝛼</m:t>
                            </m:r>
                          </m:num>
                          <m:den>
                            <m:r>
                              <a:rPr lang="cs-CZ" sz="1800" b="0" i="1" smtClean="0">
                                <a:solidFill>
                                  <a:srgbClr val="00287D"/>
                                </a:solidFill>
                                <a:latin typeface="Cambria Math" panose="02040503050406030204" pitchFamily="18" charset="0"/>
                              </a:rPr>
                              <m:t>𝑤</m:t>
                            </m:r>
                          </m:den>
                        </m:f>
                      </m:e>
                    </m:d>
                    <m:r>
                      <a:rPr lang="cs-CZ" sz="1800" b="0" i="1" smtClean="0">
                        <a:solidFill>
                          <a:srgbClr val="00287D"/>
                        </a:solidFill>
                        <a:latin typeface="Cambria Math" panose="02040503050406030204" pitchFamily="18" charset="0"/>
                      </a:rPr>
                      <m:t>=</m:t>
                    </m:r>
                    <m:r>
                      <m:rPr>
                        <m:sty m:val="p"/>
                      </m:rPr>
                      <a:rPr lang="el-GR" sz="1800" i="1">
                        <a:solidFill>
                          <a:srgbClr val="00287D"/>
                        </a:solidFill>
                        <a:latin typeface="Cambria Math" panose="02040503050406030204" pitchFamily="18" charset="0"/>
                      </a:rPr>
                      <m:t>ν</m:t>
                    </m:r>
                    <m:r>
                      <a:rPr lang="cs-CZ" sz="1800" b="0" i="1" smtClean="0">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𝑡</m:t>
                    </m:r>
                    <m:r>
                      <a:rPr lang="cs-CZ" sz="1800" b="0" i="1" smtClean="0">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m:t>
                    </m:r>
                    <m:f>
                      <m:fPr>
                        <m:ctrlPr>
                          <a:rPr lang="cs-CZ" sz="1800" i="1">
                            <a:solidFill>
                              <a:srgbClr val="00287D"/>
                            </a:solidFill>
                            <a:latin typeface="Cambria Math" panose="02040503050406030204" pitchFamily="18" charset="0"/>
                          </a:rPr>
                        </m:ctrlPr>
                      </m:fPr>
                      <m:num>
                        <m:r>
                          <a:rPr lang="cs-CZ" sz="1800" i="1">
                            <a:solidFill>
                              <a:srgbClr val="00287D"/>
                            </a:solidFill>
                            <a:latin typeface="Cambria Math" panose="02040503050406030204" pitchFamily="18" charset="0"/>
                          </a:rPr>
                          <m:t>𝑥</m:t>
                        </m:r>
                        <m:r>
                          <a:rPr lang="cs-CZ" sz="1800" b="0" i="1" smtClean="0">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m:t>
                        </m:r>
                        <m:r>
                          <a:rPr lang="cs-CZ" sz="1800" i="1">
                            <a:solidFill>
                              <a:srgbClr val="00287D"/>
                            </a:solidFill>
                            <a:latin typeface="Cambria Math" panose="02040503050406030204" pitchFamily="18" charset="0"/>
                          </a:rPr>
                          <m:t>𝑐𝑜𝑠</m:t>
                        </m:r>
                        <m:r>
                          <a:rPr lang="cs-CZ" sz="1800" i="1">
                            <a:solidFill>
                              <a:srgbClr val="00287D"/>
                            </a:solidFill>
                            <a:latin typeface="Cambria Math" panose="02040503050406030204" pitchFamily="18" charset="0"/>
                            <a:ea typeface="Cambria Math" panose="02040503050406030204" pitchFamily="18" charset="0"/>
                          </a:rPr>
                          <m:t>𝛼</m:t>
                        </m:r>
                        <m:r>
                          <a:rPr lang="cs-CZ" sz="1800" b="0" i="1" smtClean="0">
                            <a:solidFill>
                              <a:srgbClr val="00287D"/>
                            </a:solidFill>
                            <a:latin typeface="Cambria Math" panose="02040503050406030204" pitchFamily="18" charset="0"/>
                            <a:ea typeface="Cambria Math" panose="02040503050406030204" pitchFamily="18" charset="0"/>
                          </a:rPr>
                          <m:t>´</m:t>
                        </m:r>
                        <m:r>
                          <a:rPr lang="cs-CZ" sz="1800" i="1">
                            <a:solidFill>
                              <a:srgbClr val="00287D"/>
                            </a:solidFill>
                            <a:latin typeface="Cambria Math" panose="02040503050406030204" pitchFamily="18" charset="0"/>
                            <a:ea typeface="Cambria Math" panose="02040503050406030204" pitchFamily="18" charset="0"/>
                          </a:rPr>
                          <m:t>+</m:t>
                        </m:r>
                        <m:r>
                          <a:rPr lang="cs-CZ" sz="1800" i="1">
                            <a:solidFill>
                              <a:srgbClr val="00287D"/>
                            </a:solidFill>
                            <a:latin typeface="Cambria Math" panose="02040503050406030204" pitchFamily="18" charset="0"/>
                            <a:ea typeface="Cambria Math" panose="02040503050406030204" pitchFamily="18" charset="0"/>
                          </a:rPr>
                          <m:t>𝑦</m:t>
                        </m:r>
                        <m:r>
                          <a:rPr lang="cs-CZ" sz="1800" b="0" i="1" smtClean="0">
                            <a:solidFill>
                              <a:srgbClr val="00287D"/>
                            </a:solidFill>
                            <a:latin typeface="Cambria Math" panose="02040503050406030204" pitchFamily="18" charset="0"/>
                            <a:ea typeface="Cambria Math" panose="02040503050406030204" pitchFamily="18" charset="0"/>
                          </a:rPr>
                          <m:t>´</m:t>
                        </m:r>
                        <m:r>
                          <a:rPr lang="cs-CZ" sz="1800" i="1">
                            <a:solidFill>
                              <a:srgbClr val="00287D"/>
                            </a:solidFill>
                            <a:latin typeface="Cambria Math" panose="02040503050406030204" pitchFamily="18" charset="0"/>
                            <a:ea typeface="Cambria Math" panose="02040503050406030204" pitchFamily="18" charset="0"/>
                          </a:rPr>
                          <m:t>𝑠𝑖𝑛</m:t>
                        </m:r>
                        <m:r>
                          <a:rPr lang="cs-CZ" sz="1800" i="1">
                            <a:solidFill>
                              <a:srgbClr val="00287D"/>
                            </a:solidFill>
                            <a:latin typeface="Cambria Math" panose="02040503050406030204" pitchFamily="18" charset="0"/>
                            <a:ea typeface="Cambria Math" panose="02040503050406030204" pitchFamily="18" charset="0"/>
                          </a:rPr>
                          <m:t>𝛼</m:t>
                        </m:r>
                        <m:r>
                          <a:rPr lang="cs-CZ" sz="1800" b="0" i="1" smtClean="0">
                            <a:solidFill>
                              <a:srgbClr val="00287D"/>
                            </a:solidFill>
                            <a:latin typeface="Cambria Math" panose="02040503050406030204" pitchFamily="18" charset="0"/>
                            <a:ea typeface="Cambria Math" panose="02040503050406030204" pitchFamily="18" charset="0"/>
                          </a:rPr>
                          <m:t>´</m:t>
                        </m:r>
                      </m:num>
                      <m:den>
                        <m:r>
                          <a:rPr lang="cs-CZ" sz="1800" i="1">
                            <a:solidFill>
                              <a:srgbClr val="00287D"/>
                            </a:solidFill>
                            <a:latin typeface="Cambria Math" panose="02040503050406030204" pitchFamily="18" charset="0"/>
                          </a:rPr>
                          <m:t>𝑤</m:t>
                        </m:r>
                      </m:den>
                    </m:f>
                    <m:r>
                      <a:rPr lang="cs-CZ" sz="1800" i="1">
                        <a:solidFill>
                          <a:srgbClr val="00287D"/>
                        </a:solidFill>
                        <a:latin typeface="Cambria Math" panose="02040503050406030204" pitchFamily="18" charset="0"/>
                      </a:rPr>
                      <m:t>)</m:t>
                    </m:r>
                  </m:oMath>
                </a14:m>
                <a:endParaRPr lang="cs-CZ" sz="1800" dirty="0">
                  <a:latin typeface="Cambria Math" panose="02040503050406030204" pitchFamily="18" charset="0"/>
                </a:endParaRPr>
              </a:p>
              <a:p>
                <a:pPr marL="0" indent="0">
                  <a:buNone/>
                </a:pPr>
                <a:endParaRPr lang="cs-CZ" sz="1800" dirty="0">
                  <a:latin typeface="Cambria Math" panose="02040503050406030204" pitchFamily="18" charset="0"/>
                </a:endParaRPr>
              </a:p>
              <a:p>
                <a:pPr marL="0" indent="0">
                  <a:buNone/>
                </a:pPr>
                <a:r>
                  <a:rPr lang="cs-CZ" sz="1800" dirty="0">
                    <a:solidFill>
                      <a:srgbClr val="C00000"/>
                    </a:solidFill>
                    <a:latin typeface="Cambria Math" panose="02040503050406030204" pitchFamily="18" charset="0"/>
                  </a:rPr>
                  <a:t>+LT   </a:t>
                </a:r>
                <a:r>
                  <a:rPr lang="cs-CZ" sz="1800" dirty="0">
                    <a:latin typeface="Cambria Math" panose="02040503050406030204" pitchFamily="18" charset="0"/>
                  </a:rPr>
                  <a:t>	 </a:t>
                </a:r>
                <a14:m>
                  <m:oMath xmlns:m="http://schemas.openxmlformats.org/officeDocument/2006/math">
                    <m:r>
                      <a:rPr lang="el-GR" b="0" i="1" smtClean="0">
                        <a:solidFill>
                          <a:srgbClr val="00287D"/>
                        </a:solidFill>
                        <a:latin typeface="Cambria Math" panose="02040503050406030204" pitchFamily="18" charset="0"/>
                      </a:rPr>
                      <m:t>𝜈</m:t>
                    </m:r>
                    <m:r>
                      <a:rPr lang="cs-CZ" b="0" i="1" smtClean="0">
                        <a:solidFill>
                          <a:srgbClr val="00287D"/>
                        </a:solidFill>
                        <a:latin typeface="Cambria Math" panose="02040503050406030204" pitchFamily="18" charset="0"/>
                      </a:rPr>
                      <m:t>´=</m:t>
                    </m:r>
                    <m:r>
                      <a:rPr lang="el-GR" b="0" i="1">
                        <a:solidFill>
                          <a:srgbClr val="00287D"/>
                        </a:solidFill>
                        <a:latin typeface="Cambria Math" panose="02040503050406030204" pitchFamily="18" charset="0"/>
                      </a:rPr>
                      <m:t>𝜈</m:t>
                    </m:r>
                    <m:f>
                      <m:fPr>
                        <m:ctrlPr>
                          <a:rPr lang="cs-CZ" i="1" smtClean="0">
                            <a:solidFill>
                              <a:srgbClr val="00287D"/>
                            </a:solidFill>
                            <a:latin typeface="Cambria Math" panose="02040503050406030204" pitchFamily="18" charset="0"/>
                          </a:rPr>
                        </m:ctrlPr>
                      </m:fPr>
                      <m:num>
                        <m:r>
                          <a:rPr lang="cs-CZ" b="0" i="1" smtClean="0">
                            <a:solidFill>
                              <a:srgbClr val="00287D"/>
                            </a:solidFill>
                            <a:latin typeface="Cambria Math" panose="02040503050406030204" pitchFamily="18" charset="0"/>
                          </a:rPr>
                          <m:t>1−</m:t>
                        </m:r>
                        <m:f>
                          <m:fPr>
                            <m:ctrlPr>
                              <a:rPr lang="cs-CZ" i="1" smtClean="0">
                                <a:solidFill>
                                  <a:srgbClr val="00287D"/>
                                </a:solidFill>
                                <a:latin typeface="Cambria Math" panose="02040503050406030204" pitchFamily="18" charset="0"/>
                              </a:rPr>
                            </m:ctrlPr>
                          </m:fPr>
                          <m:num>
                            <m:r>
                              <a:rPr lang="cs-CZ" b="0" i="1" smtClean="0">
                                <a:solidFill>
                                  <a:srgbClr val="00287D"/>
                                </a:solidFill>
                                <a:latin typeface="Cambria Math" panose="02040503050406030204" pitchFamily="18" charset="0"/>
                              </a:rPr>
                              <m:t>𝑣𝑐𝑜𝑠</m:t>
                            </m:r>
                            <m:r>
                              <a:rPr lang="cs-CZ" b="0" i="1" smtClean="0">
                                <a:solidFill>
                                  <a:srgbClr val="00287D"/>
                                </a:solidFill>
                                <a:latin typeface="Cambria Math" panose="02040503050406030204" pitchFamily="18" charset="0"/>
                                <a:ea typeface="Cambria Math" panose="02040503050406030204" pitchFamily="18" charset="0"/>
                              </a:rPr>
                              <m:t>𝛼</m:t>
                            </m:r>
                          </m:num>
                          <m:den>
                            <m:r>
                              <a:rPr lang="cs-CZ" b="0" i="1" smtClean="0">
                                <a:solidFill>
                                  <a:srgbClr val="00287D"/>
                                </a:solidFill>
                                <a:latin typeface="Cambria Math" panose="02040503050406030204" pitchFamily="18" charset="0"/>
                              </a:rPr>
                              <m:t>𝑐</m:t>
                            </m:r>
                          </m:den>
                        </m:f>
                      </m:num>
                      <m:den>
                        <m:rad>
                          <m:radPr>
                            <m:degHide m:val="on"/>
                            <m:ctrlPr>
                              <a:rPr lang="cs-CZ" i="1" smtClean="0">
                                <a:solidFill>
                                  <a:srgbClr val="00287D"/>
                                </a:solidFill>
                                <a:latin typeface="Cambria Math" panose="02040503050406030204" pitchFamily="18" charset="0"/>
                                <a:ea typeface="Cambria Math" panose="02040503050406030204" pitchFamily="18" charset="0"/>
                              </a:rPr>
                            </m:ctrlPr>
                          </m:radPr>
                          <m:deg/>
                          <m:e>
                            <m:r>
                              <a:rPr lang="cs-CZ" b="0" i="1" smtClean="0">
                                <a:solidFill>
                                  <a:srgbClr val="00287D"/>
                                </a:solidFill>
                                <a:latin typeface="Cambria Math" panose="02040503050406030204" pitchFamily="18" charset="0"/>
                                <a:ea typeface="Cambria Math" panose="02040503050406030204" pitchFamily="18" charset="0"/>
                              </a:rPr>
                              <m:t>1−</m:t>
                            </m:r>
                            <m:f>
                              <m:fPr>
                                <m:ctrlPr>
                                  <a:rPr lang="cs-CZ" i="1" smtClean="0">
                                    <a:solidFill>
                                      <a:srgbClr val="00287D"/>
                                    </a:solidFill>
                                    <a:latin typeface="Cambria Math" panose="02040503050406030204" pitchFamily="18" charset="0"/>
                                    <a:ea typeface="Cambria Math" panose="02040503050406030204" pitchFamily="18" charset="0"/>
                                  </a:rPr>
                                </m:ctrlPr>
                              </m:fPr>
                              <m:num>
                                <m:r>
                                  <a:rPr lang="cs-CZ" b="0" i="1" smtClean="0">
                                    <a:solidFill>
                                      <a:srgbClr val="00287D"/>
                                    </a:solidFill>
                                    <a:latin typeface="Cambria Math" panose="02040503050406030204" pitchFamily="18" charset="0"/>
                                    <a:ea typeface="Cambria Math" panose="02040503050406030204" pitchFamily="18" charset="0"/>
                                  </a:rPr>
                                  <m:t>𝑣</m:t>
                                </m:r>
                                <m:r>
                                  <a:rPr lang="cs-CZ" b="0" i="1" baseline="30000" smtClean="0">
                                    <a:solidFill>
                                      <a:srgbClr val="00287D"/>
                                    </a:solidFill>
                                    <a:latin typeface="Cambria Math" panose="02040503050406030204" pitchFamily="18" charset="0"/>
                                    <a:ea typeface="Cambria Math" panose="02040503050406030204" pitchFamily="18" charset="0"/>
                                  </a:rPr>
                                  <m:t>2</m:t>
                                </m:r>
                              </m:num>
                              <m:den>
                                <m:r>
                                  <a:rPr lang="cs-CZ" b="0" i="1" smtClean="0">
                                    <a:solidFill>
                                      <a:srgbClr val="00287D"/>
                                    </a:solidFill>
                                    <a:latin typeface="Cambria Math" panose="02040503050406030204" pitchFamily="18" charset="0"/>
                                    <a:ea typeface="Cambria Math" panose="02040503050406030204" pitchFamily="18" charset="0"/>
                                  </a:rPr>
                                  <m:t>𝑐</m:t>
                                </m:r>
                                <m:r>
                                  <a:rPr lang="cs-CZ" b="0" i="1" baseline="30000" smtClean="0">
                                    <a:solidFill>
                                      <a:srgbClr val="00287D"/>
                                    </a:solidFill>
                                    <a:latin typeface="Cambria Math" panose="02040503050406030204" pitchFamily="18" charset="0"/>
                                    <a:ea typeface="Cambria Math" panose="02040503050406030204" pitchFamily="18" charset="0"/>
                                  </a:rPr>
                                  <m:t>2</m:t>
                                </m:r>
                              </m:den>
                            </m:f>
                          </m:e>
                        </m:rad>
                      </m:den>
                    </m:f>
                  </m:oMath>
                </a14:m>
                <a:endParaRPr lang="cs-CZ" dirty="0">
                  <a:latin typeface="Cambria Math" panose="02040503050406030204" pitchFamily="18" charset="0"/>
                </a:endParaRPr>
              </a:p>
              <a:p>
                <a:pPr marL="0" indent="0">
                  <a:buNone/>
                </a:pPr>
                <a:r>
                  <a:rPr lang="cs-CZ" sz="1800" dirty="0">
                    <a:latin typeface="Cambria Math" panose="02040503050406030204" pitchFamily="18" charset="0"/>
                  </a:rPr>
                  <a:t>Pro </a:t>
                </a:r>
                <a:r>
                  <a:rPr lang="cs-CZ" sz="1800" dirty="0" err="1">
                    <a:latin typeface="Cambria Math" panose="02040503050406030204" pitchFamily="18" charset="0"/>
                  </a:rPr>
                  <a:t>elmag</a:t>
                </a:r>
                <a:r>
                  <a:rPr lang="cs-CZ" sz="1800" dirty="0">
                    <a:latin typeface="Cambria Math" panose="02040503050406030204" pitchFamily="18" charset="0"/>
                  </a:rPr>
                  <a:t>. vlny ve vakuu je </a:t>
                </a:r>
                <a:r>
                  <a:rPr lang="cs-CZ" sz="1800" i="1" dirty="0">
                    <a:solidFill>
                      <a:srgbClr val="00287D"/>
                    </a:solidFill>
                    <a:latin typeface="Cambria Math" panose="02040503050406030204" pitchFamily="18" charset="0"/>
                  </a:rPr>
                  <a:t>w=c. </a:t>
                </a:r>
                <a:r>
                  <a:rPr lang="cs-CZ" sz="1800" b="1" dirty="0">
                    <a:solidFill>
                      <a:srgbClr val="C00000"/>
                    </a:solidFill>
                  </a:rPr>
                  <a:t>	</a:t>
                </a:r>
              </a:p>
              <a:p>
                <a:pPr marL="0" indent="0">
                  <a:buNone/>
                </a:pPr>
                <a:endParaRPr lang="cs-CZ" sz="1800" b="1" dirty="0">
                  <a:solidFill>
                    <a:srgbClr val="C00000"/>
                  </a:solidFill>
                </a:endParaRPr>
              </a:p>
              <a:p>
                <a:pPr marL="0" indent="0">
                  <a:buNone/>
                </a:pPr>
                <a:r>
                  <a:rPr lang="cs-CZ" sz="1800" b="1" dirty="0">
                    <a:solidFill>
                      <a:srgbClr val="C00000"/>
                    </a:solidFill>
                  </a:rPr>
                  <a:t>   </a:t>
                </a:r>
                <a:r>
                  <a:rPr lang="cs-CZ" sz="1800" b="1" dirty="0"/>
                  <a:t> </a:t>
                </a:r>
                <a:endParaRPr lang="cs-CZ" sz="1800" b="0" i="1" dirty="0">
                  <a:solidFill>
                    <a:srgbClr val="00287D"/>
                  </a:solidFill>
                  <a:latin typeface="Cambria Math" panose="02040503050406030204" pitchFamily="18" charset="0"/>
                </a:endParaRPr>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xfrm>
                <a:off x="422694" y="1716785"/>
                <a:ext cx="8173530" cy="4418475"/>
              </a:xfrm>
              <a:blipFill>
                <a:blip r:embed="rId3"/>
                <a:stretch>
                  <a:fillRect l="-1715" t="-1796" b="-1934"/>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4514750" y="1523237"/>
            <a:ext cx="3724567" cy="2322377"/>
          </a:xfrm>
          <a:prstGeom prst="rect">
            <a:avLst/>
          </a:prstGeom>
        </p:spPr>
      </p:pic>
      <p:sp>
        <p:nvSpPr>
          <p:cNvPr id="8" name="Šipka: doprava 7">
            <a:extLst>
              <a:ext uri="{FF2B5EF4-FFF2-40B4-BE49-F238E27FC236}">
                <a16:creationId xmlns:a16="http://schemas.microsoft.com/office/drawing/2014/main" id="{9DBA02E8-8655-4EB5-92C4-9BD5D9D366E1}"/>
              </a:ext>
            </a:extLst>
          </p:cNvPr>
          <p:cNvSpPr/>
          <p:nvPr/>
        </p:nvSpPr>
        <p:spPr bwMode="auto">
          <a:xfrm>
            <a:off x="984069" y="5146766"/>
            <a:ext cx="261257" cy="139336"/>
          </a:xfrm>
          <a:prstGeom prst="right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TextovéPole 9">
            <a:extLst>
              <a:ext uri="{FF2B5EF4-FFF2-40B4-BE49-F238E27FC236}">
                <a16:creationId xmlns:a16="http://schemas.microsoft.com/office/drawing/2014/main" id="{AF6BA6DE-D361-4611-967A-57488D1B3BE3}"/>
              </a:ext>
            </a:extLst>
          </p:cNvPr>
          <p:cNvSpPr txBox="1"/>
          <p:nvPr/>
        </p:nvSpPr>
        <p:spPr>
          <a:xfrm>
            <a:off x="5284743" y="3082167"/>
            <a:ext cx="45719" cy="307777"/>
          </a:xfrm>
          <a:prstGeom prst="rect">
            <a:avLst/>
          </a:prstGeom>
          <a:noFill/>
        </p:spPr>
        <p:txBody>
          <a:bodyPr wrap="square" rtlCol="0">
            <a:spAutoFit/>
          </a:bodyPr>
          <a:lstStyle/>
          <a:p>
            <a:r>
              <a:rPr lang="cs-CZ" sz="1400" i="1" dirty="0"/>
              <a:t>O</a:t>
            </a:r>
          </a:p>
        </p:txBody>
      </p:sp>
      <p:sp>
        <p:nvSpPr>
          <p:cNvPr id="16" name="TextovéPole 15">
            <a:extLst>
              <a:ext uri="{FF2B5EF4-FFF2-40B4-BE49-F238E27FC236}">
                <a16:creationId xmlns:a16="http://schemas.microsoft.com/office/drawing/2014/main" id="{555B713C-39CC-4E02-B712-EEC117A28460}"/>
              </a:ext>
            </a:extLst>
          </p:cNvPr>
          <p:cNvSpPr txBox="1"/>
          <p:nvPr/>
        </p:nvSpPr>
        <p:spPr>
          <a:xfrm>
            <a:off x="6212640" y="3068431"/>
            <a:ext cx="607180" cy="338554"/>
          </a:xfrm>
          <a:prstGeom prst="rect">
            <a:avLst/>
          </a:prstGeom>
          <a:noFill/>
        </p:spPr>
        <p:txBody>
          <a:bodyPr wrap="square">
            <a:spAutoFit/>
          </a:bodyPr>
          <a:lstStyle/>
          <a:p>
            <a:r>
              <a:rPr lang="cs-CZ" sz="1600" i="1" dirty="0"/>
              <a:t>O´</a:t>
            </a:r>
          </a:p>
        </p:txBody>
      </p:sp>
      <p:cxnSp>
        <p:nvCxnSpPr>
          <p:cNvPr id="13" name="Přímá spojnice 12">
            <a:extLst>
              <a:ext uri="{FF2B5EF4-FFF2-40B4-BE49-F238E27FC236}">
                <a16:creationId xmlns:a16="http://schemas.microsoft.com/office/drawing/2014/main" id="{3F5308C1-F0FE-4172-8595-E269B591509A}"/>
              </a:ext>
            </a:extLst>
          </p:cNvPr>
          <p:cNvCxnSpPr/>
          <p:nvPr/>
        </p:nvCxnSpPr>
        <p:spPr bwMode="auto">
          <a:xfrm>
            <a:off x="7051378" y="1676409"/>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Přímá spojnice 16">
            <a:extLst>
              <a:ext uri="{FF2B5EF4-FFF2-40B4-BE49-F238E27FC236}">
                <a16:creationId xmlns:a16="http://schemas.microsoft.com/office/drawing/2014/main" id="{4C0187E4-D124-403B-B1F0-C8FD11C825F9}"/>
              </a:ext>
            </a:extLst>
          </p:cNvPr>
          <p:cNvCxnSpPr/>
          <p:nvPr/>
        </p:nvCxnSpPr>
        <p:spPr bwMode="auto">
          <a:xfrm>
            <a:off x="6672565" y="1792869"/>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Přímá spojnice 17">
            <a:extLst>
              <a:ext uri="{FF2B5EF4-FFF2-40B4-BE49-F238E27FC236}">
                <a16:creationId xmlns:a16="http://schemas.microsoft.com/office/drawing/2014/main" id="{B8B7D129-089E-4B94-A291-EE931D2719B6}"/>
              </a:ext>
            </a:extLst>
          </p:cNvPr>
          <p:cNvCxnSpPr/>
          <p:nvPr/>
        </p:nvCxnSpPr>
        <p:spPr bwMode="auto">
          <a:xfrm>
            <a:off x="6377033" y="1967145"/>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Přímá spojnice 18">
            <a:extLst>
              <a:ext uri="{FF2B5EF4-FFF2-40B4-BE49-F238E27FC236}">
                <a16:creationId xmlns:a16="http://schemas.microsoft.com/office/drawing/2014/main" id="{FBF6443D-A564-4B34-B8E4-9D34A68DD6BC}"/>
              </a:ext>
            </a:extLst>
          </p:cNvPr>
          <p:cNvCxnSpPr/>
          <p:nvPr/>
        </p:nvCxnSpPr>
        <p:spPr bwMode="auto">
          <a:xfrm>
            <a:off x="6122207" y="2142217"/>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Přímá spojnice 19">
            <a:extLst>
              <a:ext uri="{FF2B5EF4-FFF2-40B4-BE49-F238E27FC236}">
                <a16:creationId xmlns:a16="http://schemas.microsoft.com/office/drawing/2014/main" id="{783C21C2-9992-4906-B293-4F0027ACB8D0}"/>
              </a:ext>
            </a:extLst>
          </p:cNvPr>
          <p:cNvCxnSpPr/>
          <p:nvPr/>
        </p:nvCxnSpPr>
        <p:spPr bwMode="auto">
          <a:xfrm>
            <a:off x="5495404" y="2436232"/>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Přímá spojnice 20">
            <a:extLst>
              <a:ext uri="{FF2B5EF4-FFF2-40B4-BE49-F238E27FC236}">
                <a16:creationId xmlns:a16="http://schemas.microsoft.com/office/drawing/2014/main" id="{5581E67A-AFAC-4096-B03E-E4356D2BEE30}"/>
              </a:ext>
            </a:extLst>
          </p:cNvPr>
          <p:cNvCxnSpPr/>
          <p:nvPr/>
        </p:nvCxnSpPr>
        <p:spPr bwMode="auto">
          <a:xfrm>
            <a:off x="5791350" y="2250979"/>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ovéPole 21">
            <a:extLst>
              <a:ext uri="{FF2B5EF4-FFF2-40B4-BE49-F238E27FC236}">
                <a16:creationId xmlns:a16="http://schemas.microsoft.com/office/drawing/2014/main" id="{9209742C-8100-43DD-A0B0-348120FFF4F6}"/>
              </a:ext>
            </a:extLst>
          </p:cNvPr>
          <p:cNvSpPr txBox="1"/>
          <p:nvPr/>
        </p:nvSpPr>
        <p:spPr>
          <a:xfrm>
            <a:off x="6720837" y="2250979"/>
            <a:ext cx="330541" cy="338554"/>
          </a:xfrm>
          <a:prstGeom prst="rect">
            <a:avLst/>
          </a:prstGeom>
          <a:noFill/>
        </p:spPr>
        <p:txBody>
          <a:bodyPr wrap="square" rtlCol="0">
            <a:spAutoFit/>
          </a:bodyPr>
          <a:lstStyle/>
          <a:p>
            <a:r>
              <a:rPr lang="cs-CZ" sz="1600" dirty="0"/>
              <a:t>P</a:t>
            </a:r>
          </a:p>
        </p:txBody>
      </p:sp>
      <p:sp>
        <p:nvSpPr>
          <p:cNvPr id="23" name="Ovál 22">
            <a:extLst>
              <a:ext uri="{FF2B5EF4-FFF2-40B4-BE49-F238E27FC236}">
                <a16:creationId xmlns:a16="http://schemas.microsoft.com/office/drawing/2014/main" id="{92080A48-9D77-4FCF-AE6F-3F17600838F8}"/>
              </a:ext>
            </a:extLst>
          </p:cNvPr>
          <p:cNvSpPr/>
          <p:nvPr/>
        </p:nvSpPr>
        <p:spPr bwMode="auto">
          <a:xfrm>
            <a:off x="6858000" y="2161366"/>
            <a:ext cx="105767" cy="108762"/>
          </a:xfrm>
          <a:prstGeom prst="ellipse">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6" name="TextovéPole 25">
            <a:extLst>
              <a:ext uri="{FF2B5EF4-FFF2-40B4-BE49-F238E27FC236}">
                <a16:creationId xmlns:a16="http://schemas.microsoft.com/office/drawing/2014/main" id="{983B06A1-078B-4983-8B50-A9544A764BD3}"/>
              </a:ext>
            </a:extLst>
          </p:cNvPr>
          <p:cNvSpPr txBox="1"/>
          <p:nvPr/>
        </p:nvSpPr>
        <p:spPr>
          <a:xfrm>
            <a:off x="5620167" y="2743613"/>
            <a:ext cx="439002" cy="338554"/>
          </a:xfrm>
          <a:prstGeom prst="rect">
            <a:avLst/>
          </a:prstGeom>
          <a:noFill/>
        </p:spPr>
        <p:txBody>
          <a:bodyPr wrap="square" rtlCol="0">
            <a:spAutoFit/>
          </a:bodyPr>
          <a:lstStyle/>
          <a:p>
            <a:pPr marL="0" indent="0">
              <a:buNone/>
            </a:pPr>
            <a:r>
              <a:rPr lang="el-GR" sz="1600" i="1" dirty="0">
                <a:solidFill>
                  <a:srgbClr val="00287D"/>
                </a:solidFill>
                <a:latin typeface="Cambria Math" panose="02040503050406030204" pitchFamily="18" charset="0"/>
              </a:rPr>
              <a:t>α</a:t>
            </a:r>
            <a:endParaRPr lang="cs-CZ" sz="1600" i="1" dirty="0">
              <a:solidFill>
                <a:srgbClr val="00287D"/>
              </a:solidFill>
              <a:latin typeface="Cambria Math" panose="02040503050406030204" pitchFamily="18" charset="0"/>
            </a:endParaRPr>
          </a:p>
        </p:txBody>
      </p:sp>
      <p:sp>
        <p:nvSpPr>
          <p:cNvPr id="24" name="Šipka: doprava 23">
            <a:extLst>
              <a:ext uri="{FF2B5EF4-FFF2-40B4-BE49-F238E27FC236}">
                <a16:creationId xmlns:a16="http://schemas.microsoft.com/office/drawing/2014/main" id="{91FAC6FC-6517-425F-AD37-C5AF7B63FDEA}"/>
              </a:ext>
            </a:extLst>
          </p:cNvPr>
          <p:cNvSpPr/>
          <p:nvPr/>
        </p:nvSpPr>
        <p:spPr bwMode="auto">
          <a:xfrm rot="19951472" flipV="1">
            <a:off x="5224449" y="2531849"/>
            <a:ext cx="2153682" cy="4579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7" name="Oblouk 26">
            <a:extLst>
              <a:ext uri="{FF2B5EF4-FFF2-40B4-BE49-F238E27FC236}">
                <a16:creationId xmlns:a16="http://schemas.microsoft.com/office/drawing/2014/main" id="{695FA113-1CC2-4D8A-8EC1-8EAF18BD1165}"/>
              </a:ext>
            </a:extLst>
          </p:cNvPr>
          <p:cNvSpPr/>
          <p:nvPr/>
        </p:nvSpPr>
        <p:spPr bwMode="auto">
          <a:xfrm rot="832117">
            <a:off x="5580156" y="2831107"/>
            <a:ext cx="313508" cy="374468"/>
          </a:xfrm>
          <a:prstGeom prst="arc">
            <a:avLst/>
          </a:prstGeom>
          <a:solidFill>
            <a:schemeClr val="accent1">
              <a:alpha val="18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noFill/>
              <a:effectLst/>
              <a:latin typeface="Tahoma" pitchFamily="34" charset="0"/>
            </a:endParaRPr>
          </a:p>
        </p:txBody>
      </p:sp>
    </p:spTree>
    <p:extLst>
      <p:ext uri="{BB962C8B-B14F-4D97-AF65-F5344CB8AC3E}">
        <p14:creationId xmlns:p14="http://schemas.microsoft.com/office/powerpoint/2010/main" val="315060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09589" y="875537"/>
            <a:ext cx="8086635" cy="647700"/>
          </a:xfrm>
        </p:spPr>
        <p:txBody>
          <a:bodyPr/>
          <a:lstStyle/>
          <a:p>
            <a:r>
              <a:rPr lang="cs-CZ" dirty="0">
                <a:effectLst>
                  <a:outerShdw blurRad="38100" dist="38100" dir="2700000" algn="tl">
                    <a:srgbClr val="000000">
                      <a:alpha val="43137"/>
                    </a:srgbClr>
                  </a:outerShdw>
                </a:effectLst>
              </a:rPr>
              <a:t>Důsledky Lorentzovy transformace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22694" y="1716785"/>
                <a:ext cx="8173530" cy="4418475"/>
              </a:xfrm>
            </p:spPr>
            <p:txBody>
              <a:bodyPr/>
              <a:lstStyle/>
              <a:p>
                <a:pPr marL="0" indent="0">
                  <a:buNone/>
                </a:pPr>
                <a:r>
                  <a:rPr lang="cs-CZ" sz="1800" b="1" dirty="0">
                    <a:solidFill>
                      <a:srgbClr val="C00000"/>
                    </a:solidFill>
                  </a:rPr>
                  <a:t>Dopplerův jev  -  </a:t>
                </a:r>
              </a:p>
              <a:p>
                <a:pPr marL="0" indent="0">
                  <a:buNone/>
                </a:pPr>
                <a:r>
                  <a:rPr lang="cs-CZ" sz="1800" dirty="0">
                    <a:latin typeface="Cambria Math" panose="02040503050406030204" pitchFamily="18" charset="0"/>
                  </a:rPr>
                  <a:t>Pozorovatel je v klidu vůči soustavě </a:t>
                </a:r>
                <a:r>
                  <a:rPr lang="cs-CZ" sz="1800" i="1" dirty="0">
                    <a:solidFill>
                      <a:srgbClr val="00287D"/>
                    </a:solidFill>
                    <a:latin typeface="Cambria Math" panose="02040503050406030204" pitchFamily="18" charset="0"/>
                  </a:rPr>
                  <a:t>S</a:t>
                </a:r>
                <a:r>
                  <a:rPr lang="cs-CZ" sz="1800" dirty="0">
                    <a:latin typeface="Cambria Math" panose="02040503050406030204" pitchFamily="18" charset="0"/>
                  </a:rPr>
                  <a:t> , </a:t>
                </a:r>
              </a:p>
              <a:p>
                <a:pPr marL="0" indent="0">
                  <a:buNone/>
                </a:pPr>
                <a:r>
                  <a:rPr lang="cs-CZ" sz="1800" dirty="0">
                    <a:latin typeface="Cambria Math" panose="02040503050406030204" pitchFamily="18" charset="0"/>
                  </a:rPr>
                  <a:t>měří </a:t>
                </a:r>
                <a14:m>
                  <m:oMath xmlns:m="http://schemas.openxmlformats.org/officeDocument/2006/math">
                    <m:r>
                      <m:rPr>
                        <m:sty m:val="p"/>
                      </m:rPr>
                      <a:rPr lang="el-GR" sz="1800" i="1" smtClean="0">
                        <a:solidFill>
                          <a:srgbClr val="00287D"/>
                        </a:solidFill>
                        <a:latin typeface="Cambria Math" panose="02040503050406030204" pitchFamily="18" charset="0"/>
                      </a:rPr>
                      <m:t>ν</m:t>
                    </m:r>
                    <m:r>
                      <a:rPr lang="el-GR" sz="1800" i="1" smtClean="0">
                        <a:solidFill>
                          <a:srgbClr val="00287D"/>
                        </a:solidFill>
                        <a:latin typeface="Cambria Math" panose="02040503050406030204" pitchFamily="18" charset="0"/>
                      </a:rPr>
                      <m:t> </m:t>
                    </m:r>
                  </m:oMath>
                </a14:m>
                <a:r>
                  <a:rPr lang="cs-CZ" sz="1800" i="1" dirty="0">
                    <a:solidFill>
                      <a:srgbClr val="00287D"/>
                    </a:solidFill>
                    <a:latin typeface="Cambria Math" panose="02040503050406030204" pitchFamily="18" charset="0"/>
                  </a:rPr>
                  <a:t>.</a:t>
                </a:r>
              </a:p>
              <a:p>
                <a:pPr marL="0" indent="0">
                  <a:buNone/>
                </a:pPr>
                <a:r>
                  <a:rPr lang="cs-CZ" sz="1800" dirty="0">
                    <a:latin typeface="Cambria Math" panose="02040503050406030204" pitchFamily="18" charset="0"/>
                  </a:rPr>
                  <a:t>Zdroj je v klidu vůči soustavě </a:t>
                </a:r>
                <a:r>
                  <a:rPr lang="cs-CZ" sz="1800" i="1" dirty="0">
                    <a:solidFill>
                      <a:srgbClr val="00287D"/>
                    </a:solidFill>
                    <a:latin typeface="Cambria Math" panose="02040503050406030204" pitchFamily="18" charset="0"/>
                  </a:rPr>
                  <a:t>S</a:t>
                </a:r>
                <a:r>
                  <a:rPr lang="cs-CZ" sz="1800" dirty="0">
                    <a:latin typeface="Cambria Math" panose="02040503050406030204" pitchFamily="18" charset="0"/>
                  </a:rPr>
                  <a:t> ´, </a:t>
                </a:r>
              </a:p>
              <a:p>
                <a:pPr marL="0" indent="0">
                  <a:buNone/>
                </a:pPr>
                <a:r>
                  <a:rPr lang="cs-CZ" sz="1800" dirty="0">
                    <a:latin typeface="Cambria Math" panose="02040503050406030204" pitchFamily="18" charset="0"/>
                  </a:rPr>
                  <a:t>vysílá </a:t>
                </a:r>
                <a14:m>
                  <m:oMath xmlns:m="http://schemas.openxmlformats.org/officeDocument/2006/math">
                    <m:r>
                      <m:rPr>
                        <m:sty m:val="p"/>
                      </m:rPr>
                      <a:rPr lang="el-GR" sz="1800" i="1" smtClean="0">
                        <a:solidFill>
                          <a:srgbClr val="00287D"/>
                        </a:solidFill>
                        <a:latin typeface="Cambria Math" panose="02040503050406030204" pitchFamily="18" charset="0"/>
                      </a:rPr>
                      <m:t>ν</m:t>
                    </m:r>
                    <m:r>
                      <a:rPr lang="cs-CZ" sz="1800" b="0" i="1" smtClean="0">
                        <a:solidFill>
                          <a:srgbClr val="00287D"/>
                        </a:solidFill>
                        <a:latin typeface="Cambria Math" panose="02040503050406030204" pitchFamily="18" charset="0"/>
                      </a:rPr>
                      <m:t>´</m:t>
                    </m:r>
                  </m:oMath>
                </a14:m>
                <a:r>
                  <a:rPr lang="cs-CZ" sz="1800" dirty="0">
                    <a:latin typeface="Cambria Math" panose="02040503050406030204" pitchFamily="18" charset="0"/>
                  </a:rPr>
                  <a:t>=</a:t>
                </a:r>
                <a:r>
                  <a:rPr lang="el-GR" sz="1800" dirty="0">
                    <a:solidFill>
                      <a:srgbClr val="00287D"/>
                    </a:solidFill>
                  </a:rPr>
                  <a:t> </a:t>
                </a:r>
                <a14:m>
                  <m:oMath xmlns:m="http://schemas.openxmlformats.org/officeDocument/2006/math">
                    <m:r>
                      <m:rPr>
                        <m:sty m:val="p"/>
                      </m:rPr>
                      <a:rPr lang="el-GR" sz="1800" i="1">
                        <a:solidFill>
                          <a:srgbClr val="00287D"/>
                        </a:solidFill>
                        <a:latin typeface="Cambria Math" panose="02040503050406030204" pitchFamily="18" charset="0"/>
                      </a:rPr>
                      <m:t>ν</m:t>
                    </m:r>
                    <m:r>
                      <a:rPr lang="cs-CZ" sz="1800" b="0" i="1" baseline="-25000" smtClean="0">
                        <a:solidFill>
                          <a:srgbClr val="00287D"/>
                        </a:solidFill>
                        <a:latin typeface="Cambria Math" panose="02040503050406030204" pitchFamily="18" charset="0"/>
                      </a:rPr>
                      <m:t>0</m:t>
                    </m:r>
                  </m:oMath>
                </a14:m>
                <a:r>
                  <a:rPr lang="cs-CZ" sz="1800" baseline="-25000" dirty="0">
                    <a:latin typeface="Cambria Math" panose="02040503050406030204" pitchFamily="18" charset="0"/>
                  </a:rPr>
                  <a:t> </a:t>
                </a:r>
                <a:r>
                  <a:rPr lang="cs-CZ" sz="1800" dirty="0">
                    <a:latin typeface="Cambria Math" panose="02040503050406030204" pitchFamily="18" charset="0"/>
                  </a:rPr>
                  <a:t>.</a:t>
                </a:r>
                <a:endParaRPr lang="cs-CZ" sz="1800" baseline="-25000" dirty="0">
                  <a:latin typeface="Cambria Math" panose="02040503050406030204" pitchFamily="18" charset="0"/>
                </a:endParaRPr>
              </a:p>
              <a:p>
                <a:pPr marL="0" indent="0">
                  <a:buNone/>
                </a:pPr>
                <a:r>
                  <a:rPr lang="cs-CZ" sz="1800" i="1" dirty="0">
                    <a:solidFill>
                      <a:srgbClr val="00287D"/>
                    </a:solidFill>
                    <a:latin typeface="Cambria Math" panose="02040503050406030204" pitchFamily="18" charset="0"/>
                  </a:rPr>
                  <a:t>Pak   </a:t>
                </a:r>
                <a14:m>
                  <m:oMath xmlns:m="http://schemas.openxmlformats.org/officeDocument/2006/math">
                    <m:r>
                      <a:rPr lang="el-GR" sz="1800" b="1" i="1">
                        <a:solidFill>
                          <a:srgbClr val="00287D"/>
                        </a:solidFill>
                        <a:latin typeface="Cambria Math" panose="02040503050406030204" pitchFamily="18" charset="0"/>
                      </a:rPr>
                      <m:t>𝝂</m:t>
                    </m:r>
                    <m:r>
                      <a:rPr lang="cs-CZ" sz="1800" b="1" i="1">
                        <a:solidFill>
                          <a:srgbClr val="00287D"/>
                        </a:solidFill>
                        <a:latin typeface="Cambria Math" panose="02040503050406030204" pitchFamily="18" charset="0"/>
                      </a:rPr>
                      <m:t>=</m:t>
                    </m:r>
                    <m:r>
                      <a:rPr lang="el-GR" sz="1800" b="1" i="1">
                        <a:solidFill>
                          <a:srgbClr val="00287D"/>
                        </a:solidFill>
                        <a:latin typeface="Cambria Math" panose="02040503050406030204" pitchFamily="18" charset="0"/>
                      </a:rPr>
                      <m:t>𝝂</m:t>
                    </m:r>
                    <m:r>
                      <a:rPr lang="cs-CZ" sz="1800" b="1" i="1" baseline="-25000" smtClean="0">
                        <a:solidFill>
                          <a:srgbClr val="00287D"/>
                        </a:solidFill>
                        <a:latin typeface="Cambria Math" panose="02040503050406030204" pitchFamily="18" charset="0"/>
                      </a:rPr>
                      <m:t>𝟎</m:t>
                    </m:r>
                    <m:f>
                      <m:fPr>
                        <m:ctrlPr>
                          <a:rPr lang="cs-CZ" sz="1800" b="1" i="1">
                            <a:solidFill>
                              <a:srgbClr val="00287D"/>
                            </a:solidFill>
                            <a:latin typeface="Cambria Math" panose="02040503050406030204" pitchFamily="18" charset="0"/>
                          </a:rPr>
                        </m:ctrlPr>
                      </m:fPr>
                      <m:num>
                        <m:rad>
                          <m:radPr>
                            <m:degHide m:val="on"/>
                            <m:ctrlPr>
                              <a:rPr lang="cs-CZ" sz="1800" b="1" i="1">
                                <a:solidFill>
                                  <a:srgbClr val="00287D"/>
                                </a:solidFill>
                                <a:latin typeface="Cambria Math" panose="02040503050406030204" pitchFamily="18" charset="0"/>
                                <a:ea typeface="Cambria Math" panose="02040503050406030204" pitchFamily="18" charset="0"/>
                              </a:rPr>
                            </m:ctrlPr>
                          </m:radPr>
                          <m:deg/>
                          <m:e>
                            <m:r>
                              <a:rPr lang="cs-CZ" sz="1800" b="1" i="1">
                                <a:solidFill>
                                  <a:srgbClr val="00287D"/>
                                </a:solidFill>
                                <a:latin typeface="Cambria Math" panose="02040503050406030204" pitchFamily="18" charset="0"/>
                                <a:ea typeface="Cambria Math" panose="02040503050406030204" pitchFamily="18" charset="0"/>
                              </a:rPr>
                              <m:t>𝟏</m:t>
                            </m:r>
                            <m:r>
                              <a:rPr lang="cs-CZ" sz="1800" b="1" i="1">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𝒗</m:t>
                                </m:r>
                                <m:r>
                                  <a:rPr lang="cs-CZ" sz="1800" b="1" i="1" baseline="30000">
                                    <a:solidFill>
                                      <a:srgbClr val="00287D"/>
                                    </a:solidFill>
                                    <a:latin typeface="Cambria Math" panose="02040503050406030204" pitchFamily="18" charset="0"/>
                                    <a:ea typeface="Cambria Math" panose="02040503050406030204" pitchFamily="18" charset="0"/>
                                  </a:rPr>
                                  <m:t>𝟐</m:t>
                                </m:r>
                              </m:num>
                              <m:den>
                                <m:r>
                                  <a:rPr lang="cs-CZ" sz="1800" b="1" i="1">
                                    <a:solidFill>
                                      <a:srgbClr val="00287D"/>
                                    </a:solidFill>
                                    <a:latin typeface="Cambria Math" panose="02040503050406030204" pitchFamily="18" charset="0"/>
                                    <a:ea typeface="Cambria Math" panose="02040503050406030204" pitchFamily="18" charset="0"/>
                                  </a:rPr>
                                  <m:t>𝒄</m:t>
                                </m:r>
                                <m:r>
                                  <a:rPr lang="cs-CZ" sz="1800" b="1" i="1" baseline="30000">
                                    <a:solidFill>
                                      <a:srgbClr val="00287D"/>
                                    </a:solidFill>
                                    <a:latin typeface="Cambria Math" panose="02040503050406030204" pitchFamily="18" charset="0"/>
                                    <a:ea typeface="Cambria Math" panose="02040503050406030204" pitchFamily="18" charset="0"/>
                                  </a:rPr>
                                  <m:t>𝟐</m:t>
                                </m:r>
                              </m:den>
                            </m:f>
                          </m:e>
                        </m:rad>
                      </m:num>
                      <m:den>
                        <m:r>
                          <a:rPr lang="cs-CZ" sz="1800" b="1" i="1">
                            <a:solidFill>
                              <a:srgbClr val="00287D"/>
                            </a:solidFill>
                            <a:latin typeface="Cambria Math" panose="02040503050406030204" pitchFamily="18" charset="0"/>
                          </a:rPr>
                          <m:t>𝟏</m:t>
                        </m:r>
                        <m:r>
                          <a:rPr lang="cs-CZ" sz="1800" b="1" i="1">
                            <a:solidFill>
                              <a:srgbClr val="00287D"/>
                            </a:solidFill>
                            <a:latin typeface="Cambria Math" panose="02040503050406030204" pitchFamily="18" charset="0"/>
                          </a:rPr>
                          <m:t>−</m:t>
                        </m:r>
                        <m:f>
                          <m:fPr>
                            <m:ctrlPr>
                              <a:rPr lang="cs-CZ" sz="1800" b="1" i="1">
                                <a:solidFill>
                                  <a:srgbClr val="00287D"/>
                                </a:solidFill>
                                <a:latin typeface="Cambria Math" panose="02040503050406030204" pitchFamily="18" charset="0"/>
                              </a:rPr>
                            </m:ctrlPr>
                          </m:fPr>
                          <m:num>
                            <m:r>
                              <a:rPr lang="cs-CZ" sz="1800" b="1" i="1">
                                <a:solidFill>
                                  <a:srgbClr val="00287D"/>
                                </a:solidFill>
                                <a:latin typeface="Cambria Math" panose="02040503050406030204" pitchFamily="18" charset="0"/>
                              </a:rPr>
                              <m:t>𝒗𝒄𝒐𝒔</m:t>
                            </m:r>
                            <m:r>
                              <a:rPr lang="cs-CZ" sz="1800" b="1" i="1">
                                <a:solidFill>
                                  <a:srgbClr val="00287D"/>
                                </a:solidFill>
                                <a:latin typeface="Cambria Math" panose="02040503050406030204" pitchFamily="18" charset="0"/>
                                <a:ea typeface="Cambria Math" panose="02040503050406030204" pitchFamily="18" charset="0"/>
                              </a:rPr>
                              <m:t>𝜶</m:t>
                            </m:r>
                          </m:num>
                          <m:den>
                            <m:r>
                              <a:rPr lang="cs-CZ" sz="1800" b="1" i="1">
                                <a:solidFill>
                                  <a:srgbClr val="00287D"/>
                                </a:solidFill>
                                <a:latin typeface="Cambria Math" panose="02040503050406030204" pitchFamily="18" charset="0"/>
                              </a:rPr>
                              <m:t>𝒄</m:t>
                            </m:r>
                          </m:den>
                        </m:f>
                      </m:den>
                    </m:f>
                  </m:oMath>
                </a14:m>
                <a:endParaRPr lang="cs-CZ" sz="1800" i="1" dirty="0">
                  <a:solidFill>
                    <a:srgbClr val="00287D"/>
                  </a:solidFill>
                  <a:latin typeface="Cambria Math" panose="02040503050406030204" pitchFamily="18" charset="0"/>
                </a:endParaRPr>
              </a:p>
              <a:p>
                <a:pPr marL="0" indent="0">
                  <a:buNone/>
                </a:pPr>
                <a:r>
                  <a:rPr lang="cs-CZ" sz="1800" b="1" dirty="0">
                    <a:latin typeface="Cambria Math" panose="02040503050406030204" pitchFamily="18" charset="0"/>
                  </a:rPr>
                  <a:t>Podélný </a:t>
                </a:r>
                <a:r>
                  <a:rPr lang="cs-CZ" sz="1800" dirty="0">
                    <a:latin typeface="Cambria Math" panose="02040503050406030204" pitchFamily="18" charset="0"/>
                  </a:rPr>
                  <a:t>Dopplerův je </a:t>
                </a:r>
                <a14:m>
                  <m:oMath xmlns:m="http://schemas.openxmlformats.org/officeDocument/2006/math">
                    <m:r>
                      <a:rPr lang="cs-CZ" sz="1800" b="1" i="1">
                        <a:solidFill>
                          <a:srgbClr val="00287D"/>
                        </a:solidFill>
                        <a:latin typeface="Cambria Math" panose="02040503050406030204" pitchFamily="18" charset="0"/>
                        <a:ea typeface="Cambria Math" panose="02040503050406030204" pitchFamily="18" charset="0"/>
                      </a:rPr>
                      <m:t>𝜶</m:t>
                    </m:r>
                  </m:oMath>
                </a14:m>
                <a:r>
                  <a:rPr lang="cs-CZ" sz="1800" i="1" dirty="0">
                    <a:solidFill>
                      <a:srgbClr val="00287D"/>
                    </a:solidFill>
                    <a:latin typeface="Cambria Math" panose="02040503050406030204" pitchFamily="18" charset="0"/>
                  </a:rPr>
                  <a:t>=0     </a:t>
                </a:r>
                <a:r>
                  <a:rPr lang="el-GR" sz="1800" b="1" dirty="0">
                    <a:solidFill>
                      <a:srgbClr val="00287D"/>
                    </a:solidFill>
                  </a:rPr>
                  <a:t> </a:t>
                </a:r>
                <a14:m>
                  <m:oMath xmlns:m="http://schemas.openxmlformats.org/officeDocument/2006/math">
                    <m:r>
                      <a:rPr lang="el-GR" sz="1800" b="1" i="1">
                        <a:solidFill>
                          <a:srgbClr val="00287D"/>
                        </a:solidFill>
                        <a:latin typeface="Cambria Math" panose="02040503050406030204" pitchFamily="18" charset="0"/>
                      </a:rPr>
                      <m:t>𝝂</m:t>
                    </m:r>
                    <m:r>
                      <a:rPr lang="cs-CZ" sz="1800" b="1" i="1">
                        <a:solidFill>
                          <a:srgbClr val="00287D"/>
                        </a:solidFill>
                        <a:latin typeface="Cambria Math" panose="02040503050406030204" pitchFamily="18" charset="0"/>
                      </a:rPr>
                      <m:t>=</m:t>
                    </m:r>
                    <m:r>
                      <a:rPr lang="el-GR" sz="1800" b="1" i="1">
                        <a:solidFill>
                          <a:srgbClr val="00287D"/>
                        </a:solidFill>
                        <a:latin typeface="Cambria Math" panose="02040503050406030204" pitchFamily="18" charset="0"/>
                      </a:rPr>
                      <m:t>𝝂</m:t>
                    </m:r>
                    <m:r>
                      <a:rPr lang="cs-CZ" sz="1800" b="1" i="1" baseline="-25000">
                        <a:solidFill>
                          <a:srgbClr val="00287D"/>
                        </a:solidFill>
                        <a:latin typeface="Cambria Math" panose="02040503050406030204" pitchFamily="18" charset="0"/>
                      </a:rPr>
                      <m:t>𝟎</m:t>
                    </m:r>
                    <m:f>
                      <m:fPr>
                        <m:ctrlPr>
                          <a:rPr lang="cs-CZ" sz="1800" b="1" i="1">
                            <a:solidFill>
                              <a:srgbClr val="00287D"/>
                            </a:solidFill>
                            <a:latin typeface="Cambria Math" panose="02040503050406030204" pitchFamily="18" charset="0"/>
                          </a:rPr>
                        </m:ctrlPr>
                      </m:fPr>
                      <m:num>
                        <m:rad>
                          <m:radPr>
                            <m:degHide m:val="on"/>
                            <m:ctrlPr>
                              <a:rPr lang="cs-CZ" sz="1800" b="1" i="1">
                                <a:solidFill>
                                  <a:srgbClr val="00287D"/>
                                </a:solidFill>
                                <a:latin typeface="Cambria Math" panose="02040503050406030204" pitchFamily="18" charset="0"/>
                                <a:ea typeface="Cambria Math" panose="02040503050406030204" pitchFamily="18" charset="0"/>
                              </a:rPr>
                            </m:ctrlPr>
                          </m:radPr>
                          <m:deg/>
                          <m:e>
                            <m:r>
                              <a:rPr lang="cs-CZ" sz="1800" b="1" i="1">
                                <a:solidFill>
                                  <a:srgbClr val="00287D"/>
                                </a:solidFill>
                                <a:latin typeface="Cambria Math" panose="02040503050406030204" pitchFamily="18" charset="0"/>
                                <a:ea typeface="Cambria Math" panose="02040503050406030204" pitchFamily="18" charset="0"/>
                              </a:rPr>
                              <m:t>𝟏</m:t>
                            </m:r>
                            <m:r>
                              <a:rPr lang="cs-CZ" sz="1800" b="1" i="1" smtClean="0">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𝒗</m:t>
                                </m:r>
                              </m:num>
                              <m:den>
                                <m:r>
                                  <a:rPr lang="cs-CZ" sz="1800" b="1" i="1">
                                    <a:solidFill>
                                      <a:srgbClr val="00287D"/>
                                    </a:solidFill>
                                    <a:latin typeface="Cambria Math" panose="02040503050406030204" pitchFamily="18" charset="0"/>
                                    <a:ea typeface="Cambria Math" panose="02040503050406030204" pitchFamily="18" charset="0"/>
                                  </a:rPr>
                                  <m:t>𝒄</m:t>
                                </m:r>
                              </m:den>
                            </m:f>
                          </m:e>
                        </m:rad>
                      </m:num>
                      <m:den>
                        <m:rad>
                          <m:radPr>
                            <m:degHide m:val="on"/>
                            <m:ctrlPr>
                              <a:rPr lang="cs-CZ" sz="1800" b="1" i="1">
                                <a:solidFill>
                                  <a:srgbClr val="00287D"/>
                                </a:solidFill>
                                <a:latin typeface="Cambria Math" panose="02040503050406030204" pitchFamily="18" charset="0"/>
                                <a:ea typeface="Cambria Math" panose="02040503050406030204" pitchFamily="18" charset="0"/>
                              </a:rPr>
                            </m:ctrlPr>
                          </m:radPr>
                          <m:deg/>
                          <m:e>
                            <m:r>
                              <a:rPr lang="cs-CZ" sz="1800" b="1" i="1">
                                <a:solidFill>
                                  <a:srgbClr val="00287D"/>
                                </a:solidFill>
                                <a:latin typeface="Cambria Math" panose="02040503050406030204" pitchFamily="18" charset="0"/>
                                <a:ea typeface="Cambria Math" panose="02040503050406030204" pitchFamily="18" charset="0"/>
                              </a:rPr>
                              <m:t>𝟏</m:t>
                            </m:r>
                            <m:r>
                              <a:rPr lang="cs-CZ" sz="1800" b="1" i="1" smtClean="0">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𝒗</m:t>
                                </m:r>
                              </m:num>
                              <m:den>
                                <m:r>
                                  <a:rPr lang="cs-CZ" sz="1800" b="1" i="1">
                                    <a:solidFill>
                                      <a:srgbClr val="00287D"/>
                                    </a:solidFill>
                                    <a:latin typeface="Cambria Math" panose="02040503050406030204" pitchFamily="18" charset="0"/>
                                    <a:ea typeface="Cambria Math" panose="02040503050406030204" pitchFamily="18" charset="0"/>
                                  </a:rPr>
                                  <m:t>𝒄</m:t>
                                </m:r>
                              </m:den>
                            </m:f>
                          </m:e>
                        </m:rad>
                      </m:den>
                    </m:f>
                    <m:r>
                      <a:rPr lang="cs-CZ" sz="1800" i="1">
                        <a:solidFill>
                          <a:srgbClr val="00287D"/>
                        </a:solidFill>
                        <a:latin typeface="Cambria Math" panose="02040503050406030204" pitchFamily="18" charset="0"/>
                      </a:rPr>
                      <m:t> </m:t>
                    </m:r>
                    <m:r>
                      <a:rPr lang="cs-CZ" sz="1800" b="0" i="1" smtClean="0">
                        <a:solidFill>
                          <a:srgbClr val="00287D"/>
                        </a:solidFill>
                        <a:latin typeface="Cambria Math" panose="02040503050406030204" pitchFamily="18" charset="0"/>
                      </a:rPr>
                      <m:t>         </m:t>
                    </m:r>
                    <m:r>
                      <a:rPr lang="el-GR" sz="1800" b="1" i="1" dirty="0" smtClean="0">
                        <a:solidFill>
                          <a:srgbClr val="00287D"/>
                        </a:solidFill>
                        <a:latin typeface="Cambria Math" panose="02040503050406030204" pitchFamily="18" charset="0"/>
                      </a:rPr>
                      <m:t>𝝺</m:t>
                    </m:r>
                    <m:r>
                      <a:rPr lang="cs-CZ" sz="1800" b="1" i="1">
                        <a:solidFill>
                          <a:srgbClr val="00287D"/>
                        </a:solidFill>
                        <a:latin typeface="Cambria Math" panose="02040503050406030204" pitchFamily="18" charset="0"/>
                      </a:rPr>
                      <m:t>=</m:t>
                    </m:r>
                    <m:r>
                      <a:rPr lang="el-GR" sz="1800" b="1" i="1" smtClean="0">
                        <a:solidFill>
                          <a:srgbClr val="00287D"/>
                        </a:solidFill>
                        <a:latin typeface="Cambria Math" panose="02040503050406030204" pitchFamily="18" charset="0"/>
                      </a:rPr>
                      <m:t>𝝺</m:t>
                    </m:r>
                    <m:r>
                      <a:rPr lang="cs-CZ" sz="1800" b="1" i="1" baseline="-25000">
                        <a:solidFill>
                          <a:srgbClr val="00287D"/>
                        </a:solidFill>
                        <a:latin typeface="Cambria Math" panose="02040503050406030204" pitchFamily="18" charset="0"/>
                      </a:rPr>
                      <m:t>𝟎</m:t>
                    </m:r>
                    <m:f>
                      <m:fPr>
                        <m:ctrlPr>
                          <a:rPr lang="cs-CZ" sz="1800" b="1" i="1">
                            <a:solidFill>
                              <a:srgbClr val="00287D"/>
                            </a:solidFill>
                            <a:latin typeface="Cambria Math" panose="02040503050406030204" pitchFamily="18" charset="0"/>
                          </a:rPr>
                        </m:ctrlPr>
                      </m:fPr>
                      <m:num>
                        <m:rad>
                          <m:radPr>
                            <m:degHide m:val="on"/>
                            <m:ctrlPr>
                              <a:rPr lang="cs-CZ" sz="1800" b="1" i="1">
                                <a:solidFill>
                                  <a:srgbClr val="00287D"/>
                                </a:solidFill>
                                <a:latin typeface="Cambria Math" panose="02040503050406030204" pitchFamily="18" charset="0"/>
                                <a:ea typeface="Cambria Math" panose="02040503050406030204" pitchFamily="18" charset="0"/>
                              </a:rPr>
                            </m:ctrlPr>
                          </m:radPr>
                          <m:deg/>
                          <m:e>
                            <m:r>
                              <a:rPr lang="cs-CZ" sz="1800" b="1" i="1">
                                <a:solidFill>
                                  <a:srgbClr val="00287D"/>
                                </a:solidFill>
                                <a:latin typeface="Cambria Math" panose="02040503050406030204" pitchFamily="18" charset="0"/>
                                <a:ea typeface="Cambria Math" panose="02040503050406030204" pitchFamily="18" charset="0"/>
                              </a:rPr>
                              <m:t>𝟏</m:t>
                            </m:r>
                            <m:r>
                              <a:rPr lang="cs-CZ" sz="1800" b="1" i="1" smtClean="0">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𝒗</m:t>
                                </m:r>
                              </m:num>
                              <m:den>
                                <m:r>
                                  <a:rPr lang="cs-CZ" sz="1800" b="1" i="1">
                                    <a:solidFill>
                                      <a:srgbClr val="00287D"/>
                                    </a:solidFill>
                                    <a:latin typeface="Cambria Math" panose="02040503050406030204" pitchFamily="18" charset="0"/>
                                    <a:ea typeface="Cambria Math" panose="02040503050406030204" pitchFamily="18" charset="0"/>
                                  </a:rPr>
                                  <m:t>𝒄</m:t>
                                </m:r>
                              </m:den>
                            </m:f>
                          </m:e>
                        </m:rad>
                      </m:num>
                      <m:den>
                        <m:rad>
                          <m:radPr>
                            <m:degHide m:val="on"/>
                            <m:ctrlPr>
                              <a:rPr lang="cs-CZ" sz="1800" b="1" i="1">
                                <a:solidFill>
                                  <a:srgbClr val="00287D"/>
                                </a:solidFill>
                                <a:latin typeface="Cambria Math" panose="02040503050406030204" pitchFamily="18" charset="0"/>
                                <a:ea typeface="Cambria Math" panose="02040503050406030204" pitchFamily="18" charset="0"/>
                              </a:rPr>
                            </m:ctrlPr>
                          </m:radPr>
                          <m:deg/>
                          <m:e>
                            <m:r>
                              <a:rPr lang="cs-CZ" sz="1800" b="1" i="1">
                                <a:solidFill>
                                  <a:srgbClr val="00287D"/>
                                </a:solidFill>
                                <a:latin typeface="Cambria Math" panose="02040503050406030204" pitchFamily="18" charset="0"/>
                                <a:ea typeface="Cambria Math" panose="02040503050406030204" pitchFamily="18" charset="0"/>
                              </a:rPr>
                              <m:t>𝟏</m:t>
                            </m:r>
                            <m:r>
                              <a:rPr lang="cs-CZ" sz="1800" b="1" i="1" smtClean="0">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𝒗</m:t>
                                </m:r>
                              </m:num>
                              <m:den>
                                <m:r>
                                  <a:rPr lang="cs-CZ" sz="1800" b="1" i="1">
                                    <a:solidFill>
                                      <a:srgbClr val="00287D"/>
                                    </a:solidFill>
                                    <a:latin typeface="Cambria Math" panose="02040503050406030204" pitchFamily="18" charset="0"/>
                                    <a:ea typeface="Cambria Math" panose="02040503050406030204" pitchFamily="18" charset="0"/>
                                  </a:rPr>
                                  <m:t>𝒄</m:t>
                                </m:r>
                              </m:den>
                            </m:f>
                          </m:e>
                        </m:rad>
                      </m:den>
                    </m:f>
                  </m:oMath>
                </a14:m>
                <a:endParaRPr lang="cs-CZ" sz="1800" i="1" dirty="0">
                  <a:solidFill>
                    <a:srgbClr val="00287D"/>
                  </a:solidFill>
                  <a:latin typeface="Cambria Math" panose="02040503050406030204" pitchFamily="18" charset="0"/>
                </a:endParaRPr>
              </a:p>
              <a:p>
                <a:pPr marL="0" indent="0">
                  <a:buNone/>
                </a:pPr>
                <a:endParaRPr lang="cs-CZ" sz="1800" dirty="0">
                  <a:latin typeface="Cambria Math" panose="02040503050406030204" pitchFamily="18" charset="0"/>
                </a:endParaRPr>
              </a:p>
              <a:p>
                <a:pPr marL="0" indent="0">
                  <a:buNone/>
                </a:pPr>
                <a:r>
                  <a:rPr lang="cs-CZ" sz="1800" b="1" dirty="0">
                    <a:latin typeface="Cambria Math" panose="02040503050406030204" pitchFamily="18" charset="0"/>
                  </a:rPr>
                  <a:t>Příčný </a:t>
                </a:r>
                <a:r>
                  <a:rPr lang="cs-CZ" sz="1800" dirty="0">
                    <a:latin typeface="Cambria Math" panose="02040503050406030204" pitchFamily="18" charset="0"/>
                  </a:rPr>
                  <a:t>Dopplerův je </a:t>
                </a:r>
                <a14:m>
                  <m:oMath xmlns:m="http://schemas.openxmlformats.org/officeDocument/2006/math">
                    <m:r>
                      <a:rPr lang="cs-CZ" sz="1800" b="1" i="1">
                        <a:solidFill>
                          <a:srgbClr val="00287D"/>
                        </a:solidFill>
                        <a:latin typeface="Cambria Math" panose="02040503050406030204" pitchFamily="18" charset="0"/>
                        <a:ea typeface="Cambria Math" panose="02040503050406030204" pitchFamily="18" charset="0"/>
                      </a:rPr>
                      <m:t>𝜶</m:t>
                    </m:r>
                  </m:oMath>
                </a14:m>
                <a:r>
                  <a:rPr lang="cs-CZ" sz="1800" i="1" dirty="0">
                    <a:solidFill>
                      <a:srgbClr val="00287D"/>
                    </a:solidFill>
                    <a:latin typeface="Cambria Math" panose="02040503050406030204" pitchFamily="18" charset="0"/>
                  </a:rPr>
                  <a:t>=90° </a:t>
                </a:r>
                <a14:m>
                  <m:oMath xmlns:m="http://schemas.openxmlformats.org/officeDocument/2006/math">
                    <m:r>
                      <a:rPr lang="cs-CZ" sz="1800" b="0" i="1" smtClean="0">
                        <a:solidFill>
                          <a:srgbClr val="00287D"/>
                        </a:solidFill>
                        <a:latin typeface="Cambria Math" panose="02040503050406030204" pitchFamily="18" charset="0"/>
                      </a:rPr>
                      <m:t>     </m:t>
                    </m:r>
                    <m:r>
                      <a:rPr lang="el-GR" sz="1800" b="1" i="1">
                        <a:solidFill>
                          <a:srgbClr val="00287D"/>
                        </a:solidFill>
                        <a:latin typeface="Cambria Math" panose="02040503050406030204" pitchFamily="18" charset="0"/>
                      </a:rPr>
                      <m:t>𝝂</m:t>
                    </m:r>
                    <m:r>
                      <a:rPr lang="cs-CZ" sz="1800" b="1" i="1">
                        <a:solidFill>
                          <a:srgbClr val="00287D"/>
                        </a:solidFill>
                        <a:latin typeface="Cambria Math" panose="02040503050406030204" pitchFamily="18" charset="0"/>
                      </a:rPr>
                      <m:t>=</m:t>
                    </m:r>
                    <m:r>
                      <a:rPr lang="el-GR" sz="1800" b="1" i="1">
                        <a:solidFill>
                          <a:srgbClr val="00287D"/>
                        </a:solidFill>
                        <a:latin typeface="Cambria Math" panose="02040503050406030204" pitchFamily="18" charset="0"/>
                      </a:rPr>
                      <m:t>𝝂</m:t>
                    </m:r>
                    <m:r>
                      <a:rPr lang="cs-CZ" sz="1800" b="1" i="1" baseline="-25000">
                        <a:solidFill>
                          <a:srgbClr val="00287D"/>
                        </a:solidFill>
                        <a:latin typeface="Cambria Math" panose="02040503050406030204" pitchFamily="18" charset="0"/>
                      </a:rPr>
                      <m:t>𝟎</m:t>
                    </m:r>
                  </m:oMath>
                </a14:m>
                <a:r>
                  <a:rPr lang="cs-CZ" sz="1800" b="1" dirty="0">
                    <a:solidFill>
                      <a:srgbClr val="00287D"/>
                    </a:solidFill>
                    <a:ea typeface="Cambria Math" panose="02040503050406030204" pitchFamily="18" charset="0"/>
                  </a:rPr>
                  <a:t> </a:t>
                </a:r>
                <a14:m>
                  <m:oMath xmlns:m="http://schemas.openxmlformats.org/officeDocument/2006/math">
                    <m:rad>
                      <m:radPr>
                        <m:degHide m:val="on"/>
                        <m:ctrlPr>
                          <a:rPr lang="cs-CZ" sz="1800" b="1" i="1">
                            <a:solidFill>
                              <a:srgbClr val="00287D"/>
                            </a:solidFill>
                            <a:latin typeface="Cambria Math" panose="02040503050406030204" pitchFamily="18" charset="0"/>
                            <a:ea typeface="Cambria Math" panose="02040503050406030204" pitchFamily="18" charset="0"/>
                          </a:rPr>
                        </m:ctrlPr>
                      </m:radPr>
                      <m:deg/>
                      <m:e>
                        <m:r>
                          <a:rPr lang="cs-CZ" sz="1800" b="1" i="1">
                            <a:solidFill>
                              <a:srgbClr val="00287D"/>
                            </a:solidFill>
                            <a:latin typeface="Cambria Math" panose="02040503050406030204" pitchFamily="18" charset="0"/>
                            <a:ea typeface="Cambria Math" panose="02040503050406030204" pitchFamily="18" charset="0"/>
                          </a:rPr>
                          <m:t>𝟏</m:t>
                        </m:r>
                        <m:r>
                          <a:rPr lang="cs-CZ" sz="1800" b="1" i="1">
                            <a:solidFill>
                              <a:srgbClr val="00287D"/>
                            </a:solidFill>
                            <a:latin typeface="Cambria Math" panose="02040503050406030204" pitchFamily="18" charset="0"/>
                            <a:ea typeface="Cambria Math" panose="02040503050406030204" pitchFamily="18" charset="0"/>
                          </a:rPr>
                          <m:t>−</m:t>
                        </m:r>
                        <m:f>
                          <m:fPr>
                            <m:ctrlPr>
                              <a:rPr lang="cs-CZ" sz="1800" b="1" i="1">
                                <a:solidFill>
                                  <a:srgbClr val="00287D"/>
                                </a:solidFill>
                                <a:latin typeface="Cambria Math" panose="02040503050406030204" pitchFamily="18" charset="0"/>
                                <a:ea typeface="Cambria Math" panose="02040503050406030204" pitchFamily="18" charset="0"/>
                              </a:rPr>
                            </m:ctrlPr>
                          </m:fPr>
                          <m:num>
                            <m:r>
                              <a:rPr lang="cs-CZ" sz="1800" b="1" i="1">
                                <a:solidFill>
                                  <a:srgbClr val="00287D"/>
                                </a:solidFill>
                                <a:latin typeface="Cambria Math" panose="02040503050406030204" pitchFamily="18" charset="0"/>
                                <a:ea typeface="Cambria Math" panose="02040503050406030204" pitchFamily="18" charset="0"/>
                              </a:rPr>
                              <m:t>𝒗</m:t>
                            </m:r>
                            <m:r>
                              <a:rPr lang="cs-CZ" sz="1800" b="1" i="1" baseline="30000">
                                <a:solidFill>
                                  <a:srgbClr val="00287D"/>
                                </a:solidFill>
                                <a:latin typeface="Cambria Math" panose="02040503050406030204" pitchFamily="18" charset="0"/>
                                <a:ea typeface="Cambria Math" panose="02040503050406030204" pitchFamily="18" charset="0"/>
                              </a:rPr>
                              <m:t>𝟐</m:t>
                            </m:r>
                          </m:num>
                          <m:den>
                            <m:r>
                              <a:rPr lang="cs-CZ" sz="1800" b="1" i="1">
                                <a:solidFill>
                                  <a:srgbClr val="00287D"/>
                                </a:solidFill>
                                <a:latin typeface="Cambria Math" panose="02040503050406030204" pitchFamily="18" charset="0"/>
                                <a:ea typeface="Cambria Math" panose="02040503050406030204" pitchFamily="18" charset="0"/>
                              </a:rPr>
                              <m:t>𝒄</m:t>
                            </m:r>
                            <m:r>
                              <a:rPr lang="cs-CZ" sz="1800" b="1" i="1" baseline="30000">
                                <a:solidFill>
                                  <a:srgbClr val="00287D"/>
                                </a:solidFill>
                                <a:latin typeface="Cambria Math" panose="02040503050406030204" pitchFamily="18" charset="0"/>
                                <a:ea typeface="Cambria Math" panose="02040503050406030204" pitchFamily="18" charset="0"/>
                              </a:rPr>
                              <m:t>𝟐</m:t>
                            </m:r>
                          </m:den>
                        </m:f>
                      </m:e>
                    </m:rad>
                    <m:r>
                      <a:rPr lang="cs-CZ" sz="1800" b="1" i="1" baseline="30000" smtClean="0">
                        <a:solidFill>
                          <a:srgbClr val="00287D"/>
                        </a:solidFill>
                        <a:latin typeface="Cambria Math" panose="02040503050406030204" pitchFamily="18" charset="0"/>
                        <a:ea typeface="Cambria Math" panose="02040503050406030204" pitchFamily="18" charset="0"/>
                      </a:rPr>
                      <m:t>  </m:t>
                    </m:r>
                  </m:oMath>
                </a14:m>
                <a:r>
                  <a:rPr lang="cs-CZ" sz="1800" i="1" dirty="0">
                    <a:solidFill>
                      <a:srgbClr val="00287D"/>
                    </a:solidFill>
                    <a:latin typeface="Cambria Math" panose="02040503050406030204" pitchFamily="18" charset="0"/>
                  </a:rPr>
                  <a:t>          </a:t>
                </a:r>
                <a:r>
                  <a:rPr lang="cs-CZ" sz="1800" b="1" dirty="0">
                    <a:solidFill>
                      <a:srgbClr val="C00000"/>
                    </a:solidFill>
                    <a:latin typeface="Cambria Math" panose="02040503050406030204" pitchFamily="18" charset="0"/>
                  </a:rPr>
                  <a:t>v Newtonovské fyzice neexistuje</a:t>
                </a:r>
              </a:p>
              <a:p>
                <a:pPr marL="0" indent="0">
                  <a:buNone/>
                </a:pPr>
                <a:r>
                  <a:rPr lang="cs-CZ" sz="1400" b="1" i="1" dirty="0">
                    <a:solidFill>
                      <a:srgbClr val="00287D"/>
                    </a:solidFill>
                    <a:latin typeface="Cambria Math" panose="02040503050406030204" pitchFamily="18" charset="0"/>
                  </a:rPr>
                  <a:t>					</a:t>
                </a:r>
                <a:r>
                  <a:rPr lang="cs-CZ" sz="1200" b="1" i="1" dirty="0">
                    <a:solidFill>
                      <a:srgbClr val="00287D"/>
                    </a:solidFill>
                    <a:latin typeface="Cambria Math" panose="02040503050406030204" pitchFamily="18" charset="0"/>
                  </a:rPr>
                  <a:t>1938 </a:t>
                </a:r>
                <a:r>
                  <a:rPr lang="cs-CZ" sz="1200" b="1" i="1" dirty="0" err="1">
                    <a:solidFill>
                      <a:srgbClr val="00287D"/>
                    </a:solidFill>
                    <a:latin typeface="Cambria Math" panose="02040503050406030204" pitchFamily="18" charset="0"/>
                  </a:rPr>
                  <a:t>Ives</a:t>
                </a:r>
                <a:r>
                  <a:rPr lang="cs-CZ" sz="1200" b="1" i="1" dirty="0">
                    <a:solidFill>
                      <a:srgbClr val="00287D"/>
                    </a:solidFill>
                    <a:latin typeface="Cambria Math" panose="02040503050406030204" pitchFamily="18" charset="0"/>
                  </a:rPr>
                  <a:t> a </a:t>
                </a:r>
                <a:r>
                  <a:rPr lang="cs-CZ" sz="1200" b="1" i="1" dirty="0" err="1">
                    <a:solidFill>
                      <a:srgbClr val="00287D"/>
                    </a:solidFill>
                    <a:latin typeface="Cambria Math" panose="02040503050406030204" pitchFamily="18" charset="0"/>
                  </a:rPr>
                  <a:t>Stillwell</a:t>
                </a:r>
                <a:r>
                  <a:rPr lang="cs-CZ" sz="1200" b="1" i="1" dirty="0">
                    <a:solidFill>
                      <a:srgbClr val="00287D"/>
                    </a:solidFill>
                    <a:latin typeface="Cambria Math" panose="02040503050406030204" pitchFamily="18" charset="0"/>
                  </a:rPr>
                  <a:t>  záření velmi rychlých iontů vodíku</a:t>
                </a:r>
              </a:p>
              <a:p>
                <a:pPr marL="0" indent="0">
                  <a:buNone/>
                </a:pPr>
                <a:r>
                  <a:rPr lang="cs-CZ" sz="1800" b="1" dirty="0">
                    <a:solidFill>
                      <a:srgbClr val="C00000"/>
                    </a:solidFill>
                  </a:rPr>
                  <a:t>	</a:t>
                </a:r>
              </a:p>
              <a:p>
                <a:pPr marL="0" indent="0">
                  <a:buNone/>
                </a:pPr>
                <a:endParaRPr lang="cs-CZ" sz="1800" b="1" dirty="0">
                  <a:solidFill>
                    <a:srgbClr val="C00000"/>
                  </a:solidFill>
                </a:endParaRPr>
              </a:p>
              <a:p>
                <a:pPr marL="0" indent="0">
                  <a:buNone/>
                </a:pPr>
                <a:r>
                  <a:rPr lang="cs-CZ" sz="1800" b="1" dirty="0">
                    <a:solidFill>
                      <a:srgbClr val="C00000"/>
                    </a:solidFill>
                  </a:rPr>
                  <a:t>   </a:t>
                </a:r>
                <a:r>
                  <a:rPr lang="cs-CZ" sz="1800" b="1" dirty="0"/>
                  <a:t> </a:t>
                </a:r>
                <a:endParaRPr lang="cs-CZ" sz="1800" b="0" i="1" dirty="0">
                  <a:solidFill>
                    <a:srgbClr val="00287D"/>
                  </a:solidFill>
                  <a:latin typeface="Cambria Math" panose="02040503050406030204"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22694" y="1716785"/>
                <a:ext cx="8173530" cy="4418475"/>
              </a:xfrm>
              <a:blipFill>
                <a:blip r:embed="rId3"/>
                <a:stretch>
                  <a:fillRect l="-1715" t="-1796" r="-969" b="-8702"/>
                </a:stretch>
              </a:blipFill>
            </p:spPr>
            <p:txBody>
              <a:bodyPr/>
              <a:lstStyle/>
              <a:p>
                <a:r>
                  <a:rPr lang="cs-CZ">
                    <a:noFill/>
                  </a:rPr>
                  <a:t> </a:t>
                </a:r>
              </a:p>
            </p:txBody>
          </p:sp>
        </mc:Fallback>
      </mc:AlternateContent>
      <p:pic>
        <p:nvPicPr>
          <p:cNvPr id="9" name="Obrázek 8">
            <a:extLst>
              <a:ext uri="{FF2B5EF4-FFF2-40B4-BE49-F238E27FC236}">
                <a16:creationId xmlns:a16="http://schemas.microsoft.com/office/drawing/2014/main" id="{9CEE590D-BEF4-4350-B37C-E1D21DB68DDC}"/>
              </a:ext>
            </a:extLst>
          </p:cNvPr>
          <p:cNvPicPr>
            <a:picLocks noChangeAspect="1"/>
          </p:cNvPicPr>
          <p:nvPr/>
        </p:nvPicPr>
        <p:blipFill>
          <a:blip r:embed="rId4"/>
          <a:stretch>
            <a:fillRect/>
          </a:stretch>
        </p:blipFill>
        <p:spPr>
          <a:xfrm>
            <a:off x="4514750" y="1523237"/>
            <a:ext cx="3724567" cy="2322377"/>
          </a:xfrm>
          <a:prstGeom prst="rect">
            <a:avLst/>
          </a:prstGeom>
        </p:spPr>
      </p:pic>
      <p:sp>
        <p:nvSpPr>
          <p:cNvPr id="8" name="Šipka: doprava 7">
            <a:extLst>
              <a:ext uri="{FF2B5EF4-FFF2-40B4-BE49-F238E27FC236}">
                <a16:creationId xmlns:a16="http://schemas.microsoft.com/office/drawing/2014/main" id="{9DBA02E8-8655-4EB5-92C4-9BD5D9D366E1}"/>
              </a:ext>
            </a:extLst>
          </p:cNvPr>
          <p:cNvSpPr/>
          <p:nvPr/>
        </p:nvSpPr>
        <p:spPr bwMode="auto">
          <a:xfrm>
            <a:off x="5046345" y="5843127"/>
            <a:ext cx="261257" cy="139336"/>
          </a:xfrm>
          <a:prstGeom prst="right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TextovéPole 9">
            <a:extLst>
              <a:ext uri="{FF2B5EF4-FFF2-40B4-BE49-F238E27FC236}">
                <a16:creationId xmlns:a16="http://schemas.microsoft.com/office/drawing/2014/main" id="{AF6BA6DE-D361-4611-967A-57488D1B3BE3}"/>
              </a:ext>
            </a:extLst>
          </p:cNvPr>
          <p:cNvSpPr txBox="1"/>
          <p:nvPr/>
        </p:nvSpPr>
        <p:spPr>
          <a:xfrm>
            <a:off x="5284743" y="3082167"/>
            <a:ext cx="45719" cy="307777"/>
          </a:xfrm>
          <a:prstGeom prst="rect">
            <a:avLst/>
          </a:prstGeom>
          <a:noFill/>
        </p:spPr>
        <p:txBody>
          <a:bodyPr wrap="square" rtlCol="0">
            <a:spAutoFit/>
          </a:bodyPr>
          <a:lstStyle/>
          <a:p>
            <a:r>
              <a:rPr lang="cs-CZ" sz="1400" i="1" dirty="0"/>
              <a:t>O</a:t>
            </a:r>
          </a:p>
        </p:txBody>
      </p:sp>
      <p:sp>
        <p:nvSpPr>
          <p:cNvPr id="16" name="TextovéPole 15">
            <a:extLst>
              <a:ext uri="{FF2B5EF4-FFF2-40B4-BE49-F238E27FC236}">
                <a16:creationId xmlns:a16="http://schemas.microsoft.com/office/drawing/2014/main" id="{555B713C-39CC-4E02-B712-EEC117A28460}"/>
              </a:ext>
            </a:extLst>
          </p:cNvPr>
          <p:cNvSpPr txBox="1"/>
          <p:nvPr/>
        </p:nvSpPr>
        <p:spPr>
          <a:xfrm>
            <a:off x="6212640" y="3068431"/>
            <a:ext cx="607180" cy="338554"/>
          </a:xfrm>
          <a:prstGeom prst="rect">
            <a:avLst/>
          </a:prstGeom>
          <a:noFill/>
        </p:spPr>
        <p:txBody>
          <a:bodyPr wrap="square">
            <a:spAutoFit/>
          </a:bodyPr>
          <a:lstStyle/>
          <a:p>
            <a:r>
              <a:rPr lang="cs-CZ" sz="1600" i="1" dirty="0"/>
              <a:t>O´</a:t>
            </a:r>
          </a:p>
        </p:txBody>
      </p:sp>
      <p:cxnSp>
        <p:nvCxnSpPr>
          <p:cNvPr id="13" name="Přímá spojnice 12">
            <a:extLst>
              <a:ext uri="{FF2B5EF4-FFF2-40B4-BE49-F238E27FC236}">
                <a16:creationId xmlns:a16="http://schemas.microsoft.com/office/drawing/2014/main" id="{3F5308C1-F0FE-4172-8595-E269B591509A}"/>
              </a:ext>
            </a:extLst>
          </p:cNvPr>
          <p:cNvCxnSpPr/>
          <p:nvPr/>
        </p:nvCxnSpPr>
        <p:spPr bwMode="auto">
          <a:xfrm>
            <a:off x="7051378" y="1676409"/>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Přímá spojnice 16">
            <a:extLst>
              <a:ext uri="{FF2B5EF4-FFF2-40B4-BE49-F238E27FC236}">
                <a16:creationId xmlns:a16="http://schemas.microsoft.com/office/drawing/2014/main" id="{4C0187E4-D124-403B-B1F0-C8FD11C825F9}"/>
              </a:ext>
            </a:extLst>
          </p:cNvPr>
          <p:cNvCxnSpPr/>
          <p:nvPr/>
        </p:nvCxnSpPr>
        <p:spPr bwMode="auto">
          <a:xfrm>
            <a:off x="6672565" y="1792869"/>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Přímá spojnice 17">
            <a:extLst>
              <a:ext uri="{FF2B5EF4-FFF2-40B4-BE49-F238E27FC236}">
                <a16:creationId xmlns:a16="http://schemas.microsoft.com/office/drawing/2014/main" id="{B8B7D129-089E-4B94-A291-EE931D2719B6}"/>
              </a:ext>
            </a:extLst>
          </p:cNvPr>
          <p:cNvCxnSpPr/>
          <p:nvPr/>
        </p:nvCxnSpPr>
        <p:spPr bwMode="auto">
          <a:xfrm>
            <a:off x="6377033" y="1967145"/>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Přímá spojnice 18">
            <a:extLst>
              <a:ext uri="{FF2B5EF4-FFF2-40B4-BE49-F238E27FC236}">
                <a16:creationId xmlns:a16="http://schemas.microsoft.com/office/drawing/2014/main" id="{FBF6443D-A564-4B34-B8E4-9D34A68DD6BC}"/>
              </a:ext>
            </a:extLst>
          </p:cNvPr>
          <p:cNvCxnSpPr/>
          <p:nvPr/>
        </p:nvCxnSpPr>
        <p:spPr bwMode="auto">
          <a:xfrm>
            <a:off x="6122207" y="2142217"/>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Přímá spojnice 19">
            <a:extLst>
              <a:ext uri="{FF2B5EF4-FFF2-40B4-BE49-F238E27FC236}">
                <a16:creationId xmlns:a16="http://schemas.microsoft.com/office/drawing/2014/main" id="{783C21C2-9992-4906-B293-4F0027ACB8D0}"/>
              </a:ext>
            </a:extLst>
          </p:cNvPr>
          <p:cNvCxnSpPr/>
          <p:nvPr/>
        </p:nvCxnSpPr>
        <p:spPr bwMode="auto">
          <a:xfrm>
            <a:off x="5495404" y="2436232"/>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Přímá spojnice 20">
            <a:extLst>
              <a:ext uri="{FF2B5EF4-FFF2-40B4-BE49-F238E27FC236}">
                <a16:creationId xmlns:a16="http://schemas.microsoft.com/office/drawing/2014/main" id="{5581E67A-AFAC-4096-B03E-E4356D2BEE30}"/>
              </a:ext>
            </a:extLst>
          </p:cNvPr>
          <p:cNvCxnSpPr/>
          <p:nvPr/>
        </p:nvCxnSpPr>
        <p:spPr bwMode="auto">
          <a:xfrm>
            <a:off x="5791350" y="2250979"/>
            <a:ext cx="439002" cy="75764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ovéPole 21">
            <a:extLst>
              <a:ext uri="{FF2B5EF4-FFF2-40B4-BE49-F238E27FC236}">
                <a16:creationId xmlns:a16="http://schemas.microsoft.com/office/drawing/2014/main" id="{9209742C-8100-43DD-A0B0-348120FFF4F6}"/>
              </a:ext>
            </a:extLst>
          </p:cNvPr>
          <p:cNvSpPr txBox="1"/>
          <p:nvPr/>
        </p:nvSpPr>
        <p:spPr>
          <a:xfrm>
            <a:off x="6720837" y="2250979"/>
            <a:ext cx="330541" cy="338554"/>
          </a:xfrm>
          <a:prstGeom prst="rect">
            <a:avLst/>
          </a:prstGeom>
          <a:noFill/>
        </p:spPr>
        <p:txBody>
          <a:bodyPr wrap="square" rtlCol="0">
            <a:spAutoFit/>
          </a:bodyPr>
          <a:lstStyle/>
          <a:p>
            <a:r>
              <a:rPr lang="cs-CZ" sz="1600" dirty="0"/>
              <a:t>P</a:t>
            </a:r>
          </a:p>
        </p:txBody>
      </p:sp>
      <p:sp>
        <p:nvSpPr>
          <p:cNvPr id="23" name="Ovál 22">
            <a:extLst>
              <a:ext uri="{FF2B5EF4-FFF2-40B4-BE49-F238E27FC236}">
                <a16:creationId xmlns:a16="http://schemas.microsoft.com/office/drawing/2014/main" id="{92080A48-9D77-4FCF-AE6F-3F17600838F8}"/>
              </a:ext>
            </a:extLst>
          </p:cNvPr>
          <p:cNvSpPr/>
          <p:nvPr/>
        </p:nvSpPr>
        <p:spPr bwMode="auto">
          <a:xfrm>
            <a:off x="6858000" y="2161366"/>
            <a:ext cx="105767" cy="108762"/>
          </a:xfrm>
          <a:prstGeom prst="ellipse">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6" name="TextovéPole 25">
            <a:extLst>
              <a:ext uri="{FF2B5EF4-FFF2-40B4-BE49-F238E27FC236}">
                <a16:creationId xmlns:a16="http://schemas.microsoft.com/office/drawing/2014/main" id="{983B06A1-078B-4983-8B50-A9544A764BD3}"/>
              </a:ext>
            </a:extLst>
          </p:cNvPr>
          <p:cNvSpPr txBox="1"/>
          <p:nvPr/>
        </p:nvSpPr>
        <p:spPr>
          <a:xfrm>
            <a:off x="5620167" y="2743613"/>
            <a:ext cx="439002" cy="338554"/>
          </a:xfrm>
          <a:prstGeom prst="rect">
            <a:avLst/>
          </a:prstGeom>
          <a:noFill/>
        </p:spPr>
        <p:txBody>
          <a:bodyPr wrap="square" rtlCol="0">
            <a:spAutoFit/>
          </a:bodyPr>
          <a:lstStyle/>
          <a:p>
            <a:pPr marL="0" indent="0">
              <a:buNone/>
            </a:pPr>
            <a:r>
              <a:rPr lang="el-GR" sz="1600" i="1" dirty="0">
                <a:solidFill>
                  <a:srgbClr val="00287D"/>
                </a:solidFill>
                <a:latin typeface="Cambria Math" panose="02040503050406030204" pitchFamily="18" charset="0"/>
              </a:rPr>
              <a:t>α</a:t>
            </a:r>
            <a:endParaRPr lang="cs-CZ" sz="1600" i="1" dirty="0">
              <a:solidFill>
                <a:srgbClr val="00287D"/>
              </a:solidFill>
              <a:latin typeface="Cambria Math" panose="02040503050406030204" pitchFamily="18" charset="0"/>
            </a:endParaRPr>
          </a:p>
        </p:txBody>
      </p:sp>
      <p:sp>
        <p:nvSpPr>
          <p:cNvPr id="24" name="Šipka: doprava 23">
            <a:extLst>
              <a:ext uri="{FF2B5EF4-FFF2-40B4-BE49-F238E27FC236}">
                <a16:creationId xmlns:a16="http://schemas.microsoft.com/office/drawing/2014/main" id="{91FAC6FC-6517-425F-AD37-C5AF7B63FDEA}"/>
              </a:ext>
            </a:extLst>
          </p:cNvPr>
          <p:cNvSpPr/>
          <p:nvPr/>
        </p:nvSpPr>
        <p:spPr bwMode="auto">
          <a:xfrm rot="19951472" flipV="1">
            <a:off x="5224449" y="2531849"/>
            <a:ext cx="2153682" cy="4579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7" name="Oblouk 26">
            <a:extLst>
              <a:ext uri="{FF2B5EF4-FFF2-40B4-BE49-F238E27FC236}">
                <a16:creationId xmlns:a16="http://schemas.microsoft.com/office/drawing/2014/main" id="{695FA113-1CC2-4D8A-8EC1-8EAF18BD1165}"/>
              </a:ext>
            </a:extLst>
          </p:cNvPr>
          <p:cNvSpPr/>
          <p:nvPr/>
        </p:nvSpPr>
        <p:spPr bwMode="auto">
          <a:xfrm rot="832117">
            <a:off x="5580156" y="2831107"/>
            <a:ext cx="313508" cy="374468"/>
          </a:xfrm>
          <a:prstGeom prst="arc">
            <a:avLst/>
          </a:prstGeom>
          <a:solidFill>
            <a:schemeClr val="accent1">
              <a:alpha val="18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noFill/>
              <a:effectLst/>
              <a:latin typeface="Tahoma" pitchFamily="34" charset="0"/>
            </a:endParaRPr>
          </a:p>
        </p:txBody>
      </p:sp>
      <p:sp>
        <p:nvSpPr>
          <p:cNvPr id="7" name="Obdélník 6">
            <a:extLst>
              <a:ext uri="{FF2B5EF4-FFF2-40B4-BE49-F238E27FC236}">
                <a16:creationId xmlns:a16="http://schemas.microsoft.com/office/drawing/2014/main" id="{B0C4CD1B-4BB3-4FD5-9411-224505C79A4E}"/>
              </a:ext>
            </a:extLst>
          </p:cNvPr>
          <p:cNvSpPr/>
          <p:nvPr/>
        </p:nvSpPr>
        <p:spPr bwMode="auto">
          <a:xfrm>
            <a:off x="4987286" y="4229683"/>
            <a:ext cx="1704764" cy="986751"/>
          </a:xfrm>
          <a:prstGeom prst="rect">
            <a:avLst/>
          </a:prstGeom>
          <a:solidFill>
            <a:schemeClr val="accent1">
              <a:alpha val="21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Obdélník 5">
            <a:extLst>
              <a:ext uri="{FF2B5EF4-FFF2-40B4-BE49-F238E27FC236}">
                <a16:creationId xmlns:a16="http://schemas.microsoft.com/office/drawing/2014/main" id="{F278A498-EAA5-4FCE-8D2C-B8AC10CA7B25}"/>
              </a:ext>
            </a:extLst>
          </p:cNvPr>
          <p:cNvSpPr/>
          <p:nvPr/>
        </p:nvSpPr>
        <p:spPr bwMode="auto">
          <a:xfrm>
            <a:off x="3232946" y="5393604"/>
            <a:ext cx="1704764" cy="986751"/>
          </a:xfrm>
          <a:prstGeom prst="rect">
            <a:avLst/>
          </a:prstGeom>
          <a:solidFill>
            <a:srgbClr val="FF0000">
              <a:alpha val="21000"/>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1" name="Obdélník 10">
            <a:extLst>
              <a:ext uri="{FF2B5EF4-FFF2-40B4-BE49-F238E27FC236}">
                <a16:creationId xmlns:a16="http://schemas.microsoft.com/office/drawing/2014/main" id="{5808BBFE-2BCD-43D5-8D85-E2DF7B03FCD5}"/>
              </a:ext>
            </a:extLst>
          </p:cNvPr>
          <p:cNvSpPr/>
          <p:nvPr/>
        </p:nvSpPr>
        <p:spPr bwMode="auto">
          <a:xfrm>
            <a:off x="3232946" y="4229683"/>
            <a:ext cx="1704764" cy="986751"/>
          </a:xfrm>
          <a:prstGeom prst="rect">
            <a:avLst/>
          </a:prstGeom>
          <a:solidFill>
            <a:schemeClr val="accent1">
              <a:alpha val="21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87881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sp>
        <p:nvSpPr>
          <p:cNvPr id="3" name="Zástupný symbol pro obsah 2"/>
          <p:cNvSpPr>
            <a:spLocks noGrp="1"/>
          </p:cNvSpPr>
          <p:nvPr>
            <p:ph idx="1"/>
          </p:nvPr>
        </p:nvSpPr>
        <p:spPr/>
        <p:txBody>
          <a:bodyPr/>
          <a:lstStyle/>
          <a:p>
            <a:pPr marL="0" indent="0" algn="just">
              <a:buNone/>
            </a:pPr>
            <a:endParaRPr lang="cs-CZ" sz="2000" dirty="0"/>
          </a:p>
          <a:p>
            <a:pPr marL="0" indent="0" algn="just">
              <a:buNone/>
            </a:pPr>
            <a:endParaRPr lang="cs-CZ" sz="2000" dirty="0"/>
          </a:p>
          <a:p>
            <a:pPr marL="0" indent="0" algn="just">
              <a:buNone/>
            </a:pPr>
            <a:r>
              <a:rPr lang="cs-CZ" sz="2000" dirty="0"/>
              <a:t>Obecně známé poznatky v klasické mechanice o prostoru a času:</a:t>
            </a:r>
          </a:p>
          <a:p>
            <a:pPr algn="just"/>
            <a:r>
              <a:rPr lang="cs-CZ" sz="2000" dirty="0"/>
              <a:t>polohu tělesa v prostoru určujeme vždy vzhledem k okolním tělesům (vztažné soustavě):</a:t>
            </a:r>
          </a:p>
          <a:p>
            <a:pPr lvl="1" algn="just"/>
            <a:r>
              <a:rPr lang="cs-CZ" sz="2000" dirty="0">
                <a:solidFill>
                  <a:srgbClr val="00287D"/>
                </a:solidFill>
              </a:rPr>
              <a:t>pomocí souřadnic (</a:t>
            </a:r>
            <a:r>
              <a:rPr lang="cs-CZ" sz="2000" dirty="0" err="1">
                <a:solidFill>
                  <a:srgbClr val="00287D"/>
                </a:solidFill>
              </a:rPr>
              <a:t>x,y,z</a:t>
            </a:r>
            <a:r>
              <a:rPr lang="cs-CZ" sz="2000" dirty="0">
                <a:solidFill>
                  <a:srgbClr val="00287D"/>
                </a:solidFill>
              </a:rPr>
              <a:t> v prostoru; </a:t>
            </a:r>
            <a:r>
              <a:rPr lang="cs-CZ" sz="2000" dirty="0" err="1">
                <a:solidFill>
                  <a:srgbClr val="00287D"/>
                </a:solidFill>
              </a:rPr>
              <a:t>x,y</a:t>
            </a:r>
            <a:r>
              <a:rPr lang="cs-CZ" sz="2000" dirty="0">
                <a:solidFill>
                  <a:srgbClr val="00287D"/>
                </a:solidFill>
              </a:rPr>
              <a:t> v rovině)</a:t>
            </a:r>
          </a:p>
          <a:p>
            <a:pPr lvl="1" algn="just"/>
            <a:r>
              <a:rPr lang="cs-CZ" sz="2000" dirty="0">
                <a:solidFill>
                  <a:srgbClr val="00287D"/>
                </a:solidFill>
              </a:rPr>
              <a:t>událost je děj, který nastane v určitém místě prostoru a v určitém čase</a:t>
            </a:r>
          </a:p>
          <a:p>
            <a:pPr algn="just"/>
            <a:r>
              <a:rPr lang="cs-CZ" sz="2000" dirty="0"/>
              <a:t>popisujeme jí 4 souřadnicemi (</a:t>
            </a:r>
            <a:r>
              <a:rPr lang="cs-CZ" sz="2000" b="1" dirty="0">
                <a:solidFill>
                  <a:srgbClr val="00287D"/>
                </a:solidFill>
              </a:rPr>
              <a:t>x, y, z </a:t>
            </a:r>
            <a:r>
              <a:rPr lang="cs-CZ" sz="2000" dirty="0"/>
              <a:t>- místo; </a:t>
            </a:r>
            <a:r>
              <a:rPr lang="cs-CZ" sz="2000" b="1" dirty="0">
                <a:solidFill>
                  <a:srgbClr val="00287D"/>
                </a:solidFill>
              </a:rPr>
              <a:t>t</a:t>
            </a:r>
            <a:r>
              <a:rPr lang="cs-CZ" sz="2000" dirty="0"/>
              <a:t> - čas konání)</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6" name="Šipka dolů 5"/>
          <p:cNvSpPr/>
          <p:nvPr/>
        </p:nvSpPr>
        <p:spPr bwMode="auto">
          <a:xfrm>
            <a:off x="3266017" y="2017713"/>
            <a:ext cx="374904" cy="42976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15061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sp>
        <p:nvSpPr>
          <p:cNvPr id="3" name="Zástupný symbol pro obsah 2"/>
          <p:cNvSpPr>
            <a:spLocks noGrp="1"/>
          </p:cNvSpPr>
          <p:nvPr>
            <p:ph idx="1"/>
          </p:nvPr>
        </p:nvSpPr>
        <p:spPr/>
        <p:txBody>
          <a:bodyPr/>
          <a:lstStyle/>
          <a:p>
            <a:pPr marL="0" indent="0" algn="just">
              <a:buNone/>
            </a:pPr>
            <a:endParaRPr lang="cs-CZ" sz="2000" dirty="0"/>
          </a:p>
          <a:p>
            <a:pPr marL="0" indent="0" algn="just">
              <a:buNone/>
            </a:pPr>
            <a:r>
              <a:rPr lang="cs-CZ" sz="2000" dirty="0"/>
              <a:t>Čas a prostor jsou v klasické fyzice absolutní, představují jeviště, na kterém se odehrávají fyzikální jevy, ale žádný z těchto jevů toto jeviště nijak neovlivňuje.</a:t>
            </a:r>
          </a:p>
          <a:p>
            <a:pPr marL="0" indent="0" algn="just">
              <a:buNone/>
            </a:pPr>
            <a:r>
              <a:rPr lang="cs-CZ" sz="2000" b="1" dirty="0">
                <a:solidFill>
                  <a:srgbClr val="FF0000"/>
                </a:solidFill>
              </a:rPr>
              <a:t>⇒</a:t>
            </a:r>
          </a:p>
          <a:p>
            <a:pPr marL="571500" lvl="2" algn="just"/>
            <a:r>
              <a:rPr lang="cs-CZ" sz="2000" dirty="0"/>
              <a:t>● Čas běží stejně rychle pro všechny pozorovatele (všechny správně běžící hodinky ukazují stejně).</a:t>
            </a:r>
          </a:p>
          <a:p>
            <a:pPr marL="571500" lvl="2" algn="just"/>
            <a:r>
              <a:rPr lang="cs-CZ" sz="2000" dirty="0"/>
              <a:t>● 1 metr je všude stejná vzdálenost, bez ohledu odkud se na ní díváme.</a:t>
            </a:r>
          </a:p>
          <a:p>
            <a:pPr marL="571500" lvl="2" algn="just"/>
            <a:r>
              <a:rPr lang="cs-CZ" sz="2000" dirty="0"/>
              <a:t>● atd.</a:t>
            </a:r>
          </a:p>
          <a:p>
            <a:pPr marL="0" indent="0" algn="just">
              <a:buNone/>
            </a:pPr>
            <a:r>
              <a:rPr lang="cs-CZ" sz="2000" b="1" dirty="0">
                <a:solidFill>
                  <a:srgbClr val="FF0000"/>
                </a:solidFill>
              </a:rPr>
              <a:t>⇒ </a:t>
            </a:r>
            <a:r>
              <a:rPr lang="cs-CZ" sz="2000" dirty="0"/>
              <a:t>Není problém zavést soustavu souřadnic.</a:t>
            </a:r>
          </a:p>
          <a:p>
            <a:pPr marL="0" indent="0" algn="ctr">
              <a:buNone/>
            </a:pPr>
            <a:r>
              <a:rPr lang="cs-CZ" sz="2000" b="1" dirty="0">
                <a:solidFill>
                  <a:srgbClr val="FF0000"/>
                </a:solidFill>
              </a:rPr>
              <a:t>Přesto všichni nevidí to samé.</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6" name="Šipka dolů 5"/>
          <p:cNvSpPr/>
          <p:nvPr/>
        </p:nvSpPr>
        <p:spPr bwMode="auto">
          <a:xfrm>
            <a:off x="3266017" y="2017713"/>
            <a:ext cx="374904" cy="42976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0129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sp>
        <p:nvSpPr>
          <p:cNvPr id="3" name="Zástupný symbol pro obsah 2"/>
          <p:cNvSpPr>
            <a:spLocks noGrp="1"/>
          </p:cNvSpPr>
          <p:nvPr>
            <p:ph idx="1"/>
          </p:nvPr>
        </p:nvSpPr>
        <p:spPr/>
        <p:txBody>
          <a:bodyPr/>
          <a:lstStyle/>
          <a:p>
            <a:pPr marL="0" indent="0" algn="just">
              <a:buNone/>
            </a:pPr>
            <a:r>
              <a:rPr lang="cs-CZ" sz="2000" dirty="0"/>
              <a:t>V klasické mechanice o prostoru a čase platí: (pro v &lt;&lt; c)</a:t>
            </a:r>
          </a:p>
          <a:p>
            <a:pPr marL="0" indent="0" algn="just">
              <a:buNone/>
            </a:pPr>
            <a:r>
              <a:rPr lang="cs-CZ" sz="2000" b="1" dirty="0">
                <a:solidFill>
                  <a:srgbClr val="FF0000"/>
                </a:solidFill>
              </a:rPr>
              <a:t>ČAS JE ABSOLUTNÍ </a:t>
            </a:r>
            <a:r>
              <a:rPr lang="cs-CZ" sz="2000" dirty="0"/>
              <a:t>- plyne stejně rychle ve všech vztažných soustavách</a:t>
            </a:r>
          </a:p>
          <a:p>
            <a:pPr marL="0" indent="0" algn="just">
              <a:buNone/>
            </a:pPr>
            <a:r>
              <a:rPr lang="cs-CZ" sz="2000" b="1" dirty="0">
                <a:solidFill>
                  <a:srgbClr val="FF0000"/>
                </a:solidFill>
              </a:rPr>
              <a:t>SOUČASNOST JE ABSOLUTNÍ </a:t>
            </a:r>
            <a:r>
              <a:rPr lang="cs-CZ" sz="2000" dirty="0"/>
              <a:t>- 2 události v různých místech současné v jedné soustavě, potom musí být současné ve všech soustavách (plyne z předchozího tvrzení)</a:t>
            </a:r>
          </a:p>
          <a:p>
            <a:pPr marL="0" indent="0" algn="just">
              <a:buNone/>
            </a:pPr>
            <a:r>
              <a:rPr lang="cs-CZ" sz="2000" b="1" dirty="0">
                <a:solidFill>
                  <a:srgbClr val="FF0000"/>
                </a:solidFill>
              </a:rPr>
              <a:t>VZDÁLENOST JE ABSOLUTNÍ </a:t>
            </a:r>
            <a:r>
              <a:rPr lang="cs-CZ" sz="2000" dirty="0"/>
              <a:t>- v jedné soustavě je vzdálenost dvou míst 50 km, v ostatních soustavách vzdálenost stejných míst je také 50 km</a:t>
            </a:r>
          </a:p>
          <a:p>
            <a:pPr marL="0" indent="0" algn="just">
              <a:buNone/>
            </a:pPr>
            <a:r>
              <a:rPr lang="cs-CZ" sz="2000" b="1" dirty="0">
                <a:solidFill>
                  <a:srgbClr val="FF0000"/>
                </a:solidFill>
              </a:rPr>
              <a:t>HMOTNOST TĚLESA JE STÁLÁ a nezávislá na velikosti rychlosti, kterou se pohybuje</a:t>
            </a:r>
          </a:p>
          <a:p>
            <a:pPr marL="0" indent="0" algn="just">
              <a:buNone/>
            </a:pPr>
            <a:r>
              <a:rPr lang="cs-CZ" sz="2000" b="1" dirty="0">
                <a:solidFill>
                  <a:srgbClr val="00287D"/>
                </a:solidFill>
              </a:rPr>
              <a:t>PLATÍ KLASICKÝ PRINCIP SKLÁDÁNÍ RYCHLOSTÍ</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387946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sp>
        <p:nvSpPr>
          <p:cNvPr id="3" name="Zástupný symbol pro obsah 2"/>
          <p:cNvSpPr>
            <a:spLocks noGrp="1"/>
          </p:cNvSpPr>
          <p:nvPr>
            <p:ph idx="1"/>
          </p:nvPr>
        </p:nvSpPr>
        <p:spPr/>
        <p:txBody>
          <a:bodyPr/>
          <a:lstStyle/>
          <a:p>
            <a:pPr marL="0" indent="0" algn="just">
              <a:buNone/>
            </a:pPr>
            <a:r>
              <a:rPr lang="cs-CZ" sz="2000" b="1" dirty="0">
                <a:solidFill>
                  <a:srgbClr val="FF0000"/>
                </a:solidFill>
              </a:rPr>
              <a:t>Galileiho (mechanický) princip relativity:</a:t>
            </a:r>
          </a:p>
          <a:p>
            <a:pPr marL="0" indent="0" algn="just">
              <a:buNone/>
            </a:pPr>
            <a:r>
              <a:rPr lang="cs-CZ" sz="2000" b="1" i="1" dirty="0">
                <a:solidFill>
                  <a:srgbClr val="00287D"/>
                </a:solidFill>
              </a:rPr>
              <a:t>Žádným mechanickým pokusem nemůžeme rozlišit, zda je soustava v klidu nebo v pohybu.</a:t>
            </a:r>
          </a:p>
          <a:p>
            <a:pPr marL="0" indent="0" algn="just">
              <a:buNone/>
            </a:pPr>
            <a:endParaRPr lang="cs-CZ" sz="2000" dirty="0"/>
          </a:p>
          <a:p>
            <a:pPr marL="0" indent="0" algn="just">
              <a:buNone/>
            </a:pPr>
            <a:r>
              <a:rPr lang="cs-CZ" sz="2000" dirty="0"/>
              <a:t>Př. Nádraží   a  vlak </a:t>
            </a:r>
          </a:p>
          <a:p>
            <a:pPr marL="0" indent="0" algn="just">
              <a:buNone/>
            </a:pPr>
            <a:r>
              <a:rPr lang="cs-CZ" sz="2000" i="1" dirty="0"/>
              <a:t>⇒ Na nádraží naměříme u všech mechanických pokusů stejné výsledky jako ve vlaku, který nádražím rovnoměrně projíždí (předměty budou padat kolmo dolů, kyvadla budou kývat se stejnou frekvencí, kuličky se budou srážet stejným způsobem...).</a:t>
            </a:r>
          </a:p>
          <a:p>
            <a:pPr marL="0" indent="0" algn="just">
              <a:buNone/>
            </a:pPr>
            <a:endParaRPr lang="cs-CZ" sz="2000" dirty="0"/>
          </a:p>
          <a:p>
            <a:pPr marL="0" indent="0" algn="just">
              <a:buNone/>
            </a:pPr>
            <a:r>
              <a:rPr lang="cs-CZ" sz="2000" dirty="0"/>
              <a:t>Sledujeme libovolný fyzikální pokus: </a:t>
            </a:r>
          </a:p>
          <a:p>
            <a:pPr marL="0" indent="0" algn="just">
              <a:buNone/>
            </a:pPr>
            <a:r>
              <a:rPr lang="cs-CZ" sz="2000" dirty="0">
                <a:solidFill>
                  <a:srgbClr val="00287D"/>
                </a:solidFill>
              </a:rPr>
              <a:t>Při pohledu z libovolného místa uvidíme stejný děj, ale souřadnice se budou lišit.</a:t>
            </a:r>
            <a:endParaRPr lang="cs-CZ" sz="2000" b="1" dirty="0">
              <a:solidFill>
                <a:srgbClr val="00287D"/>
              </a:solidFill>
            </a:endParaRP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6" name="Obrázek 5"/>
          <p:cNvPicPr>
            <a:picLocks noChangeAspect="1"/>
          </p:cNvPicPr>
          <p:nvPr/>
        </p:nvPicPr>
        <p:blipFill>
          <a:blip r:embed="rId2"/>
          <a:stretch>
            <a:fillRect/>
          </a:stretch>
        </p:blipFill>
        <p:spPr>
          <a:xfrm>
            <a:off x="6402072" y="157659"/>
            <a:ext cx="2591025" cy="1615580"/>
          </a:xfrm>
          <a:prstGeom prst="rect">
            <a:avLst/>
          </a:prstGeom>
        </p:spPr>
      </p:pic>
    </p:spTree>
    <p:extLst>
      <p:ext uri="{BB962C8B-B14F-4D97-AF65-F5344CB8AC3E}">
        <p14:creationId xmlns:p14="http://schemas.microsoft.com/office/powerpoint/2010/main" val="427213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Prostor a čas v klasické mechanice </a:t>
            </a:r>
          </a:p>
        </p:txBody>
      </p:sp>
      <p:sp>
        <p:nvSpPr>
          <p:cNvPr id="3" name="Zástupný symbol pro obsah 2"/>
          <p:cNvSpPr>
            <a:spLocks noGrp="1"/>
          </p:cNvSpPr>
          <p:nvPr>
            <p:ph idx="1"/>
          </p:nvPr>
        </p:nvSpPr>
        <p:spPr/>
        <p:txBody>
          <a:bodyPr/>
          <a:lstStyle/>
          <a:p>
            <a:pPr marL="0" indent="0" algn="just">
              <a:buNone/>
            </a:pPr>
            <a:r>
              <a:rPr lang="cs-CZ" sz="2000" dirty="0"/>
              <a:t>Galileiho (mechanický) princip relativity</a:t>
            </a:r>
          </a:p>
          <a:p>
            <a:pPr marL="0" indent="0" algn="just">
              <a:buNone/>
            </a:pPr>
            <a:endParaRPr lang="cs-CZ" sz="2000" dirty="0"/>
          </a:p>
          <a:p>
            <a:pPr algn="just">
              <a:buFontTx/>
              <a:buChar char="-"/>
            </a:pPr>
            <a:r>
              <a:rPr lang="cs-CZ" sz="2000" dirty="0"/>
              <a:t>tvrdí, že zákony mechaniky jsou stejné pro každou inerciální vztažnou soustavu</a:t>
            </a:r>
          </a:p>
          <a:p>
            <a:pPr algn="just">
              <a:buFontTx/>
              <a:buChar char="-"/>
            </a:pPr>
            <a:r>
              <a:rPr lang="cs-CZ" sz="2000" dirty="0"/>
              <a:t>všechny inerciální soustavy jsou z hlediska klasické mechaniky rovnocenné</a:t>
            </a:r>
          </a:p>
          <a:p>
            <a:pPr algn="just">
              <a:buFontTx/>
              <a:buChar char="-"/>
            </a:pPr>
            <a:r>
              <a:rPr lang="cs-CZ" sz="2000" dirty="0"/>
              <a:t>žádným vnitřním mechanickým pokusem nelze zjistit, </a:t>
            </a:r>
            <a:r>
              <a:rPr lang="cs-CZ" sz="2000" dirty="0" err="1"/>
              <a:t>ujak</a:t>
            </a:r>
            <a:r>
              <a:rPr lang="cs-CZ" sz="2000" dirty="0"/>
              <a:t> rychle se daná soustava pohybuje.</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pic>
        <p:nvPicPr>
          <p:cNvPr id="6" name="Obrázek 5"/>
          <p:cNvPicPr>
            <a:picLocks noChangeAspect="1"/>
          </p:cNvPicPr>
          <p:nvPr/>
        </p:nvPicPr>
        <p:blipFill>
          <a:blip r:embed="rId2"/>
          <a:stretch>
            <a:fillRect/>
          </a:stretch>
        </p:blipFill>
        <p:spPr>
          <a:xfrm>
            <a:off x="6402072" y="157659"/>
            <a:ext cx="2591025" cy="1615580"/>
          </a:xfrm>
          <a:prstGeom prst="rect">
            <a:avLst/>
          </a:prstGeom>
        </p:spPr>
      </p:pic>
    </p:spTree>
    <p:extLst>
      <p:ext uri="{BB962C8B-B14F-4D97-AF65-F5344CB8AC3E}">
        <p14:creationId xmlns:p14="http://schemas.microsoft.com/office/powerpoint/2010/main" val="2796546621"/>
      </p:ext>
    </p:extLst>
  </p:cSld>
  <p:clrMapOvr>
    <a:masterClrMapping/>
  </p:clrMapOvr>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40505</TotalTime>
  <Words>3883</Words>
  <Application>Microsoft Office PowerPoint</Application>
  <PresentationFormat>Předvádění na obrazovce (4:3)</PresentationFormat>
  <Paragraphs>432</Paragraphs>
  <Slides>41</Slides>
  <Notes>1</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41</vt:i4>
      </vt:variant>
    </vt:vector>
  </HeadingPairs>
  <TitlesOfParts>
    <vt:vector size="54" baseType="lpstr">
      <vt:lpstr>Arial</vt:lpstr>
      <vt:lpstr>Calibri</vt:lpstr>
      <vt:lpstr>Cambria Math</vt:lpstr>
      <vt:lpstr>CMMI12</vt:lpstr>
      <vt:lpstr>CMMI8</vt:lpstr>
      <vt:lpstr>CMR12</vt:lpstr>
      <vt:lpstr>CMSY8</vt:lpstr>
      <vt:lpstr>CMUSerif-Italic</vt:lpstr>
      <vt:lpstr>CMUSerif-Roman-Identity-H</vt:lpstr>
      <vt:lpstr>Script MT Bold</vt:lpstr>
      <vt:lpstr>Tahoma</vt:lpstr>
      <vt:lpstr>Wingdings</vt:lpstr>
      <vt:lpstr>Prezentace_MU_CZ</vt:lpstr>
      <vt:lpstr>Speciální teorie relativity</vt:lpstr>
      <vt:lpstr>Úvodem</vt:lpstr>
      <vt:lpstr>Úvodem</vt:lpstr>
      <vt:lpstr>Prostor a čas v klasické mechanice </vt:lpstr>
      <vt:lpstr>Prostor a čas v klasické mechanice </vt:lpstr>
      <vt:lpstr>Prostor a čas v klasické mechanice </vt:lpstr>
      <vt:lpstr>Prostor a čas v klasické mechanice </vt:lpstr>
      <vt:lpstr>Prostor a čas v klasické mechanice </vt:lpstr>
      <vt:lpstr>Prostor a čas v klasické mechanice </vt:lpstr>
      <vt:lpstr>Prostor a čas v klasické mechanice </vt:lpstr>
      <vt:lpstr>Prostor a čas v klasické mechanice </vt:lpstr>
      <vt:lpstr>Prostor a čas v klasické mechanice </vt:lpstr>
      <vt:lpstr>Vývoj fyziky v 19. století</vt:lpstr>
      <vt:lpstr>Vývoj fyziky v 19. století</vt:lpstr>
      <vt:lpstr>Vývoj fyziky v 19. století</vt:lpstr>
      <vt:lpstr>MICHELSON – MORLEYŮV POKUS</vt:lpstr>
      <vt:lpstr>MICHELSON – MORLEYŮV POKUS</vt:lpstr>
      <vt:lpstr>Einsteinovy postuláty STR</vt:lpstr>
      <vt:lpstr>Lorentzova transformace</vt:lpstr>
      <vt:lpstr>Lorentzova transformace, prostoročas</vt:lpstr>
      <vt:lpstr>Lorentzova transformace, prostoročas</vt:lpstr>
      <vt:lpstr>Lorentzova transformace, prostoročas</vt:lpstr>
      <vt:lpstr>Lorentzova transformace, prostoročas</vt:lpstr>
      <vt:lpstr>Lorentzova transformace, prostoročas</vt:lpstr>
      <vt:lpstr>Lorentzova transformace, prostoročas</vt:lpstr>
      <vt:lpstr>Lorentzova transformace</vt:lpstr>
      <vt:lpstr>Lorentzova transformace</vt:lpstr>
      <vt:lpstr>Lorentzova transformace</vt:lpstr>
      <vt:lpstr>Důsledky Lorentzovy transformace</vt:lpstr>
      <vt:lpstr>Důsledky Lorentzovy transformace</vt:lpstr>
      <vt:lpstr>Důsledky Lorentzovy transformace</vt:lpstr>
      <vt:lpstr>Důsledky Lorentzovy transformace</vt:lpstr>
      <vt:lpstr>Důsledky Lorentzovy transformace</vt:lpstr>
      <vt:lpstr>Důsledky Lorentzovy transformace</vt:lpstr>
      <vt:lpstr>Důsledky Lorentzovy transformace</vt:lpstr>
      <vt:lpstr>Důsledky Lorentzovy transformace</vt:lpstr>
      <vt:lpstr>Důsledky Lorentzovy transformace</vt:lpstr>
      <vt:lpstr>Důsledky Lorentzovy transformace</vt:lpstr>
      <vt:lpstr>Důsledky Lorentzovy transformace</vt:lpstr>
      <vt:lpstr>Důsledky Lorentzovy transformace</vt:lpstr>
      <vt:lpstr>Důsledky Lorentzovy transformace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Sládek</dc:creator>
  <cp:lastModifiedBy>Petr Sládek</cp:lastModifiedBy>
  <cp:revision>358</cp:revision>
  <cp:lastPrinted>2017-05-31T19:18:36Z</cp:lastPrinted>
  <dcterms:created xsi:type="dcterms:W3CDTF">2015-11-23T07:04:47Z</dcterms:created>
  <dcterms:modified xsi:type="dcterms:W3CDTF">2020-11-07T10:38:39Z</dcterms:modified>
</cp:coreProperties>
</file>