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5" r:id="rId2"/>
  </p:sldMasterIdLst>
  <p:notesMasterIdLst>
    <p:notesMasterId r:id="rId13"/>
  </p:notesMasterIdLst>
  <p:sldIdLst>
    <p:sldId id="283" r:id="rId3"/>
    <p:sldId id="298" r:id="rId4"/>
    <p:sldId id="299" r:id="rId5"/>
    <p:sldId id="292" r:id="rId6"/>
    <p:sldId id="301" r:id="rId7"/>
    <p:sldId id="302" r:id="rId8"/>
    <p:sldId id="303" r:id="rId9"/>
    <p:sldId id="304" r:id="rId10"/>
    <p:sldId id="305" r:id="rId11"/>
    <p:sldId id="281" r:id="rId12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>
          <p15:clr>
            <a:srgbClr val="A4A3A4"/>
          </p15:clr>
        </p15:guide>
        <p15:guide id="2" pos="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66FF"/>
    <a:srgbClr val="009900"/>
    <a:srgbClr val="FF0000"/>
    <a:srgbClr val="DCEFF0"/>
    <a:srgbClr val="BBE0E3"/>
    <a:srgbClr val="66CC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29" autoAdjust="0"/>
    <p:restoredTop sz="95069" autoAdjust="0"/>
  </p:normalViewPr>
  <p:slideViewPr>
    <p:cSldViewPr>
      <p:cViewPr varScale="1">
        <p:scale>
          <a:sx n="64" d="100"/>
          <a:sy n="64" d="100"/>
        </p:scale>
        <p:origin x="1224" y="66"/>
      </p:cViewPr>
      <p:guideLst>
        <p:guide orient="horz" pos="3294"/>
        <p:guide pos="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A40C4378-6716-471C-8F96-972692C29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33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40C4378-6716-471C-8F96-972692C2966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376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9FA3DE6-46DF-418F-97F4-48FF93CCBC89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635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59952F-1B2F-492F-AEA0-E7A65EE916CC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F51D7-5EAA-4EC5-93D0-70973B1A8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8E75AC-515F-4BFE-BAD9-8C07AC1667AE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40EDB-128F-415E-879C-8E51C03ABA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BF2941-7C36-4D9A-858E-0103D3C8FCBA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478C3-6A3E-4AC3-B230-335F2FA263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3B76CB-64C0-445B-9580-4617D8201A86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199B8-47E7-4A0A-91FF-0B59CE9FC7F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877F13-CDC6-40FC-86B9-91B91D797F32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8D52A-E4CC-49AC-BA78-3278AC2BBB5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DA83C7-2A9C-49AE-B6BD-EC1E9560D2EE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ACB3C0-66E0-4F34-8B2E-BBC342FF7B1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066B81-D489-41FF-BD18-B2A526A228BD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B287A-2AA0-47C8-8CAA-335CE2CBFE1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CD5651-7B3F-4EED-B622-7DA7EA99D834}" type="datetime1">
              <a:rPr lang="cs-CZ" smtClean="0"/>
              <a:t>19. 10. 2018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BD124D-A7F5-42B8-A5B2-E49C4F3ACC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13F079-AF17-4189-86D1-6F17177F785B}" type="datetime1">
              <a:rPr lang="cs-CZ" smtClean="0"/>
              <a:t>19. 10. 2018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C1EFE-F618-426A-97B7-6B437AEAB00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B52F0C0-60A0-4C9A-A579-F6DC08CBD2CB}" type="datetime1">
              <a:rPr lang="cs-CZ" smtClean="0"/>
              <a:t>19. 10. 2018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0CB6C-2907-448A-A318-E7AB6A5E1D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2C4D7A-1AA5-459D-9B46-7EDDA85DE9F0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8760EE-1246-4DBF-B7FE-F4A97F5C1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E83C0B-F1ED-4E92-AE2C-675D3ECDE566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3366FF"/>
                </a:solidFill>
              </a:defRPr>
            </a:lvl1pPr>
          </a:lstStyle>
          <a:p>
            <a:r>
              <a:rPr lang="cs-CZ" dirty="0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56642-4F0F-4EE0-B7CF-F260EFC51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CB3504-EF63-436B-898E-D18CF5C87FC4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A4E6F-9F1F-4FB5-967A-951C2F9B9E9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2B016A-DE16-403C-A71F-FCDAA73BC274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FF6D2-1C22-4432-836D-F82DA6063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49AD02-7824-4348-807F-73C34490D727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3F556-1B15-4F5F-84F5-BB8C94ABC7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AD01E3C-28BF-43CE-A818-061A697547BF}" type="datetime1">
              <a:rPr lang="cs-CZ" smtClean="0"/>
              <a:t>19. 10. 2018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59B73-A66A-480E-BA28-B12B7EB2C1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404813"/>
            <a:ext cx="4038600" cy="5721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404813"/>
            <a:ext cx="4038600" cy="5721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80AA1B-C510-4135-A691-8A370D9369B4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F5AE4-AEA8-4333-A9B8-91B6BCC96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7FD0AB-8173-4930-9177-BEC432B02F70}" type="datetime1">
              <a:rPr lang="cs-CZ" smtClean="0"/>
              <a:t>19. 10. 2018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731B8-A00E-46AA-9A69-3E15F1D556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1BA79F-AE9B-43FB-8009-B9FCBDDCAB78}" type="datetime1">
              <a:rPr lang="cs-CZ" smtClean="0"/>
              <a:t>19. 10. 2018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B3B5-A3BD-44A2-B8C3-07E453D35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FF455-DE69-4B24-929D-2F0DAEF42AF3}" type="datetime1">
              <a:rPr lang="cs-CZ" smtClean="0"/>
              <a:t>19. 10. 2018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35ED3-F56F-4E96-B4ED-CE429CA860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1D9827-BFD1-4D7D-8F25-0C8D4277C109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72212-F5CF-4C9B-A17A-12125F3471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36852C-DEB4-43D8-A660-87BD290D62F1}" type="datetime1">
              <a:rPr lang="cs-CZ" smtClean="0"/>
              <a:t>19. 10. 2018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18CCC-A0C2-487D-B25C-A8ACBFA37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404813"/>
            <a:ext cx="8229600" cy="572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</a:t>
            </a:r>
          </a:p>
          <a:p>
            <a:pPr lvl="0"/>
            <a:endParaRPr lang="cs-CZ"/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fld id="{F2C9B31F-22EC-4335-A1D9-B3819061C45D}" type="datetime1">
              <a:rPr lang="cs-CZ" smtClean="0"/>
              <a:t>19. 10. 2018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solidFill>
                  <a:srgbClr val="3366FF"/>
                </a:solidFill>
              </a:defRPr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solidFill>
                  <a:srgbClr val="3366FF"/>
                </a:solidFill>
              </a:defRPr>
            </a:lvl1pPr>
          </a:lstStyle>
          <a:p>
            <a:pPr>
              <a:defRPr/>
            </a:pPr>
            <a:fld id="{AE5DBB02-D9CF-447E-B8AA-D015910493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fld id="{26868577-D20F-46E5-BB4E-4F40EA6BE2F7}" type="datetime1">
              <a:rPr lang="cs-CZ" smtClean="0"/>
              <a:t>19. 10. 2018</a:t>
            </a:fld>
            <a:endParaRPr lang="cs-CZ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/>
            </a:lvl1pPr>
          </a:lstStyle>
          <a:p>
            <a:r>
              <a:rPr lang="cs-CZ"/>
              <a:t>Fyzika II, 2014-15, přednáška 3 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4E668573-ADD3-4C37-A68B-B99B3BCD25BC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10" Type="http://schemas.openxmlformats.org/officeDocument/2006/relationships/image" Target="../media/image300.png"/><Relationship Id="rId4" Type="http://schemas.openxmlformats.org/officeDocument/2006/relationships/image" Target="../media/image42.png"/><Relationship Id="rId9" Type="http://schemas.openxmlformats.org/officeDocument/2006/relationships/image" Target="../media/image4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93.png"/><Relationship Id="rId7" Type="http://schemas.openxmlformats.org/officeDocument/2006/relationships/image" Target="../media/image8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10" Type="http://schemas.openxmlformats.org/officeDocument/2006/relationships/image" Target="../media/image92.png"/><Relationship Id="rId4" Type="http://schemas.openxmlformats.org/officeDocument/2006/relationships/image" Target="../media/image94.png"/><Relationship Id="rId9" Type="http://schemas.openxmlformats.org/officeDocument/2006/relationships/image" Target="../media/image9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1.png"/><Relationship Id="rId2" Type="http://schemas.openxmlformats.org/officeDocument/2006/relationships/image" Target="../media/image4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63.png"/><Relationship Id="rId3" Type="http://schemas.openxmlformats.org/officeDocument/2006/relationships/image" Target="../media/image52.png"/><Relationship Id="rId7" Type="http://schemas.openxmlformats.org/officeDocument/2006/relationships/image" Target="../media/image5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59.png"/><Relationship Id="rId5" Type="http://schemas.openxmlformats.org/officeDocument/2006/relationships/image" Target="../media/image3.png"/><Relationship Id="rId10" Type="http://schemas.openxmlformats.org/officeDocument/2006/relationships/image" Target="../media/image120.png"/><Relationship Id="rId4" Type="http://schemas.openxmlformats.org/officeDocument/2006/relationships/image" Target="../media/image53.png"/><Relationship Id="rId9" Type="http://schemas.openxmlformats.org/officeDocument/2006/relationships/image" Target="../media/image7.png"/><Relationship Id="rId14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8.png"/><Relationship Id="rId7" Type="http://schemas.openxmlformats.org/officeDocument/2006/relationships/image" Target="../media/image69.png"/><Relationship Id="rId12" Type="http://schemas.openxmlformats.org/officeDocument/2006/relationships/image" Target="../media/image71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70.png"/><Relationship Id="rId5" Type="http://schemas.openxmlformats.org/officeDocument/2006/relationships/image" Target="../media/image10.png"/><Relationship Id="rId10" Type="http://schemas.openxmlformats.org/officeDocument/2006/relationships/image" Target="../media/image680.png"/><Relationship Id="rId4" Type="http://schemas.openxmlformats.org/officeDocument/2006/relationships/image" Target="../media/image9.png"/><Relationship Id="rId9" Type="http://schemas.openxmlformats.org/officeDocument/2006/relationships/image" Target="../media/image690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6.png"/><Relationship Id="rId3" Type="http://schemas.openxmlformats.org/officeDocument/2006/relationships/image" Target="../media/image74.png"/><Relationship Id="rId12" Type="http://schemas.openxmlformats.org/officeDocument/2006/relationships/image" Target="../media/image7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0.png"/><Relationship Id="rId10" Type="http://schemas.openxmlformats.org/officeDocument/2006/relationships/image" Target="../media/image330.png"/><Relationship Id="rId4" Type="http://schemas.openxmlformats.org/officeDocument/2006/relationships/image" Target="../media/image12.png"/><Relationship Id="rId14" Type="http://schemas.openxmlformats.org/officeDocument/2006/relationships/image" Target="../media/image7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3"/>
          <p:cNvSpPr>
            <a:spLocks noChangeArrowheads="1"/>
          </p:cNvSpPr>
          <p:nvPr/>
        </p:nvSpPr>
        <p:spPr bwMode="auto">
          <a:xfrm>
            <a:off x="585005" y="1341437"/>
            <a:ext cx="4392613" cy="3527704"/>
          </a:xfrm>
          <a:prstGeom prst="rect">
            <a:avLst/>
          </a:prstGeom>
          <a:solidFill>
            <a:srgbClr val="DDDDDD"/>
          </a:solidFill>
          <a:ln w="28575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333375"/>
            <a:ext cx="8229600" cy="6119813"/>
          </a:xfrm>
        </p:spPr>
        <p:txBody>
          <a:bodyPr/>
          <a:lstStyle/>
          <a:p>
            <a:pPr eaLnBrk="1" hangingPunct="1"/>
            <a:r>
              <a:rPr lang="cs-CZ" dirty="0"/>
              <a:t>3.6 Maxwellovy rovnice </a:t>
            </a:r>
          </a:p>
          <a:p>
            <a:pPr eaLnBrk="1" hangingPunct="1"/>
            <a:r>
              <a:rPr lang="cs-CZ" dirty="0"/>
              <a:t>	v integrálním tvaru 	</a:t>
            </a:r>
            <a:endParaRPr lang="cs-CZ" b="1" dirty="0">
              <a:solidFill>
                <a:srgbClr val="009900"/>
              </a:solidFill>
            </a:endParaRPr>
          </a:p>
          <a:p>
            <a:pPr lvl="2" eaLnBrk="1" hangingPunct="1">
              <a:buFontTx/>
              <a:buNone/>
            </a:pPr>
            <a:endParaRPr lang="cs-CZ" sz="2000" dirty="0">
              <a:latin typeface="Tahoma" pitchFamily="34" charset="0"/>
            </a:endParaRPr>
          </a:p>
          <a:p>
            <a:pPr lvl="2" eaLnBrk="1" hangingPunct="1"/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85" name="Text Box 12"/>
          <p:cNvSpPr txBox="1">
            <a:spLocks noChangeArrowheads="1"/>
          </p:cNvSpPr>
          <p:nvPr/>
        </p:nvSpPr>
        <p:spPr bwMode="auto">
          <a:xfrm>
            <a:off x="5272088" y="1360488"/>
            <a:ext cx="3871912" cy="3474797"/>
          </a:xfrm>
          <a:prstGeom prst="rect">
            <a:avLst/>
          </a:prstGeom>
          <a:solidFill>
            <a:srgbClr val="DDDDDD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Tx/>
              <a:buChar char="•"/>
            </a:pPr>
            <a:endParaRPr lang="cs-CZ" sz="2000" dirty="0"/>
          </a:p>
          <a:p>
            <a:pPr marL="285750" indent="-285750">
              <a:buFontTx/>
              <a:buChar char="•"/>
            </a:pPr>
            <a:r>
              <a:rPr lang="cs-CZ" sz="2000" dirty="0"/>
              <a:t>zdroj el. pole je náboj</a:t>
            </a:r>
          </a:p>
          <a:p>
            <a:pPr marL="285750" indent="-285750">
              <a:buFontTx/>
              <a:buChar char="•"/>
            </a:pPr>
            <a:r>
              <a:rPr lang="cs-CZ" sz="2000" dirty="0" err="1"/>
              <a:t>mag</a:t>
            </a:r>
            <a:r>
              <a:rPr lang="cs-CZ" sz="2000" dirty="0"/>
              <a:t>. pole není vyvoláno </a:t>
            </a:r>
            <a:r>
              <a:rPr lang="cs-CZ" sz="2000" dirty="0" err="1"/>
              <a:t>mag</a:t>
            </a:r>
            <a:r>
              <a:rPr lang="cs-CZ" sz="2000" dirty="0"/>
              <a:t>. monopólem (</a:t>
            </a:r>
            <a:r>
              <a:rPr lang="cs-CZ" sz="2000" dirty="0" err="1"/>
              <a:t>nezřídlové</a:t>
            </a:r>
            <a:r>
              <a:rPr lang="cs-CZ" sz="2000" dirty="0"/>
              <a:t>) </a:t>
            </a:r>
          </a:p>
          <a:p>
            <a:pPr marL="285750" indent="-285750">
              <a:buFontTx/>
              <a:buChar char="•"/>
            </a:pPr>
            <a:r>
              <a:rPr lang="cs-CZ" sz="2000" dirty="0"/>
              <a:t>zdroj </a:t>
            </a:r>
            <a:r>
              <a:rPr lang="cs-CZ" sz="2000" dirty="0" err="1"/>
              <a:t>mag</a:t>
            </a:r>
            <a:r>
              <a:rPr lang="cs-CZ" sz="2000" dirty="0"/>
              <a:t>. pole je proud a čas. změna el. pole</a:t>
            </a:r>
          </a:p>
          <a:p>
            <a:pPr marL="285750" indent="-285750">
              <a:buFontTx/>
              <a:buChar char="•"/>
            </a:pPr>
            <a:r>
              <a:rPr lang="cs-CZ" sz="2000" dirty="0"/>
              <a:t>indukované el. pole (nekonzervativní) vyvolané proměnným </a:t>
            </a:r>
            <a:r>
              <a:rPr lang="cs-CZ" sz="2000" dirty="0" err="1"/>
              <a:t>mag</a:t>
            </a:r>
            <a:r>
              <a:rPr lang="cs-CZ" sz="2000" dirty="0"/>
              <a:t>. polem</a:t>
            </a:r>
          </a:p>
          <a:p>
            <a:pPr marL="285750" indent="-285750">
              <a:buFontTx/>
              <a:buChar char="•"/>
            </a:pPr>
            <a:endParaRPr lang="cs-CZ" sz="1800" dirty="0"/>
          </a:p>
          <a:p>
            <a:pPr marL="285750" indent="-285750">
              <a:buFontTx/>
              <a:buChar char="•"/>
            </a:pPr>
            <a:endParaRPr lang="cs-CZ" sz="2000" dirty="0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 rot="-5400000">
            <a:off x="-1204913" y="2797176"/>
            <a:ext cx="31353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sz="2000">
                <a:solidFill>
                  <a:srgbClr val="FF3300"/>
                </a:solidFill>
              </a:rPr>
              <a:t>hlavní Maxwellovy rovnice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11188" y="4941888"/>
            <a:ext cx="33194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sz="2000">
                <a:solidFill>
                  <a:srgbClr val="FF3300"/>
                </a:solidFill>
              </a:rPr>
              <a:t>vedlejší Maxwellovy rovnice</a:t>
            </a:r>
          </a:p>
        </p:txBody>
      </p:sp>
      <p:sp>
        <p:nvSpPr>
          <p:cNvPr id="28688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0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2" name="Rectangle 2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8694" name="Rectangle 2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11188" y="5373688"/>
            <a:ext cx="5832475" cy="129540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517164" y="1341438"/>
                <a:ext cx="4011996" cy="951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a:rPr lang="cs-CZ" sz="2000" i="1">
                          <a:latin typeface="Cambria Math"/>
                        </a:rPr>
                        <m:t>𝜇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  <m:r>
                            <a:rPr lang="cs-CZ" sz="2000" i="1">
                              <a:latin typeface="Cambria Math"/>
                            </a:rPr>
                            <m:t>+</m:t>
                          </m:r>
                          <m:r>
                            <a:rPr lang="cs-CZ" sz="2000" i="1">
                              <a:latin typeface="Cambria Math"/>
                            </a:rPr>
                            <m:t>𝜀</m:t>
                          </m:r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sz="2000" i="1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cs-CZ" sz="2000" i="1">
                                  <a:latin typeface="Cambria Math"/>
                                </a:rPr>
                                <m:t>∙</m:t>
                              </m:r>
                            </m:e>
                          </m:nary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4" y="1341438"/>
                <a:ext cx="4011996" cy="9512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469216" y="2266916"/>
                <a:ext cx="3058209" cy="951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</m:e>
                      </m:nary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2266916"/>
                <a:ext cx="3058209" cy="95128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469216" y="3087388"/>
                <a:ext cx="1836528" cy="951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𝜀</m:t>
                              </m:r>
                            </m:e>
                            <m:sub/>
                          </m:sSub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3087388"/>
                <a:ext cx="1836528" cy="9517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469216" y="3845626"/>
                <a:ext cx="1663725" cy="951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3845626"/>
                <a:ext cx="1663725" cy="9517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646390" y="5380309"/>
                <a:ext cx="2366032" cy="464999"/>
              </a:xfrm>
              <a:prstGeom prst="rect">
                <a:avLst/>
              </a:prstGeom>
              <a:ln w="317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𝜀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90" y="5380309"/>
                <a:ext cx="2366032" cy="464999"/>
              </a:xfrm>
              <a:prstGeom prst="rect">
                <a:avLst/>
              </a:prstGeom>
              <a:blipFill rotWithShape="1">
                <a:blip r:embed="rId6"/>
                <a:stretch>
                  <a:fillRect b="-3947"/>
                </a:stretch>
              </a:blipFill>
              <a:ln w="317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614146" y="5827513"/>
                <a:ext cx="2565446" cy="813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𝐻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𝜇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46" y="5827513"/>
                <a:ext cx="2565446" cy="8136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770473" y="5436442"/>
                <a:ext cx="1158715" cy="464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𝐽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 smtClean="0">
                          <a:latin typeface="Cambria Math"/>
                        </a:rPr>
                        <m:t>𝜎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473" y="5436442"/>
                <a:ext cx="1158715" cy="464999"/>
              </a:xfrm>
              <a:prstGeom prst="rect">
                <a:avLst/>
              </a:prstGeom>
              <a:blipFill rotWithShape="1">
                <a:blip r:embed="rId8"/>
                <a:stretch>
                  <a:fillRect l="-526" t="-30263" b="-14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711909" y="6035817"/>
                <a:ext cx="2676245" cy="4916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𝑄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400" i="1">
                              <a:latin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09" y="6035817"/>
                <a:ext cx="2676245" cy="491673"/>
              </a:xfrm>
              <a:prstGeom prst="rect">
                <a:avLst/>
              </a:prstGeom>
              <a:blipFill rotWithShape="1">
                <a:blip r:embed="rId9"/>
                <a:stretch>
                  <a:fillRect t="-28395"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588223" y="5484275"/>
                <a:ext cx="24079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</a:rPr>
                      <m:t>𝜎</m:t>
                    </m:r>
                  </m:oMath>
                </a14:m>
                <a:r>
                  <a:rPr lang="cs-CZ" dirty="0"/>
                  <a:t> </a:t>
                </a:r>
                <a:r>
                  <a:rPr lang="cs-CZ" sz="2000" dirty="0"/>
                  <a:t>je měrná vodivost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3" y="5484275"/>
                <a:ext cx="2407903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15000" r="-2278" b="-3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1" grpId="0"/>
      <p:bldP spid="34840" grpId="0" animBg="1"/>
      <p:bldP spid="30" grpId="0"/>
      <p:bldP spid="2" grpId="0"/>
      <p:bldP spid="3" grpId="0"/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119812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rgbClr val="009900"/>
                </a:solidFill>
              </a:rPr>
              <a:t>3.7 Elektromagnetické vlnění</a:t>
            </a:r>
          </a:p>
          <a:p>
            <a:pPr marL="342900" lvl="1" indent="-342900" eaLnBrk="1" hangingPunct="1"/>
            <a:r>
              <a:rPr lang="cs-CZ" sz="2000" dirty="0">
                <a:solidFill>
                  <a:srgbClr val="009900"/>
                </a:solidFill>
              </a:rPr>
              <a:t>kvalitativně</a:t>
            </a:r>
          </a:p>
          <a:p>
            <a:pPr eaLnBrk="1" hangingPunct="1"/>
            <a:endParaRPr lang="cs-CZ" dirty="0">
              <a:solidFill>
                <a:srgbClr val="009900"/>
              </a:solidFill>
            </a:endParaRPr>
          </a:p>
          <a:p>
            <a:pPr lvl="2" eaLnBrk="1" hangingPunct="1">
              <a:buFontTx/>
              <a:buNone/>
            </a:pPr>
            <a:endParaRPr lang="cs-CZ" sz="2000" dirty="0">
              <a:solidFill>
                <a:srgbClr val="009900"/>
              </a:solidFill>
              <a:latin typeface="Tahoma" pitchFamily="34" charset="0"/>
            </a:endParaRPr>
          </a:p>
          <a:p>
            <a:pPr lvl="2" eaLnBrk="1" hangingPunct="1"/>
            <a:endParaRPr lang="cs-CZ" dirty="0">
              <a:solidFill>
                <a:schemeClr val="accent1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3"/>
          <p:cNvSpPr>
            <a:spLocks noChangeArrowheads="1"/>
          </p:cNvSpPr>
          <p:nvPr/>
        </p:nvSpPr>
        <p:spPr bwMode="auto">
          <a:xfrm>
            <a:off x="536575" y="1341438"/>
            <a:ext cx="4392613" cy="3455987"/>
          </a:xfrm>
          <a:prstGeom prst="rect">
            <a:avLst/>
          </a:prstGeom>
          <a:solidFill>
            <a:srgbClr val="DDDDDD"/>
          </a:solidFill>
          <a:ln w="28575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333375"/>
            <a:ext cx="8229600" cy="6119813"/>
          </a:xfrm>
        </p:spPr>
        <p:txBody>
          <a:bodyPr/>
          <a:lstStyle/>
          <a:p>
            <a:pPr eaLnBrk="1" hangingPunct="1"/>
            <a:r>
              <a:rPr lang="cs-CZ"/>
              <a:t>3.6 Maxwellovy rovnice </a:t>
            </a:r>
          </a:p>
          <a:p>
            <a:pPr eaLnBrk="1" hangingPunct="1"/>
            <a:r>
              <a:rPr lang="cs-CZ"/>
              <a:t>	v integrálním tvaru 	</a:t>
            </a:r>
            <a:endParaRPr lang="cs-CZ" b="1">
              <a:solidFill>
                <a:srgbClr val="009900"/>
              </a:solidFill>
            </a:endParaRPr>
          </a:p>
          <a:p>
            <a:pPr lvl="2" eaLnBrk="1" hangingPunct="1">
              <a:buFontTx/>
              <a:buNone/>
            </a:pPr>
            <a:endParaRPr lang="cs-CZ" sz="2000">
              <a:latin typeface="Tahoma" pitchFamily="34" charset="0"/>
            </a:endParaRPr>
          </a:p>
          <a:p>
            <a:pPr lvl="2" eaLnBrk="1" hangingPunct="1"/>
            <a:endParaRPr lang="cs-CZ">
              <a:solidFill>
                <a:schemeClr val="accent1"/>
              </a:solidFill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 rot="-5400000">
            <a:off x="-1204913" y="2797176"/>
            <a:ext cx="31353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sz="2000">
                <a:solidFill>
                  <a:srgbClr val="FF3300"/>
                </a:solidFill>
              </a:rPr>
              <a:t>hlavní Maxwellovy rovnice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611188" y="4941888"/>
            <a:ext cx="3319462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sz="2000">
                <a:solidFill>
                  <a:srgbClr val="FF3300"/>
                </a:solidFill>
              </a:rPr>
              <a:t>vedlejší Maxwellovy rovnice</a:t>
            </a:r>
          </a:p>
        </p:txBody>
      </p:sp>
      <p:sp>
        <p:nvSpPr>
          <p:cNvPr id="53264" name="Rectangle 17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6" name="Rectangle 1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8" name="Rectangle 2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70" name="Rectangle 23"/>
          <p:cNvSpPr>
            <a:spLocks noChangeArrowheads="1"/>
          </p:cNvSpPr>
          <p:nvPr/>
        </p:nvSpPr>
        <p:spPr bwMode="auto">
          <a:xfrm>
            <a:off x="0" y="32766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11188" y="5373688"/>
            <a:ext cx="5832475" cy="1295400"/>
          </a:xfrm>
          <a:prstGeom prst="rect">
            <a:avLst/>
          </a:prstGeom>
          <a:noFill/>
          <a:ln w="28575" algn="ctr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pic>
        <p:nvPicPr>
          <p:cNvPr id="53273" name="Picture 19" descr="Maxwel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163" y="1341438"/>
            <a:ext cx="2728912" cy="352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646390" y="5380309"/>
                <a:ext cx="2366032" cy="464999"/>
              </a:xfrm>
              <a:prstGeom prst="rect">
                <a:avLst/>
              </a:prstGeom>
              <a:ln w="317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𝐷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𝜀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𝜀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𝑟</m:t>
                          </m:r>
                        </m:sub>
                      </m:sSub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390" y="5380309"/>
                <a:ext cx="2366032" cy="464999"/>
              </a:xfrm>
              <a:prstGeom prst="rect">
                <a:avLst/>
              </a:prstGeom>
              <a:blipFill rotWithShape="1">
                <a:blip r:embed="rId3"/>
                <a:stretch>
                  <a:fillRect b="-3947"/>
                </a:stretch>
              </a:blipFill>
              <a:ln w="317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614146" y="5827513"/>
                <a:ext cx="2565446" cy="8136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𝐻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𝜇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𝐵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𝑟</m:t>
                              </m:r>
                            </m:sub>
                          </m:sSub>
                        </m:den>
                      </m:f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146" y="5827513"/>
                <a:ext cx="2565446" cy="8136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3770473" y="5436442"/>
                <a:ext cx="1158715" cy="464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𝐽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𝜎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0473" y="5436442"/>
                <a:ext cx="1158715" cy="464999"/>
              </a:xfrm>
              <a:prstGeom prst="rect">
                <a:avLst/>
              </a:prstGeom>
              <a:blipFill rotWithShape="1">
                <a:blip r:embed="rId5"/>
                <a:stretch>
                  <a:fillRect l="-526" t="-30263" b="-144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3711909" y="6035817"/>
                <a:ext cx="2616165" cy="4916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i="1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</a:rPr>
                        <m:t>𝑄</m:t>
                      </m:r>
                      <m:d>
                        <m:d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  <m:r>
                            <a:rPr lang="cs-CZ" sz="2400" i="1">
                              <a:latin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400" i="1">
                              <a:latin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1909" y="6035817"/>
                <a:ext cx="2616165" cy="491673"/>
              </a:xfrm>
              <a:prstGeom prst="rect">
                <a:avLst/>
              </a:prstGeom>
              <a:blipFill rotWithShape="1">
                <a:blip r:embed="rId6"/>
                <a:stretch>
                  <a:fillRect b="-7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17164" y="1341438"/>
                <a:ext cx="4231799" cy="951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cs-CZ" sz="2000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  <m:r>
                            <a:rPr lang="cs-CZ" sz="20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sz="2000" i="1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cs-CZ" sz="2000" i="1">
                                  <a:latin typeface="Cambria Math"/>
                                </a:rPr>
                                <m:t>∙</m:t>
                              </m:r>
                            </m:e>
                          </m:nary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64" y="1341438"/>
                <a:ext cx="4231799" cy="9512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469216" y="2266916"/>
                <a:ext cx="3058209" cy="951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</m:e>
                      </m:nary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2266916"/>
                <a:ext cx="3058209" cy="95128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469216" y="3087388"/>
                <a:ext cx="1836528" cy="951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3087388"/>
                <a:ext cx="1836528" cy="9517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469216" y="3845626"/>
                <a:ext cx="1663725" cy="9517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216" y="3845626"/>
                <a:ext cx="1663725" cy="9517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ChangeArrowheads="1"/>
          </p:cNvSpPr>
          <p:nvPr/>
        </p:nvSpPr>
        <p:spPr bwMode="auto">
          <a:xfrm>
            <a:off x="107950" y="1196975"/>
            <a:ext cx="3816350" cy="3455988"/>
          </a:xfrm>
          <a:prstGeom prst="rect">
            <a:avLst/>
          </a:prstGeom>
          <a:solidFill>
            <a:srgbClr val="DDDDDD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333375"/>
            <a:ext cx="8229600" cy="6119813"/>
          </a:xfrm>
        </p:spPr>
        <p:txBody>
          <a:bodyPr/>
          <a:lstStyle/>
          <a:p>
            <a:pPr marL="446088" indent="-446088" eaLnBrk="1" hangingPunct="1"/>
            <a:r>
              <a:rPr lang="cs-CZ" dirty="0">
                <a:solidFill>
                  <a:schemeClr val="bg2"/>
                </a:solidFill>
              </a:rPr>
              <a:t>3.6 Maxwellovy rovnice</a:t>
            </a:r>
            <a:r>
              <a:rPr lang="cs-CZ" dirty="0"/>
              <a:t> </a:t>
            </a:r>
          </a:p>
          <a:p>
            <a:pPr marL="446088" indent="-446088" eaLnBrk="1" hangingPunct="1"/>
            <a:r>
              <a:rPr lang="cs-CZ" dirty="0"/>
              <a:t>Maxwell. rov. </a:t>
            </a:r>
            <a:r>
              <a:rPr lang="cs-CZ" u="sng" dirty="0"/>
              <a:t>ve vakuu</a:t>
            </a:r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3492500" y="1484313"/>
            <a:ext cx="433388" cy="312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(1)</a:t>
            </a:r>
          </a:p>
        </p:txBody>
      </p:sp>
      <p:sp>
        <p:nvSpPr>
          <p:cNvPr id="54282" name="Text Box 9"/>
          <p:cNvSpPr txBox="1">
            <a:spLocks noChangeArrowheads="1"/>
          </p:cNvSpPr>
          <p:nvPr/>
        </p:nvSpPr>
        <p:spPr bwMode="auto">
          <a:xfrm>
            <a:off x="3492500" y="2349500"/>
            <a:ext cx="433388" cy="31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(2)</a:t>
            </a:r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3492500" y="3284538"/>
            <a:ext cx="433388" cy="312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(3)</a:t>
            </a:r>
          </a:p>
        </p:txBody>
      </p:sp>
      <p:sp>
        <p:nvSpPr>
          <p:cNvPr id="54284" name="Text Box 11"/>
          <p:cNvSpPr txBox="1">
            <a:spLocks noChangeArrowheads="1"/>
          </p:cNvSpPr>
          <p:nvPr/>
        </p:nvSpPr>
        <p:spPr bwMode="auto">
          <a:xfrm>
            <a:off x="3492500" y="4149725"/>
            <a:ext cx="433388" cy="31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(4)</a:t>
            </a:r>
          </a:p>
        </p:txBody>
      </p:sp>
      <p:sp>
        <p:nvSpPr>
          <p:cNvPr id="54285" name="Rectangle 14"/>
          <p:cNvSpPr>
            <a:spLocks noChangeArrowheads="1"/>
          </p:cNvSpPr>
          <p:nvPr/>
        </p:nvSpPr>
        <p:spPr bwMode="auto">
          <a:xfrm>
            <a:off x="3995738" y="1196975"/>
            <a:ext cx="3816350" cy="34559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388" y="5084763"/>
            <a:ext cx="38481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indent="-179388"/>
            <a:r>
              <a:rPr lang="cs-CZ" sz="2000" dirty="0"/>
              <a:t>integrálně diferenciální rovnice:</a:t>
            </a:r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shrnují zákonitosti </a:t>
            </a:r>
            <a:r>
              <a:rPr lang="cs-CZ" sz="2000" dirty="0" err="1"/>
              <a:t>elmag</a:t>
            </a:r>
            <a:r>
              <a:rPr lang="cs-CZ" sz="2000" dirty="0"/>
              <a:t>. pole </a:t>
            </a:r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souvislost el. a </a:t>
            </a:r>
            <a:r>
              <a:rPr lang="cs-CZ" sz="2000" dirty="0" err="1"/>
              <a:t>mag.pole</a:t>
            </a:r>
            <a:endParaRPr lang="cs-CZ" sz="2000" dirty="0"/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existence </a:t>
            </a:r>
            <a:r>
              <a:rPr lang="cs-CZ" sz="2000" dirty="0" err="1"/>
              <a:t>elmag</a:t>
            </a:r>
            <a:r>
              <a:rPr lang="cs-CZ" sz="2000" dirty="0"/>
              <a:t>. vlnění</a:t>
            </a:r>
          </a:p>
          <a:p>
            <a:pPr marL="179388" indent="-179388">
              <a:buFont typeface="Arial" charset="0"/>
              <a:buChar char="•"/>
            </a:pPr>
            <a:endParaRPr lang="cs-CZ" sz="2000" dirty="0"/>
          </a:p>
          <a:p>
            <a:pPr marL="179388" indent="-179388"/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43503" y="1268797"/>
                <a:ext cx="3419719" cy="779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𝑆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∙</m:t>
                              </m:r>
                            </m:e>
                          </m:nary>
                          <m:r>
                            <a:rPr lang="cs-CZ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3" y="1268797"/>
                <a:ext cx="3419719" cy="7795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93732" y="2145460"/>
                <a:ext cx="2484013" cy="779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  <m:r>
                            <a:rPr lang="cs-CZ" i="1">
                              <a:latin typeface="Cambria Math"/>
                            </a:rPr>
                            <m:t>∙</m:t>
                          </m:r>
                        </m:e>
                      </m:nary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32" y="2145460"/>
                <a:ext cx="2484013" cy="77950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108718" y="2971440"/>
                <a:ext cx="1507207" cy="7798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18" y="2971440"/>
                <a:ext cx="1507207" cy="7798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79287" y="3830851"/>
                <a:ext cx="1368580" cy="7798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7" y="3830851"/>
                <a:ext cx="1368580" cy="77989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Fyzika II, 2014-15, přednáška 3 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333375"/>
            <a:ext cx="8229600" cy="6119813"/>
          </a:xfrm>
        </p:spPr>
        <p:txBody>
          <a:bodyPr/>
          <a:lstStyle/>
          <a:p>
            <a:pPr marL="446088" indent="-446088" eaLnBrk="1" hangingPunct="1"/>
            <a:r>
              <a:rPr lang="cs-CZ" dirty="0">
                <a:solidFill>
                  <a:schemeClr val="bg2"/>
                </a:solidFill>
              </a:rPr>
              <a:t>3.6 Maxwellovy rovnice</a:t>
            </a:r>
            <a:r>
              <a:rPr lang="cs-CZ" dirty="0"/>
              <a:t> </a:t>
            </a:r>
          </a:p>
          <a:p>
            <a:pPr marL="446088" indent="-446088" eaLnBrk="1" hangingPunct="1"/>
            <a:r>
              <a:rPr lang="cs-CZ" dirty="0"/>
              <a:t>Maxwell. rov. </a:t>
            </a:r>
            <a:r>
              <a:rPr lang="cs-CZ" u="sng" dirty="0"/>
              <a:t>ve vakuu</a:t>
            </a:r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  <a:p>
            <a:pPr marL="446088" indent="-446088" eaLnBrk="1" hangingPunct="1"/>
            <a:endParaRPr lang="cs-CZ" dirty="0"/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4665418" y="1196975"/>
            <a:ext cx="4535487" cy="5605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 dirty="0"/>
              <a:t>Cíl:</a:t>
            </a:r>
            <a:r>
              <a:rPr lang="cs-CZ" sz="2000" dirty="0"/>
              <a:t> </a:t>
            </a:r>
          </a:p>
          <a:p>
            <a:r>
              <a:rPr lang="cs-CZ" sz="2000" dirty="0"/>
              <a:t>Z Maxwell. rov. ve vakuu </a:t>
            </a:r>
            <a:r>
              <a:rPr lang="cs-CZ" sz="2000" b="1" dirty="0">
                <a:solidFill>
                  <a:srgbClr val="FF0000"/>
                </a:solidFill>
                <a:cs typeface="Arial" charset="0"/>
              </a:rPr>
              <a:t>→</a:t>
            </a:r>
          </a:p>
          <a:p>
            <a:r>
              <a:rPr lang="cs-CZ" sz="2000" dirty="0"/>
              <a:t>existence elektromagnetického vlnění</a:t>
            </a:r>
          </a:p>
          <a:p>
            <a:endParaRPr lang="cs-CZ" sz="2000" dirty="0"/>
          </a:p>
          <a:p>
            <a:r>
              <a:rPr lang="cs-CZ" sz="2000" dirty="0"/>
              <a:t>Zjednodušení: </a:t>
            </a:r>
          </a:p>
          <a:p>
            <a:r>
              <a:rPr lang="cs-CZ" sz="2000" dirty="0"/>
              <a:t>prostředí bez makroskopických nábojů a proudů</a:t>
            </a:r>
          </a:p>
          <a:p>
            <a:endParaRPr lang="cs-CZ" sz="2000" dirty="0"/>
          </a:p>
          <a:p>
            <a:r>
              <a:rPr lang="cs-CZ" sz="2000" dirty="0"/>
              <a:t>Prostředek:</a:t>
            </a:r>
          </a:p>
          <a:p>
            <a:r>
              <a:rPr lang="cs-CZ" sz="2000" dirty="0"/>
              <a:t>převedení Maxwell rov. z integrálního do diferenciálního tvaru</a:t>
            </a:r>
          </a:p>
          <a:p>
            <a:endParaRPr lang="cs-CZ" sz="2000" dirty="0"/>
          </a:p>
          <a:p>
            <a:r>
              <a:rPr lang="cs-CZ" sz="2000" dirty="0" err="1"/>
              <a:t>Pozn</a:t>
            </a:r>
            <a:r>
              <a:rPr lang="cs-CZ" sz="2000" dirty="0"/>
              <a:t>:</a:t>
            </a:r>
          </a:p>
          <a:p>
            <a:r>
              <a:rPr lang="cs-CZ" sz="2000" dirty="0"/>
              <a:t>Vakuum    </a:t>
            </a:r>
            <a:r>
              <a:rPr lang="cs-CZ" sz="2000" dirty="0">
                <a:cs typeface="Arial" charset="0"/>
              </a:rPr>
              <a:t>→   p</a:t>
            </a:r>
            <a:r>
              <a:rPr lang="cs-CZ" sz="2000" dirty="0"/>
              <a:t>rostředí: </a:t>
            </a:r>
          </a:p>
          <a:p>
            <a:r>
              <a:rPr lang="cs-CZ" sz="2000" i="1" dirty="0"/>
              <a:t>	</a:t>
            </a:r>
            <a:r>
              <a:rPr lang="cs-CZ" sz="2000" i="1" dirty="0">
                <a:latin typeface="Symbol" pitchFamily="18" charset="2"/>
              </a:rPr>
              <a:t>e</a:t>
            </a:r>
            <a:r>
              <a:rPr lang="cs-CZ" sz="2000" baseline="-25000" dirty="0"/>
              <a:t>0</a:t>
            </a:r>
            <a:r>
              <a:rPr lang="cs-CZ" sz="2000" dirty="0"/>
              <a:t> </a:t>
            </a:r>
            <a:r>
              <a:rPr lang="cs-CZ" sz="2000" dirty="0">
                <a:cs typeface="Arial" charset="0"/>
              </a:rPr>
              <a:t>→   </a:t>
            </a:r>
            <a:r>
              <a:rPr lang="cs-CZ" sz="2000" i="1" dirty="0">
                <a:latin typeface="Symbol" pitchFamily="18" charset="2"/>
              </a:rPr>
              <a:t>e </a:t>
            </a:r>
            <a:r>
              <a:rPr lang="cs-CZ" sz="2000" dirty="0">
                <a:cs typeface="Arial" charset="0"/>
              </a:rPr>
              <a:t>= </a:t>
            </a:r>
            <a:r>
              <a:rPr lang="cs-CZ" sz="2000" i="1" dirty="0">
                <a:latin typeface="Symbol" pitchFamily="18" charset="2"/>
              </a:rPr>
              <a:t>e</a:t>
            </a:r>
            <a:r>
              <a:rPr lang="cs-CZ" sz="2000" baseline="-25000" dirty="0"/>
              <a:t>0</a:t>
            </a:r>
            <a:r>
              <a:rPr lang="cs-CZ" sz="2000" i="1" dirty="0">
                <a:latin typeface="Symbol" pitchFamily="18" charset="2"/>
              </a:rPr>
              <a:t>e</a:t>
            </a:r>
            <a:r>
              <a:rPr lang="cs-CZ" sz="2000" i="1" baseline="-25000" dirty="0"/>
              <a:t>r</a:t>
            </a:r>
            <a:endParaRPr lang="cs-CZ" sz="2000" i="1" dirty="0"/>
          </a:p>
          <a:p>
            <a:r>
              <a:rPr lang="cs-CZ" sz="2000" i="1" dirty="0"/>
              <a:t>	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2000" baseline="-25000" dirty="0"/>
              <a:t>0</a:t>
            </a:r>
            <a:r>
              <a:rPr lang="cs-CZ" sz="2000" dirty="0">
                <a:cs typeface="Arial" charset="0"/>
              </a:rPr>
              <a:t> →  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2000" dirty="0">
                <a:cs typeface="Arial" charset="0"/>
              </a:rPr>
              <a:t> = 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2000" baseline="-25000" dirty="0"/>
              <a:t>0</a:t>
            </a:r>
            <a:r>
              <a:rPr lang="cs-CZ" sz="2000" i="1" dirty="0">
                <a:latin typeface="Symbol" pitchFamily="18" charset="2"/>
              </a:rPr>
              <a:t>m</a:t>
            </a:r>
            <a:r>
              <a:rPr lang="cs-CZ" sz="2000" i="1" baseline="-25000" dirty="0"/>
              <a:t>r</a:t>
            </a:r>
            <a:endParaRPr lang="cs-CZ" sz="2000" dirty="0"/>
          </a:p>
          <a:p>
            <a:endParaRPr lang="en-US" sz="2000" dirty="0"/>
          </a:p>
        </p:txBody>
      </p:sp>
      <p:sp>
        <p:nvSpPr>
          <p:cNvPr id="47117" name="Rectangle 14"/>
          <p:cNvSpPr>
            <a:spLocks noChangeArrowheads="1"/>
          </p:cNvSpPr>
          <p:nvPr/>
        </p:nvSpPr>
        <p:spPr bwMode="auto">
          <a:xfrm>
            <a:off x="3995738" y="1196975"/>
            <a:ext cx="3816350" cy="34559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7119" name="TextovéPole 15"/>
          <p:cNvSpPr txBox="1">
            <a:spLocks noChangeArrowheads="1"/>
          </p:cNvSpPr>
          <p:nvPr/>
        </p:nvSpPr>
        <p:spPr bwMode="auto">
          <a:xfrm>
            <a:off x="179388" y="5084763"/>
            <a:ext cx="38481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79388" indent="-179388"/>
            <a:r>
              <a:rPr lang="cs-CZ" sz="2000" dirty="0"/>
              <a:t>integrálně diferenciální rovnice:</a:t>
            </a:r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shrnují zákonitosti </a:t>
            </a:r>
            <a:r>
              <a:rPr lang="cs-CZ" sz="2000" dirty="0" err="1"/>
              <a:t>elmag</a:t>
            </a:r>
            <a:r>
              <a:rPr lang="cs-CZ" sz="2000" dirty="0"/>
              <a:t>. pole </a:t>
            </a:r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souvislost el. a </a:t>
            </a:r>
            <a:r>
              <a:rPr lang="cs-CZ" sz="2000" dirty="0" err="1"/>
              <a:t>mag.pole</a:t>
            </a:r>
            <a:endParaRPr lang="cs-CZ" sz="2000" dirty="0"/>
          </a:p>
          <a:p>
            <a:pPr marL="179388" indent="-179388">
              <a:buFont typeface="Arial" charset="0"/>
              <a:buChar char="•"/>
            </a:pPr>
            <a:r>
              <a:rPr lang="cs-CZ" sz="2000" dirty="0"/>
              <a:t>existence </a:t>
            </a:r>
            <a:r>
              <a:rPr lang="cs-CZ" sz="2000" dirty="0" err="1"/>
              <a:t>elmag</a:t>
            </a:r>
            <a:r>
              <a:rPr lang="cs-CZ" sz="2000" dirty="0"/>
              <a:t>. vlnění</a:t>
            </a:r>
          </a:p>
          <a:p>
            <a:pPr marL="179388" indent="-179388">
              <a:buFont typeface="Arial" charset="0"/>
              <a:buChar char="•"/>
            </a:pPr>
            <a:endParaRPr lang="cs-CZ" sz="2000" dirty="0"/>
          </a:p>
          <a:p>
            <a:pPr marL="179388" indent="-179388"/>
            <a:endParaRPr lang="cs-CZ" sz="2000" dirty="0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107950" y="1196975"/>
            <a:ext cx="3816350" cy="3455988"/>
          </a:xfrm>
          <a:prstGeom prst="rect">
            <a:avLst/>
          </a:prstGeom>
          <a:solidFill>
            <a:srgbClr val="DDDDDD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492500" y="1484313"/>
            <a:ext cx="433388" cy="312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(1)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3492500" y="2349500"/>
            <a:ext cx="433388" cy="31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(2)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492500" y="3284538"/>
            <a:ext cx="433388" cy="3127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(3)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3492500" y="4149725"/>
            <a:ext cx="433388" cy="3127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/>
            <a:r>
              <a:rPr lang="cs-CZ" b="1"/>
              <a:t>(4)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143503" y="1268797"/>
                <a:ext cx="3419719" cy="779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  <m:r>
                            <a:rPr lang="cs-CZ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f>
                            <m:f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cs-CZ" i="1">
                                  <a:latin typeface="Cambria Math"/>
                                </a:rPr>
                                <m:t>𝑑𝑡</m:t>
                              </m:r>
                            </m:den>
                          </m:f>
                          <m:nary>
                            <m:naryPr>
                              <m:limLoc m:val="subSup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𝑆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i="1">
                                      <a:latin typeface="Cambria Math"/>
                                    </a:rPr>
                                    <m:t>𝐸</m:t>
                                  </m:r>
                                </m:e>
                              </m:acc>
                              <m:r>
                                <a:rPr lang="cs-CZ" i="1">
                                  <a:latin typeface="Cambria Math"/>
                                </a:rPr>
                                <m:t>∙</m:t>
                              </m:r>
                            </m:e>
                          </m:nary>
                          <m:r>
                            <a:rPr lang="cs-CZ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03" y="1268797"/>
                <a:ext cx="3419719" cy="77950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93732" y="2145460"/>
                <a:ext cx="2484013" cy="7795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𝓁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𝑑𝑡</m:t>
                          </m:r>
                        </m:den>
                      </m:f>
                      <m:nary>
                        <m:naryPr>
                          <m:limLoc m:val="subSup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  <m:r>
                            <a:rPr lang="cs-CZ" i="1">
                              <a:latin typeface="Cambria Math"/>
                            </a:rPr>
                            <m:t>∙</m:t>
                          </m:r>
                        </m:e>
                      </m:nary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32" y="2145460"/>
                <a:ext cx="2484013" cy="77950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108718" y="2971440"/>
                <a:ext cx="1507207" cy="7798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𝐸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𝑅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718" y="2971440"/>
                <a:ext cx="1507207" cy="7798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79287" y="3830851"/>
                <a:ext cx="1368580" cy="7798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𝐵</m:t>
                              </m:r>
                            </m:e>
                          </m:acc>
                        </m:e>
                      </m:nary>
                      <m:r>
                        <a:rPr lang="cs-CZ" i="1">
                          <a:latin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𝑆</m:t>
                          </m:r>
                        </m:e>
                      </m:acc>
                      <m:r>
                        <a:rPr lang="cs-CZ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87" y="3830851"/>
                <a:ext cx="1368580" cy="77989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7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7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C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7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3235057" y="2455997"/>
                <a:ext cx="3912161" cy="666401"/>
              </a:xfrm>
              <a:prstGeom prst="rect">
                <a:avLst/>
              </a:prstGeom>
              <a:ln w="31750">
                <a:solidFill>
                  <a:srgbClr val="3366FF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grad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r>
                        <a:rPr lang="cs-CZ" sz="2000" i="1">
                          <a:latin typeface="Cambria Math"/>
                        </a:rPr>
                        <m:t>𝑢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cs-CZ" sz="200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057" y="2455997"/>
                <a:ext cx="3912161" cy="66640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 w="31750">
                <a:solidFill>
                  <a:srgbClr val="3366FF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229600" cy="6119812"/>
          </a:xfrm>
        </p:spPr>
        <p:txBody>
          <a:bodyPr/>
          <a:lstStyle/>
          <a:p>
            <a:pPr marL="263525" indent="-263525" eaLnBrk="1" hangingPunct="1"/>
            <a:endParaRPr lang="cs-CZ" b="1" i="1" dirty="0"/>
          </a:p>
          <a:p>
            <a:pPr marL="263525" indent="-263525" eaLnBrk="1" hangingPunct="1"/>
            <a:r>
              <a:rPr lang="cs-CZ" b="1" i="1" dirty="0"/>
              <a:t>Vektorové diferenciální operátory</a:t>
            </a:r>
          </a:p>
          <a:p>
            <a:pPr marL="263525" indent="-263525" eaLnBrk="1" hangingPunct="1"/>
            <a:r>
              <a:rPr lang="cs-CZ" i="1" dirty="0">
                <a:solidFill>
                  <a:srgbClr val="3366FF"/>
                </a:solidFill>
              </a:rPr>
              <a:t>Operátor </a:t>
            </a:r>
            <a:r>
              <a:rPr lang="cs-CZ" dirty="0"/>
              <a:t> je předpis, který funkci z určitého oboru funkcí přiřazuje jinou funkci, je to „funkce na množině funkcí“</a:t>
            </a:r>
          </a:p>
          <a:p>
            <a:pPr marL="263525" indent="-263525" eaLnBrk="1" hangingPunct="1"/>
            <a:endParaRPr lang="cs-CZ" dirty="0"/>
          </a:p>
          <a:p>
            <a:pPr marL="263525" indent="-263525" eaLnBrk="1" hangingPunct="1"/>
            <a:r>
              <a:rPr lang="cs-CZ" dirty="0"/>
              <a:t>skalární pole </a:t>
            </a:r>
            <a:r>
              <a:rPr lang="cs-CZ" i="1" dirty="0">
                <a:latin typeface="Times New Roman" pitchFamily="18" charset="0"/>
              </a:rPr>
              <a:t>u (</a:t>
            </a:r>
            <a:r>
              <a:rPr lang="cs-CZ" i="1" dirty="0" err="1">
                <a:latin typeface="Times New Roman" pitchFamily="18" charset="0"/>
              </a:rPr>
              <a:t>x,y,z</a:t>
            </a:r>
            <a:r>
              <a:rPr lang="cs-CZ" i="1" dirty="0">
                <a:latin typeface="Times New Roman" pitchFamily="18" charset="0"/>
              </a:rPr>
              <a:t>)</a:t>
            </a:r>
            <a:endParaRPr lang="cs-CZ" dirty="0"/>
          </a:p>
          <a:p>
            <a:pPr marL="263525" indent="-263525" eaLnBrk="1" hangingPunct="1"/>
            <a:r>
              <a:rPr lang="cs-CZ" i="1" dirty="0">
                <a:solidFill>
                  <a:srgbClr val="3366FF"/>
                </a:solidFill>
              </a:rPr>
              <a:t>		gradient  </a:t>
            </a:r>
            <a:r>
              <a:rPr lang="cs-CZ" i="1" dirty="0"/>
              <a:t>grad</a:t>
            </a:r>
          </a:p>
          <a:p>
            <a:pPr marL="263525" indent="-263525" eaLnBrk="1" hangingPunct="1"/>
            <a:endParaRPr lang="cs-CZ" dirty="0"/>
          </a:p>
          <a:p>
            <a:pPr marL="263525" indent="-263525" eaLnBrk="1" hangingPunct="1">
              <a:buFontTx/>
              <a:buChar char="•"/>
            </a:pPr>
            <a:r>
              <a:rPr lang="cs-CZ" dirty="0"/>
              <a:t>grad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i="1" dirty="0"/>
              <a:t> </a:t>
            </a:r>
            <a:r>
              <a:rPr lang="cs-CZ" dirty="0"/>
              <a:t> je vektor, který definujeme ve skalárním poli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u</a:t>
            </a:r>
          </a:p>
          <a:p>
            <a:pPr marL="263525" indent="-263525" eaLnBrk="1" hangingPunct="1">
              <a:buFontTx/>
              <a:buChar char="•"/>
            </a:pPr>
            <a:r>
              <a:rPr lang="cs-CZ" dirty="0"/>
              <a:t>operátor, tzv. „</a:t>
            </a:r>
            <a:r>
              <a:rPr lang="cs-CZ" dirty="0" err="1"/>
              <a:t>nabla</a:t>
            </a:r>
            <a:r>
              <a:rPr lang="cs-CZ" dirty="0"/>
              <a:t>“, je předpis: </a:t>
            </a:r>
          </a:p>
          <a:p>
            <a:pPr marL="263525" indent="-263525" eaLnBrk="1" hangingPunct="1">
              <a:buFontTx/>
              <a:buChar char="•"/>
            </a:pPr>
            <a:endParaRPr lang="cs-CZ" dirty="0"/>
          </a:p>
          <a:p>
            <a:pPr marL="263525" indent="-263525" eaLnBrk="1" hangingPunct="1">
              <a:buFontTx/>
              <a:buChar char="•"/>
            </a:pPr>
            <a:r>
              <a:rPr lang="cs-CZ" dirty="0"/>
              <a:t>totální diferenciál </a:t>
            </a:r>
          </a:p>
          <a:p>
            <a:pPr marL="263525" indent="-263525" eaLnBrk="1" hangingPunct="1">
              <a:buFontTx/>
              <a:buChar char="•"/>
            </a:pPr>
            <a:endParaRPr lang="cs-CZ" sz="1200" dirty="0"/>
          </a:p>
          <a:p>
            <a:pPr marL="263525" indent="-263525" eaLnBrk="1" hangingPunct="1">
              <a:buFontTx/>
              <a:buChar char="•"/>
            </a:pPr>
            <a:r>
              <a:rPr lang="cs-CZ" dirty="0"/>
              <a:t>postupujeme po </a:t>
            </a:r>
            <a:r>
              <a:rPr lang="cs-CZ" dirty="0" err="1"/>
              <a:t>ekvipot</a:t>
            </a:r>
            <a:r>
              <a:rPr lang="cs-CZ" dirty="0"/>
              <a:t>. ploše, pak </a:t>
            </a:r>
            <a:r>
              <a:rPr lang="cs-CZ" sz="2200" i="1" dirty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dirty="0"/>
              <a:t> se nemění</a:t>
            </a:r>
          </a:p>
          <a:p>
            <a:pPr marL="263525" indent="-263525" eaLnBrk="1" hangingPunct="1"/>
            <a:r>
              <a:rPr lang="cs-CZ" dirty="0"/>
              <a:t>	</a:t>
            </a:r>
            <a:r>
              <a:rPr lang="cs-CZ" dirty="0">
                <a:cs typeface="Arial" charset="0"/>
              </a:rPr>
              <a:t>→ </a:t>
            </a:r>
          </a:p>
          <a:p>
            <a:pPr marL="263525" indent="-263525" eaLnBrk="1" hangingPunct="1">
              <a:buFontTx/>
              <a:buChar char="•"/>
            </a:pPr>
            <a:r>
              <a:rPr lang="cs-CZ" dirty="0"/>
              <a:t>udává směr, ve kterém se v prostoru skalární veličina </a:t>
            </a:r>
            <a:r>
              <a:rPr lang="cs-CZ" i="1" dirty="0">
                <a:latin typeface="Times New Roman" pitchFamily="18" charset="0"/>
              </a:rPr>
              <a:t>u</a:t>
            </a:r>
            <a:r>
              <a:rPr lang="cs-CZ" i="1" dirty="0">
                <a:latin typeface="Symbol" pitchFamily="18" charset="2"/>
              </a:rPr>
              <a:t> </a:t>
            </a:r>
            <a:r>
              <a:rPr lang="cs-CZ" dirty="0"/>
              <a:t>nejvíce mění</a:t>
            </a:r>
          </a:p>
          <a:p>
            <a:pPr marL="263525" indent="-263525" eaLnBrk="1" hangingPunct="1"/>
            <a:endParaRPr lang="cs-CZ" dirty="0">
              <a:cs typeface="Arial" charset="0"/>
            </a:endParaRPr>
          </a:p>
          <a:p>
            <a:pPr marL="1436688" lvl="2" indent="-441325" eaLnBrk="1" hangingPunct="1">
              <a:buFontTx/>
              <a:buNone/>
            </a:pPr>
            <a:endParaRPr lang="cs-CZ" sz="1600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6348145" y="5055195"/>
                <a:ext cx="25437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𝑑𝑢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grad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r>
                        <a:rPr lang="cs-CZ" sz="2000" i="1">
                          <a:latin typeface="Cambria Math"/>
                        </a:rPr>
                        <m:t>𝑢</m:t>
                      </m:r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𝑟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145" y="5055195"/>
                <a:ext cx="2543709" cy="369332"/>
              </a:xfrm>
              <a:prstGeom prst="rect">
                <a:avLst/>
              </a:prstGeom>
              <a:blipFill rotWithShape="1">
                <a:blip r:embed="rId3"/>
                <a:stretch>
                  <a:fillRect t="-24590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6827837" y="4987448"/>
            <a:ext cx="2064017" cy="50482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6357613" y="2478177"/>
            <a:ext cx="647700" cy="5762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4431409" y="3578110"/>
                <a:ext cx="2671437" cy="66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𝑘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1409" y="3578110"/>
                <a:ext cx="2671437" cy="6664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2843808" y="4263378"/>
                <a:ext cx="4899803" cy="6664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𝑑𝑢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𝑑𝑥</m:t>
                      </m:r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𝑑𝑦</m:t>
                      </m:r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𝑑𝑧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grad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r>
                        <a:rPr lang="cs-CZ" sz="2000" i="1">
                          <a:latin typeface="Cambria Math"/>
                        </a:rPr>
                        <m:t>𝑢</m:t>
                      </m:r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263378"/>
                <a:ext cx="4899803" cy="66640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084093" y="4353516"/>
            <a:ext cx="1655763" cy="5762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1162322" y="5396723"/>
                <a:ext cx="15625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grad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r>
                        <a:rPr lang="cs-CZ" sz="2000" i="1">
                          <a:latin typeface="Cambria Math"/>
                        </a:rPr>
                        <m:t>𝑢</m:t>
                      </m:r>
                      <m:r>
                        <a:rPr lang="cs-CZ" sz="2000" i="1">
                          <a:latin typeface="Cambria Math"/>
                        </a:rPr>
                        <m:t>⊥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𝑟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322" y="5396723"/>
                <a:ext cx="1562543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24590" r="-18359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Fyzika II, 2014-15, přednáška 3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264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5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5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/>
      <p:bldP spid="15374" grpId="0" animBg="1"/>
      <p:bldP spid="15377" grpId="0" animBg="1"/>
      <p:bldP spid="20" grpId="0"/>
      <p:bldP spid="6" grpId="0"/>
      <p:bldP spid="15378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404813"/>
            <a:ext cx="8229600" cy="6119812"/>
          </a:xfrm>
        </p:spPr>
        <p:txBody>
          <a:bodyPr/>
          <a:lstStyle/>
          <a:p>
            <a:pPr marL="263525" indent="-263525" eaLnBrk="1" hangingPunct="1"/>
            <a:endParaRPr lang="cs-CZ" b="1" i="1"/>
          </a:p>
          <a:p>
            <a:pPr marL="263525" indent="-263525" eaLnBrk="1" hangingPunct="1"/>
            <a:r>
              <a:rPr lang="cs-CZ" i="1">
                <a:solidFill>
                  <a:srgbClr val="3366FF"/>
                </a:solidFill>
              </a:rPr>
              <a:t>		gradient  </a:t>
            </a:r>
            <a:r>
              <a:rPr lang="cs-CZ" i="1"/>
              <a:t>grad</a:t>
            </a:r>
          </a:p>
          <a:p>
            <a:pPr marL="263525" indent="-263525" eaLnBrk="1" hangingPunct="1"/>
            <a:endParaRPr lang="cs-CZ"/>
          </a:p>
        </p:txBody>
      </p:sp>
      <p:sp>
        <p:nvSpPr>
          <p:cNvPr id="16388" name="Rectangle 8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89" name="Rectangle 10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9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6391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16394" name="Picture 16" descr="D:\- 2012-2013 prednaska FII\vrstevni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268760"/>
            <a:ext cx="5761038" cy="488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Fyzika II, 2014-15, přednáška 3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93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741271" y="3745286"/>
                <a:ext cx="3768852" cy="673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div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271" y="3745286"/>
                <a:ext cx="3768852" cy="67396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476250"/>
            <a:ext cx="8229600" cy="6119813"/>
          </a:xfrm>
        </p:spPr>
        <p:txBody>
          <a:bodyPr/>
          <a:lstStyle/>
          <a:p>
            <a:pPr marL="263525" indent="-263525" eaLnBrk="1" hangingPunct="1">
              <a:lnSpc>
                <a:spcPct val="80000"/>
              </a:lnSpc>
            </a:pPr>
            <a:r>
              <a:rPr lang="cs-CZ" b="1" i="1">
                <a:solidFill>
                  <a:schemeClr val="bg2"/>
                </a:solidFill>
              </a:rPr>
              <a:t>Vektorové diferenciální operátory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i="1">
              <a:solidFill>
                <a:srgbClr val="3366FF"/>
              </a:solidFill>
            </a:endParaRPr>
          </a:p>
          <a:p>
            <a:pPr marL="263525" indent="-263525" eaLnBrk="1" hangingPunct="1">
              <a:lnSpc>
                <a:spcPct val="80000"/>
              </a:lnSpc>
            </a:pPr>
            <a:r>
              <a:rPr lang="cs-CZ" i="1">
                <a:solidFill>
                  <a:srgbClr val="3366FF"/>
                </a:solidFill>
              </a:rPr>
              <a:t>		divergence  </a:t>
            </a:r>
            <a:r>
              <a:rPr lang="cs-CZ"/>
              <a:t>div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sz="2400" i="1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"/>
              <p:cNvSpPr txBox="1">
                <a:spLocks noChangeArrowheads="1"/>
              </p:cNvSpPr>
              <p:nvPr/>
            </p:nvSpPr>
            <p:spPr bwMode="auto">
              <a:xfrm>
                <a:off x="250825" y="738188"/>
                <a:ext cx="8229600" cy="61198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263525" indent="-263525" eaLnBrk="0" hangingPunct="0">
                  <a:defRPr sz="16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Arial" charset="0"/>
                  </a:defRPr>
                </a:lvl2pPr>
                <a:lvl3pPr marL="1436688" indent="-441325" eaLnBrk="0" hangingPunct="0">
                  <a:defRPr sz="16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2000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</a:pPr>
                <a:endParaRPr lang="cs-CZ" sz="2000" dirty="0">
                  <a:latin typeface="Tahoma" pitchFamily="34" charset="0"/>
                </a:endParaRPr>
              </a:p>
              <a:p>
                <a:pPr eaLnBrk="1" hangingPunct="1">
                  <a:lnSpc>
                    <a:spcPct val="80000"/>
                  </a:lnSpc>
                </a:pPr>
                <a:endParaRPr lang="cs-CZ" sz="2000" i="1" dirty="0">
                  <a:latin typeface="Tahoma" pitchFamily="34" charset="0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Char char="•"/>
                </a:pPr>
                <a:endParaRPr lang="cs-CZ" sz="2800" dirty="0">
                  <a:latin typeface="Tahoma" pitchFamily="34" charset="0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Char char="•"/>
                </a:pPr>
                <a:r>
                  <a:rPr lang="cs-CZ" sz="2000" dirty="0">
                    <a:latin typeface="Tahoma" pitchFamily="34" charset="0"/>
                  </a:rPr>
                  <a:t>div je skalár, který je definován na vektorovém poli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sz="2000" i="1">
                            <a:latin typeface="Cambria Math"/>
                          </a:rPr>
                          <m:t>𝑣</m:t>
                        </m:r>
                      </m:e>
                    </m:acc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i="1">
                            <a:latin typeface="Cambria Math"/>
                          </a:rPr>
                          <m:t>𝑥</m:t>
                        </m:r>
                        <m:r>
                          <a:rPr lang="cs-CZ" sz="2000" i="1">
                            <a:latin typeface="Cambria Math"/>
                          </a:rPr>
                          <m:t>,</m:t>
                        </m:r>
                        <m:r>
                          <a:rPr lang="cs-CZ" sz="2000" i="1">
                            <a:latin typeface="Cambria Math"/>
                          </a:rPr>
                          <m:t>𝑦</m:t>
                        </m:r>
                        <m:r>
                          <a:rPr lang="cs-CZ" sz="2000" i="1">
                            <a:latin typeface="Cambria Math"/>
                          </a:rPr>
                          <m:t>,</m:t>
                        </m:r>
                        <m:r>
                          <a:rPr lang="cs-CZ" sz="2000" i="1"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  <a:endParaRPr lang="cs-CZ" sz="2000" dirty="0">
                  <a:latin typeface="Tahoma" pitchFamily="34" charset="0"/>
                </a:endParaRPr>
              </a:p>
              <a:p>
                <a:pPr eaLnBrk="1" hangingPunct="1">
                  <a:lnSpc>
                    <a:spcPct val="80000"/>
                  </a:lnSpc>
                  <a:buFontTx/>
                  <a:buChar char="•"/>
                </a:pPr>
                <a:r>
                  <a:rPr lang="cs-CZ" sz="2000" dirty="0">
                    <a:latin typeface="Tahoma" pitchFamily="34" charset="0"/>
                  </a:rPr>
                  <a:t>pojí se s tokem vektoru uzavřenou plochou </a:t>
                </a:r>
                <a:r>
                  <a:rPr lang="cs-CZ" sz="2000" i="1" dirty="0">
                    <a:solidFill>
                      <a:srgbClr val="009900"/>
                    </a:solidFill>
                    <a:latin typeface="Tahoma" pitchFamily="34" charset="0"/>
                  </a:rPr>
                  <a:t>tabule</a:t>
                </a:r>
              </a:p>
              <a:p>
                <a:pPr lvl="2" eaLnBrk="1" hangingPunct="1">
                  <a:lnSpc>
                    <a:spcPct val="80000"/>
                  </a:lnSpc>
                </a:pPr>
                <a:endParaRPr lang="cs-CZ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25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738188"/>
                <a:ext cx="8229600" cy="6119812"/>
              </a:xfrm>
              <a:prstGeom prst="rect">
                <a:avLst/>
              </a:prstGeom>
              <a:blipFill rotWithShape="1">
                <a:blip r:embed="rId4"/>
                <a:stretch>
                  <a:fillRect l="-7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3851275" y="4652963"/>
            <a:ext cx="5133008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dirty="0">
                <a:latin typeface="Tahoma" pitchFamily="34" charset="0"/>
              </a:rPr>
              <a:t>elementární tok </a:t>
            </a:r>
            <a:r>
              <a:rPr lang="cs-CZ" sz="2000" dirty="0" err="1">
                <a:latin typeface="Tahoma" pitchFamily="34" charset="0"/>
              </a:rPr>
              <a:t>elemen</a:t>
            </a:r>
            <a:r>
              <a:rPr lang="cs-CZ" sz="2000" dirty="0">
                <a:latin typeface="Tahoma" pitchFamily="34" charset="0"/>
              </a:rPr>
              <a:t>. </a:t>
            </a:r>
            <a:r>
              <a:rPr lang="cs-CZ" sz="2000" dirty="0" err="1">
                <a:latin typeface="Tahoma" pitchFamily="34" charset="0"/>
              </a:rPr>
              <a:t>uzavř</a:t>
            </a:r>
            <a:r>
              <a:rPr lang="cs-CZ" sz="2000" dirty="0">
                <a:latin typeface="Tahoma" pitchFamily="34" charset="0"/>
              </a:rPr>
              <a:t>. plochou</a:t>
            </a:r>
            <a:r>
              <a:rPr lang="cs-CZ" sz="2000" dirty="0"/>
              <a:t> </a:t>
            </a:r>
            <a:r>
              <a:rPr lang="cs-CZ" sz="2000" i="1" dirty="0" err="1">
                <a:latin typeface="Times New Roman" pitchFamily="18" charset="0"/>
              </a:rPr>
              <a:t>dS</a:t>
            </a:r>
            <a:r>
              <a:rPr lang="cs-CZ" sz="2000" dirty="0"/>
              <a:t> :</a:t>
            </a:r>
          </a:p>
          <a:p>
            <a:pPr eaLnBrk="1" hangingPunct="1"/>
            <a:endParaRPr lang="cs-CZ" sz="2000" dirty="0"/>
          </a:p>
          <a:p>
            <a:pPr eaLnBrk="1" hangingPunct="1"/>
            <a:r>
              <a:rPr lang="cs-CZ" sz="2000" dirty="0">
                <a:latin typeface="Tahoma" pitchFamily="34" charset="0"/>
              </a:rPr>
              <a:t>tok konečnou uzavřenou plochou</a:t>
            </a:r>
            <a:r>
              <a:rPr lang="cs-CZ" sz="2000" dirty="0"/>
              <a:t> </a:t>
            </a:r>
            <a:r>
              <a:rPr lang="cs-CZ" sz="2000" i="1" dirty="0">
                <a:latin typeface="Times New Roman" pitchFamily="18" charset="0"/>
              </a:rPr>
              <a:t>S</a:t>
            </a:r>
            <a:r>
              <a:rPr lang="cs-CZ" sz="2000" i="1" dirty="0"/>
              <a:t>:</a:t>
            </a:r>
            <a:r>
              <a:rPr lang="cs-CZ" sz="2000" dirty="0"/>
              <a:t> </a:t>
            </a:r>
            <a:endParaRPr lang="en-US" sz="2000" dirty="0"/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18" name="Rectangle 13"/>
          <p:cNvSpPr>
            <a:spLocks noChangeArrowheads="1"/>
          </p:cNvSpPr>
          <p:nvPr/>
        </p:nvSpPr>
        <p:spPr bwMode="auto">
          <a:xfrm>
            <a:off x="-32385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20" name="Rectangle 1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3265" name="Picture 17" descr="D1-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3584575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66" name="Picture 18" descr="D1-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3584575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67" name="Picture 19" descr="D1-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3584575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68" name="Picture 20" descr="D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420938"/>
            <a:ext cx="3584575" cy="25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74" name="Picture 26" descr="D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13325"/>
            <a:ext cx="3227387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77" name="Text Box 29"/>
          <p:cNvSpPr txBox="1">
            <a:spLocks noChangeArrowheads="1"/>
          </p:cNvSpPr>
          <p:nvPr/>
        </p:nvSpPr>
        <p:spPr bwMode="auto">
          <a:xfrm>
            <a:off x="6372225" y="5949950"/>
            <a:ext cx="24161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i="1" dirty="0">
                <a:solidFill>
                  <a:srgbClr val="3366FF"/>
                </a:solidFill>
                <a:latin typeface="Tahoma" pitchFamily="34" charset="0"/>
              </a:rPr>
              <a:t>      </a:t>
            </a:r>
            <a:r>
              <a:rPr lang="cs-CZ" sz="2000" i="1" dirty="0" err="1">
                <a:solidFill>
                  <a:srgbClr val="3366FF"/>
                </a:solidFill>
                <a:latin typeface="Tahoma" pitchFamily="34" charset="0"/>
              </a:rPr>
              <a:t>Gausssova</a:t>
            </a:r>
            <a:r>
              <a:rPr lang="cs-CZ" sz="2000" i="1" dirty="0">
                <a:solidFill>
                  <a:srgbClr val="3366FF"/>
                </a:solidFill>
                <a:latin typeface="Tahoma" pitchFamily="34" charset="0"/>
              </a:rPr>
              <a:t> věta</a:t>
            </a:r>
            <a:endParaRPr lang="en-US" sz="2000" i="1" dirty="0">
              <a:solidFill>
                <a:srgbClr val="3366FF"/>
              </a:solidFill>
              <a:latin typeface="Tahoma" pitchFamily="34" charset="0"/>
            </a:endParaRPr>
          </a:p>
        </p:txBody>
      </p:sp>
      <p:sp>
        <p:nvSpPr>
          <p:cNvPr id="17432" name="Rectangle 31"/>
          <p:cNvSpPr>
            <a:spLocks noChangeArrowheads="1"/>
          </p:cNvSpPr>
          <p:nvPr/>
        </p:nvSpPr>
        <p:spPr bwMode="auto">
          <a:xfrm>
            <a:off x="-252413" y="3057525"/>
            <a:ext cx="18415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7433" name="Obdélník 25"/>
          <p:cNvSpPr>
            <a:spLocks noChangeArrowheads="1"/>
          </p:cNvSpPr>
          <p:nvPr/>
        </p:nvSpPr>
        <p:spPr bwMode="auto">
          <a:xfrm>
            <a:off x="2303463" y="692150"/>
            <a:ext cx="684053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742950" indent="-285750"/>
            <a:endParaRPr lang="cs-CZ"/>
          </a:p>
        </p:txBody>
      </p:sp>
      <p:sp>
        <p:nvSpPr>
          <p:cNvPr id="17435" name="Text Box 26"/>
          <p:cNvSpPr txBox="1">
            <a:spLocks noChangeArrowheads="1"/>
          </p:cNvSpPr>
          <p:nvPr/>
        </p:nvSpPr>
        <p:spPr bwMode="auto">
          <a:xfrm>
            <a:off x="395288" y="765175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/>
              <a:t>vekt. pole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1547664" y="765175"/>
                <a:ext cx="1258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  <m:r>
                            <a:rPr lang="cs-CZ" sz="2000" i="1">
                              <a:latin typeface="Cambria Math"/>
                            </a:rPr>
                            <m:t>,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  <m:r>
                            <a:rPr lang="cs-CZ" sz="2000" i="1">
                              <a:latin typeface="Cambria Math"/>
                            </a:rPr>
                            <m:t>,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765175"/>
                <a:ext cx="1258934" cy="369332"/>
              </a:xfrm>
              <a:prstGeom prst="rect">
                <a:avLst/>
              </a:prstGeom>
              <a:blipFill rotWithShape="1">
                <a:blip r:embed="rId10"/>
                <a:stretch>
                  <a:fillRect t="-25000" b="-11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275856" y="738188"/>
                <a:ext cx="3024098" cy="951799"/>
              </a:xfrm>
              <a:prstGeom prst="rect">
                <a:avLst/>
              </a:prstGeom>
              <a:ln w="31750">
                <a:solidFill>
                  <a:srgbClr val="3366FF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div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𝑉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𝑉</m:t>
                              </m:r>
                            </m:den>
                          </m:f>
                          <m:nary>
                            <m:naryPr>
                              <m:chr m:val="∮"/>
                              <m:limLoc m:val="undOvr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cs-CZ" sz="2000" i="1">
                                  <a:latin typeface="Cambria Math"/>
                                </a:rPr>
                                <m:t>∙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𝑆</m:t>
                                  </m:r>
                                </m:e>
                              </m:acc>
                            </m:e>
                          </m:nary>
                        </m:e>
                      </m:fun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738188"/>
                <a:ext cx="3024098" cy="9517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31750">
                <a:solidFill>
                  <a:srgbClr val="3366FF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3773448" y="2660331"/>
                <a:ext cx="2944075" cy="673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div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𝑧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3448" y="2660331"/>
                <a:ext cx="2944075" cy="67396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38" name="Rectangle 30"/>
          <p:cNvSpPr>
            <a:spLocks noChangeArrowheads="1"/>
          </p:cNvSpPr>
          <p:nvPr/>
        </p:nvSpPr>
        <p:spPr bwMode="auto">
          <a:xfrm>
            <a:off x="5323002" y="3667961"/>
            <a:ext cx="2847588" cy="7673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941859" y="5003800"/>
                <a:ext cx="11749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div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 </m:t>
                      </m:r>
                      <m:r>
                        <a:rPr lang="cs-CZ" sz="2000" i="1">
                          <a:latin typeface="Cambria Math"/>
                        </a:rPr>
                        <m:t>𝑑𝑉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859" y="5003800"/>
                <a:ext cx="1174937" cy="369332"/>
              </a:xfrm>
              <a:prstGeom prst="rect">
                <a:avLst/>
              </a:prstGeom>
              <a:blipFill rotWithShape="1">
                <a:blip r:embed="rId13"/>
                <a:stretch>
                  <a:fillRect t="-2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3941859" y="5732616"/>
                <a:ext cx="2829493" cy="951351"/>
              </a:xfrm>
              <a:prstGeom prst="rect">
                <a:avLst/>
              </a:prstGeom>
              <a:ln w="317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</m:e>
                      </m:nary>
                      <m:r>
                        <a:rPr lang="cs-CZ" sz="2000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𝑉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cs-CZ" sz="2000">
                              <a:latin typeface="Cambria Math"/>
                            </a:rPr>
                            <m:t>div</m:t>
                          </m:r>
                          <m:r>
                            <a:rPr lang="cs-CZ" sz="2000" i="1">
                              <a:latin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𝑑𝑉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1859" y="5732616"/>
                <a:ext cx="2829493" cy="95135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  <a:ln w="317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6343312" y="613922"/>
            <a:ext cx="2822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3366FF"/>
                </a:solidFill>
              </a:rPr>
              <a:t>div: tok </a:t>
            </a:r>
            <a:r>
              <a:rPr lang="cs-CZ" sz="2000" dirty="0" err="1">
                <a:solidFill>
                  <a:srgbClr val="3366FF"/>
                </a:solidFill>
              </a:rPr>
              <a:t>vekt</a:t>
            </a:r>
            <a:r>
              <a:rPr lang="cs-CZ" sz="2000" dirty="0">
                <a:solidFill>
                  <a:srgbClr val="3366FF"/>
                </a:solidFill>
              </a:rPr>
              <a:t>. veličiny </a:t>
            </a:r>
            <a:r>
              <a:rPr lang="cs-CZ" sz="2000" dirty="0" err="1">
                <a:solidFill>
                  <a:srgbClr val="3366FF"/>
                </a:solidFill>
              </a:rPr>
              <a:t>uzavř</a:t>
            </a:r>
            <a:r>
              <a:rPr lang="cs-CZ" sz="2000" dirty="0">
                <a:solidFill>
                  <a:srgbClr val="3366FF"/>
                </a:solidFill>
              </a:rPr>
              <a:t>. plochou vztažený na </a:t>
            </a:r>
            <a:r>
              <a:rPr lang="cs-CZ" sz="2000" dirty="0" err="1">
                <a:solidFill>
                  <a:srgbClr val="3366FF"/>
                </a:solidFill>
              </a:rPr>
              <a:t>jedn</a:t>
            </a:r>
            <a:r>
              <a:rPr lang="cs-CZ" sz="2000" dirty="0">
                <a:solidFill>
                  <a:srgbClr val="3366FF"/>
                </a:solidFill>
              </a:rPr>
              <a:t>. objem</a:t>
            </a:r>
          </a:p>
        </p:txBody>
      </p:sp>
    </p:spTree>
    <p:extLst>
      <p:ext uri="{BB962C8B-B14F-4D97-AF65-F5344CB8AC3E}">
        <p14:creationId xmlns:p14="http://schemas.microsoft.com/office/powerpoint/2010/main" val="179688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3277" grpId="0"/>
      <p:bldP spid="30" grpId="0" animBg="1"/>
      <p:bldP spid="32" grpId="0"/>
      <p:bldP spid="17438" grpId="0" animBg="1"/>
      <p:bldP spid="4" grpId="0"/>
      <p:bldP spid="35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4288" name="Rectangle 16"/>
              <p:cNvSpPr>
                <a:spLocks noGrp="1" noChangeArrowheads="1"/>
              </p:cNvSpPr>
              <p:nvPr>
                <p:ph type="body" idx="4294967295"/>
              </p:nvPr>
            </p:nvSpPr>
            <p:spPr>
              <a:xfrm>
                <a:off x="468313" y="333375"/>
                <a:ext cx="8229600" cy="6119813"/>
              </a:xfrm>
            </p:spPr>
            <p:txBody>
              <a:bodyPr/>
              <a:lstStyle/>
              <a:p>
                <a:pPr marL="263525" indent="-263525" eaLnBrk="1" hangingPunct="1">
                  <a:lnSpc>
                    <a:spcPct val="80000"/>
                  </a:lnSpc>
                </a:pPr>
                <a:r>
                  <a:rPr lang="cs-CZ" b="1" i="1" dirty="0">
                    <a:solidFill>
                      <a:schemeClr val="bg2"/>
                    </a:solidFill>
                  </a:rPr>
                  <a:t>Vektorové diferenciální operátory</a:t>
                </a:r>
              </a:p>
              <a:p>
                <a:pPr marL="263525" indent="-263525" eaLnBrk="1" hangingPunct="1">
                  <a:lnSpc>
                    <a:spcPct val="80000"/>
                  </a:lnSpc>
                </a:pPr>
                <a:endParaRPr lang="cs-CZ" i="1" dirty="0">
                  <a:solidFill>
                    <a:srgbClr val="3366FF"/>
                  </a:solidFill>
                </a:endParaRPr>
              </a:p>
              <a:p>
                <a:pPr marL="263525" indent="-263525" eaLnBrk="1" hangingPunct="1">
                  <a:lnSpc>
                    <a:spcPct val="80000"/>
                  </a:lnSpc>
                </a:pPr>
                <a:r>
                  <a:rPr lang="cs-CZ" i="1" dirty="0">
                    <a:solidFill>
                      <a:srgbClr val="3366FF"/>
                    </a:solidFill>
                  </a:rPr>
                  <a:t>		    rotace  </a:t>
                </a:r>
                <a:r>
                  <a:rPr lang="cs-CZ" dirty="0"/>
                  <a:t>rot</a:t>
                </a:r>
              </a:p>
              <a:p>
                <a:pPr marL="263525" indent="-263525" eaLnBrk="1" hangingPunct="1">
                  <a:lnSpc>
                    <a:spcPct val="80000"/>
                  </a:lnSpc>
                </a:pPr>
                <a:endParaRPr lang="cs-CZ" dirty="0"/>
              </a:p>
              <a:p>
                <a:pPr marL="263525" indent="-263525" eaLnBrk="1" hangingPunct="1">
                  <a:lnSpc>
                    <a:spcPct val="80000"/>
                  </a:lnSpc>
                  <a:buFontTx/>
                  <a:buChar char="•"/>
                </a:pPr>
                <a:r>
                  <a:rPr lang="cs-CZ" dirty="0"/>
                  <a:t>rot je vektor, který je definován na vektorovém poli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𝑣</m:t>
                        </m:r>
                      </m:e>
                    </m:acc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>
                            <a:latin typeface="Cambria Math"/>
                          </a:rPr>
                          <m:t>,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>
                            <a:latin typeface="Cambria Math"/>
                          </a:rPr>
                          <m:t>,</m:t>
                        </m:r>
                        <m:r>
                          <a:rPr lang="cs-CZ" i="1">
                            <a:latin typeface="Cambria Math"/>
                          </a:rPr>
                          <m:t>𝑧</m:t>
                        </m:r>
                      </m:e>
                    </m:d>
                  </m:oMath>
                </a14:m>
                <a:endParaRPr lang="cs-CZ" dirty="0"/>
              </a:p>
              <a:p>
                <a:pPr marL="263525" indent="-263525" eaLnBrk="1" hangingPunct="1">
                  <a:lnSpc>
                    <a:spcPct val="80000"/>
                  </a:lnSpc>
                  <a:buFontTx/>
                  <a:buChar char="•"/>
                </a:pPr>
                <a:r>
                  <a:rPr lang="cs-CZ" dirty="0"/>
                  <a:t>pojí se s cirkulací vektoru po uzavřené křivce </a:t>
                </a:r>
                <a:r>
                  <a:rPr lang="cs-CZ" i="1" dirty="0">
                    <a:solidFill>
                      <a:srgbClr val="009900"/>
                    </a:solidFill>
                  </a:rPr>
                  <a:t>tabule</a:t>
                </a:r>
              </a:p>
              <a:p>
                <a:pPr marL="1436688" lvl="2" indent="-441325" eaLnBrk="1" hangingPunct="1">
                  <a:lnSpc>
                    <a:spcPct val="80000"/>
                  </a:lnSpc>
                  <a:buFontTx/>
                  <a:buNone/>
                </a:pPr>
                <a:endParaRPr lang="cs-CZ" sz="16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54288" name="Rectangle 1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468313" y="333375"/>
                <a:ext cx="8229600" cy="6119813"/>
              </a:xfrm>
              <a:blipFill rotWithShape="1">
                <a:blip r:embed="rId2"/>
                <a:stretch>
                  <a:fillRect l="-815" t="-13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37" name="Rectangle 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3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-32385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1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2" name="Rectangle 19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3" name="Rectangle 22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44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54301" name="Picture 29" descr="D4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32238"/>
            <a:ext cx="383698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2" name="Picture 30" descr="D4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32238"/>
            <a:ext cx="383698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303" name="Picture 31" descr="D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932238"/>
            <a:ext cx="3836987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3922713" y="2420938"/>
            <a:ext cx="5221287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dirty="0"/>
              <a:t>Pro zvolený směr plochy ohraničené křivkou:</a:t>
            </a:r>
          </a:p>
          <a:p>
            <a:pPr eaLnBrk="1" hangingPunct="1"/>
            <a:endParaRPr lang="cs-CZ" sz="2400" dirty="0"/>
          </a:p>
          <a:p>
            <a:pPr eaLnBrk="1" hangingPunct="1"/>
            <a:endParaRPr lang="cs-CZ" sz="2000" dirty="0"/>
          </a:p>
          <a:p>
            <a:pPr eaLnBrk="1" hangingPunct="1"/>
            <a:endParaRPr lang="cs-CZ" sz="2000" dirty="0">
              <a:latin typeface="Tahoma" pitchFamily="34" charset="0"/>
            </a:endParaRPr>
          </a:p>
          <a:p>
            <a:pPr eaLnBrk="1" hangingPunct="1"/>
            <a:r>
              <a:rPr lang="cs-CZ" sz="2000" dirty="0"/>
              <a:t>v limitě </a:t>
            </a:r>
            <a:r>
              <a:rPr lang="cs-CZ" sz="2000" dirty="0">
                <a:latin typeface="Symbol" pitchFamily="18" charset="2"/>
              </a:rPr>
              <a:t>D</a:t>
            </a:r>
            <a:r>
              <a:rPr lang="cs-CZ" sz="2000" i="1" dirty="0">
                <a:latin typeface="Times New Roman" pitchFamily="18" charset="0"/>
              </a:rPr>
              <a:t>S</a:t>
            </a:r>
            <a:r>
              <a:rPr lang="cs-CZ" sz="2000" dirty="0">
                <a:cs typeface="Arial" charset="0"/>
              </a:rPr>
              <a:t>→0:</a:t>
            </a:r>
          </a:p>
        </p:txBody>
      </p:sp>
      <p:sp>
        <p:nvSpPr>
          <p:cNvPr id="18450" name="Rectangle 34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52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8454" name="Rectangle 40"/>
          <p:cNvSpPr>
            <a:spLocks noChangeArrowheads="1"/>
          </p:cNvSpPr>
          <p:nvPr/>
        </p:nvSpPr>
        <p:spPr bwMode="auto">
          <a:xfrm>
            <a:off x="0" y="2947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4067175" y="4365625"/>
            <a:ext cx="196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/>
              <a:t>všechny složky:</a:t>
            </a:r>
            <a:endParaRPr lang="en-US" sz="2000"/>
          </a:p>
        </p:txBody>
      </p:sp>
      <p:sp>
        <p:nvSpPr>
          <p:cNvPr id="18459" name="Text Box 26"/>
          <p:cNvSpPr txBox="1">
            <a:spLocks noChangeArrowheads="1"/>
          </p:cNvSpPr>
          <p:nvPr/>
        </p:nvSpPr>
        <p:spPr bwMode="auto">
          <a:xfrm>
            <a:off x="611188" y="612775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/>
              <a:t>vekt. pole</a:t>
            </a:r>
          </a:p>
        </p:txBody>
      </p:sp>
      <p:pic>
        <p:nvPicPr>
          <p:cNvPr id="18461" name="Picture 30" descr="D:\- 2012-2013 prednaska FII\rotace..t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2400300"/>
            <a:ext cx="3924300" cy="15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3131840" y="592185"/>
                <a:ext cx="3269357" cy="951286"/>
              </a:xfrm>
              <a:prstGeom prst="rect">
                <a:avLst/>
              </a:prstGeom>
              <a:ln w="31750">
                <a:solidFill>
                  <a:srgbClr val="3366FF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 smtClean="0">
                          <a:latin typeface="Cambria Math"/>
                        </a:rPr>
                        <m:t>rot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e>
                        <m:sup>
                          <m:r>
                            <a:rPr lang="cs-CZ" sz="20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cs-CZ" sz="20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den>
                          </m:f>
                          <m:nary>
                            <m:naryPr>
                              <m:chr m:val="∮"/>
                              <m:limLoc m:val="undOvr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𝓁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cs-CZ" sz="2000" i="1">
                                  <a:latin typeface="Cambria Math"/>
                                </a:rPr>
                                <m:t>∙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nary>
                        </m:e>
                      </m:fun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40" y="592185"/>
                <a:ext cx="3269357" cy="95128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31750">
                <a:solidFill>
                  <a:srgbClr val="3366FF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1691680" y="610156"/>
                <a:ext cx="12589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  <m:r>
                            <a:rPr lang="cs-CZ" sz="2000" i="1">
                              <a:latin typeface="Cambria Math"/>
                            </a:rPr>
                            <m:t>,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  <m:r>
                            <a:rPr lang="cs-CZ" sz="2000" i="1">
                              <a:latin typeface="Cambria Math"/>
                            </a:rPr>
                            <m:t>,</m:t>
                          </m:r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610156"/>
                <a:ext cx="1258934" cy="369332"/>
              </a:xfrm>
              <a:prstGeom prst="rect">
                <a:avLst/>
              </a:prstGeom>
              <a:blipFill rotWithShape="1">
                <a:blip r:embed="rId8"/>
                <a:stretch>
                  <a:fillRect t="-24590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bdélník 31"/>
              <p:cNvSpPr/>
              <p:nvPr/>
            </p:nvSpPr>
            <p:spPr>
              <a:xfrm>
                <a:off x="6533356" y="1520517"/>
                <a:ext cx="31130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2" name="Obdélní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3356" y="1520517"/>
                <a:ext cx="311303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3963988" y="2762857"/>
                <a:ext cx="3495316" cy="951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/>
                                    </a:rPr>
                                    <m:t>𝑦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cs-CZ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ΔxΔy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3988" y="2762857"/>
                <a:ext cx="3495316" cy="9512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délník 33"/>
              <p:cNvSpPr/>
              <p:nvPr/>
            </p:nvSpPr>
            <p:spPr>
              <a:xfrm>
                <a:off x="5679630" y="3688132"/>
                <a:ext cx="2570063" cy="6739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rot</m:t>
                              </m:r>
                              <m:r>
                                <a:rPr lang="cs-CZ" sz="2000">
                                  <a:latin typeface="Cambria Math"/>
                                </a:rPr>
                                <m:t> 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</m:e>
                          </m:d>
                        </m:e>
                        <m:sub>
                          <m:r>
                            <a:rPr lang="cs-CZ" sz="2000" i="1">
                              <a:latin typeface="Cambria Math"/>
                            </a:rPr>
                            <m:t>𝑧</m:t>
                          </m:r>
                        </m:sub>
                      </m:sSub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𝑥</m:t>
                          </m:r>
                        </m:den>
                      </m:f>
                      <m:r>
                        <a:rPr lang="cs-CZ" sz="20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000" b="0" i="1" smtClean="0">
                                  <a:latin typeface="Cambria Math"/>
                                </a:rPr>
                                <m:t>𝑥</m:t>
                              </m:r>
                            </m:sub>
                          </m:sSub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r>
                            <a:rPr lang="cs-CZ" sz="2000" i="1">
                              <a:latin typeface="Cambria Math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4" name="Obdélník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630" y="3688132"/>
                <a:ext cx="2570063" cy="67396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Obdélník 34"/>
              <p:cNvSpPr/>
              <p:nvPr/>
            </p:nvSpPr>
            <p:spPr>
              <a:xfrm>
                <a:off x="4087813" y="4797152"/>
                <a:ext cx="3606052" cy="12863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rot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acc>
                                  <m:accPr>
                                    <m:chr m:val="⃗"/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𝑖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⃗"/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𝑗</m:t>
                                    </m:r>
                                  </m:e>
                                </m:acc>
                              </m:e>
                              <m:e>
                                <m:acc>
                                  <m:accPr>
                                    <m:chr m:val="⃗"/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</m:acc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𝑥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𝑦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</m:num>
                                  <m:den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𝜕</m:t>
                                    </m:r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𝑧</m:t>
                                    </m:r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𝑥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𝑦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cs-CZ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cs-CZ" sz="2000" i="1">
                                        <a:latin typeface="Cambria Math"/>
                                      </a:rPr>
                                      <m:t>𝑧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cs-CZ" sz="2000" i="1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×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5" name="Obdélník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813" y="4797152"/>
                <a:ext cx="3606052" cy="1286378"/>
              </a:xfrm>
              <a:prstGeom prst="rect">
                <a:avLst/>
              </a:prstGeom>
              <a:blipFill rotWithShape="1">
                <a:blip r:embed="rId12"/>
                <a:stretch>
                  <a:fillRect t="-14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05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3" grpId="0"/>
      <p:bldP spid="30" grpId="0" animBg="1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11" name="Rectangle 1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404813"/>
            <a:ext cx="8507413" cy="6119812"/>
          </a:xfrm>
        </p:spPr>
        <p:txBody>
          <a:bodyPr/>
          <a:lstStyle/>
          <a:p>
            <a:pPr marL="263525" indent="-263525" eaLnBrk="1" hangingPunct="1">
              <a:lnSpc>
                <a:spcPct val="80000"/>
              </a:lnSpc>
            </a:pPr>
            <a:r>
              <a:rPr lang="cs-CZ" b="1" i="1" dirty="0">
                <a:solidFill>
                  <a:schemeClr val="bg2"/>
                </a:solidFill>
              </a:rPr>
              <a:t>Vektorové diferenciální operátory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i="1" dirty="0">
              <a:solidFill>
                <a:srgbClr val="3366FF"/>
              </a:solidFill>
            </a:endParaRPr>
          </a:p>
          <a:p>
            <a:pPr marL="263525" indent="-263525" eaLnBrk="1" hangingPunct="1">
              <a:lnSpc>
                <a:spcPct val="80000"/>
              </a:lnSpc>
            </a:pPr>
            <a:r>
              <a:rPr lang="cs-CZ" i="1" dirty="0">
                <a:solidFill>
                  <a:srgbClr val="3366FF"/>
                </a:solidFill>
              </a:rPr>
              <a:t>rotace  </a:t>
            </a:r>
            <a:r>
              <a:rPr lang="cs-CZ" dirty="0"/>
              <a:t>rot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r>
              <a:rPr lang="cs-CZ" dirty="0"/>
              <a:t>elementární cirkulace podél elementární uzavřené křivky: 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r>
              <a:rPr lang="cs-CZ" dirty="0"/>
              <a:t>Výsledná cirkulace podél křivky konečné velikosti – „součet“ el. cirkulací: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r>
              <a:rPr lang="cs-CZ" dirty="0"/>
              <a:t>Některé vztahy pro diferenciální operátory:</a:t>
            </a:r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263525" indent="-263525" eaLnBrk="1" hangingPunct="1">
              <a:lnSpc>
                <a:spcPct val="80000"/>
              </a:lnSpc>
            </a:pPr>
            <a:endParaRPr lang="cs-CZ" dirty="0"/>
          </a:p>
          <a:p>
            <a:pPr marL="1436688" lvl="2" indent="-441325" eaLnBrk="1" hangingPunct="1">
              <a:lnSpc>
                <a:spcPct val="80000"/>
              </a:lnSpc>
              <a:buFontTx/>
              <a:buNone/>
            </a:pP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612387" y="4751719"/>
                <a:ext cx="3808799" cy="695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>
                              <a:latin typeface="Cambria Math"/>
                            </a:rPr>
                            <m:t>𝛻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𝑢</m:t>
                      </m:r>
                      <m:r>
                        <a:rPr lang="cs-CZ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00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𝜕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0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cs-CZ" sz="2000" i="1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000" i="1">
                          <a:latin typeface="Cambria Math"/>
                        </a:rPr>
                        <m:t>=△</m:t>
                      </m:r>
                      <m:r>
                        <a:rPr lang="cs-CZ" sz="2000" i="1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87" y="4751719"/>
                <a:ext cx="3808799" cy="6955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>
            <a:spLocks noChangeArrowheads="1"/>
          </p:cNvSpPr>
          <p:nvPr/>
        </p:nvSpPr>
        <p:spPr bwMode="auto">
          <a:xfrm>
            <a:off x="1403350" y="4669123"/>
            <a:ext cx="3168650" cy="768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742950" indent="-285750"/>
            <a:endParaRPr lang="cs-CZ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-32385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6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9468" name="Rectangle 27"/>
          <p:cNvSpPr>
            <a:spLocks noChangeArrowheads="1"/>
          </p:cNvSpPr>
          <p:nvPr/>
        </p:nvSpPr>
        <p:spPr bwMode="auto">
          <a:xfrm>
            <a:off x="0" y="32385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500563" y="3860800"/>
            <a:ext cx="19192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i="1">
                <a:solidFill>
                  <a:srgbClr val="3366FF"/>
                </a:solidFill>
              </a:rPr>
              <a:t>Stokesova věta</a:t>
            </a:r>
            <a:endParaRPr lang="en-US" sz="2000" i="1">
              <a:solidFill>
                <a:srgbClr val="3366FF"/>
              </a:solidFill>
            </a:endParaRP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438986" y="4899898"/>
            <a:ext cx="481413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z="2000" i="1" dirty="0">
                <a:latin typeface="Symbol" panose="05050102010706020507" pitchFamily="18" charset="2"/>
              </a:rPr>
              <a:t>D</a:t>
            </a:r>
            <a:r>
              <a:rPr lang="cs-CZ" sz="2000" i="1" dirty="0">
                <a:solidFill>
                  <a:srgbClr val="3366FF"/>
                </a:solidFill>
              </a:rPr>
              <a:t> … </a:t>
            </a:r>
            <a:r>
              <a:rPr lang="cs-CZ" sz="2000" i="1" dirty="0" err="1">
                <a:solidFill>
                  <a:srgbClr val="3366FF"/>
                </a:solidFill>
              </a:rPr>
              <a:t>Laplaceův</a:t>
            </a:r>
            <a:r>
              <a:rPr lang="cs-CZ" sz="2000" i="1" dirty="0">
                <a:solidFill>
                  <a:srgbClr val="3366FF"/>
                </a:solidFill>
              </a:rPr>
              <a:t> operátor na skalární pole</a:t>
            </a:r>
            <a:endParaRPr lang="en-US" sz="2000" i="1" dirty="0">
              <a:solidFill>
                <a:srgbClr val="3366FF"/>
              </a:solidFill>
            </a:endParaRPr>
          </a:p>
        </p:txBody>
      </p:sp>
      <p:pic>
        <p:nvPicPr>
          <p:cNvPr id="55329" name="Picture 33" descr="D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924175"/>
            <a:ext cx="31273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1907704" y="692696"/>
                <a:ext cx="3269357" cy="951286"/>
              </a:xfrm>
              <a:prstGeom prst="rect">
                <a:avLst/>
              </a:prstGeom>
              <a:ln w="31750">
                <a:solidFill>
                  <a:srgbClr val="3366FF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rot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𝑛</m:t>
                              </m:r>
                            </m:e>
                          </m:acc>
                        </m:e>
                        <m:sup>
                          <m:r>
                            <a:rPr lang="cs-CZ" sz="2000" i="1">
                              <a:latin typeface="Cambria Math"/>
                            </a:rPr>
                            <m:t>0</m:t>
                          </m:r>
                        </m:sup>
                      </m:sSup>
                      <m:r>
                        <a:rPr lang="cs-CZ" sz="20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cs-CZ" sz="2000">
                                  <a:latin typeface="Cambria Math"/>
                                </a:rPr>
                                <m:t>Δ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den>
                          </m:f>
                          <m:nary>
                            <m:naryPr>
                              <m:chr m:val="∮"/>
                              <m:limLoc m:val="undOvr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cs-CZ" sz="2000" i="1">
                                  <a:latin typeface="Cambria Math"/>
                                </a:rPr>
                                <m:t>𝓁</m:t>
                              </m:r>
                            </m:sub>
                            <m:sup/>
                            <m:e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</m:acc>
                              <m:r>
                                <a:rPr lang="cs-CZ" sz="2000" i="1">
                                  <a:latin typeface="Cambria Math"/>
                                </a:rPr>
                                <m:t>∙</m:t>
                              </m:r>
                              <m:r>
                                <a:rPr lang="cs-CZ" sz="2000" i="1">
                                  <a:latin typeface="Cambria Math"/>
                                </a:rPr>
                                <m:t>𝑑</m:t>
                              </m:r>
                              <m:acc>
                                <m:accPr>
                                  <m:chr m:val="⃗"/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cs-CZ" sz="20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acc>
                            </m:e>
                          </m:nary>
                        </m:e>
                      </m:fun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692696"/>
                <a:ext cx="3269357" cy="95128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 w="31750">
                <a:solidFill>
                  <a:srgbClr val="3366FF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4156216" y="2924533"/>
                <a:ext cx="2780761" cy="951351"/>
              </a:xfrm>
              <a:prstGeom prst="rect">
                <a:avLst/>
              </a:prstGeom>
              <a:ln w="3175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𝓁</m:t>
                          </m:r>
                        </m:sub>
                        <m:sup/>
                        <m:e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</m:nary>
                      <m:r>
                        <a:rPr lang="cs-CZ" sz="2000" i="1">
                          <a:latin typeface="Cambria Math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sub>
                        <m:sup/>
                        <m:e>
                          <m:r>
                            <m:rPr>
                              <m:sty m:val="p"/>
                            </m:rPr>
                            <a:rPr lang="cs-CZ" sz="2000">
                              <a:latin typeface="Cambria Math"/>
                            </a:rPr>
                            <m:t>rot</m:t>
                          </m:r>
                          <m:r>
                            <a:rPr lang="cs-CZ" sz="2000">
                              <a:latin typeface="Cambria Math"/>
                            </a:rPr>
                            <m:t> 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𝑣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∙</m:t>
                          </m:r>
                          <m:r>
                            <a:rPr lang="cs-CZ" sz="2000" i="1">
                              <a:latin typeface="Cambria Math"/>
                            </a:rPr>
                            <m:t>𝑑</m:t>
                          </m:r>
                          <m:acc>
                            <m:accPr>
                              <m:chr m:val="⃗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cs-CZ" sz="2000" i="1">
                                  <a:latin typeface="Cambria Math"/>
                                </a:rPr>
                                <m:t>𝑆</m:t>
                              </m:r>
                            </m:e>
                          </m:acc>
                          <m:r>
                            <a:rPr lang="cs-CZ" sz="2000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216" y="2924533"/>
                <a:ext cx="2780761" cy="9513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 w="317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612387" y="6237312"/>
                <a:ext cx="33266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rot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rot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grad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div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Δ</m:t>
                      </m:r>
                      <m:r>
                        <a:rPr lang="cs-CZ" sz="2000" i="1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87" y="6237312"/>
                <a:ext cx="3326615" cy="369332"/>
              </a:xfrm>
              <a:prstGeom prst="rect">
                <a:avLst/>
              </a:prstGeom>
              <a:blipFill rotWithShape="1">
                <a:blip r:embed="rId12"/>
                <a:stretch>
                  <a:fillRect t="-24590" r="-6410" b="-180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7022346" y="1863954"/>
                <a:ext cx="1263486" cy="404791"/>
              </a:xfrm>
              <a:prstGeom prst="rect">
                <a:avLst/>
              </a:prstGeom>
              <a:ln w="31750"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000">
                          <a:latin typeface="Cambria Math"/>
                        </a:rPr>
                        <m:t>rot</m:t>
                      </m:r>
                      <m:r>
                        <a:rPr lang="cs-CZ" sz="2000"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∙</m:t>
                      </m:r>
                      <m:r>
                        <a:rPr lang="cs-CZ" sz="2000" i="1">
                          <a:latin typeface="Cambria Math"/>
                        </a:rPr>
                        <m:t>𝑑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𝑆</m:t>
                          </m:r>
                        </m:e>
                      </m:acc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2346" y="1863954"/>
                <a:ext cx="1263486" cy="404791"/>
              </a:xfrm>
              <a:prstGeom prst="rect">
                <a:avLst/>
              </a:prstGeom>
              <a:blipFill rotWithShape="1">
                <a:blip r:embed="rId13"/>
                <a:stretch>
                  <a:fillRect t="-27273" r="-22705"/>
                </a:stretch>
              </a:blipFill>
              <a:ln w="31750"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56642-4F0F-4EE0-B7CF-F260EFC51EB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571500" y="5458839"/>
                <a:ext cx="3567194" cy="4384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/>
                        </a:rPr>
                        <m:t>△</m:t>
                      </m:r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i="1">
                              <a:latin typeface="Cambria Math"/>
                            </a:rPr>
                            <m:t>𝑖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△</m:t>
                      </m:r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𝑗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△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𝑘</m:t>
                          </m:r>
                        </m:e>
                      </m:acc>
                      <m:r>
                        <a:rPr lang="cs-CZ" sz="2000" i="1">
                          <a:latin typeface="Cambria Math"/>
                        </a:rPr>
                        <m:t>△</m:t>
                      </m:r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5458839"/>
                <a:ext cx="3567194" cy="438453"/>
              </a:xfrm>
              <a:prstGeom prst="rect">
                <a:avLst/>
              </a:prstGeom>
              <a:blipFill rotWithShape="1">
                <a:blip r:embed="rId14"/>
                <a:stretch>
                  <a:fillRect t="-12500" b="-41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4175522" y="5498648"/>
            <a:ext cx="4953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/>
            <a:r>
              <a:rPr lang="cs-CZ" sz="2000" i="1" dirty="0">
                <a:solidFill>
                  <a:srgbClr val="3366FF"/>
                </a:solidFill>
                <a:latin typeface="+mn-lt"/>
              </a:rPr>
              <a:t>aplikace</a:t>
            </a:r>
            <a:r>
              <a:rPr lang="cs-CZ" sz="2000" i="1" dirty="0">
                <a:solidFill>
                  <a:srgbClr val="3366FF"/>
                </a:solidFill>
              </a:rPr>
              <a:t> </a:t>
            </a:r>
            <a:r>
              <a:rPr lang="cs-CZ" sz="2000" i="1" dirty="0" err="1">
                <a:solidFill>
                  <a:srgbClr val="3366FF"/>
                </a:solidFill>
              </a:rPr>
              <a:t>Laplaceova</a:t>
            </a:r>
            <a:r>
              <a:rPr lang="cs-CZ" sz="2000" i="1" dirty="0">
                <a:solidFill>
                  <a:srgbClr val="3366FF"/>
                </a:solidFill>
              </a:rPr>
              <a:t> operátoru na </a:t>
            </a:r>
            <a:r>
              <a:rPr lang="cs-CZ" sz="2000" i="1" dirty="0" err="1">
                <a:solidFill>
                  <a:srgbClr val="3366FF"/>
                </a:solidFill>
              </a:rPr>
              <a:t>vekt</a:t>
            </a:r>
            <a:r>
              <a:rPr lang="cs-CZ" sz="2000" i="1" dirty="0">
                <a:solidFill>
                  <a:srgbClr val="3366FF"/>
                </a:solidFill>
              </a:rPr>
              <a:t>. pole </a:t>
            </a:r>
            <a:r>
              <a:rPr lang="cs-CZ" sz="2000" i="1" dirty="0"/>
              <a:t>– trojnásobná aplikace na všechny tři složky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429711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55324" grpId="0"/>
      <p:bldP spid="55326" grpId="0"/>
      <p:bldP spid="3" grpId="0" animBg="1"/>
      <p:bldP spid="5" grpId="0"/>
      <p:bldP spid="22" grpId="0"/>
      <p:bldP spid="20" grpId="0"/>
      <p:bldP spid="23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5755</TotalTime>
  <Words>719</Words>
  <Application>Microsoft Office PowerPoint</Application>
  <PresentationFormat>Předvádění na obrazovce (4:3)</PresentationFormat>
  <Paragraphs>194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Cambria Math</vt:lpstr>
      <vt:lpstr>Symbol</vt:lpstr>
      <vt:lpstr>Tahoma</vt:lpstr>
      <vt:lpstr>Times New Roman</vt:lpstr>
      <vt:lpstr>Výchozí návrh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VSCHT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2.2 Lorentzova transformace</dc:title>
  <dc:creator>Marie Urbanová</dc:creator>
  <cp:lastModifiedBy>Šir ha-širim</cp:lastModifiedBy>
  <cp:revision>192</cp:revision>
  <dcterms:created xsi:type="dcterms:W3CDTF">2006-09-27T05:59:52Z</dcterms:created>
  <dcterms:modified xsi:type="dcterms:W3CDTF">2018-10-19T07:14:09Z</dcterms:modified>
</cp:coreProperties>
</file>