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1126" r:id="rId3"/>
    <p:sldId id="262" r:id="rId4"/>
    <p:sldId id="263" r:id="rId5"/>
    <p:sldId id="266" r:id="rId6"/>
    <p:sldId id="267" r:id="rId7"/>
    <p:sldId id="268" r:id="rId8"/>
    <p:sldId id="269" r:id="rId9"/>
    <p:sldId id="270" r:id="rId10"/>
    <p:sldId id="260" r:id="rId11"/>
    <p:sldId id="272" r:id="rId12"/>
    <p:sldId id="273" r:id="rId13"/>
    <p:sldId id="274" r:id="rId14"/>
    <p:sldId id="275" r:id="rId15"/>
    <p:sldId id="276" r:id="rId16"/>
    <p:sldId id="1200" r:id="rId17"/>
    <p:sldId id="1201" r:id="rId18"/>
    <p:sldId id="1202" r:id="rId19"/>
    <p:sldId id="120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0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6796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67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92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040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32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10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05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676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288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75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722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9EFAD-ED3A-4A51-B64B-79B547037C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99AA8-12A1-43A3-8ADC-F6DC43C0D7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977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A8D11E05-4DA7-4AE7-971C-820B272AC746}"/>
              </a:ext>
            </a:extLst>
          </p:cNvPr>
          <p:cNvSpPr txBox="1"/>
          <p:nvPr/>
        </p:nvSpPr>
        <p:spPr>
          <a:xfrm>
            <a:off x="219075" y="195560"/>
            <a:ext cx="86963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Dvě kuličky zanedbatelného objemu s elektrickým nábojem stejné velikosti 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-8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se navzájem přitahují ve vakuu silou. Určete tuto sílu, pokud náboje jsou ve vzdálenosti 30 cm.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dirty="0">
                <a:solidFill>
                  <a:srgbClr val="4F4F4F"/>
                </a:solidFill>
                <a:latin typeface="Segoe UI" panose="020B0502040204020203" pitchFamily="34" charset="0"/>
              </a:rPr>
              <a:t>(k = 9.10</a:t>
            </a:r>
            <a:r>
              <a:rPr lang="cs-CZ" baseline="30000" dirty="0">
                <a:solidFill>
                  <a:srgbClr val="4F4F4F"/>
                </a:solidFill>
                <a:latin typeface="Segoe UI" panose="020B0502040204020203" pitchFamily="34" charset="0"/>
              </a:rPr>
              <a:t>9 </a:t>
            </a:r>
            <a:r>
              <a:rPr lang="cs-CZ" dirty="0" err="1">
                <a:solidFill>
                  <a:srgbClr val="4F4F4F"/>
                </a:solidFill>
                <a:latin typeface="Segoe UI" panose="020B0502040204020203" pitchFamily="34" charset="0"/>
              </a:rPr>
              <a:t>N.m</a:t>
            </a:r>
            <a:r>
              <a:rPr lang="cs-CZ" baseline="30000" dirty="0" err="1">
                <a:solidFill>
                  <a:srgbClr val="4F4F4F"/>
                </a:solidFill>
                <a:latin typeface="Segoe UI" panose="020B0502040204020203" pitchFamily="34" charset="0"/>
              </a:rPr>
              <a:t>2</a:t>
            </a:r>
            <a:r>
              <a:rPr lang="en-US" dirty="0">
                <a:solidFill>
                  <a:srgbClr val="4F4F4F"/>
                </a:solidFill>
                <a:latin typeface="Segoe UI" panose="020B0502040204020203" pitchFamily="34" charset="0"/>
              </a:rPr>
              <a:t>.</a:t>
            </a:r>
            <a:r>
              <a:rPr lang="cs-CZ" dirty="0">
                <a:solidFill>
                  <a:srgbClr val="4F4F4F"/>
                </a:solidFill>
                <a:latin typeface="Segoe UI" panose="020B0502040204020203" pitchFamily="34" charset="0"/>
              </a:rPr>
              <a:t>C</a:t>
            </a:r>
            <a:r>
              <a:rPr lang="cs-CZ" baseline="30000" dirty="0">
                <a:solidFill>
                  <a:srgbClr val="4F4F4F"/>
                </a:solidFill>
                <a:latin typeface="Segoe UI" panose="020B0502040204020203" pitchFamily="34" charset="0"/>
              </a:rPr>
              <a:t>-2</a:t>
            </a:r>
            <a:r>
              <a:rPr lang="cs-CZ" dirty="0">
                <a:solidFill>
                  <a:srgbClr val="4F4F4F"/>
                </a:solidFill>
                <a:latin typeface="Segoe UI" panose="020B0502040204020203" pitchFamily="34" charset="0"/>
              </a:rPr>
              <a:t>) 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9CBC8AC-B243-4642-8D48-C56178362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986" y="1251181"/>
            <a:ext cx="5457825" cy="2152650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1DE021F4-105D-4FD0-B92E-1135734AE67B}"/>
              </a:ext>
            </a:extLst>
          </p:cNvPr>
          <p:cNvSpPr txBox="1"/>
          <p:nvPr/>
        </p:nvSpPr>
        <p:spPr>
          <a:xfrm>
            <a:off x="185737" y="3756867"/>
            <a:ext cx="8629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Dva stejné elektrické náboje ve vzdálenosti 6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cm se přitahují silou 5,6 N. Určete velikost těchto nábojů ve vakuu.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77BC6F8-BAA0-40BD-811D-902EE84232A8}"/>
              </a:ext>
            </a:extLst>
          </p:cNvPr>
          <p:cNvSpPr txBox="1"/>
          <p:nvPr/>
        </p:nvSpPr>
        <p:spPr>
          <a:xfrm>
            <a:off x="185737" y="5143410"/>
            <a:ext cx="86963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 velká elektrická síla působí na proton (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Q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= Q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1,602.10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-19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C. m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1,672.10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-27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kg), který se nachází v elektrickém poli s intenzitou elektrického pole 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5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N.C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? Jaké bude zrychlení protonu v daném místě elektrického pole?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4EE4F27-F383-41BA-92C6-4610FC0A4012}"/>
              </a:ext>
            </a:extLst>
          </p:cNvPr>
          <p:cNvSpPr txBox="1"/>
          <p:nvPr/>
        </p:nvSpPr>
        <p:spPr>
          <a:xfrm>
            <a:off x="319086" y="438690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1,5.10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F027862F-8E38-45E7-B803-B244B7DCF6C8}"/>
              </a:ext>
            </a:extLst>
          </p:cNvPr>
          <p:cNvSpPr txBox="1"/>
          <p:nvPr/>
        </p:nvSpPr>
        <p:spPr>
          <a:xfrm>
            <a:off x="319086" y="61798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pl-PL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3,204.10</a:t>
            </a:r>
            <a:r>
              <a:rPr lang="pl-PL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-14</a:t>
            </a:r>
            <a:r>
              <a:rPr lang="pl-PL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N, 1,92.10</a:t>
            </a:r>
            <a:r>
              <a:rPr lang="pl-PL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13</a:t>
            </a:r>
            <a:r>
              <a:rPr lang="pl-PL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m.s</a:t>
            </a:r>
            <a:r>
              <a:rPr lang="pl-PL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-2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1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90AFB190-6907-4171-839D-45315B3E5381}"/>
              </a:ext>
            </a:extLst>
          </p:cNvPr>
          <p:cNvSpPr txBox="1"/>
          <p:nvPr/>
        </p:nvSpPr>
        <p:spPr>
          <a:xfrm>
            <a:off x="247648" y="213836"/>
            <a:ext cx="8705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Drát z mědi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ρ1 = 0,02.10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s průměrem d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4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mm je třeba nahradit hliníkovým drátem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0,03.10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stejné délky. Jaký průměr musí mít hliníkový drát, aby se odpor nezměnil?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CA0CD10-2B4F-4FC7-80B7-C4CD0E9DCDF2}"/>
              </a:ext>
            </a:extLst>
          </p:cNvPr>
          <p:cNvSpPr txBox="1"/>
          <p:nvPr/>
        </p:nvSpPr>
        <p:spPr>
          <a:xfrm>
            <a:off x="247649" y="2973199"/>
            <a:ext cx="87058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Vláknem wolframové žárovky s teplotou 28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baseline="30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prochází při napětí 10 V proud 300 mA. Určete teplotu vlákna svítící žárovky, pokud vláknem prochází proud 0,5 A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napětí na koncích vlákna je 220 ​​V.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α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= 4,8.10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K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D32608DF-1335-442D-B2E3-8132C8739C28}"/>
              </a:ext>
            </a:extLst>
          </p:cNvPr>
          <p:cNvSpPr txBox="1"/>
          <p:nvPr/>
        </p:nvSpPr>
        <p:spPr>
          <a:xfrm>
            <a:off x="219074" y="4554587"/>
            <a:ext cx="87344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Jaký je odpor vnější části vedení, pokud vnitřní odpor vedení je 0,2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 elektromotorické napětí zdroje je 1,1 V. Voltmetr zapojen na svorky ukazuje 1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B08CA3F-F7A6-4EF4-BEC0-05C9468E74F0}"/>
              </a:ext>
            </a:extLst>
          </p:cNvPr>
          <p:cNvSpPr txBox="1"/>
          <p:nvPr/>
        </p:nvSpPr>
        <p:spPr>
          <a:xfrm>
            <a:off x="285749" y="110373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4,9 mm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2575B9A5-CE12-40DC-827E-AD2881D96F3E}"/>
              </a:ext>
            </a:extLst>
          </p:cNvPr>
          <p:cNvSpPr txBox="1"/>
          <p:nvPr/>
        </p:nvSpPr>
        <p:spPr>
          <a:xfrm>
            <a:off x="247648" y="389652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2544 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F28DAD2-201B-4681-A236-DECC4C23627E}"/>
              </a:ext>
            </a:extLst>
          </p:cNvPr>
          <p:cNvSpPr txBox="1"/>
          <p:nvPr/>
        </p:nvSpPr>
        <p:spPr>
          <a:xfrm>
            <a:off x="285749" y="520091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el-GR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2 Ώ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29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5BFE3FA-B86B-411C-BE97-1C17FD1E7EB8}"/>
              </a:ext>
            </a:extLst>
          </p:cNvPr>
          <p:cNvSpPr txBox="1"/>
          <p:nvPr/>
        </p:nvSpPr>
        <p:spPr>
          <a:xfrm>
            <a:off x="190500" y="390436"/>
            <a:ext cx="8763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Jaký proud prochází malým ponorným vařičem s údaji 220V / 500W. Za jaký čas zahřeje tento vařič 1kg vody z 10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baseline="30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na 100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baseline="30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?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BA82456-A869-4FB5-AF10-4E44AAFEF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1200150"/>
            <a:ext cx="7372350" cy="516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7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4D2B9AC-24BB-4378-9103-B00092FE2DE3}"/>
              </a:ext>
            </a:extLst>
          </p:cNvPr>
          <p:cNvSpPr txBox="1"/>
          <p:nvPr/>
        </p:nvSpPr>
        <p:spPr>
          <a:xfrm>
            <a:off x="323849" y="337661"/>
            <a:ext cx="85820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Výtah o hmotnosti 1,2 tuny se za 0,5 min. dostal do výšky 15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m. Napětí na svorkách elektromotoru, který zvedal výtah je 230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η = 90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%)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Určete proud procházející elektroměrem!</a:t>
            </a:r>
            <a:endParaRPr lang="cs-CZ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DF582FD-08E4-4F70-81E4-58E761F2E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90488"/>
            <a:ext cx="3910012" cy="542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1FD713D7-E6BC-48B2-B19B-A5888A9663C9}"/>
              </a:ext>
            </a:extLst>
          </p:cNvPr>
          <p:cNvSpPr txBox="1"/>
          <p:nvPr/>
        </p:nvSpPr>
        <p:spPr>
          <a:xfrm>
            <a:off x="323849" y="1690652"/>
            <a:ext cx="21812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 = 1200kg</a:t>
            </a:r>
          </a:p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 = 30s</a:t>
            </a:r>
          </a:p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h = 15m</a:t>
            </a:r>
          </a:p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 = 230V</a:t>
            </a:r>
          </a:p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η = 90% = 0,9</a:t>
            </a:r>
          </a:p>
          <a:p>
            <a:r>
              <a:rPr lang="pl-P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 = 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801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F213E950-B891-49CD-B520-7692FAC6BB37}"/>
              </a:ext>
            </a:extLst>
          </p:cNvPr>
          <p:cNvSpPr txBox="1"/>
          <p:nvPr/>
        </p:nvSpPr>
        <p:spPr>
          <a:xfrm>
            <a:off x="276225" y="347186"/>
            <a:ext cx="8686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Z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nikelínového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drátu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0,44.10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Ώ.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s průměrem d = 0,5 mm se má zhotovit topná spirála, v níž by při napětí 120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 vzniklo 1667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kJ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tepla za 1 hodinu. Jak dlouhý drát je k tomu třeba?</a:t>
            </a:r>
            <a:endParaRPr lang="cs-CZ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0F11E251-A1AD-4820-ADEF-5BD65117A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2" y="1430303"/>
            <a:ext cx="8236696" cy="444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148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6754E70C-0676-48D6-82E3-E259DAAF4E2A}"/>
              </a:ext>
            </a:extLst>
          </p:cNvPr>
          <p:cNvSpPr txBox="1"/>
          <p:nvPr/>
        </p:nvSpPr>
        <p:spPr>
          <a:xfrm>
            <a:off x="271462" y="290036"/>
            <a:ext cx="86629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Elektrický polštář připojen na nejvyšší stupeň vyhřívání má při napětí U = 220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 příkon P = 15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W. Jaký je odpor polštáře? Jaký proud jím prochází? Kolik elektrické energie spotřebuje za 10 hodin provozu?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5E57DF77-5466-41DE-BF1D-578E8CB33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771" y="1359710"/>
            <a:ext cx="4143375" cy="471960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ECDAE875-F5CF-4D9F-B9C9-F3BDE1889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82" y="1474010"/>
            <a:ext cx="4098224" cy="242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75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5CB751BF-8B2F-491E-A365-56318B35EA89}"/>
              </a:ext>
            </a:extLst>
          </p:cNvPr>
          <p:cNvSpPr txBox="1"/>
          <p:nvPr/>
        </p:nvSpPr>
        <p:spPr>
          <a:xfrm>
            <a:off x="276225" y="280511"/>
            <a:ext cx="85915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Jaký proud prochází elektrickým vařičem, pokud se na něm 10 litrů vody ohřeje z 20 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na 100 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za 30 minut? Účinnost vařiče je 75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%, napětí v síti je 230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V. c = 4180 J.kg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F99D1A9-BEF1-4092-B0F8-09553CB5A2DE}"/>
              </a:ext>
            </a:extLst>
          </p:cNvPr>
          <p:cNvSpPr txBox="1"/>
          <p:nvPr/>
        </p:nvSpPr>
        <p:spPr>
          <a:xfrm>
            <a:off x="276225" y="1471910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 = 10 kg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Δt = 80 </a:t>
            </a:r>
            <a:r>
              <a:rPr lang="nl-NL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= 80 K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 = 230 V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τ = 30min = 1800 s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η = 0,75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= 4180 J.kg</a:t>
            </a:r>
            <a:r>
              <a:rPr lang="nl-NL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nl-NL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</a:t>
            </a:r>
            <a:r>
              <a:rPr lang="nl-NL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endParaRPr lang="cs-CZ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58DFD8BE-1D4C-451F-92DA-24862E228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1137166"/>
            <a:ext cx="4217822" cy="329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645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D7C1B0DA-DA86-4176-A208-C54D8823E555}"/>
              </a:ext>
            </a:extLst>
          </p:cNvPr>
          <p:cNvSpPr txBox="1"/>
          <p:nvPr/>
        </p:nvSpPr>
        <p:spPr>
          <a:xfrm>
            <a:off x="238124" y="290036"/>
            <a:ext cx="87725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Mezi zemí a mrakem vznikl výboj ve formě blesku, při kterém byl přenesen náboj 20 C. Rozdíl potenciálů mezi mrakem a zemí byl 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6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V. Blesk trval 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-3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s. Určete energii výboje a proud.</a:t>
            </a:r>
            <a:endParaRPr lang="cs-CZ" sz="20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ABC93628-2D9B-48F3-9416-EED24817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1" y="1562099"/>
            <a:ext cx="5736078" cy="44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903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DA730E2B-1B39-4F6D-B65F-1BB7B4A2643F}"/>
              </a:ext>
            </a:extLst>
          </p:cNvPr>
          <p:cNvSpPr txBox="1"/>
          <p:nvPr/>
        </p:nvSpPr>
        <p:spPr>
          <a:xfrm>
            <a:off x="161924" y="199913"/>
            <a:ext cx="87725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Napětí mezi anodou a katodou, které jsou ve vzdálenosti 10 cm je 300 V. Určete velikost rychlosti elektronů při dopadu na anodu, jejich zrychlení a čas pohybu od katody na anodu.</a:t>
            </a: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C9E5C1F-78DC-4E0D-8DFB-80B679121844}"/>
              </a:ext>
            </a:extLst>
          </p:cNvPr>
          <p:cNvSpPr txBox="1"/>
          <p:nvPr/>
        </p:nvSpPr>
        <p:spPr>
          <a:xfrm>
            <a:off x="161924" y="1458010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1" dirty="0">
                <a:solidFill>
                  <a:srgbClr val="4F4F4F"/>
                </a:solidFill>
                <a:effectLst/>
              </a:rPr>
              <a:t>l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= s = 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–1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m</a:t>
            </a:r>
          </a:p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U = 300 V,</a:t>
            </a:r>
          </a:p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Q = e = 1,602.10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–19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</a:t>
            </a:r>
          </a:p>
          <a:p>
            <a:r>
              <a:rPr lang="cs-CZ" sz="2000" b="0" i="0" dirty="0" err="1">
                <a:solidFill>
                  <a:srgbClr val="4F4F4F"/>
                </a:solidFill>
                <a:effectLst/>
              </a:rPr>
              <a:t>m</a:t>
            </a:r>
            <a:r>
              <a:rPr lang="cs-CZ" sz="2000" b="0" i="0" baseline="-25000" dirty="0" err="1">
                <a:solidFill>
                  <a:srgbClr val="4F4F4F"/>
                </a:solidFill>
                <a:effectLst/>
              </a:rPr>
              <a:t>e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 = 9,1.10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–31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kg</a:t>
            </a:r>
            <a:endParaRPr lang="cs-CZ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533AA99-5C30-445C-BF9D-36BBABD9E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973142"/>
            <a:ext cx="5038727" cy="570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7530F574-6CC9-45DA-B2B9-F0C7079808F3}"/>
              </a:ext>
            </a:extLst>
          </p:cNvPr>
          <p:cNvCxnSpPr/>
          <p:nvPr/>
        </p:nvCxnSpPr>
        <p:spPr>
          <a:xfrm>
            <a:off x="3467100" y="6600825"/>
            <a:ext cx="71437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62436364-1C4C-4FDE-8A5D-C1A426D7F6DE}"/>
              </a:ext>
            </a:extLst>
          </p:cNvPr>
          <p:cNvCxnSpPr/>
          <p:nvPr/>
        </p:nvCxnSpPr>
        <p:spPr>
          <a:xfrm>
            <a:off x="3576637" y="5295900"/>
            <a:ext cx="71437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62418536-A935-4087-BA8E-9503B0F3B743}"/>
              </a:ext>
            </a:extLst>
          </p:cNvPr>
          <p:cNvCxnSpPr/>
          <p:nvPr/>
        </p:nvCxnSpPr>
        <p:spPr>
          <a:xfrm>
            <a:off x="3395662" y="3314700"/>
            <a:ext cx="71437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952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8C46603-7EE9-4B99-A20A-2E984F54A9AC}"/>
              </a:ext>
            </a:extLst>
          </p:cNvPr>
          <p:cNvSpPr txBox="1"/>
          <p:nvPr/>
        </p:nvSpPr>
        <p:spPr>
          <a:xfrm>
            <a:off x="104775" y="180112"/>
            <a:ext cx="88773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Elektron vletěl mezi horizontální vychylovací destičky televizní obrazovky. Určete zrychlení elektronu v elektrickém poli </a:t>
            </a:r>
            <a:r>
              <a:rPr lang="cs-CZ" sz="2000" dirty="0">
                <a:solidFill>
                  <a:srgbClr val="4F4F4F"/>
                </a:solidFill>
              </a:rPr>
              <a:t>z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a předpokladu, že mezi nimi je homogenní elektrické pole s intenzitou 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5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V.m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a že zanedbáme vliv tíhového pole.</a:t>
            </a:r>
            <a:endParaRPr lang="cs-CZ" sz="20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4132C93-A57E-4FDE-A85A-0A3D6BAEC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349547"/>
            <a:ext cx="6863239" cy="494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901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F89A662B-48B5-4975-B82C-1122B5473550}"/>
              </a:ext>
            </a:extLst>
          </p:cNvPr>
          <p:cNvSpPr txBox="1"/>
          <p:nvPr/>
        </p:nvSpPr>
        <p:spPr>
          <a:xfrm>
            <a:off x="142875" y="304711"/>
            <a:ext cx="87820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Při napětí 800 V vzniká v katodové trubici proud 5 mA. Jaké teplo se uvolní na anodě za 1minutu, pokud předpokládáme, že celá kinetická energie se proměnila na teplo?</a:t>
            </a:r>
            <a:endParaRPr lang="cs-CZ" sz="20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374E889-EA61-4734-BC6F-33FAF812D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699" y="1067712"/>
            <a:ext cx="4348846" cy="2085063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2A74672C-01E1-497C-89D8-AED7CCAF0295}"/>
              </a:ext>
            </a:extLst>
          </p:cNvPr>
          <p:cNvSpPr txBox="1"/>
          <p:nvPr/>
        </p:nvSpPr>
        <p:spPr>
          <a:xfrm>
            <a:off x="95250" y="3429000"/>
            <a:ext cx="88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Elektron, který v elektrickém poli přešel z bodu A do bodu B, zvětšil velikost své rychlosti z 800 km.s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na 4000 km.s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 Určitě napětí mezi těmito body!</a:t>
            </a:r>
            <a:endParaRPr lang="cs-CZ" sz="2000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3DBEB81D-1EFF-44E7-AB7D-FBF3FE27E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" y="4305300"/>
            <a:ext cx="5884442" cy="2247989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609B7EE4-D75E-4D52-AA41-60DB12C61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799" y="4815449"/>
            <a:ext cx="4901733" cy="194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5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4A68CC25-E0C3-4419-A2AD-437A8797796F}"/>
              </a:ext>
            </a:extLst>
          </p:cNvPr>
          <p:cNvSpPr txBox="1"/>
          <p:nvPr/>
        </p:nvSpPr>
        <p:spPr>
          <a:xfrm>
            <a:off x="123825" y="945118"/>
            <a:ext cx="88011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Dva náboje 0,1.10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-6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 a 0,2.10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-6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 jsou od sebe vzdáleny 20 cm. Jaká je intenzita elektrického pole ve středu mezi nimi?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67793F1-2514-4DA7-ADB1-1B5E311C39C8}"/>
              </a:ext>
            </a:extLst>
          </p:cNvPr>
          <p:cNvSpPr txBox="1"/>
          <p:nvPr/>
        </p:nvSpPr>
        <p:spPr>
          <a:xfrm>
            <a:off x="219075" y="283428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/>
              <a:t>Příklad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F0392E4-37D5-4E34-BA0C-1AE6FAF5B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49" y="1776829"/>
            <a:ext cx="6331953" cy="491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7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33B635B7-5736-4791-98C9-0C02CD4DCDEF}"/>
              </a:ext>
            </a:extLst>
          </p:cNvPr>
          <p:cNvSpPr txBox="1"/>
          <p:nvPr/>
        </p:nvSpPr>
        <p:spPr>
          <a:xfrm>
            <a:off x="276225" y="318611"/>
            <a:ext cx="8686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Kulička s hmotností 40 mikrogramů nabitá kladným nábojem 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–9</a:t>
            </a:r>
            <a:r>
              <a:rPr lang="en-US" sz="2000" b="0" i="0" baseline="3000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 se pohybuje rychlostí 10 cm.s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 Na jakou minimální vzdálenost se kulička může přiblížit ke kladnému bodovému náboji 1,33.10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–9</a:t>
            </a:r>
            <a:r>
              <a:rPr lang="en-US" sz="2000" b="0" i="0" baseline="3000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C?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A5839F78-474A-4996-BBF2-659A41A2C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1265134"/>
            <a:ext cx="7153275" cy="432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7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F51301F5-9DFF-49C2-8608-293A30243AF7}"/>
              </a:ext>
            </a:extLst>
          </p:cNvPr>
          <p:cNvSpPr txBox="1"/>
          <p:nvPr/>
        </p:nvSpPr>
        <p:spPr>
          <a:xfrm>
            <a:off x="114300" y="174963"/>
            <a:ext cx="89439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Částice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α (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α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= 6,7.10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-27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kg, Q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α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= 3,2.10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-19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C) vletěla do homogenního elektrického pole rychlostí 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6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ms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. Částice se zastavila po překonání dráhy 2 m. Jak velký potenciální rozdíl částice překonala? Jakou velikost má intenzita elektrického pole?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BC63F4B-E70E-4428-A6DD-4275116B9F9E}"/>
              </a:ext>
            </a:extLst>
          </p:cNvPr>
          <p:cNvSpPr txBox="1"/>
          <p:nvPr/>
        </p:nvSpPr>
        <p:spPr>
          <a:xfrm>
            <a:off x="114300" y="1630700"/>
            <a:ext cx="88772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Jaký elektrický náboj má mikroskopická olejová kulička hmotnosti 6,4.10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-16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kg, která se vznáší mezi deskami nabitého kondenzátoru? Desky kondenzátoru mají vzdálenost 1cm a napětí mezi nimi je 400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V. 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456D0A3-A340-49FD-B30D-9C9AE23564C5}"/>
              </a:ext>
            </a:extLst>
          </p:cNvPr>
          <p:cNvSpPr txBox="1"/>
          <p:nvPr/>
        </p:nvSpPr>
        <p:spPr>
          <a:xfrm>
            <a:off x="166685" y="3086437"/>
            <a:ext cx="88249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Určete intenzitu elektrického pole mezi dvěma rovnoběžnými vodivými deskami ve vzájemné vzdálenosti 5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cm, pokud je mezi nimi napětí 150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V. Jakou práci vykonají síly pole při přenesení náboje 1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μ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z jedné desky na druhou</a:t>
            </a:r>
            <a:r>
              <a:rPr lang="en-US" dirty="0">
                <a:solidFill>
                  <a:srgbClr val="4F4F4F"/>
                </a:solidFill>
                <a:latin typeface="Segoe UI" panose="020B0502040204020203" pitchFamily="34" charset="0"/>
              </a:rPr>
              <a:t>?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76ADB9D-73B2-481E-868D-F7EE1388B3E3}"/>
              </a:ext>
            </a:extLst>
          </p:cNvPr>
          <p:cNvSpPr txBox="1"/>
          <p:nvPr/>
        </p:nvSpPr>
        <p:spPr>
          <a:xfrm>
            <a:off x="166685" y="4481653"/>
            <a:ext cx="8824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Jakou rychlost dosáhne elektron (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Q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= 1,602.10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-19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C,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9,1.10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-31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kg) při průchodu potenciálním rozdílem 100 V?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B796C23-FC37-4AD5-AFE5-59CC9BC9D755}"/>
              </a:ext>
            </a:extLst>
          </p:cNvPr>
          <p:cNvSpPr txBox="1"/>
          <p:nvPr/>
        </p:nvSpPr>
        <p:spPr>
          <a:xfrm>
            <a:off x="200024" y="5599870"/>
            <a:ext cx="8705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Jaký potenciál má vodič, když na přenesení náboje 50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μ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 z místa nulového potenciálu na jeho povrch se provedla práce 0,2 J?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E762670-ED12-4C86-B732-C5797E00FB8A}"/>
              </a:ext>
            </a:extLst>
          </p:cNvPr>
          <p:cNvSpPr txBox="1"/>
          <p:nvPr/>
        </p:nvSpPr>
        <p:spPr>
          <a:xfrm>
            <a:off x="219072" y="112983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[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4,19.10</a:t>
            </a:r>
            <a:r>
              <a:rPr lang="cs-CZ" sz="1800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V</a:t>
            </a:r>
            <a:r>
              <a:rPr lang="cs-CZ" sz="1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2,1.10</a:t>
            </a:r>
            <a:r>
              <a:rPr lang="cs-CZ" sz="1800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V.m</a:t>
            </a:r>
            <a:r>
              <a:rPr lang="cs-CZ" sz="1800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-1</a:t>
            </a:r>
            <a:r>
              <a:rPr lang="en-US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]</a:t>
            </a:r>
            <a:endParaRPr lang="cs-CZ" sz="1800" b="0" i="0" baseline="30000" dirty="0">
              <a:solidFill>
                <a:srgbClr val="FF000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37F82C5-7B61-4E49-8A97-7873946B5A61}"/>
              </a:ext>
            </a:extLst>
          </p:cNvPr>
          <p:cNvSpPr txBox="1"/>
          <p:nvPr/>
        </p:nvSpPr>
        <p:spPr>
          <a:xfrm>
            <a:off x="219072" y="256445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[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1,6.10</a:t>
            </a:r>
            <a:r>
              <a:rPr lang="cs-CZ" sz="1800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-19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US" sz="1800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]</a:t>
            </a:r>
            <a:endParaRPr lang="cs-CZ" sz="1800" b="0" i="0" dirty="0">
              <a:solidFill>
                <a:srgbClr val="FF000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B0C7FA9-E9F5-407D-B6F6-29EA143396FA}"/>
              </a:ext>
            </a:extLst>
          </p:cNvPr>
          <p:cNvSpPr txBox="1"/>
          <p:nvPr/>
        </p:nvSpPr>
        <p:spPr>
          <a:xfrm>
            <a:off x="219072" y="397775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3 kV.m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, 1,5.10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-4</a:t>
            </a:r>
            <a:r>
              <a:rPr lang="en-US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J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b="0" i="0" dirty="0">
              <a:solidFill>
                <a:srgbClr val="FF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4B6B727-B7E6-4583-963C-0B4C440100A8}"/>
              </a:ext>
            </a:extLst>
          </p:cNvPr>
          <p:cNvSpPr txBox="1"/>
          <p:nvPr/>
        </p:nvSpPr>
        <p:spPr>
          <a:xfrm>
            <a:off x="219072" y="507788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6.10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6 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m.s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b="0" i="0" dirty="0">
              <a:solidFill>
                <a:srgbClr val="FF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17ABF005-BA88-49C5-916B-3C0FEA3D3D08}"/>
              </a:ext>
            </a:extLst>
          </p:cNvPr>
          <p:cNvSpPr txBox="1"/>
          <p:nvPr/>
        </p:nvSpPr>
        <p:spPr>
          <a:xfrm>
            <a:off x="219072" y="626388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4000 V</a:t>
            </a:r>
            <a:r>
              <a:rPr lang="en-US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41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2A310FF1-C365-412B-9094-DC693922ABB1}"/>
              </a:ext>
            </a:extLst>
          </p:cNvPr>
          <p:cNvSpPr txBox="1"/>
          <p:nvPr/>
        </p:nvSpPr>
        <p:spPr>
          <a:xfrm>
            <a:off x="190500" y="232886"/>
            <a:ext cx="8763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Nikelinový drát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0,4.10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má délku l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1,25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m. Jakou délku by měl konstantanový drát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0,5.10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se stejným průřezem a stejným ohmickým odporem?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62147F6-5640-4315-B1F5-D014A22FCDA4}"/>
              </a:ext>
            </a:extLst>
          </p:cNvPr>
          <p:cNvSpPr txBox="1"/>
          <p:nvPr/>
        </p:nvSpPr>
        <p:spPr>
          <a:xfrm>
            <a:off x="190500" y="1343710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l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1,25m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0,4.10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Ώm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0,5.10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-6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Ώm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l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?</a:t>
            </a:r>
            <a:endParaRPr lang="cs-CZ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A6731D0-3EDD-4C0E-9EB0-B223BC403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262" y="837584"/>
            <a:ext cx="2226088" cy="260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2ADA6707-F444-4283-A15C-D46571D29685}"/>
              </a:ext>
            </a:extLst>
          </p:cNvPr>
          <p:cNvSpPr txBox="1"/>
          <p:nvPr/>
        </p:nvSpPr>
        <p:spPr>
          <a:xfrm>
            <a:off x="190501" y="3590146"/>
            <a:ext cx="8762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Při rozjíždění elektrické soupravy se odebírá z vedení proud 500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A. Určitě celkový elektrický náboj, který přenesou volné elektrony za 1 minutu. Kolik elektronů přešlo vodičem? e = 1,602.10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-19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C.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DD4A02EE-F23C-4CE8-94EC-611D5315C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266" y="4575280"/>
            <a:ext cx="3532319" cy="196860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F5D2D88-E06E-4C72-B80B-593338DA1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168" y="4780255"/>
            <a:ext cx="2896332" cy="1841842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D0819F7E-825A-4CAB-A488-4A4B660F8F5A}"/>
              </a:ext>
            </a:extLst>
          </p:cNvPr>
          <p:cNvSpPr txBox="1"/>
          <p:nvPr/>
        </p:nvSpPr>
        <p:spPr>
          <a:xfrm>
            <a:off x="190500" y="4654803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 = 500ª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 = 60s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 = 1,602.10</a:t>
            </a:r>
            <a:r>
              <a:rPr lang="pt-B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-19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 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Q = ?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 = 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3758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89DB95DA-5AE2-4D0F-84E2-AE42E548B955}"/>
              </a:ext>
            </a:extLst>
          </p:cNvPr>
          <p:cNvSpPr txBox="1"/>
          <p:nvPr/>
        </p:nvSpPr>
        <p:spPr>
          <a:xfrm>
            <a:off x="180975" y="238036"/>
            <a:ext cx="8839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Platinový odporový teploměr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α = 3,9.10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) má při teplotě 20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baseline="30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odpor 500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Ώ.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Odpor teploměru v rozpálené peci je 2500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Ώ.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Jaká je teplota pece?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0553C09-0A5D-4BC2-BCB9-D13DA6F37C42}"/>
              </a:ext>
            </a:extLst>
          </p:cNvPr>
          <p:cNvSpPr txBox="1"/>
          <p:nvPr/>
        </p:nvSpPr>
        <p:spPr>
          <a:xfrm>
            <a:off x="180975" y="972235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20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500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2500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α = 3,9.10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20 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0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</a:t>
            </a:r>
          </a:p>
          <a:p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Δ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 = ?</a:t>
            </a:r>
          </a:p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t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?</a:t>
            </a:r>
            <a:endParaRPr lang="cs-CZ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25E97EA-1402-4D79-A01D-69D0DFE07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972235"/>
            <a:ext cx="4795837" cy="382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924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CC4B057-0B20-4AB3-BE3B-667833E8DC8E}"/>
              </a:ext>
            </a:extLst>
          </p:cNvPr>
          <p:cNvSpPr txBox="1"/>
          <p:nvPr/>
        </p:nvSpPr>
        <p:spPr>
          <a:xfrm>
            <a:off x="252413" y="290810"/>
            <a:ext cx="86391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Rezistor s odporem R = 3,8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je zapojen na elektromotorické napětí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12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V. Obvodem prochází proud I = 3</a:t>
            </a:r>
            <a:r>
              <a:rPr lang="en-US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A. Určitě vnitřní odpor, svorkové napětí a maximální proud.</a:t>
            </a:r>
          </a:p>
          <a:p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41DCD75-C4F0-4606-9400-C81252E40D50}"/>
              </a:ext>
            </a:extLst>
          </p:cNvPr>
          <p:cNvSpPr txBox="1"/>
          <p:nvPr/>
        </p:nvSpPr>
        <p:spPr>
          <a:xfrm>
            <a:off x="347663" y="1319689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 = 3,8 Ώ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12 V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 = 3 A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?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 = ?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max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=?</a:t>
            </a:r>
            <a:endParaRPr lang="cs-CZ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7414376-459D-4C22-9B57-1925025CF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1081268"/>
            <a:ext cx="3281362" cy="563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332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4972F94-9AB7-4049-A3BB-3BA41262F5E2}"/>
              </a:ext>
            </a:extLst>
          </p:cNvPr>
          <p:cNvSpPr txBox="1"/>
          <p:nvPr/>
        </p:nvSpPr>
        <p:spPr>
          <a:xfrm>
            <a:off x="238125" y="308313"/>
            <a:ext cx="86201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Přímým vodičem délky </a:t>
            </a:r>
            <a:r>
              <a:rPr lang="cs-CZ" b="0" i="1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d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a elektrickým odporem </a:t>
            </a:r>
            <a:r>
              <a:rPr lang="cs-CZ" b="0" i="1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prochází konstantní proud I. Vypočítejte velikost intenzity elektrického pole v tomto vodiči pokud platí:</a:t>
            </a:r>
            <a:endParaRPr lang="en-US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pPr algn="just"/>
            <a:b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</a:b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br>
              <a:rPr lang="cs-CZ" dirty="0"/>
            </a:br>
            <a:endParaRPr lang="cs-CZ" dirty="0"/>
          </a:p>
        </p:txBody>
      </p:sp>
      <p:pic>
        <p:nvPicPr>
          <p:cNvPr id="8194" name="Picture 2" descr="elektricky-prud-v-vkovoch-11z">
            <a:extLst>
              <a:ext uri="{FF2B5EF4-FFF2-40B4-BE49-F238E27FC236}">
                <a16:creationId xmlns:a16="http://schemas.microsoft.com/office/drawing/2014/main" id="{B46AA2DA-5BCE-4C24-BB53-D27A977EA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66207"/>
            <a:ext cx="7076289" cy="44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lektricky-prud-v-vkovoch-11">
            <a:extLst>
              <a:ext uri="{FF2B5EF4-FFF2-40B4-BE49-F238E27FC236}">
                <a16:creationId xmlns:a16="http://schemas.microsoft.com/office/drawing/2014/main" id="{C35FB2F8-44A6-45C0-8405-FC7B0BC05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647825"/>
            <a:ext cx="6653213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534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B016C47-8895-4274-AF97-20527901F7F5}"/>
              </a:ext>
            </a:extLst>
          </p:cNvPr>
          <p:cNvSpPr txBox="1"/>
          <p:nvPr/>
        </p:nvSpPr>
        <p:spPr>
          <a:xfrm>
            <a:off x="238125" y="265837"/>
            <a:ext cx="8705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Jak dlouhý železný drát 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0,1.10</a:t>
            </a:r>
            <a:r>
              <a:rPr lang="el-G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–6</a:t>
            </a:r>
            <a:r>
              <a:rPr lang="en-US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m) s průřezem S = 0,2 mm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je třeba připojit na článek s elektromotorickým napětím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U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2 V a vnitřním odporem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i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Ώ,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aby obvodem procházel proud I = 0,25A.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ADD54F4-7EDC-4BA4-B695-D602F09C3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10" y="1371601"/>
            <a:ext cx="6683526" cy="360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0138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2534</TotalTime>
  <Words>1217</Words>
  <Application>Microsoft Office PowerPoint</Application>
  <PresentationFormat>Předvádění na obrazovce (4:3)</PresentationFormat>
  <Paragraphs>79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Segoe UI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Lubomir Prokes</dc:creator>
  <cp:lastModifiedBy>Lubomír Prokeš</cp:lastModifiedBy>
  <cp:revision>52</cp:revision>
  <dcterms:created xsi:type="dcterms:W3CDTF">2020-12-13T22:43:31Z</dcterms:created>
  <dcterms:modified xsi:type="dcterms:W3CDTF">2024-12-07T20:03:51Z</dcterms:modified>
</cp:coreProperties>
</file>