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8" r:id="rId4"/>
    <p:sldId id="259" r:id="rId5"/>
    <p:sldId id="260" r:id="rId6"/>
    <p:sldId id="262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48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5F978-9B43-42BE-9631-49379A8CAFFE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8BA7C-5548-429B-9CAC-2C7129B55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335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5F978-9B43-42BE-9631-49379A8CAFFE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8BA7C-5548-429B-9CAC-2C7129B55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535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5F978-9B43-42BE-9631-49379A8CAFFE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8BA7C-5548-429B-9CAC-2C7129B55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014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5F978-9B43-42BE-9631-49379A8CAFFE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8BA7C-5548-429B-9CAC-2C7129B55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19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5F978-9B43-42BE-9631-49379A8CAFFE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8BA7C-5548-429B-9CAC-2C7129B55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232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5F978-9B43-42BE-9631-49379A8CAFFE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8BA7C-5548-429B-9CAC-2C7129B55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53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5F978-9B43-42BE-9631-49379A8CAFFE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8BA7C-5548-429B-9CAC-2C7129B55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068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5F978-9B43-42BE-9631-49379A8CAFFE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8BA7C-5548-429B-9CAC-2C7129B55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586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5F978-9B43-42BE-9631-49379A8CAFFE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8BA7C-5548-429B-9CAC-2C7129B55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1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5F978-9B43-42BE-9631-49379A8CAFFE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8BA7C-5548-429B-9CAC-2C7129B55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324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5F978-9B43-42BE-9631-49379A8CAFFE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8BA7C-5548-429B-9CAC-2C7129B55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01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5F978-9B43-42BE-9631-49379A8CAFFE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8BA7C-5548-429B-9CAC-2C7129B55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379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>
            <a:extLst>
              <a:ext uri="{FF2B5EF4-FFF2-40B4-BE49-F238E27FC236}">
                <a16:creationId xmlns:a16="http://schemas.microsoft.com/office/drawing/2014/main" id="{892509B4-D4F0-56CB-3EC6-0D0D712657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260055"/>
            <a:ext cx="6858000" cy="1655762"/>
          </a:xfrm>
        </p:spPr>
        <p:txBody>
          <a:bodyPr>
            <a:normAutofit/>
          </a:bodyPr>
          <a:lstStyle/>
          <a:p>
            <a:r>
              <a:rPr lang="en-GB" sz="3200" b="1" dirty="0" err="1"/>
              <a:t>Optika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4161554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5ECB1450-850A-4CED-AD91-54645C41A541}"/>
              </a:ext>
            </a:extLst>
          </p:cNvPr>
          <p:cNvSpPr txBox="1"/>
          <p:nvPr/>
        </p:nvSpPr>
        <p:spPr>
          <a:xfrm>
            <a:off x="158020" y="457150"/>
            <a:ext cx="85912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Můžeme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k 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jističi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, 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kterým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může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procházet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maximální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proud 16 A, 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současně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připojit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myčku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o 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příkonu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2300 W a 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mikrovlnnou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troubu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o 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příkonu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1400 W?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B5D0C7ED-3F03-4090-9939-65AC6303AC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048" y="3164124"/>
            <a:ext cx="6819496" cy="338554"/>
          </a:xfrm>
          <a:prstGeom prst="rect">
            <a:avLst/>
          </a:prstGeom>
          <a:solidFill>
            <a:srgbClr val="FEFE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 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&gt; P</a:t>
            </a:r>
            <a:r>
              <a:rPr kumimoji="0" lang="en-GB" altLang="en-US" sz="1600" b="0" i="0" u="none" strike="noStrike" cap="none" normalizeH="0" baseline="-2500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max  </a:t>
            </a:r>
            <a:r>
              <a:rPr kumimoji="0" lang="en-GB" altLang="en-US" sz="16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    </a:t>
            </a:r>
            <a:r>
              <a:rPr lang="en-US" altLang="en-US" sz="1600" dirty="0">
                <a:solidFill>
                  <a:srgbClr val="000000"/>
                </a:solidFill>
                <a:cs typeface="Arial" panose="020B0604020202020204" pitchFamily="34" charset="0"/>
              </a:rPr>
              <a:t>=&gt;	k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jističi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en-US" sz="1600" b="0" i="0" u="sng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nemůžeme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současně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připojit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oba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spotřebiče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.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53550AA-84BD-49A1-8CE6-EFAA53B077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48" y="2032235"/>
            <a:ext cx="3847252" cy="317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>
            <a:extLst>
              <a:ext uri="{FF2B5EF4-FFF2-40B4-BE49-F238E27FC236}">
                <a16:creationId xmlns:a16="http://schemas.microsoft.com/office/drawing/2014/main" id="{7CF2DDEE-36F4-406B-90B9-E96DC9E5E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48" y="2660149"/>
            <a:ext cx="3217242" cy="286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7746BAB8-05A1-4899-B00B-B8D9B85276DF}"/>
              </a:ext>
            </a:extLst>
          </p:cNvPr>
          <p:cNvSpPr txBox="1"/>
          <p:nvPr/>
        </p:nvSpPr>
        <p:spPr>
          <a:xfrm>
            <a:off x="267203" y="1432002"/>
            <a:ext cx="61892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Didact Gothic"/>
              </a:rPr>
              <a:t>P</a:t>
            </a:r>
            <a:r>
              <a:rPr kumimoji="0" lang="en-US" altLang="en-US" sz="1800" b="0" i="1" u="none" strike="noStrike" cap="none" normalizeH="0" baseline="-30000" dirty="0">
                <a:ln>
                  <a:noFill/>
                </a:ln>
                <a:solidFill>
                  <a:srgbClr val="000000"/>
                </a:solidFill>
                <a:effectLst/>
                <a:latin typeface="Didact Gothic"/>
              </a:rPr>
              <a:t>1</a:t>
            </a:r>
            <a:r>
              <a:rPr kumimoji="0" lang="en-US" altLang="en-US" sz="1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Didact Gothic"/>
              </a:rPr>
              <a:t> = 2300 W, P</a:t>
            </a:r>
            <a:r>
              <a:rPr kumimoji="0" lang="en-US" altLang="en-US" sz="1800" b="0" i="1" u="none" strike="noStrike" cap="none" normalizeH="0" baseline="-30000" dirty="0">
                <a:ln>
                  <a:noFill/>
                </a:ln>
                <a:solidFill>
                  <a:srgbClr val="000000"/>
                </a:solidFill>
                <a:effectLst/>
                <a:latin typeface="Didact Gothic"/>
              </a:rPr>
              <a:t>2</a:t>
            </a:r>
            <a:r>
              <a:rPr kumimoji="0" lang="en-US" altLang="en-US" sz="1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Didact Gothic"/>
              </a:rPr>
              <a:t> = 1400 W, I</a:t>
            </a:r>
            <a:r>
              <a:rPr kumimoji="0" lang="en-US" altLang="en-US" sz="1800" b="0" i="1" u="none" strike="noStrike" cap="none" normalizeH="0" baseline="-30000" dirty="0">
                <a:ln>
                  <a:noFill/>
                </a:ln>
                <a:solidFill>
                  <a:srgbClr val="000000"/>
                </a:solidFill>
                <a:effectLst/>
                <a:latin typeface="Didact Gothic"/>
              </a:rPr>
              <a:t>max</a:t>
            </a:r>
            <a:r>
              <a:rPr kumimoji="0" lang="en-US" altLang="en-US" sz="1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Didact Gothic"/>
              </a:rPr>
              <a:t> = 16 A, U = 230 V, P</a:t>
            </a:r>
            <a:r>
              <a:rPr kumimoji="0" lang="en-US" altLang="en-US" sz="1800" b="0" i="1" u="none" strike="noStrike" cap="none" normalizeH="0" baseline="-30000" dirty="0">
                <a:ln>
                  <a:noFill/>
                </a:ln>
                <a:solidFill>
                  <a:srgbClr val="000000"/>
                </a:solidFill>
                <a:effectLst/>
                <a:latin typeface="Didact Gothic"/>
              </a:rPr>
              <a:t>max</a:t>
            </a:r>
            <a:r>
              <a:rPr kumimoji="0" lang="en-US" altLang="en-US" sz="1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Didact Gothic"/>
              </a:rPr>
              <a:t> = ? W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83463EB2-AD41-473F-8A36-3B07017F076C}"/>
              </a:ext>
            </a:extLst>
          </p:cNvPr>
          <p:cNvSpPr txBox="1"/>
          <p:nvPr/>
        </p:nvSpPr>
        <p:spPr>
          <a:xfrm>
            <a:off x="330958" y="4280693"/>
            <a:ext cx="84820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Jak 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daleko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od 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Země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je 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Měsíc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, 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jestliže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světlo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urazí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tuto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vzdálenost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za 1,28 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sekundy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? 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Rychlost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lang="en-US" b="0" i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světla</a:t>
            </a:r>
            <a:r>
              <a:rPr lang="en-US" b="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je 300 000 km/s.</a:t>
            </a: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D48ED86B-8B8E-4423-AE19-79E8F7007A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048" y="5102832"/>
            <a:ext cx="556828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t = 1,28 s , v = 300 000 km/s , s = ? </a:t>
            </a:r>
            <a:endParaRPr lang="en-US" altLang="en-US" i="1" dirty="0">
              <a:solidFill>
                <a:srgbClr val="000000"/>
              </a:solidFill>
              <a:latin typeface="+mn-lt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                                            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9CA763-FCD9-4885-9A29-AFA4C8AEA4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97" y="5749163"/>
            <a:ext cx="3715354" cy="292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489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E4FC0981-899E-43E1-BB7F-A7D34EDB6F4E}"/>
              </a:ext>
            </a:extLst>
          </p:cNvPr>
          <p:cNvSpPr txBox="1"/>
          <p:nvPr/>
        </p:nvSpPr>
        <p:spPr>
          <a:xfrm>
            <a:off x="143302" y="223503"/>
            <a:ext cx="87550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US" dirty="0" err="1">
                <a:effectLst/>
              </a:rPr>
              <a:t>Vysvětlete</a:t>
            </a:r>
            <a:r>
              <a:rPr lang="en-US" dirty="0">
                <a:effectLst/>
              </a:rPr>
              <a:t>, </a:t>
            </a:r>
            <a:r>
              <a:rPr lang="en-US" dirty="0" err="1">
                <a:effectLst/>
              </a:rPr>
              <a:t>proč</a:t>
            </a:r>
            <a:r>
              <a:rPr lang="en-US" dirty="0">
                <a:effectLst/>
              </a:rPr>
              <a:t> je z </a:t>
            </a:r>
            <a:r>
              <a:rPr lang="en-US" dirty="0" err="1">
                <a:effectLst/>
              </a:rPr>
              <a:t>následujícího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obrázku</a:t>
            </a:r>
            <a:r>
              <a:rPr lang="en-US" dirty="0">
                <a:effectLst/>
              </a:rPr>
              <a:t> z </a:t>
            </a:r>
            <a:r>
              <a:rPr lang="en-US" dirty="0" err="1">
                <a:effectLst/>
              </a:rPr>
              <a:t>termokamery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hada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obtočeného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kolem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ruky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vidět</a:t>
            </a:r>
            <a:r>
              <a:rPr lang="en-US" dirty="0">
                <a:effectLst/>
              </a:rPr>
              <a:t>, </a:t>
            </a:r>
            <a:r>
              <a:rPr lang="en-US" dirty="0" err="1">
                <a:effectLst/>
              </a:rPr>
              <a:t>že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vyzařuje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daleko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méně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než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ruka</a:t>
            </a:r>
            <a:r>
              <a:rPr lang="en-US" dirty="0">
                <a:effectLst/>
              </a:rPr>
              <a:t>.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6B94AB42-4483-472E-869D-89CB719062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5602" y="694365"/>
            <a:ext cx="4092738" cy="2584962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75F6B3A7-63E5-4AEB-AB00-8CA46F9E7391}"/>
              </a:ext>
            </a:extLst>
          </p:cNvPr>
          <p:cNvSpPr txBox="1"/>
          <p:nvPr/>
        </p:nvSpPr>
        <p:spPr>
          <a:xfrm>
            <a:off x="305484" y="2956162"/>
            <a:ext cx="42665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/>
              <a:t>Had je </a:t>
            </a:r>
            <a:r>
              <a:rPr lang="en-US" sz="1800" b="0" i="0" u="sng" strike="noStrike" baseline="0" dirty="0" err="1"/>
              <a:t>studenokrevný</a:t>
            </a:r>
            <a:r>
              <a:rPr lang="en-US" sz="1800" b="0" i="0" u="none" strike="noStrike" baseline="0" dirty="0"/>
              <a:t> ⇒ </a:t>
            </a:r>
            <a:r>
              <a:rPr lang="en-US" sz="1800" b="0" i="0" u="none" strike="noStrike" baseline="0" dirty="0" err="1"/>
              <a:t>má</a:t>
            </a:r>
            <a:r>
              <a:rPr lang="en-US" sz="1800" b="0" i="0" u="none" strike="noStrike" baseline="0" dirty="0"/>
              <a:t> </a:t>
            </a:r>
            <a:r>
              <a:rPr lang="en-US" sz="1800" b="0" i="0" u="none" strike="noStrike" baseline="0" dirty="0" err="1"/>
              <a:t>nižší</a:t>
            </a:r>
            <a:r>
              <a:rPr lang="en-US" sz="1800" b="0" i="0" u="none" strike="noStrike" baseline="0" dirty="0"/>
              <a:t> </a:t>
            </a:r>
            <a:r>
              <a:rPr lang="en-US" sz="1800" b="0" i="0" u="none" strike="noStrike" baseline="0" dirty="0" err="1"/>
              <a:t>teplotu</a:t>
            </a:r>
            <a:r>
              <a:rPr lang="en-US" sz="1800" b="0" i="0" u="none" strike="noStrike" baseline="0" dirty="0"/>
              <a:t> </a:t>
            </a:r>
            <a:r>
              <a:rPr lang="en-US" sz="1800" b="0" i="0" u="none" strike="noStrike" baseline="0" dirty="0" err="1"/>
              <a:t>než</a:t>
            </a:r>
            <a:r>
              <a:rPr lang="en-US" sz="1800" b="0" i="0" u="none" strike="noStrike" baseline="0" dirty="0"/>
              <a:t> </a:t>
            </a:r>
            <a:r>
              <a:rPr lang="en-US" sz="1800" b="0" i="0" u="none" strike="noStrike" baseline="0" dirty="0" err="1"/>
              <a:t>ruka</a:t>
            </a:r>
            <a:r>
              <a:rPr lang="en-US" sz="1800" b="0" i="0" u="none" strike="noStrike" baseline="0" dirty="0"/>
              <a:t>.</a:t>
            </a:r>
            <a:endParaRPr lang="en-US" dirty="0"/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9403C3DF-D237-47FC-8B38-4EEA87B7DAB5}"/>
              </a:ext>
            </a:extLst>
          </p:cNvPr>
          <p:cNvSpPr txBox="1"/>
          <p:nvPr/>
        </p:nvSpPr>
        <p:spPr>
          <a:xfrm>
            <a:off x="170596" y="4325200"/>
            <a:ext cx="39524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0" i="0" dirty="0" err="1">
                <a:effectLst/>
              </a:rPr>
              <a:t>Domácí</a:t>
            </a:r>
            <a:r>
              <a:rPr lang="en-US" b="0" i="0" dirty="0">
                <a:effectLst/>
              </a:rPr>
              <a:t> </a:t>
            </a:r>
            <a:r>
              <a:rPr lang="en-US" b="0" i="0" dirty="0" err="1">
                <a:effectLst/>
              </a:rPr>
              <a:t>meteostanice</a:t>
            </a:r>
            <a:r>
              <a:rPr lang="en-US" b="0" i="0" dirty="0">
                <a:effectLst/>
              </a:rPr>
              <a:t> </a:t>
            </a:r>
            <a:r>
              <a:rPr lang="en-US" b="0" i="0" dirty="0" err="1">
                <a:effectLst/>
              </a:rPr>
              <a:t>používá</a:t>
            </a:r>
            <a:r>
              <a:rPr lang="en-US" b="0" i="0" dirty="0">
                <a:effectLst/>
              </a:rPr>
              <a:t> pro </a:t>
            </a:r>
            <a:r>
              <a:rPr lang="en-US" b="0" i="0" dirty="0" err="1">
                <a:effectLst/>
              </a:rPr>
              <a:t>komunikaci</a:t>
            </a:r>
            <a:r>
              <a:rPr lang="en-US" b="0" i="0" dirty="0">
                <a:effectLst/>
              </a:rPr>
              <a:t> s </a:t>
            </a:r>
            <a:r>
              <a:rPr lang="en-US" b="0" i="0" dirty="0" err="1">
                <a:effectLst/>
              </a:rPr>
              <a:t>externím</a:t>
            </a:r>
            <a:r>
              <a:rPr lang="en-US" b="0" i="0" dirty="0">
                <a:effectLst/>
              </a:rPr>
              <a:t> </a:t>
            </a:r>
            <a:r>
              <a:rPr lang="en-US" b="0" i="0" dirty="0" err="1">
                <a:effectLst/>
              </a:rPr>
              <a:t>čipem</a:t>
            </a:r>
            <a:r>
              <a:rPr lang="en-US" b="0" i="0" dirty="0">
                <a:effectLst/>
              </a:rPr>
              <a:t> </a:t>
            </a:r>
            <a:r>
              <a:rPr lang="en-US" b="0" i="0" dirty="0" err="1">
                <a:effectLst/>
              </a:rPr>
              <a:t>na</a:t>
            </a:r>
            <a:r>
              <a:rPr lang="en-US" b="0" i="0" dirty="0">
                <a:effectLst/>
              </a:rPr>
              <a:t> </a:t>
            </a:r>
            <a:r>
              <a:rPr lang="en-US" b="0" i="0" dirty="0" err="1">
                <a:effectLst/>
              </a:rPr>
              <a:t>měření</a:t>
            </a:r>
            <a:r>
              <a:rPr lang="en-US" b="0" i="0" dirty="0">
                <a:effectLst/>
              </a:rPr>
              <a:t> </a:t>
            </a:r>
            <a:r>
              <a:rPr lang="en-US" b="0" i="0" dirty="0" err="1">
                <a:effectLst/>
              </a:rPr>
              <a:t>vnější</a:t>
            </a:r>
            <a:r>
              <a:rPr lang="en-US" b="0" i="0" dirty="0">
                <a:effectLst/>
              </a:rPr>
              <a:t> </a:t>
            </a:r>
            <a:r>
              <a:rPr lang="en-US" b="0" i="0" dirty="0" err="1">
                <a:effectLst/>
              </a:rPr>
              <a:t>teploty</a:t>
            </a:r>
            <a:r>
              <a:rPr lang="en-US" b="0" i="0" dirty="0">
                <a:effectLst/>
              </a:rPr>
              <a:t> </a:t>
            </a:r>
            <a:r>
              <a:rPr lang="en-US" b="0" i="0" dirty="0" err="1">
                <a:effectLst/>
              </a:rPr>
              <a:t>frekvenci</a:t>
            </a:r>
            <a:r>
              <a:rPr lang="en-US" b="0" i="0" dirty="0">
                <a:effectLst/>
              </a:rPr>
              <a:t> 433 </a:t>
            </a:r>
            <a:r>
              <a:rPr lang="en-US" b="0" i="0" dirty="0" err="1">
                <a:effectLst/>
              </a:rPr>
              <a:t>MHz.</a:t>
            </a:r>
            <a:r>
              <a:rPr lang="en-US" b="0" i="0" dirty="0">
                <a:effectLst/>
              </a:rPr>
              <a:t> </a:t>
            </a:r>
            <a:r>
              <a:rPr lang="en-US" b="0" i="0" dirty="0" err="1">
                <a:effectLst/>
              </a:rPr>
              <a:t>Určete</a:t>
            </a:r>
            <a:r>
              <a:rPr lang="en-US" b="0" i="0" dirty="0">
                <a:effectLst/>
              </a:rPr>
              <a:t> </a:t>
            </a:r>
            <a:r>
              <a:rPr lang="en-US" b="0" i="0" dirty="0" err="1">
                <a:effectLst/>
              </a:rPr>
              <a:t>délku</a:t>
            </a:r>
            <a:r>
              <a:rPr lang="en-US" b="0" i="0" dirty="0">
                <a:effectLst/>
              </a:rPr>
              <a:t> </a:t>
            </a:r>
            <a:r>
              <a:rPr lang="en-US" b="0" i="0" dirty="0" err="1">
                <a:effectLst/>
              </a:rPr>
              <a:t>těchto</a:t>
            </a:r>
            <a:r>
              <a:rPr lang="en-US" b="0" i="0" dirty="0">
                <a:effectLst/>
              </a:rPr>
              <a:t> </a:t>
            </a:r>
            <a:r>
              <a:rPr lang="en-US" b="0" i="0" dirty="0" err="1">
                <a:effectLst/>
              </a:rPr>
              <a:t>vln</a:t>
            </a:r>
            <a:r>
              <a:rPr lang="en-US" b="0" i="0" dirty="0">
                <a:effectLst/>
              </a:rPr>
              <a:t> a do </a:t>
            </a:r>
            <a:r>
              <a:rPr lang="en-US" b="0" i="0" dirty="0" err="1">
                <a:effectLst/>
              </a:rPr>
              <a:t>jaké</a:t>
            </a:r>
            <a:r>
              <a:rPr lang="en-US" b="0" i="0" dirty="0">
                <a:effectLst/>
              </a:rPr>
              <a:t> </a:t>
            </a:r>
            <a:r>
              <a:rPr lang="en-US" b="0" i="0" dirty="0" err="1">
                <a:effectLst/>
              </a:rPr>
              <a:t>skupiny</a:t>
            </a:r>
            <a:r>
              <a:rPr lang="en-US" b="0" i="0" dirty="0">
                <a:effectLst/>
              </a:rPr>
              <a:t> </a:t>
            </a:r>
            <a:r>
              <a:rPr lang="en-US" b="0" i="0" dirty="0" err="1">
                <a:effectLst/>
              </a:rPr>
              <a:t>patří</a:t>
            </a:r>
            <a:r>
              <a:rPr lang="en-US" b="0" i="0" dirty="0">
                <a:effectLst/>
              </a:rPr>
              <a:t>. 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71074A20-5026-4154-BEE9-C51702F49D7D}"/>
              </a:ext>
            </a:extLst>
          </p:cNvPr>
          <p:cNvSpPr txBox="1"/>
          <p:nvPr/>
        </p:nvSpPr>
        <p:spPr>
          <a:xfrm>
            <a:off x="305485" y="5903436"/>
            <a:ext cx="36140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l-GR" b="0" i="0" dirty="0">
                <a:effectLst/>
              </a:rPr>
              <a:t>λ </a:t>
            </a:r>
            <a:r>
              <a:rPr lang="en-US" b="0" i="0" dirty="0">
                <a:effectLst/>
              </a:rPr>
              <a:t>= </a:t>
            </a:r>
            <a:r>
              <a:rPr lang="en-US" b="0" i="0" dirty="0" err="1">
                <a:effectLst/>
              </a:rPr>
              <a:t>c⋅T</a:t>
            </a:r>
            <a:r>
              <a:rPr lang="en-US" b="0" i="0" dirty="0">
                <a:effectLst/>
              </a:rPr>
              <a:t> = c/f = 300000000/433⋅10</a:t>
            </a:r>
            <a:r>
              <a:rPr lang="en-US" b="0" i="0" baseline="30000" dirty="0">
                <a:effectLst/>
              </a:rPr>
              <a:t>6 </a:t>
            </a:r>
            <a:r>
              <a:rPr lang="en-US" b="0" i="0" dirty="0">
                <a:effectLst/>
              </a:rPr>
              <a:t>m = </a:t>
            </a:r>
            <a:r>
              <a:rPr lang="en-US" b="0" i="0" u="sng" dirty="0">
                <a:effectLst/>
              </a:rPr>
              <a:t>0,69 m</a:t>
            </a:r>
            <a:r>
              <a:rPr lang="cs-CZ" b="0" i="0" u="sng" dirty="0">
                <a:effectLst/>
              </a:rPr>
              <a:t> </a:t>
            </a:r>
            <a:r>
              <a:rPr lang="cs-CZ" b="0" i="0" dirty="0">
                <a:effectLst/>
              </a:rPr>
              <a:t>=</a:t>
            </a:r>
            <a:r>
              <a:rPr lang="en-US" b="0" i="0" dirty="0">
                <a:effectLst/>
              </a:rPr>
              <a:t>&gt; </a:t>
            </a:r>
            <a:r>
              <a:rPr lang="en-US" b="0" i="0" u="sng" dirty="0" err="1">
                <a:effectLst/>
              </a:rPr>
              <a:t>ultrakrátké</a:t>
            </a:r>
            <a:r>
              <a:rPr lang="cs-CZ" b="0" i="0" u="sng" dirty="0">
                <a:effectLst/>
              </a:rPr>
              <a:t> rádiové vlny</a:t>
            </a:r>
            <a:r>
              <a:rPr lang="en-US" b="0" i="0" dirty="0">
                <a:effectLst/>
              </a:rPr>
              <a:t>.</a:t>
            </a:r>
          </a:p>
        </p:txBody>
      </p:sp>
      <p:pic>
        <p:nvPicPr>
          <p:cNvPr id="1026" name="Picture 2" descr="Why Are Snakes Cold-Blooded?">
            <a:extLst>
              <a:ext uri="{FF2B5EF4-FFF2-40B4-BE49-F238E27FC236}">
                <a16:creationId xmlns:a16="http://schemas.microsoft.com/office/drawing/2014/main" id="{6D84E329-B7A8-477B-AC9C-91EC51B06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798" y="1001217"/>
            <a:ext cx="2507399" cy="1669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icensed Vs. Unlicensed Spectrum: What's The Difference ...">
            <a:extLst>
              <a:ext uri="{FF2B5EF4-FFF2-40B4-BE49-F238E27FC236}">
                <a16:creationId xmlns:a16="http://schemas.microsoft.com/office/drawing/2014/main" id="{E31528C0-36CD-49FE-AE36-D3EAF20492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406" y="4152800"/>
            <a:ext cx="4513998" cy="2334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52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lectromagnetic Wave Theory | Chemistry, Class 11 ...">
            <a:extLst>
              <a:ext uri="{FF2B5EF4-FFF2-40B4-BE49-F238E27FC236}">
                <a16:creationId xmlns:a16="http://schemas.microsoft.com/office/drawing/2014/main" id="{669B4495-3680-401D-95F1-66CE18A46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426" y="241028"/>
            <a:ext cx="4572515" cy="240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457843E7-200B-4ABC-B8D2-189C56880985}"/>
              </a:ext>
            </a:extLst>
          </p:cNvPr>
          <p:cNvSpPr txBox="1"/>
          <p:nvPr/>
        </p:nvSpPr>
        <p:spPr>
          <a:xfrm>
            <a:off x="157162" y="3038929"/>
            <a:ext cx="8829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Rentgenov</a:t>
            </a:r>
            <a:r>
              <a:rPr lang="cs-CZ" dirty="0"/>
              <a:t>á lampa produkuje záření s vlnovou délkou 0,01 </a:t>
            </a:r>
            <a:r>
              <a:rPr lang="cs-CZ" dirty="0" err="1"/>
              <a:t>nm</a:t>
            </a:r>
            <a:r>
              <a:rPr lang="cs-CZ" dirty="0"/>
              <a:t>. Jaké je použité urychlovací napětí.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E7DAF6C-D7AA-4502-A65E-72B96B178AC6}"/>
              </a:ext>
            </a:extLst>
          </p:cNvPr>
          <p:cNvSpPr txBox="1"/>
          <p:nvPr/>
        </p:nvSpPr>
        <p:spPr>
          <a:xfrm>
            <a:off x="266058" y="3628706"/>
            <a:ext cx="15169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/>
              <a:t>E</a:t>
            </a:r>
            <a:r>
              <a:rPr lang="cs-CZ" baseline="-25000" dirty="0" err="1"/>
              <a:t>k</a:t>
            </a:r>
            <a:r>
              <a:rPr lang="cs-CZ" dirty="0"/>
              <a:t> = U.I.t = </a:t>
            </a:r>
            <a:r>
              <a:rPr lang="cs-CZ" dirty="0" err="1"/>
              <a:t>e.U</a:t>
            </a:r>
            <a:endParaRPr lang="cs-CZ" dirty="0"/>
          </a:p>
          <a:p>
            <a:r>
              <a:rPr lang="cs-CZ" dirty="0" err="1"/>
              <a:t>E</a:t>
            </a:r>
            <a:r>
              <a:rPr lang="cs-CZ" baseline="-25000" dirty="0" err="1"/>
              <a:t>f</a:t>
            </a:r>
            <a:r>
              <a:rPr lang="cs-CZ" dirty="0"/>
              <a:t> = </a:t>
            </a:r>
            <a:r>
              <a:rPr lang="cs-CZ" dirty="0" err="1"/>
              <a:t>h.f</a:t>
            </a:r>
            <a:r>
              <a:rPr lang="cs-CZ" dirty="0"/>
              <a:t> = </a:t>
            </a:r>
            <a:r>
              <a:rPr lang="cs-CZ" dirty="0" err="1"/>
              <a:t>h.c</a:t>
            </a:r>
            <a:r>
              <a:rPr lang="cs-CZ" dirty="0"/>
              <a:t>/</a:t>
            </a:r>
            <a:r>
              <a:rPr lang="el-GR" dirty="0"/>
              <a:t>λ</a:t>
            </a:r>
            <a:endParaRPr lang="cs-CZ" dirty="0"/>
          </a:p>
          <a:p>
            <a:r>
              <a:rPr lang="cs-CZ" dirty="0" err="1"/>
              <a:t>E</a:t>
            </a:r>
            <a:r>
              <a:rPr lang="cs-CZ" baseline="-25000" dirty="0" err="1"/>
              <a:t>k</a:t>
            </a:r>
            <a:r>
              <a:rPr lang="cs-CZ" dirty="0"/>
              <a:t> = </a:t>
            </a:r>
            <a:r>
              <a:rPr lang="cs-CZ" dirty="0" err="1"/>
              <a:t>E</a:t>
            </a:r>
            <a:r>
              <a:rPr lang="cs-CZ" baseline="-25000" dirty="0" err="1"/>
              <a:t>f</a:t>
            </a:r>
            <a:endParaRPr lang="cs-CZ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1F100FBD-63C5-4267-B28C-E0772AA6A0E5}"/>
              </a:ext>
            </a:extLst>
          </p:cNvPr>
          <p:cNvSpPr txBox="1"/>
          <p:nvPr/>
        </p:nvSpPr>
        <p:spPr>
          <a:xfrm>
            <a:off x="2795277" y="3654425"/>
            <a:ext cx="1420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U = </a:t>
            </a:r>
            <a:r>
              <a:rPr lang="cs-CZ" dirty="0" err="1"/>
              <a:t>h.c</a:t>
            </a:r>
            <a:r>
              <a:rPr lang="cs-CZ" dirty="0"/>
              <a:t>/(e.</a:t>
            </a:r>
            <a:r>
              <a:rPr lang="el-GR" dirty="0"/>
              <a:t> λ</a:t>
            </a:r>
            <a:r>
              <a:rPr lang="cs-CZ" dirty="0"/>
              <a:t>)</a:t>
            </a:r>
          </a:p>
          <a:p>
            <a:r>
              <a:rPr lang="cs-CZ" dirty="0"/>
              <a:t>U = </a:t>
            </a:r>
            <a:r>
              <a:rPr lang="cs-CZ" u="sng" dirty="0"/>
              <a:t>124,2 </a:t>
            </a:r>
            <a:r>
              <a:rPr lang="cs-CZ" u="sng" dirty="0" err="1"/>
              <a:t>kV</a:t>
            </a:r>
            <a:r>
              <a:rPr lang="cs-CZ" u="sng" dirty="0"/>
              <a:t> 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26ECA9DB-9173-4C47-84AC-1B65B1004510}"/>
              </a:ext>
            </a:extLst>
          </p:cNvPr>
          <p:cNvSpPr txBox="1"/>
          <p:nvPr/>
        </p:nvSpPr>
        <p:spPr>
          <a:xfrm>
            <a:off x="266058" y="269323"/>
            <a:ext cx="39498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dirty="0"/>
              <a:t>Může u platiny nastat fotoelektrický jev působením viditelného záření? Výstupní práce elektronu z platiny je 5,29 eV (1 eV = 1,602.10</a:t>
            </a:r>
            <a:r>
              <a:rPr lang="cs-CZ" baseline="30000" dirty="0"/>
              <a:t>-19</a:t>
            </a:r>
            <a:r>
              <a:rPr lang="cs-CZ" dirty="0"/>
              <a:t> J )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3BEBDB3C-2061-4F6E-AC06-6EF61BAEA046}"/>
              </a:ext>
            </a:extLst>
          </p:cNvPr>
          <p:cNvSpPr txBox="1"/>
          <p:nvPr/>
        </p:nvSpPr>
        <p:spPr>
          <a:xfrm>
            <a:off x="292387" y="1587320"/>
            <a:ext cx="314613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 err="1"/>
              <a:t>E</a:t>
            </a:r>
            <a:r>
              <a:rPr lang="cs-CZ" baseline="-25000" dirty="0" err="1"/>
              <a:t>f</a:t>
            </a:r>
            <a:r>
              <a:rPr lang="cs-CZ" dirty="0"/>
              <a:t> = </a:t>
            </a:r>
            <a:r>
              <a:rPr lang="cs-CZ" dirty="0" err="1"/>
              <a:t>h.f</a:t>
            </a:r>
            <a:r>
              <a:rPr lang="cs-CZ" dirty="0"/>
              <a:t> = </a:t>
            </a:r>
            <a:r>
              <a:rPr lang="cs-CZ" dirty="0" err="1"/>
              <a:t>h.c</a:t>
            </a:r>
            <a:r>
              <a:rPr lang="cs-CZ" dirty="0"/>
              <a:t>/</a:t>
            </a:r>
            <a:r>
              <a:rPr lang="el-GR" dirty="0"/>
              <a:t>λ</a:t>
            </a:r>
            <a:endParaRPr lang="cs-CZ" dirty="0"/>
          </a:p>
          <a:p>
            <a:r>
              <a:rPr lang="el-GR" dirty="0"/>
              <a:t>λ</a:t>
            </a:r>
            <a:r>
              <a:rPr lang="cs-CZ" dirty="0"/>
              <a:t> = </a:t>
            </a:r>
            <a:r>
              <a:rPr lang="cs-CZ" dirty="0" err="1"/>
              <a:t>h.c</a:t>
            </a:r>
            <a:r>
              <a:rPr lang="cs-CZ" dirty="0"/>
              <a:t>/</a:t>
            </a:r>
            <a:r>
              <a:rPr lang="cs-CZ" dirty="0" err="1"/>
              <a:t>E</a:t>
            </a:r>
            <a:r>
              <a:rPr lang="cs-CZ" baseline="-25000" dirty="0" err="1"/>
              <a:t>f</a:t>
            </a:r>
            <a:r>
              <a:rPr lang="cs-CZ" dirty="0"/>
              <a:t> </a:t>
            </a:r>
          </a:p>
          <a:p>
            <a:r>
              <a:rPr lang="el-GR" dirty="0"/>
              <a:t>λ</a:t>
            </a:r>
            <a:r>
              <a:rPr lang="cs-CZ" dirty="0"/>
              <a:t> = 2,34.10</a:t>
            </a:r>
            <a:r>
              <a:rPr lang="cs-CZ" baseline="30000" dirty="0"/>
              <a:t>-7</a:t>
            </a:r>
            <a:r>
              <a:rPr lang="cs-CZ" dirty="0"/>
              <a:t> m =</a:t>
            </a:r>
            <a:r>
              <a:rPr lang="en-US" dirty="0"/>
              <a:t>&gt; </a:t>
            </a:r>
            <a:r>
              <a:rPr lang="en-US" u="sng" dirty="0"/>
              <a:t>UV oblast, </a:t>
            </a:r>
            <a:r>
              <a:rPr lang="cs-CZ" u="sng" dirty="0"/>
              <a:t>fotoelektrický </a:t>
            </a:r>
            <a:r>
              <a:rPr lang="en-US" u="sng" dirty="0" err="1"/>
              <a:t>jev</a:t>
            </a:r>
            <a:r>
              <a:rPr lang="en-US" u="sng" dirty="0"/>
              <a:t> </a:t>
            </a:r>
            <a:r>
              <a:rPr lang="en-US" u="sng" dirty="0" err="1"/>
              <a:t>nenastane</a:t>
            </a:r>
            <a:r>
              <a:rPr lang="en-US" u="sng" dirty="0"/>
              <a:t>. </a:t>
            </a:r>
            <a:endParaRPr lang="cs-CZ" u="sng" dirty="0"/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86C5887D-6F06-4106-8651-0809E6CC4E9E}"/>
              </a:ext>
            </a:extLst>
          </p:cNvPr>
          <p:cNvSpPr txBox="1"/>
          <p:nvPr/>
        </p:nvSpPr>
        <p:spPr>
          <a:xfrm>
            <a:off x="157161" y="4829462"/>
            <a:ext cx="88296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dirty="0"/>
              <a:t>Určete, jakou rychlostí opouštějí elektrony povrch draslíkové destičky, je-li její povrch osvětlen světlem o vlnové délce 420 </a:t>
            </a:r>
            <a:r>
              <a:rPr lang="cs-CZ" dirty="0" err="1"/>
              <a:t>nm</a:t>
            </a:r>
            <a:r>
              <a:rPr lang="cs-CZ" dirty="0"/>
              <a:t>. Výstupní práce pro draslík je 2,24 eV (1 eV = 1,602.10</a:t>
            </a:r>
            <a:r>
              <a:rPr lang="cs-CZ" baseline="30000" dirty="0"/>
              <a:t>-19</a:t>
            </a:r>
            <a:r>
              <a:rPr lang="cs-CZ" dirty="0"/>
              <a:t> J )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CCA95310-AD2A-4CBF-97F1-D51B7EC98975}"/>
              </a:ext>
            </a:extLst>
          </p:cNvPr>
          <p:cNvSpPr txBox="1"/>
          <p:nvPr/>
        </p:nvSpPr>
        <p:spPr>
          <a:xfrm>
            <a:off x="295271" y="5814290"/>
            <a:ext cx="25715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W = 2,24 eV = 3,58.10</a:t>
            </a:r>
            <a:r>
              <a:rPr lang="cs-CZ" baseline="30000" dirty="0"/>
              <a:t>-19</a:t>
            </a:r>
            <a:r>
              <a:rPr lang="cs-CZ" dirty="0"/>
              <a:t> J</a:t>
            </a:r>
          </a:p>
          <a:p>
            <a:r>
              <a:rPr lang="pt-BR" b="0" i="0" dirty="0">
                <a:effectLst/>
                <a:latin typeface="+mn-lt"/>
              </a:rPr>
              <a:t>λ =</a:t>
            </a:r>
            <a:r>
              <a:rPr lang="cs-CZ" b="0" i="0" dirty="0">
                <a:effectLst/>
                <a:latin typeface="+mn-lt"/>
              </a:rPr>
              <a:t> 420 </a:t>
            </a:r>
            <a:r>
              <a:rPr lang="cs-CZ" b="0" i="0" dirty="0" err="1">
                <a:effectLst/>
                <a:latin typeface="+mn-lt"/>
              </a:rPr>
              <a:t>nm</a:t>
            </a:r>
            <a:r>
              <a:rPr lang="cs-CZ" b="0" i="0" dirty="0">
                <a:effectLst/>
                <a:latin typeface="+mn-lt"/>
              </a:rPr>
              <a:t> = 4,2.10</a:t>
            </a:r>
            <a:r>
              <a:rPr lang="cs-CZ" b="0" i="0" baseline="30000" dirty="0">
                <a:effectLst/>
                <a:latin typeface="+mn-lt"/>
              </a:rPr>
              <a:t>-7</a:t>
            </a:r>
            <a:r>
              <a:rPr lang="cs-CZ" b="0" i="0" dirty="0">
                <a:effectLst/>
                <a:latin typeface="+mn-lt"/>
              </a:rPr>
              <a:t> m</a:t>
            </a:r>
          </a:p>
          <a:p>
            <a:r>
              <a:rPr lang="cs-CZ" dirty="0"/>
              <a:t>v = ?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5D124437-F24C-4286-88A5-BA4973ABE6D4}"/>
              </a:ext>
            </a:extLst>
          </p:cNvPr>
          <p:cNvSpPr txBox="1"/>
          <p:nvPr/>
        </p:nvSpPr>
        <p:spPr>
          <a:xfrm>
            <a:off x="3933821" y="5906623"/>
            <a:ext cx="27318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/>
              <a:t>h.c</a:t>
            </a:r>
            <a:r>
              <a:rPr lang="cs-CZ" dirty="0"/>
              <a:t>/</a:t>
            </a:r>
            <a:r>
              <a:rPr lang="pt-BR" b="0" i="0" dirty="0">
                <a:effectLst/>
                <a:latin typeface="+mn-lt"/>
              </a:rPr>
              <a:t> λ</a:t>
            </a:r>
            <a:r>
              <a:rPr lang="cs-CZ" b="0" i="0" dirty="0">
                <a:effectLst/>
                <a:latin typeface="+mn-lt"/>
              </a:rPr>
              <a:t> = W + ½.m.v</a:t>
            </a:r>
            <a:r>
              <a:rPr lang="cs-CZ" b="0" i="0" baseline="30000" dirty="0">
                <a:effectLst/>
                <a:latin typeface="+mn-lt"/>
              </a:rPr>
              <a:t>2</a:t>
            </a:r>
          </a:p>
          <a:p>
            <a:r>
              <a:rPr lang="cs-CZ" dirty="0"/>
              <a:t>v = 5.105 m.s</a:t>
            </a:r>
            <a:r>
              <a:rPr lang="cs-CZ" baseline="30000" dirty="0"/>
              <a:t>-1</a:t>
            </a:r>
            <a:r>
              <a:rPr lang="cs-CZ" dirty="0"/>
              <a:t> = </a:t>
            </a:r>
            <a:r>
              <a:rPr lang="cs-CZ" u="sng" dirty="0"/>
              <a:t>500 km.s</a:t>
            </a:r>
            <a:r>
              <a:rPr lang="cs-CZ" u="sng" baseline="30000" dirty="0"/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392585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3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1DE80C55-9E10-4D08-9EE7-0448E62D7FA6}"/>
              </a:ext>
            </a:extLst>
          </p:cNvPr>
          <p:cNvSpPr txBox="1"/>
          <p:nvPr/>
        </p:nvSpPr>
        <p:spPr>
          <a:xfrm>
            <a:off x="53977" y="134015"/>
            <a:ext cx="87534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dirty="0">
                <a:solidFill>
                  <a:srgbClr val="000000"/>
                </a:solidFill>
                <a:effectLst/>
              </a:rPr>
              <a:t>Kolik fotonů za sekundu emituje žárovka o výkonu 60 W, za předpokladu, že vysílá monochromatické žluté světlo o vlnové délce </a:t>
            </a:r>
            <a:r>
              <a:rPr lang="el-GR" dirty="0">
                <a:solidFill>
                  <a:srgbClr val="000000"/>
                </a:solidFill>
                <a:effectLst/>
              </a:rPr>
              <a:t>0,6.10</a:t>
            </a:r>
            <a:r>
              <a:rPr lang="el-GR" baseline="30000" dirty="0">
                <a:solidFill>
                  <a:srgbClr val="000000"/>
                </a:solidFill>
                <a:effectLst/>
              </a:rPr>
              <a:t>-6</a:t>
            </a:r>
            <a:r>
              <a:rPr lang="el-GR" dirty="0">
                <a:solidFill>
                  <a:srgbClr val="000000"/>
                </a:solidFill>
                <a:effectLst/>
              </a:rPr>
              <a:t> </a:t>
            </a:r>
            <a:r>
              <a:rPr lang="cs-CZ" dirty="0">
                <a:solidFill>
                  <a:srgbClr val="000000"/>
                </a:solidFill>
                <a:effectLst/>
              </a:rPr>
              <a:t>m?</a:t>
            </a:r>
            <a:endParaRPr lang="cs-CZ" dirty="0"/>
          </a:p>
        </p:txBody>
      </p:sp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B76A14E6-33F2-46F1-BD4D-D0C4F67DEB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205958"/>
              </p:ext>
            </p:extLst>
          </p:nvPr>
        </p:nvGraphicFramePr>
        <p:xfrm>
          <a:off x="161925" y="1298099"/>
          <a:ext cx="2085975" cy="1463040"/>
        </p:xfrm>
        <a:graphic>
          <a:graphicData uri="http://schemas.openxmlformats.org/drawingml/2006/table">
            <a:tbl>
              <a:tblPr/>
              <a:tblGrid>
                <a:gridCol w="2085975">
                  <a:extLst>
                    <a:ext uri="{9D8B030D-6E8A-4147-A177-3AD203B41FA5}">
                      <a16:colId xmlns:a16="http://schemas.microsoft.com/office/drawing/2014/main" val="429491581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b="0" i="0" dirty="0">
                          <a:effectLst/>
                          <a:latin typeface="+mn-lt"/>
                        </a:rPr>
                        <a:t>P = 60</a:t>
                      </a:r>
                      <a:r>
                        <a:rPr lang="cs-CZ" b="0" i="0" dirty="0">
                          <a:effectLst/>
                          <a:latin typeface="+mn-lt"/>
                        </a:rPr>
                        <a:t> </a:t>
                      </a:r>
                      <a:r>
                        <a:rPr lang="pt-BR" b="0" i="0" dirty="0">
                          <a:effectLst/>
                          <a:latin typeface="+mn-lt"/>
                        </a:rPr>
                        <a:t>W</a:t>
                      </a:r>
                      <a:br>
                        <a:rPr lang="pt-BR" b="0" i="0" dirty="0">
                          <a:effectLst/>
                          <a:latin typeface="+mn-lt"/>
                        </a:rPr>
                      </a:br>
                      <a:r>
                        <a:rPr lang="pt-BR" b="0" i="0" dirty="0">
                          <a:effectLst/>
                          <a:latin typeface="+mn-lt"/>
                        </a:rPr>
                        <a:t>λ = 0,6.10</a:t>
                      </a:r>
                      <a:r>
                        <a:rPr lang="pt-BR" b="0" i="0" baseline="30000" dirty="0">
                          <a:effectLst/>
                          <a:latin typeface="+mn-lt"/>
                        </a:rPr>
                        <a:t>-6</a:t>
                      </a:r>
                      <a:r>
                        <a:rPr lang="pt-BR" b="0" i="0" dirty="0">
                          <a:effectLst/>
                          <a:latin typeface="+mn-lt"/>
                        </a:rPr>
                        <a:t> m,</a:t>
                      </a:r>
                      <a:br>
                        <a:rPr lang="pt-BR" b="0" i="0" dirty="0">
                          <a:effectLst/>
                          <a:latin typeface="+mn-lt"/>
                        </a:rPr>
                      </a:br>
                      <a:r>
                        <a:rPr lang="pt-BR" b="0" i="0" dirty="0">
                          <a:effectLst/>
                          <a:latin typeface="+mn-lt"/>
                        </a:rPr>
                        <a:t>c ≈ 3.10</a:t>
                      </a:r>
                      <a:r>
                        <a:rPr lang="pt-BR" b="0" i="0" baseline="30000" dirty="0">
                          <a:effectLst/>
                          <a:latin typeface="+mn-lt"/>
                        </a:rPr>
                        <a:t>8</a:t>
                      </a:r>
                      <a:r>
                        <a:rPr lang="pt-BR" b="0" i="0" dirty="0">
                          <a:effectLst/>
                          <a:latin typeface="+mn-lt"/>
                        </a:rPr>
                        <a:t> m.s</a:t>
                      </a:r>
                      <a:r>
                        <a:rPr lang="pt-BR" b="0" i="0" baseline="30000" dirty="0">
                          <a:effectLst/>
                          <a:latin typeface="+mn-lt"/>
                        </a:rPr>
                        <a:t>-1</a:t>
                      </a:r>
                      <a:br>
                        <a:rPr lang="pt-BR" b="0" i="0" dirty="0">
                          <a:effectLst/>
                          <a:latin typeface="+mn-lt"/>
                        </a:rPr>
                      </a:br>
                      <a:r>
                        <a:rPr lang="pt-BR" b="0" i="0" dirty="0">
                          <a:effectLst/>
                          <a:latin typeface="+mn-lt"/>
                        </a:rPr>
                        <a:t>h = 6,626.10</a:t>
                      </a:r>
                      <a:r>
                        <a:rPr lang="pt-BR" b="0" i="0" baseline="30000" dirty="0">
                          <a:effectLst/>
                          <a:latin typeface="+mn-lt"/>
                        </a:rPr>
                        <a:t>-34</a:t>
                      </a:r>
                      <a:r>
                        <a:rPr lang="pt-BR" b="0" i="0" dirty="0">
                          <a:effectLst/>
                          <a:latin typeface="+mn-lt"/>
                        </a:rPr>
                        <a:t> J.s</a:t>
                      </a:r>
                      <a:r>
                        <a:rPr lang="pt-BR" b="0" i="0" baseline="30000" dirty="0">
                          <a:effectLst/>
                          <a:latin typeface="+mn-lt"/>
                        </a:rPr>
                        <a:t>-1</a:t>
                      </a:r>
                      <a:br>
                        <a:rPr lang="pt-BR" b="0" i="0" dirty="0">
                          <a:effectLst/>
                          <a:latin typeface="+mn-lt"/>
                        </a:rPr>
                      </a:br>
                      <a:r>
                        <a:rPr lang="pt-BR" b="0" i="0" u="sng" dirty="0">
                          <a:effectLst/>
                          <a:latin typeface="+mn-lt"/>
                        </a:rPr>
                        <a:t>n = ?</a:t>
                      </a:r>
                      <a:endParaRPr lang="pt-BR" b="0" i="0" dirty="0">
                        <a:effectLst/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8274723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33790790-79C2-45C9-BA45-FE8B361908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" y="1298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cs-CZ" altLang="cs-CZ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cs-CZ" alt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AEE18DDA-21FC-4843-A70B-0FC76B04010D}"/>
              </a:ext>
            </a:extLst>
          </p:cNvPr>
          <p:cNvSpPr txBox="1"/>
          <p:nvPr/>
        </p:nvSpPr>
        <p:spPr>
          <a:xfrm>
            <a:off x="3533775" y="1084858"/>
            <a:ext cx="13716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>
                <a:solidFill>
                  <a:srgbClr val="000000"/>
                </a:solidFill>
                <a:effectLst/>
              </a:rPr>
              <a:t>E = h f</a:t>
            </a:r>
            <a:endParaRPr lang="en-US" dirty="0">
              <a:solidFill>
                <a:srgbClr val="000000"/>
              </a:solidFill>
              <a:effectLst/>
            </a:endParaRPr>
          </a:p>
          <a:p>
            <a:r>
              <a:rPr lang="cs-CZ" dirty="0">
                <a:solidFill>
                  <a:srgbClr val="000000"/>
                </a:solidFill>
                <a:effectLst/>
              </a:rPr>
              <a:t>E</a:t>
            </a:r>
            <a:r>
              <a:rPr lang="cs-CZ" baseline="-25000" dirty="0">
                <a:solidFill>
                  <a:srgbClr val="000000"/>
                </a:solidFill>
                <a:effectLst/>
              </a:rPr>
              <a:t>n</a:t>
            </a:r>
            <a:r>
              <a:rPr lang="cs-CZ" dirty="0">
                <a:solidFill>
                  <a:srgbClr val="000000"/>
                </a:solidFill>
                <a:effectLst/>
              </a:rPr>
              <a:t> = n h f</a:t>
            </a:r>
            <a:endParaRPr lang="en-US" dirty="0">
              <a:solidFill>
                <a:srgbClr val="000000"/>
              </a:solidFill>
              <a:effectLst/>
            </a:endParaRPr>
          </a:p>
          <a:p>
            <a:r>
              <a:rPr lang="cs-CZ" dirty="0">
                <a:solidFill>
                  <a:srgbClr val="000000"/>
                </a:solidFill>
                <a:effectLst/>
              </a:rPr>
              <a:t>P = E</a:t>
            </a:r>
            <a:r>
              <a:rPr lang="cs-CZ" baseline="-25000" dirty="0">
                <a:solidFill>
                  <a:srgbClr val="000000"/>
                </a:solidFill>
                <a:effectLst/>
              </a:rPr>
              <a:t>n</a:t>
            </a:r>
            <a:r>
              <a:rPr lang="cs-CZ" dirty="0">
                <a:solidFill>
                  <a:srgbClr val="000000"/>
                </a:solidFill>
                <a:effectLst/>
              </a:rPr>
              <a:t> / t 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cs-CZ" dirty="0">
                <a:solidFill>
                  <a:srgbClr val="000000"/>
                </a:solidFill>
                <a:effectLst/>
              </a:rPr>
              <a:t> </a:t>
            </a:r>
            <a:endParaRPr lang="cs-CZ" dirty="0"/>
          </a:p>
        </p:txBody>
      </p:sp>
      <p:graphicFrame>
        <p:nvGraphicFramePr>
          <p:cNvPr id="10" name="Tabulka 9">
            <a:extLst>
              <a:ext uri="{FF2B5EF4-FFF2-40B4-BE49-F238E27FC236}">
                <a16:creationId xmlns:a16="http://schemas.microsoft.com/office/drawing/2014/main" id="{60F9F77A-62CE-4566-A31D-E65401E102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710276"/>
              </p:ext>
            </p:extLst>
          </p:nvPr>
        </p:nvGraphicFramePr>
        <p:xfrm>
          <a:off x="3152775" y="2096038"/>
          <a:ext cx="5654676" cy="1005840"/>
        </p:xfrm>
        <a:graphic>
          <a:graphicData uri="http://schemas.openxmlformats.org/drawingml/2006/table">
            <a:tbl>
              <a:tblPr/>
              <a:tblGrid>
                <a:gridCol w="5654676">
                  <a:extLst>
                    <a:ext uri="{9D8B030D-6E8A-4147-A177-3AD203B41FA5}">
                      <a16:colId xmlns:a16="http://schemas.microsoft.com/office/drawing/2014/main" val="28474211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sz="1800" b="0" i="0" dirty="0">
                          <a:effectLst/>
                          <a:latin typeface="+mn-lt"/>
                        </a:rPr>
                        <a:t>n = E</a:t>
                      </a:r>
                      <a:r>
                        <a:rPr lang="pt-BR" sz="1800" b="0" i="0" baseline="-25000" dirty="0">
                          <a:effectLst/>
                          <a:latin typeface="+mn-lt"/>
                        </a:rPr>
                        <a:t>n</a:t>
                      </a:r>
                      <a:r>
                        <a:rPr lang="pt-BR" sz="1800" b="0" i="0" dirty="0">
                          <a:effectLst/>
                          <a:latin typeface="+mn-lt"/>
                        </a:rPr>
                        <a:t> / (h f) = P t λ / (h c)</a:t>
                      </a:r>
                      <a:br>
                        <a:rPr lang="pt-BR" sz="1800" b="0" i="0" dirty="0">
                          <a:effectLst/>
                          <a:latin typeface="+mn-lt"/>
                        </a:rPr>
                      </a:br>
                      <a:r>
                        <a:rPr lang="pt-BR" sz="1800" b="0" i="0" dirty="0">
                          <a:effectLst/>
                          <a:latin typeface="+mn-lt"/>
                        </a:rPr>
                        <a:t>n = 60 J.s</a:t>
                      </a:r>
                      <a:r>
                        <a:rPr lang="pt-BR" sz="1800" b="0" i="0" baseline="30000" dirty="0">
                          <a:effectLst/>
                          <a:latin typeface="+mn-lt"/>
                        </a:rPr>
                        <a:t>-1</a:t>
                      </a:r>
                      <a:r>
                        <a:rPr lang="pt-BR" sz="1800" b="0" i="0" dirty="0">
                          <a:effectLst/>
                          <a:latin typeface="+mn-lt"/>
                        </a:rPr>
                        <a:t> . 0,6.10</a:t>
                      </a:r>
                      <a:r>
                        <a:rPr lang="pt-BR" sz="1800" b="0" i="0" baseline="30000" dirty="0">
                          <a:effectLst/>
                          <a:latin typeface="+mn-lt"/>
                        </a:rPr>
                        <a:t>-6</a:t>
                      </a:r>
                      <a:r>
                        <a:rPr lang="pt-BR" sz="1800" b="0" i="0" dirty="0">
                          <a:effectLst/>
                          <a:latin typeface="+mn-lt"/>
                        </a:rPr>
                        <a:t> m / (6,626.10</a:t>
                      </a:r>
                      <a:r>
                        <a:rPr lang="pt-BR" sz="1800" b="0" i="0" baseline="30000" dirty="0">
                          <a:effectLst/>
                          <a:latin typeface="+mn-lt"/>
                        </a:rPr>
                        <a:t>-34</a:t>
                      </a:r>
                      <a:r>
                        <a:rPr lang="pt-BR" sz="1800" b="0" i="0" dirty="0">
                          <a:effectLst/>
                          <a:latin typeface="+mn-lt"/>
                        </a:rPr>
                        <a:t> J.s</a:t>
                      </a:r>
                      <a:r>
                        <a:rPr lang="pt-BR" sz="1800" b="0" i="0" baseline="30000" dirty="0">
                          <a:effectLst/>
                          <a:latin typeface="+mn-lt"/>
                        </a:rPr>
                        <a:t>-1</a:t>
                      </a:r>
                      <a:r>
                        <a:rPr lang="pt-BR" sz="1800" b="0" i="0" dirty="0">
                          <a:effectLst/>
                          <a:latin typeface="+mn-lt"/>
                        </a:rPr>
                        <a:t> . 3.10</a:t>
                      </a:r>
                      <a:r>
                        <a:rPr lang="pt-BR" sz="1800" b="0" i="0" baseline="30000" dirty="0">
                          <a:effectLst/>
                          <a:latin typeface="+mn-lt"/>
                        </a:rPr>
                        <a:t>8</a:t>
                      </a:r>
                      <a:r>
                        <a:rPr lang="pt-BR" sz="1800" b="0" i="0" dirty="0">
                          <a:effectLst/>
                          <a:latin typeface="+mn-lt"/>
                        </a:rPr>
                        <a:t> m.s</a:t>
                      </a:r>
                      <a:r>
                        <a:rPr lang="pt-BR" sz="1800" b="0" i="0" baseline="30000" dirty="0">
                          <a:effectLst/>
                          <a:latin typeface="+mn-lt"/>
                        </a:rPr>
                        <a:t>-1</a:t>
                      </a:r>
                      <a:r>
                        <a:rPr lang="pt-BR" sz="1800" b="0" i="0" dirty="0">
                          <a:effectLst/>
                          <a:latin typeface="+mn-lt"/>
                        </a:rPr>
                        <a:t>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1203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cs-CZ" sz="1800" b="0" i="0" dirty="0">
                          <a:effectLst/>
                          <a:latin typeface="+mn-lt"/>
                        </a:rPr>
                        <a:t>n = </a:t>
                      </a:r>
                      <a:r>
                        <a:rPr lang="cs-CZ" sz="1800" b="0" i="0" u="sng" dirty="0">
                          <a:effectLst/>
                          <a:latin typeface="+mn-lt"/>
                        </a:rPr>
                        <a:t>1,8.10</a:t>
                      </a:r>
                      <a:r>
                        <a:rPr lang="cs-CZ" sz="1800" b="0" i="0" u="sng" baseline="30000" dirty="0">
                          <a:effectLst/>
                          <a:latin typeface="+mn-lt"/>
                        </a:rPr>
                        <a:t>20</a:t>
                      </a:r>
                      <a:r>
                        <a:rPr lang="cs-CZ" sz="1800" b="0" i="0" u="sng" dirty="0">
                          <a:effectLst/>
                          <a:latin typeface="+mn-lt"/>
                        </a:rPr>
                        <a:t> s</a:t>
                      </a:r>
                      <a:r>
                        <a:rPr lang="cs-CZ" sz="1800" b="0" i="0" u="sng" baseline="30000" dirty="0">
                          <a:effectLst/>
                          <a:latin typeface="+mn-lt"/>
                        </a:rPr>
                        <a:t>-1</a:t>
                      </a:r>
                      <a:r>
                        <a:rPr lang="cs-CZ" sz="1800" b="0" i="0" u="sng" dirty="0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52712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5514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4D3D37EE-3238-4724-A6A3-E2695520E92E}"/>
              </a:ext>
            </a:extLst>
          </p:cNvPr>
          <p:cNvSpPr txBox="1"/>
          <p:nvPr/>
        </p:nvSpPr>
        <p:spPr>
          <a:xfrm>
            <a:off x="180976" y="3105834"/>
            <a:ext cx="8572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Kolik</a:t>
            </a:r>
            <a:r>
              <a:rPr lang="en-US" dirty="0"/>
              <a:t> </a:t>
            </a:r>
            <a:r>
              <a:rPr lang="en-US" dirty="0" err="1"/>
              <a:t>foton</a:t>
            </a:r>
            <a:r>
              <a:rPr lang="cs-CZ" dirty="0"/>
              <a:t>ů vyzáří žárovka s příkonem 40 W za 2 hodiny, je-li frekvence vysílaného záření 5.10</a:t>
            </a:r>
            <a:r>
              <a:rPr lang="cs-CZ" baseline="30000" dirty="0"/>
              <a:t>14</a:t>
            </a:r>
            <a:r>
              <a:rPr lang="cs-CZ" dirty="0"/>
              <a:t> Hz?</a:t>
            </a:r>
            <a:r>
              <a:rPr lang="en-US" dirty="0"/>
              <a:t> </a:t>
            </a:r>
            <a:endParaRPr lang="cs-CZ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0053B37F-EFEF-44A2-800A-28E0C23CE954}"/>
              </a:ext>
            </a:extLst>
          </p:cNvPr>
          <p:cNvSpPr txBox="1"/>
          <p:nvPr/>
        </p:nvSpPr>
        <p:spPr>
          <a:xfrm>
            <a:off x="247650" y="4380726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Jaká je vlnová délka rentgenového záření, emitovaného při dopadu elektronů o energii 100 </a:t>
            </a:r>
            <a:r>
              <a:rPr lang="cs-CZ" dirty="0" err="1"/>
              <a:t>keV</a:t>
            </a:r>
            <a:r>
              <a:rPr lang="cs-CZ" dirty="0"/>
              <a:t>? (1 eV = 1,602.10</a:t>
            </a:r>
            <a:r>
              <a:rPr lang="cs-CZ" baseline="30000" dirty="0"/>
              <a:t>-19</a:t>
            </a:r>
            <a:r>
              <a:rPr lang="cs-CZ" dirty="0"/>
              <a:t> J )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A158B733-7B23-4144-8F5A-63E0DD9C0C48}"/>
              </a:ext>
            </a:extLst>
          </p:cNvPr>
          <p:cNvSpPr txBox="1"/>
          <p:nvPr/>
        </p:nvSpPr>
        <p:spPr>
          <a:xfrm>
            <a:off x="285750" y="5668923"/>
            <a:ext cx="8648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Jakého urychlovacího napětí bylo užito v elektronovém mikroskopu, jestliže je vlnová délka elektronového svazku 0,05 </a:t>
            </a:r>
            <a:r>
              <a:rPr lang="cs-CZ" dirty="0" err="1"/>
              <a:t>nm</a:t>
            </a:r>
            <a:r>
              <a:rPr lang="cs-CZ" dirty="0"/>
              <a:t>? 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99875BE8-2797-44D8-B2C1-2CCFBCCBC558}"/>
              </a:ext>
            </a:extLst>
          </p:cNvPr>
          <p:cNvSpPr txBox="1"/>
          <p:nvPr/>
        </p:nvSpPr>
        <p:spPr>
          <a:xfrm>
            <a:off x="180976" y="1752808"/>
            <a:ext cx="8877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Určete napětí U na rentgenové trubici, pokud spojité spektrum vysílaného záření neobsahuje vlnové délky kratší než 0,0206 </a:t>
            </a:r>
            <a:r>
              <a:rPr lang="cs-CZ" dirty="0" err="1"/>
              <a:t>nm</a:t>
            </a:r>
            <a:r>
              <a:rPr lang="cs-CZ" dirty="0"/>
              <a:t>. 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78F0F247-CB87-416D-83F7-9A2079819B70}"/>
              </a:ext>
            </a:extLst>
          </p:cNvPr>
          <p:cNvSpPr txBox="1"/>
          <p:nvPr/>
        </p:nvSpPr>
        <p:spPr>
          <a:xfrm>
            <a:off x="180976" y="187887"/>
            <a:ext cx="8753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dirty="0"/>
              <a:t>Elektrony dopadaly na antikatodu rentgenové lampy rychlostí 1,9.10</a:t>
            </a:r>
            <a:r>
              <a:rPr lang="cs-CZ" baseline="30000" dirty="0"/>
              <a:t>7</a:t>
            </a:r>
            <a:r>
              <a:rPr lang="cs-CZ" dirty="0"/>
              <a:t> m/s. Vypočtěte nejmenší vlnovou délku a největší frekvenci vzniklého rentgenového záření. Jak velké bylo urychlovací napětí?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1FAA4BC1-1E40-4A6D-B479-1044A14A1F2A}"/>
              </a:ext>
            </a:extLst>
          </p:cNvPr>
          <p:cNvSpPr txBox="1"/>
          <p:nvPr/>
        </p:nvSpPr>
        <p:spPr>
          <a:xfrm>
            <a:off x="180976" y="112737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rgbClr val="FF0000"/>
                </a:solidFill>
              </a:rPr>
              <a:t>[</a:t>
            </a:r>
            <a:r>
              <a:rPr lang="cs-CZ" dirty="0">
                <a:solidFill>
                  <a:srgbClr val="FF0000"/>
                </a:solidFill>
              </a:rPr>
              <a:t>1,2 </a:t>
            </a:r>
            <a:r>
              <a:rPr lang="cs-CZ" dirty="0" err="1">
                <a:solidFill>
                  <a:srgbClr val="FF0000"/>
                </a:solidFill>
              </a:rPr>
              <a:t>nm</a:t>
            </a:r>
            <a:r>
              <a:rPr lang="cs-CZ" dirty="0">
                <a:solidFill>
                  <a:srgbClr val="FF0000"/>
                </a:solidFill>
              </a:rPr>
              <a:t>, 2,5.10</a:t>
            </a:r>
            <a:r>
              <a:rPr lang="cs-CZ" baseline="30000" dirty="0">
                <a:solidFill>
                  <a:srgbClr val="FF0000"/>
                </a:solidFill>
              </a:rPr>
              <a:t>17</a:t>
            </a:r>
            <a:r>
              <a:rPr lang="cs-CZ" dirty="0">
                <a:solidFill>
                  <a:srgbClr val="FF0000"/>
                </a:solidFill>
              </a:rPr>
              <a:t> Hz, 1 </a:t>
            </a:r>
            <a:r>
              <a:rPr lang="cs-CZ" dirty="0" err="1">
                <a:solidFill>
                  <a:srgbClr val="FF0000"/>
                </a:solidFill>
              </a:rPr>
              <a:t>kV</a:t>
            </a:r>
            <a:r>
              <a:rPr lang="en-US" dirty="0">
                <a:solidFill>
                  <a:srgbClr val="FF0000"/>
                </a:solidFill>
              </a:rPr>
              <a:t>]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EC7F9B8B-6DB1-4BF1-86BA-CBE04FCBF631}"/>
              </a:ext>
            </a:extLst>
          </p:cNvPr>
          <p:cNvSpPr txBox="1"/>
          <p:nvPr/>
        </p:nvSpPr>
        <p:spPr>
          <a:xfrm>
            <a:off x="180976" y="2396907"/>
            <a:ext cx="1152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[</a:t>
            </a:r>
            <a:r>
              <a:rPr lang="cs-CZ" dirty="0">
                <a:solidFill>
                  <a:srgbClr val="FF0000"/>
                </a:solidFill>
              </a:rPr>
              <a:t>60,3 </a:t>
            </a:r>
            <a:r>
              <a:rPr lang="cs-CZ" dirty="0" err="1">
                <a:solidFill>
                  <a:srgbClr val="FF0000"/>
                </a:solidFill>
              </a:rPr>
              <a:t>kV</a:t>
            </a:r>
            <a:r>
              <a:rPr lang="en-US" dirty="0">
                <a:solidFill>
                  <a:srgbClr val="FF0000"/>
                </a:solidFill>
              </a:rPr>
              <a:t>]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0FEBACE1-3132-44A0-8CD9-A6290C277674}"/>
              </a:ext>
            </a:extLst>
          </p:cNvPr>
          <p:cNvSpPr txBox="1"/>
          <p:nvPr/>
        </p:nvSpPr>
        <p:spPr>
          <a:xfrm>
            <a:off x="180976" y="3747700"/>
            <a:ext cx="1152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[</a:t>
            </a:r>
            <a:r>
              <a:rPr lang="cs-CZ" dirty="0">
                <a:solidFill>
                  <a:srgbClr val="FF0000"/>
                </a:solidFill>
              </a:rPr>
              <a:t>8,7.10</a:t>
            </a:r>
            <a:r>
              <a:rPr lang="cs-CZ" baseline="30000" dirty="0">
                <a:solidFill>
                  <a:srgbClr val="FF0000"/>
                </a:solidFill>
              </a:rPr>
              <a:t>23</a:t>
            </a:r>
            <a:r>
              <a:rPr lang="en-US" dirty="0">
                <a:solidFill>
                  <a:srgbClr val="FF0000"/>
                </a:solidFill>
              </a:rPr>
              <a:t>]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5B107DE3-9319-4C17-84E9-7CDB203E7910}"/>
              </a:ext>
            </a:extLst>
          </p:cNvPr>
          <p:cNvSpPr txBox="1"/>
          <p:nvPr/>
        </p:nvSpPr>
        <p:spPr>
          <a:xfrm>
            <a:off x="266700" y="502705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[</a:t>
            </a:r>
            <a:r>
              <a:rPr lang="cs-CZ" dirty="0">
                <a:solidFill>
                  <a:srgbClr val="FF0000"/>
                </a:solidFill>
              </a:rPr>
              <a:t>0,012 </a:t>
            </a:r>
            <a:r>
              <a:rPr lang="cs-CZ" dirty="0" err="1">
                <a:solidFill>
                  <a:srgbClr val="FF0000"/>
                </a:solidFill>
              </a:rPr>
              <a:t>nm</a:t>
            </a:r>
            <a:r>
              <a:rPr lang="en-US" dirty="0">
                <a:solidFill>
                  <a:srgbClr val="FF0000"/>
                </a:solidFill>
              </a:rPr>
              <a:t>]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E7D81858-7B8B-4F12-87EF-7B312B64DF28}"/>
              </a:ext>
            </a:extLst>
          </p:cNvPr>
          <p:cNvSpPr txBox="1"/>
          <p:nvPr/>
        </p:nvSpPr>
        <p:spPr>
          <a:xfrm>
            <a:off x="285750" y="630078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[</a:t>
            </a:r>
            <a:r>
              <a:rPr lang="cs-CZ" dirty="0">
                <a:solidFill>
                  <a:srgbClr val="FF0000"/>
                </a:solidFill>
              </a:rPr>
              <a:t>24,8 </a:t>
            </a:r>
            <a:r>
              <a:rPr lang="cs-CZ" dirty="0" err="1">
                <a:solidFill>
                  <a:srgbClr val="FF0000"/>
                </a:solidFill>
              </a:rPr>
              <a:t>kV</a:t>
            </a:r>
            <a:r>
              <a:rPr lang="en-US" dirty="0">
                <a:solidFill>
                  <a:srgbClr val="FF0000"/>
                </a:solidFill>
              </a:rPr>
              <a:t>]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268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4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2E5361D6-C75D-43B4-893F-5E1509A46940}"/>
              </a:ext>
            </a:extLst>
          </p:cNvPr>
          <p:cNvSpPr txBox="1"/>
          <p:nvPr/>
        </p:nvSpPr>
        <p:spPr>
          <a:xfrm>
            <a:off x="166686" y="1703695"/>
            <a:ext cx="8810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dirty="0"/>
              <a:t>Vnější fotoelektrický jev nastane u stříbrné elektrody při nejdelší vlnové délce světla 260 </a:t>
            </a:r>
            <a:r>
              <a:rPr lang="cs-CZ" dirty="0" err="1"/>
              <a:t>nm</a:t>
            </a:r>
            <a:r>
              <a:rPr lang="cs-CZ" dirty="0"/>
              <a:t>. Určete výstupní práci stříbra. (1 eV = 1,602.10</a:t>
            </a:r>
            <a:r>
              <a:rPr lang="cs-CZ" baseline="30000" dirty="0"/>
              <a:t>-19</a:t>
            </a:r>
            <a:r>
              <a:rPr lang="cs-CZ" dirty="0"/>
              <a:t> J )</a:t>
            </a:r>
            <a:endParaRPr lang="en-US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8D5C3673-E618-4A60-826A-218BDDA95D62}"/>
              </a:ext>
            </a:extLst>
          </p:cNvPr>
          <p:cNvSpPr txBox="1"/>
          <p:nvPr/>
        </p:nvSpPr>
        <p:spPr>
          <a:xfrm>
            <a:off x="264317" y="3049377"/>
            <a:ext cx="8615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Zinková elektroda je ozářena UV zářením o vlnové délce 320 </a:t>
            </a:r>
            <a:r>
              <a:rPr lang="cs-CZ" dirty="0" err="1"/>
              <a:t>nm</a:t>
            </a:r>
            <a:r>
              <a:rPr lang="cs-CZ" dirty="0"/>
              <a:t>. Jakou maximální rychlost mají </a:t>
            </a:r>
            <a:r>
              <a:rPr lang="en-US" dirty="0" err="1"/>
              <a:t>elektron</a:t>
            </a:r>
            <a:r>
              <a:rPr lang="cs-CZ" dirty="0"/>
              <a:t>y</a:t>
            </a:r>
            <a:r>
              <a:rPr lang="en-US" dirty="0"/>
              <a:t> </a:t>
            </a:r>
            <a:r>
              <a:rPr lang="en-US" dirty="0" err="1"/>
              <a:t>uvoln</a:t>
            </a:r>
            <a:r>
              <a:rPr lang="cs-CZ" dirty="0" err="1"/>
              <a:t>ěné</a:t>
            </a:r>
            <a:r>
              <a:rPr lang="en-US" dirty="0"/>
              <a:t> </a:t>
            </a:r>
            <a:r>
              <a:rPr lang="cs-CZ" dirty="0"/>
              <a:t>z</a:t>
            </a:r>
            <a:r>
              <a:rPr lang="en-US" dirty="0"/>
              <a:t>e </a:t>
            </a:r>
            <a:r>
              <a:rPr lang="cs-CZ" dirty="0"/>
              <a:t>z</a:t>
            </a:r>
            <a:r>
              <a:rPr lang="en-US" dirty="0" err="1"/>
              <a:t>inku</a:t>
            </a:r>
            <a:r>
              <a:rPr lang="en-US" dirty="0"/>
              <a:t> </a:t>
            </a:r>
            <a:r>
              <a:rPr lang="cs-CZ" dirty="0"/>
              <a:t>při vnějším </a:t>
            </a:r>
            <a:r>
              <a:rPr lang="cs-CZ" dirty="0" err="1"/>
              <a:t>foroelektrickém</a:t>
            </a:r>
            <a:r>
              <a:rPr lang="cs-CZ" dirty="0"/>
              <a:t> jevu? Výstupní práce zinku je 3,74 </a:t>
            </a:r>
            <a:r>
              <a:rPr lang="cs-CZ" dirty="0" err="1"/>
              <a:t>eV.</a:t>
            </a:r>
            <a:r>
              <a:rPr lang="cs-CZ" dirty="0"/>
              <a:t> (1 eV = 1,602.10</a:t>
            </a:r>
            <a:r>
              <a:rPr lang="cs-CZ" baseline="30000" dirty="0"/>
              <a:t>-19</a:t>
            </a:r>
            <a:r>
              <a:rPr lang="cs-CZ" dirty="0"/>
              <a:t> J )</a:t>
            </a:r>
            <a:endParaRPr lang="en-US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F2279703-76C9-4591-8E14-C16E048930E4}"/>
              </a:ext>
            </a:extLst>
          </p:cNvPr>
          <p:cNvSpPr txBox="1"/>
          <p:nvPr/>
        </p:nvSpPr>
        <p:spPr>
          <a:xfrm>
            <a:off x="166686" y="358013"/>
            <a:ext cx="8712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Výstupní práce sodíku je 2,28 </a:t>
            </a:r>
            <a:r>
              <a:rPr lang="cs-CZ" dirty="0" err="1"/>
              <a:t>eV.</a:t>
            </a:r>
            <a:r>
              <a:rPr lang="cs-CZ" dirty="0"/>
              <a:t> Lze vyvolat vnější fotoelektrický jev zářením o vlnové délce  500 </a:t>
            </a:r>
            <a:r>
              <a:rPr lang="cs-CZ" dirty="0" err="1"/>
              <a:t>nm</a:t>
            </a:r>
            <a:r>
              <a:rPr lang="cs-CZ" dirty="0"/>
              <a:t>? (1 eV = 1,602.10</a:t>
            </a:r>
            <a:r>
              <a:rPr lang="cs-CZ" baseline="30000" dirty="0"/>
              <a:t>-19</a:t>
            </a:r>
            <a:r>
              <a:rPr lang="cs-CZ" dirty="0"/>
              <a:t> J )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D255ED96-76CF-4E64-8175-8DAF72CE318A}"/>
              </a:ext>
            </a:extLst>
          </p:cNvPr>
          <p:cNvSpPr txBox="1"/>
          <p:nvPr/>
        </p:nvSpPr>
        <p:spPr>
          <a:xfrm>
            <a:off x="264319" y="235688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[7,6.10</a:t>
            </a:r>
            <a:r>
              <a:rPr lang="en-US" baseline="30000" dirty="0">
                <a:solidFill>
                  <a:srgbClr val="FF0000"/>
                </a:solidFill>
              </a:rPr>
              <a:t>-19</a:t>
            </a:r>
            <a:r>
              <a:rPr lang="en-US" dirty="0">
                <a:solidFill>
                  <a:srgbClr val="FF0000"/>
                </a:solidFill>
              </a:rPr>
              <a:t> J]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C7EF624C-4F16-4925-9DE5-1736B1DBE8E9}"/>
              </a:ext>
            </a:extLst>
          </p:cNvPr>
          <p:cNvSpPr txBox="1"/>
          <p:nvPr/>
        </p:nvSpPr>
        <p:spPr>
          <a:xfrm>
            <a:off x="342900" y="411120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[2,2.10</a:t>
            </a:r>
            <a:r>
              <a:rPr lang="en-US" baseline="30000" dirty="0">
                <a:solidFill>
                  <a:srgbClr val="FF0000"/>
                </a:solidFill>
              </a:rPr>
              <a:t>5</a:t>
            </a:r>
            <a:r>
              <a:rPr lang="en-US" dirty="0">
                <a:solidFill>
                  <a:srgbClr val="FF0000"/>
                </a:solidFill>
              </a:rPr>
              <a:t> m.s</a:t>
            </a:r>
            <a:r>
              <a:rPr lang="en-US" baseline="30000" dirty="0">
                <a:solidFill>
                  <a:srgbClr val="FF0000"/>
                </a:solidFill>
              </a:rPr>
              <a:t>-1</a:t>
            </a:r>
            <a:r>
              <a:rPr lang="en-US" dirty="0">
                <a:solidFill>
                  <a:srgbClr val="FF0000"/>
                </a:solidFill>
              </a:rPr>
              <a:t>]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51D89A26-6C23-427E-804F-EEDB2D889F61}"/>
              </a:ext>
            </a:extLst>
          </p:cNvPr>
          <p:cNvSpPr txBox="1"/>
          <p:nvPr/>
        </p:nvSpPr>
        <p:spPr>
          <a:xfrm>
            <a:off x="216691" y="1046569"/>
            <a:ext cx="47350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[</a:t>
            </a:r>
            <a:r>
              <a:rPr lang="cs-CZ" dirty="0">
                <a:solidFill>
                  <a:srgbClr val="FF0000"/>
                </a:solidFill>
              </a:rPr>
              <a:t>540 </a:t>
            </a:r>
            <a:r>
              <a:rPr lang="cs-CZ" dirty="0" err="1">
                <a:solidFill>
                  <a:srgbClr val="FF0000"/>
                </a:solidFill>
              </a:rPr>
              <a:t>nm</a:t>
            </a:r>
            <a:r>
              <a:rPr lang="cs-CZ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&gt; 500 nm]</a:t>
            </a:r>
          </a:p>
        </p:txBody>
      </p:sp>
    </p:spTree>
    <p:extLst>
      <p:ext uri="{BB962C8B-B14F-4D97-AF65-F5344CB8AC3E}">
        <p14:creationId xmlns:p14="http://schemas.microsoft.com/office/powerpoint/2010/main" val="390781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</p:bld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11904f23-f0db-4cdc-96f7-390bd55fcee8}" enabled="0" method="" siteId="{11904f23-f0db-4cdc-96f7-390bd55fcee8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2000</TotalTime>
  <Words>735</Words>
  <Application>Microsoft Office PowerPoint</Application>
  <PresentationFormat>Předvádění na obrazovce (4:3)</PresentationFormat>
  <Paragraphs>52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Didact Gothic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Lubomir Prokes</dc:creator>
  <cp:lastModifiedBy>Lubomír Prokeš</cp:lastModifiedBy>
  <cp:revision>26</cp:revision>
  <dcterms:created xsi:type="dcterms:W3CDTF">2021-12-02T18:22:33Z</dcterms:created>
  <dcterms:modified xsi:type="dcterms:W3CDTF">2024-12-07T20:06:12Z</dcterms:modified>
</cp:coreProperties>
</file>