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665" r:id="rId2"/>
    <p:sldId id="661" r:id="rId3"/>
    <p:sldId id="668" r:id="rId4"/>
    <p:sldId id="575" r:id="rId5"/>
    <p:sldId id="576" r:id="rId6"/>
    <p:sldId id="577" r:id="rId7"/>
    <p:sldId id="666" r:id="rId8"/>
    <p:sldId id="305" r:id="rId9"/>
    <p:sldId id="260" r:id="rId10"/>
    <p:sldId id="304" r:id="rId11"/>
    <p:sldId id="30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76953-0D10-49BA-9343-FB9C18A9C43E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CB08F-19AE-4AE8-9530-B7F5492566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31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349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577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0749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041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8087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8873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830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193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8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497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824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74EAA-2251-48A2-96BB-D75EB395CF61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0924C-F874-4DBB-A44F-CFDACC982D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948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F855E6-C0D2-49BD-8E1C-F72D55074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2250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err="1">
                <a:latin typeface="+mn-lt"/>
              </a:rPr>
              <a:t>Dynamika</a:t>
            </a:r>
            <a:endParaRPr lang="cs-CZ" sz="4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2770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C87307A1-49AF-4E77-A1CF-CC9038DAE6CC}"/>
              </a:ext>
            </a:extLst>
          </p:cNvPr>
          <p:cNvSpPr txBox="1"/>
          <p:nvPr/>
        </p:nvSpPr>
        <p:spPr>
          <a:xfrm>
            <a:off x="171450" y="314324"/>
            <a:ext cx="859155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Těleso o hmotnosti 10 kg je zvedáno do výše 1 m rovnoměrným pohybem po šikmé dráze, která svírá se svislým směrem úhel 60°. Jak velká mechanická práce se vykoná? Jak velkou mechanickou práci bychom vykonali, pokud bychom těleso zvedli rovnoměrným pohybem po svislé dráze?</a:t>
            </a:r>
          </a:p>
          <a:p>
            <a:endParaRPr lang="cs-CZ" sz="800" dirty="0"/>
          </a:p>
          <a:p>
            <a:r>
              <a:rPr lang="cs-CZ" sz="2000" dirty="0"/>
              <a:t>m = 10 kg</a:t>
            </a:r>
          </a:p>
          <a:p>
            <a:r>
              <a:rPr lang="cs-CZ" sz="2000" dirty="0"/>
              <a:t>h = 1 m</a:t>
            </a:r>
          </a:p>
          <a:p>
            <a:r>
              <a:rPr lang="cs-CZ" sz="2000" dirty="0"/>
              <a:t>α = 60°</a:t>
            </a:r>
          </a:p>
          <a:p>
            <a:r>
              <a:rPr lang="cs-CZ" sz="2000" dirty="0"/>
              <a:t>W = ?</a:t>
            </a:r>
          </a:p>
          <a:p>
            <a:r>
              <a:rPr lang="cs-CZ" sz="2000" dirty="0"/>
              <a:t>W´=?</a:t>
            </a:r>
          </a:p>
          <a:p>
            <a:r>
              <a:rPr lang="cs-CZ" sz="2000" dirty="0"/>
              <a:t>g = 10 m.s</a:t>
            </a:r>
            <a:r>
              <a:rPr lang="cs-CZ" sz="2000" baseline="30000" dirty="0"/>
              <a:t>-2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2889646-7968-4C19-B303-F89E7FDC6AB1}"/>
              </a:ext>
            </a:extLst>
          </p:cNvPr>
          <p:cNvSpPr txBox="1"/>
          <p:nvPr/>
        </p:nvSpPr>
        <p:spPr>
          <a:xfrm>
            <a:off x="2790824" y="1914762"/>
            <a:ext cx="5343525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dirty="0"/>
              <a:t>F = G . cos </a:t>
            </a:r>
            <a:r>
              <a:rPr lang="el-GR" sz="2000" dirty="0"/>
              <a:t>α</a:t>
            </a:r>
            <a:r>
              <a:rPr lang="cs-CZ" sz="2000" dirty="0"/>
              <a:t> = 10 . 10 . cos 60° = 50 N</a:t>
            </a:r>
          </a:p>
          <a:p>
            <a:endParaRPr lang="cs-CZ" sz="800" dirty="0"/>
          </a:p>
          <a:p>
            <a:r>
              <a:rPr lang="cs-CZ" sz="2000" dirty="0"/>
              <a:t>cos 60° = h/s     odtud    s = h/cos 60° </a:t>
            </a:r>
          </a:p>
          <a:p>
            <a:endParaRPr lang="cs-CZ" sz="800" dirty="0"/>
          </a:p>
          <a:p>
            <a:r>
              <a:rPr lang="cs-CZ" sz="2000" dirty="0"/>
              <a:t>W = F . s =  F . h/cos 60° = 50 . 1/ cos 60° = </a:t>
            </a:r>
            <a:r>
              <a:rPr lang="cs-CZ" sz="2000" u="sng" dirty="0"/>
              <a:t>100 J</a:t>
            </a:r>
          </a:p>
          <a:p>
            <a:endParaRPr lang="cs-CZ" sz="800" dirty="0"/>
          </a:p>
          <a:p>
            <a:r>
              <a:rPr lang="cs-CZ" sz="2000" dirty="0"/>
              <a:t>W´= G . h = m . g . h = 10 . 10 . 1 = </a:t>
            </a:r>
            <a:r>
              <a:rPr lang="cs-CZ" sz="2000" u="sng" dirty="0"/>
              <a:t>100 J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DF36A926-FF98-4C33-B332-EB31F7B905E3}"/>
              </a:ext>
            </a:extLst>
          </p:cNvPr>
          <p:cNvSpPr txBox="1"/>
          <p:nvPr/>
        </p:nvSpPr>
        <p:spPr>
          <a:xfrm>
            <a:off x="171450" y="4310712"/>
            <a:ext cx="8715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Výtah o hmotnosti 500 kg vystoupí z 3. poschodí do 5. O kolik se změní jeho tíhová potenciální energie, je-li výškový rozdíl obou poschodí 8 m? g = 10 m.s</a:t>
            </a:r>
            <a:r>
              <a:rPr lang="cs-CZ" sz="2000" baseline="30000" dirty="0"/>
              <a:t>-2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26CF04CF-4E5A-4C75-8BE6-8F9489C6E557}"/>
              </a:ext>
            </a:extLst>
          </p:cNvPr>
          <p:cNvSpPr txBox="1"/>
          <p:nvPr/>
        </p:nvSpPr>
        <p:spPr>
          <a:xfrm>
            <a:off x="171450" y="5721777"/>
            <a:ext cx="86934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Do jaké výše je nutno zvednout kladivo o hmotnosti 5 kg, aby se jeho tíhová potenciální energie zvýšila o 40 J? g = 10 m.s</a:t>
            </a:r>
            <a:r>
              <a:rPr lang="cs-CZ" sz="2000" baseline="30000" dirty="0"/>
              <a:t>-2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494319D8-D305-4E67-919C-DB2A75CFE97C}"/>
              </a:ext>
            </a:extLst>
          </p:cNvPr>
          <p:cNvSpPr txBox="1"/>
          <p:nvPr/>
        </p:nvSpPr>
        <p:spPr>
          <a:xfrm>
            <a:off x="7114781" y="5067752"/>
            <a:ext cx="11463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40000 J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2DE536A1-0F75-494A-A167-C8D3C2E1D42F}"/>
              </a:ext>
            </a:extLst>
          </p:cNvPr>
          <p:cNvSpPr txBox="1"/>
          <p:nvPr/>
        </p:nvSpPr>
        <p:spPr>
          <a:xfrm>
            <a:off x="7114781" y="6229608"/>
            <a:ext cx="12258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0,8 m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05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305D9D48-59BC-4765-A306-7FBE99270DE5}"/>
              </a:ext>
            </a:extLst>
          </p:cNvPr>
          <p:cNvSpPr txBox="1"/>
          <p:nvPr/>
        </p:nvSpPr>
        <p:spPr>
          <a:xfrm>
            <a:off x="214312" y="328880"/>
            <a:ext cx="8715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Kladivo o hmotnosti 500 g dopadne na hřebík rychlostí 3 m.s</a:t>
            </a:r>
            <a:r>
              <a:rPr lang="cs-CZ" sz="2000" baseline="30000" dirty="0"/>
              <a:t>-1</a:t>
            </a:r>
            <a:r>
              <a:rPr lang="cs-CZ" sz="2000" dirty="0"/>
              <a:t>. Jakou průměrnou silou působí kladivo na hřebík po dopadu, pronikne-li hřebík do desky  o 45 mm?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614D07A1-8B55-4DFE-95ED-CCB510B118EC}"/>
              </a:ext>
            </a:extLst>
          </p:cNvPr>
          <p:cNvSpPr txBox="1"/>
          <p:nvPr/>
        </p:nvSpPr>
        <p:spPr>
          <a:xfrm>
            <a:off x="318052" y="4427529"/>
            <a:ext cx="86006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Výtah zvedne rovnoměrným pohybem náklad do výše 24 m za 11 s. Hmotnost výtahu s nákladem je 800 kg. Jak velký je výkon elektromotoru, je-li účinnost zařízení 90 % ?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6F7EC9C7-0EF6-4F22-BBB5-469279BD9BC6}"/>
              </a:ext>
            </a:extLst>
          </p:cNvPr>
          <p:cNvSpPr txBox="1"/>
          <p:nvPr/>
        </p:nvSpPr>
        <p:spPr>
          <a:xfrm>
            <a:off x="6294782" y="988151"/>
            <a:ext cx="11661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50 N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E3B204E0-5C0F-4192-B64A-331982CAF288}"/>
              </a:ext>
            </a:extLst>
          </p:cNvPr>
          <p:cNvSpPr txBox="1"/>
          <p:nvPr/>
        </p:nvSpPr>
        <p:spPr>
          <a:xfrm>
            <a:off x="6016489" y="2399509"/>
            <a:ext cx="25311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13,1 m.s</a:t>
            </a:r>
            <a:r>
              <a:rPr lang="cs-CZ" sz="2000" baseline="30000" dirty="0">
                <a:solidFill>
                  <a:srgbClr val="FF0000"/>
                </a:solidFill>
              </a:rPr>
              <a:t>-1</a:t>
            </a:r>
            <a:r>
              <a:rPr lang="cs-CZ" sz="2000" dirty="0">
                <a:solidFill>
                  <a:srgbClr val="FF0000"/>
                </a:solidFill>
              </a:rPr>
              <a:t>,  8,6.10</a:t>
            </a:r>
            <a:r>
              <a:rPr lang="cs-CZ" sz="2000" baseline="30000" dirty="0">
                <a:solidFill>
                  <a:srgbClr val="FF0000"/>
                </a:solidFill>
              </a:rPr>
              <a:t>-3</a:t>
            </a:r>
            <a:r>
              <a:rPr lang="cs-CZ" sz="2000" dirty="0">
                <a:solidFill>
                  <a:srgbClr val="FF0000"/>
                </a:solidFill>
              </a:rPr>
              <a:t> J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EFA41D81-20B2-4834-8EB0-E5CF5F3BC96A}"/>
              </a:ext>
            </a:extLst>
          </p:cNvPr>
          <p:cNvSpPr txBox="1"/>
          <p:nvPr/>
        </p:nvSpPr>
        <p:spPr>
          <a:xfrm>
            <a:off x="255104" y="1679210"/>
            <a:ext cx="871661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Brusný kotouč má průměr 250 mm a koná 1000 otáček za minutu. Určete rychlost bodů na obvodu kotouče. Jak velkou kinetickou energii má úlomek o hmotnosti 0,1 g, který odletí od kotouče?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8F3AE144-405C-4B72-B765-3A8FEC097D99}"/>
              </a:ext>
            </a:extLst>
          </p:cNvPr>
          <p:cNvSpPr txBox="1"/>
          <p:nvPr/>
        </p:nvSpPr>
        <p:spPr>
          <a:xfrm>
            <a:off x="324677" y="3095896"/>
            <a:ext cx="856753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Čerpadlo vyčerpá 10 t vody za minutu z dolu 300 m hlubokého. Určete výkon čerpadla.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E1F57138-5C7F-4E88-81D7-0870F66E3C58}"/>
              </a:ext>
            </a:extLst>
          </p:cNvPr>
          <p:cNvSpPr txBox="1"/>
          <p:nvPr/>
        </p:nvSpPr>
        <p:spPr>
          <a:xfrm>
            <a:off x="6102626" y="3499438"/>
            <a:ext cx="1199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500 kW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E9E3949A-3355-4D49-AE3D-5EEA110B59E8}"/>
              </a:ext>
            </a:extLst>
          </p:cNvPr>
          <p:cNvSpPr txBox="1"/>
          <p:nvPr/>
        </p:nvSpPr>
        <p:spPr>
          <a:xfrm>
            <a:off x="6235149" y="5116204"/>
            <a:ext cx="12125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19 kW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8005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4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C1FFD4B7-182C-2CE7-83FF-A717389A3980}"/>
              </a:ext>
            </a:extLst>
          </p:cNvPr>
          <p:cNvSpPr txBox="1"/>
          <p:nvPr/>
        </p:nvSpPr>
        <p:spPr>
          <a:xfrm>
            <a:off x="271462" y="400711"/>
            <a:ext cx="8499314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Letadlo hmotnosti 15 t startovalo se zrychlením 0,5 </a:t>
            </a:r>
            <a:r>
              <a:rPr lang="cs-CZ" sz="2000" dirty="0" err="1"/>
              <a:t>m.s</a:t>
            </a:r>
            <a:r>
              <a:rPr lang="cs-CZ" sz="2000" baseline="30000" dirty="0"/>
              <a:t>-2</a:t>
            </a:r>
            <a:r>
              <a:rPr lang="cs-CZ" sz="2000" dirty="0"/>
              <a:t>. Jaká je tažné síla vrtulí? Tření a odpor vzduchu zanedbejte.</a:t>
            </a:r>
          </a:p>
          <a:p>
            <a:pPr algn="just"/>
            <a:endParaRPr lang="cs-CZ" sz="800" dirty="0"/>
          </a:p>
          <a:p>
            <a:pPr algn="just"/>
            <a:r>
              <a:rPr lang="cs-CZ" sz="2000" dirty="0"/>
              <a:t>m = 15 t = 15 000 kg</a:t>
            </a:r>
          </a:p>
          <a:p>
            <a:pPr algn="just"/>
            <a:r>
              <a:rPr lang="cs-CZ" sz="2000" dirty="0"/>
              <a:t>a = 0,5 </a:t>
            </a:r>
            <a:r>
              <a:rPr lang="cs-CZ" sz="2000" dirty="0" err="1"/>
              <a:t>m.s</a:t>
            </a:r>
            <a:r>
              <a:rPr lang="cs-CZ" sz="2000" baseline="30000" dirty="0"/>
              <a:t>-2</a:t>
            </a:r>
          </a:p>
          <a:p>
            <a:pPr algn="just"/>
            <a:endParaRPr lang="cs-CZ" sz="800" dirty="0"/>
          </a:p>
          <a:p>
            <a:pPr algn="just"/>
            <a:r>
              <a:rPr lang="cs-CZ" sz="2000" dirty="0"/>
              <a:t>F = </a:t>
            </a:r>
            <a:r>
              <a:rPr lang="cs-CZ" sz="2000" dirty="0" err="1"/>
              <a:t>m.a</a:t>
            </a:r>
            <a:r>
              <a:rPr lang="cs-CZ" sz="2000" dirty="0"/>
              <a:t> = 15000.0,5 = </a:t>
            </a:r>
            <a:r>
              <a:rPr lang="cs-CZ" sz="2000" u="sng" dirty="0"/>
              <a:t>7500 N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CE045393-391D-5E74-7CF8-BCABBF80F7EC}"/>
              </a:ext>
            </a:extLst>
          </p:cNvPr>
          <p:cNvSpPr txBox="1"/>
          <p:nvPr/>
        </p:nvSpPr>
        <p:spPr>
          <a:xfrm>
            <a:off x="207023" y="4648658"/>
            <a:ext cx="865195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Jak velká síla působí na střelu o hmotnosti 20 g, která proletěla hlavní za 0,01 s a nabyla rychlosti 800 </a:t>
            </a:r>
            <a:r>
              <a:rPr lang="cs-CZ" sz="2000" dirty="0" err="1"/>
              <a:t>m.s</a:t>
            </a:r>
            <a:r>
              <a:rPr lang="cs-CZ" sz="2000" baseline="30000" dirty="0"/>
              <a:t>-1</a:t>
            </a:r>
            <a:r>
              <a:rPr lang="cs-CZ" sz="2000" dirty="0"/>
              <a:t>? Jak velké rychlosti nabyla při zpětném rázu puška, která vážila 5 kg?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31ACE6F8-3860-1B3A-E5CF-268F08F77A58}"/>
              </a:ext>
            </a:extLst>
          </p:cNvPr>
          <p:cNvSpPr txBox="1"/>
          <p:nvPr/>
        </p:nvSpPr>
        <p:spPr>
          <a:xfrm>
            <a:off x="285021" y="3164824"/>
            <a:ext cx="85739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Vypočítejte sílu, která vozíku o hmotnosti 400 g udílí zrychlení 12 </a:t>
            </a:r>
            <a:r>
              <a:rPr lang="cs-CZ" sz="2000" dirty="0" err="1"/>
              <a:t>cm.s</a:t>
            </a:r>
            <a:r>
              <a:rPr lang="cs-CZ" sz="2000" baseline="30000" dirty="0"/>
              <a:t>-2</a:t>
            </a:r>
            <a:r>
              <a:rPr lang="cs-CZ" sz="2000" dirty="0"/>
              <a:t>.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13D19409-B8C9-ED3B-BBD3-923B41052B1E}"/>
              </a:ext>
            </a:extLst>
          </p:cNvPr>
          <p:cNvSpPr txBox="1"/>
          <p:nvPr/>
        </p:nvSpPr>
        <p:spPr>
          <a:xfrm>
            <a:off x="7399175" y="3675221"/>
            <a:ext cx="1119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FF0000"/>
                </a:solidFill>
              </a:rPr>
              <a:t>[</a:t>
            </a:r>
            <a:r>
              <a:rPr lang="cs-CZ" sz="1800" dirty="0">
                <a:solidFill>
                  <a:srgbClr val="FF0000"/>
                </a:solidFill>
              </a:rPr>
              <a:t>0,048 N</a:t>
            </a:r>
            <a:r>
              <a:rPr lang="en-US" sz="1800" dirty="0">
                <a:solidFill>
                  <a:srgbClr val="FF0000"/>
                </a:solidFill>
              </a:rPr>
              <a:t>]</a:t>
            </a:r>
            <a:endParaRPr lang="cs-CZ" sz="1800" dirty="0">
              <a:solidFill>
                <a:srgbClr val="FF0000"/>
              </a:solidFill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308E2954-6A04-C96C-5D8C-E147473356C1}"/>
              </a:ext>
            </a:extLst>
          </p:cNvPr>
          <p:cNvSpPr txBox="1"/>
          <p:nvPr/>
        </p:nvSpPr>
        <p:spPr>
          <a:xfrm>
            <a:off x="6988627" y="5679157"/>
            <a:ext cx="1940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FF0000"/>
                </a:solidFill>
              </a:rPr>
              <a:t>[</a:t>
            </a:r>
            <a:r>
              <a:rPr lang="cs-CZ" sz="1800" dirty="0">
                <a:solidFill>
                  <a:srgbClr val="FF0000"/>
                </a:solidFill>
              </a:rPr>
              <a:t>1600 N, 3,2 </a:t>
            </a:r>
            <a:r>
              <a:rPr lang="cs-CZ" sz="1800" dirty="0" err="1">
                <a:solidFill>
                  <a:srgbClr val="FF0000"/>
                </a:solidFill>
              </a:rPr>
              <a:t>m.s</a:t>
            </a:r>
            <a:r>
              <a:rPr lang="cs-CZ" sz="1800" baseline="30000" dirty="0">
                <a:solidFill>
                  <a:srgbClr val="FF0000"/>
                </a:solidFill>
              </a:rPr>
              <a:t>-1</a:t>
            </a:r>
            <a:r>
              <a:rPr lang="en-US" sz="1800" dirty="0">
                <a:solidFill>
                  <a:srgbClr val="FF0000"/>
                </a:solidFill>
              </a:rPr>
              <a:t>]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76143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15F5B609-EB71-4611-B9B8-1B0FE08E82A5}"/>
              </a:ext>
            </a:extLst>
          </p:cNvPr>
          <p:cNvSpPr txBox="1"/>
          <p:nvPr/>
        </p:nvSpPr>
        <p:spPr>
          <a:xfrm>
            <a:off x="285750" y="339715"/>
            <a:ext cx="85725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u="none" strike="noStrike" baseline="0" dirty="0"/>
              <a:t>Těleso se začalo pohybovat působením stálé síly 150 N. Jaká je jeho hmotnost, jestliže </a:t>
            </a:r>
            <a:r>
              <a:rPr lang="pl-PL" sz="2000" b="0" i="0" u="none" strike="noStrike" baseline="0" dirty="0"/>
              <a:t>za dobu 20 s dosáhne rychlosti 90 km.h</a:t>
            </a:r>
            <a:r>
              <a:rPr lang="pl-PL" sz="2000" b="0" i="0" u="none" strike="noStrike" baseline="30000" dirty="0"/>
              <a:t>-1</a:t>
            </a:r>
            <a:r>
              <a:rPr lang="pl-PL" sz="2000" b="0" i="0" u="none" strike="noStrike" baseline="0" dirty="0"/>
              <a:t>?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D247E813-892E-443F-ADAE-060C0EF0D3E3}"/>
              </a:ext>
            </a:extLst>
          </p:cNvPr>
          <p:cNvSpPr txBox="1"/>
          <p:nvPr/>
        </p:nvSpPr>
        <p:spPr>
          <a:xfrm>
            <a:off x="285750" y="3467037"/>
            <a:ext cx="857249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u="none" strike="noStrike" baseline="0" dirty="0"/>
              <a:t>Na vodorovné silnici délky 225 m rychlost automobilu o hmotnosti 9340 kg vzrostla z 10 na 15 m.s</a:t>
            </a:r>
            <a:r>
              <a:rPr lang="cs-CZ" sz="2000" b="0" i="0" u="none" strike="noStrike" baseline="30000" dirty="0"/>
              <a:t>-1</a:t>
            </a:r>
            <a:r>
              <a:rPr lang="cs-CZ" sz="2000" b="0" i="0" u="none" strike="noStrike" baseline="0" dirty="0"/>
              <a:t>. Určete sílu odporu pohybu, jestliže tažná síla je 15700 N.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250CA2D3-4A03-44BC-96CB-B67E889EEA27}"/>
              </a:ext>
            </a:extLst>
          </p:cNvPr>
          <p:cNvSpPr txBox="1"/>
          <p:nvPr/>
        </p:nvSpPr>
        <p:spPr>
          <a:xfrm>
            <a:off x="285751" y="4990532"/>
            <a:ext cx="85724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Výsadkář klesá s padákem k zemi rovnoměrným přímočarým pohybem. Jeho hmotnost je 75 kg, hmotnost padáku je 24 kg. Jak velká je síla odporu vzduchu při tomto pohybu?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C2E78A4-6969-1EF5-76AC-4685B4BF1EA6}"/>
              </a:ext>
            </a:extLst>
          </p:cNvPr>
          <p:cNvSpPr txBox="1"/>
          <p:nvPr/>
        </p:nvSpPr>
        <p:spPr>
          <a:xfrm>
            <a:off x="7511142" y="5821529"/>
            <a:ext cx="1073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FF0000"/>
                </a:solidFill>
              </a:rPr>
              <a:t>[</a:t>
            </a:r>
            <a:r>
              <a:rPr lang="cs-CZ" sz="1800" dirty="0">
                <a:solidFill>
                  <a:srgbClr val="FF0000"/>
                </a:solidFill>
              </a:rPr>
              <a:t>971 N</a:t>
            </a:r>
            <a:r>
              <a:rPr lang="en-US" sz="1800" dirty="0">
                <a:solidFill>
                  <a:srgbClr val="FF0000"/>
                </a:solidFill>
              </a:rPr>
              <a:t>]</a:t>
            </a:r>
            <a:endParaRPr lang="cs-CZ" sz="1800" dirty="0">
              <a:solidFill>
                <a:srgbClr val="FF0000"/>
              </a:solidFill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EDEB4A8D-BAFB-1C8C-F286-27218F385963}"/>
              </a:ext>
            </a:extLst>
          </p:cNvPr>
          <p:cNvSpPr txBox="1"/>
          <p:nvPr/>
        </p:nvSpPr>
        <p:spPr>
          <a:xfrm>
            <a:off x="7259215" y="4271517"/>
            <a:ext cx="11663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1800" b="0" i="0" u="none" strike="noStrike" baseline="0" dirty="0">
                <a:solidFill>
                  <a:srgbClr val="FF0000"/>
                </a:solidFill>
              </a:rPr>
              <a:t>[13106 N]</a:t>
            </a:r>
            <a:endParaRPr lang="cs-CZ" sz="1800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7D4205BD-4A62-5631-9288-E3BD1141EE4F}"/>
              </a:ext>
            </a:extLst>
          </p:cNvPr>
          <p:cNvSpPr txBox="1"/>
          <p:nvPr/>
        </p:nvSpPr>
        <p:spPr>
          <a:xfrm>
            <a:off x="285749" y="2017098"/>
            <a:ext cx="85724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u="none" strike="noStrike" baseline="0" dirty="0"/>
              <a:t>Náboj o hmotnosti 2 kg vylétá z děla ve vodorovném směru rychlostí 1000 </a:t>
            </a:r>
            <a:r>
              <a:rPr lang="cs-CZ" sz="2000" b="0" i="0" u="none" strike="noStrike" baseline="0" dirty="0" err="1"/>
              <a:t>m.s</a:t>
            </a:r>
            <a:r>
              <a:rPr lang="cs-CZ" sz="2000" b="0" i="0" u="none" strike="noStrike" baseline="30000" dirty="0"/>
              <a:t>-1</a:t>
            </a:r>
            <a:r>
              <a:rPr lang="cs-CZ" sz="2000" b="0" i="0" u="none" strike="noStrike" baseline="0" dirty="0"/>
              <a:t>. Určete</a:t>
            </a:r>
            <a:r>
              <a:rPr lang="en-US" sz="2000" b="0" i="0" u="none" strike="noStrike" baseline="0" dirty="0"/>
              <a:t> </a:t>
            </a:r>
            <a:r>
              <a:rPr lang="cs-CZ" sz="2000" b="0" i="0" u="none" strike="noStrike" baseline="0" dirty="0"/>
              <a:t>sílu tlaku plynů v hlavni, jestliže délka hlavně je 3,5 m.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6C345D73-6BB4-262C-62E2-0777EA5C9E12}"/>
              </a:ext>
            </a:extLst>
          </p:cNvPr>
          <p:cNvSpPr txBox="1"/>
          <p:nvPr/>
        </p:nvSpPr>
        <p:spPr>
          <a:xfrm>
            <a:off x="7175240" y="2659123"/>
            <a:ext cx="12503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1800" b="0" i="0" u="none" strike="noStrike" baseline="0" dirty="0">
                <a:solidFill>
                  <a:srgbClr val="FF0000"/>
                </a:solidFill>
              </a:rPr>
              <a:t>[285,7 </a:t>
            </a:r>
            <a:r>
              <a:rPr lang="cs-CZ" sz="1800" b="0" i="0" u="none" strike="noStrike" baseline="0" dirty="0" err="1">
                <a:solidFill>
                  <a:srgbClr val="FF0000"/>
                </a:solidFill>
              </a:rPr>
              <a:t>kN</a:t>
            </a:r>
            <a:r>
              <a:rPr lang="cs-CZ" sz="1800" b="0" i="0" u="none" strike="noStrike" baseline="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1B991DDE-AC3E-1AF5-6E6F-C83AD72EC50B}"/>
              </a:ext>
            </a:extLst>
          </p:cNvPr>
          <p:cNvSpPr txBox="1"/>
          <p:nvPr/>
        </p:nvSpPr>
        <p:spPr>
          <a:xfrm>
            <a:off x="7259215" y="851805"/>
            <a:ext cx="9797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1800" b="0" i="0" u="none" strike="noStrike" baseline="0" dirty="0">
                <a:solidFill>
                  <a:srgbClr val="FF0000"/>
                </a:solidFill>
              </a:rPr>
              <a:t>[120 kg]</a:t>
            </a:r>
          </a:p>
        </p:txBody>
      </p:sp>
    </p:spTree>
    <p:extLst>
      <p:ext uri="{BB962C8B-B14F-4D97-AF65-F5344CB8AC3E}">
        <p14:creationId xmlns:p14="http://schemas.microsoft.com/office/powerpoint/2010/main" val="332342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6E9DC838-5D89-420A-A81B-CE3FA7749B22}"/>
              </a:ext>
            </a:extLst>
          </p:cNvPr>
          <p:cNvSpPr txBox="1"/>
          <p:nvPr/>
        </p:nvSpPr>
        <p:spPr>
          <a:xfrm>
            <a:off x="204787" y="257086"/>
            <a:ext cx="8601075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Určete tažnou sílu motoru auta, které se rozjede z klidu za čas 5 s na rychlost 60 km.h</a:t>
            </a:r>
            <a:r>
              <a:rPr lang="cs-CZ" sz="2000" baseline="30000" dirty="0"/>
              <a:t>-1</a:t>
            </a:r>
            <a:r>
              <a:rPr lang="cs-CZ" sz="2000" dirty="0"/>
              <a:t>. Hmotnost auta je m = 1200 kg a odpor proti jízdě je 0,01 tíhové síly. </a:t>
            </a:r>
          </a:p>
          <a:p>
            <a:pPr algn="just"/>
            <a:endParaRPr lang="cs-CZ" sz="800" dirty="0"/>
          </a:p>
          <a:p>
            <a:pPr algn="just"/>
            <a:r>
              <a:rPr lang="cs-CZ" sz="2000" b="0" i="0" u="none" strike="noStrike" baseline="0" dirty="0">
                <a:solidFill>
                  <a:srgbClr val="000000"/>
                </a:solidFill>
              </a:rPr>
              <a:t>= pohyb rovnoměrné zrychlený z klidu </a:t>
            </a:r>
          </a:p>
          <a:p>
            <a:pPr algn="just"/>
            <a:r>
              <a:rPr lang="cs-CZ" sz="2000" dirty="0"/>
              <a:t>m = 1200 kg</a:t>
            </a:r>
          </a:p>
          <a:p>
            <a:pPr algn="just"/>
            <a:r>
              <a:rPr lang="cs-CZ" sz="2000" dirty="0"/>
              <a:t>t = 5 s </a:t>
            </a:r>
          </a:p>
          <a:p>
            <a:pPr algn="just"/>
            <a:r>
              <a:rPr lang="cs-CZ" sz="2000" dirty="0"/>
              <a:t>v = 60 km.h</a:t>
            </a:r>
            <a:r>
              <a:rPr lang="cs-CZ" sz="2000" baseline="30000" dirty="0"/>
              <a:t>-1</a:t>
            </a:r>
            <a:r>
              <a:rPr lang="cs-CZ" sz="2000" dirty="0"/>
              <a:t> = 16,7 m.s</a:t>
            </a:r>
            <a:r>
              <a:rPr lang="cs-CZ" sz="2000" baseline="30000" dirty="0"/>
              <a:t>-1</a:t>
            </a:r>
            <a:r>
              <a:rPr lang="cs-CZ" sz="2000" dirty="0"/>
              <a:t> </a:t>
            </a:r>
          </a:p>
          <a:p>
            <a:pPr algn="just"/>
            <a:r>
              <a:rPr lang="cs-CZ" sz="2000" dirty="0" err="1"/>
              <a:t>F</a:t>
            </a:r>
            <a:r>
              <a:rPr lang="cs-CZ" sz="2000" baseline="-25000" dirty="0" err="1"/>
              <a:t>o</a:t>
            </a:r>
            <a:r>
              <a:rPr lang="cs-CZ" sz="2000" dirty="0"/>
              <a:t> = 0,01.m.g = 0,01.1200.9,81 = 117,72 N</a:t>
            </a:r>
          </a:p>
          <a:p>
            <a:pPr algn="just"/>
            <a:r>
              <a:rPr lang="cs-CZ" sz="2000" dirty="0"/>
              <a:t>F</a:t>
            </a:r>
            <a:r>
              <a:rPr lang="cs-CZ" sz="2000" baseline="-25000" dirty="0"/>
              <a:t>t</a:t>
            </a:r>
            <a:r>
              <a:rPr lang="cs-CZ" sz="2000" dirty="0"/>
              <a:t> = ?</a:t>
            </a:r>
          </a:p>
          <a:p>
            <a:pPr algn="just"/>
            <a:endParaRPr lang="cs-CZ" sz="800" dirty="0"/>
          </a:p>
          <a:p>
            <a:pPr algn="just"/>
            <a:r>
              <a:rPr lang="cs-CZ" sz="2000" dirty="0"/>
              <a:t>a = v/t = 16,67/5 = 3,334 m.s</a:t>
            </a:r>
            <a:r>
              <a:rPr lang="cs-CZ" sz="2000" baseline="30000" dirty="0"/>
              <a:t>-2 </a:t>
            </a:r>
          </a:p>
          <a:p>
            <a:pPr algn="just"/>
            <a:endParaRPr lang="cs-CZ" sz="800" dirty="0"/>
          </a:p>
          <a:p>
            <a:pPr algn="just"/>
            <a:r>
              <a:rPr lang="cs-CZ" sz="2000" dirty="0"/>
              <a:t>F = F</a:t>
            </a:r>
            <a:r>
              <a:rPr lang="cs-CZ" sz="2000" baseline="-25000" dirty="0"/>
              <a:t>t</a:t>
            </a:r>
            <a:r>
              <a:rPr lang="cs-CZ" sz="2000" dirty="0"/>
              <a:t> – </a:t>
            </a:r>
            <a:r>
              <a:rPr lang="cs-CZ" sz="2000" dirty="0" err="1"/>
              <a:t>F</a:t>
            </a:r>
            <a:r>
              <a:rPr lang="cs-CZ" sz="2000" baseline="-25000" dirty="0" err="1"/>
              <a:t>o</a:t>
            </a:r>
            <a:r>
              <a:rPr lang="cs-CZ" sz="2000" dirty="0"/>
              <a:t> = </a:t>
            </a:r>
            <a:r>
              <a:rPr lang="cs-CZ" sz="2000" dirty="0" err="1"/>
              <a:t>m.a</a:t>
            </a:r>
            <a:r>
              <a:rPr lang="cs-CZ" sz="2000" dirty="0"/>
              <a:t>    odtud  F</a:t>
            </a:r>
            <a:r>
              <a:rPr lang="cs-CZ" sz="2000" baseline="-25000" dirty="0"/>
              <a:t>t</a:t>
            </a:r>
            <a:r>
              <a:rPr lang="cs-CZ" sz="2000" dirty="0"/>
              <a:t> = </a:t>
            </a:r>
            <a:r>
              <a:rPr lang="cs-CZ" sz="2000" dirty="0" err="1"/>
              <a:t>m.a</a:t>
            </a:r>
            <a:r>
              <a:rPr lang="cs-CZ" sz="2000" dirty="0"/>
              <a:t> + </a:t>
            </a:r>
            <a:r>
              <a:rPr lang="cs-CZ" sz="2000" dirty="0" err="1"/>
              <a:t>F</a:t>
            </a:r>
            <a:r>
              <a:rPr lang="cs-CZ" sz="2000" baseline="-25000" dirty="0" err="1"/>
              <a:t>o</a:t>
            </a:r>
            <a:r>
              <a:rPr lang="cs-CZ" sz="2000" dirty="0"/>
              <a:t> = 1200.3,34 + 117,72 = </a:t>
            </a:r>
            <a:r>
              <a:rPr lang="cs-CZ" sz="2000" u="sng" dirty="0"/>
              <a:t>4126 N</a:t>
            </a:r>
          </a:p>
          <a:p>
            <a:pPr algn="just"/>
            <a:endParaRPr lang="cs-CZ" sz="2000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6CA05254-84ED-4D3C-8B7F-7171FF9A8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127" y="1213653"/>
            <a:ext cx="2680440" cy="1586697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97F65193-024F-46C2-A781-10F0CFB34885}"/>
              </a:ext>
            </a:extLst>
          </p:cNvPr>
          <p:cNvSpPr txBox="1"/>
          <p:nvPr/>
        </p:nvSpPr>
        <p:spPr>
          <a:xfrm>
            <a:off x="204787" y="4248433"/>
            <a:ext cx="86010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Maxim</a:t>
            </a:r>
            <a:r>
              <a:rPr lang="cs-CZ" sz="2000" dirty="0"/>
              <a:t>á</a:t>
            </a:r>
            <a:r>
              <a:rPr lang="en-US" sz="2000" dirty="0"/>
              <a:t>ln</a:t>
            </a:r>
            <a:r>
              <a:rPr lang="cs-CZ" sz="2000" dirty="0"/>
              <a:t>í</a:t>
            </a:r>
            <a:r>
              <a:rPr lang="en-US" sz="2000" dirty="0"/>
              <a:t> </a:t>
            </a:r>
            <a:r>
              <a:rPr lang="cs-CZ" sz="2000" dirty="0"/>
              <a:t>z</a:t>
            </a:r>
            <a:r>
              <a:rPr lang="en-US" sz="2000" dirty="0"/>
              <a:t>at</a:t>
            </a:r>
            <a:r>
              <a:rPr lang="cs-CZ" sz="2000" dirty="0" err="1"/>
              <a:t>íž</a:t>
            </a:r>
            <a:r>
              <a:rPr lang="en-US" sz="2000" dirty="0" err="1"/>
              <a:t>en</a:t>
            </a:r>
            <a:r>
              <a:rPr lang="cs-CZ" sz="2000" dirty="0"/>
              <a:t>í, které snese ocelové lano, je 5 </a:t>
            </a:r>
            <a:r>
              <a:rPr lang="cs-CZ" sz="2000" dirty="0" err="1"/>
              <a:t>kN</a:t>
            </a:r>
            <a:r>
              <a:rPr lang="cs-CZ" sz="2000" dirty="0"/>
              <a:t>. S jak velkým maximálním zrychlením můžeme tímto lanem zvedat tělesa o hmotnosti 0,3 t?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A9D9134-BBDA-7C6B-1560-093BE1CA7596}"/>
              </a:ext>
            </a:extLst>
          </p:cNvPr>
          <p:cNvSpPr txBox="1"/>
          <p:nvPr/>
        </p:nvSpPr>
        <p:spPr>
          <a:xfrm>
            <a:off x="171449" y="5500207"/>
            <a:ext cx="86677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Autobus o </a:t>
            </a:r>
            <a:r>
              <a:rPr lang="en-US" sz="2000" dirty="0" err="1"/>
              <a:t>hmotnosti</a:t>
            </a:r>
            <a:r>
              <a:rPr lang="en-US" sz="2000" dirty="0"/>
              <a:t> 3,5 t  </a:t>
            </a:r>
            <a:r>
              <a:rPr lang="en-US" sz="2000" dirty="0" err="1"/>
              <a:t>jede</a:t>
            </a:r>
            <a:r>
              <a:rPr lang="en-US" sz="2000" dirty="0"/>
              <a:t> po </a:t>
            </a:r>
            <a:r>
              <a:rPr lang="en-US" sz="2000" dirty="0" err="1"/>
              <a:t>vodorovn</a:t>
            </a:r>
            <a:r>
              <a:rPr lang="cs-CZ" sz="2000" dirty="0"/>
              <a:t>é</a:t>
            </a:r>
            <a:r>
              <a:rPr lang="en-US" sz="2000" dirty="0"/>
              <a:t> </a:t>
            </a:r>
            <a:r>
              <a:rPr lang="en-US" sz="2000" dirty="0" err="1"/>
              <a:t>cest</a:t>
            </a:r>
            <a:r>
              <a:rPr lang="cs-CZ" sz="2000" dirty="0"/>
              <a:t>ě rychlostí 90 </a:t>
            </a:r>
            <a:r>
              <a:rPr lang="cs-CZ" sz="2000" dirty="0" err="1"/>
              <a:t>km.h</a:t>
            </a:r>
            <a:r>
              <a:rPr lang="cs-CZ" sz="2000" baseline="30000" dirty="0"/>
              <a:t>-1</a:t>
            </a:r>
            <a:r>
              <a:rPr lang="cs-CZ" sz="2000" dirty="0"/>
              <a:t>. Jaká stálá brzdící síla je potřebná, aby autobus zastavil na vzdálenost 100 m? </a:t>
            </a:r>
            <a:r>
              <a:rPr lang="en-US" sz="2000" dirty="0"/>
              <a:t> 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74D2B43-1ACA-8B8F-A08D-A459A2B6147C}"/>
              </a:ext>
            </a:extLst>
          </p:cNvPr>
          <p:cNvSpPr txBox="1"/>
          <p:nvPr/>
        </p:nvSpPr>
        <p:spPr>
          <a:xfrm>
            <a:off x="7361853" y="4792321"/>
            <a:ext cx="11476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FF0000"/>
                </a:solidFill>
              </a:rPr>
              <a:t>[6,7 </a:t>
            </a:r>
            <a:r>
              <a:rPr lang="en-US" sz="1800" dirty="0" err="1">
                <a:solidFill>
                  <a:srgbClr val="FF0000"/>
                </a:solidFill>
              </a:rPr>
              <a:t>m.s</a:t>
            </a:r>
            <a:r>
              <a:rPr lang="en-US" sz="1800" baseline="30000" dirty="0">
                <a:solidFill>
                  <a:srgbClr val="FF0000"/>
                </a:solidFill>
              </a:rPr>
              <a:t>-2</a:t>
            </a:r>
            <a:r>
              <a:rPr lang="en-US" sz="1800" dirty="0">
                <a:solidFill>
                  <a:srgbClr val="FF0000"/>
                </a:solidFill>
              </a:rPr>
              <a:t>]</a:t>
            </a:r>
            <a:r>
              <a:rPr lang="cs-CZ" sz="1800" dirty="0">
                <a:solidFill>
                  <a:srgbClr val="FF0000"/>
                </a:solidFill>
              </a:rPr>
              <a:t> 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89F597B7-6A19-C62F-D5E2-572436E34001}"/>
              </a:ext>
            </a:extLst>
          </p:cNvPr>
          <p:cNvSpPr txBox="1"/>
          <p:nvPr/>
        </p:nvSpPr>
        <p:spPr>
          <a:xfrm>
            <a:off x="7478485" y="6023427"/>
            <a:ext cx="914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FF0000"/>
                </a:solidFill>
              </a:rPr>
              <a:t>[</a:t>
            </a:r>
            <a:r>
              <a:rPr lang="cs-CZ" sz="1800" dirty="0">
                <a:solidFill>
                  <a:srgbClr val="FF0000"/>
                </a:solidFill>
              </a:rPr>
              <a:t>11 </a:t>
            </a:r>
            <a:r>
              <a:rPr lang="cs-CZ" sz="1800" dirty="0" err="1">
                <a:solidFill>
                  <a:srgbClr val="FF0000"/>
                </a:solidFill>
              </a:rPr>
              <a:t>kN</a:t>
            </a:r>
            <a:r>
              <a:rPr lang="en-US" sz="1800" dirty="0">
                <a:solidFill>
                  <a:srgbClr val="FF0000"/>
                </a:solidFill>
              </a:rPr>
              <a:t>]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08812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4657739E-56DE-4759-A137-ED994CFD3324}"/>
              </a:ext>
            </a:extLst>
          </p:cNvPr>
          <p:cNvSpPr txBox="1"/>
          <p:nvPr/>
        </p:nvSpPr>
        <p:spPr>
          <a:xfrm>
            <a:off x="157162" y="395585"/>
            <a:ext cx="882967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u="none" strike="noStrike" baseline="0" dirty="0">
                <a:solidFill>
                  <a:srgbClr val="000000"/>
                </a:solidFill>
              </a:rPr>
              <a:t>Automobil, jehož hmotnost je 1500 kg, se blíží ke křižovatce rychlostí 45 km.h</a:t>
            </a:r>
            <a:r>
              <a:rPr lang="cs-CZ" sz="2000" b="0" i="0" u="none" strike="noStrike" baseline="30000" dirty="0">
                <a:solidFill>
                  <a:srgbClr val="000000"/>
                </a:solidFill>
              </a:rPr>
              <a:t>-1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. Na jaké dráze zastaví pomocí brzdné síly </a:t>
            </a:r>
            <a:r>
              <a:rPr lang="cs-CZ" sz="2000" b="0" i="1" u="none" strike="noStrike" baseline="0" dirty="0">
                <a:solidFill>
                  <a:srgbClr val="000000"/>
                </a:solidFill>
              </a:rPr>
              <a:t>F 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= 10 </a:t>
            </a:r>
            <a:r>
              <a:rPr lang="cs-CZ" sz="2000" b="0" i="0" u="none" strike="noStrike" baseline="0" dirty="0" err="1">
                <a:solidFill>
                  <a:srgbClr val="000000"/>
                </a:solidFill>
              </a:rPr>
              <a:t>kN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? </a:t>
            </a:r>
          </a:p>
          <a:p>
            <a:endParaRPr lang="cs-CZ" sz="800" dirty="0"/>
          </a:p>
          <a:p>
            <a:r>
              <a:rPr lang="cs-CZ" sz="2000" b="0" u="none" strike="noStrike" baseline="0" dirty="0">
                <a:solidFill>
                  <a:srgbClr val="000000"/>
                </a:solidFill>
              </a:rPr>
              <a:t>m</a:t>
            </a:r>
            <a:r>
              <a:rPr lang="cs-CZ" sz="2000" b="0" i="1" u="none" strike="noStrike" baseline="0" dirty="0">
                <a:solidFill>
                  <a:srgbClr val="000000"/>
                </a:solidFill>
              </a:rPr>
              <a:t> 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= 1500 kg</a:t>
            </a:r>
          </a:p>
          <a:p>
            <a:r>
              <a:rPr lang="cs-CZ" sz="2000" dirty="0">
                <a:solidFill>
                  <a:srgbClr val="000000"/>
                </a:solidFill>
              </a:rPr>
              <a:t>v</a:t>
            </a:r>
            <a:r>
              <a:rPr lang="cs-CZ" sz="2000" baseline="-25000" dirty="0"/>
              <a:t>0</a:t>
            </a:r>
            <a:r>
              <a:rPr lang="cs-CZ" sz="2000" dirty="0">
                <a:solidFill>
                  <a:srgbClr val="000000"/>
                </a:solidFill>
              </a:rPr>
              <a:t> = 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45 km.h</a:t>
            </a:r>
            <a:r>
              <a:rPr lang="cs-CZ" sz="2000" b="0" i="0" u="none" strike="noStrike" baseline="30000" dirty="0">
                <a:solidFill>
                  <a:srgbClr val="000000"/>
                </a:solidFill>
              </a:rPr>
              <a:t>-1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 = 12,5 m.s</a:t>
            </a:r>
            <a:r>
              <a:rPr lang="cs-CZ" sz="2000" b="0" i="0" u="none" strike="noStrike" baseline="30000" dirty="0">
                <a:solidFill>
                  <a:srgbClr val="000000"/>
                </a:solidFill>
              </a:rPr>
              <a:t>-1</a:t>
            </a:r>
          </a:p>
          <a:p>
            <a:r>
              <a:rPr lang="cs-CZ" sz="2000" b="0" u="none" strike="noStrike" baseline="0" dirty="0" err="1">
                <a:solidFill>
                  <a:srgbClr val="000000"/>
                </a:solidFill>
              </a:rPr>
              <a:t>F</a:t>
            </a:r>
            <a:r>
              <a:rPr lang="cs-CZ" sz="2000" b="0" u="none" strike="noStrike" baseline="-25000" dirty="0" err="1">
                <a:solidFill>
                  <a:srgbClr val="000000"/>
                </a:solidFill>
              </a:rPr>
              <a:t>b</a:t>
            </a:r>
            <a:r>
              <a:rPr lang="cs-CZ" sz="2000" b="0" u="none" strike="noStrike" baseline="0" dirty="0">
                <a:solidFill>
                  <a:srgbClr val="000000"/>
                </a:solidFill>
              </a:rPr>
              <a:t> 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= 10 000 N</a:t>
            </a:r>
            <a:endParaRPr lang="cs-CZ" sz="2000" dirty="0"/>
          </a:p>
          <a:p>
            <a:r>
              <a:rPr lang="cs-CZ" sz="2000" dirty="0"/>
              <a:t>s = ?</a:t>
            </a:r>
          </a:p>
          <a:p>
            <a:endParaRPr lang="cs-CZ" sz="800" dirty="0"/>
          </a:p>
          <a:p>
            <a:r>
              <a:rPr lang="cs-CZ" sz="2000" dirty="0"/>
              <a:t>a = F/m = 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10000</a:t>
            </a:r>
            <a:r>
              <a:rPr lang="cs-CZ" sz="2000" dirty="0">
                <a:solidFill>
                  <a:srgbClr val="000000"/>
                </a:solidFill>
              </a:rPr>
              <a:t>/1500 = 6,67 m.s</a:t>
            </a:r>
            <a:r>
              <a:rPr lang="cs-CZ" sz="2000" baseline="30000" dirty="0">
                <a:solidFill>
                  <a:srgbClr val="000000"/>
                </a:solidFill>
              </a:rPr>
              <a:t>-2</a:t>
            </a:r>
          </a:p>
          <a:p>
            <a:endParaRPr lang="cs-CZ" sz="800" dirty="0"/>
          </a:p>
          <a:p>
            <a:r>
              <a:rPr lang="cs-CZ" sz="2000" dirty="0"/>
              <a:t>v = v</a:t>
            </a:r>
            <a:r>
              <a:rPr lang="cs-CZ" sz="2000" baseline="-25000" dirty="0"/>
              <a:t>0</a:t>
            </a:r>
            <a:r>
              <a:rPr lang="cs-CZ" sz="2000" dirty="0"/>
              <a:t> – a.t = 0</a:t>
            </a:r>
          </a:p>
          <a:p>
            <a:r>
              <a:rPr lang="cs-CZ" sz="2000" dirty="0"/>
              <a:t>t = v</a:t>
            </a:r>
            <a:r>
              <a:rPr lang="cs-CZ" sz="2000" baseline="-25000" dirty="0"/>
              <a:t>0</a:t>
            </a:r>
            <a:r>
              <a:rPr lang="cs-CZ" sz="2000" dirty="0"/>
              <a:t>/a</a:t>
            </a:r>
          </a:p>
          <a:p>
            <a:r>
              <a:rPr lang="cs-CZ" sz="2000" dirty="0"/>
              <a:t>s = v</a:t>
            </a:r>
            <a:r>
              <a:rPr lang="cs-CZ" sz="2000" baseline="-25000" dirty="0"/>
              <a:t>0</a:t>
            </a:r>
            <a:r>
              <a:rPr lang="cs-CZ" sz="2000" dirty="0"/>
              <a:t> – ½.a.t</a:t>
            </a:r>
            <a:r>
              <a:rPr lang="cs-CZ" sz="2000" baseline="30000" dirty="0"/>
              <a:t>2</a:t>
            </a:r>
            <a:r>
              <a:rPr lang="cs-CZ" sz="2000" dirty="0"/>
              <a:t> = v</a:t>
            </a:r>
            <a:r>
              <a:rPr lang="cs-CZ" sz="2000" baseline="-25000" dirty="0"/>
              <a:t>0</a:t>
            </a:r>
            <a:r>
              <a:rPr lang="cs-CZ" sz="2000" dirty="0"/>
              <a:t> – ½.a.v</a:t>
            </a:r>
            <a:r>
              <a:rPr lang="cs-CZ" sz="2000" baseline="-25000" dirty="0"/>
              <a:t>0</a:t>
            </a:r>
            <a:r>
              <a:rPr lang="cs-CZ" sz="2000" baseline="30000" dirty="0"/>
              <a:t>2</a:t>
            </a:r>
            <a:r>
              <a:rPr lang="cs-CZ" sz="2000" dirty="0"/>
              <a:t> /a</a:t>
            </a:r>
            <a:r>
              <a:rPr lang="cs-CZ" sz="2000" baseline="30000" dirty="0"/>
              <a:t>2</a:t>
            </a:r>
            <a:r>
              <a:rPr lang="cs-CZ" sz="2000" dirty="0"/>
              <a:t> = v</a:t>
            </a:r>
            <a:r>
              <a:rPr lang="cs-CZ" sz="2000" baseline="-25000" dirty="0"/>
              <a:t>0</a:t>
            </a:r>
            <a:r>
              <a:rPr lang="cs-CZ" sz="2000" baseline="30000" dirty="0"/>
              <a:t>2 </a:t>
            </a:r>
            <a:r>
              <a:rPr lang="cs-CZ" sz="2000" dirty="0"/>
              <a:t>/</a:t>
            </a:r>
            <a:r>
              <a:rPr lang="en-US" sz="2000" dirty="0"/>
              <a:t>2.</a:t>
            </a:r>
            <a:r>
              <a:rPr lang="cs-CZ" sz="2000" dirty="0"/>
              <a:t>a </a:t>
            </a:r>
            <a:r>
              <a:rPr lang="en-US" sz="2000" dirty="0"/>
              <a:t>= 12,5</a:t>
            </a:r>
            <a:r>
              <a:rPr lang="en-US" sz="2000" baseline="30000" dirty="0"/>
              <a:t>2</a:t>
            </a:r>
            <a:r>
              <a:rPr lang="en-US" sz="2000" dirty="0"/>
              <a:t>/2.6,67 = </a:t>
            </a:r>
            <a:r>
              <a:rPr lang="en-US" sz="2000" u="sng" dirty="0"/>
              <a:t>11,7 m</a:t>
            </a:r>
            <a:endParaRPr lang="cs-CZ" sz="2000" u="sng" dirty="0"/>
          </a:p>
        </p:txBody>
      </p:sp>
      <p:graphicFrame>
        <p:nvGraphicFramePr>
          <p:cNvPr id="2" name="Object 10">
            <a:extLst>
              <a:ext uri="{FF2B5EF4-FFF2-40B4-BE49-F238E27FC236}">
                <a16:creationId xmlns:a16="http://schemas.microsoft.com/office/drawing/2014/main" id="{4F696FC7-276A-4D77-BAE7-1484E0C730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17321" y="1263548"/>
          <a:ext cx="3245643" cy="834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78000" imgH="457200" progId="Equation.DSMT4">
                  <p:embed/>
                </p:oleObj>
              </mc:Choice>
              <mc:Fallback>
                <p:oleObj name="Equation" r:id="rId2" imgW="1778000" imgH="457200" progId="Equation.DSMT4">
                  <p:embed/>
                  <p:pic>
                    <p:nvPicPr>
                      <p:cNvPr id="2" name="Object 10">
                        <a:extLst>
                          <a:ext uri="{FF2B5EF4-FFF2-40B4-BE49-F238E27FC236}">
                            <a16:creationId xmlns:a16="http://schemas.microsoft.com/office/drawing/2014/main" id="{4F696FC7-276A-4D77-BAE7-1484E0C730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7321" y="1263548"/>
                        <a:ext cx="3245643" cy="834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75FEF2D9-E36A-4BC6-BA31-5FBB2E82EA0E}"/>
              </a:ext>
            </a:extLst>
          </p:cNvPr>
          <p:cNvSpPr txBox="1"/>
          <p:nvPr/>
        </p:nvSpPr>
        <p:spPr>
          <a:xfrm>
            <a:off x="157162" y="5240509"/>
            <a:ext cx="878204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Fotbalový míč o hmotnosti 600 g byl odkopnut rychlostí 10 m.s</a:t>
            </a:r>
            <a:r>
              <a:rPr lang="cs-CZ" sz="2000" baseline="30000" dirty="0"/>
              <a:t>-1</a:t>
            </a:r>
            <a:r>
              <a:rPr lang="cs-CZ" sz="2000" dirty="0"/>
              <a:t>. Určete sílu nárazu, který trval 0,05 s.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7448D50D-D5E0-39D6-734D-75FF0F19E4E8}"/>
              </a:ext>
            </a:extLst>
          </p:cNvPr>
          <p:cNvSpPr txBox="1"/>
          <p:nvPr/>
        </p:nvSpPr>
        <p:spPr>
          <a:xfrm>
            <a:off x="7697755" y="5823039"/>
            <a:ext cx="9330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FF0000"/>
                </a:solidFill>
              </a:rPr>
              <a:t>[</a:t>
            </a:r>
            <a:r>
              <a:rPr lang="cs-CZ" sz="1800" dirty="0">
                <a:solidFill>
                  <a:srgbClr val="FF0000"/>
                </a:solidFill>
              </a:rPr>
              <a:t>120 N</a:t>
            </a:r>
            <a:r>
              <a:rPr lang="en-US" sz="1800" dirty="0">
                <a:solidFill>
                  <a:srgbClr val="FF0000"/>
                </a:solidFill>
              </a:rPr>
              <a:t>]</a:t>
            </a:r>
            <a:endParaRPr lang="cs-CZ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61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EFB7042C-0095-410B-AD4A-65A2E9C920B3}"/>
              </a:ext>
            </a:extLst>
          </p:cNvPr>
          <p:cNvSpPr txBox="1"/>
          <p:nvPr/>
        </p:nvSpPr>
        <p:spPr>
          <a:xfrm>
            <a:off x="181517" y="394811"/>
            <a:ext cx="871483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u="none" strike="noStrike" baseline="0" dirty="0">
                <a:solidFill>
                  <a:srgbClr val="000000"/>
                </a:solidFill>
              </a:rPr>
              <a:t>Na vozík o hmotnosti 25 kg, který je v klidu, hodíme cihlu o hmotnosti 0,6 kg. Cihla dopadne rychlostí 10 m.s</a:t>
            </a:r>
            <a:r>
              <a:rPr lang="cs-CZ" sz="2000" b="0" i="0" u="none" strike="noStrike" baseline="30000" dirty="0">
                <a:solidFill>
                  <a:srgbClr val="000000"/>
                </a:solidFill>
              </a:rPr>
              <a:t>-1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 pod úhlem 30°. Určete společnou rychlost vozíku s cihlou. Odpory neuvažujte. </a:t>
            </a:r>
            <a:endParaRPr lang="cs-CZ" sz="20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6DD4629D-C9B9-4185-8E9A-10C8D894B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933" y="1622941"/>
            <a:ext cx="4027990" cy="2355448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B24D29AE-ECC3-47CF-AD3B-167431FD1B60}"/>
              </a:ext>
            </a:extLst>
          </p:cNvPr>
          <p:cNvSpPr txBox="1"/>
          <p:nvPr/>
        </p:nvSpPr>
        <p:spPr>
          <a:xfrm>
            <a:off x="181517" y="1520309"/>
            <a:ext cx="4572000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u="none" strike="noStrike" baseline="0" dirty="0">
                <a:solidFill>
                  <a:srgbClr val="000000"/>
                </a:solidFill>
              </a:rPr>
              <a:t>m</a:t>
            </a:r>
            <a:r>
              <a:rPr lang="cs-CZ" sz="2000" b="0" i="0" u="none" strike="noStrike" baseline="-25000" dirty="0">
                <a:solidFill>
                  <a:srgbClr val="000000"/>
                </a:solidFill>
              </a:rPr>
              <a:t>1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 = 0,6 kg</a:t>
            </a:r>
            <a:endParaRPr lang="cs-CZ" sz="2000" b="0" u="none" strike="noStrike" baseline="0" dirty="0">
              <a:solidFill>
                <a:srgbClr val="000000"/>
              </a:solidFill>
            </a:endParaRPr>
          </a:p>
          <a:p>
            <a:r>
              <a:rPr lang="cs-CZ" sz="2000" b="0" u="none" strike="noStrike" baseline="0" dirty="0">
                <a:solidFill>
                  <a:srgbClr val="000000"/>
                </a:solidFill>
              </a:rPr>
              <a:t>m</a:t>
            </a:r>
            <a:r>
              <a:rPr lang="cs-CZ" sz="2000" b="0" i="0" u="none" strike="noStrike" baseline="-25000" dirty="0">
                <a:solidFill>
                  <a:srgbClr val="000000"/>
                </a:solidFill>
              </a:rPr>
              <a:t>2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 = 25 kg</a:t>
            </a:r>
          </a:p>
          <a:p>
            <a:r>
              <a:rPr lang="cs-CZ" sz="2000" b="0" u="none" strike="noStrike" baseline="0" dirty="0">
                <a:solidFill>
                  <a:srgbClr val="000000"/>
                </a:solidFill>
              </a:rPr>
              <a:t>v</a:t>
            </a:r>
            <a:r>
              <a:rPr lang="cs-CZ" sz="2000" b="0" i="0" u="none" strike="noStrike" baseline="-25000" dirty="0">
                <a:solidFill>
                  <a:srgbClr val="000000"/>
                </a:solidFill>
              </a:rPr>
              <a:t>1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 = 10 m.s</a:t>
            </a:r>
            <a:r>
              <a:rPr lang="cs-CZ" sz="2000" b="0" i="0" u="none" strike="noStrike" baseline="30000" dirty="0">
                <a:solidFill>
                  <a:srgbClr val="000000"/>
                </a:solidFill>
              </a:rPr>
              <a:t>-1</a:t>
            </a:r>
            <a:endParaRPr lang="cs-CZ" sz="2000" dirty="0">
              <a:solidFill>
                <a:srgbClr val="000000"/>
              </a:solidFill>
            </a:endParaRPr>
          </a:p>
          <a:p>
            <a:r>
              <a:rPr lang="el-GR" sz="2000" dirty="0">
                <a:solidFill>
                  <a:srgbClr val="000000"/>
                </a:solidFill>
              </a:rPr>
              <a:t>α</a:t>
            </a:r>
            <a:r>
              <a:rPr lang="cs-CZ" sz="2000" dirty="0">
                <a:solidFill>
                  <a:srgbClr val="000000"/>
                </a:solidFill>
              </a:rPr>
              <a:t> = 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30°</a:t>
            </a:r>
            <a:endParaRPr lang="cs-CZ" sz="2000" dirty="0">
              <a:solidFill>
                <a:srgbClr val="000000"/>
              </a:solidFill>
            </a:endParaRPr>
          </a:p>
          <a:p>
            <a:r>
              <a:rPr lang="cs-CZ" sz="2000" b="0" u="none" strike="noStrike" baseline="0" dirty="0">
                <a:solidFill>
                  <a:srgbClr val="000000"/>
                </a:solidFill>
              </a:rPr>
              <a:t>v</a:t>
            </a:r>
            <a:r>
              <a:rPr lang="cs-CZ" sz="2000" b="0" i="0" u="none" strike="noStrike" baseline="-25000" dirty="0">
                <a:solidFill>
                  <a:srgbClr val="000000"/>
                </a:solidFill>
              </a:rPr>
              <a:t>2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 = 0 m.s</a:t>
            </a:r>
            <a:r>
              <a:rPr lang="cs-CZ" sz="2000" b="0" i="0" u="none" strike="noStrike" baseline="30000" dirty="0">
                <a:solidFill>
                  <a:srgbClr val="000000"/>
                </a:solidFill>
              </a:rPr>
              <a:t>-1</a:t>
            </a:r>
            <a:endParaRPr lang="cs-CZ" sz="2000" b="0" u="none" strike="noStrike" baseline="0" dirty="0">
              <a:solidFill>
                <a:srgbClr val="000000"/>
              </a:solidFill>
            </a:endParaRPr>
          </a:p>
          <a:p>
            <a:r>
              <a:rPr lang="cs-CZ" sz="2000" b="0" u="none" strike="noStrike" baseline="0" dirty="0">
                <a:solidFill>
                  <a:srgbClr val="000000"/>
                </a:solidFill>
              </a:rPr>
              <a:t>m</a:t>
            </a:r>
            <a:r>
              <a:rPr lang="cs-CZ" sz="2000" b="0" i="0" u="none" strike="noStrike" baseline="-25000" dirty="0">
                <a:solidFill>
                  <a:srgbClr val="000000"/>
                </a:solidFill>
              </a:rPr>
              <a:t>3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 = </a:t>
            </a:r>
            <a:r>
              <a:rPr lang="cs-CZ" sz="2000" b="0" u="none" strike="noStrike" baseline="0" dirty="0">
                <a:solidFill>
                  <a:srgbClr val="000000"/>
                </a:solidFill>
              </a:rPr>
              <a:t>m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 + </a:t>
            </a:r>
            <a:r>
              <a:rPr lang="cs-CZ" sz="2000" b="0" u="none" strike="noStrike" baseline="0" dirty="0">
                <a:solidFill>
                  <a:srgbClr val="000000"/>
                </a:solidFill>
              </a:rPr>
              <a:t>m</a:t>
            </a:r>
            <a:r>
              <a:rPr lang="cs-CZ" sz="2000" b="0" i="0" u="none" strike="noStrike" baseline="-25000" dirty="0">
                <a:solidFill>
                  <a:srgbClr val="000000"/>
                </a:solidFill>
              </a:rPr>
              <a:t>2 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= 25,6 kg</a:t>
            </a:r>
          </a:p>
          <a:p>
            <a:r>
              <a:rPr lang="cs-CZ" sz="2000" b="0" u="none" strike="noStrike" baseline="0" dirty="0">
                <a:solidFill>
                  <a:srgbClr val="000000"/>
                </a:solidFill>
              </a:rPr>
              <a:t>v</a:t>
            </a:r>
            <a:r>
              <a:rPr lang="cs-CZ" sz="2000" b="0" i="0" u="none" strike="noStrike" baseline="-25000" dirty="0">
                <a:solidFill>
                  <a:srgbClr val="000000"/>
                </a:solidFill>
              </a:rPr>
              <a:t>3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 = ?</a:t>
            </a:r>
          </a:p>
          <a:p>
            <a:endParaRPr lang="cs-CZ" sz="800" dirty="0">
              <a:solidFill>
                <a:srgbClr val="000000"/>
              </a:solidFill>
            </a:endParaRPr>
          </a:p>
          <a:p>
            <a:r>
              <a:rPr lang="cs-CZ" sz="2000" dirty="0">
                <a:solidFill>
                  <a:srgbClr val="000000"/>
                </a:solidFill>
              </a:rPr>
              <a:t>p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dirty="0">
                <a:solidFill>
                  <a:srgbClr val="000000"/>
                </a:solidFill>
              </a:rPr>
              <a:t> = m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dirty="0">
                <a:solidFill>
                  <a:srgbClr val="000000"/>
                </a:solidFill>
              </a:rPr>
              <a:t>.v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dirty="0">
                <a:solidFill>
                  <a:srgbClr val="000000"/>
                </a:solidFill>
              </a:rPr>
              <a:t> = 0,6.10.cos(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30°</a:t>
            </a:r>
            <a:r>
              <a:rPr lang="cs-CZ" sz="2000" dirty="0">
                <a:solidFill>
                  <a:srgbClr val="000000"/>
                </a:solidFill>
              </a:rPr>
              <a:t>) = 5,2 </a:t>
            </a:r>
            <a:r>
              <a:rPr lang="cs-CZ" sz="2000" dirty="0" err="1">
                <a:solidFill>
                  <a:srgbClr val="000000"/>
                </a:solidFill>
              </a:rPr>
              <a:t>m.s</a:t>
            </a:r>
            <a:endParaRPr lang="cs-CZ" sz="2000" dirty="0">
              <a:solidFill>
                <a:srgbClr val="000000"/>
              </a:solidFill>
            </a:endParaRPr>
          </a:p>
          <a:p>
            <a:r>
              <a:rPr lang="cs-CZ" sz="2000" dirty="0">
                <a:solidFill>
                  <a:srgbClr val="000000"/>
                </a:solidFill>
              </a:rPr>
              <a:t>p</a:t>
            </a:r>
            <a:r>
              <a:rPr lang="cs-CZ" sz="2000" baseline="-25000" dirty="0">
                <a:solidFill>
                  <a:srgbClr val="000000"/>
                </a:solidFill>
              </a:rPr>
              <a:t>2</a:t>
            </a:r>
            <a:r>
              <a:rPr lang="cs-CZ" sz="2000" dirty="0">
                <a:solidFill>
                  <a:srgbClr val="000000"/>
                </a:solidFill>
              </a:rPr>
              <a:t> = m</a:t>
            </a:r>
            <a:r>
              <a:rPr lang="cs-CZ" sz="2000" baseline="-25000" dirty="0">
                <a:solidFill>
                  <a:srgbClr val="000000"/>
                </a:solidFill>
              </a:rPr>
              <a:t>2</a:t>
            </a:r>
            <a:r>
              <a:rPr lang="cs-CZ" sz="2000" dirty="0">
                <a:solidFill>
                  <a:srgbClr val="000000"/>
                </a:solidFill>
              </a:rPr>
              <a:t>.v</a:t>
            </a:r>
            <a:r>
              <a:rPr lang="cs-CZ" sz="2000" baseline="-25000" dirty="0">
                <a:solidFill>
                  <a:srgbClr val="000000"/>
                </a:solidFill>
              </a:rPr>
              <a:t>2 </a:t>
            </a:r>
            <a:r>
              <a:rPr lang="cs-CZ" sz="2000" dirty="0">
                <a:solidFill>
                  <a:srgbClr val="000000"/>
                </a:solidFill>
              </a:rPr>
              <a:t>=  0</a:t>
            </a:r>
          </a:p>
          <a:p>
            <a:r>
              <a:rPr lang="cs-CZ" sz="2000" dirty="0">
                <a:solidFill>
                  <a:srgbClr val="000000"/>
                </a:solidFill>
              </a:rPr>
              <a:t>p</a:t>
            </a:r>
            <a:r>
              <a:rPr lang="cs-CZ" sz="2000" baseline="-25000" dirty="0">
                <a:solidFill>
                  <a:srgbClr val="000000"/>
                </a:solidFill>
              </a:rPr>
              <a:t>3</a:t>
            </a:r>
            <a:r>
              <a:rPr lang="cs-CZ" sz="2000" dirty="0">
                <a:solidFill>
                  <a:srgbClr val="000000"/>
                </a:solidFill>
              </a:rPr>
              <a:t> = p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dirty="0">
                <a:solidFill>
                  <a:srgbClr val="000000"/>
                </a:solidFill>
              </a:rPr>
              <a:t> + p</a:t>
            </a:r>
            <a:r>
              <a:rPr lang="cs-CZ" sz="2000" baseline="-25000" dirty="0">
                <a:solidFill>
                  <a:srgbClr val="000000"/>
                </a:solidFill>
              </a:rPr>
              <a:t>2</a:t>
            </a:r>
          </a:p>
          <a:p>
            <a:r>
              <a:rPr lang="cs-CZ" sz="2000" dirty="0">
                <a:solidFill>
                  <a:srgbClr val="000000"/>
                </a:solidFill>
              </a:rPr>
              <a:t>(</a:t>
            </a:r>
            <a:r>
              <a:rPr lang="cs-CZ" sz="2000" b="0" u="none" strike="noStrike" baseline="0" dirty="0">
                <a:solidFill>
                  <a:srgbClr val="000000"/>
                </a:solidFill>
              </a:rPr>
              <a:t>m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 + </a:t>
            </a:r>
            <a:r>
              <a:rPr lang="cs-CZ" sz="2000" b="0" u="none" strike="noStrike" baseline="0" dirty="0">
                <a:solidFill>
                  <a:srgbClr val="000000"/>
                </a:solidFill>
              </a:rPr>
              <a:t>m</a:t>
            </a:r>
            <a:r>
              <a:rPr lang="cs-CZ" sz="2000" b="0" i="0" u="none" strike="noStrike" baseline="-25000" dirty="0">
                <a:solidFill>
                  <a:srgbClr val="000000"/>
                </a:solidFill>
              </a:rPr>
              <a:t>2</a:t>
            </a:r>
            <a:r>
              <a:rPr lang="cs-CZ" sz="2000" dirty="0">
                <a:solidFill>
                  <a:srgbClr val="000000"/>
                </a:solidFill>
              </a:rPr>
              <a:t>).v</a:t>
            </a:r>
            <a:r>
              <a:rPr lang="cs-CZ" sz="2000" baseline="-25000" dirty="0">
                <a:solidFill>
                  <a:srgbClr val="000000"/>
                </a:solidFill>
              </a:rPr>
              <a:t>3</a:t>
            </a:r>
            <a:r>
              <a:rPr lang="cs-CZ" sz="2000" dirty="0">
                <a:solidFill>
                  <a:srgbClr val="000000"/>
                </a:solidFill>
              </a:rPr>
              <a:t> = m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dirty="0">
                <a:solidFill>
                  <a:srgbClr val="000000"/>
                </a:solidFill>
              </a:rPr>
              <a:t>.v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dirty="0">
                <a:solidFill>
                  <a:srgbClr val="000000"/>
                </a:solidFill>
              </a:rPr>
              <a:t> + 0</a:t>
            </a:r>
          </a:p>
          <a:p>
            <a:r>
              <a:rPr lang="cs-CZ" sz="2000" dirty="0">
                <a:solidFill>
                  <a:srgbClr val="000000"/>
                </a:solidFill>
              </a:rPr>
              <a:t>v</a:t>
            </a:r>
            <a:r>
              <a:rPr lang="cs-CZ" sz="2000" baseline="-25000" dirty="0">
                <a:solidFill>
                  <a:srgbClr val="000000"/>
                </a:solidFill>
              </a:rPr>
              <a:t>3</a:t>
            </a:r>
            <a:r>
              <a:rPr lang="cs-CZ" sz="2000" dirty="0">
                <a:solidFill>
                  <a:srgbClr val="000000"/>
                </a:solidFill>
              </a:rPr>
              <a:t> = m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dirty="0">
                <a:solidFill>
                  <a:srgbClr val="000000"/>
                </a:solidFill>
              </a:rPr>
              <a:t>.v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dirty="0">
                <a:solidFill>
                  <a:srgbClr val="000000"/>
                </a:solidFill>
              </a:rPr>
              <a:t> /(</a:t>
            </a:r>
            <a:r>
              <a:rPr lang="cs-CZ" sz="2000" b="0" u="none" strike="noStrike" baseline="0" dirty="0">
                <a:solidFill>
                  <a:srgbClr val="000000"/>
                </a:solidFill>
              </a:rPr>
              <a:t>m</a:t>
            </a:r>
            <a:r>
              <a:rPr lang="cs-CZ" sz="2000" baseline="-25000" dirty="0">
                <a:solidFill>
                  <a:srgbClr val="000000"/>
                </a:solidFill>
              </a:rPr>
              <a:t>1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 + </a:t>
            </a:r>
            <a:r>
              <a:rPr lang="cs-CZ" sz="2000" b="0" u="none" strike="noStrike" baseline="0" dirty="0">
                <a:solidFill>
                  <a:srgbClr val="000000"/>
                </a:solidFill>
              </a:rPr>
              <a:t>m</a:t>
            </a:r>
            <a:r>
              <a:rPr lang="cs-CZ" sz="2000" b="0" i="0" u="none" strike="noStrike" baseline="-25000" dirty="0">
                <a:solidFill>
                  <a:srgbClr val="000000"/>
                </a:solidFill>
              </a:rPr>
              <a:t>2</a:t>
            </a:r>
            <a:r>
              <a:rPr lang="cs-CZ" sz="2000" dirty="0">
                <a:solidFill>
                  <a:srgbClr val="000000"/>
                </a:solidFill>
              </a:rPr>
              <a:t>) = 5,2/25,6 = </a:t>
            </a:r>
            <a:r>
              <a:rPr lang="cs-CZ" sz="2000" u="sng" dirty="0">
                <a:solidFill>
                  <a:srgbClr val="000000"/>
                </a:solidFill>
              </a:rPr>
              <a:t>0,2 m.s</a:t>
            </a:r>
            <a:r>
              <a:rPr lang="cs-CZ" sz="2000" u="sng" baseline="30000" dirty="0">
                <a:solidFill>
                  <a:srgbClr val="000000"/>
                </a:solidFill>
              </a:rPr>
              <a:t>-1</a:t>
            </a:r>
            <a:r>
              <a:rPr lang="cs-CZ" sz="2000" u="sng" dirty="0">
                <a:solidFill>
                  <a:srgbClr val="000000"/>
                </a:solidFill>
              </a:rPr>
              <a:t> </a:t>
            </a:r>
            <a:endParaRPr lang="cs-CZ" sz="2000" u="sng" dirty="0"/>
          </a:p>
        </p:txBody>
      </p:sp>
    </p:spTree>
    <p:extLst>
      <p:ext uri="{BB962C8B-B14F-4D97-AF65-F5344CB8AC3E}">
        <p14:creationId xmlns:p14="http://schemas.microsoft.com/office/powerpoint/2010/main" val="1036942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675900E7-8818-480F-A50E-3B9F99FDEAEA}"/>
              </a:ext>
            </a:extLst>
          </p:cNvPr>
          <p:cNvSpPr txBox="1"/>
          <p:nvPr/>
        </p:nvSpPr>
        <p:spPr>
          <a:xfrm>
            <a:off x="190500" y="294412"/>
            <a:ext cx="86582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sz="2000" b="0" i="0" u="none" strike="noStrike" baseline="0" dirty="0"/>
              <a:t>Na vozík o hmotnosti 100 kg, který se pohybuje rovnoměrným pohybem rychlostí 2 m.s</a:t>
            </a:r>
            <a:r>
              <a:rPr lang="cs-CZ" sz="2000" b="0" i="0" u="none" strike="noStrike" baseline="30000" dirty="0"/>
              <a:t>-1</a:t>
            </a:r>
            <a:r>
              <a:rPr lang="cs-CZ" sz="2000" b="0" i="0" u="none" strike="noStrike" baseline="0" dirty="0"/>
              <a:t>,</a:t>
            </a:r>
            <a:r>
              <a:rPr lang="en-US" sz="2000" b="0" i="0" u="none" strike="noStrike" baseline="0" dirty="0"/>
              <a:t> </a:t>
            </a:r>
            <a:r>
              <a:rPr lang="cs-CZ" sz="2000" b="0" i="0" u="none" strike="noStrike" baseline="0" dirty="0"/>
              <a:t>vyskočil člověk o hmotnosti 60 kg. Jaká byla rychlost vozíku i s člověkem?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503E33D-915A-4693-B0B9-4822C5309CA8}"/>
              </a:ext>
            </a:extLst>
          </p:cNvPr>
          <p:cNvSpPr txBox="1"/>
          <p:nvPr/>
        </p:nvSpPr>
        <p:spPr>
          <a:xfrm>
            <a:off x="242887" y="1730855"/>
            <a:ext cx="86582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Střela o hmotnosti 0,01 kg proletěla hlavní pušky a nabyla rychlosti o velikosti 600 m.s</a:t>
            </a:r>
            <a:r>
              <a:rPr lang="cs-CZ" sz="2000" baseline="30000" dirty="0"/>
              <a:t>-1</a:t>
            </a:r>
            <a:r>
              <a:rPr lang="cs-CZ" sz="2000" dirty="0"/>
              <a:t>. Před výstřelem byla puška se střelou v klidu. Jak velkou rychlostí se po výstřelu bude pohybovat puška o hmotnosti 6 kg, není-li upevněna?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E8B1862B-B610-43F6-88E8-B58D8C741A17}"/>
              </a:ext>
            </a:extLst>
          </p:cNvPr>
          <p:cNvSpPr txBox="1"/>
          <p:nvPr/>
        </p:nvSpPr>
        <p:spPr>
          <a:xfrm>
            <a:off x="216693" y="4963148"/>
            <a:ext cx="86582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Raketa o počáteční hmotnosti 60 g vystřelí 10 g plynu v jednom směru a tím nabude rychlosti 30 m.s</a:t>
            </a:r>
            <a:r>
              <a:rPr lang="cs-CZ" sz="2000" baseline="30000" dirty="0"/>
              <a:t>-1</a:t>
            </a:r>
            <a:r>
              <a:rPr lang="cs-CZ" sz="2000" dirty="0"/>
              <a:t> ve směru opačném. Jaká je rychlost vystřelené hmoty?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9CD271F-0F38-2919-4C51-1FD06C825E09}"/>
              </a:ext>
            </a:extLst>
          </p:cNvPr>
          <p:cNvSpPr txBox="1"/>
          <p:nvPr/>
        </p:nvSpPr>
        <p:spPr>
          <a:xfrm>
            <a:off x="6820678" y="1166934"/>
            <a:ext cx="15955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sz="1800" b="0" i="0" u="none" strike="noStrike" baseline="0" dirty="0">
                <a:solidFill>
                  <a:srgbClr val="FF0000"/>
                </a:solidFill>
              </a:rPr>
              <a:t>[</a:t>
            </a:r>
            <a:r>
              <a:rPr lang="cs-CZ" sz="1800" b="0" i="1" u="none" strike="noStrike" baseline="0" dirty="0">
                <a:solidFill>
                  <a:srgbClr val="FF0000"/>
                </a:solidFill>
              </a:rPr>
              <a:t>v </a:t>
            </a:r>
            <a:r>
              <a:rPr lang="cs-CZ" sz="1800" b="0" i="0" u="none" strike="noStrike" baseline="0" dirty="0">
                <a:solidFill>
                  <a:srgbClr val="FF0000"/>
                </a:solidFill>
              </a:rPr>
              <a:t>= 1,25 </a:t>
            </a:r>
            <a:r>
              <a:rPr lang="cs-CZ" sz="1800" b="0" i="0" u="none" strike="noStrike" baseline="0" dirty="0" err="1">
                <a:solidFill>
                  <a:srgbClr val="FF0000"/>
                </a:solidFill>
              </a:rPr>
              <a:t>m.s</a:t>
            </a:r>
            <a:r>
              <a:rPr lang="cs-CZ" sz="1800" b="0" i="0" u="none" strike="noStrike" baseline="30000" dirty="0">
                <a:solidFill>
                  <a:srgbClr val="FF0000"/>
                </a:solidFill>
              </a:rPr>
              <a:t>-1</a:t>
            </a:r>
            <a:r>
              <a:rPr lang="cs-CZ" sz="1800" b="0" i="0" u="none" strike="noStrike" baseline="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965950B-D56C-8A97-C7D3-65F245250508}"/>
              </a:ext>
            </a:extLst>
          </p:cNvPr>
          <p:cNvSpPr txBox="1"/>
          <p:nvPr/>
        </p:nvSpPr>
        <p:spPr>
          <a:xfrm>
            <a:off x="7025951" y="2833787"/>
            <a:ext cx="961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FF0000"/>
                </a:solidFill>
              </a:rPr>
              <a:t>[1 </a:t>
            </a:r>
            <a:r>
              <a:rPr lang="cs-CZ" sz="1800" dirty="0" err="1">
                <a:solidFill>
                  <a:srgbClr val="FF0000"/>
                </a:solidFill>
              </a:rPr>
              <a:t>m.s</a:t>
            </a:r>
            <a:r>
              <a:rPr lang="cs-CZ" sz="1800" baseline="30000" dirty="0">
                <a:solidFill>
                  <a:srgbClr val="FF0000"/>
                </a:solidFill>
              </a:rPr>
              <a:t>-1</a:t>
            </a:r>
            <a:r>
              <a:rPr lang="en-US" sz="1800" dirty="0">
                <a:solidFill>
                  <a:srgbClr val="FF0000"/>
                </a:solidFill>
              </a:rPr>
              <a:t>]</a:t>
            </a:r>
            <a:endParaRPr lang="cs-CZ" sz="1800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E80BAA3A-C9AC-EF0E-36BC-A16B306BF981}"/>
              </a:ext>
            </a:extLst>
          </p:cNvPr>
          <p:cNvSpPr txBox="1"/>
          <p:nvPr/>
        </p:nvSpPr>
        <p:spPr>
          <a:xfrm>
            <a:off x="216693" y="3500890"/>
            <a:ext cx="86058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Z děla o hmotnosti 500 kg byl vystřelen projektil o hmotnosti 2 kg rychlostí 600 </a:t>
            </a:r>
            <a:r>
              <a:rPr lang="cs-CZ" sz="2000" dirty="0" err="1"/>
              <a:t>m.s</a:t>
            </a:r>
            <a:r>
              <a:rPr lang="cs-CZ" sz="2000" baseline="30000" dirty="0"/>
              <a:t>-1</a:t>
            </a:r>
            <a:r>
              <a:rPr lang="cs-CZ" sz="2000" dirty="0"/>
              <a:t>. Jaká je rychlost děla při zpětném rázu?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F34FB818-CB3E-D1B0-5E2A-492EEBF3DB39}"/>
              </a:ext>
            </a:extLst>
          </p:cNvPr>
          <p:cNvSpPr txBox="1"/>
          <p:nvPr/>
        </p:nvSpPr>
        <p:spPr>
          <a:xfrm>
            <a:off x="6937309" y="4129002"/>
            <a:ext cx="1138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FF0000"/>
                </a:solidFill>
              </a:rPr>
              <a:t>[</a:t>
            </a:r>
            <a:r>
              <a:rPr lang="cs-CZ" sz="1800" dirty="0">
                <a:solidFill>
                  <a:srgbClr val="FF0000"/>
                </a:solidFill>
              </a:rPr>
              <a:t>2,4 </a:t>
            </a:r>
            <a:r>
              <a:rPr lang="cs-CZ" sz="1800" dirty="0" err="1">
                <a:solidFill>
                  <a:srgbClr val="FF0000"/>
                </a:solidFill>
              </a:rPr>
              <a:t>m.s</a:t>
            </a:r>
            <a:r>
              <a:rPr lang="cs-CZ" sz="1800" baseline="30000" dirty="0">
                <a:solidFill>
                  <a:srgbClr val="FF0000"/>
                </a:solidFill>
              </a:rPr>
              <a:t>-1</a:t>
            </a:r>
            <a:r>
              <a:rPr lang="en-US" sz="1800" dirty="0">
                <a:solidFill>
                  <a:srgbClr val="FF0000"/>
                </a:solidFill>
              </a:rPr>
              <a:t>]</a:t>
            </a:r>
            <a:endParaRPr lang="cs-CZ" sz="1800" dirty="0">
              <a:solidFill>
                <a:srgbClr val="FF0000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6DF03366-37B7-DA57-B082-0DD1E167F5BC}"/>
              </a:ext>
            </a:extLst>
          </p:cNvPr>
          <p:cNvSpPr txBox="1"/>
          <p:nvPr/>
        </p:nvSpPr>
        <p:spPr>
          <a:xfrm>
            <a:off x="7095929" y="5766516"/>
            <a:ext cx="1240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FF0000"/>
                </a:solidFill>
              </a:rPr>
              <a:t>[</a:t>
            </a:r>
            <a:r>
              <a:rPr lang="cs-CZ" sz="1800" dirty="0">
                <a:solidFill>
                  <a:srgbClr val="FF0000"/>
                </a:solidFill>
              </a:rPr>
              <a:t>150 </a:t>
            </a:r>
            <a:r>
              <a:rPr lang="cs-CZ" sz="1800" dirty="0" err="1">
                <a:solidFill>
                  <a:srgbClr val="FF0000"/>
                </a:solidFill>
              </a:rPr>
              <a:t>m.s</a:t>
            </a:r>
            <a:r>
              <a:rPr lang="cs-CZ" sz="1800" baseline="30000" dirty="0">
                <a:solidFill>
                  <a:srgbClr val="FF0000"/>
                </a:solidFill>
              </a:rPr>
              <a:t>-1</a:t>
            </a:r>
            <a:r>
              <a:rPr lang="en-US" sz="1800" dirty="0">
                <a:solidFill>
                  <a:srgbClr val="FF0000"/>
                </a:solidFill>
              </a:rPr>
              <a:t>]</a:t>
            </a:r>
            <a:endParaRPr lang="cs-CZ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47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134AA287-D986-45A3-B1BA-1C6442A1475B}"/>
              </a:ext>
            </a:extLst>
          </p:cNvPr>
          <p:cNvSpPr txBox="1"/>
          <p:nvPr/>
        </p:nvSpPr>
        <p:spPr>
          <a:xfrm>
            <a:off x="214310" y="416153"/>
            <a:ext cx="87153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Automobil o hmotnosti 1 t, který má rychlost 50 km.h</a:t>
            </a:r>
            <a:r>
              <a:rPr lang="cs-CZ" sz="2000" baseline="30000" dirty="0"/>
              <a:t>-1</a:t>
            </a:r>
            <a:r>
              <a:rPr lang="cs-CZ" sz="2000" dirty="0"/>
              <a:t> se zabrzdí na dráze 25 m. Jak velká brzdící síla na něj působí? </a:t>
            </a:r>
          </a:p>
          <a:p>
            <a:pPr algn="just"/>
            <a:endParaRPr lang="cs-CZ" sz="800" dirty="0"/>
          </a:p>
          <a:p>
            <a:pPr algn="just"/>
            <a:r>
              <a:rPr lang="cs-CZ" sz="2000" dirty="0"/>
              <a:t>m = 1 t = 1000 kg</a:t>
            </a:r>
          </a:p>
          <a:p>
            <a:pPr algn="just"/>
            <a:r>
              <a:rPr lang="cs-CZ" sz="2000" dirty="0"/>
              <a:t>v = 50 km.h</a:t>
            </a:r>
            <a:r>
              <a:rPr lang="cs-CZ" sz="2000" baseline="30000" dirty="0"/>
              <a:t>-1</a:t>
            </a:r>
            <a:r>
              <a:rPr lang="cs-CZ" sz="2000" dirty="0"/>
              <a:t> = 13,9 m.s</a:t>
            </a:r>
            <a:r>
              <a:rPr lang="cs-CZ" sz="2000" baseline="30000" dirty="0"/>
              <a:t>-1</a:t>
            </a:r>
          </a:p>
          <a:p>
            <a:pPr algn="just"/>
            <a:r>
              <a:rPr lang="cs-CZ" sz="2000" dirty="0"/>
              <a:t>s = 25 m</a:t>
            </a:r>
          </a:p>
          <a:p>
            <a:pPr algn="just"/>
            <a:r>
              <a:rPr lang="cs-CZ" sz="2000" dirty="0"/>
              <a:t>F = ?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622A5FF5-AA91-4E7E-8BF2-69FBCFC4C177}"/>
              </a:ext>
            </a:extLst>
          </p:cNvPr>
          <p:cNvSpPr txBox="1"/>
          <p:nvPr/>
        </p:nvSpPr>
        <p:spPr>
          <a:xfrm>
            <a:off x="3033710" y="2288292"/>
            <a:ext cx="5791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i="1" dirty="0"/>
              <a:t>Postup 1</a:t>
            </a:r>
          </a:p>
          <a:p>
            <a:endParaRPr lang="cs-CZ" sz="800" dirty="0"/>
          </a:p>
          <a:p>
            <a:r>
              <a:rPr lang="cs-CZ" sz="2000" dirty="0"/>
              <a:t>Kinetická energie automobilu:  ½.m.v</a:t>
            </a:r>
            <a:r>
              <a:rPr lang="cs-CZ" sz="2000" baseline="30000" dirty="0"/>
              <a:t>2</a:t>
            </a:r>
            <a:endParaRPr lang="cs-CZ" sz="2000" dirty="0"/>
          </a:p>
          <a:p>
            <a:r>
              <a:rPr lang="cs-CZ" sz="2000" dirty="0"/>
              <a:t>Práce vykonaná brzdící silou: </a:t>
            </a:r>
            <a:r>
              <a:rPr lang="cs-CZ" sz="2000" dirty="0" err="1"/>
              <a:t>F.s</a:t>
            </a:r>
            <a:r>
              <a:rPr lang="cs-CZ" sz="2000" dirty="0"/>
              <a:t> </a:t>
            </a:r>
          </a:p>
          <a:p>
            <a:r>
              <a:rPr lang="cs-CZ" sz="2000" dirty="0" err="1"/>
              <a:t>F.s</a:t>
            </a:r>
            <a:r>
              <a:rPr lang="cs-CZ" sz="2000" dirty="0"/>
              <a:t> = ½.m.v</a:t>
            </a:r>
            <a:r>
              <a:rPr lang="cs-CZ" sz="2000" baseline="30000" dirty="0"/>
              <a:t>2</a:t>
            </a:r>
          </a:p>
          <a:p>
            <a:r>
              <a:rPr lang="cs-CZ" sz="2000" dirty="0"/>
              <a:t>F = W/s = m.v</a:t>
            </a:r>
            <a:r>
              <a:rPr lang="cs-CZ" sz="2000" baseline="30000" dirty="0"/>
              <a:t>2 </a:t>
            </a:r>
            <a:r>
              <a:rPr lang="cs-CZ" sz="2000" dirty="0"/>
              <a:t>/ 2.s = 1000.13,9</a:t>
            </a:r>
            <a:r>
              <a:rPr lang="cs-CZ" sz="2000" baseline="30000" dirty="0"/>
              <a:t>2</a:t>
            </a:r>
            <a:r>
              <a:rPr lang="cs-CZ" sz="2000" dirty="0"/>
              <a:t> / 2.25 = </a:t>
            </a:r>
            <a:r>
              <a:rPr lang="cs-CZ" sz="2000" u="sng" dirty="0"/>
              <a:t>3,8 . 10</a:t>
            </a:r>
            <a:r>
              <a:rPr lang="cs-CZ" sz="2000" u="sng" baseline="30000" dirty="0"/>
              <a:t>3</a:t>
            </a:r>
            <a:r>
              <a:rPr lang="cs-CZ" sz="2000" u="sng" dirty="0"/>
              <a:t> N  </a:t>
            </a:r>
          </a:p>
          <a:p>
            <a:endParaRPr lang="cs-CZ" sz="2000" dirty="0"/>
          </a:p>
          <a:p>
            <a:r>
              <a:rPr lang="cs-CZ" sz="2000" b="1" i="1" dirty="0"/>
              <a:t>Postup 2</a:t>
            </a:r>
          </a:p>
          <a:p>
            <a:endParaRPr lang="cs-CZ" sz="800" dirty="0"/>
          </a:p>
          <a:p>
            <a:r>
              <a:rPr lang="cs-CZ" sz="2000" dirty="0"/>
              <a:t>v´= v – a.t = 0</a:t>
            </a:r>
            <a:r>
              <a:rPr lang="cs-CZ" sz="2000" baseline="30000" dirty="0"/>
              <a:t> </a:t>
            </a:r>
          </a:p>
          <a:p>
            <a:r>
              <a:rPr lang="cs-CZ" sz="2000" dirty="0"/>
              <a:t>s = v.t – 1/2.a.t</a:t>
            </a:r>
            <a:r>
              <a:rPr lang="cs-CZ" sz="2000" baseline="30000" dirty="0"/>
              <a:t>2</a:t>
            </a:r>
          </a:p>
          <a:p>
            <a:r>
              <a:rPr lang="cs-CZ" sz="2000" dirty="0"/>
              <a:t>s = v</a:t>
            </a:r>
            <a:r>
              <a:rPr lang="cs-CZ" sz="2000" baseline="30000" dirty="0"/>
              <a:t>2</a:t>
            </a:r>
            <a:r>
              <a:rPr lang="cs-CZ" sz="2000" dirty="0"/>
              <a:t>/a – ½.a.v</a:t>
            </a:r>
            <a:r>
              <a:rPr lang="cs-CZ" sz="2000" baseline="30000" dirty="0"/>
              <a:t>2</a:t>
            </a:r>
            <a:r>
              <a:rPr lang="cs-CZ" sz="2000" dirty="0"/>
              <a:t>/a</a:t>
            </a:r>
            <a:r>
              <a:rPr lang="cs-CZ" sz="2000" baseline="30000" dirty="0"/>
              <a:t>2</a:t>
            </a:r>
            <a:r>
              <a:rPr lang="cs-CZ" sz="2000" dirty="0"/>
              <a:t> = v</a:t>
            </a:r>
            <a:r>
              <a:rPr lang="cs-CZ" sz="2000" baseline="30000" dirty="0"/>
              <a:t>2 </a:t>
            </a:r>
            <a:r>
              <a:rPr lang="cs-CZ" sz="2000" dirty="0"/>
              <a:t>/ 2.a</a:t>
            </a:r>
          </a:p>
          <a:p>
            <a:r>
              <a:rPr lang="cs-CZ" sz="2000" dirty="0"/>
              <a:t>a = v</a:t>
            </a:r>
            <a:r>
              <a:rPr lang="cs-CZ" sz="2000" baseline="30000" dirty="0"/>
              <a:t>2 </a:t>
            </a:r>
            <a:r>
              <a:rPr lang="cs-CZ" sz="2000" dirty="0"/>
              <a:t>/2.s </a:t>
            </a:r>
            <a:endParaRPr lang="cs-CZ" sz="2000" baseline="30000" dirty="0"/>
          </a:p>
          <a:p>
            <a:r>
              <a:rPr lang="cs-CZ" sz="2000" dirty="0"/>
              <a:t>F = </a:t>
            </a:r>
            <a:r>
              <a:rPr lang="cs-CZ" sz="2000" dirty="0" err="1"/>
              <a:t>m.a</a:t>
            </a:r>
            <a:r>
              <a:rPr lang="cs-CZ" sz="2000" dirty="0"/>
              <a:t> = m. v</a:t>
            </a:r>
            <a:r>
              <a:rPr lang="cs-CZ" sz="2000" baseline="30000" dirty="0"/>
              <a:t>2 </a:t>
            </a:r>
            <a:r>
              <a:rPr lang="cs-CZ" sz="2000" dirty="0"/>
              <a:t>/</a:t>
            </a:r>
            <a:r>
              <a:rPr lang="cs-CZ" sz="2000" baseline="30000" dirty="0"/>
              <a:t> </a:t>
            </a:r>
            <a:r>
              <a:rPr lang="cs-CZ" sz="2000" dirty="0"/>
              <a:t>2.s = 1000. 13,9</a:t>
            </a:r>
            <a:r>
              <a:rPr lang="cs-CZ" sz="2000" baseline="30000" dirty="0"/>
              <a:t>2</a:t>
            </a:r>
            <a:r>
              <a:rPr lang="cs-CZ" sz="2000" dirty="0"/>
              <a:t> / 2.25 = </a:t>
            </a:r>
            <a:r>
              <a:rPr lang="cs-CZ" sz="2000" u="sng" dirty="0"/>
              <a:t>3,8 . 10</a:t>
            </a:r>
            <a:r>
              <a:rPr lang="cs-CZ" sz="2000" u="sng" baseline="30000" dirty="0"/>
              <a:t>3</a:t>
            </a:r>
            <a:r>
              <a:rPr lang="cs-CZ" sz="2000" u="sng" dirty="0"/>
              <a:t> N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89247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A8DED668-14E4-46F8-9EEA-03C6937CB36D}"/>
              </a:ext>
            </a:extLst>
          </p:cNvPr>
          <p:cNvSpPr txBox="1"/>
          <p:nvPr/>
        </p:nvSpPr>
        <p:spPr>
          <a:xfrm>
            <a:off x="290513" y="282886"/>
            <a:ext cx="8562974" cy="3089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cs-CZ" sz="2000" dirty="0"/>
              <a:t>Jaké převýšení musí překonat balík o hmotnosti 80 kg, který je přepravován pásovým přepravníkem rychlostí 1 m.s</a:t>
            </a:r>
            <a:r>
              <a:rPr lang="cs-CZ" sz="2000" baseline="30000" dirty="0"/>
              <a:t>-1</a:t>
            </a:r>
            <a:r>
              <a:rPr lang="cs-CZ" sz="2000" dirty="0"/>
              <a:t>? Délka pásového dopravníku o výkonu 0,9 kW je 4 m.</a:t>
            </a:r>
          </a:p>
          <a:p>
            <a:pPr marL="0" indent="0" algn="just">
              <a:buNone/>
            </a:pPr>
            <a:endParaRPr lang="cs-CZ" sz="800" dirty="0"/>
          </a:p>
          <a:p>
            <a:pPr marL="0" indent="0">
              <a:buNone/>
            </a:pPr>
            <a:r>
              <a:rPr lang="cs-CZ" sz="2000" dirty="0"/>
              <a:t>m = 80 kg</a:t>
            </a:r>
          </a:p>
          <a:p>
            <a:r>
              <a:rPr lang="cs-CZ" sz="2000" dirty="0"/>
              <a:t>v = 1 m.s</a:t>
            </a:r>
            <a:r>
              <a:rPr lang="cs-CZ" sz="2000" baseline="30000" dirty="0"/>
              <a:t>-1</a:t>
            </a:r>
            <a:endParaRPr lang="cs-CZ" sz="2000" dirty="0"/>
          </a:p>
          <a:p>
            <a:pPr marL="0" indent="0">
              <a:buNone/>
            </a:pPr>
            <a:r>
              <a:rPr lang="cs-CZ" sz="2000" dirty="0"/>
              <a:t>s = 4 m</a:t>
            </a:r>
          </a:p>
          <a:p>
            <a:pPr marL="0" indent="0">
              <a:buNone/>
            </a:pPr>
            <a:r>
              <a:rPr lang="cs-CZ" sz="2000" dirty="0"/>
              <a:t>P = 0,9 kW = 900 W</a:t>
            </a:r>
          </a:p>
          <a:p>
            <a:pPr marL="0" indent="0">
              <a:buNone/>
            </a:pPr>
            <a:r>
              <a:rPr lang="cs-CZ" sz="2000" dirty="0"/>
              <a:t>h = ? </a:t>
            </a:r>
          </a:p>
          <a:p>
            <a:pPr marL="0" indent="0" algn="just">
              <a:buNone/>
            </a:pPr>
            <a:endParaRPr lang="cs-CZ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D30415AD-FD1F-458F-A143-FFA1F541B269}"/>
                  </a:ext>
                </a:extLst>
              </p:cNvPr>
              <p:cNvSpPr txBox="1"/>
              <p:nvPr/>
            </p:nvSpPr>
            <p:spPr>
              <a:xfrm>
                <a:off x="3462338" y="1190278"/>
                <a:ext cx="4572000" cy="17370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cs-CZ" sz="2000" dirty="0"/>
                  <a:t>P = F . v    =&gt;    F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2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cs-CZ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cs-CZ" sz="20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000" b="0" i="0" smtClean="0">
                            <a:latin typeface="Cambria Math" panose="02040503050406030204" pitchFamily="18" charset="0"/>
                          </a:rPr>
                          <m:t>900</m:t>
                        </m:r>
                      </m:num>
                      <m:den>
                        <m:r>
                          <a:rPr lang="cs-CZ" sz="20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cs-CZ" sz="2000" dirty="0"/>
                  <a:t> = 900 N</a:t>
                </a:r>
              </a:p>
              <a:p>
                <a:pPr marL="0" indent="0">
                  <a:buNone/>
                </a:pPr>
                <a:r>
                  <a:rPr lang="cs-CZ" sz="2000" dirty="0"/>
                  <a:t>F = F</a:t>
                </a:r>
                <a:r>
                  <a:rPr lang="cs-CZ" sz="2000" baseline="-25000" dirty="0"/>
                  <a:t>G</a:t>
                </a:r>
                <a:r>
                  <a:rPr lang="cs-CZ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cs-CZ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cs-CZ" sz="2000" dirty="0"/>
                  <a:t>   =&gt;   </a:t>
                </a:r>
                <a:r>
                  <a:rPr lang="cs-CZ" sz="2000" dirty="0">
                    <a:solidFill>
                      <a:schemeClr val="tx1"/>
                    </a:solidFill>
                  </a:rPr>
                  <a:t>h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a:rPr lang="cs-CZ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.  </m:t>
                        </m:r>
                        <m:r>
                          <m:rPr>
                            <m:sty m:val="p"/>
                          </m:rPr>
                          <a:rPr lang="cs-CZ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cs-CZ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cs-CZ" sz="2000" dirty="0"/>
              </a:p>
              <a:p>
                <a:pPr marL="0" indent="0">
                  <a:buNone/>
                </a:pPr>
                <a:r>
                  <a:rPr lang="cs-CZ" sz="2000" dirty="0"/>
                  <a:t>F</a:t>
                </a:r>
                <a:r>
                  <a:rPr lang="cs-CZ" sz="2000" baseline="-25000" dirty="0"/>
                  <a:t>G</a:t>
                </a:r>
                <a:r>
                  <a:rPr lang="cs-CZ" sz="2000" dirty="0"/>
                  <a:t> = m . g = 80 . 10 = 800 N</a:t>
                </a:r>
              </a:p>
              <a:p>
                <a:pPr marL="0" indent="0">
                  <a:buNone/>
                </a:pPr>
                <a:r>
                  <a:rPr lang="cs-CZ" sz="2000" dirty="0"/>
                  <a:t>h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000" b="0" i="0" smtClean="0">
                            <a:latin typeface="Cambria Math" panose="02040503050406030204" pitchFamily="18" charset="0"/>
                          </a:rPr>
                          <m:t>900 .  4</m:t>
                        </m:r>
                      </m:num>
                      <m:den>
                        <m:r>
                          <a:rPr lang="cs-CZ" sz="2000" b="0" i="0" smtClean="0">
                            <a:latin typeface="Cambria Math" panose="02040503050406030204" pitchFamily="18" charset="0"/>
                          </a:rPr>
                          <m:t>800</m:t>
                        </m:r>
                      </m:den>
                    </m:f>
                  </m:oMath>
                </a14:m>
                <a:r>
                  <a:rPr lang="cs-CZ" sz="2000" dirty="0"/>
                  <a:t> = </a:t>
                </a:r>
                <a:r>
                  <a:rPr lang="cs-CZ" sz="2000" u="sng" dirty="0"/>
                  <a:t>4,5 m</a:t>
                </a:r>
              </a:p>
            </p:txBody>
          </p:sp>
        </mc:Choice>
        <mc:Fallback xmlns=""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D30415AD-FD1F-458F-A143-FFA1F541B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2338" y="1190278"/>
                <a:ext cx="4572000" cy="1737014"/>
              </a:xfrm>
              <a:prstGeom prst="rect">
                <a:avLst/>
              </a:prstGeom>
              <a:blipFill>
                <a:blip r:embed="rId2"/>
                <a:stretch>
                  <a:fillRect l="-1467" b="-140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>
            <a:extLst>
              <a:ext uri="{FF2B5EF4-FFF2-40B4-BE49-F238E27FC236}">
                <a16:creationId xmlns:a16="http://schemas.microsoft.com/office/drawing/2014/main" id="{F2BCB327-9313-485A-A7E9-ACF2EDEDD9EB}"/>
              </a:ext>
            </a:extLst>
          </p:cNvPr>
          <p:cNvSpPr txBox="1"/>
          <p:nvPr/>
        </p:nvSpPr>
        <p:spPr>
          <a:xfrm>
            <a:off x="139148" y="3346848"/>
            <a:ext cx="88296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Výtah o hmotnosti 1 t je uveden do rovnoměrně zrychleného pohybu vzhůru se zrychlením 2 m.s</a:t>
            </a:r>
            <a:r>
              <a:rPr lang="cs-CZ" sz="2000" baseline="30000" dirty="0"/>
              <a:t>-2</a:t>
            </a:r>
            <a:r>
              <a:rPr lang="cs-CZ" sz="2000" dirty="0"/>
              <a:t>. Jak velkou práci vykoná motor výtahu za prvních 5 s pohybu? Tření a odpor vzduchu zanedbáme.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863F3EA7-B7E7-4864-B936-2BBD9B2F049C}"/>
              </a:ext>
            </a:extLst>
          </p:cNvPr>
          <p:cNvSpPr txBox="1"/>
          <p:nvPr/>
        </p:nvSpPr>
        <p:spPr>
          <a:xfrm>
            <a:off x="167515" y="4764086"/>
            <a:ext cx="87729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Jak </a:t>
            </a:r>
            <a:r>
              <a:rPr lang="en-US" sz="2000" dirty="0" err="1"/>
              <a:t>vysoko</a:t>
            </a:r>
            <a:r>
              <a:rPr lang="en-US" sz="2000" dirty="0"/>
              <a:t> </a:t>
            </a:r>
            <a:r>
              <a:rPr lang="en-US" sz="2000" dirty="0" err="1"/>
              <a:t>bylo</a:t>
            </a:r>
            <a:r>
              <a:rPr lang="en-US" sz="2000" dirty="0"/>
              <a:t> </a:t>
            </a:r>
            <a:r>
              <a:rPr lang="en-US" sz="2000" dirty="0" err="1"/>
              <a:t>vyzvednuto</a:t>
            </a:r>
            <a:r>
              <a:rPr lang="en-US" sz="2000" dirty="0"/>
              <a:t> </a:t>
            </a:r>
            <a:r>
              <a:rPr lang="en-US" sz="2000" dirty="0" err="1"/>
              <a:t>kladivo</a:t>
            </a:r>
            <a:r>
              <a:rPr lang="en-US" sz="2000" dirty="0"/>
              <a:t> o </a:t>
            </a:r>
            <a:r>
              <a:rPr lang="en-US" sz="2000" dirty="0" err="1"/>
              <a:t>hmotnosti</a:t>
            </a:r>
            <a:r>
              <a:rPr lang="en-US" sz="2000" dirty="0"/>
              <a:t> 10 kg </a:t>
            </a:r>
            <a:r>
              <a:rPr lang="en-US" sz="2000" dirty="0" err="1"/>
              <a:t>rovnom</a:t>
            </a:r>
            <a:r>
              <a:rPr lang="cs-CZ" sz="2000" dirty="0"/>
              <a:t>ě</a:t>
            </a:r>
            <a:r>
              <a:rPr lang="en-US" sz="2000" dirty="0" err="1"/>
              <a:t>rn</a:t>
            </a:r>
            <a:r>
              <a:rPr lang="cs-CZ" sz="2000" dirty="0"/>
              <a:t>ý</a:t>
            </a:r>
            <a:r>
              <a:rPr lang="en-US" sz="2000" dirty="0"/>
              <a:t>m </a:t>
            </a:r>
            <a:r>
              <a:rPr lang="en-US" sz="2000" dirty="0" err="1"/>
              <a:t>poh</a:t>
            </a:r>
            <a:r>
              <a:rPr lang="cs-CZ" sz="2000" dirty="0"/>
              <a:t>y</a:t>
            </a:r>
            <a:r>
              <a:rPr lang="en-US" sz="2000" dirty="0" err="1"/>
              <a:t>bem</a:t>
            </a:r>
            <a:r>
              <a:rPr lang="cs-CZ" sz="2000" dirty="0"/>
              <a:t>, byla-li při tom vykonána práce 200 J?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A83CEA1F-29BA-41E2-BC54-60FC66150ADA}"/>
              </a:ext>
            </a:extLst>
          </p:cNvPr>
          <p:cNvSpPr txBox="1"/>
          <p:nvPr/>
        </p:nvSpPr>
        <p:spPr>
          <a:xfrm>
            <a:off x="7650561" y="4035570"/>
            <a:ext cx="10800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[3.10</a:t>
            </a:r>
            <a:r>
              <a:rPr lang="en-US" sz="2000" baseline="30000" dirty="0">
                <a:solidFill>
                  <a:srgbClr val="FF0000"/>
                </a:solidFill>
              </a:rPr>
              <a:t>5</a:t>
            </a:r>
            <a:r>
              <a:rPr lang="en-US" sz="2000" dirty="0">
                <a:solidFill>
                  <a:srgbClr val="FF0000"/>
                </a:solidFill>
              </a:rPr>
              <a:t> J]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C57E12A8-3BF5-4E77-8229-1EFDE9A01974}"/>
              </a:ext>
            </a:extLst>
          </p:cNvPr>
          <p:cNvSpPr txBox="1"/>
          <p:nvPr/>
        </p:nvSpPr>
        <p:spPr>
          <a:xfrm>
            <a:off x="139148" y="5827380"/>
            <a:ext cx="876631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Jak velikou práci vykoná elektromotor, který zvedne kovací kladivo o hmotnosti 500 kg do výše 80 cm rovnoměrným pohybem? g = 10 m.s</a:t>
            </a:r>
            <a:r>
              <a:rPr lang="cs-CZ" sz="2000" baseline="30000" dirty="0"/>
              <a:t>-2</a:t>
            </a:r>
            <a:endParaRPr lang="cs-CZ" sz="2000" dirty="0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7D5D638E-D996-4AFE-9A15-7384F0398973}"/>
              </a:ext>
            </a:extLst>
          </p:cNvPr>
          <p:cNvSpPr txBox="1"/>
          <p:nvPr/>
        </p:nvSpPr>
        <p:spPr>
          <a:xfrm>
            <a:off x="7929132" y="5121961"/>
            <a:ext cx="921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2 m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817860FA-5B38-44EC-9923-C152A0CFAF4C}"/>
              </a:ext>
            </a:extLst>
          </p:cNvPr>
          <p:cNvSpPr txBox="1"/>
          <p:nvPr/>
        </p:nvSpPr>
        <p:spPr>
          <a:xfrm>
            <a:off x="7716821" y="6175004"/>
            <a:ext cx="10137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4000 J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3445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1904f23-f0db-4cdc-96f7-390bd55fcee8}" enabled="0" method="" siteId="{11904f23-f0db-4cdc-96f7-390bd55fcee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3649</TotalTime>
  <Words>1605</Words>
  <Application>Microsoft Office PowerPoint</Application>
  <PresentationFormat>Předvádění na obrazovce (4:3)</PresentationFormat>
  <Paragraphs>135</Paragraphs>
  <Slides>11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Motiv Office</vt:lpstr>
      <vt:lpstr>Equation</vt:lpstr>
      <vt:lpstr>Dynamika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Lubomír Prokeš</dc:creator>
  <cp:lastModifiedBy>Lubomír Prokeš</cp:lastModifiedBy>
  <cp:revision>105</cp:revision>
  <dcterms:created xsi:type="dcterms:W3CDTF">2020-09-26T08:34:05Z</dcterms:created>
  <dcterms:modified xsi:type="dcterms:W3CDTF">2024-12-07T19:50:13Z</dcterms:modified>
</cp:coreProperties>
</file>