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893" r:id="rId2"/>
    <p:sldId id="906" r:id="rId3"/>
    <p:sldId id="911" r:id="rId4"/>
    <p:sldId id="912" r:id="rId5"/>
    <p:sldId id="915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17" autoAdjust="0"/>
    <p:restoredTop sz="94660"/>
  </p:normalViewPr>
  <p:slideViewPr>
    <p:cSldViewPr snapToGrid="0">
      <p:cViewPr varScale="1">
        <p:scale>
          <a:sx n="82" d="100"/>
          <a:sy n="82" d="100"/>
        </p:scale>
        <p:origin x="14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7B58B-37A0-4223-A154-454CE0562231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F0766-DDA7-442F-9FE3-2C09EA2762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34113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7B58B-37A0-4223-A154-454CE0562231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F0766-DDA7-442F-9FE3-2C09EA2762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60046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7B58B-37A0-4223-A154-454CE0562231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F0766-DDA7-442F-9FE3-2C09EA2762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4180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7B58B-37A0-4223-A154-454CE0562231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F0766-DDA7-442F-9FE3-2C09EA2762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05619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7B58B-37A0-4223-A154-454CE0562231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F0766-DDA7-442F-9FE3-2C09EA2762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4293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7B58B-37A0-4223-A154-454CE0562231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F0766-DDA7-442F-9FE3-2C09EA2762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99272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7B58B-37A0-4223-A154-454CE0562231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F0766-DDA7-442F-9FE3-2C09EA2762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8530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7B58B-37A0-4223-A154-454CE0562231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F0766-DDA7-442F-9FE3-2C09EA2762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98538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7B58B-37A0-4223-A154-454CE0562231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F0766-DDA7-442F-9FE3-2C09EA2762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07562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7B58B-37A0-4223-A154-454CE0562231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F0766-DDA7-442F-9FE3-2C09EA2762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54571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7B58B-37A0-4223-A154-454CE0562231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F0766-DDA7-442F-9FE3-2C09EA2762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08468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7B58B-37A0-4223-A154-454CE0562231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EF0766-DDA7-442F-9FE3-2C09EA2762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3800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B720713A-DFAD-4441-BF50-475020FB080B}"/>
              </a:ext>
            </a:extLst>
          </p:cNvPr>
          <p:cNvSpPr txBox="1"/>
          <p:nvPr/>
        </p:nvSpPr>
        <p:spPr>
          <a:xfrm>
            <a:off x="285750" y="227737"/>
            <a:ext cx="857250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cs-CZ" sz="2000" b="0" i="0" dirty="0">
                <a:solidFill>
                  <a:srgbClr val="4F4F4F"/>
                </a:solidFill>
                <a:effectLst/>
              </a:rPr>
              <a:t>Určete periodu a frekvenci.</a:t>
            </a:r>
          </a:p>
          <a:p>
            <a:pPr algn="l"/>
            <a:r>
              <a:rPr lang="cs-CZ" sz="2000" b="0" i="0" dirty="0">
                <a:solidFill>
                  <a:srgbClr val="4F4F4F"/>
                </a:solidFill>
                <a:effectLst/>
              </a:rPr>
              <a:t>	a) jehly šicího stroje, která udělá 20 stehů za sekundu    </a:t>
            </a:r>
            <a:br>
              <a:rPr lang="cs-CZ" sz="2000" b="0" i="0" dirty="0">
                <a:solidFill>
                  <a:srgbClr val="4F4F4F"/>
                </a:solidFill>
                <a:effectLst/>
              </a:rPr>
            </a:br>
            <a:r>
              <a:rPr lang="cs-CZ" sz="2000" b="0" i="0" dirty="0">
                <a:solidFill>
                  <a:srgbClr val="4F4F4F"/>
                </a:solidFill>
                <a:effectLst/>
              </a:rPr>
              <a:t>	b) tepů srdce, které vykoná 75 tepů za minutu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096D9B14-5699-4D4B-AB3A-6420FC1C28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2079" y="1386276"/>
            <a:ext cx="4199842" cy="2420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221656DC-0A46-4710-851A-79D0A2E110DF}"/>
              </a:ext>
            </a:extLst>
          </p:cNvPr>
          <p:cNvSpPr txBox="1"/>
          <p:nvPr/>
        </p:nvSpPr>
        <p:spPr>
          <a:xfrm>
            <a:off x="209550" y="4143375"/>
            <a:ext cx="87249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/>
              <a:t>Registrační papír v elektrokardiografu se pohybuje rovnoměrně rychlostí o velikosti 20 mm.s</a:t>
            </a:r>
            <a:r>
              <a:rPr lang="cs-CZ" sz="2000" baseline="30000" dirty="0"/>
              <a:t>-1</a:t>
            </a:r>
            <a:r>
              <a:rPr lang="cs-CZ" sz="2000" dirty="0"/>
              <a:t>. Jakou délku bude mít záznam jedné periody činnosti srdce, které vykoná 72 tepů za minutu?</a:t>
            </a:r>
          </a:p>
        </p:txBody>
      </p:sp>
      <p:pic>
        <p:nvPicPr>
          <p:cNvPr id="2050" name="Picture 2" descr="Kmitavý pohyb">
            <a:extLst>
              <a:ext uri="{FF2B5EF4-FFF2-40B4-BE49-F238E27FC236}">
                <a16:creationId xmlns:a16="http://schemas.microsoft.com/office/drawing/2014/main" id="{D99AF619-9AA0-4F17-A818-FF59AA414908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952" y="4954359"/>
            <a:ext cx="2735937" cy="1698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>
            <a:extLst>
              <a:ext uri="{FF2B5EF4-FFF2-40B4-BE49-F238E27FC236}">
                <a16:creationId xmlns:a16="http://schemas.microsoft.com/office/drawing/2014/main" id="{D236AC0F-0F2D-416D-940F-32F946C0AC79}"/>
              </a:ext>
            </a:extLst>
          </p:cNvPr>
          <p:cNvSpPr txBox="1"/>
          <p:nvPr/>
        </p:nvSpPr>
        <p:spPr>
          <a:xfrm>
            <a:off x="400050" y="5287058"/>
            <a:ext cx="12001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[17 mm]</a:t>
            </a:r>
            <a:r>
              <a:rPr lang="cs-CZ" sz="2000" dirty="0">
                <a:solidFill>
                  <a:srgbClr val="FF0000"/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06517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05E1CA12-432B-45BF-8889-17D4BF779298}"/>
              </a:ext>
            </a:extLst>
          </p:cNvPr>
          <p:cNvSpPr txBox="1"/>
          <p:nvPr/>
        </p:nvSpPr>
        <p:spPr>
          <a:xfrm>
            <a:off x="182005" y="318517"/>
            <a:ext cx="874395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000" b="0" i="0" dirty="0">
                <a:effectLst/>
              </a:rPr>
              <a:t>Na hladině moře jsou dva čluny ve vzájemné vzdálenosti 11,6 km. První vyšle zvukový signál </a:t>
            </a:r>
            <a:r>
              <a:rPr lang="en-US" sz="2000" b="0" i="0" dirty="0">
                <a:effectLst/>
              </a:rPr>
              <a:t>p</a:t>
            </a:r>
            <a:r>
              <a:rPr lang="cs-CZ" sz="2000" b="0" i="0" dirty="0">
                <a:effectLst/>
              </a:rPr>
              <a:t>od</a:t>
            </a:r>
            <a:r>
              <a:rPr lang="en-US" sz="2000" b="0" i="0" dirty="0">
                <a:effectLst/>
              </a:rPr>
              <a:t> </a:t>
            </a:r>
            <a:r>
              <a:rPr lang="en-US" sz="2000" b="0" i="0" dirty="0" err="1">
                <a:effectLst/>
              </a:rPr>
              <a:t>hladinou</a:t>
            </a:r>
            <a:r>
              <a:rPr lang="cs-CZ" sz="2000" b="0" i="0" dirty="0">
                <a:effectLst/>
              </a:rPr>
              <a:t> a současně světelný signál nad </a:t>
            </a:r>
            <a:r>
              <a:rPr lang="en-US" sz="2000" b="0" i="0" dirty="0" err="1">
                <a:effectLst/>
              </a:rPr>
              <a:t>hladin</a:t>
            </a:r>
            <a:r>
              <a:rPr lang="cs-CZ" sz="2000" b="0" i="0" dirty="0">
                <a:effectLst/>
              </a:rPr>
              <a:t>ou. Druhý člun zachytí oba signály, zvukový o 8 s později jako světelný. Určete rychlost zvuku v mořské vodě.  </a:t>
            </a:r>
            <a:endParaRPr lang="cs-CZ" sz="2000" dirty="0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B7BFFAB0-DB5B-4437-A808-37FE71622582}"/>
              </a:ext>
            </a:extLst>
          </p:cNvPr>
          <p:cNvSpPr txBox="1"/>
          <p:nvPr/>
        </p:nvSpPr>
        <p:spPr>
          <a:xfrm>
            <a:off x="200026" y="4819191"/>
            <a:ext cx="874394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000" b="0" i="0" dirty="0">
                <a:effectLst/>
              </a:rPr>
              <a:t>Zvuk odražený od velryb se vrátil na člun za 1 sekundu. Jak daleko jsou velryby od člunu? </a:t>
            </a:r>
            <a:r>
              <a:rPr lang="cs-CZ" sz="2000" b="0" i="0" dirty="0">
                <a:solidFill>
                  <a:srgbClr val="4F4F4F"/>
                </a:solidFill>
                <a:effectLst/>
              </a:rPr>
              <a:t> Rychlost zvuku je 340 m.s</a:t>
            </a:r>
            <a:r>
              <a:rPr lang="cs-CZ" sz="2000" b="0" i="0" baseline="30000" dirty="0">
                <a:solidFill>
                  <a:srgbClr val="4F4F4F"/>
                </a:solidFill>
                <a:effectLst/>
              </a:rPr>
              <a:t>-1</a:t>
            </a:r>
            <a:r>
              <a:rPr lang="cs-CZ" sz="2000" b="0" i="0" dirty="0">
                <a:solidFill>
                  <a:srgbClr val="4F4F4F"/>
                </a:solidFill>
                <a:effectLst/>
              </a:rPr>
              <a:t>. </a:t>
            </a:r>
            <a:r>
              <a:rPr lang="cs-CZ" sz="2000" b="0" i="0" dirty="0">
                <a:effectLst/>
              </a:rPr>
              <a:t>   </a:t>
            </a:r>
            <a:endParaRPr lang="cs-CZ" sz="2000" dirty="0"/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88D61A48-974A-4D6F-B737-1B6F979D6F9E}"/>
              </a:ext>
            </a:extLst>
          </p:cNvPr>
          <p:cNvSpPr txBox="1"/>
          <p:nvPr/>
        </p:nvSpPr>
        <p:spPr>
          <a:xfrm>
            <a:off x="200026" y="2882594"/>
            <a:ext cx="874394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2000" b="0" i="0" dirty="0">
                <a:effectLst/>
              </a:rPr>
              <a:t>Námořník na člunu slyšel hřmění o 10 s po tom, co viděl záblesk. V jaké vzdálenosti od něj se zablesklo?</a:t>
            </a:r>
            <a:r>
              <a:rPr lang="cs-CZ" sz="2000" b="0" i="0" dirty="0">
                <a:solidFill>
                  <a:srgbClr val="4F4F4F"/>
                </a:solidFill>
                <a:effectLst/>
              </a:rPr>
              <a:t> Rychlost zvuku je 340 m.s</a:t>
            </a:r>
            <a:r>
              <a:rPr lang="cs-CZ" sz="2000" b="0" i="0" baseline="30000" dirty="0">
                <a:solidFill>
                  <a:srgbClr val="4F4F4F"/>
                </a:solidFill>
                <a:effectLst/>
              </a:rPr>
              <a:t>-1</a:t>
            </a:r>
            <a:r>
              <a:rPr lang="cs-CZ" sz="2000" b="0" i="0" dirty="0">
                <a:solidFill>
                  <a:srgbClr val="4F4F4F"/>
                </a:solidFill>
                <a:effectLst/>
              </a:rPr>
              <a:t>. </a:t>
            </a:r>
            <a:r>
              <a:rPr lang="cs-CZ" sz="2000" b="0" i="0" dirty="0">
                <a:effectLst/>
              </a:rPr>
              <a:t>  </a:t>
            </a:r>
            <a:endParaRPr lang="cs-CZ" sz="2000" dirty="0"/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5999F1BB-9E7A-4931-88B7-6FF0C0085D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6119" y="5527077"/>
            <a:ext cx="2586038" cy="1271103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FCA36A39-6F79-44AD-B197-BB8A23CA25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8375" y="3650083"/>
            <a:ext cx="3412011" cy="707886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54422D43-FE64-415A-9C31-AFE7B87BEE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6119" y="1386522"/>
            <a:ext cx="2931842" cy="1082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738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>
            <a:extLst>
              <a:ext uri="{FF2B5EF4-FFF2-40B4-BE49-F238E27FC236}">
                <a16:creationId xmlns:a16="http://schemas.microsoft.com/office/drawing/2014/main" id="{150FD348-F526-487C-9380-25D0F2B337D1}"/>
              </a:ext>
            </a:extLst>
          </p:cNvPr>
          <p:cNvSpPr txBox="1"/>
          <p:nvPr/>
        </p:nvSpPr>
        <p:spPr>
          <a:xfrm>
            <a:off x="180975" y="290810"/>
            <a:ext cx="86106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2000" b="0" i="0" dirty="0">
                <a:solidFill>
                  <a:srgbClr val="4F4F4F"/>
                </a:solidFill>
                <a:effectLst/>
              </a:rPr>
              <a:t>Vypočtěte vlnové délky odpovídající hranicím frekvenčního intervalu slyšitelnosti zvuku 16 Hz - 20 000 Hz.  Rychlost zvuku je 340 m.s</a:t>
            </a:r>
            <a:r>
              <a:rPr lang="cs-CZ" sz="2000" b="0" i="0" baseline="30000" dirty="0">
                <a:solidFill>
                  <a:srgbClr val="4F4F4F"/>
                </a:solidFill>
                <a:effectLst/>
              </a:rPr>
              <a:t>-1</a:t>
            </a:r>
            <a:r>
              <a:rPr lang="cs-CZ" sz="2000" b="0" i="0" dirty="0">
                <a:solidFill>
                  <a:srgbClr val="4F4F4F"/>
                </a:solidFill>
                <a:effectLst/>
              </a:rPr>
              <a:t>.</a:t>
            </a:r>
            <a:endParaRPr lang="cs-CZ" sz="2000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72063471-20A6-4942-BF5D-4C0F134975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49" y="1174977"/>
            <a:ext cx="5664512" cy="2892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15961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>
            <a:extLst>
              <a:ext uri="{FF2B5EF4-FFF2-40B4-BE49-F238E27FC236}">
                <a16:creationId xmlns:a16="http://schemas.microsoft.com/office/drawing/2014/main" id="{49CC76A8-2696-45E3-8495-4FDA93DC42E8}"/>
              </a:ext>
            </a:extLst>
          </p:cNvPr>
          <p:cNvSpPr txBox="1"/>
          <p:nvPr/>
        </p:nvSpPr>
        <p:spPr>
          <a:xfrm>
            <a:off x="200025" y="263009"/>
            <a:ext cx="874395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2000" b="0" i="0" dirty="0">
                <a:solidFill>
                  <a:srgbClr val="4F4F4F"/>
                </a:solidFill>
                <a:effectLst/>
              </a:rPr>
              <a:t>Vypočtěte rychlost zvuku ve vzduchu</a:t>
            </a:r>
          </a:p>
          <a:p>
            <a:pPr algn="l"/>
            <a:r>
              <a:rPr lang="cs-CZ" sz="2000" b="0" i="0" dirty="0">
                <a:solidFill>
                  <a:srgbClr val="4F4F4F"/>
                </a:solidFill>
                <a:effectLst/>
              </a:rPr>
              <a:t>  a) při teplotě 0</a:t>
            </a:r>
            <a:r>
              <a:rPr lang="cs-CZ" sz="2000" b="0" i="0" baseline="30000" dirty="0">
                <a:solidFill>
                  <a:srgbClr val="4F4F4F"/>
                </a:solidFill>
                <a:effectLst/>
              </a:rPr>
              <a:t>o</a:t>
            </a:r>
            <a:r>
              <a:rPr lang="cs-CZ" sz="2000" b="0" i="0" dirty="0">
                <a:solidFill>
                  <a:srgbClr val="4F4F4F"/>
                </a:solidFill>
                <a:effectLst/>
              </a:rPr>
              <a:t> C</a:t>
            </a:r>
          </a:p>
          <a:p>
            <a:pPr algn="l"/>
            <a:r>
              <a:rPr lang="cs-CZ" sz="2000" b="0" i="0" dirty="0">
                <a:solidFill>
                  <a:srgbClr val="4F4F4F"/>
                </a:solidFill>
                <a:effectLst/>
              </a:rPr>
              <a:t>  b) při teplotě 15</a:t>
            </a:r>
            <a:r>
              <a:rPr lang="cs-CZ" sz="2000" b="0" i="0" baseline="30000" dirty="0">
                <a:solidFill>
                  <a:srgbClr val="4F4F4F"/>
                </a:solidFill>
                <a:effectLst/>
              </a:rPr>
              <a:t>o</a:t>
            </a:r>
            <a:r>
              <a:rPr lang="cs-CZ" sz="2000" b="0" i="0" dirty="0">
                <a:solidFill>
                  <a:srgbClr val="4F4F4F"/>
                </a:solidFill>
                <a:effectLst/>
              </a:rPr>
              <a:t> C</a:t>
            </a:r>
          </a:p>
          <a:p>
            <a:pPr algn="l"/>
            <a:r>
              <a:rPr lang="cs-CZ" sz="2000" b="0" i="0" dirty="0">
                <a:solidFill>
                  <a:srgbClr val="4F4F4F"/>
                </a:solidFill>
                <a:effectLst/>
              </a:rPr>
              <a:t>  c) při jaké teplotě je rychlost zvuku ve vzduchu v = 351,32 m.s</a:t>
            </a:r>
            <a:r>
              <a:rPr lang="cs-CZ" sz="2000" b="0" i="0" baseline="30000" dirty="0">
                <a:solidFill>
                  <a:srgbClr val="4F4F4F"/>
                </a:solidFill>
                <a:effectLst/>
              </a:rPr>
              <a:t>-1</a:t>
            </a:r>
            <a:r>
              <a:rPr lang="cs-CZ" sz="2000" b="0" i="0" dirty="0">
                <a:solidFill>
                  <a:srgbClr val="4F4F4F"/>
                </a:solidFill>
                <a:effectLst/>
              </a:rPr>
              <a:t> ?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C2D99140-FDB4-47E3-B0AD-BC27F72D70BD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377643" y="2259029"/>
            <a:ext cx="8083550" cy="14465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rgbClr val="4F4F4F"/>
                </a:solidFill>
                <a:effectLst/>
                <a:latin typeface="+mn-lt"/>
                <a:cs typeface="Segoe UI" panose="020B0502040204020203" pitchFamily="34" charset="0"/>
              </a:rPr>
              <a:t>a) t = 0 </a:t>
            </a:r>
            <a:r>
              <a:rPr kumimoji="0" lang="cs-CZ" altLang="cs-CZ" sz="2000" b="0" i="0" u="none" strike="noStrike" cap="none" normalizeH="0" baseline="30000" dirty="0" err="1">
                <a:ln>
                  <a:noFill/>
                </a:ln>
                <a:solidFill>
                  <a:srgbClr val="4F4F4F"/>
                </a:solidFill>
                <a:effectLst/>
                <a:latin typeface="+mn-lt"/>
                <a:cs typeface="Segoe UI" panose="020B0502040204020203" pitchFamily="34" charset="0"/>
              </a:rPr>
              <a:t>o</a:t>
            </a:r>
            <a:r>
              <a:rPr kumimoji="0" lang="cs-CZ" altLang="cs-CZ" sz="2000" b="0" i="0" u="none" strike="noStrike" cap="none" normalizeH="0" baseline="0" dirty="0" err="1">
                <a:ln>
                  <a:noFill/>
                </a:ln>
                <a:solidFill>
                  <a:srgbClr val="4F4F4F"/>
                </a:solidFill>
                <a:effectLst/>
                <a:latin typeface="+mn-lt"/>
                <a:cs typeface="Segoe UI" panose="020B0502040204020203" pitchFamily="34" charset="0"/>
              </a:rPr>
              <a:t>C</a:t>
            </a:r>
            <a: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rgbClr val="4F4F4F"/>
                </a:solidFill>
                <a:effectLst/>
                <a:latin typeface="+mn-lt"/>
                <a:cs typeface="Segoe UI" panose="020B0502040204020203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rgbClr val="4F4F4F"/>
                </a:solidFill>
                <a:effectLst/>
                <a:latin typeface="+mn-lt"/>
                <a:cs typeface="Segoe UI" panose="020B0502040204020203" pitchFamily="34" charset="0"/>
              </a:rPr>
              <a:t>	v</a:t>
            </a:r>
            <a:r>
              <a:rPr kumimoji="0" lang="cs-CZ" altLang="cs-CZ" sz="2000" b="0" i="0" u="none" strike="noStrike" cap="none" normalizeH="0" baseline="-30000" dirty="0">
                <a:ln>
                  <a:noFill/>
                </a:ln>
                <a:solidFill>
                  <a:srgbClr val="4F4F4F"/>
                </a:solidFill>
                <a:effectLst/>
                <a:latin typeface="+mn-lt"/>
                <a:cs typeface="Segoe UI" panose="020B0502040204020203" pitchFamily="34" charset="0"/>
              </a:rPr>
              <a:t>0</a:t>
            </a:r>
            <a: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rgbClr val="4F4F4F"/>
                </a:solidFill>
                <a:effectLst/>
                <a:latin typeface="+mn-lt"/>
                <a:cs typeface="Segoe UI" panose="020B0502040204020203" pitchFamily="34" charset="0"/>
              </a:rPr>
              <a:t> = ( 331,8 +0,61.0) m.s</a:t>
            </a:r>
            <a:r>
              <a:rPr kumimoji="0" lang="cs-CZ" altLang="cs-CZ" sz="2000" b="0" i="0" u="none" strike="noStrike" cap="none" normalizeH="0" baseline="30000" dirty="0">
                <a:ln>
                  <a:noFill/>
                </a:ln>
                <a:solidFill>
                  <a:srgbClr val="4F4F4F"/>
                </a:solidFill>
                <a:effectLst/>
                <a:latin typeface="+mn-lt"/>
                <a:cs typeface="Segoe UI" panose="020B0502040204020203" pitchFamily="34" charset="0"/>
              </a:rPr>
              <a:t>-1 </a:t>
            </a:r>
            <a: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rgbClr val="4F4F4F"/>
                </a:solidFill>
                <a:effectLst/>
                <a:latin typeface="+mn-lt"/>
                <a:cs typeface="Segoe UI" panose="020B0502040204020203" pitchFamily="34" charset="0"/>
              </a:rPr>
              <a:t>= 331,8 m.s</a:t>
            </a:r>
            <a:r>
              <a:rPr kumimoji="0" lang="cs-CZ" altLang="cs-CZ" sz="2000" b="0" i="0" u="none" strike="noStrike" cap="none" normalizeH="0" baseline="30000" dirty="0">
                <a:ln>
                  <a:noFill/>
                </a:ln>
                <a:solidFill>
                  <a:srgbClr val="4F4F4F"/>
                </a:solidFill>
                <a:effectLst/>
                <a:latin typeface="+mn-lt"/>
                <a:cs typeface="Segoe UI" panose="020B0502040204020203" pitchFamily="34" charset="0"/>
              </a:rPr>
              <a:t>-1</a:t>
            </a:r>
            <a: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rgbClr val="4F4F4F"/>
                </a:solidFill>
                <a:effectLst/>
                <a:latin typeface="+mn-lt"/>
                <a:cs typeface="Segoe UI" panose="020B0502040204020203" pitchFamily="34" charset="0"/>
              </a:rPr>
              <a:t> =&gt; v</a:t>
            </a:r>
            <a:r>
              <a:rPr kumimoji="0" lang="cs-CZ" altLang="cs-CZ" sz="2000" b="0" i="0" u="none" strike="noStrike" cap="none" normalizeH="0" baseline="-30000" dirty="0">
                <a:ln>
                  <a:noFill/>
                </a:ln>
                <a:solidFill>
                  <a:srgbClr val="4F4F4F"/>
                </a:solidFill>
                <a:effectLst/>
                <a:latin typeface="+mn-lt"/>
                <a:cs typeface="Segoe UI" panose="020B0502040204020203" pitchFamily="34" charset="0"/>
              </a:rPr>
              <a:t>0</a:t>
            </a:r>
            <a: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rgbClr val="4F4F4F"/>
                </a:solidFill>
                <a:effectLst/>
                <a:latin typeface="+mn-lt"/>
                <a:cs typeface="Segoe UI" panose="020B0502040204020203" pitchFamily="34" charset="0"/>
              </a:rPr>
              <a:t> = 331,8 m.s</a:t>
            </a:r>
            <a:r>
              <a:rPr kumimoji="0" lang="cs-CZ" altLang="cs-CZ" sz="2000" b="0" i="0" u="none" strike="noStrike" cap="none" normalizeH="0" baseline="30000" dirty="0">
                <a:ln>
                  <a:noFill/>
                </a:ln>
                <a:solidFill>
                  <a:srgbClr val="4F4F4F"/>
                </a:solidFill>
                <a:effectLst/>
                <a:latin typeface="+mn-lt"/>
                <a:cs typeface="Segoe UI" panose="020B0502040204020203" pitchFamily="34" charset="0"/>
              </a:rPr>
              <a:t>-1</a:t>
            </a:r>
            <a:endParaRPr kumimoji="0" lang="cs-CZ" altLang="cs-CZ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800" b="0" i="0" u="none" strike="noStrike" cap="none" normalizeH="0" baseline="0" dirty="0">
              <a:ln>
                <a:noFill/>
              </a:ln>
              <a:solidFill>
                <a:srgbClr val="4F4F4F"/>
              </a:solidFill>
              <a:effectLst/>
              <a:latin typeface="+mn-lt"/>
              <a:cs typeface="Segoe UI" panose="020B0502040204020203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rgbClr val="4F4F4F"/>
                </a:solidFill>
                <a:effectLst/>
                <a:latin typeface="+mn-lt"/>
                <a:cs typeface="Segoe UI" panose="020B0502040204020203" pitchFamily="34" charset="0"/>
              </a:rPr>
              <a:t>b) t = 15 </a:t>
            </a:r>
            <a:r>
              <a:rPr kumimoji="0" lang="cs-CZ" altLang="cs-CZ" sz="2000" b="0" i="0" u="none" strike="noStrike" cap="none" normalizeH="0" baseline="30000" dirty="0" err="1">
                <a:ln>
                  <a:noFill/>
                </a:ln>
                <a:solidFill>
                  <a:srgbClr val="4F4F4F"/>
                </a:solidFill>
                <a:effectLst/>
                <a:latin typeface="+mn-lt"/>
                <a:cs typeface="Segoe UI" panose="020B0502040204020203" pitchFamily="34" charset="0"/>
              </a:rPr>
              <a:t>o</a:t>
            </a:r>
            <a:r>
              <a:rPr kumimoji="0" lang="cs-CZ" altLang="cs-CZ" sz="2000" b="0" i="0" u="none" strike="noStrike" cap="none" normalizeH="0" baseline="0" dirty="0" err="1">
                <a:ln>
                  <a:noFill/>
                </a:ln>
                <a:solidFill>
                  <a:srgbClr val="4F4F4F"/>
                </a:solidFill>
                <a:effectLst/>
                <a:latin typeface="+mn-lt"/>
                <a:cs typeface="Segoe UI" panose="020B0502040204020203" pitchFamily="34" charset="0"/>
              </a:rPr>
              <a:t>C</a:t>
            </a:r>
            <a:endParaRPr kumimoji="0" lang="cs-CZ" altLang="cs-CZ" sz="2000" b="0" i="0" u="none" strike="noStrike" cap="none" normalizeH="0" baseline="0" dirty="0">
              <a:ln>
                <a:noFill/>
              </a:ln>
              <a:solidFill>
                <a:srgbClr val="4F4F4F"/>
              </a:solidFill>
              <a:effectLst/>
              <a:latin typeface="+mn-lt"/>
              <a:cs typeface="Segoe UI" panose="020B0502040204020203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rgbClr val="4F4F4F"/>
                </a:solidFill>
                <a:effectLst/>
                <a:latin typeface="+mn-lt"/>
                <a:cs typeface="Segoe UI" panose="020B0502040204020203" pitchFamily="34" charset="0"/>
              </a:rPr>
              <a:t>	v</a:t>
            </a:r>
            <a:r>
              <a:rPr kumimoji="0" lang="cs-CZ" altLang="cs-CZ" sz="2000" b="0" i="0" u="none" strike="noStrike" cap="none" normalizeH="0" baseline="-30000" dirty="0">
                <a:ln>
                  <a:noFill/>
                </a:ln>
                <a:solidFill>
                  <a:srgbClr val="4F4F4F"/>
                </a:solidFill>
                <a:effectLst/>
                <a:latin typeface="+mn-lt"/>
                <a:cs typeface="Segoe UI" panose="020B0502040204020203" pitchFamily="34" charset="0"/>
              </a:rPr>
              <a:t>15</a:t>
            </a:r>
            <a: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rgbClr val="4F4F4F"/>
                </a:solidFill>
                <a:effectLst/>
                <a:latin typeface="+mn-lt"/>
                <a:cs typeface="Segoe UI" panose="020B0502040204020203" pitchFamily="34" charset="0"/>
              </a:rPr>
              <a:t> = (331,8 + 0,61.15</a:t>
            </a:r>
            <a:r>
              <a:rPr kumimoji="0" lang="cs-CZ" altLang="cs-CZ" sz="2000" b="0" i="0" u="none" strike="noStrike" cap="none" normalizeH="0" baseline="30000" dirty="0">
                <a:ln>
                  <a:noFill/>
                </a:ln>
                <a:solidFill>
                  <a:srgbClr val="4F4F4F"/>
                </a:solidFill>
                <a:effectLst/>
                <a:latin typeface="+mn-lt"/>
                <a:cs typeface="Segoe UI" panose="020B0502040204020203" pitchFamily="34" charset="0"/>
              </a:rPr>
              <a:t>o</a:t>
            </a:r>
            <a: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rgbClr val="4F4F4F"/>
                </a:solidFill>
                <a:effectLst/>
                <a:latin typeface="+mn-lt"/>
                <a:cs typeface="Segoe UI" panose="020B0502040204020203" pitchFamily="34" charset="0"/>
              </a:rPr>
              <a:t>C) m.s</a:t>
            </a:r>
            <a:r>
              <a:rPr kumimoji="0" lang="cs-CZ" altLang="cs-CZ" sz="2000" b="0" i="0" u="none" strike="noStrike" cap="none" normalizeH="0" baseline="30000" dirty="0">
                <a:ln>
                  <a:noFill/>
                </a:ln>
                <a:solidFill>
                  <a:srgbClr val="4F4F4F"/>
                </a:solidFill>
                <a:effectLst/>
                <a:latin typeface="+mn-lt"/>
                <a:cs typeface="Segoe UI" panose="020B0502040204020203" pitchFamily="34" charset="0"/>
              </a:rPr>
              <a:t>-1 </a:t>
            </a:r>
            <a: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rgbClr val="4F4F4F"/>
                </a:solidFill>
                <a:effectLst/>
                <a:latin typeface="+mn-lt"/>
                <a:cs typeface="Segoe UI" panose="020B0502040204020203" pitchFamily="34" charset="0"/>
              </a:rPr>
              <a:t>= 340 m.s</a:t>
            </a:r>
            <a:r>
              <a:rPr kumimoji="0" lang="cs-CZ" altLang="cs-CZ" sz="2000" b="0" i="0" u="none" strike="noStrike" cap="none" normalizeH="0" baseline="30000" dirty="0">
                <a:ln>
                  <a:noFill/>
                </a:ln>
                <a:solidFill>
                  <a:srgbClr val="4F4F4F"/>
                </a:solidFill>
                <a:effectLst/>
                <a:latin typeface="+mn-lt"/>
                <a:cs typeface="Segoe UI" panose="020B0502040204020203" pitchFamily="34" charset="0"/>
              </a:rPr>
              <a:t>-1</a:t>
            </a:r>
            <a: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rgbClr val="4F4F4F"/>
                </a:solidFill>
                <a:effectLst/>
                <a:latin typeface="+mn-lt"/>
                <a:cs typeface="Segoe UI" panose="020B0502040204020203" pitchFamily="34" charset="0"/>
              </a:rPr>
              <a:t> =&gt; v</a:t>
            </a:r>
            <a:r>
              <a:rPr kumimoji="0" lang="cs-CZ" altLang="cs-CZ" sz="2000" b="0" i="0" u="none" strike="noStrike" cap="none" normalizeH="0" baseline="-30000" dirty="0">
                <a:ln>
                  <a:noFill/>
                </a:ln>
                <a:solidFill>
                  <a:srgbClr val="4F4F4F"/>
                </a:solidFill>
                <a:effectLst/>
                <a:latin typeface="+mn-lt"/>
                <a:cs typeface="Segoe UI" panose="020B0502040204020203" pitchFamily="34" charset="0"/>
              </a:rPr>
              <a:t>15</a:t>
            </a:r>
            <a: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rgbClr val="4F4F4F"/>
                </a:solidFill>
                <a:effectLst/>
                <a:latin typeface="+mn-lt"/>
                <a:cs typeface="Segoe UI" panose="020B0502040204020203" pitchFamily="34" charset="0"/>
              </a:rPr>
              <a:t> = 340 m.s</a:t>
            </a:r>
            <a:r>
              <a:rPr kumimoji="0" lang="cs-CZ" altLang="cs-CZ" sz="2000" b="0" i="0" u="none" strike="noStrike" cap="none" normalizeH="0" baseline="30000" dirty="0">
                <a:ln>
                  <a:noFill/>
                </a:ln>
                <a:solidFill>
                  <a:srgbClr val="4F4F4F"/>
                </a:solidFill>
                <a:effectLst/>
                <a:latin typeface="+mn-lt"/>
                <a:cs typeface="Segoe UI" panose="020B0502040204020203" pitchFamily="34" charset="0"/>
              </a:rPr>
              <a:t>-1</a:t>
            </a:r>
            <a: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rgbClr val="4F4F4F"/>
                </a:solidFill>
                <a:effectLst/>
                <a:latin typeface="+mn-lt"/>
                <a:cs typeface="Segoe UI" panose="020B0502040204020203" pitchFamily="34" charset="0"/>
              </a:rPr>
              <a:t>              </a:t>
            </a:r>
            <a:endParaRPr kumimoji="0" lang="cs-CZ" altLang="cs-CZ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ACDB0E7F-52D4-4737-9F80-DE9183459F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643" y="3875696"/>
            <a:ext cx="4647309" cy="119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68923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92F05A2F-7971-4F0C-B2D8-B65D384E1BEC}"/>
              </a:ext>
            </a:extLst>
          </p:cNvPr>
          <p:cNvSpPr txBox="1"/>
          <p:nvPr/>
        </p:nvSpPr>
        <p:spPr>
          <a:xfrm>
            <a:off x="347662" y="270125"/>
            <a:ext cx="844867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000" b="0" i="0" dirty="0">
                <a:solidFill>
                  <a:srgbClr val="333333"/>
                </a:solidFill>
                <a:effectLst/>
              </a:rPr>
              <a:t>Vypočítejte rychlost vlny, pokud je frekvence 336 Hz a vlnová délka je 10 m.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58F0E69D-F37C-416E-AFB4-A8AFBED00F52}"/>
              </a:ext>
            </a:extLst>
          </p:cNvPr>
          <p:cNvSpPr txBox="1"/>
          <p:nvPr/>
        </p:nvSpPr>
        <p:spPr>
          <a:xfrm>
            <a:off x="319085" y="1241462"/>
            <a:ext cx="844867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000" b="0" i="0" dirty="0">
                <a:solidFill>
                  <a:srgbClr val="333333"/>
                </a:solidFill>
                <a:effectLst/>
              </a:rPr>
              <a:t>Vypočítejte vlnovou délku tónu o frekvencí 14 kHz, pokud se zvuk šíří rychlostí 343 m/s.</a:t>
            </a:r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9AB92684-8783-482A-AFC5-1864B7E82DBA}"/>
              </a:ext>
            </a:extLst>
          </p:cNvPr>
          <p:cNvSpPr txBox="1"/>
          <p:nvPr/>
        </p:nvSpPr>
        <p:spPr>
          <a:xfrm>
            <a:off x="319085" y="2367709"/>
            <a:ext cx="865822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000" b="0" i="0" dirty="0">
                <a:solidFill>
                  <a:srgbClr val="333333"/>
                </a:solidFill>
                <a:effectLst/>
              </a:rPr>
              <a:t>Povrchovými vrstvami Země se zvuk šíří 13krát rychleji než vzduchem. Při geologickém průzkumu byl proveden výbuch nálože 1,7 km od měřícího stanoviště. Jak dlouhá doba uplyne mezi záchvěvem půdy v místě měření a okamžikem, kdy je tam slyšet výbuch? Rychlost zvuku ve vzduchu v</a:t>
            </a:r>
            <a:r>
              <a:rPr lang="cs-CZ" sz="2000" b="0" i="0" baseline="-25000" dirty="0">
                <a:solidFill>
                  <a:srgbClr val="333333"/>
                </a:solidFill>
                <a:effectLst/>
              </a:rPr>
              <a:t>2</a:t>
            </a:r>
            <a:r>
              <a:rPr lang="cs-CZ" sz="2000" b="0" i="0" dirty="0">
                <a:solidFill>
                  <a:srgbClr val="333333"/>
                </a:solidFill>
                <a:effectLst/>
              </a:rPr>
              <a:t> = 340 m.s</a:t>
            </a:r>
            <a:r>
              <a:rPr lang="cs-CZ" sz="2000" b="0" i="0" baseline="30000" dirty="0">
                <a:solidFill>
                  <a:srgbClr val="333333"/>
                </a:solidFill>
                <a:effectLst/>
              </a:rPr>
              <a:t>-1</a:t>
            </a:r>
            <a:r>
              <a:rPr lang="cs-CZ" sz="2000" b="0" i="0" dirty="0">
                <a:solidFill>
                  <a:srgbClr val="333333"/>
                </a:solidFill>
                <a:effectLst/>
              </a:rPr>
              <a:t>.</a:t>
            </a: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125016CE-2877-460E-BFD2-8DAE4E82C13E}"/>
              </a:ext>
            </a:extLst>
          </p:cNvPr>
          <p:cNvSpPr txBox="1"/>
          <p:nvPr/>
        </p:nvSpPr>
        <p:spPr>
          <a:xfrm>
            <a:off x="371474" y="695881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i="0" dirty="0">
                <a:solidFill>
                  <a:srgbClr val="FF0000"/>
                </a:solidFill>
                <a:effectLst/>
              </a:rPr>
              <a:t>[</a:t>
            </a:r>
            <a:r>
              <a:rPr lang="cs-CZ" sz="2000" i="0" dirty="0">
                <a:solidFill>
                  <a:srgbClr val="FF0000"/>
                </a:solidFill>
                <a:effectLst/>
              </a:rPr>
              <a:t>3360</a:t>
            </a:r>
            <a:r>
              <a:rPr lang="cs-CZ" sz="2000" b="0" i="0" dirty="0">
                <a:solidFill>
                  <a:srgbClr val="FF0000"/>
                </a:solidFill>
                <a:effectLst/>
              </a:rPr>
              <a:t> m.s</a:t>
            </a:r>
            <a:r>
              <a:rPr lang="cs-CZ" sz="2000" b="0" i="0" baseline="30000" dirty="0">
                <a:solidFill>
                  <a:srgbClr val="FF0000"/>
                </a:solidFill>
                <a:effectLst/>
              </a:rPr>
              <a:t>-1</a:t>
            </a:r>
            <a:r>
              <a:rPr lang="en-US" sz="2000" b="0" i="0" dirty="0">
                <a:solidFill>
                  <a:srgbClr val="FF0000"/>
                </a:solidFill>
                <a:effectLst/>
              </a:rPr>
              <a:t>]</a:t>
            </a:r>
            <a:endParaRPr lang="cs-CZ" sz="2000" dirty="0">
              <a:solidFill>
                <a:srgbClr val="FF0000"/>
              </a:solidFill>
            </a:endParaRPr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63E61E56-34A1-4F25-B394-D521F46740E1}"/>
              </a:ext>
            </a:extLst>
          </p:cNvPr>
          <p:cNvSpPr txBox="1"/>
          <p:nvPr/>
        </p:nvSpPr>
        <p:spPr>
          <a:xfrm>
            <a:off x="347662" y="3632567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i="0" dirty="0">
                <a:solidFill>
                  <a:srgbClr val="FF0000"/>
                </a:solidFill>
                <a:effectLst/>
              </a:rPr>
              <a:t>[</a:t>
            </a:r>
            <a:r>
              <a:rPr lang="cs-CZ" sz="2000" i="0" dirty="0">
                <a:solidFill>
                  <a:srgbClr val="FF0000"/>
                </a:solidFill>
                <a:effectLst/>
              </a:rPr>
              <a:t>4,6 </a:t>
            </a:r>
            <a:r>
              <a:rPr lang="cs-CZ" sz="2000" b="0" i="0" dirty="0">
                <a:solidFill>
                  <a:srgbClr val="FF0000"/>
                </a:solidFill>
                <a:effectLst/>
              </a:rPr>
              <a:t>s</a:t>
            </a:r>
            <a:r>
              <a:rPr lang="en-US" sz="2000" b="0" i="0" dirty="0">
                <a:solidFill>
                  <a:srgbClr val="FF0000"/>
                </a:solidFill>
                <a:effectLst/>
              </a:rPr>
              <a:t>]</a:t>
            </a:r>
            <a:endParaRPr lang="cs-CZ" sz="2000" dirty="0">
              <a:solidFill>
                <a:srgbClr val="FF0000"/>
              </a:solidFill>
            </a:endParaRPr>
          </a:p>
        </p:txBody>
      </p:sp>
      <p:sp>
        <p:nvSpPr>
          <p:cNvPr id="16" name="TextovéPole 15">
            <a:extLst>
              <a:ext uri="{FF2B5EF4-FFF2-40B4-BE49-F238E27FC236}">
                <a16:creationId xmlns:a16="http://schemas.microsoft.com/office/drawing/2014/main" id="{AF27A0EE-3EC0-45B0-AC7B-A4D402AFF71C}"/>
              </a:ext>
            </a:extLst>
          </p:cNvPr>
          <p:cNvSpPr txBox="1"/>
          <p:nvPr/>
        </p:nvSpPr>
        <p:spPr>
          <a:xfrm>
            <a:off x="371474" y="1880438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i="0" dirty="0">
                <a:solidFill>
                  <a:srgbClr val="FF0000"/>
                </a:solidFill>
                <a:effectLst/>
              </a:rPr>
              <a:t>[</a:t>
            </a:r>
            <a:r>
              <a:rPr lang="cs-CZ" sz="2000" i="0" dirty="0">
                <a:solidFill>
                  <a:srgbClr val="FF0000"/>
                </a:solidFill>
                <a:effectLst/>
              </a:rPr>
              <a:t>2,45</a:t>
            </a:r>
            <a:r>
              <a:rPr lang="cs-CZ" sz="2000" b="0" i="0" dirty="0">
                <a:solidFill>
                  <a:srgbClr val="FF0000"/>
                </a:solidFill>
                <a:effectLst/>
              </a:rPr>
              <a:t> cm</a:t>
            </a:r>
            <a:r>
              <a:rPr lang="en-US" sz="2000" b="0" i="0" dirty="0">
                <a:solidFill>
                  <a:srgbClr val="FF0000"/>
                </a:solidFill>
                <a:effectLst/>
              </a:rPr>
              <a:t>]</a:t>
            </a:r>
            <a:endParaRPr lang="cs-CZ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156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4" grpId="0"/>
      <p:bldP spid="16" grpId="0"/>
    </p:bldLst>
  </p:timing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11904f23-f0db-4cdc-96f7-390bd55fcee8}" enabled="0" method="" siteId="{11904f23-f0db-4cdc-96f7-390bd55fcee8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2089</TotalTime>
  <Words>395</Words>
  <Application>Microsoft Office PowerPoint</Application>
  <PresentationFormat>Předvádění na obrazovce (4:3)</PresentationFormat>
  <Paragraphs>23</Paragraphs>
  <Slides>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Motiv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Lubomir Prokes</dc:creator>
  <cp:lastModifiedBy>Lubomír Prokeš</cp:lastModifiedBy>
  <cp:revision>83</cp:revision>
  <dcterms:created xsi:type="dcterms:W3CDTF">2020-11-30T21:51:24Z</dcterms:created>
  <dcterms:modified xsi:type="dcterms:W3CDTF">2024-12-07T19:57:34Z</dcterms:modified>
</cp:coreProperties>
</file>