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330" r:id="rId3"/>
    <p:sldId id="331" r:id="rId4"/>
    <p:sldId id="332" r:id="rId5"/>
    <p:sldId id="333" r:id="rId6"/>
    <p:sldId id="448" r:id="rId7"/>
    <p:sldId id="321" r:id="rId8"/>
    <p:sldId id="322" r:id="rId9"/>
    <p:sldId id="323" r:id="rId10"/>
    <p:sldId id="324" r:id="rId11"/>
    <p:sldId id="308" r:id="rId12"/>
    <p:sldId id="453" r:id="rId13"/>
    <p:sldId id="446" r:id="rId14"/>
    <p:sldId id="309" r:id="rId15"/>
    <p:sldId id="447" r:id="rId16"/>
    <p:sldId id="257" r:id="rId17"/>
    <p:sldId id="450" r:id="rId18"/>
    <p:sldId id="454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1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bomír Prokeš" userId="c6190586-327c-4754-acfe-3cab059996b7" providerId="ADAL" clId="{CB7A52F9-0F21-488E-943E-FB1C1F56526F}"/>
    <pc:docChg chg="modSld">
      <pc:chgData name="Lubomír Prokeš" userId="c6190586-327c-4754-acfe-3cab059996b7" providerId="ADAL" clId="{CB7A52F9-0F21-488E-943E-FB1C1F56526F}" dt="2024-09-23T07:03:01.692" v="5" actId="20577"/>
      <pc:docMkLst>
        <pc:docMk/>
      </pc:docMkLst>
      <pc:sldChg chg="modSp mod">
        <pc:chgData name="Lubomír Prokeš" userId="c6190586-327c-4754-acfe-3cab059996b7" providerId="ADAL" clId="{CB7A52F9-0F21-488E-943E-FB1C1F56526F}" dt="2024-09-23T07:03:01.692" v="5" actId="20577"/>
        <pc:sldMkLst>
          <pc:docMk/>
          <pc:sldMk cId="1553639696" sldId="454"/>
        </pc:sldMkLst>
        <pc:spChg chg="mod">
          <ac:chgData name="Lubomír Prokeš" userId="c6190586-327c-4754-acfe-3cab059996b7" providerId="ADAL" clId="{CB7A52F9-0F21-488E-943E-FB1C1F56526F}" dt="2024-09-23T07:03:01.692" v="5" actId="20577"/>
          <ac:spMkLst>
            <pc:docMk/>
            <pc:sldMk cId="1553639696" sldId="454"/>
            <ac:spMk id="9" creationId="{61D6B2F3-1009-475C-AAE9-C9A708BC5DC3}"/>
          </ac:spMkLst>
        </pc:spChg>
        <pc:spChg chg="mod">
          <ac:chgData name="Lubomír Prokeš" userId="c6190586-327c-4754-acfe-3cab059996b7" providerId="ADAL" clId="{CB7A52F9-0F21-488E-943E-FB1C1F56526F}" dt="2024-09-23T07:01:29.592" v="0" actId="20577"/>
          <ac:spMkLst>
            <pc:docMk/>
            <pc:sldMk cId="1553639696" sldId="454"/>
            <ac:spMk id="11" creationId="{F7ECB01C-8DB5-487A-99A3-E6A1BBEB2E0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076953-0D10-49BA-9343-FB9C18A9C43E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0CB08F-19AE-4AE8-9530-B7F5492566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9431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DE3A6F-0203-4B66-835C-A37F3D56288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4149E94-823C-46CF-89B4-4886EF77710F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61AEC8D8-81FB-4597-8ACC-8B7F2CB9D75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1863280A-1ED0-4BA4-9E8D-B716F7D3052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601026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630192-5AD0-42CE-803E-7181B6EAA5A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7E59CD1-8248-47F7-A481-72028C6AA122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19457" name="Rectangle 1">
            <a:extLst>
              <a:ext uri="{FF2B5EF4-FFF2-40B4-BE49-F238E27FC236}">
                <a16:creationId xmlns:a16="http://schemas.microsoft.com/office/drawing/2014/main" id="{C6F9CEE9-DD58-46D6-B62B-220101B8FC37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899B0B9F-391B-41A9-80CF-5299F8B2081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3494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5773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749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419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8087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873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830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930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86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973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8240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74EAA-2251-48A2-96BB-D75EB395CF61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948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jednotky.cz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7EF80E-32CE-4EB8-B57D-4129F9AD03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360488"/>
            <a:ext cx="7772400" cy="23876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Seminář FC3802</a:t>
            </a:r>
            <a:br>
              <a:rPr lang="cs-CZ" dirty="0"/>
            </a:br>
            <a:br>
              <a:rPr lang="cs-CZ" dirty="0"/>
            </a:br>
            <a:r>
              <a:rPr lang="cs-CZ" b="1" dirty="0"/>
              <a:t>úvod</a:t>
            </a:r>
          </a:p>
        </p:txBody>
      </p:sp>
    </p:spTree>
    <p:extLst>
      <p:ext uri="{BB962C8B-B14F-4D97-AF65-F5344CB8AC3E}">
        <p14:creationId xmlns:p14="http://schemas.microsoft.com/office/powerpoint/2010/main" val="3168110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855692A9-835B-47BB-9398-C9BFDC988896}"/>
              </a:ext>
            </a:extLst>
          </p:cNvPr>
          <p:cNvSpPr txBox="1"/>
          <p:nvPr/>
        </p:nvSpPr>
        <p:spPr>
          <a:xfrm>
            <a:off x="219075" y="268665"/>
            <a:ext cx="8705850" cy="5786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400" b="1" dirty="0"/>
              <a:t>Příklad </a:t>
            </a:r>
          </a:p>
          <a:p>
            <a:pPr algn="just"/>
            <a:endParaRPr lang="cs-CZ" dirty="0"/>
          </a:p>
          <a:p>
            <a:pPr algn="just"/>
            <a:r>
              <a:rPr lang="cs-CZ" sz="2400" dirty="0"/>
              <a:t>Předpokládejme, že chceme pomocí rozměrové zkoušky ověřit správnost rovnice </a:t>
            </a:r>
            <a:r>
              <a:rPr lang="cs-CZ" sz="2400" i="1" dirty="0"/>
              <a:t>F</a:t>
            </a:r>
            <a:r>
              <a:rPr lang="en-US" sz="2400" dirty="0"/>
              <a:t>.</a:t>
            </a:r>
            <a:r>
              <a:rPr lang="cs-CZ" sz="2400" i="1" dirty="0"/>
              <a:t>s</a:t>
            </a:r>
            <a:r>
              <a:rPr lang="cs-CZ" sz="2400" dirty="0"/>
              <a:t> </a:t>
            </a:r>
            <a:r>
              <a:rPr lang="en-US" sz="2400" dirty="0"/>
              <a:t>=</a:t>
            </a:r>
            <a:r>
              <a:rPr lang="cs-CZ" sz="2400" dirty="0"/>
              <a:t> </a:t>
            </a:r>
            <a:r>
              <a:rPr lang="cs-CZ" sz="2400" i="1" dirty="0"/>
              <a:t>m</a:t>
            </a:r>
            <a:r>
              <a:rPr lang="en-US" sz="2400" dirty="0"/>
              <a:t>.</a:t>
            </a:r>
            <a:r>
              <a:rPr lang="cs-CZ" sz="2400" i="1" dirty="0"/>
              <a:t>v</a:t>
            </a:r>
            <a:r>
              <a:rPr lang="cs-CZ" sz="2400" dirty="0"/>
              <a:t> , kde </a:t>
            </a:r>
            <a:r>
              <a:rPr lang="cs-CZ" sz="2400" i="1" dirty="0"/>
              <a:t>F</a:t>
            </a:r>
            <a:r>
              <a:rPr lang="cs-CZ" sz="2400" dirty="0"/>
              <a:t> je síla, </a:t>
            </a:r>
            <a:r>
              <a:rPr lang="cs-CZ" sz="2400" i="1" dirty="0"/>
              <a:t>s</a:t>
            </a:r>
            <a:r>
              <a:rPr lang="cs-CZ" sz="2400" dirty="0"/>
              <a:t> je délka dráhy, </a:t>
            </a:r>
            <a:r>
              <a:rPr lang="cs-CZ" sz="2400" i="1" dirty="0"/>
              <a:t>m</a:t>
            </a:r>
            <a:r>
              <a:rPr lang="cs-CZ" sz="2400" dirty="0"/>
              <a:t> je hmotnost a </a:t>
            </a:r>
            <a:r>
              <a:rPr lang="cs-CZ" sz="2400" i="1" dirty="0"/>
              <a:t>v</a:t>
            </a:r>
            <a:r>
              <a:rPr lang="cs-CZ" sz="2400" dirty="0"/>
              <a:t> je rychlost. </a:t>
            </a:r>
            <a:endParaRPr lang="en-US" sz="2400" dirty="0"/>
          </a:p>
          <a:p>
            <a:pPr algn="just"/>
            <a:r>
              <a:rPr lang="cs-CZ" sz="2400" dirty="0"/>
              <a:t>Za veličiny dosadíme jejich jednotky a upravíme na rozměry jednotek. </a:t>
            </a:r>
            <a:endParaRPr lang="en-US" sz="2400" dirty="0"/>
          </a:p>
          <a:p>
            <a:pPr algn="ctr"/>
            <a:r>
              <a:rPr lang="cs-CZ" sz="2400" dirty="0" err="1"/>
              <a:t>N.m</a:t>
            </a:r>
            <a:r>
              <a:rPr lang="cs-CZ" sz="2400" dirty="0"/>
              <a:t> = kg.m.s</a:t>
            </a:r>
            <a:r>
              <a:rPr lang="cs-CZ" sz="2400" baseline="30000" dirty="0"/>
              <a:t>-1</a:t>
            </a:r>
            <a:r>
              <a:rPr lang="cs-CZ" sz="2400" dirty="0"/>
              <a:t> </a:t>
            </a:r>
          </a:p>
          <a:p>
            <a:pPr algn="ctr"/>
            <a:endParaRPr lang="cs-CZ" sz="800" dirty="0"/>
          </a:p>
          <a:p>
            <a:pPr algn="ctr"/>
            <a:r>
              <a:rPr lang="cs-CZ" sz="2400" dirty="0"/>
              <a:t>kg.m</a:t>
            </a:r>
            <a:r>
              <a:rPr lang="cs-CZ" sz="2400" baseline="30000" dirty="0"/>
              <a:t>-2</a:t>
            </a:r>
            <a:r>
              <a:rPr lang="cs-CZ" sz="2400" dirty="0"/>
              <a:t>.s</a:t>
            </a:r>
            <a:r>
              <a:rPr lang="cs-CZ" sz="2400" baseline="30000" dirty="0"/>
              <a:t>-2</a:t>
            </a:r>
            <a:r>
              <a:rPr lang="cs-CZ" sz="2400" dirty="0"/>
              <a:t> ≠ kg.m.s</a:t>
            </a:r>
            <a:r>
              <a:rPr lang="cs-CZ" sz="2400" baseline="30000" dirty="0"/>
              <a:t>-1</a:t>
            </a:r>
            <a:r>
              <a:rPr lang="cs-CZ" sz="2400" dirty="0"/>
              <a:t> </a:t>
            </a:r>
            <a:endParaRPr lang="en-US" sz="2400" dirty="0"/>
          </a:p>
          <a:p>
            <a:pPr algn="just"/>
            <a:endParaRPr lang="cs-CZ" sz="800" dirty="0"/>
          </a:p>
          <a:p>
            <a:pPr algn="just"/>
            <a:r>
              <a:rPr lang="cs-CZ" sz="2400" dirty="0"/>
              <a:t>Je zřejmé, že kontrola nesouhlasí. Buď chybí na levé straně m</a:t>
            </a:r>
            <a:r>
              <a:rPr lang="cs-CZ" sz="2400" baseline="30000" dirty="0"/>
              <a:t>-1</a:t>
            </a:r>
            <a:r>
              <a:rPr lang="cs-CZ" sz="2400" dirty="0"/>
              <a:t>.s nebo chybí na pravé straně m.s</a:t>
            </a:r>
            <a:r>
              <a:rPr lang="cs-CZ" sz="2400" baseline="30000" dirty="0"/>
              <a:t>-1</a:t>
            </a:r>
            <a:r>
              <a:rPr lang="cs-CZ" sz="2400" dirty="0"/>
              <a:t>. </a:t>
            </a:r>
            <a:endParaRPr lang="en-US" sz="2400" dirty="0"/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Správná rovnice je </a:t>
            </a:r>
          </a:p>
          <a:p>
            <a:pPr algn="ctr"/>
            <a:r>
              <a:rPr lang="cs-CZ" sz="2400" dirty="0" err="1"/>
              <a:t>F.s</a:t>
            </a:r>
            <a:r>
              <a:rPr lang="cs-CZ" sz="2400" dirty="0"/>
              <a:t> = ½.m.v</a:t>
            </a:r>
            <a:r>
              <a:rPr lang="cs-CZ" sz="2400" baseline="30000" dirty="0"/>
              <a:t>2</a:t>
            </a:r>
            <a:r>
              <a:rPr lang="cs-CZ" sz="2400" dirty="0"/>
              <a:t> </a:t>
            </a:r>
          </a:p>
          <a:p>
            <a:pPr algn="just"/>
            <a:r>
              <a:rPr lang="cs-CZ" sz="2400" dirty="0"/>
              <a:t>(pro daný případ je práce rovna kinetické energii a nikoliv hybnosti). </a:t>
            </a:r>
          </a:p>
        </p:txBody>
      </p:sp>
    </p:spTree>
    <p:extLst>
      <p:ext uri="{BB962C8B-B14F-4D97-AF65-F5344CB8AC3E}">
        <p14:creationId xmlns:p14="http://schemas.microsoft.com/office/powerpoint/2010/main" val="3993821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A3237C74-665B-42F7-9319-908F8C4C31EF}"/>
              </a:ext>
            </a:extLst>
          </p:cNvPr>
          <p:cNvSpPr txBox="1"/>
          <p:nvPr/>
        </p:nvSpPr>
        <p:spPr>
          <a:xfrm>
            <a:off x="271462" y="166210"/>
            <a:ext cx="8705850" cy="32624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200" b="1" dirty="0"/>
              <a:t>Mezinárodní soustava jednotek </a:t>
            </a:r>
            <a:endParaRPr lang="en-US" sz="3200" b="1" dirty="0"/>
          </a:p>
          <a:p>
            <a:endParaRPr lang="en-US" dirty="0"/>
          </a:p>
          <a:p>
            <a:r>
              <a:rPr lang="en-US" dirty="0"/>
              <a:t>  </a:t>
            </a:r>
            <a:r>
              <a:rPr lang="cs-CZ" sz="2400" dirty="0"/>
              <a:t>Mezinárodní soustavu jednotek tvoří tyto skupiny jednotek:</a:t>
            </a:r>
            <a:endParaRPr lang="en-US" sz="2400" dirty="0"/>
          </a:p>
          <a:p>
            <a:r>
              <a:rPr lang="cs-CZ" dirty="0"/>
              <a:t> </a:t>
            </a:r>
            <a:endParaRPr lang="en-US" dirty="0"/>
          </a:p>
          <a:p>
            <a:endParaRPr lang="cs-CZ" sz="2400" b="1" dirty="0"/>
          </a:p>
          <a:p>
            <a:r>
              <a:rPr lang="cs-CZ" sz="2400" b="1" dirty="0"/>
              <a:t>Základní jednotky (a veličiny) </a:t>
            </a:r>
            <a:endParaRPr lang="en-US" sz="2400" b="1" dirty="0"/>
          </a:p>
          <a:p>
            <a:endParaRPr lang="en-US" dirty="0"/>
          </a:p>
          <a:p>
            <a:pPr algn="just"/>
            <a:r>
              <a:rPr lang="cs-CZ" sz="2400" dirty="0"/>
              <a:t>Definují se přírodním dějem. </a:t>
            </a:r>
            <a:endParaRPr lang="en-US" sz="2400" dirty="0"/>
          </a:p>
          <a:p>
            <a:pPr algn="just"/>
            <a:r>
              <a:rPr lang="cs-CZ" sz="2400" dirty="0"/>
              <a:t>Jde o 7 jednotek a veličin.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E0983C77-FC27-47D4-9F26-4A67D1D2E3D5}"/>
              </a:ext>
            </a:extLst>
          </p:cNvPr>
          <p:cNvSpPr txBox="1"/>
          <p:nvPr/>
        </p:nvSpPr>
        <p:spPr>
          <a:xfrm>
            <a:off x="211931" y="3944542"/>
            <a:ext cx="8824912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/>
              <a:t>Odvozené jednotky </a:t>
            </a:r>
            <a:endParaRPr lang="en-US" sz="2400" b="1" dirty="0"/>
          </a:p>
          <a:p>
            <a:endParaRPr lang="en-US" dirty="0"/>
          </a:p>
          <a:p>
            <a:r>
              <a:rPr lang="en-US" dirty="0"/>
              <a:t>   </a:t>
            </a:r>
            <a:r>
              <a:rPr lang="cs-CZ" sz="2400" dirty="0"/>
              <a:t>Odvozují se ze základních jednotek pomocí definičních vztahů odpovídajících fyzikálních veličin: </a:t>
            </a:r>
          </a:p>
          <a:p>
            <a:r>
              <a:rPr lang="cs-CZ" sz="2400" dirty="0"/>
              <a:t>		</a:t>
            </a:r>
            <a:r>
              <a:rPr lang="cs-CZ" sz="2400" dirty="0" err="1"/>
              <a:t>m.s</a:t>
            </a:r>
            <a:r>
              <a:rPr lang="en-US" sz="2400" baseline="30000" dirty="0"/>
              <a:t>-1</a:t>
            </a:r>
            <a:r>
              <a:rPr lang="cs-CZ" sz="2400" dirty="0"/>
              <a:t>, </a:t>
            </a:r>
            <a:r>
              <a:rPr lang="cs-CZ" sz="2400" dirty="0" err="1"/>
              <a:t>kg.m</a:t>
            </a:r>
            <a:r>
              <a:rPr lang="en-US" sz="2400" baseline="30000" dirty="0"/>
              <a:t>-3</a:t>
            </a:r>
            <a:r>
              <a:rPr lang="cs-CZ" sz="2400" dirty="0"/>
              <a:t> , … </a:t>
            </a:r>
            <a:endParaRPr lang="en-US" sz="2400" dirty="0"/>
          </a:p>
          <a:p>
            <a:r>
              <a:rPr lang="en-US" sz="2400" dirty="0"/>
              <a:t>   </a:t>
            </a:r>
            <a:r>
              <a:rPr lang="cs-CZ" sz="2400" dirty="0"/>
              <a:t>Některé z nich mají své názvy podle význačných</a:t>
            </a:r>
            <a:r>
              <a:rPr lang="en-US" sz="2400" dirty="0"/>
              <a:t> </a:t>
            </a:r>
            <a:r>
              <a:rPr lang="cs-CZ" sz="2400" dirty="0"/>
              <a:t> fyziků</a:t>
            </a:r>
            <a:r>
              <a:rPr lang="en-US" sz="2400" dirty="0"/>
              <a:t>: </a:t>
            </a:r>
            <a:endParaRPr lang="cs-CZ" sz="2400" dirty="0"/>
          </a:p>
          <a:p>
            <a:r>
              <a:rPr lang="cs-CZ" sz="2400" dirty="0"/>
              <a:t>		např. N </a:t>
            </a:r>
            <a:r>
              <a:rPr lang="en-US" sz="2400" dirty="0"/>
              <a:t>= </a:t>
            </a:r>
            <a:r>
              <a:rPr lang="cs-CZ" sz="2400" dirty="0" err="1"/>
              <a:t>kg.m.s</a:t>
            </a:r>
            <a:r>
              <a:rPr lang="en-US" sz="2400" baseline="30000" dirty="0"/>
              <a:t>-2</a:t>
            </a:r>
            <a:r>
              <a:rPr lang="en-US" sz="2400" dirty="0"/>
              <a:t> </a:t>
            </a:r>
            <a:r>
              <a:rPr lang="cs-CZ" sz="2400" dirty="0"/>
              <a:t>(newton), </a:t>
            </a:r>
            <a:r>
              <a:rPr lang="en-US" sz="2400" dirty="0"/>
              <a:t> </a:t>
            </a:r>
            <a:r>
              <a:rPr lang="cs-CZ" sz="2400" dirty="0"/>
              <a:t>J</a:t>
            </a:r>
            <a:r>
              <a:rPr lang="en-US" sz="2400" dirty="0"/>
              <a:t> =</a:t>
            </a:r>
            <a:r>
              <a:rPr lang="cs-CZ" sz="2400" dirty="0"/>
              <a:t> </a:t>
            </a:r>
            <a:r>
              <a:rPr lang="cs-CZ" sz="2400" dirty="0" err="1"/>
              <a:t>kg.m</a:t>
            </a:r>
            <a:r>
              <a:rPr lang="en-US" sz="2400" baseline="30000" dirty="0"/>
              <a:t>2</a:t>
            </a:r>
            <a:r>
              <a:rPr lang="cs-CZ" sz="2400" dirty="0"/>
              <a:t>.s</a:t>
            </a:r>
            <a:r>
              <a:rPr lang="en-US" sz="2400" baseline="30000" dirty="0"/>
              <a:t>-2</a:t>
            </a:r>
            <a:r>
              <a:rPr lang="cs-CZ" sz="2400" dirty="0"/>
              <a:t> (joule), … </a:t>
            </a:r>
            <a:endParaRPr lang="en-US" sz="240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E1E061B4-786A-4BF8-BA3E-8C170E849F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7935" y="1356755"/>
            <a:ext cx="4541253" cy="3113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2486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BE4F54-62CC-4947-8F36-4ADF9640C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B63366-54A0-4A7B-81F2-CE9C3F155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22882" name="Picture 2" descr="See the source image">
            <a:extLst>
              <a:ext uri="{FF2B5EF4-FFF2-40B4-BE49-F238E27FC236}">
                <a16:creationId xmlns:a16="http://schemas.microsoft.com/office/drawing/2014/main" id="{32232CC1-F18D-4151-BBD4-9907296053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342899"/>
            <a:ext cx="8058150" cy="6043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4261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3DC7CD4E-F7BA-4D50-85D4-7C95A32B34C8}"/>
              </a:ext>
            </a:extLst>
          </p:cNvPr>
          <p:cNvSpPr txBox="1"/>
          <p:nvPr/>
        </p:nvSpPr>
        <p:spPr>
          <a:xfrm>
            <a:off x="295274" y="269439"/>
            <a:ext cx="8696325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/>
              <a:t> </a:t>
            </a:r>
            <a:r>
              <a:rPr lang="cs-CZ" sz="2200" dirty="0"/>
              <a:t>Mezi jednotky odvozené patří též dvě </a:t>
            </a:r>
            <a:r>
              <a:rPr lang="cs-CZ" sz="2200" b="1" dirty="0"/>
              <a:t>doplňkové jednotky</a:t>
            </a:r>
            <a:r>
              <a:rPr lang="cs-CZ" sz="2200" dirty="0"/>
              <a:t>: </a:t>
            </a:r>
            <a:r>
              <a:rPr lang="cs-CZ" sz="2200" i="1" dirty="0"/>
              <a:t>radián</a:t>
            </a:r>
            <a:r>
              <a:rPr lang="cs-CZ" sz="2200" dirty="0"/>
              <a:t> (rad) jako jednotka rovinného úhlu a </a:t>
            </a:r>
            <a:r>
              <a:rPr lang="cs-CZ" sz="2200" i="1" dirty="0"/>
              <a:t>steradián</a:t>
            </a:r>
            <a:r>
              <a:rPr lang="cs-CZ" sz="2200" dirty="0"/>
              <a:t> (</a:t>
            </a:r>
            <a:r>
              <a:rPr lang="cs-CZ" sz="2200" dirty="0" err="1"/>
              <a:t>sr</a:t>
            </a:r>
            <a:r>
              <a:rPr lang="cs-CZ" sz="2200" dirty="0"/>
              <a:t>) jako jednotka prostorového úhlu. Tyto jednotky nelze vyjádřit pomocí jednotek základních - považujeme je za bezrozměrné. Je-li např. </a:t>
            </a:r>
            <a:r>
              <a:rPr lang="el-GR" sz="2200" dirty="0"/>
              <a:t>α</a:t>
            </a:r>
            <a:r>
              <a:rPr lang="cs-CZ" sz="2200" dirty="0"/>
              <a:t> označení rovinného úhlu, lze psát </a:t>
            </a:r>
            <a:r>
              <a:rPr lang="el-GR" sz="2200" dirty="0"/>
              <a:t>α </a:t>
            </a:r>
            <a:r>
              <a:rPr lang="en-US" sz="2200" dirty="0"/>
              <a:t>=</a:t>
            </a:r>
            <a:r>
              <a:rPr lang="cs-CZ" sz="2200" dirty="0"/>
              <a:t> </a:t>
            </a:r>
            <a:r>
              <a:rPr lang="el-GR" sz="2200" dirty="0"/>
              <a:t>π</a:t>
            </a:r>
            <a:r>
              <a:rPr lang="cs-CZ" sz="2200" dirty="0"/>
              <a:t> rad , ale při přepisu do soustavy SI se píše jen </a:t>
            </a:r>
            <a:r>
              <a:rPr lang="el-GR" sz="2200" dirty="0"/>
              <a:t>α </a:t>
            </a:r>
            <a:r>
              <a:rPr lang="en-US" sz="2200" dirty="0"/>
              <a:t>=</a:t>
            </a:r>
            <a:r>
              <a:rPr lang="cs-CZ" sz="2200" dirty="0"/>
              <a:t> </a:t>
            </a:r>
            <a:r>
              <a:rPr lang="el-GR" sz="2200" dirty="0"/>
              <a:t>π</a:t>
            </a:r>
            <a:r>
              <a:rPr lang="cs-CZ" sz="2200" dirty="0"/>
              <a:t>, tj. </a:t>
            </a:r>
            <a:r>
              <a:rPr lang="el-GR" sz="2200" dirty="0"/>
              <a:t>α </a:t>
            </a:r>
            <a:r>
              <a:rPr lang="en-US" sz="2200" dirty="0"/>
              <a:t>= </a:t>
            </a:r>
            <a:r>
              <a:rPr lang="cs-CZ" sz="2200" dirty="0"/>
              <a:t>1. 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1AB3FFE-FD39-46DD-8497-0AFEC53379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0210" y="2371725"/>
            <a:ext cx="6024813" cy="4283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233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FC0CF807-1C0D-4CF0-9A18-4908E13F1E47}"/>
              </a:ext>
            </a:extLst>
          </p:cNvPr>
          <p:cNvSpPr txBox="1"/>
          <p:nvPr/>
        </p:nvSpPr>
        <p:spPr>
          <a:xfrm>
            <a:off x="161925" y="478185"/>
            <a:ext cx="882014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400" dirty="0"/>
              <a:t>Násobné a dílčí jednotky tvoří se ze základních a odvozených jednotek </a:t>
            </a:r>
            <a:r>
              <a:rPr lang="cs-CZ" sz="2400" u="sng" dirty="0"/>
              <a:t>pomocí mocnin o základu 10</a:t>
            </a:r>
            <a:r>
              <a:rPr lang="en-US" sz="2400" u="sng" dirty="0"/>
              <a:t>:</a:t>
            </a:r>
            <a:r>
              <a:rPr lang="cs-CZ" sz="2400" dirty="0"/>
              <a:t> </a:t>
            </a:r>
            <a:endParaRPr lang="en-US" sz="240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F462B03-8D8A-4BFC-A112-F8F042F184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3761" y="1474020"/>
            <a:ext cx="3835516" cy="2547251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614F5904-478E-45B6-8F0B-9C93CFB2B1C3}"/>
              </a:ext>
            </a:extLst>
          </p:cNvPr>
          <p:cNvSpPr txBox="1"/>
          <p:nvPr/>
        </p:nvSpPr>
        <p:spPr>
          <a:xfrm>
            <a:off x="447676" y="5592544"/>
            <a:ext cx="816768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400" dirty="0"/>
              <a:t>Pozor! Je zde jedna výjimka: </a:t>
            </a:r>
            <a:r>
              <a:rPr lang="cs-CZ" sz="2400" u="sng" dirty="0"/>
              <a:t>kilogram je jednotka základní, nikoli násobná </a:t>
            </a:r>
            <a:r>
              <a:rPr lang="en-US" sz="2400" u="sng" dirty="0"/>
              <a:t>!!!</a:t>
            </a:r>
            <a:endParaRPr lang="cs-CZ" sz="2400" u="sng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10F921D-0BE7-4B75-8AFF-8A6326EFE0DA}"/>
              </a:ext>
            </a:extLst>
          </p:cNvPr>
          <p:cNvSpPr txBox="1"/>
          <p:nvPr/>
        </p:nvSpPr>
        <p:spPr>
          <a:xfrm>
            <a:off x="528637" y="4144919"/>
            <a:ext cx="808672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400" dirty="0"/>
              <a:t>V některých případech je možné též použít předpon </a:t>
            </a:r>
            <a:r>
              <a:rPr lang="cs-CZ" sz="2400" i="1" dirty="0" err="1"/>
              <a:t>centi</a:t>
            </a:r>
            <a:r>
              <a:rPr lang="cs-CZ" sz="2400" dirty="0"/>
              <a:t>- (se značkou c), </a:t>
            </a:r>
            <a:r>
              <a:rPr lang="cs-CZ" sz="2400" i="1" dirty="0"/>
              <a:t>deci</a:t>
            </a:r>
            <a:r>
              <a:rPr lang="cs-CZ" sz="2400" dirty="0"/>
              <a:t>- (d) a </a:t>
            </a:r>
            <a:r>
              <a:rPr lang="cs-CZ" sz="2400" i="1" dirty="0"/>
              <a:t>hekto</a:t>
            </a:r>
            <a:r>
              <a:rPr lang="cs-CZ" sz="2400" dirty="0"/>
              <a:t>- (h) - např. 1 cm = 0,01 m, 1 dm = 0,1 m, 1 hl = 100 l, …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56713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834" name="Picture 2" descr="See the source image">
            <a:extLst>
              <a:ext uri="{FF2B5EF4-FFF2-40B4-BE49-F238E27FC236}">
                <a16:creationId xmlns:a16="http://schemas.microsoft.com/office/drawing/2014/main" id="{ADCF04F9-8271-41F4-9E3C-5921121273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518" y="3431089"/>
            <a:ext cx="7570964" cy="3118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B53925F5-9EE0-4ACC-B72B-F97F250AA25F}"/>
              </a:ext>
            </a:extLst>
          </p:cNvPr>
          <p:cNvSpPr txBox="1"/>
          <p:nvPr/>
        </p:nvSpPr>
        <p:spPr>
          <a:xfrm>
            <a:off x="203596" y="307976"/>
            <a:ext cx="8736807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/>
              <a:t>Vedlejší jednotky </a:t>
            </a:r>
            <a:endParaRPr lang="en-US" sz="2400" b="1" dirty="0"/>
          </a:p>
          <a:p>
            <a:endParaRPr lang="en-US" sz="800" dirty="0"/>
          </a:p>
          <a:p>
            <a:endParaRPr lang="cs-CZ" sz="800" dirty="0"/>
          </a:p>
          <a:p>
            <a:pPr algn="just"/>
            <a:r>
              <a:rPr lang="cs-CZ" sz="2400" dirty="0"/>
              <a:t>jejich používání je příslušnou normou dovoleno, i když do jednotek soustavy SI nepatří. Povolení bylo uděleno na základě praktických důvodů. Jedná se např. o tyto jednotky: </a:t>
            </a:r>
          </a:p>
          <a:p>
            <a:endParaRPr lang="cs-CZ" sz="800" dirty="0"/>
          </a:p>
          <a:p>
            <a:r>
              <a:rPr lang="cs-CZ" sz="2400" dirty="0"/>
              <a:t>             minuta (min), hodina (h), litr (l), tuna (t), … </a:t>
            </a:r>
          </a:p>
          <a:p>
            <a:endParaRPr lang="en-US" sz="800" dirty="0"/>
          </a:p>
          <a:p>
            <a:pPr algn="just"/>
            <a:r>
              <a:rPr lang="cs-CZ" sz="2400" dirty="0"/>
              <a:t>Při výpočtech je ale převádíme na jednotky soustavy SI. </a:t>
            </a:r>
          </a:p>
        </p:txBody>
      </p:sp>
    </p:spTree>
    <p:extLst>
      <p:ext uri="{BB962C8B-B14F-4D97-AF65-F5344CB8AC3E}">
        <p14:creationId xmlns:p14="http://schemas.microsoft.com/office/powerpoint/2010/main" val="39124688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>
            <a:extLst>
              <a:ext uri="{FF2B5EF4-FFF2-40B4-BE49-F238E27FC236}">
                <a16:creationId xmlns:a16="http://schemas.microsoft.com/office/drawing/2014/main" id="{F4866DEB-953A-41AD-89E2-670928DD0E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9504" y="942975"/>
            <a:ext cx="6296441" cy="4219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E4530599-4668-48C9-B51B-48BEA75223C4}"/>
              </a:ext>
            </a:extLst>
          </p:cNvPr>
          <p:cNvSpPr txBox="1"/>
          <p:nvPr/>
        </p:nvSpPr>
        <p:spPr>
          <a:xfrm>
            <a:off x="3219447" y="295275"/>
            <a:ext cx="28765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Násobky jednotek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711EB32-F4BE-4F02-96BB-17DA9FADBB5D}"/>
              </a:ext>
            </a:extLst>
          </p:cNvPr>
          <p:cNvSpPr txBox="1"/>
          <p:nvPr/>
        </p:nvSpPr>
        <p:spPr>
          <a:xfrm>
            <a:off x="3119643" y="5730359"/>
            <a:ext cx="26810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linkClick r:id="rId4"/>
              </a:rPr>
              <a:t>https://www.jednotky.cz/</a:t>
            </a:r>
            <a:endParaRPr 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DFE71F15-FDA4-456F-989D-458948A9FA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8020" y="452206"/>
            <a:ext cx="5446430" cy="5953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F0EC09C3-9B93-4A28-8BA7-D3779D64F245}"/>
              </a:ext>
            </a:extLst>
          </p:cNvPr>
          <p:cNvSpPr txBox="1"/>
          <p:nvPr/>
        </p:nvSpPr>
        <p:spPr>
          <a:xfrm>
            <a:off x="295276" y="704850"/>
            <a:ext cx="20764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/>
              <a:t>Převod jednotek</a:t>
            </a:r>
          </a:p>
        </p:txBody>
      </p:sp>
      <p:pic>
        <p:nvPicPr>
          <p:cNvPr id="1028" name="Picture 4" descr="See the source image">
            <a:extLst>
              <a:ext uri="{FF2B5EF4-FFF2-40B4-BE49-F238E27FC236}">
                <a16:creationId xmlns:a16="http://schemas.microsoft.com/office/drawing/2014/main" id="{614B295D-9B11-4C34-97AE-9C23B9EF8B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2981324"/>
            <a:ext cx="2990850" cy="1575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31EC2D93-5640-4FCA-B9DB-11810F6E5C47}"/>
              </a:ext>
            </a:extLst>
          </p:cNvPr>
          <p:cNvSpPr txBox="1"/>
          <p:nvPr/>
        </p:nvSpPr>
        <p:spPr>
          <a:xfrm>
            <a:off x="142698" y="2611993"/>
            <a:ext cx="12059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jednotky času</a:t>
            </a:r>
          </a:p>
        </p:txBody>
      </p:sp>
    </p:spTree>
    <p:extLst>
      <p:ext uri="{BB962C8B-B14F-4D97-AF65-F5344CB8AC3E}">
        <p14:creationId xmlns:p14="http://schemas.microsoft.com/office/powerpoint/2010/main" val="23410322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AEBAB8B8-1314-4227-81A3-7845C21612DE}"/>
              </a:ext>
            </a:extLst>
          </p:cNvPr>
          <p:cNvSpPr txBox="1"/>
          <p:nvPr/>
        </p:nvSpPr>
        <p:spPr>
          <a:xfrm>
            <a:off x="561975" y="320457"/>
            <a:ext cx="2656176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Převeďte na jednotky SI</a:t>
            </a:r>
          </a:p>
          <a:p>
            <a:pPr marL="514350" indent="-514350">
              <a:buAutoNum type="alphaLcParenR"/>
            </a:pPr>
            <a:r>
              <a:rPr lang="cs-CZ" sz="2000" dirty="0"/>
              <a:t>750 mm</a:t>
            </a:r>
            <a:r>
              <a:rPr lang="cs-CZ" sz="2000" baseline="30000" dirty="0"/>
              <a:t>2</a:t>
            </a:r>
          </a:p>
          <a:p>
            <a:pPr marL="514350" indent="-514350">
              <a:buAutoNum type="alphaLcParenR"/>
            </a:pPr>
            <a:r>
              <a:rPr lang="en-US" sz="2000" dirty="0"/>
              <a:t>0,35 cm</a:t>
            </a:r>
            <a:r>
              <a:rPr lang="en-US" sz="2000" baseline="30000" dirty="0"/>
              <a:t>2</a:t>
            </a:r>
          </a:p>
          <a:p>
            <a:pPr marL="514350" indent="-514350">
              <a:buAutoNum type="alphaLcParenR"/>
            </a:pPr>
            <a:r>
              <a:rPr lang="en-US" sz="2000" dirty="0"/>
              <a:t>3.10</a:t>
            </a:r>
            <a:r>
              <a:rPr lang="en-US" sz="2000" baseline="30000" dirty="0"/>
              <a:t>2</a:t>
            </a:r>
            <a:r>
              <a:rPr lang="en-US" sz="2000" dirty="0"/>
              <a:t> dm</a:t>
            </a:r>
            <a:r>
              <a:rPr lang="en-US" sz="2000" baseline="30000" dirty="0"/>
              <a:t>2</a:t>
            </a:r>
          </a:p>
          <a:p>
            <a:pPr marL="514350" indent="-514350">
              <a:buAutoNum type="alphaLcParenR"/>
            </a:pPr>
            <a:r>
              <a:rPr lang="en-US" sz="2000" dirty="0"/>
              <a:t>0,6 km</a:t>
            </a:r>
            <a:r>
              <a:rPr lang="en-US" sz="2000" baseline="30000" dirty="0"/>
              <a:t>2</a:t>
            </a:r>
            <a:endParaRPr lang="cs-CZ" sz="2000" baseline="300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D727234-99AC-4135-B76B-F8C89C0EBF4D}"/>
              </a:ext>
            </a:extLst>
          </p:cNvPr>
          <p:cNvSpPr txBox="1"/>
          <p:nvPr/>
        </p:nvSpPr>
        <p:spPr>
          <a:xfrm>
            <a:off x="4791075" y="320457"/>
            <a:ext cx="283845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Převeďte na jednotky SI</a:t>
            </a:r>
          </a:p>
          <a:p>
            <a:pPr marL="514350" indent="-514350">
              <a:buAutoNum type="alphaLcParenR"/>
            </a:pPr>
            <a:r>
              <a:rPr lang="en-US" sz="2000" dirty="0"/>
              <a:t>3</a:t>
            </a:r>
            <a:r>
              <a:rPr lang="cs-CZ" sz="2000" dirty="0"/>
              <a:t>70 mm</a:t>
            </a:r>
            <a:r>
              <a:rPr lang="en-US" sz="2000" baseline="30000" dirty="0"/>
              <a:t>3</a:t>
            </a:r>
            <a:endParaRPr lang="cs-CZ" sz="2000" baseline="30000" dirty="0"/>
          </a:p>
          <a:p>
            <a:pPr marL="514350" indent="-514350">
              <a:buAutoNum type="alphaLcParenR"/>
            </a:pPr>
            <a:r>
              <a:rPr lang="en-US" sz="2000" dirty="0"/>
              <a:t>0,95 cm</a:t>
            </a:r>
            <a:r>
              <a:rPr lang="en-US" sz="2000" baseline="30000" dirty="0"/>
              <a:t>3</a:t>
            </a:r>
          </a:p>
          <a:p>
            <a:pPr marL="514350" indent="-514350">
              <a:buAutoNum type="alphaLcParenR"/>
            </a:pPr>
            <a:r>
              <a:rPr lang="en-US" sz="2000" dirty="0"/>
              <a:t>6.10</a:t>
            </a:r>
            <a:r>
              <a:rPr lang="en-US" sz="2000" baseline="30000" dirty="0"/>
              <a:t>2</a:t>
            </a:r>
            <a:r>
              <a:rPr lang="en-US" sz="2000" dirty="0"/>
              <a:t> dm</a:t>
            </a:r>
            <a:r>
              <a:rPr lang="en-US" sz="2000" baseline="30000" dirty="0"/>
              <a:t>3</a:t>
            </a:r>
          </a:p>
          <a:p>
            <a:pPr marL="514350" indent="-514350">
              <a:buAutoNum type="alphaLcParenR"/>
            </a:pPr>
            <a:r>
              <a:rPr lang="en-US" sz="2000" dirty="0"/>
              <a:t>0,8 km</a:t>
            </a:r>
            <a:r>
              <a:rPr lang="en-US" sz="2000" baseline="30000" dirty="0"/>
              <a:t>3</a:t>
            </a:r>
            <a:endParaRPr lang="cs-CZ" sz="2000" baseline="30000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68B5796-2600-4F7B-9A48-4EEB86C58973}"/>
              </a:ext>
            </a:extLst>
          </p:cNvPr>
          <p:cNvSpPr txBox="1"/>
          <p:nvPr/>
        </p:nvSpPr>
        <p:spPr>
          <a:xfrm>
            <a:off x="5381625" y="4171950"/>
            <a:ext cx="313372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Jedna tuna je ekvivalentem</a:t>
            </a:r>
          </a:p>
          <a:p>
            <a:pPr marL="514350" indent="-514350">
              <a:buAutoNum type="alphaLcParenR"/>
            </a:pPr>
            <a:r>
              <a:rPr lang="cs-CZ" sz="2000" dirty="0"/>
              <a:t>100 kg</a:t>
            </a:r>
          </a:p>
          <a:p>
            <a:pPr marL="514350" indent="-514350">
              <a:buAutoNum type="alphaLcParenR"/>
            </a:pPr>
            <a:r>
              <a:rPr lang="cs-CZ" sz="2000" dirty="0"/>
              <a:t>10</a:t>
            </a:r>
            <a:r>
              <a:rPr lang="cs-CZ" sz="2000" baseline="30000" dirty="0"/>
              <a:t>9</a:t>
            </a:r>
            <a:r>
              <a:rPr lang="cs-CZ" sz="2000" dirty="0"/>
              <a:t> µg</a:t>
            </a:r>
          </a:p>
          <a:p>
            <a:pPr marL="514350" indent="-514350">
              <a:buFontTx/>
              <a:buAutoNum type="alphaLcParenR"/>
            </a:pPr>
            <a:r>
              <a:rPr lang="cs-CZ" sz="2000" dirty="0"/>
              <a:t>10</a:t>
            </a:r>
            <a:r>
              <a:rPr lang="cs-CZ" sz="2000" baseline="30000" dirty="0"/>
              <a:t>9</a:t>
            </a:r>
            <a:r>
              <a:rPr lang="cs-CZ" sz="2000" dirty="0"/>
              <a:t> </a:t>
            </a:r>
            <a:r>
              <a:rPr lang="cs-CZ" sz="2000" dirty="0" err="1"/>
              <a:t>ng</a:t>
            </a:r>
            <a:endParaRPr lang="cs-CZ" sz="2000" dirty="0"/>
          </a:p>
          <a:p>
            <a:pPr marL="514350" indent="-514350">
              <a:buFontTx/>
              <a:buAutoNum type="alphaLcParenR"/>
            </a:pPr>
            <a:r>
              <a:rPr lang="cs-CZ" sz="2000" dirty="0"/>
              <a:t>10</a:t>
            </a:r>
            <a:r>
              <a:rPr lang="cs-CZ" sz="2000" baseline="30000" dirty="0"/>
              <a:t>12</a:t>
            </a:r>
            <a:r>
              <a:rPr lang="cs-CZ" sz="2000" dirty="0"/>
              <a:t> </a:t>
            </a:r>
            <a:r>
              <a:rPr lang="cs-CZ" sz="2000" dirty="0" err="1"/>
              <a:t>pg</a:t>
            </a:r>
            <a:endParaRPr lang="cs-CZ" sz="2000" dirty="0"/>
          </a:p>
          <a:p>
            <a:pPr marL="514350" indent="-514350">
              <a:buFontTx/>
              <a:buAutoNum type="alphaLcParenR"/>
            </a:pPr>
            <a:r>
              <a:rPr lang="cs-CZ" sz="2000" dirty="0"/>
              <a:t>10</a:t>
            </a:r>
            <a:r>
              <a:rPr lang="cs-CZ" sz="2000" baseline="30000" dirty="0"/>
              <a:t>12</a:t>
            </a:r>
            <a:r>
              <a:rPr lang="cs-CZ" sz="2000" dirty="0"/>
              <a:t> </a:t>
            </a:r>
            <a:r>
              <a:rPr lang="cs-CZ" sz="2000" dirty="0" err="1"/>
              <a:t>ng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12A35F9-A68E-403B-AB01-90B96A014549}"/>
              </a:ext>
            </a:extLst>
          </p:cNvPr>
          <p:cNvSpPr txBox="1"/>
          <p:nvPr/>
        </p:nvSpPr>
        <p:spPr>
          <a:xfrm>
            <a:off x="561975" y="4347686"/>
            <a:ext cx="2962275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Převeďte na jednotky SI</a:t>
            </a:r>
          </a:p>
          <a:p>
            <a:pPr marL="514350" indent="-514350">
              <a:buAutoNum type="alphaLcParenR"/>
            </a:pPr>
            <a:r>
              <a:rPr lang="en-US" sz="2000" dirty="0"/>
              <a:t>0,5</a:t>
            </a:r>
            <a:r>
              <a:rPr lang="cs-CZ" sz="2000" dirty="0"/>
              <a:t> mm</a:t>
            </a:r>
            <a:r>
              <a:rPr lang="en-US" sz="2000" baseline="30000" dirty="0"/>
              <a:t>2</a:t>
            </a:r>
            <a:endParaRPr lang="cs-CZ" sz="2000" baseline="30000" dirty="0"/>
          </a:p>
          <a:p>
            <a:pPr marL="514350" indent="-514350">
              <a:buAutoNum type="alphaLcParenR"/>
            </a:pPr>
            <a:r>
              <a:rPr lang="en-US" sz="2000" dirty="0"/>
              <a:t>7 dm</a:t>
            </a:r>
            <a:r>
              <a:rPr lang="en-US" sz="2000" baseline="30000" dirty="0"/>
              <a:t>3</a:t>
            </a:r>
          </a:p>
          <a:p>
            <a:pPr marL="514350" indent="-514350">
              <a:buAutoNum type="alphaLcParenR"/>
            </a:pPr>
            <a:r>
              <a:rPr lang="en-US" sz="2000" dirty="0"/>
              <a:t>12 nm</a:t>
            </a:r>
            <a:endParaRPr lang="en-US" sz="2000" baseline="30000" dirty="0"/>
          </a:p>
          <a:p>
            <a:pPr marL="514350" indent="-514350">
              <a:buAutoNum type="alphaLcParenR"/>
            </a:pPr>
            <a:r>
              <a:rPr lang="en-US" sz="2000" dirty="0"/>
              <a:t>0,5 g.cm</a:t>
            </a:r>
            <a:r>
              <a:rPr lang="en-US" sz="2000" baseline="30000" dirty="0"/>
              <a:t>-3</a:t>
            </a:r>
            <a:endParaRPr lang="cs-CZ" sz="2000" baseline="30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61D6B2F3-1009-475C-AAE9-C9A708BC5DC3}"/>
              </a:ext>
            </a:extLst>
          </p:cNvPr>
          <p:cNvSpPr txBox="1"/>
          <p:nvPr/>
        </p:nvSpPr>
        <p:spPr>
          <a:xfrm>
            <a:off x="561975" y="2299811"/>
            <a:ext cx="350520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Převeďte na </a:t>
            </a:r>
            <a:r>
              <a:rPr lang="en-US" sz="2000" dirty="0" err="1"/>
              <a:t>gramy</a:t>
            </a:r>
            <a:endParaRPr lang="cs-CZ" sz="2000" baseline="30000" dirty="0"/>
          </a:p>
          <a:p>
            <a:pPr marL="514350" indent="-514350">
              <a:buAutoNum type="alphaLcParenR"/>
            </a:pPr>
            <a:r>
              <a:rPr lang="cs-CZ" sz="2000" dirty="0"/>
              <a:t>100 kg</a:t>
            </a:r>
          </a:p>
          <a:p>
            <a:pPr marL="514350" indent="-514350">
              <a:buAutoNum type="alphaLcParenR"/>
            </a:pPr>
            <a:r>
              <a:rPr lang="cs-CZ" sz="2000" dirty="0"/>
              <a:t>10</a:t>
            </a:r>
            <a:r>
              <a:rPr lang="cs-CZ" sz="2000" baseline="30000" dirty="0"/>
              <a:t>9</a:t>
            </a:r>
            <a:r>
              <a:rPr lang="cs-CZ" sz="2000" dirty="0"/>
              <a:t> µg</a:t>
            </a:r>
          </a:p>
          <a:p>
            <a:pPr marL="514350" indent="-514350">
              <a:buFontTx/>
              <a:buAutoNum type="alphaLcParenR"/>
            </a:pPr>
            <a:r>
              <a:rPr lang="cs-CZ" sz="2000" dirty="0"/>
              <a:t>10</a:t>
            </a:r>
            <a:r>
              <a:rPr lang="cs-CZ" sz="2000" baseline="30000" dirty="0"/>
              <a:t>9</a:t>
            </a:r>
            <a:r>
              <a:rPr lang="cs-CZ" sz="2000" dirty="0"/>
              <a:t> </a:t>
            </a:r>
            <a:r>
              <a:rPr lang="cs-CZ" sz="2000" dirty="0" err="1"/>
              <a:t>ng</a:t>
            </a:r>
            <a:endParaRPr lang="cs-CZ" sz="2000" dirty="0"/>
          </a:p>
          <a:p>
            <a:pPr marL="514350" indent="-514350">
              <a:buFontTx/>
              <a:buAutoNum type="alphaLcParenR"/>
            </a:pPr>
            <a:r>
              <a:rPr lang="cs-CZ" sz="2000" dirty="0"/>
              <a:t>10</a:t>
            </a:r>
            <a:r>
              <a:rPr lang="cs-CZ" sz="2000" baseline="30000" dirty="0"/>
              <a:t>12</a:t>
            </a:r>
            <a:r>
              <a:rPr lang="cs-CZ" sz="2000" dirty="0"/>
              <a:t> </a:t>
            </a:r>
            <a:r>
              <a:rPr lang="cs-CZ" sz="2000" dirty="0" err="1"/>
              <a:t>pg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F7ECB01C-8DB5-487A-99A3-E6A1BBEB2E0C}"/>
              </a:ext>
            </a:extLst>
          </p:cNvPr>
          <p:cNvSpPr txBox="1"/>
          <p:nvPr/>
        </p:nvSpPr>
        <p:spPr>
          <a:xfrm>
            <a:off x="4166787" y="2586841"/>
            <a:ext cx="434856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Která veličina má fyzikální rozměr m.s</a:t>
            </a:r>
            <a:r>
              <a:rPr lang="cs-CZ" sz="2000" baseline="30000" dirty="0"/>
              <a:t>-2</a:t>
            </a:r>
            <a:r>
              <a:rPr lang="cs-CZ" sz="2000" dirty="0"/>
              <a:t>?</a:t>
            </a:r>
          </a:p>
          <a:p>
            <a:endParaRPr lang="cs-CZ" sz="2000" dirty="0"/>
          </a:p>
          <a:p>
            <a:r>
              <a:rPr lang="cs-CZ" sz="2000" dirty="0"/>
              <a:t>Která veličina má fyzikální rozměr s</a:t>
            </a:r>
            <a:r>
              <a:rPr lang="cs-CZ" sz="2000" baseline="30000" dirty="0"/>
              <a:t>-</a:t>
            </a:r>
            <a:r>
              <a:rPr lang="en-US" sz="2000" baseline="30000" dirty="0"/>
              <a:t>1</a:t>
            </a:r>
            <a:r>
              <a:rPr lang="cs-CZ" sz="2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53639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D0EDD-9CEB-4B55-87A6-42A063814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2574" y="184152"/>
            <a:ext cx="6810375" cy="701674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+mn-lt"/>
              </a:rPr>
              <a:t>Obecný postup řešení fyzikálních úloh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0C00EF9-33B8-464C-8406-5A6A417B8452}"/>
              </a:ext>
            </a:extLst>
          </p:cNvPr>
          <p:cNvSpPr txBox="1"/>
          <p:nvPr/>
        </p:nvSpPr>
        <p:spPr>
          <a:xfrm>
            <a:off x="219075" y="885826"/>
            <a:ext cx="870585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cs-CZ" sz="2400" b="1" i="1" dirty="0"/>
              <a:t>Porozumění obsahu úlohy</a:t>
            </a:r>
            <a:r>
              <a:rPr lang="cs-CZ" sz="2400" b="1" dirty="0"/>
              <a:t>:</a:t>
            </a:r>
            <a:r>
              <a:rPr lang="cs-CZ" sz="2400" dirty="0"/>
              <a:t> je nutno porozumět tomu co je dáno (zadaným údajům) a tomu, co se po nás chce, zaměřte se na slova pro řešení úlohy podstatná.  </a:t>
            </a:r>
          </a:p>
          <a:p>
            <a:pPr algn="just"/>
            <a:endParaRPr lang="cs-CZ" sz="1000" dirty="0"/>
          </a:p>
          <a:p>
            <a:pPr algn="just"/>
            <a:r>
              <a:rPr lang="cs-CZ" sz="2000" dirty="0"/>
              <a:t>Automobil jedoucí rychlostí 54 km.h</a:t>
            </a:r>
            <a:r>
              <a:rPr lang="cs-CZ" sz="2000" baseline="30000" dirty="0"/>
              <a:t>-1</a:t>
            </a:r>
            <a:r>
              <a:rPr lang="cs-CZ" sz="2000" dirty="0"/>
              <a:t>,  zvětší za dobu 10 s svoji rychlost na 90 km.h</a:t>
            </a:r>
            <a:r>
              <a:rPr lang="cs-CZ" sz="2000" baseline="30000" dirty="0"/>
              <a:t>-1</a:t>
            </a:r>
            <a:r>
              <a:rPr lang="cs-CZ" sz="2000" dirty="0"/>
              <a:t>. Jakou dráhu ujede za předpokladu, že jeho pohyb je rovnoměrně zrychlený? </a:t>
            </a:r>
          </a:p>
          <a:p>
            <a:pPr algn="just"/>
            <a:endParaRPr lang="cs-CZ" sz="1000" dirty="0"/>
          </a:p>
          <a:p>
            <a:pPr algn="just"/>
            <a:r>
              <a:rPr lang="cs-CZ" sz="2400" dirty="0"/>
              <a:t>    Důležité jsou údaje </a:t>
            </a:r>
            <a:r>
              <a:rPr lang="cs-CZ" sz="2400" i="1" dirty="0"/>
              <a:t>rychlost</a:t>
            </a:r>
            <a:r>
              <a:rPr lang="cs-CZ" sz="2400" dirty="0"/>
              <a:t>, </a:t>
            </a:r>
            <a:r>
              <a:rPr lang="cs-CZ" sz="2400" i="1" dirty="0"/>
              <a:t>doba</a:t>
            </a:r>
            <a:r>
              <a:rPr lang="cs-CZ" sz="2400" dirty="0"/>
              <a:t>, </a:t>
            </a:r>
            <a:r>
              <a:rPr lang="cs-CZ" sz="2400" i="1" dirty="0"/>
              <a:t>dráha</a:t>
            </a:r>
            <a:r>
              <a:rPr lang="cs-CZ" sz="2400" dirty="0"/>
              <a:t> a pojem </a:t>
            </a:r>
            <a:r>
              <a:rPr lang="cs-CZ" sz="2400" i="1" dirty="0"/>
              <a:t>pohyb rovnoměrně zrychlený</a:t>
            </a:r>
            <a:r>
              <a:rPr lang="cs-CZ" sz="2400" dirty="0"/>
              <a:t>, s nímž souvisí veličina </a:t>
            </a:r>
            <a:r>
              <a:rPr lang="cs-CZ" sz="2400" i="1" dirty="0"/>
              <a:t>zrychlení</a:t>
            </a:r>
            <a:r>
              <a:rPr lang="cs-CZ" sz="2400" dirty="0"/>
              <a:t>.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2. </a:t>
            </a:r>
            <a:r>
              <a:rPr lang="cs-CZ" sz="2400" b="1" i="1" dirty="0"/>
              <a:t>Zápis úlohy</a:t>
            </a:r>
            <a:r>
              <a:rPr lang="cs-CZ" sz="2400" dirty="0"/>
              <a:t>: příslušné veličiny označíme patřičnými symboly a zapíšeme hodnoty zadaných veličin. Pro daný příklad:</a:t>
            </a:r>
          </a:p>
          <a:p>
            <a:pPr algn="just"/>
            <a:endParaRPr lang="cs-CZ" sz="800" dirty="0"/>
          </a:p>
          <a:p>
            <a:pPr algn="just"/>
            <a:r>
              <a:rPr lang="cs-CZ" sz="2400" i="1" dirty="0"/>
              <a:t>   </a:t>
            </a:r>
            <a:r>
              <a:rPr lang="cs-CZ" sz="2000" i="1" dirty="0"/>
              <a:t>v</a:t>
            </a:r>
            <a:r>
              <a:rPr lang="cs-CZ" sz="2000" baseline="-25000" dirty="0"/>
              <a:t>0</a:t>
            </a:r>
            <a:r>
              <a:rPr lang="cs-CZ" sz="2000" dirty="0"/>
              <a:t> = 54 km.h</a:t>
            </a:r>
            <a:r>
              <a:rPr lang="cs-CZ" sz="2000" baseline="30000" dirty="0"/>
              <a:t>-1</a:t>
            </a:r>
            <a:r>
              <a:rPr lang="cs-CZ" sz="2000" dirty="0"/>
              <a:t> = 15 m.s</a:t>
            </a:r>
            <a:r>
              <a:rPr lang="cs-CZ" sz="2000" baseline="30000" dirty="0"/>
              <a:t>-1</a:t>
            </a:r>
          </a:p>
          <a:p>
            <a:pPr algn="just"/>
            <a:r>
              <a:rPr lang="cs-CZ" sz="2000" i="1" dirty="0"/>
              <a:t>    v</a:t>
            </a:r>
            <a:r>
              <a:rPr lang="cs-CZ" sz="2000" dirty="0"/>
              <a:t> = 90 km.h</a:t>
            </a:r>
            <a:r>
              <a:rPr lang="cs-CZ" sz="2000" baseline="30000" dirty="0"/>
              <a:t>-1</a:t>
            </a:r>
            <a:r>
              <a:rPr lang="cs-CZ" sz="2000" dirty="0"/>
              <a:t> = 25 m.s</a:t>
            </a:r>
            <a:r>
              <a:rPr lang="cs-CZ" sz="2000" baseline="30000" dirty="0"/>
              <a:t>-1</a:t>
            </a:r>
          </a:p>
          <a:p>
            <a:pPr algn="just"/>
            <a:r>
              <a:rPr lang="cs-CZ" sz="2000" i="1" dirty="0"/>
              <a:t>    t</a:t>
            </a:r>
            <a:r>
              <a:rPr lang="cs-CZ" sz="2000" dirty="0"/>
              <a:t> = 10 s</a:t>
            </a:r>
          </a:p>
          <a:p>
            <a:pPr algn="just"/>
            <a:r>
              <a:rPr lang="cs-CZ" sz="2000" i="1" dirty="0"/>
              <a:t>    s</a:t>
            </a:r>
            <a:r>
              <a:rPr lang="cs-CZ" sz="2000" dirty="0"/>
              <a:t> = ?</a:t>
            </a:r>
          </a:p>
        </p:txBody>
      </p:sp>
    </p:spTree>
    <p:extLst>
      <p:ext uri="{BB962C8B-B14F-4D97-AF65-F5344CB8AC3E}">
        <p14:creationId xmlns:p14="http://schemas.microsoft.com/office/powerpoint/2010/main" val="1385075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DD0890B6-11CC-4279-8C27-7385CA9ABFD4}"/>
              </a:ext>
            </a:extLst>
          </p:cNvPr>
          <p:cNvSpPr txBox="1"/>
          <p:nvPr/>
        </p:nvSpPr>
        <p:spPr>
          <a:xfrm>
            <a:off x="161925" y="581025"/>
            <a:ext cx="882015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/>
              <a:t>3. </a:t>
            </a:r>
            <a:r>
              <a:rPr lang="cs-CZ" sz="2400" b="1" i="1" dirty="0"/>
              <a:t>Fyzikální rozbor situace</a:t>
            </a:r>
            <a:r>
              <a:rPr lang="cs-CZ" sz="2400" dirty="0"/>
              <a:t>: zahrnuje několik dílčích kroků jako jsou vytvoření náčrtku nebo schématu a zjištění patřičných fyzikálních zákonitostí a vztahů. Následuje </a:t>
            </a:r>
            <a:r>
              <a:rPr lang="cs-CZ" sz="2400" u="sng" dirty="0"/>
              <a:t>zápis vztahů</a:t>
            </a:r>
            <a:r>
              <a:rPr lang="cs-CZ" sz="2400" dirty="0"/>
              <a:t>, kterými jsou dané a hledané veličiny navzájem vázány. Pro daný příklad:</a:t>
            </a:r>
          </a:p>
          <a:p>
            <a:pPr algn="just"/>
            <a:endParaRPr lang="cs-CZ" sz="800" dirty="0"/>
          </a:p>
          <a:p>
            <a:r>
              <a:rPr lang="cs-CZ" sz="2000" i="1" dirty="0"/>
              <a:t>	   v</a:t>
            </a:r>
            <a:r>
              <a:rPr lang="cs-CZ" sz="2000" dirty="0"/>
              <a:t> = </a:t>
            </a:r>
            <a:r>
              <a:rPr lang="cs-CZ" sz="2000" i="1" dirty="0"/>
              <a:t>v</a:t>
            </a:r>
            <a:r>
              <a:rPr lang="cs-CZ" sz="2000" baseline="-25000" dirty="0"/>
              <a:t>0</a:t>
            </a:r>
            <a:r>
              <a:rPr lang="cs-CZ" sz="2000" dirty="0"/>
              <a:t> + </a:t>
            </a:r>
            <a:r>
              <a:rPr lang="cs-CZ" sz="2000" i="1" dirty="0"/>
              <a:t>a</a:t>
            </a:r>
            <a:r>
              <a:rPr lang="cs-CZ" sz="2000" dirty="0"/>
              <a:t>.</a:t>
            </a:r>
            <a:r>
              <a:rPr lang="cs-CZ" sz="2000" i="1" dirty="0"/>
              <a:t>t		=</a:t>
            </a:r>
            <a:r>
              <a:rPr lang="en-US" sz="2000" i="1" dirty="0"/>
              <a:t>&gt;    </a:t>
            </a:r>
            <a:r>
              <a:rPr lang="cs-CZ" sz="2000" i="1" dirty="0"/>
              <a:t>	a</a:t>
            </a:r>
            <a:r>
              <a:rPr lang="cs-CZ" sz="2000" dirty="0"/>
              <a:t> = </a:t>
            </a:r>
            <a:r>
              <a:rPr lang="en-US" sz="2000" dirty="0"/>
              <a:t>(</a:t>
            </a:r>
            <a:r>
              <a:rPr lang="cs-CZ" sz="2000" i="1" dirty="0"/>
              <a:t>v</a:t>
            </a:r>
            <a:r>
              <a:rPr lang="cs-CZ" sz="2000" dirty="0"/>
              <a:t> - </a:t>
            </a:r>
            <a:r>
              <a:rPr lang="cs-CZ" sz="2000" i="1" dirty="0"/>
              <a:t>v</a:t>
            </a:r>
            <a:r>
              <a:rPr lang="cs-CZ" sz="2000" baseline="-25000" dirty="0"/>
              <a:t>0</a:t>
            </a:r>
            <a:r>
              <a:rPr lang="cs-CZ" sz="2000" i="1" dirty="0"/>
              <a:t> </a:t>
            </a:r>
            <a:r>
              <a:rPr lang="en-US" sz="2000" dirty="0"/>
              <a:t>)/</a:t>
            </a:r>
            <a:r>
              <a:rPr lang="cs-CZ" sz="2000" i="1" dirty="0"/>
              <a:t>t</a:t>
            </a:r>
          </a:p>
          <a:p>
            <a:r>
              <a:rPr lang="cs-CZ" sz="2000" i="1" dirty="0"/>
              <a:t>           s</a:t>
            </a:r>
            <a:r>
              <a:rPr lang="cs-CZ" sz="2000" dirty="0"/>
              <a:t> = </a:t>
            </a:r>
            <a:r>
              <a:rPr lang="cs-CZ" sz="2000" i="1" dirty="0"/>
              <a:t>v</a:t>
            </a:r>
            <a:r>
              <a:rPr lang="cs-CZ" sz="2000" baseline="-25000" dirty="0"/>
              <a:t>0</a:t>
            </a:r>
            <a:r>
              <a:rPr lang="cs-CZ" sz="2000" dirty="0"/>
              <a:t>.t + ½.</a:t>
            </a:r>
            <a:r>
              <a:rPr lang="cs-CZ" sz="2000" i="1" dirty="0"/>
              <a:t>a</a:t>
            </a:r>
            <a:r>
              <a:rPr lang="cs-CZ" sz="2000" dirty="0"/>
              <a:t>.</a:t>
            </a:r>
            <a:r>
              <a:rPr lang="cs-CZ" sz="2000" i="1" dirty="0"/>
              <a:t>t</a:t>
            </a:r>
            <a:r>
              <a:rPr lang="cs-CZ" sz="2000" baseline="30000" dirty="0"/>
              <a:t>2</a:t>
            </a:r>
          </a:p>
          <a:p>
            <a:endParaRPr lang="cs-CZ" sz="800" dirty="0"/>
          </a:p>
          <a:p>
            <a:r>
              <a:rPr lang="cs-CZ" sz="2400" dirty="0"/>
              <a:t>U složitějších úloh je třeba </a:t>
            </a:r>
            <a:r>
              <a:rPr lang="cs-CZ" sz="2400" u="sng" dirty="0"/>
              <a:t>doplnit další veličiny či konstanty </a:t>
            </a:r>
            <a:r>
              <a:rPr lang="cs-CZ" sz="2400" dirty="0"/>
              <a:t>z tabulek.</a:t>
            </a:r>
          </a:p>
          <a:p>
            <a:endParaRPr lang="cs-CZ" sz="800" dirty="0"/>
          </a:p>
          <a:p>
            <a:r>
              <a:rPr lang="cs-CZ" sz="2400" dirty="0"/>
              <a:t>Někdy je třeba </a:t>
            </a:r>
            <a:r>
              <a:rPr lang="cs-CZ" sz="2400" u="sng" dirty="0"/>
              <a:t>vymezit zjednodušující podmínky</a:t>
            </a:r>
            <a:r>
              <a:rPr lang="cs-CZ" sz="2400" dirty="0"/>
              <a:t>, např. zanedbání tření, odporu prostředí, vnitřního odporu el. zdroje, ideální plyn, …</a:t>
            </a:r>
          </a:p>
          <a:p>
            <a:endParaRPr lang="cs-CZ" sz="2400" dirty="0"/>
          </a:p>
          <a:p>
            <a:pPr algn="just"/>
            <a:r>
              <a:rPr lang="cs-CZ" sz="2400" dirty="0"/>
              <a:t>4. </a:t>
            </a:r>
            <a:r>
              <a:rPr lang="cs-CZ" sz="2400" b="1" i="1" dirty="0"/>
              <a:t>Obecné řešení úlohy</a:t>
            </a:r>
            <a:r>
              <a:rPr lang="cs-CZ" sz="2400" dirty="0"/>
              <a:t>: pomocí vztahů z předchozího kroku vytvoříme rovnici (obecné řešení) na jejíž levé straně je symbol hledané veličiny a na pravé straně symboly označující dané veličiny. Pro daný příklad:</a:t>
            </a:r>
          </a:p>
          <a:p>
            <a:pPr algn="ctr"/>
            <a:r>
              <a:rPr lang="cs-CZ" sz="2000" i="1" dirty="0"/>
              <a:t>s</a:t>
            </a:r>
            <a:r>
              <a:rPr lang="cs-CZ" sz="2000" dirty="0"/>
              <a:t> = ½.</a:t>
            </a:r>
            <a:r>
              <a:rPr lang="en-US" sz="2000" dirty="0"/>
              <a:t>(</a:t>
            </a:r>
            <a:r>
              <a:rPr lang="cs-CZ" sz="2000" i="1" dirty="0"/>
              <a:t>v</a:t>
            </a:r>
            <a:r>
              <a:rPr lang="cs-CZ" sz="2000" baseline="-25000" dirty="0"/>
              <a:t>0</a:t>
            </a:r>
            <a:r>
              <a:rPr lang="cs-CZ" sz="2000" i="1" dirty="0"/>
              <a:t> + v</a:t>
            </a:r>
            <a:r>
              <a:rPr lang="en-US" sz="2000" dirty="0"/>
              <a:t>)</a:t>
            </a:r>
            <a:r>
              <a:rPr lang="cs-CZ" sz="2000" dirty="0"/>
              <a:t>.</a:t>
            </a:r>
            <a:r>
              <a:rPr lang="cs-CZ" sz="2000" i="1" dirty="0"/>
              <a:t>t</a:t>
            </a:r>
            <a:endParaRPr lang="en-US" sz="2000" i="1" dirty="0"/>
          </a:p>
          <a:p>
            <a:pPr algn="ctr"/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161059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88FFAB12-B808-480A-AC06-9A7F8434F508}"/>
              </a:ext>
            </a:extLst>
          </p:cNvPr>
          <p:cNvSpPr txBox="1"/>
          <p:nvPr/>
        </p:nvSpPr>
        <p:spPr>
          <a:xfrm>
            <a:off x="300037" y="828288"/>
            <a:ext cx="8543925" cy="5201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V </a:t>
            </a:r>
            <a:r>
              <a:rPr lang="en-US" sz="2400" dirty="0" err="1"/>
              <a:t>komplikovan</a:t>
            </a:r>
            <a:r>
              <a:rPr lang="cs-CZ" sz="2400" dirty="0" err="1"/>
              <a:t>ější</a:t>
            </a:r>
            <a:r>
              <a:rPr lang="en-US" sz="2400" dirty="0" err="1"/>
              <a:t>ch</a:t>
            </a:r>
            <a:r>
              <a:rPr lang="en-US" sz="2400" dirty="0"/>
              <a:t> p</a:t>
            </a:r>
            <a:r>
              <a:rPr lang="cs-CZ" sz="2400" dirty="0"/>
              <a:t>ří</a:t>
            </a:r>
            <a:r>
              <a:rPr lang="en-US" sz="2400" dirty="0" err="1"/>
              <a:t>padech</a:t>
            </a:r>
            <a:r>
              <a:rPr lang="en-US" sz="2400" dirty="0"/>
              <a:t> </a:t>
            </a:r>
            <a:r>
              <a:rPr lang="cs-CZ" sz="2400" dirty="0"/>
              <a:t>lze používat i výsledky z dílčích výpočtů. Pro daný příklad např.</a:t>
            </a:r>
          </a:p>
          <a:p>
            <a:endParaRPr lang="cs-CZ" sz="800" dirty="0"/>
          </a:p>
          <a:p>
            <a:pPr algn="ctr"/>
            <a:r>
              <a:rPr lang="cs-CZ" sz="2000" i="1" dirty="0"/>
              <a:t>a</a:t>
            </a:r>
            <a:r>
              <a:rPr lang="cs-CZ" sz="2000" dirty="0"/>
              <a:t> = </a:t>
            </a:r>
            <a:r>
              <a:rPr lang="en-US" sz="2000" dirty="0"/>
              <a:t>(</a:t>
            </a:r>
            <a:r>
              <a:rPr lang="cs-CZ" sz="2000" i="1" dirty="0"/>
              <a:t>v</a:t>
            </a:r>
            <a:r>
              <a:rPr lang="cs-CZ" sz="2000" dirty="0"/>
              <a:t> - </a:t>
            </a:r>
            <a:r>
              <a:rPr lang="cs-CZ" sz="2000" i="1" dirty="0"/>
              <a:t>v</a:t>
            </a:r>
            <a:r>
              <a:rPr lang="cs-CZ" sz="2000" baseline="-25000" dirty="0"/>
              <a:t>0</a:t>
            </a:r>
            <a:r>
              <a:rPr lang="cs-CZ" sz="2000" i="1" dirty="0"/>
              <a:t> </a:t>
            </a:r>
            <a:r>
              <a:rPr lang="en-US" sz="2000" dirty="0"/>
              <a:t>)/</a:t>
            </a:r>
            <a:r>
              <a:rPr lang="cs-CZ" sz="2000" i="1" dirty="0"/>
              <a:t>t 	=</a:t>
            </a:r>
            <a:r>
              <a:rPr lang="en-US" sz="2000" i="1" dirty="0"/>
              <a:t>&gt;</a:t>
            </a:r>
            <a:r>
              <a:rPr lang="cs-CZ" sz="2000" i="1" dirty="0"/>
              <a:t>      a</a:t>
            </a:r>
            <a:r>
              <a:rPr lang="cs-CZ" sz="2000" dirty="0"/>
              <a:t> = </a:t>
            </a:r>
            <a:r>
              <a:rPr lang="en-US" sz="2000" dirty="0"/>
              <a:t>(</a:t>
            </a:r>
            <a:r>
              <a:rPr lang="cs-CZ" sz="2000" dirty="0"/>
              <a:t>25 - 15 </a:t>
            </a:r>
            <a:r>
              <a:rPr lang="en-US" sz="2000" dirty="0"/>
              <a:t>)/</a:t>
            </a:r>
            <a:r>
              <a:rPr lang="cs-CZ" sz="2000" dirty="0"/>
              <a:t>10 m.s</a:t>
            </a:r>
            <a:r>
              <a:rPr lang="cs-CZ" sz="2000" baseline="30000" dirty="0"/>
              <a:t>-2</a:t>
            </a:r>
            <a:r>
              <a:rPr lang="cs-CZ" sz="2000" dirty="0"/>
              <a:t> = 1 m.s</a:t>
            </a:r>
            <a:r>
              <a:rPr lang="cs-CZ" sz="2000" baseline="30000" dirty="0"/>
              <a:t>-2</a:t>
            </a:r>
          </a:p>
          <a:p>
            <a:endParaRPr lang="cs-CZ" sz="2400" dirty="0"/>
          </a:p>
          <a:p>
            <a:pPr algn="just"/>
            <a:r>
              <a:rPr lang="cs-CZ" sz="2400" dirty="0"/>
              <a:t>5. </a:t>
            </a:r>
            <a:r>
              <a:rPr lang="cs-CZ" sz="2400" b="1" i="1" dirty="0"/>
              <a:t>Kontrola jednotky výsledku</a:t>
            </a:r>
            <a:r>
              <a:rPr lang="cs-CZ" sz="2400" dirty="0"/>
              <a:t>: do obecného řešení dosadíme za symboly veličin jejich jednotky. Pro daný příklad </a:t>
            </a:r>
          </a:p>
          <a:p>
            <a:pPr algn="just"/>
            <a:endParaRPr lang="cs-CZ" sz="800" dirty="0"/>
          </a:p>
          <a:p>
            <a:pPr algn="ctr"/>
            <a:r>
              <a:rPr lang="cs-CZ" sz="2000" i="1" dirty="0"/>
              <a:t>s</a:t>
            </a:r>
            <a:r>
              <a:rPr lang="cs-CZ" sz="2000" dirty="0"/>
              <a:t> = ½.</a:t>
            </a:r>
            <a:r>
              <a:rPr lang="en-US" sz="2000" dirty="0"/>
              <a:t>(</a:t>
            </a:r>
            <a:r>
              <a:rPr lang="cs-CZ" sz="2000" i="1" dirty="0"/>
              <a:t>v</a:t>
            </a:r>
            <a:r>
              <a:rPr lang="cs-CZ" sz="2000" dirty="0"/>
              <a:t> - </a:t>
            </a:r>
            <a:r>
              <a:rPr lang="cs-CZ" sz="2000" i="1" dirty="0"/>
              <a:t>v</a:t>
            </a:r>
            <a:r>
              <a:rPr lang="cs-CZ" sz="2000" baseline="-25000" dirty="0"/>
              <a:t>0</a:t>
            </a:r>
            <a:r>
              <a:rPr lang="cs-CZ" sz="2000" i="1" dirty="0"/>
              <a:t> </a:t>
            </a:r>
            <a:r>
              <a:rPr lang="en-US" sz="2000" dirty="0"/>
              <a:t>)</a:t>
            </a:r>
            <a:r>
              <a:rPr lang="cs-CZ" sz="2000" dirty="0"/>
              <a:t>.</a:t>
            </a:r>
            <a:r>
              <a:rPr lang="cs-CZ" sz="2000" i="1" dirty="0"/>
              <a:t>t</a:t>
            </a:r>
          </a:p>
          <a:p>
            <a:pPr algn="ctr"/>
            <a:endParaRPr lang="en-US" sz="800" i="1" dirty="0"/>
          </a:p>
          <a:p>
            <a:pPr algn="ctr"/>
            <a:r>
              <a:rPr lang="cs-CZ" sz="2000" dirty="0"/>
              <a:t>m = m.s</a:t>
            </a:r>
            <a:r>
              <a:rPr lang="cs-CZ" sz="2000" baseline="30000" dirty="0"/>
              <a:t>-1</a:t>
            </a:r>
            <a:r>
              <a:rPr lang="cs-CZ" sz="2000" dirty="0"/>
              <a:t>.s = m</a:t>
            </a:r>
          </a:p>
          <a:p>
            <a:endParaRPr lang="cs-CZ" sz="2400" dirty="0"/>
          </a:p>
          <a:p>
            <a:pPr algn="just"/>
            <a:r>
              <a:rPr lang="cs-CZ" sz="2400" dirty="0"/>
              <a:t>6. </a:t>
            </a:r>
            <a:r>
              <a:rPr lang="cs-CZ" sz="2400" b="1" i="1" dirty="0"/>
              <a:t>Řešení pro dané hodnoty</a:t>
            </a:r>
            <a:r>
              <a:rPr lang="cs-CZ" sz="2400" dirty="0"/>
              <a:t>: dosazení číselných hodnot do obecného výsledku, následný výpočet hledané veličiny a doplnění jednotky za daný výraz. Pro daný příklad </a:t>
            </a:r>
          </a:p>
          <a:p>
            <a:pPr algn="just"/>
            <a:endParaRPr lang="cs-CZ" sz="800" dirty="0"/>
          </a:p>
          <a:p>
            <a:pPr algn="ctr"/>
            <a:r>
              <a:rPr lang="cs-CZ" sz="2000" i="1" dirty="0"/>
              <a:t>s</a:t>
            </a:r>
            <a:r>
              <a:rPr lang="cs-CZ" sz="2000" dirty="0"/>
              <a:t> = ½.</a:t>
            </a:r>
            <a:r>
              <a:rPr lang="en-US" sz="2000" dirty="0"/>
              <a:t>(</a:t>
            </a:r>
            <a:r>
              <a:rPr lang="cs-CZ" sz="2000" dirty="0"/>
              <a:t>15 + 25</a:t>
            </a:r>
            <a:r>
              <a:rPr lang="en-US" sz="2000" dirty="0"/>
              <a:t>)</a:t>
            </a:r>
            <a:r>
              <a:rPr lang="cs-CZ" sz="2000" dirty="0"/>
              <a:t>.10 m </a:t>
            </a:r>
            <a:r>
              <a:rPr lang="cs-CZ" sz="2000" i="1" dirty="0"/>
              <a:t>= </a:t>
            </a:r>
            <a:r>
              <a:rPr lang="cs-CZ" sz="2000" dirty="0"/>
              <a:t>200 m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10520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56D89EB9-A764-49CA-BF5B-4B97B6E1EC7E}"/>
              </a:ext>
            </a:extLst>
          </p:cNvPr>
          <p:cNvSpPr txBox="1"/>
          <p:nvPr/>
        </p:nvSpPr>
        <p:spPr>
          <a:xfrm>
            <a:off x="304799" y="434459"/>
            <a:ext cx="8534401" cy="3877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400" dirty="0"/>
              <a:t>6. </a:t>
            </a:r>
            <a:r>
              <a:rPr lang="cs-CZ" sz="2400" b="1" i="1" dirty="0"/>
              <a:t>Diskuse řešení</a:t>
            </a:r>
            <a:r>
              <a:rPr lang="cs-CZ" sz="2400" dirty="0"/>
              <a:t>: slouží k ověření hodnověrnosti výsledku, t.j. zda může vypočtená hodnota veličiny odpovídat skutečnosti. Lze tak učinit na základě zkušenosti, či údajů v tabulkách nebo literatuře.</a:t>
            </a:r>
          </a:p>
          <a:p>
            <a:pPr algn="just"/>
            <a:endParaRPr lang="cs-CZ" sz="2400" dirty="0"/>
          </a:p>
          <a:p>
            <a:pPr algn="just"/>
            <a:r>
              <a:rPr lang="cs-CZ" dirty="0"/>
              <a:t>Pokud by pro daný příklad vyšlo, že automobil  urazil za 10 s dráhu 2000 m, znamenalo by to, že by musel jet průměrnou rychlostí 200 m.s</a:t>
            </a:r>
            <a:r>
              <a:rPr lang="cs-CZ" baseline="30000" dirty="0"/>
              <a:t>-1</a:t>
            </a:r>
            <a:r>
              <a:rPr lang="cs-CZ" dirty="0"/>
              <a:t> = 720 km.h</a:t>
            </a:r>
            <a:r>
              <a:rPr lang="cs-CZ" baseline="30000" dirty="0"/>
              <a:t>-1</a:t>
            </a:r>
            <a:r>
              <a:rPr lang="cs-CZ" dirty="0"/>
              <a:t>, což není reálné.  Hodnota 2000 m je tudíž chybná.</a:t>
            </a:r>
          </a:p>
          <a:p>
            <a:pPr algn="just"/>
            <a:endParaRPr lang="cs-CZ" sz="2400" dirty="0"/>
          </a:p>
          <a:p>
            <a:pPr algn="just"/>
            <a:r>
              <a:rPr lang="en-US" sz="2400" dirty="0"/>
              <a:t>7</a:t>
            </a:r>
            <a:r>
              <a:rPr lang="cs-CZ" sz="2400" dirty="0"/>
              <a:t>. </a:t>
            </a:r>
            <a:r>
              <a:rPr lang="cs-CZ" sz="2400" b="1" dirty="0"/>
              <a:t>Formulace odpovědi</a:t>
            </a:r>
            <a:r>
              <a:rPr lang="cs-CZ" sz="2400" dirty="0"/>
              <a:t>: formulace odpovědi na otázku v zadání úlohy. U výpočtových úloh obsahuje odpověď vždy číselnou hodnotu hledané veličiny.</a:t>
            </a:r>
          </a:p>
        </p:txBody>
      </p:sp>
    </p:spTree>
    <p:extLst>
      <p:ext uri="{BB962C8B-B14F-4D97-AF65-F5344CB8AC3E}">
        <p14:creationId xmlns:p14="http://schemas.microsoft.com/office/powerpoint/2010/main" val="4010677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>
            <a:extLst>
              <a:ext uri="{FF2B5EF4-FFF2-40B4-BE49-F238E27FC236}">
                <a16:creationId xmlns:a16="http://schemas.microsoft.com/office/drawing/2014/main" id="{2FE2B2E9-81C0-4695-B847-590A2B7663D3}"/>
              </a:ext>
            </a:extLst>
          </p:cNvPr>
          <p:cNvSpPr txBox="1"/>
          <p:nvPr/>
        </p:nvSpPr>
        <p:spPr>
          <a:xfrm>
            <a:off x="276224" y="300781"/>
            <a:ext cx="842962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/>
              <a:t>Příklad</a:t>
            </a:r>
            <a:r>
              <a:rPr lang="cs-CZ" sz="2400" dirty="0"/>
              <a:t>: Ledová kra o objemu 2 m</a:t>
            </a:r>
            <a:r>
              <a:rPr lang="cs-CZ" sz="2400" baseline="30000" dirty="0"/>
              <a:t>3</a:t>
            </a:r>
            <a:r>
              <a:rPr lang="cs-CZ" sz="2400" dirty="0"/>
              <a:t> má hmotnost 1834 kg. Určete hustotu ledu.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38B8AECB-79E9-4821-A961-B189B499C67D}"/>
              </a:ext>
            </a:extLst>
          </p:cNvPr>
          <p:cNvSpPr txBox="1"/>
          <p:nvPr/>
        </p:nvSpPr>
        <p:spPr>
          <a:xfrm>
            <a:off x="381001" y="1588115"/>
            <a:ext cx="832484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m = 1834 kg</a:t>
            </a:r>
          </a:p>
          <a:p>
            <a:r>
              <a:rPr lang="cs-CZ" sz="2000" dirty="0"/>
              <a:t>V = 2 m</a:t>
            </a:r>
            <a:r>
              <a:rPr lang="cs-CZ" sz="2000" baseline="30000" dirty="0"/>
              <a:t>3</a:t>
            </a:r>
            <a:r>
              <a:rPr lang="cs-CZ" sz="2000" dirty="0"/>
              <a:t> </a:t>
            </a:r>
          </a:p>
          <a:p>
            <a:r>
              <a:rPr lang="el-GR" sz="2000" dirty="0"/>
              <a:t>ρ</a:t>
            </a:r>
            <a:r>
              <a:rPr lang="cs-CZ" sz="2000" dirty="0"/>
              <a:t> = ? </a:t>
            </a:r>
            <a:r>
              <a:rPr lang="en-US" sz="2000" dirty="0"/>
              <a:t>  [</a:t>
            </a:r>
            <a:r>
              <a:rPr lang="cs-CZ" sz="2000" dirty="0"/>
              <a:t>kg.m</a:t>
            </a:r>
            <a:r>
              <a:rPr lang="cs-CZ" sz="2000" baseline="30000" dirty="0"/>
              <a:t>-3</a:t>
            </a:r>
            <a:r>
              <a:rPr lang="en-US" sz="2000" dirty="0"/>
              <a:t>]</a:t>
            </a:r>
            <a:endParaRPr lang="cs-CZ" sz="2000" dirty="0"/>
          </a:p>
          <a:p>
            <a:endParaRPr lang="cs-CZ" sz="2000" dirty="0"/>
          </a:p>
          <a:p>
            <a:r>
              <a:rPr lang="el-GR" sz="2000" dirty="0"/>
              <a:t>ρ</a:t>
            </a:r>
            <a:r>
              <a:rPr lang="cs-CZ" sz="2000" dirty="0"/>
              <a:t> = m/V</a:t>
            </a:r>
          </a:p>
          <a:p>
            <a:r>
              <a:rPr lang="el-GR" sz="2000" dirty="0"/>
              <a:t>ρ</a:t>
            </a:r>
            <a:r>
              <a:rPr lang="cs-CZ" sz="2000" dirty="0"/>
              <a:t> = 1834/2 kg.m</a:t>
            </a:r>
            <a:r>
              <a:rPr lang="cs-CZ" sz="2000" baseline="30000" dirty="0"/>
              <a:t>-3</a:t>
            </a:r>
            <a:r>
              <a:rPr lang="cs-CZ" sz="2000" dirty="0"/>
              <a:t> = </a:t>
            </a:r>
            <a:r>
              <a:rPr lang="cs-CZ" sz="2000" u="sng" dirty="0"/>
              <a:t>917 kg.m</a:t>
            </a:r>
            <a:r>
              <a:rPr lang="cs-CZ" sz="2000" baseline="30000" dirty="0"/>
              <a:t>-3</a:t>
            </a:r>
            <a:endParaRPr lang="cs-CZ" sz="2000" u="sng" baseline="30000" dirty="0"/>
          </a:p>
          <a:p>
            <a:endParaRPr lang="cs-CZ" sz="2000" dirty="0"/>
          </a:p>
          <a:p>
            <a:r>
              <a:rPr lang="cs-CZ" dirty="0"/>
              <a:t>Kapalná voda má podle tabulek hustotu 1000 kg.m</a:t>
            </a:r>
            <a:r>
              <a:rPr lang="cs-CZ" baseline="30000" dirty="0"/>
              <a:t>-3</a:t>
            </a:r>
            <a:r>
              <a:rPr lang="cs-CZ" dirty="0"/>
              <a:t>, vzhledem k tomu, že led plave na hladině vody je jeho hustota menší než hustota vody. Vypočtená hodnota je realistická.  </a:t>
            </a:r>
          </a:p>
          <a:p>
            <a:endParaRPr lang="en-US" sz="2000" dirty="0"/>
          </a:p>
          <a:p>
            <a:r>
              <a:rPr lang="cs-CZ" sz="2000" dirty="0"/>
              <a:t>Led má hustotu 917 kg.m</a:t>
            </a:r>
            <a:r>
              <a:rPr lang="cs-CZ" sz="2000" baseline="30000" dirty="0"/>
              <a:t>-3</a:t>
            </a:r>
            <a:r>
              <a:rPr lang="en-US" sz="2000" dirty="0"/>
              <a:t>.</a:t>
            </a:r>
            <a:endParaRPr lang="cs-CZ" sz="2000" dirty="0"/>
          </a:p>
        </p:txBody>
      </p:sp>
      <p:pic>
        <p:nvPicPr>
          <p:cNvPr id="1026" name="Picture 2" descr="ZŠ STRÁŽ - Výpočet hustoty, objemu a hmotnosti">
            <a:extLst>
              <a:ext uri="{FF2B5EF4-FFF2-40B4-BE49-F238E27FC236}">
                <a16:creationId xmlns:a16="http://schemas.microsoft.com/office/drawing/2014/main" id="{94DBD515-037D-4C8A-A3FC-FF122E2946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2175" y="1950928"/>
            <a:ext cx="184785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2229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4188FB00-0264-4E1A-A85E-E56A774AB092}"/>
              </a:ext>
            </a:extLst>
          </p:cNvPr>
          <p:cNvSpPr txBox="1"/>
          <p:nvPr/>
        </p:nvSpPr>
        <p:spPr>
          <a:xfrm>
            <a:off x="200025" y="428178"/>
            <a:ext cx="8743950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/>
              <a:t>Rozměr (dimenze) fyzikální veličiny </a:t>
            </a:r>
            <a:endParaRPr lang="en-US" sz="2400" b="1" dirty="0"/>
          </a:p>
          <a:p>
            <a:endParaRPr lang="en-US" sz="2400" dirty="0"/>
          </a:p>
          <a:p>
            <a:pPr algn="just"/>
            <a:r>
              <a:rPr lang="cs-CZ" sz="2400" dirty="0"/>
              <a:t>Rozměr fyzikální veličiny je zápis její jednotky do součinu mocnin jednotek základních veličin, rozšířený o dvě doplňkové jednotky pro rovinný (grad) a prostorový úhel (rad). </a:t>
            </a:r>
            <a:endParaRPr lang="en-US" sz="2400" dirty="0"/>
          </a:p>
          <a:p>
            <a:pPr algn="just"/>
            <a:endParaRPr lang="en-US" sz="2400" dirty="0"/>
          </a:p>
          <a:p>
            <a:pPr algn="just"/>
            <a:r>
              <a:rPr lang="cs-CZ" sz="2400" i="1" dirty="0"/>
              <a:t>Postupujeme takto</a:t>
            </a:r>
            <a:r>
              <a:rPr lang="cs-CZ" sz="2400" dirty="0"/>
              <a:t>: </a:t>
            </a:r>
            <a:endParaRPr lang="en-US" sz="2400" dirty="0"/>
          </a:p>
          <a:p>
            <a:pPr algn="just"/>
            <a:endParaRPr lang="en-US" sz="2400" dirty="0"/>
          </a:p>
          <a:p>
            <a:pPr algn="just"/>
            <a:r>
              <a:rPr lang="cs-CZ" sz="2400" dirty="0"/>
              <a:t>Pokud je některou z veličin, figurujících ve vzorci, jiná než základní veličina, nahradíme ji její definiční rovnicí. </a:t>
            </a:r>
            <a:endParaRPr lang="en-US" sz="2400" dirty="0"/>
          </a:p>
          <a:p>
            <a:pPr algn="just"/>
            <a:endParaRPr lang="en-US" sz="2400" dirty="0"/>
          </a:p>
          <a:p>
            <a:pPr algn="just"/>
            <a:r>
              <a:rPr lang="cs-CZ" sz="2400" dirty="0"/>
              <a:t>To opakujeme tak dlouho, dokud ve vzorci nevystupují jen základní veličiny, bezrozměrné veličiny a bezrozměrné koeficienty. </a:t>
            </a:r>
            <a:endParaRPr lang="en-US" sz="2400" dirty="0"/>
          </a:p>
          <a:p>
            <a:pPr algn="just"/>
            <a:endParaRPr lang="en-US" sz="2400" dirty="0"/>
          </a:p>
          <a:p>
            <a:pPr algn="just"/>
            <a:r>
              <a:rPr lang="cs-CZ" sz="2400" dirty="0"/>
              <a:t>Pokud ve vzorci vystupuje veličina základní, nahradíme ji symbolem její jednotky.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52720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5D4D351F-012C-458B-8A75-D81E09B70E71}"/>
              </a:ext>
            </a:extLst>
          </p:cNvPr>
          <p:cNvSpPr txBox="1"/>
          <p:nvPr/>
        </p:nvSpPr>
        <p:spPr>
          <a:xfrm>
            <a:off x="295275" y="2115652"/>
            <a:ext cx="8610599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/>
              <a:t>Příklad</a:t>
            </a:r>
            <a:r>
              <a:rPr lang="cs-CZ" sz="2400" dirty="0"/>
              <a:t> </a:t>
            </a:r>
            <a:endParaRPr lang="en-US" sz="2400" dirty="0"/>
          </a:p>
          <a:p>
            <a:endParaRPr lang="en-US" sz="800" dirty="0"/>
          </a:p>
          <a:p>
            <a:pPr algn="just"/>
            <a:r>
              <a:rPr lang="cs-CZ" sz="2400" dirty="0"/>
              <a:t>Máme určit rozměr práce. Práce je určena mimo jiné vzorcem </a:t>
            </a:r>
            <a:r>
              <a:rPr lang="cs-CZ" sz="2400" i="1" dirty="0"/>
              <a:t>W</a:t>
            </a:r>
            <a:r>
              <a:rPr lang="cs-CZ" sz="2400" dirty="0"/>
              <a:t> </a:t>
            </a:r>
            <a:r>
              <a:rPr lang="en-US" sz="2400" dirty="0"/>
              <a:t>=</a:t>
            </a:r>
            <a:r>
              <a:rPr lang="cs-CZ" sz="2400" dirty="0"/>
              <a:t> </a:t>
            </a:r>
            <a:r>
              <a:rPr lang="cs-CZ" sz="2400" i="1" dirty="0"/>
              <a:t>F</a:t>
            </a:r>
            <a:r>
              <a:rPr lang="en-US" sz="2400" dirty="0"/>
              <a:t>.</a:t>
            </a:r>
            <a:r>
              <a:rPr lang="cs-CZ" sz="2400" i="1" dirty="0"/>
              <a:t>s</a:t>
            </a:r>
            <a:r>
              <a:rPr lang="cs-CZ" sz="2400" dirty="0"/>
              <a:t> , kde </a:t>
            </a:r>
            <a:r>
              <a:rPr lang="cs-CZ" sz="2400" i="1" dirty="0"/>
              <a:t>F</a:t>
            </a:r>
            <a:r>
              <a:rPr lang="cs-CZ" sz="2400" dirty="0"/>
              <a:t> je síla, </a:t>
            </a:r>
            <a:r>
              <a:rPr lang="cs-CZ" sz="2400" i="1" dirty="0"/>
              <a:t>s</a:t>
            </a:r>
            <a:r>
              <a:rPr lang="cs-CZ" sz="2400" dirty="0"/>
              <a:t> je dráha. Síla je určena vzorcem </a:t>
            </a:r>
            <a:r>
              <a:rPr lang="cs-CZ" sz="2400" i="1" dirty="0"/>
              <a:t>F</a:t>
            </a:r>
            <a:r>
              <a:rPr lang="cs-CZ" sz="2400" dirty="0"/>
              <a:t> </a:t>
            </a:r>
            <a:r>
              <a:rPr lang="en-US" sz="2400" dirty="0"/>
              <a:t>=</a:t>
            </a:r>
            <a:r>
              <a:rPr lang="cs-CZ" sz="2400" dirty="0"/>
              <a:t> </a:t>
            </a:r>
            <a:r>
              <a:rPr lang="cs-CZ" sz="2400" i="1" dirty="0" err="1"/>
              <a:t>m</a:t>
            </a:r>
            <a:r>
              <a:rPr lang="cs-CZ" sz="2400" dirty="0" err="1"/>
              <a:t>.</a:t>
            </a:r>
            <a:r>
              <a:rPr lang="cs-CZ" sz="2400" i="1" dirty="0" err="1"/>
              <a:t>a</a:t>
            </a:r>
            <a:r>
              <a:rPr lang="cs-CZ" sz="2400" dirty="0"/>
              <a:t> , kde m je hmotnost a </a:t>
            </a:r>
            <a:r>
              <a:rPr lang="cs-CZ" sz="2400" i="1" dirty="0" err="1"/>
              <a:t>a</a:t>
            </a:r>
            <a:r>
              <a:rPr lang="cs-CZ" sz="2400" dirty="0"/>
              <a:t> je zrychlení, zrychlení je dáno rovnicí </a:t>
            </a:r>
            <a:r>
              <a:rPr lang="cs-CZ" sz="2400" i="1" dirty="0"/>
              <a:t>a</a:t>
            </a:r>
            <a:r>
              <a:rPr lang="cs-CZ" sz="2400" dirty="0"/>
              <a:t> = </a:t>
            </a:r>
            <a:r>
              <a:rPr lang="cs-CZ" sz="2400" i="1" dirty="0"/>
              <a:t>v</a:t>
            </a:r>
            <a:r>
              <a:rPr lang="cs-CZ" sz="2400" dirty="0"/>
              <a:t>/</a:t>
            </a:r>
            <a:r>
              <a:rPr lang="cs-CZ" sz="2400" i="1" dirty="0"/>
              <a:t>t</a:t>
            </a:r>
            <a:r>
              <a:rPr lang="cs-CZ" sz="2400" dirty="0"/>
              <a:t> , rychlost je určena rovnicí </a:t>
            </a:r>
            <a:r>
              <a:rPr lang="cs-CZ" sz="2400" i="1" dirty="0"/>
              <a:t>v</a:t>
            </a:r>
            <a:r>
              <a:rPr lang="cs-CZ" sz="2400" dirty="0"/>
              <a:t> = </a:t>
            </a:r>
            <a:r>
              <a:rPr lang="cs-CZ" sz="2400" i="1" dirty="0"/>
              <a:t>s</a:t>
            </a:r>
            <a:r>
              <a:rPr lang="cs-CZ" sz="2400" dirty="0"/>
              <a:t>/</a:t>
            </a:r>
            <a:r>
              <a:rPr lang="cs-CZ" sz="2400" i="1" dirty="0"/>
              <a:t>t</a:t>
            </a:r>
            <a:r>
              <a:rPr lang="cs-CZ" sz="2400" dirty="0"/>
              <a:t> . </a:t>
            </a:r>
          </a:p>
          <a:p>
            <a:pPr algn="just"/>
            <a:r>
              <a:rPr lang="cs-CZ" sz="2400" dirty="0"/>
              <a:t>Pokud známe více rovnic pro určení některé z veličin, vybereme tu </a:t>
            </a:r>
            <a:r>
              <a:rPr lang="cs-CZ" sz="2400" u="sng" dirty="0"/>
              <a:t>nejjednodušší</a:t>
            </a:r>
            <a:r>
              <a:rPr lang="cs-CZ" sz="2400" dirty="0"/>
              <a:t>, stačí totiž sledovat její rozměr, ne velikost. Rozměr pak určíme takto: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B859CF0-DC30-4B5D-9FA3-6C2412FD2399}"/>
              </a:ext>
            </a:extLst>
          </p:cNvPr>
          <p:cNvSpPr txBox="1"/>
          <p:nvPr/>
        </p:nvSpPr>
        <p:spPr>
          <a:xfrm>
            <a:off x="447675" y="5471637"/>
            <a:ext cx="845819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i="1" dirty="0"/>
              <a:t>W</a:t>
            </a:r>
            <a:r>
              <a:rPr lang="cs-CZ" sz="2400" dirty="0"/>
              <a:t> </a:t>
            </a:r>
            <a:r>
              <a:rPr lang="en-US" sz="2400" dirty="0"/>
              <a:t>=</a:t>
            </a:r>
            <a:r>
              <a:rPr lang="cs-CZ" sz="2400" dirty="0"/>
              <a:t> </a:t>
            </a:r>
            <a:r>
              <a:rPr lang="cs-CZ" sz="2400" i="1" dirty="0" err="1"/>
              <a:t>F</a:t>
            </a:r>
            <a:r>
              <a:rPr lang="cs-CZ" sz="2400" dirty="0" err="1"/>
              <a:t>.</a:t>
            </a:r>
            <a:r>
              <a:rPr lang="cs-CZ" sz="2400" i="1" dirty="0" err="1"/>
              <a:t>s</a:t>
            </a:r>
            <a:r>
              <a:rPr lang="cs-CZ" sz="2400" dirty="0"/>
              <a:t> = </a:t>
            </a:r>
            <a:r>
              <a:rPr lang="pl-PL" sz="2400" i="1" dirty="0"/>
              <a:t>m</a:t>
            </a:r>
            <a:r>
              <a:rPr lang="pl-PL" sz="2400" dirty="0"/>
              <a:t>.</a:t>
            </a:r>
            <a:r>
              <a:rPr lang="pl-PL" sz="2400" i="1" dirty="0"/>
              <a:t>a</a:t>
            </a:r>
            <a:r>
              <a:rPr lang="pl-PL" sz="2400" dirty="0"/>
              <a:t>.</a:t>
            </a:r>
            <a:r>
              <a:rPr lang="pl-PL" sz="2400" i="1" dirty="0"/>
              <a:t>s</a:t>
            </a:r>
            <a:r>
              <a:rPr lang="pl-PL" sz="2400" dirty="0"/>
              <a:t> = </a:t>
            </a:r>
            <a:r>
              <a:rPr lang="pl-PL" sz="2400" i="1" dirty="0"/>
              <a:t>m</a:t>
            </a:r>
            <a:r>
              <a:rPr lang="pl-PL" sz="2400" dirty="0"/>
              <a:t>.(</a:t>
            </a:r>
            <a:r>
              <a:rPr lang="pl-PL" sz="2400" i="1" dirty="0"/>
              <a:t>v/t</a:t>
            </a:r>
            <a:r>
              <a:rPr lang="pl-PL" sz="2400" dirty="0"/>
              <a:t>).</a:t>
            </a:r>
            <a:r>
              <a:rPr lang="pl-PL" sz="2400" i="1" dirty="0"/>
              <a:t>s</a:t>
            </a:r>
            <a:r>
              <a:rPr lang="pl-PL" sz="2400" dirty="0"/>
              <a:t> = (</a:t>
            </a:r>
            <a:r>
              <a:rPr lang="pl-PL" sz="2400" i="1" dirty="0"/>
              <a:t>m</a:t>
            </a:r>
            <a:r>
              <a:rPr lang="pl-PL" sz="2400" dirty="0"/>
              <a:t>.</a:t>
            </a:r>
            <a:r>
              <a:rPr lang="pl-PL" sz="2400" i="1" dirty="0"/>
              <a:t>v</a:t>
            </a:r>
            <a:r>
              <a:rPr lang="pl-PL" sz="2400" dirty="0"/>
              <a:t>.</a:t>
            </a:r>
            <a:r>
              <a:rPr lang="pl-PL" sz="2400" i="1" dirty="0"/>
              <a:t>s</a:t>
            </a:r>
            <a:r>
              <a:rPr lang="pl-PL" sz="2400" dirty="0"/>
              <a:t>)</a:t>
            </a:r>
            <a:r>
              <a:rPr lang="pl-PL" sz="2400" i="1" dirty="0"/>
              <a:t>/t = </a:t>
            </a:r>
            <a:r>
              <a:rPr lang="pl-PL" sz="2400" dirty="0"/>
              <a:t>(</a:t>
            </a:r>
            <a:r>
              <a:rPr lang="pl-PL" sz="2400" i="1" dirty="0"/>
              <a:t>m</a:t>
            </a:r>
            <a:r>
              <a:rPr lang="pl-PL" sz="2400" dirty="0"/>
              <a:t>.</a:t>
            </a:r>
            <a:r>
              <a:rPr lang="pl-PL" sz="2400" i="1" dirty="0"/>
              <a:t>s</a:t>
            </a:r>
            <a:r>
              <a:rPr lang="pl-PL" sz="2400" dirty="0"/>
              <a:t>.</a:t>
            </a:r>
            <a:r>
              <a:rPr lang="pl-PL" sz="2400" i="1" dirty="0"/>
              <a:t>s</a:t>
            </a:r>
            <a:r>
              <a:rPr lang="pl-PL" sz="2400" dirty="0"/>
              <a:t>)</a:t>
            </a:r>
            <a:r>
              <a:rPr lang="pl-PL" sz="2400" i="1" dirty="0"/>
              <a:t>/</a:t>
            </a:r>
            <a:r>
              <a:rPr lang="pl-PL" sz="2400" dirty="0"/>
              <a:t>(</a:t>
            </a:r>
            <a:r>
              <a:rPr lang="pl-PL" sz="2400" i="1" dirty="0"/>
              <a:t>t.t</a:t>
            </a:r>
            <a:r>
              <a:rPr lang="pl-PL" sz="2400" dirty="0"/>
              <a:t>) = </a:t>
            </a:r>
            <a:r>
              <a:rPr lang="pl-PL" sz="2400" i="1" dirty="0"/>
              <a:t>m</a:t>
            </a:r>
            <a:r>
              <a:rPr lang="pl-PL" sz="2400" dirty="0"/>
              <a:t>.</a:t>
            </a:r>
            <a:r>
              <a:rPr lang="pl-PL" sz="2400" i="1" dirty="0"/>
              <a:t>s</a:t>
            </a:r>
            <a:r>
              <a:rPr lang="pl-PL" sz="2400" baseline="30000" dirty="0"/>
              <a:t>2</a:t>
            </a:r>
            <a:r>
              <a:rPr lang="pl-PL" sz="2400" dirty="0"/>
              <a:t>/</a:t>
            </a:r>
            <a:r>
              <a:rPr lang="pl-PL" sz="2400" i="1" dirty="0"/>
              <a:t>t</a:t>
            </a:r>
            <a:r>
              <a:rPr lang="pl-PL" sz="2400" baseline="30000" dirty="0"/>
              <a:t>2</a:t>
            </a:r>
            <a:r>
              <a:rPr lang="pl-PL" sz="2400" dirty="0"/>
              <a:t> </a:t>
            </a:r>
          </a:p>
          <a:p>
            <a:endParaRPr lang="en-US" sz="800" dirty="0"/>
          </a:p>
          <a:p>
            <a:r>
              <a:rPr lang="en-US" sz="2400" dirty="0"/>
              <a:t>= &gt;  [</a:t>
            </a:r>
            <a:r>
              <a:rPr lang="cs-CZ" sz="2400" i="1" dirty="0"/>
              <a:t>W</a:t>
            </a:r>
            <a:r>
              <a:rPr lang="en-US" sz="2400" dirty="0"/>
              <a:t>]</a:t>
            </a:r>
            <a:r>
              <a:rPr lang="cs-CZ" sz="2400" dirty="0"/>
              <a:t> </a:t>
            </a:r>
            <a:r>
              <a:rPr lang="en-US" sz="2400" dirty="0"/>
              <a:t>=</a:t>
            </a:r>
            <a:r>
              <a:rPr lang="cs-CZ" sz="2400" dirty="0"/>
              <a:t> </a:t>
            </a:r>
            <a:r>
              <a:rPr lang="pl-PL" sz="2400" dirty="0"/>
              <a:t>kg.m</a:t>
            </a:r>
            <a:r>
              <a:rPr lang="en-US" sz="2400" baseline="30000" dirty="0"/>
              <a:t>2</a:t>
            </a:r>
            <a:r>
              <a:rPr lang="pl-PL" sz="2400" dirty="0"/>
              <a:t>.s</a:t>
            </a:r>
            <a:r>
              <a:rPr lang="en-US" sz="2400" baseline="30000" dirty="0"/>
              <a:t>2</a:t>
            </a:r>
            <a:endParaRPr lang="cs-CZ" sz="2400" baseline="300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023DF81-4D3E-487E-966A-6B78D9AAC5CC}"/>
              </a:ext>
            </a:extLst>
          </p:cNvPr>
          <p:cNvSpPr txBox="1"/>
          <p:nvPr/>
        </p:nvSpPr>
        <p:spPr>
          <a:xfrm>
            <a:off x="295275" y="337483"/>
            <a:ext cx="853439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400" dirty="0"/>
              <a:t>Pokud ve vzorci figuruje číselný koeficient nebo bezrozměrná veličina, nahradíme je jedničkou. Tím získáme rozměr fyzikální veličiny. </a:t>
            </a:r>
          </a:p>
        </p:txBody>
      </p:sp>
    </p:spTree>
    <p:extLst>
      <p:ext uri="{BB962C8B-B14F-4D97-AF65-F5344CB8AC3E}">
        <p14:creationId xmlns:p14="http://schemas.microsoft.com/office/powerpoint/2010/main" val="3848371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70FC93DA-5451-41DD-A31E-10ED0B46ED43}"/>
              </a:ext>
            </a:extLst>
          </p:cNvPr>
          <p:cNvSpPr txBox="1"/>
          <p:nvPr/>
        </p:nvSpPr>
        <p:spPr>
          <a:xfrm>
            <a:off x="161925" y="223748"/>
            <a:ext cx="8820150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/>
              <a:t>Fyzikální rovnice </a:t>
            </a:r>
            <a:endParaRPr lang="en-US" sz="2400" b="1" dirty="0"/>
          </a:p>
          <a:p>
            <a:endParaRPr lang="en-US" sz="1200" dirty="0"/>
          </a:p>
          <a:p>
            <a:pPr algn="just"/>
            <a:r>
              <a:rPr lang="cs-CZ" sz="2400" dirty="0"/>
              <a:t>Vztahy mezi fyzikálními veličinami popisují </a:t>
            </a:r>
            <a:r>
              <a:rPr lang="cs-CZ" sz="2400" b="1" dirty="0"/>
              <a:t>fyzikální rovnice</a:t>
            </a:r>
            <a:r>
              <a:rPr lang="cs-CZ" sz="2400" dirty="0"/>
              <a:t>. Ve fyzikální rovnici tedy vystupují nejen číselné hodnoty a matematické funkce, ale vždy i příslušné jednotky fyzikálních veličin. </a:t>
            </a:r>
            <a:endParaRPr lang="en-US" sz="2400" dirty="0"/>
          </a:p>
          <a:p>
            <a:pPr algn="just"/>
            <a:endParaRPr lang="en-US" sz="800" dirty="0"/>
          </a:p>
          <a:p>
            <a:pPr algn="ctr"/>
            <a:r>
              <a:rPr lang="cs-CZ" sz="2400" dirty="0"/>
              <a:t>Každá fyzikální rovnice (dále pouze rovnice) splňuje pravidlo, že </a:t>
            </a:r>
            <a:r>
              <a:rPr lang="cs-CZ" sz="2400" u="sng" dirty="0"/>
              <a:t>rozměr (jednotka) levé strany musí být roven rozměru (jednotce) pravé strany</a:t>
            </a:r>
            <a:r>
              <a:rPr lang="cs-CZ" sz="2400" dirty="0"/>
              <a:t>. </a:t>
            </a:r>
            <a:endParaRPr lang="en-US" sz="2400" dirty="0"/>
          </a:p>
          <a:p>
            <a:pPr algn="just"/>
            <a:endParaRPr lang="en-US" sz="2000" dirty="0"/>
          </a:p>
          <a:p>
            <a:pPr algn="just"/>
            <a:r>
              <a:rPr lang="cs-CZ" sz="2400" b="1" dirty="0"/>
              <a:t>Rozměrová zkouška fyzikální rovnice </a:t>
            </a:r>
            <a:endParaRPr lang="en-US" sz="2400" b="1" dirty="0"/>
          </a:p>
          <a:p>
            <a:pPr algn="just"/>
            <a:endParaRPr lang="en-US" sz="800" dirty="0"/>
          </a:p>
          <a:p>
            <a:pPr algn="just"/>
            <a:r>
              <a:rPr lang="cs-CZ" sz="2400" dirty="0"/>
              <a:t>Pokud chceme zkontrolovat správnost rovnice, porovnáme rozměr pravé a levé strany fyzikální rovnice. Pokud je rozměr shodný, je </a:t>
            </a:r>
            <a:r>
              <a:rPr lang="cs-CZ" sz="2400" u="sng" dirty="0"/>
              <a:t>předpoklad</a:t>
            </a:r>
            <a:r>
              <a:rPr lang="cs-CZ" sz="2400" dirty="0"/>
              <a:t> (nikoliv jistota), že rovnice je správná. Pokud porovnání rozměru nevychází, hledáme chybu v rovnici, přičemž podle odchylek v rozměrech pravé a levé strany dokážeme většinou odhadnout, která veličina a na kterém místě v rovnici chybí, přebývá nebo je v jiné mocnině než má být. </a:t>
            </a:r>
          </a:p>
        </p:txBody>
      </p:sp>
    </p:spTree>
    <p:extLst>
      <p:ext uri="{BB962C8B-B14F-4D97-AF65-F5344CB8AC3E}">
        <p14:creationId xmlns:p14="http://schemas.microsoft.com/office/powerpoint/2010/main" val="31136589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3468</TotalTime>
  <Words>1565</Words>
  <Application>Microsoft Office PowerPoint</Application>
  <PresentationFormat>Předvádění na obrazovce (4:3)</PresentationFormat>
  <Paragraphs>157</Paragraphs>
  <Slides>18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Motiv Office</vt:lpstr>
      <vt:lpstr>Seminář FC3802  úvod</vt:lpstr>
      <vt:lpstr>Obecný postup řešení fyzikálních úloh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Lubomír Prokeš</dc:creator>
  <cp:lastModifiedBy>Lubomír Prokeš</cp:lastModifiedBy>
  <cp:revision>96</cp:revision>
  <dcterms:created xsi:type="dcterms:W3CDTF">2020-09-26T08:34:05Z</dcterms:created>
  <dcterms:modified xsi:type="dcterms:W3CDTF">2024-09-23T07:03:29Z</dcterms:modified>
</cp:coreProperties>
</file>