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3"/>
  </p:notesMasterIdLst>
  <p:sldIdLst>
    <p:sldId id="903" r:id="rId2"/>
    <p:sldId id="902" r:id="rId3"/>
    <p:sldId id="890" r:id="rId4"/>
    <p:sldId id="256" r:id="rId5"/>
    <p:sldId id="310" r:id="rId6"/>
    <p:sldId id="314" r:id="rId7"/>
    <p:sldId id="889" r:id="rId8"/>
    <p:sldId id="309" r:id="rId9"/>
    <p:sldId id="313" r:id="rId10"/>
    <p:sldId id="312" r:id="rId11"/>
    <p:sldId id="319" r:id="rId12"/>
    <p:sldId id="317" r:id="rId13"/>
    <p:sldId id="316" r:id="rId14"/>
    <p:sldId id="320" r:id="rId15"/>
    <p:sldId id="893" r:id="rId16"/>
    <p:sldId id="901" r:id="rId17"/>
    <p:sldId id="900" r:id="rId18"/>
    <p:sldId id="895" r:id="rId19"/>
    <p:sldId id="896" r:id="rId20"/>
    <p:sldId id="897" r:id="rId21"/>
    <p:sldId id="898" r:id="rId2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584" autoAdjust="0"/>
    <p:restoredTop sz="94660"/>
  </p:normalViewPr>
  <p:slideViewPr>
    <p:cSldViewPr snapToGrid="0">
      <p:cViewPr varScale="1">
        <p:scale>
          <a:sx n="82" d="100"/>
          <a:sy n="82" d="100"/>
        </p:scale>
        <p:origin x="157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C5EC44-CF9E-4E31-8E6B-1178D45AD0E8}" type="datetimeFigureOut">
              <a:rPr lang="cs-CZ" smtClean="0"/>
              <a:t>25.10.2023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E53ECC-3B0F-48D9-BDCD-FB0E3CF6935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715619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9C20F-7567-4F91-B866-F139E531A8D8}" type="datetimeFigureOut">
              <a:rPr lang="cs-CZ" smtClean="0"/>
              <a:t>25.10.2023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31741-8DEF-4619-8453-9EC9465139A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032933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9C20F-7567-4F91-B866-F139E531A8D8}" type="datetimeFigureOut">
              <a:rPr lang="cs-CZ" smtClean="0"/>
              <a:t>25.10.2023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31741-8DEF-4619-8453-9EC9465139A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158668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9C20F-7567-4F91-B866-F139E531A8D8}" type="datetimeFigureOut">
              <a:rPr lang="cs-CZ" smtClean="0"/>
              <a:t>25.10.2023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31741-8DEF-4619-8453-9EC9465139A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405243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9C20F-7567-4F91-B866-F139E531A8D8}" type="datetimeFigureOut">
              <a:rPr lang="cs-CZ" smtClean="0"/>
              <a:t>25.10.2023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31741-8DEF-4619-8453-9EC9465139A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771054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9C20F-7567-4F91-B866-F139E531A8D8}" type="datetimeFigureOut">
              <a:rPr lang="cs-CZ" smtClean="0"/>
              <a:t>25.10.2023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31741-8DEF-4619-8453-9EC9465139A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716441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9C20F-7567-4F91-B866-F139E531A8D8}" type="datetimeFigureOut">
              <a:rPr lang="cs-CZ" smtClean="0"/>
              <a:t>25.10.2023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31741-8DEF-4619-8453-9EC9465139A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499197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9C20F-7567-4F91-B866-F139E531A8D8}" type="datetimeFigureOut">
              <a:rPr lang="cs-CZ" smtClean="0"/>
              <a:t>25.10.2023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31741-8DEF-4619-8453-9EC9465139A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150528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9C20F-7567-4F91-B866-F139E531A8D8}" type="datetimeFigureOut">
              <a:rPr lang="cs-CZ" smtClean="0"/>
              <a:t>25.10.2023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31741-8DEF-4619-8453-9EC9465139A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49872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9C20F-7567-4F91-B866-F139E531A8D8}" type="datetimeFigureOut">
              <a:rPr lang="cs-CZ" smtClean="0"/>
              <a:t>25.10.2023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31741-8DEF-4619-8453-9EC9465139A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143147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9C20F-7567-4F91-B866-F139E531A8D8}" type="datetimeFigureOut">
              <a:rPr lang="cs-CZ" smtClean="0"/>
              <a:t>25.10.2023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31741-8DEF-4619-8453-9EC9465139A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34296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9C20F-7567-4F91-B866-F139E531A8D8}" type="datetimeFigureOut">
              <a:rPr lang="cs-CZ" smtClean="0"/>
              <a:t>25.10.2023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31741-8DEF-4619-8453-9EC9465139A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07437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C9C20F-7567-4F91-B866-F139E531A8D8}" type="datetimeFigureOut">
              <a:rPr lang="cs-CZ" smtClean="0"/>
              <a:t>25.10.2023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931741-8DEF-4619-8453-9EC9465139A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381771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>
            <a:extLst>
              <a:ext uri="{FF2B5EF4-FFF2-40B4-BE49-F238E27FC236}">
                <a16:creationId xmlns:a16="http://schemas.microsoft.com/office/drawing/2014/main" id="{D998C835-76E9-40BA-86B4-860378950BA0}"/>
              </a:ext>
            </a:extLst>
          </p:cNvPr>
          <p:cNvSpPr txBox="1"/>
          <p:nvPr/>
        </p:nvSpPr>
        <p:spPr>
          <a:xfrm>
            <a:off x="3380116" y="2343741"/>
            <a:ext cx="255723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4000" dirty="0"/>
              <a:t>Pevné látky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4418156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C3A2DDE7-9F31-47C9-AD63-368C566B7B5E}"/>
              </a:ext>
            </a:extLst>
          </p:cNvPr>
          <p:cNvSpPr txBox="1"/>
          <p:nvPr/>
        </p:nvSpPr>
        <p:spPr>
          <a:xfrm>
            <a:off x="228599" y="494383"/>
            <a:ext cx="8753475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b="0" i="0" dirty="0">
                <a:solidFill>
                  <a:srgbClr val="4F4F4F"/>
                </a:solidFill>
                <a:effectLst/>
              </a:rPr>
              <a:t>Lidé jsou zvyklí na tlak vzduchu okolo 1013 hPa. Do jaké hloubky se můžou ponořit do mořské vody (</a:t>
            </a:r>
            <a:r>
              <a:rPr lang="el-GR" sz="2000" b="0" i="0" dirty="0">
                <a:solidFill>
                  <a:srgbClr val="4F4F4F"/>
                </a:solidFill>
                <a:effectLst/>
              </a:rPr>
              <a:t>ρ = 1025 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kg.m</a:t>
            </a:r>
            <a:r>
              <a:rPr lang="cs-CZ" sz="2000" b="0" i="0" baseline="30000" dirty="0">
                <a:solidFill>
                  <a:srgbClr val="4F4F4F"/>
                </a:solidFill>
                <a:effectLst/>
              </a:rPr>
              <a:t>-3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) bez přístrojů?</a:t>
            </a:r>
            <a:endParaRPr lang="cs-CZ" sz="2000" dirty="0"/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BB607A85-01FC-4E2A-A34B-58B467A5C239}"/>
              </a:ext>
            </a:extLst>
          </p:cNvPr>
          <p:cNvSpPr txBox="1"/>
          <p:nvPr/>
        </p:nvSpPr>
        <p:spPr>
          <a:xfrm>
            <a:off x="268355" y="1494039"/>
            <a:ext cx="284797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p = 1013 hPa = 101300 Pa</a:t>
            </a:r>
            <a:endParaRPr lang="cs-CZ" b="0" i="0" dirty="0">
              <a:solidFill>
                <a:srgbClr val="4F4F4F"/>
              </a:solidFill>
              <a:effectLst/>
              <a:latin typeface="Segoe UI" panose="020B0502040204020203" pitchFamily="34" charset="0"/>
            </a:endParaRPr>
          </a:p>
          <a:p>
            <a:r>
              <a:rPr lang="pt-BR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ρ = 1025 kg.m</a:t>
            </a:r>
            <a:r>
              <a:rPr lang="pt-BR" b="0" i="0" baseline="30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-3</a:t>
            </a:r>
            <a:endParaRPr lang="cs-CZ" dirty="0"/>
          </a:p>
        </p:txBody>
      </p:sp>
      <p:pic>
        <p:nvPicPr>
          <p:cNvPr id="5122" name="Picture 2">
            <a:extLst>
              <a:ext uri="{FF2B5EF4-FFF2-40B4-BE49-F238E27FC236}">
                <a16:creationId xmlns:a16="http://schemas.microsoft.com/office/drawing/2014/main" id="{3EB577B7-91E0-4FEF-B915-A9B20514446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88039" y="1379253"/>
            <a:ext cx="4148137" cy="22838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ovéPole 7">
            <a:extLst>
              <a:ext uri="{FF2B5EF4-FFF2-40B4-BE49-F238E27FC236}">
                <a16:creationId xmlns:a16="http://schemas.microsoft.com/office/drawing/2014/main" id="{4B9EAC27-845C-402B-9727-038775D71E4A}"/>
              </a:ext>
            </a:extLst>
          </p:cNvPr>
          <p:cNvSpPr txBox="1"/>
          <p:nvPr/>
        </p:nvSpPr>
        <p:spPr>
          <a:xfrm>
            <a:off x="215347" y="4364144"/>
            <a:ext cx="8753474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b="0" i="0" dirty="0">
                <a:solidFill>
                  <a:srgbClr val="4F4F4F"/>
                </a:solidFill>
                <a:effectLst/>
              </a:rPr>
              <a:t>Vypočítejte tlak mořské vody (</a:t>
            </a:r>
            <a:r>
              <a:rPr lang="el-GR" sz="2000" b="0" i="0" dirty="0">
                <a:solidFill>
                  <a:srgbClr val="4F4F4F"/>
                </a:solidFill>
                <a:effectLst/>
              </a:rPr>
              <a:t>ρ = 1025 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kg.m</a:t>
            </a:r>
            <a:r>
              <a:rPr lang="cs-CZ" sz="2000" b="0" i="0" baseline="30000" dirty="0">
                <a:solidFill>
                  <a:srgbClr val="4F4F4F"/>
                </a:solidFill>
                <a:effectLst/>
              </a:rPr>
              <a:t>-3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) na dno moře a) v hloubce 3,6 km pod hladinou a b) v nejhlubší mořské propasti tzv. Mariánském příkopu v Tichém oceánu (h = 11034 m)</a:t>
            </a: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75BB0F90-058C-44AF-90E3-ED245DFA07D2}"/>
              </a:ext>
            </a:extLst>
          </p:cNvPr>
          <p:cNvSpPr txBox="1"/>
          <p:nvPr/>
        </p:nvSpPr>
        <p:spPr>
          <a:xfrm>
            <a:off x="334616" y="5495964"/>
            <a:ext cx="7972424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a) p = </a:t>
            </a:r>
            <a:r>
              <a:rPr lang="el-GR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ρ.</a:t>
            </a:r>
            <a:r>
              <a:rPr lang="cs-CZ" b="0" i="0" dirty="0" err="1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g.h</a:t>
            </a:r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 =1025 kg.m</a:t>
            </a:r>
            <a:r>
              <a:rPr lang="cs-CZ" b="0" i="0" baseline="30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-3</a:t>
            </a:r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.10m.s</a:t>
            </a:r>
            <a:r>
              <a:rPr lang="cs-CZ" b="0" i="0" baseline="30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-2</a:t>
            </a:r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.3600m =36 900 000 Pa = </a:t>
            </a:r>
            <a:r>
              <a:rPr lang="cs-CZ" b="0" i="0" u="sng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36,9 </a:t>
            </a:r>
            <a:r>
              <a:rPr lang="cs-CZ" b="0" i="0" u="sng" dirty="0" err="1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MPa</a:t>
            </a:r>
            <a:endParaRPr lang="cs-CZ" b="0" i="0" u="sng" dirty="0">
              <a:solidFill>
                <a:srgbClr val="4F4F4F"/>
              </a:solidFill>
              <a:effectLst/>
              <a:latin typeface="Segoe UI" panose="020B0502040204020203" pitchFamily="34" charset="0"/>
            </a:endParaRPr>
          </a:p>
          <a:p>
            <a:pPr algn="l"/>
            <a:endParaRPr lang="cs-CZ" sz="800" b="0" i="0" dirty="0">
              <a:solidFill>
                <a:srgbClr val="4F4F4F"/>
              </a:solidFill>
              <a:effectLst/>
              <a:latin typeface="Segoe UI" panose="020B0502040204020203" pitchFamily="34" charset="0"/>
            </a:endParaRPr>
          </a:p>
          <a:p>
            <a:pPr algn="l"/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b) p = </a:t>
            </a:r>
            <a:r>
              <a:rPr lang="el-GR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ρ.</a:t>
            </a:r>
            <a:r>
              <a:rPr lang="cs-CZ" b="0" i="0" dirty="0" err="1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g.h</a:t>
            </a:r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 = 1025 kg.s</a:t>
            </a:r>
            <a:r>
              <a:rPr lang="cs-CZ" b="0" i="0" baseline="30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-2</a:t>
            </a:r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.10 m.s</a:t>
            </a:r>
            <a:r>
              <a:rPr lang="cs-CZ" b="0" i="0" baseline="30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-2</a:t>
            </a:r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.11034m = 113098500 Pa = </a:t>
            </a:r>
            <a:r>
              <a:rPr lang="cs-CZ" b="0" i="0" u="sng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113,1 </a:t>
            </a:r>
            <a:r>
              <a:rPr lang="cs-CZ" b="0" i="0" u="sng" dirty="0" err="1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MPa</a:t>
            </a:r>
            <a:endParaRPr lang="cs-CZ" b="0" i="0" u="sng" dirty="0">
              <a:solidFill>
                <a:srgbClr val="4F4F4F"/>
              </a:solidFill>
              <a:effectLst/>
              <a:latin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62206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>
            <a:extLst>
              <a:ext uri="{FF2B5EF4-FFF2-40B4-BE49-F238E27FC236}">
                <a16:creationId xmlns:a16="http://schemas.microsoft.com/office/drawing/2014/main" id="{27438799-F360-4E13-A993-CE5FB7E176DC}"/>
              </a:ext>
            </a:extLst>
          </p:cNvPr>
          <p:cNvSpPr txBox="1"/>
          <p:nvPr/>
        </p:nvSpPr>
        <p:spPr>
          <a:xfrm>
            <a:off x="228600" y="338168"/>
            <a:ext cx="8353425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dirty="0"/>
              <a:t>Jak velký je hydrostatický t</a:t>
            </a:r>
            <a:r>
              <a:rPr lang="en-US" sz="2000" dirty="0"/>
              <a:t>l</a:t>
            </a:r>
            <a:r>
              <a:rPr lang="cs-CZ" sz="2000" dirty="0" err="1"/>
              <a:t>ak</a:t>
            </a:r>
            <a:r>
              <a:rPr lang="en-US" sz="2000" dirty="0"/>
              <a:t> </a:t>
            </a:r>
            <a:r>
              <a:rPr lang="cs-CZ" sz="2000" dirty="0"/>
              <a:t>a) v rybníku v hloubce 1 dm pod hladinou vody?</a:t>
            </a:r>
          </a:p>
          <a:p>
            <a:pPr algn="just"/>
            <a:r>
              <a:rPr lang="cs-CZ" sz="2000" dirty="0"/>
              <a:t>b) u dna plaveckého bazénu v hloubce 4 m?</a:t>
            </a:r>
            <a:r>
              <a:rPr lang="en-US" sz="2000" dirty="0"/>
              <a:t> </a:t>
            </a:r>
            <a:r>
              <a:rPr lang="cs-CZ" sz="2000" dirty="0"/>
              <a:t>c) u dna Mariánského příkopu (asi 11 km)?</a:t>
            </a:r>
            <a:r>
              <a:rPr lang="en-US" sz="2000" dirty="0"/>
              <a:t> </a:t>
            </a:r>
            <a:r>
              <a:rPr lang="cs-CZ" sz="2000" dirty="0"/>
              <a:t>Hustota sladké vody je 1000 kg</a:t>
            </a:r>
            <a:r>
              <a:rPr lang="en-US" sz="2000" dirty="0"/>
              <a:t>.</a:t>
            </a:r>
            <a:r>
              <a:rPr lang="cs-CZ" sz="2000" dirty="0"/>
              <a:t>m</a:t>
            </a:r>
            <a:r>
              <a:rPr lang="en-US" sz="2000" baseline="30000" dirty="0"/>
              <a:t>-</a:t>
            </a:r>
            <a:r>
              <a:rPr lang="cs-CZ" sz="2000" baseline="30000" dirty="0"/>
              <a:t>3</a:t>
            </a:r>
            <a:r>
              <a:rPr lang="cs-CZ" sz="2000" dirty="0"/>
              <a:t>, mořské vody je 1025 kg</a:t>
            </a:r>
            <a:r>
              <a:rPr lang="en-US" sz="2000" dirty="0"/>
              <a:t>.</a:t>
            </a:r>
            <a:r>
              <a:rPr lang="cs-CZ" sz="2000" dirty="0"/>
              <a:t>m</a:t>
            </a:r>
            <a:r>
              <a:rPr lang="en-US" sz="2000" baseline="30000" dirty="0"/>
              <a:t>-</a:t>
            </a:r>
            <a:r>
              <a:rPr lang="cs-CZ" sz="2000" baseline="30000" dirty="0"/>
              <a:t>3</a:t>
            </a:r>
            <a:r>
              <a:rPr lang="cs-CZ" sz="2000" dirty="0"/>
              <a:t>.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1FF47B72-596D-44E7-BBF0-0B8D83E01691}"/>
              </a:ext>
            </a:extLst>
          </p:cNvPr>
          <p:cNvSpPr txBox="1"/>
          <p:nvPr/>
        </p:nvSpPr>
        <p:spPr>
          <a:xfrm>
            <a:off x="188844" y="3627382"/>
            <a:ext cx="8353425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cs-CZ" sz="2000" b="0" i="0" u="none" strike="noStrike" baseline="0" dirty="0">
                <a:solidFill>
                  <a:srgbClr val="000000"/>
                </a:solidFill>
              </a:rPr>
              <a:t>Ve skleněné nádobce je rtuť. Do jaké výšky dosahuje, jestliže hydrostatický tlak u dna je </a:t>
            </a:r>
            <a:r>
              <a:rPr lang="cs-CZ" sz="2000" b="0" u="none" strike="noStrike" baseline="0" dirty="0">
                <a:solidFill>
                  <a:srgbClr val="000000"/>
                </a:solidFill>
              </a:rPr>
              <a:t>20,25 </a:t>
            </a:r>
            <a:r>
              <a:rPr lang="cs-CZ" sz="2000" b="0" u="none" strike="noStrike" baseline="0" dirty="0" err="1">
                <a:solidFill>
                  <a:srgbClr val="000000"/>
                </a:solidFill>
              </a:rPr>
              <a:t>kPa</a:t>
            </a:r>
            <a:r>
              <a:rPr lang="cs-CZ" sz="2000" b="0" i="0" u="none" strike="noStrike" baseline="0" dirty="0">
                <a:solidFill>
                  <a:srgbClr val="000000"/>
                </a:solidFill>
              </a:rPr>
              <a:t>? </a:t>
            </a:r>
            <a:r>
              <a:rPr lang="en-US" sz="2000" b="0" i="0" u="none" strike="noStrike" baseline="0" dirty="0" err="1">
                <a:solidFill>
                  <a:srgbClr val="000000"/>
                </a:solidFill>
              </a:rPr>
              <a:t>Hustota</a:t>
            </a:r>
            <a:r>
              <a:rPr lang="en-US" sz="2000" b="0" i="0" u="none" strike="noStrike" baseline="0" dirty="0">
                <a:solidFill>
                  <a:srgbClr val="000000"/>
                </a:solidFill>
              </a:rPr>
              <a:t> </a:t>
            </a:r>
            <a:r>
              <a:rPr lang="en-US" sz="2000" b="0" i="0" u="none" strike="noStrike" baseline="0" dirty="0" err="1">
                <a:solidFill>
                  <a:srgbClr val="000000"/>
                </a:solidFill>
              </a:rPr>
              <a:t>rtuti</a:t>
            </a:r>
            <a:r>
              <a:rPr lang="en-US" sz="2000" b="0" i="0" u="none" strike="noStrike" baseline="0" dirty="0">
                <a:solidFill>
                  <a:srgbClr val="000000"/>
                </a:solidFill>
              </a:rPr>
              <a:t> je </a:t>
            </a:r>
            <a:r>
              <a:rPr lang="cs-CZ" sz="2000" b="0" i="0" u="none" strike="noStrike" baseline="0" dirty="0">
                <a:solidFill>
                  <a:srgbClr val="000000"/>
                </a:solidFill>
              </a:rPr>
              <a:t>13</a:t>
            </a:r>
            <a:r>
              <a:rPr lang="en-US" sz="2000" b="0" i="0" u="none" strike="noStrike" baseline="0" dirty="0">
                <a:solidFill>
                  <a:srgbClr val="000000"/>
                </a:solidFill>
              </a:rPr>
              <a:t> </a:t>
            </a:r>
            <a:r>
              <a:rPr lang="cs-CZ" sz="2000" b="0" i="0" u="none" strike="noStrike" baseline="0" dirty="0">
                <a:solidFill>
                  <a:srgbClr val="000000"/>
                </a:solidFill>
              </a:rPr>
              <a:t>500</a:t>
            </a:r>
            <a:r>
              <a:rPr lang="en-US" sz="2000" b="0" i="0" u="none" strike="noStrike" baseline="0" dirty="0">
                <a:solidFill>
                  <a:srgbClr val="000000"/>
                </a:solidFill>
              </a:rPr>
              <a:t> kg.m</a:t>
            </a:r>
            <a:r>
              <a:rPr lang="en-US" sz="2000" baseline="30000" dirty="0">
                <a:solidFill>
                  <a:srgbClr val="000000"/>
                </a:solidFill>
              </a:rPr>
              <a:t>-3</a:t>
            </a:r>
            <a:r>
              <a:rPr lang="en-US" sz="2000" dirty="0">
                <a:solidFill>
                  <a:srgbClr val="000000"/>
                </a:solidFill>
              </a:rPr>
              <a:t>.</a:t>
            </a:r>
            <a:endParaRPr lang="en-US" sz="2000" b="0" i="0" u="none" strike="noStrike" baseline="0" dirty="0">
              <a:solidFill>
                <a:srgbClr val="000000"/>
              </a:solidFill>
            </a:endParaRP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B8F1C99D-AEAC-47EE-B248-BE00C6512AE8}"/>
              </a:ext>
            </a:extLst>
          </p:cNvPr>
          <p:cNvSpPr txBox="1"/>
          <p:nvPr/>
        </p:nvSpPr>
        <p:spPr>
          <a:xfrm>
            <a:off x="255105" y="5076915"/>
            <a:ext cx="874395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Rozdíl hladin rtuti v rtuťovém tlakoměru je 75 cm. Jakou hodnotu má atmosférický tlak vzduchu? Hustota rtuti je 13</a:t>
            </a:r>
            <a:r>
              <a:rPr lang="en-US" sz="20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cs-CZ" sz="20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500 kg</a:t>
            </a:r>
            <a:r>
              <a:rPr lang="en-US" sz="20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.</a:t>
            </a:r>
            <a:r>
              <a:rPr lang="cs-CZ" sz="20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m</a:t>
            </a:r>
            <a:r>
              <a:rPr lang="en-US" sz="2000" baseline="30000" dirty="0">
                <a:solidFill>
                  <a:srgbClr val="000000"/>
                </a:solidFill>
                <a:latin typeface="Calibri" panose="020F0502020204030204" pitchFamily="34" charset="0"/>
              </a:rPr>
              <a:t>-</a:t>
            </a:r>
            <a:r>
              <a:rPr lang="cs-CZ" sz="2000" b="0" i="0" u="none" strike="noStrike" baseline="30000" dirty="0">
                <a:solidFill>
                  <a:srgbClr val="000000"/>
                </a:solidFill>
                <a:latin typeface="Calibri" panose="020F0502020204030204" pitchFamily="34" charset="0"/>
              </a:rPr>
              <a:t>3</a:t>
            </a:r>
            <a:r>
              <a:rPr lang="cs-CZ" sz="20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. </a:t>
            </a:r>
            <a:endParaRPr lang="en-US" sz="2000" b="0" i="0" u="none" strike="noStrike" baseline="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6DDB80C5-4571-4061-8252-C721EB9FCF0F}"/>
              </a:ext>
            </a:extLst>
          </p:cNvPr>
          <p:cNvSpPr txBox="1"/>
          <p:nvPr/>
        </p:nvSpPr>
        <p:spPr>
          <a:xfrm>
            <a:off x="311426" y="5898082"/>
            <a:ext cx="4572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[</a:t>
            </a:r>
            <a:r>
              <a:rPr lang="cs-CZ" sz="2000" b="0" i="0" u="none" strike="noStrike" baseline="0" dirty="0">
                <a:solidFill>
                  <a:srgbClr val="FF0000"/>
                </a:solidFill>
              </a:rPr>
              <a:t>101 250 Pa</a:t>
            </a:r>
            <a:r>
              <a:rPr lang="en-US" sz="2000" dirty="0">
                <a:solidFill>
                  <a:srgbClr val="FF0000"/>
                </a:solidFill>
              </a:rPr>
              <a:t>]</a:t>
            </a:r>
            <a:endParaRPr lang="cs-CZ" sz="2000" dirty="0">
              <a:solidFill>
                <a:srgbClr val="FF0000"/>
              </a:solidFill>
            </a:endParaRP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18D1D1ED-FD16-4929-BC61-3109EAAB2219}"/>
              </a:ext>
            </a:extLst>
          </p:cNvPr>
          <p:cNvSpPr txBox="1"/>
          <p:nvPr/>
        </p:nvSpPr>
        <p:spPr>
          <a:xfrm>
            <a:off x="231913" y="4307821"/>
            <a:ext cx="4572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2000" dirty="0">
                <a:solidFill>
                  <a:srgbClr val="FF0000"/>
                </a:solidFill>
              </a:rPr>
              <a:t>[</a:t>
            </a:r>
            <a:r>
              <a:rPr lang="cs-CZ" sz="2000" b="0" i="0" u="none" strike="noStrike" baseline="0" dirty="0">
                <a:solidFill>
                  <a:srgbClr val="FF0000"/>
                </a:solidFill>
              </a:rPr>
              <a:t>15 cm</a:t>
            </a:r>
            <a:r>
              <a:rPr lang="en-US" sz="2000" dirty="0">
                <a:solidFill>
                  <a:srgbClr val="FF0000"/>
                </a:solidFill>
              </a:rPr>
              <a:t>]</a:t>
            </a:r>
            <a:endParaRPr lang="cs-CZ" sz="2000" b="0" i="0" u="none" strike="noStrike" baseline="0" dirty="0">
              <a:solidFill>
                <a:srgbClr val="FF0000"/>
              </a:solidFill>
            </a:endParaRPr>
          </a:p>
        </p:txBody>
      </p: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734FD957-BEFD-4BCF-9A73-765EE258A3EF}"/>
              </a:ext>
            </a:extLst>
          </p:cNvPr>
          <p:cNvSpPr txBox="1"/>
          <p:nvPr/>
        </p:nvSpPr>
        <p:spPr>
          <a:xfrm>
            <a:off x="178905" y="2098599"/>
            <a:ext cx="8580782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dirty="0"/>
              <a:t>Ponorka se ponořila do hloubky 50 m. Jak velká tlaková</a:t>
            </a:r>
            <a:r>
              <a:rPr lang="en-US" sz="2000" dirty="0"/>
              <a:t> </a:t>
            </a:r>
            <a:r>
              <a:rPr lang="cs-CZ" sz="2000" dirty="0"/>
              <a:t>síla působí na kovový poklop ponorky, který má obsah</a:t>
            </a:r>
            <a:r>
              <a:rPr lang="en-US" sz="2000" dirty="0"/>
              <a:t> </a:t>
            </a:r>
            <a:r>
              <a:rPr lang="cs-CZ" sz="2000" dirty="0"/>
              <a:t>0,8</a:t>
            </a:r>
            <a:r>
              <a:rPr lang="en-US" sz="2000" dirty="0"/>
              <a:t> </a:t>
            </a:r>
            <a:r>
              <a:rPr lang="cs-CZ" sz="2000" dirty="0"/>
              <a:t>m</a:t>
            </a:r>
            <a:r>
              <a:rPr lang="cs-CZ" sz="2000" baseline="30000" dirty="0"/>
              <a:t>2</a:t>
            </a:r>
            <a:r>
              <a:rPr lang="cs-CZ" sz="2000" dirty="0"/>
              <a:t> ? Hustota mořské vody je 1025 kg</a:t>
            </a:r>
            <a:r>
              <a:rPr lang="en-US" sz="2000" dirty="0"/>
              <a:t>.</a:t>
            </a:r>
            <a:r>
              <a:rPr lang="cs-CZ" sz="2000" dirty="0"/>
              <a:t>m</a:t>
            </a:r>
            <a:r>
              <a:rPr lang="en-US" sz="2000" baseline="30000" dirty="0"/>
              <a:t>-</a:t>
            </a:r>
            <a:r>
              <a:rPr lang="cs-CZ" sz="2000" baseline="30000" dirty="0"/>
              <a:t>3</a:t>
            </a:r>
            <a:r>
              <a:rPr lang="cs-CZ" sz="2000" dirty="0"/>
              <a:t>.</a:t>
            </a:r>
          </a:p>
        </p:txBody>
      </p:sp>
      <p:sp>
        <p:nvSpPr>
          <p:cNvPr id="13" name="TextovéPole 12">
            <a:extLst>
              <a:ext uri="{FF2B5EF4-FFF2-40B4-BE49-F238E27FC236}">
                <a16:creationId xmlns:a16="http://schemas.microsoft.com/office/drawing/2014/main" id="{D238CD4F-3CA9-459A-AF32-8D2F9B03C1D2}"/>
              </a:ext>
            </a:extLst>
          </p:cNvPr>
          <p:cNvSpPr txBox="1"/>
          <p:nvPr/>
        </p:nvSpPr>
        <p:spPr>
          <a:xfrm>
            <a:off x="271669" y="1432099"/>
            <a:ext cx="5280992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dirty="0">
                <a:solidFill>
                  <a:srgbClr val="FF0000"/>
                </a:solidFill>
              </a:rPr>
              <a:t>[a) 1 000 Pa, b) 40 000 Pa, c) 112 750 000 Pa]</a:t>
            </a:r>
          </a:p>
        </p:txBody>
      </p:sp>
      <p:sp>
        <p:nvSpPr>
          <p:cNvPr id="15" name="TextovéPole 14">
            <a:extLst>
              <a:ext uri="{FF2B5EF4-FFF2-40B4-BE49-F238E27FC236}">
                <a16:creationId xmlns:a16="http://schemas.microsoft.com/office/drawing/2014/main" id="{A1EC7C3A-A120-47F2-8572-25F0E7CB70DB}"/>
              </a:ext>
            </a:extLst>
          </p:cNvPr>
          <p:cNvSpPr txBox="1"/>
          <p:nvPr/>
        </p:nvSpPr>
        <p:spPr>
          <a:xfrm>
            <a:off x="231914" y="2823578"/>
            <a:ext cx="4572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dirty="0">
                <a:solidFill>
                  <a:srgbClr val="FF0000"/>
                </a:solidFill>
              </a:rPr>
              <a:t>[410 000 Pa]</a:t>
            </a:r>
          </a:p>
        </p:txBody>
      </p:sp>
    </p:spTree>
    <p:extLst>
      <p:ext uri="{BB962C8B-B14F-4D97-AF65-F5344CB8AC3E}">
        <p14:creationId xmlns:p14="http://schemas.microsoft.com/office/powerpoint/2010/main" val="8996162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/>
      <p:bldP spid="13" grpId="0"/>
      <p:bldP spid="1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>
            <a:extLst>
              <a:ext uri="{FF2B5EF4-FFF2-40B4-BE49-F238E27FC236}">
                <a16:creationId xmlns:a16="http://schemas.microsoft.com/office/drawing/2014/main" id="{DBD99D2B-69EE-4B5C-AA89-C4759A0D7CBD}"/>
              </a:ext>
            </a:extLst>
          </p:cNvPr>
          <p:cNvSpPr txBox="1"/>
          <p:nvPr/>
        </p:nvSpPr>
        <p:spPr>
          <a:xfrm>
            <a:off x="238124" y="183900"/>
            <a:ext cx="8760224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b="0" i="0" dirty="0">
                <a:solidFill>
                  <a:srgbClr val="4F4F4F"/>
                </a:solidFill>
                <a:effectLst/>
              </a:rPr>
              <a:t>Jaký plošný obsah musí mít ledová kra (tvaru kvádru) tloušťky 30 cm, která unese člověka se zavazadly o celkové hmotnosti 96 kg.</a:t>
            </a:r>
            <a:endParaRPr lang="cs-CZ" sz="2000" dirty="0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210F06B4-276C-475F-89ED-78ECAA25E1B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40120" y="920967"/>
            <a:ext cx="5068690" cy="3530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ovéPole 7">
            <a:extLst>
              <a:ext uri="{FF2B5EF4-FFF2-40B4-BE49-F238E27FC236}">
                <a16:creationId xmlns:a16="http://schemas.microsoft.com/office/drawing/2014/main" id="{6CEB36CE-1543-456F-A356-DCD5379F091E}"/>
              </a:ext>
            </a:extLst>
          </p:cNvPr>
          <p:cNvSpPr txBox="1"/>
          <p:nvPr/>
        </p:nvSpPr>
        <p:spPr>
          <a:xfrm>
            <a:off x="400049" y="1264647"/>
            <a:ext cx="2247901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l-GR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ρ = 1000 </a:t>
            </a:r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kg.m</a:t>
            </a:r>
            <a:r>
              <a:rPr lang="cs-CZ" b="0" i="0" baseline="30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-3</a:t>
            </a:r>
            <a:endParaRPr lang="cs-CZ" b="0" i="0" dirty="0">
              <a:solidFill>
                <a:srgbClr val="4F4F4F"/>
              </a:solidFill>
              <a:effectLst/>
              <a:latin typeface="Segoe UI" panose="020B0502040204020203" pitchFamily="34" charset="0"/>
            </a:endParaRPr>
          </a:p>
          <a:p>
            <a:pPr algn="l"/>
            <a:r>
              <a:rPr lang="el-GR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ρ</a:t>
            </a:r>
            <a:r>
              <a:rPr lang="el-GR" b="0" i="0" baseline="-25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1</a:t>
            </a:r>
            <a:r>
              <a:rPr lang="el-GR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 = 920 </a:t>
            </a:r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kg.m-</a:t>
            </a:r>
            <a:r>
              <a:rPr lang="cs-CZ" b="0" i="0" baseline="30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3</a:t>
            </a:r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 </a:t>
            </a:r>
          </a:p>
          <a:p>
            <a:pPr algn="l"/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h = 30 cm = 0,3 m</a:t>
            </a:r>
          </a:p>
          <a:p>
            <a:pPr algn="l"/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m = 96 kg</a:t>
            </a: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FE458CD2-F646-4359-8F16-C96FC43C3F2C}"/>
              </a:ext>
            </a:extLst>
          </p:cNvPr>
          <p:cNvSpPr txBox="1"/>
          <p:nvPr/>
        </p:nvSpPr>
        <p:spPr>
          <a:xfrm>
            <a:off x="5172075" y="1244084"/>
            <a:ext cx="4572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V‘ = V – celá kra ledu je namočená</a:t>
            </a:r>
          </a:p>
        </p:txBody>
      </p:sp>
      <p:cxnSp>
        <p:nvCxnSpPr>
          <p:cNvPr id="11" name="Přímá spojnice 10">
            <a:extLst>
              <a:ext uri="{FF2B5EF4-FFF2-40B4-BE49-F238E27FC236}">
                <a16:creationId xmlns:a16="http://schemas.microsoft.com/office/drawing/2014/main" id="{FA457ED3-C889-42AB-ADD8-59E9D302A0AE}"/>
              </a:ext>
            </a:extLst>
          </p:cNvPr>
          <p:cNvCxnSpPr/>
          <p:nvPr/>
        </p:nvCxnSpPr>
        <p:spPr>
          <a:xfrm>
            <a:off x="7505700" y="3924300"/>
            <a:ext cx="333375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ovéPole 19">
            <a:extLst>
              <a:ext uri="{FF2B5EF4-FFF2-40B4-BE49-F238E27FC236}">
                <a16:creationId xmlns:a16="http://schemas.microsoft.com/office/drawing/2014/main" id="{9EB59C6F-316B-4C83-802C-26B8B3564227}"/>
              </a:ext>
            </a:extLst>
          </p:cNvPr>
          <p:cNvSpPr txBox="1"/>
          <p:nvPr/>
        </p:nvSpPr>
        <p:spPr>
          <a:xfrm>
            <a:off x="152399" y="4605411"/>
            <a:ext cx="8601077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b="0" i="0" dirty="0">
                <a:effectLst/>
              </a:rPr>
              <a:t>Ocelová koule (</a:t>
            </a:r>
            <a:r>
              <a:rPr lang="el-GR" sz="2000" b="0" i="0" dirty="0">
                <a:effectLst/>
              </a:rPr>
              <a:t>ρ</a:t>
            </a:r>
            <a:r>
              <a:rPr lang="el-GR" sz="2000" b="0" i="0" baseline="-25000" dirty="0">
                <a:effectLst/>
              </a:rPr>
              <a:t>1</a:t>
            </a:r>
            <a:r>
              <a:rPr lang="el-GR" sz="2000" b="0" i="0" dirty="0">
                <a:effectLst/>
              </a:rPr>
              <a:t> = 7800 </a:t>
            </a:r>
            <a:r>
              <a:rPr lang="cs-CZ" sz="2000" b="0" i="0" dirty="0">
                <a:effectLst/>
              </a:rPr>
              <a:t>kg.m</a:t>
            </a:r>
            <a:r>
              <a:rPr lang="cs-CZ" sz="2000" b="0" i="0" baseline="30000" dirty="0">
                <a:effectLst/>
              </a:rPr>
              <a:t>-3</a:t>
            </a:r>
            <a:r>
              <a:rPr lang="cs-CZ" sz="2000" b="0" i="0" dirty="0">
                <a:effectLst/>
              </a:rPr>
              <a:t>) je zavěšena na vlákně a ponořena do vody (</a:t>
            </a:r>
            <a:r>
              <a:rPr lang="el-GR" sz="2000" b="0" i="0" dirty="0">
                <a:effectLst/>
              </a:rPr>
              <a:t>ρ = 1000 </a:t>
            </a:r>
            <a:r>
              <a:rPr lang="cs-CZ" sz="2000" b="0" i="0" dirty="0">
                <a:effectLst/>
              </a:rPr>
              <a:t>kg.m</a:t>
            </a:r>
            <a:r>
              <a:rPr lang="cs-CZ" sz="2000" b="0" i="0" baseline="30000" dirty="0">
                <a:effectLst/>
              </a:rPr>
              <a:t>-3</a:t>
            </a:r>
            <a:r>
              <a:rPr lang="cs-CZ" sz="2000" b="0" i="0" dirty="0">
                <a:effectLst/>
              </a:rPr>
              <a:t>). Objem koule je V = 1 dm</a:t>
            </a:r>
            <a:r>
              <a:rPr lang="cs-CZ" sz="2000" b="0" i="0" baseline="30000" dirty="0">
                <a:effectLst/>
              </a:rPr>
              <a:t>3</a:t>
            </a:r>
            <a:r>
              <a:rPr lang="cs-CZ" sz="2000" b="0" i="0" dirty="0">
                <a:effectLst/>
              </a:rPr>
              <a:t>. Jakou silou je napínané vlákno?</a:t>
            </a:r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D9097AD9-4F7E-4801-A350-FF83AD3F1D62}"/>
              </a:ext>
            </a:extLst>
          </p:cNvPr>
          <p:cNvSpPr txBox="1"/>
          <p:nvPr/>
        </p:nvSpPr>
        <p:spPr>
          <a:xfrm>
            <a:off x="152399" y="5697574"/>
            <a:ext cx="884594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/>
              <a:t>Hustota těla ryby </a:t>
            </a:r>
            <a:r>
              <a:rPr lang="en-US" sz="2000" dirty="0"/>
              <a:t>o </a:t>
            </a:r>
            <a:r>
              <a:rPr lang="en-US" sz="2000" dirty="0" err="1"/>
              <a:t>hmotnosti</a:t>
            </a:r>
            <a:r>
              <a:rPr lang="en-US" sz="2000" dirty="0"/>
              <a:t> </a:t>
            </a:r>
            <a:r>
              <a:rPr lang="cs-CZ" sz="2000" dirty="0"/>
              <a:t>5,25 kg je 1,05 g.cm</a:t>
            </a:r>
            <a:r>
              <a:rPr lang="cs-CZ" sz="2000" baseline="30000" dirty="0"/>
              <a:t>-3</a:t>
            </a:r>
            <a:r>
              <a:rPr lang="cs-CZ" sz="2000" dirty="0"/>
              <a:t>. O kolik kg musí ryba zhubnout (beze změny objemu), aby mohla normálně plavat? </a:t>
            </a:r>
            <a:r>
              <a:rPr lang="cs-CZ" sz="2000" b="0" i="0" dirty="0">
                <a:effectLst/>
              </a:rPr>
              <a:t>(</a:t>
            </a:r>
            <a:r>
              <a:rPr lang="el-GR" sz="2000" b="0" i="0" dirty="0">
                <a:effectLst/>
              </a:rPr>
              <a:t>ρ</a:t>
            </a:r>
            <a:r>
              <a:rPr lang="en-US" sz="2000" b="0" i="0" baseline="-25000" dirty="0">
                <a:effectLst/>
              </a:rPr>
              <a:t>H2O</a:t>
            </a:r>
            <a:r>
              <a:rPr lang="el-GR" sz="2000" b="0" i="0" dirty="0">
                <a:effectLst/>
              </a:rPr>
              <a:t> = 1000 </a:t>
            </a:r>
            <a:r>
              <a:rPr lang="cs-CZ" sz="2000" b="0" i="0" dirty="0">
                <a:effectLst/>
              </a:rPr>
              <a:t>kg.m</a:t>
            </a:r>
            <a:r>
              <a:rPr lang="cs-CZ" sz="2000" b="0" i="0" baseline="30000" dirty="0">
                <a:effectLst/>
              </a:rPr>
              <a:t>-3</a:t>
            </a:r>
            <a:r>
              <a:rPr lang="cs-CZ" sz="2000" b="0" i="0" dirty="0">
                <a:effectLst/>
              </a:rPr>
              <a:t>). </a:t>
            </a:r>
            <a:endParaRPr lang="cs-CZ" sz="2000" dirty="0"/>
          </a:p>
        </p:txBody>
      </p:sp>
      <p:sp>
        <p:nvSpPr>
          <p:cNvPr id="12" name="TextovéPole 11">
            <a:extLst>
              <a:ext uri="{FF2B5EF4-FFF2-40B4-BE49-F238E27FC236}">
                <a16:creationId xmlns:a16="http://schemas.microsoft.com/office/drawing/2014/main" id="{2F2CE61A-57B9-4087-826C-D6A6116E9D3C}"/>
              </a:ext>
            </a:extLst>
          </p:cNvPr>
          <p:cNvSpPr txBox="1"/>
          <p:nvPr/>
        </p:nvSpPr>
        <p:spPr>
          <a:xfrm>
            <a:off x="195470" y="5248725"/>
            <a:ext cx="4870174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2000" dirty="0">
                <a:solidFill>
                  <a:srgbClr val="FF0000"/>
                </a:solidFill>
              </a:rPr>
              <a:t>[</a:t>
            </a:r>
            <a:r>
              <a:rPr lang="cs-CZ" sz="2000" b="0" i="0" dirty="0">
                <a:solidFill>
                  <a:srgbClr val="FF0000"/>
                </a:solidFill>
                <a:effectLst/>
              </a:rPr>
              <a:t>68 N</a:t>
            </a:r>
            <a:r>
              <a:rPr lang="en-US" sz="2000" dirty="0">
                <a:solidFill>
                  <a:srgbClr val="FF0000"/>
                </a:solidFill>
              </a:rPr>
              <a:t>]</a:t>
            </a:r>
            <a:endParaRPr lang="cs-CZ" sz="2000" dirty="0">
              <a:solidFill>
                <a:srgbClr val="FF0000"/>
              </a:solidFill>
            </a:endParaRPr>
          </a:p>
        </p:txBody>
      </p:sp>
      <p:sp>
        <p:nvSpPr>
          <p:cNvPr id="13" name="TextovéPole 12">
            <a:extLst>
              <a:ext uri="{FF2B5EF4-FFF2-40B4-BE49-F238E27FC236}">
                <a16:creationId xmlns:a16="http://schemas.microsoft.com/office/drawing/2014/main" id="{811C4E32-FAC7-4ED8-8C11-FFB244CA0C89}"/>
              </a:ext>
            </a:extLst>
          </p:cNvPr>
          <p:cNvSpPr txBox="1"/>
          <p:nvPr/>
        </p:nvSpPr>
        <p:spPr>
          <a:xfrm>
            <a:off x="208721" y="6375160"/>
            <a:ext cx="4870174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[0,25 kg]</a:t>
            </a:r>
            <a:endParaRPr lang="cs-CZ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83741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>
            <a:extLst>
              <a:ext uri="{FF2B5EF4-FFF2-40B4-BE49-F238E27FC236}">
                <a16:creationId xmlns:a16="http://schemas.microsoft.com/office/drawing/2014/main" id="{4904AED8-53D6-43E8-83B1-4442AFDFA07D}"/>
              </a:ext>
            </a:extLst>
          </p:cNvPr>
          <p:cNvSpPr txBox="1"/>
          <p:nvPr/>
        </p:nvSpPr>
        <p:spPr>
          <a:xfrm>
            <a:off x="209549" y="352336"/>
            <a:ext cx="8724901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Hustota mořské vody je 1030 kg.m</a:t>
            </a:r>
            <a:r>
              <a:rPr lang="cs-CZ" b="0" i="0" baseline="30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-3</a:t>
            </a:r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, hustota ledu je 915 kg.m</a:t>
            </a:r>
            <a:r>
              <a:rPr lang="cs-CZ" b="0" i="0" baseline="30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-3</a:t>
            </a:r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. Kolik procent ledovce vyčnívá nad volnou hladinou moře?</a:t>
            </a:r>
          </a:p>
        </p:txBody>
      </p: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6FC403BB-783D-45AF-811D-79B11091E411}"/>
              </a:ext>
            </a:extLst>
          </p:cNvPr>
          <p:cNvSpPr txBox="1"/>
          <p:nvPr/>
        </p:nvSpPr>
        <p:spPr>
          <a:xfrm>
            <a:off x="209549" y="1609636"/>
            <a:ext cx="8658225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Balón tvaru koule je naplněn vodíkem (</a:t>
            </a:r>
            <a:r>
              <a:rPr lang="el-GR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ρ</a:t>
            </a:r>
            <a:r>
              <a:rPr lang="el-GR" b="0" i="0" baseline="-25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1</a:t>
            </a:r>
            <a:r>
              <a:rPr lang="el-GR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 = 0,09 </a:t>
            </a:r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kg.m</a:t>
            </a:r>
            <a:r>
              <a:rPr lang="cs-CZ" b="0" i="0" baseline="30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-3</a:t>
            </a:r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). Jaký musí být poloměr balónu, aby mohl nést zátěž 350 kg. Hustota vzduchu je </a:t>
            </a:r>
            <a:r>
              <a:rPr lang="el-GR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ρ = 1,3 </a:t>
            </a:r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kg.m</a:t>
            </a:r>
            <a:r>
              <a:rPr lang="cs-CZ" b="0" i="0" baseline="30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-3</a:t>
            </a:r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.</a:t>
            </a:r>
          </a:p>
        </p:txBody>
      </p:sp>
      <p:sp>
        <p:nvSpPr>
          <p:cNvPr id="13" name="TextovéPole 12">
            <a:extLst>
              <a:ext uri="{FF2B5EF4-FFF2-40B4-BE49-F238E27FC236}">
                <a16:creationId xmlns:a16="http://schemas.microsoft.com/office/drawing/2014/main" id="{A1B860BF-9FDF-4236-9628-D3B51727BB2E}"/>
              </a:ext>
            </a:extLst>
          </p:cNvPr>
          <p:cNvSpPr txBox="1"/>
          <p:nvPr/>
        </p:nvSpPr>
        <p:spPr>
          <a:xfrm>
            <a:off x="209549" y="2753788"/>
            <a:ext cx="8724901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Zkumavka se stejným průřezem zatížená broky se ponoří do vody do hloubky 18 cm, ve zředěné kyselině sírové do hloubky 16 cm. Určitě hustotu zředěné kyseliny sírové.</a:t>
            </a:r>
          </a:p>
        </p:txBody>
      </p:sp>
      <p:sp>
        <p:nvSpPr>
          <p:cNvPr id="15" name="TextovéPole 14">
            <a:extLst>
              <a:ext uri="{FF2B5EF4-FFF2-40B4-BE49-F238E27FC236}">
                <a16:creationId xmlns:a16="http://schemas.microsoft.com/office/drawing/2014/main" id="{FDD94329-1EDE-453F-A867-AA60316CA8C7}"/>
              </a:ext>
            </a:extLst>
          </p:cNvPr>
          <p:cNvSpPr txBox="1"/>
          <p:nvPr/>
        </p:nvSpPr>
        <p:spPr>
          <a:xfrm>
            <a:off x="209548" y="4041878"/>
            <a:ext cx="8658225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Kuličku zvážíme ve vzduchu i ve vodě. Získané hodnoty jsou </a:t>
            </a:r>
            <a:r>
              <a:rPr lang="cs-CZ" b="0" i="0" dirty="0" err="1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F</a:t>
            </a:r>
            <a:r>
              <a:rPr lang="cs-CZ" b="0" i="0" baseline="-25000" dirty="0" err="1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g</a:t>
            </a:r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 = 1,4 N, F = 0,84 N. Hustota vody: </a:t>
            </a:r>
            <a:r>
              <a:rPr lang="el-GR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ρ = 1000 </a:t>
            </a:r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kg.m</a:t>
            </a:r>
            <a:r>
              <a:rPr lang="cs-CZ" b="0" i="0" baseline="30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-3</a:t>
            </a:r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.</a:t>
            </a:r>
          </a:p>
        </p:txBody>
      </p:sp>
      <p:sp>
        <p:nvSpPr>
          <p:cNvPr id="17" name="TextovéPole 16">
            <a:extLst>
              <a:ext uri="{FF2B5EF4-FFF2-40B4-BE49-F238E27FC236}">
                <a16:creationId xmlns:a16="http://schemas.microsoft.com/office/drawing/2014/main" id="{21115F8D-14B3-45C6-B50F-BF00A5B5CCE0}"/>
              </a:ext>
            </a:extLst>
          </p:cNvPr>
          <p:cNvSpPr txBox="1"/>
          <p:nvPr/>
        </p:nvSpPr>
        <p:spPr>
          <a:xfrm>
            <a:off x="209548" y="5248364"/>
            <a:ext cx="8848725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b="0" i="0" dirty="0">
                <a:effectLst/>
              </a:rPr>
              <a:t>Pomocí hydrostatických vah se zjistilo, že pře</a:t>
            </a:r>
            <a:r>
              <a:rPr lang="en-US" sz="2000" b="0" i="0" dirty="0">
                <a:effectLst/>
              </a:rPr>
              <a:t>d</a:t>
            </a:r>
            <a:r>
              <a:rPr lang="cs-CZ" sz="2000" b="0" i="0" dirty="0" err="1">
                <a:effectLst/>
              </a:rPr>
              <a:t>mět</a:t>
            </a:r>
            <a:r>
              <a:rPr lang="cs-CZ" sz="2000" b="0" i="0" dirty="0">
                <a:effectLst/>
              </a:rPr>
              <a:t> má ve vzduchu hmotnost 1,3 kg a v destilované vodě hmotnost 1,17 kg. Je předmět ze zlata? H</a:t>
            </a:r>
            <a:r>
              <a:rPr lang="pl-PL" sz="2000" b="0" i="0" dirty="0">
                <a:effectLst/>
              </a:rPr>
              <a:t>ustota zlata je 19320 kg.m</a:t>
            </a:r>
            <a:r>
              <a:rPr lang="pl-PL" sz="2000" b="0" i="0" baseline="30000" dirty="0">
                <a:effectLst/>
              </a:rPr>
              <a:t>-3</a:t>
            </a:r>
            <a:r>
              <a:rPr lang="pl-PL" sz="2000" b="0" i="0" dirty="0">
                <a:effectLst/>
              </a:rPr>
              <a:t>.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D8CFDF1C-7215-47D3-9D9E-7ADABF47C6C4}"/>
              </a:ext>
            </a:extLst>
          </p:cNvPr>
          <p:cNvSpPr txBox="1"/>
          <p:nvPr/>
        </p:nvSpPr>
        <p:spPr>
          <a:xfrm>
            <a:off x="231914" y="955020"/>
            <a:ext cx="4572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dirty="0">
                <a:solidFill>
                  <a:srgbClr val="FF0000"/>
                </a:solidFill>
                <a:latin typeface="Segoe UI" panose="020B0502040204020203" pitchFamily="34" charset="0"/>
              </a:rPr>
              <a:t>[</a:t>
            </a:r>
            <a:r>
              <a:rPr lang="cs-CZ" b="0" i="0" dirty="0">
                <a:solidFill>
                  <a:srgbClr val="FF0000"/>
                </a:solidFill>
                <a:effectLst/>
                <a:latin typeface="Segoe UI" panose="020B0502040204020203" pitchFamily="34" charset="0"/>
              </a:rPr>
              <a:t>11 %</a:t>
            </a:r>
            <a:r>
              <a:rPr lang="en-US" dirty="0">
                <a:solidFill>
                  <a:srgbClr val="FF0000"/>
                </a:solidFill>
                <a:latin typeface="Segoe UI" panose="020B0502040204020203" pitchFamily="34" charset="0"/>
              </a:rPr>
              <a:t>]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240E83C4-4118-49AE-A643-6A920D7EAA6A}"/>
              </a:ext>
            </a:extLst>
          </p:cNvPr>
          <p:cNvSpPr txBox="1"/>
          <p:nvPr/>
        </p:nvSpPr>
        <p:spPr>
          <a:xfrm>
            <a:off x="205408" y="2200725"/>
            <a:ext cx="4572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dirty="0">
                <a:solidFill>
                  <a:srgbClr val="FF0000"/>
                </a:solidFill>
                <a:latin typeface="Segoe UI" panose="020B0502040204020203" pitchFamily="34" charset="0"/>
              </a:rPr>
              <a:t>[</a:t>
            </a:r>
            <a:r>
              <a:rPr lang="cs-CZ" b="0" i="0" dirty="0">
                <a:solidFill>
                  <a:srgbClr val="FF0000"/>
                </a:solidFill>
                <a:effectLst/>
                <a:latin typeface="Segoe UI" panose="020B0502040204020203" pitchFamily="34" charset="0"/>
              </a:rPr>
              <a:t>4,1 m</a:t>
            </a:r>
            <a:r>
              <a:rPr lang="en-US" dirty="0">
                <a:solidFill>
                  <a:srgbClr val="FF0000"/>
                </a:solidFill>
                <a:latin typeface="Segoe UI" panose="020B0502040204020203" pitchFamily="34" charset="0"/>
              </a:rPr>
              <a:t>]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12" name="TextovéPole 11">
            <a:extLst>
              <a:ext uri="{FF2B5EF4-FFF2-40B4-BE49-F238E27FC236}">
                <a16:creationId xmlns:a16="http://schemas.microsoft.com/office/drawing/2014/main" id="{726ABCB5-87ED-4BE7-9F83-D395C4CA3849}"/>
              </a:ext>
            </a:extLst>
          </p:cNvPr>
          <p:cNvSpPr txBox="1"/>
          <p:nvPr/>
        </p:nvSpPr>
        <p:spPr>
          <a:xfrm>
            <a:off x="231913" y="3366916"/>
            <a:ext cx="4572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Segoe UI" panose="020B0502040204020203" pitchFamily="34" charset="0"/>
              </a:rPr>
              <a:t>[</a:t>
            </a:r>
            <a:r>
              <a:rPr lang="cs-CZ" b="0" i="0" dirty="0">
                <a:solidFill>
                  <a:srgbClr val="FF0000"/>
                </a:solidFill>
                <a:effectLst/>
                <a:latin typeface="Segoe UI" panose="020B0502040204020203" pitchFamily="34" charset="0"/>
              </a:rPr>
              <a:t>1125 kg.m</a:t>
            </a:r>
            <a:r>
              <a:rPr lang="cs-CZ" b="0" i="0" baseline="30000" dirty="0">
                <a:solidFill>
                  <a:srgbClr val="FF0000"/>
                </a:solidFill>
                <a:effectLst/>
                <a:latin typeface="Segoe UI" panose="020B0502040204020203" pitchFamily="34" charset="0"/>
              </a:rPr>
              <a:t>-3</a:t>
            </a:r>
            <a:r>
              <a:rPr lang="en-US" dirty="0">
                <a:solidFill>
                  <a:srgbClr val="FF0000"/>
                </a:solidFill>
                <a:latin typeface="Segoe UI" panose="020B0502040204020203" pitchFamily="34" charset="0"/>
              </a:rPr>
              <a:t>]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14" name="TextovéPole 13">
            <a:extLst>
              <a:ext uri="{FF2B5EF4-FFF2-40B4-BE49-F238E27FC236}">
                <a16:creationId xmlns:a16="http://schemas.microsoft.com/office/drawing/2014/main" id="{F63E0A84-EE7A-4CC5-B466-C71F0729BA42}"/>
              </a:ext>
            </a:extLst>
          </p:cNvPr>
          <p:cNvSpPr txBox="1"/>
          <p:nvPr/>
        </p:nvSpPr>
        <p:spPr>
          <a:xfrm>
            <a:off x="245165" y="4652377"/>
            <a:ext cx="4572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Segoe UI" panose="020B0502040204020203" pitchFamily="34" charset="0"/>
              </a:rPr>
              <a:t>[</a:t>
            </a:r>
            <a:r>
              <a:rPr lang="cs-CZ" dirty="0">
                <a:solidFill>
                  <a:srgbClr val="FF0000"/>
                </a:solidFill>
                <a:latin typeface="Segoe UI" panose="020B0502040204020203" pitchFamily="34" charset="0"/>
              </a:rPr>
              <a:t>2500 kg.m</a:t>
            </a:r>
            <a:r>
              <a:rPr lang="cs-CZ" baseline="30000" dirty="0">
                <a:solidFill>
                  <a:srgbClr val="FF0000"/>
                </a:solidFill>
                <a:latin typeface="Segoe UI" panose="020B0502040204020203" pitchFamily="34" charset="0"/>
              </a:rPr>
              <a:t>-3</a:t>
            </a:r>
            <a:r>
              <a:rPr lang="cs-CZ" dirty="0">
                <a:solidFill>
                  <a:srgbClr val="FF0000"/>
                </a:solidFill>
                <a:latin typeface="Segoe UI" panose="020B0502040204020203" pitchFamily="34" charset="0"/>
              </a:rPr>
              <a:t> = </a:t>
            </a:r>
            <a:r>
              <a:rPr lang="cs-CZ" b="0" i="0" dirty="0">
                <a:solidFill>
                  <a:srgbClr val="FF0000"/>
                </a:solidFill>
                <a:effectLst/>
                <a:latin typeface="Segoe UI" panose="020B0502040204020203" pitchFamily="34" charset="0"/>
              </a:rPr>
              <a:t>sklo, 2,37 cm</a:t>
            </a:r>
            <a:r>
              <a:rPr lang="en-US" dirty="0">
                <a:solidFill>
                  <a:srgbClr val="FF0000"/>
                </a:solidFill>
                <a:latin typeface="Segoe UI" panose="020B0502040204020203" pitchFamily="34" charset="0"/>
              </a:rPr>
              <a:t>]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16" name="TextovéPole 15">
            <a:extLst>
              <a:ext uri="{FF2B5EF4-FFF2-40B4-BE49-F238E27FC236}">
                <a16:creationId xmlns:a16="http://schemas.microsoft.com/office/drawing/2014/main" id="{EAB92C1D-248E-4ACC-AA61-7EC0A0322C1B}"/>
              </a:ext>
            </a:extLst>
          </p:cNvPr>
          <p:cNvSpPr txBox="1"/>
          <p:nvPr/>
        </p:nvSpPr>
        <p:spPr>
          <a:xfrm>
            <a:off x="324678" y="6229386"/>
            <a:ext cx="4572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[</a:t>
            </a:r>
            <a:r>
              <a:rPr lang="cs-CZ" sz="2000" b="0" i="0" dirty="0">
                <a:solidFill>
                  <a:srgbClr val="FF0000"/>
                </a:solidFill>
                <a:effectLst/>
              </a:rPr>
              <a:t>10000 </a:t>
            </a:r>
            <a:r>
              <a:rPr lang="pl-PL" sz="2000" b="0" i="0" dirty="0">
                <a:solidFill>
                  <a:srgbClr val="FF0000"/>
                </a:solidFill>
                <a:effectLst/>
              </a:rPr>
              <a:t>kg.m</a:t>
            </a:r>
            <a:r>
              <a:rPr lang="pl-PL" sz="2000" b="0" i="0" baseline="30000" dirty="0">
                <a:solidFill>
                  <a:srgbClr val="FF0000"/>
                </a:solidFill>
                <a:effectLst/>
              </a:rPr>
              <a:t>-3</a:t>
            </a:r>
            <a:r>
              <a:rPr lang="en-US" sz="2000" dirty="0">
                <a:solidFill>
                  <a:srgbClr val="FF0000"/>
                </a:solidFill>
              </a:rPr>
              <a:t>]</a:t>
            </a:r>
            <a:endParaRPr lang="cs-CZ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61611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/>
      <p:bldP spid="12" grpId="0"/>
      <p:bldP spid="14" grpId="0"/>
      <p:bldP spid="1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>
            <a:extLst>
              <a:ext uri="{FF2B5EF4-FFF2-40B4-BE49-F238E27FC236}">
                <a16:creationId xmlns:a16="http://schemas.microsoft.com/office/drawing/2014/main" id="{995E0873-E7EA-467D-AF8E-9635C505FF22}"/>
              </a:ext>
            </a:extLst>
          </p:cNvPr>
          <p:cNvSpPr txBox="1"/>
          <p:nvPr/>
        </p:nvSpPr>
        <p:spPr>
          <a:xfrm>
            <a:off x="180975" y="131302"/>
            <a:ext cx="8782050" cy="26776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dirty="0"/>
              <a:t>Nafta (ρ = 830</a:t>
            </a:r>
            <a:r>
              <a:rPr lang="en-US" sz="2000" dirty="0"/>
              <a:t> </a:t>
            </a:r>
            <a:r>
              <a:rPr lang="cs-CZ" sz="2000" dirty="0"/>
              <a:t>kg.m</a:t>
            </a:r>
            <a:r>
              <a:rPr lang="cs-CZ" sz="2000" baseline="30000" dirty="0"/>
              <a:t>-3</a:t>
            </a:r>
            <a:r>
              <a:rPr lang="cs-CZ" sz="2000" dirty="0"/>
              <a:t>) ​​je dopravována potrubím o průměru 40 cm rychlostí 1,5 </a:t>
            </a:r>
            <a:endParaRPr lang="en-US" sz="2000" dirty="0"/>
          </a:p>
          <a:p>
            <a:pPr algn="just"/>
            <a:r>
              <a:rPr lang="cs-CZ" sz="2000" dirty="0"/>
              <a:t>m</a:t>
            </a:r>
            <a:r>
              <a:rPr lang="en-US" sz="2000" dirty="0"/>
              <a:t>.</a:t>
            </a:r>
            <a:r>
              <a:rPr lang="cs-CZ" sz="2000" dirty="0"/>
              <a:t>s</a:t>
            </a:r>
            <a:r>
              <a:rPr lang="cs-CZ" sz="2000" baseline="30000" dirty="0"/>
              <a:t>-1</a:t>
            </a:r>
            <a:r>
              <a:rPr lang="cs-CZ" sz="2000" dirty="0"/>
              <a:t>. Určete:</a:t>
            </a:r>
            <a:r>
              <a:rPr lang="en-US" sz="2000" dirty="0"/>
              <a:t> </a:t>
            </a:r>
            <a:r>
              <a:rPr lang="cs-CZ" sz="2000" dirty="0"/>
              <a:t>a) hydrodynamický tlak v potrubí</a:t>
            </a:r>
            <a:r>
              <a:rPr lang="en-US" sz="2000" dirty="0"/>
              <a:t>, </a:t>
            </a:r>
            <a:r>
              <a:rPr lang="cs-CZ" sz="2000" dirty="0"/>
              <a:t>b) hmotnost nafty přepravené za 1 hodinu</a:t>
            </a:r>
            <a:r>
              <a:rPr lang="en-US" sz="2000" dirty="0"/>
              <a:t>.</a:t>
            </a:r>
          </a:p>
          <a:p>
            <a:pPr algn="just"/>
            <a:endParaRPr lang="en-US" sz="800" dirty="0"/>
          </a:p>
          <a:p>
            <a:pPr algn="just"/>
            <a:r>
              <a:rPr lang="pt-BR" sz="2000" b="0" i="0" dirty="0">
                <a:effectLst/>
              </a:rPr>
              <a:t>d = 40 cm = 0.4 m</a:t>
            </a:r>
          </a:p>
          <a:p>
            <a:pPr algn="just"/>
            <a:r>
              <a:rPr lang="pt-BR" sz="2000" b="0" i="0" dirty="0">
                <a:effectLst/>
              </a:rPr>
              <a:t>r = 0,2 m</a:t>
            </a:r>
          </a:p>
          <a:p>
            <a:pPr algn="just"/>
            <a:r>
              <a:rPr lang="pt-BR" sz="2000" b="0" i="0" dirty="0">
                <a:effectLst/>
              </a:rPr>
              <a:t>v = 1,5 m.s</a:t>
            </a:r>
            <a:r>
              <a:rPr lang="pt-BR" sz="2000" b="0" i="0" baseline="30000" dirty="0">
                <a:effectLst/>
              </a:rPr>
              <a:t>-1</a:t>
            </a:r>
            <a:endParaRPr lang="pt-BR" sz="2000" b="0" i="0" dirty="0">
              <a:effectLst/>
            </a:endParaRPr>
          </a:p>
          <a:p>
            <a:pPr algn="just"/>
            <a:r>
              <a:rPr lang="pt-BR" sz="2000" b="0" i="0" dirty="0">
                <a:effectLst/>
              </a:rPr>
              <a:t>t = 1hod. = 3600 s</a:t>
            </a:r>
          </a:p>
          <a:p>
            <a:pPr algn="just"/>
            <a:r>
              <a:rPr lang="pt-BR" sz="2000" b="0" i="0" dirty="0">
                <a:effectLst/>
              </a:rPr>
              <a:t>ρ = 830 kg.m</a:t>
            </a:r>
            <a:r>
              <a:rPr lang="pt-BR" sz="2000" b="0" i="0" baseline="30000" dirty="0">
                <a:effectLst/>
              </a:rPr>
              <a:t>-3</a:t>
            </a:r>
            <a:endParaRPr lang="cs-CZ" sz="2000" dirty="0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36AE3C21-346B-4FFD-91C8-BBEAEA692C6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38475" y="786381"/>
            <a:ext cx="5924550" cy="39054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ovéPole 5">
            <a:extLst>
              <a:ext uri="{FF2B5EF4-FFF2-40B4-BE49-F238E27FC236}">
                <a16:creationId xmlns:a16="http://schemas.microsoft.com/office/drawing/2014/main" id="{92B56132-81AC-4D4E-95CE-C32B981A2A85}"/>
              </a:ext>
            </a:extLst>
          </p:cNvPr>
          <p:cNvSpPr txBox="1"/>
          <p:nvPr/>
        </p:nvSpPr>
        <p:spPr>
          <a:xfrm>
            <a:off x="141218" y="4765518"/>
            <a:ext cx="874156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000" dirty="0" err="1"/>
              <a:t>Trubic</a:t>
            </a:r>
            <a:r>
              <a:rPr lang="cs-CZ" sz="2000" dirty="0"/>
              <a:t>í</a:t>
            </a:r>
            <a:r>
              <a:rPr lang="en-US" sz="2000" dirty="0"/>
              <a:t> o pr</a:t>
            </a:r>
            <a:r>
              <a:rPr lang="cs-CZ" sz="2000" dirty="0"/>
              <a:t>ů</a:t>
            </a:r>
            <a:r>
              <a:rPr lang="en-US" sz="2000" dirty="0"/>
              <a:t>m</a:t>
            </a:r>
            <a:r>
              <a:rPr lang="cs-CZ" sz="2000" dirty="0"/>
              <a:t>ě</a:t>
            </a:r>
            <a:r>
              <a:rPr lang="en-US" sz="2000" dirty="0" err="1"/>
              <a:t>ru</a:t>
            </a:r>
            <a:r>
              <a:rPr lang="cs-CZ" sz="2000" dirty="0"/>
              <a:t> 12 cm proudí voda rychlostí 30 cm.s</a:t>
            </a:r>
            <a:r>
              <a:rPr lang="cs-CZ" sz="2000" baseline="30000" dirty="0"/>
              <a:t>-1</a:t>
            </a:r>
            <a:r>
              <a:rPr lang="cs-CZ" sz="2000" dirty="0"/>
              <a:t>. Jakou rychlostí protéká zúženým místem trubice, kde je průměr 4 cm?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BAA10F9E-4067-43D1-8EEF-49292B8A7CCD}"/>
              </a:ext>
            </a:extLst>
          </p:cNvPr>
          <p:cNvSpPr txBox="1"/>
          <p:nvPr/>
        </p:nvSpPr>
        <p:spPr>
          <a:xfrm>
            <a:off x="154470" y="5939299"/>
            <a:ext cx="86582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000" dirty="0" err="1"/>
              <a:t>Otvorem</a:t>
            </a:r>
            <a:r>
              <a:rPr lang="en-US" sz="2000" dirty="0"/>
              <a:t> </a:t>
            </a:r>
            <a:r>
              <a:rPr lang="en-US" sz="2000" dirty="0" err="1"/>
              <a:t>plochy</a:t>
            </a:r>
            <a:r>
              <a:rPr lang="en-US" sz="2000" dirty="0"/>
              <a:t> 4 cm</a:t>
            </a:r>
            <a:r>
              <a:rPr lang="en-US" sz="2000" baseline="30000" dirty="0"/>
              <a:t>2</a:t>
            </a:r>
            <a:r>
              <a:rPr lang="en-US" sz="2000" dirty="0"/>
              <a:t> v</a:t>
            </a:r>
            <a:r>
              <a:rPr lang="cs-CZ" sz="2000" dirty="0"/>
              <a:t>y</a:t>
            </a:r>
            <a:r>
              <a:rPr lang="en-US" sz="2000" dirty="0" err="1"/>
              <a:t>te</a:t>
            </a:r>
            <a:r>
              <a:rPr lang="cs-CZ" sz="2000" dirty="0"/>
              <a:t>č</a:t>
            </a:r>
            <a:r>
              <a:rPr lang="en-US" sz="2000" dirty="0"/>
              <a:t>e </a:t>
            </a:r>
            <a:r>
              <a:rPr lang="cs-CZ" sz="2000" dirty="0"/>
              <a:t>z</a:t>
            </a:r>
            <a:r>
              <a:rPr lang="en-US" sz="2000" dirty="0"/>
              <a:t>a </a:t>
            </a:r>
            <a:r>
              <a:rPr lang="en-US" sz="2000" dirty="0" err="1"/>
              <a:t>minut</a:t>
            </a:r>
            <a:r>
              <a:rPr lang="cs-CZ" sz="2000" dirty="0"/>
              <a:t>u 12 l vody. Jakou rychlostí voda vytéká?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B069DD82-C328-4FD8-8C5F-58A33D268C6B}"/>
              </a:ext>
            </a:extLst>
          </p:cNvPr>
          <p:cNvSpPr txBox="1"/>
          <p:nvPr/>
        </p:nvSpPr>
        <p:spPr>
          <a:xfrm>
            <a:off x="139148" y="5421003"/>
            <a:ext cx="4572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2000" dirty="0">
                <a:solidFill>
                  <a:srgbClr val="FF0000"/>
                </a:solidFill>
              </a:rPr>
              <a:t>[2,7 m.s</a:t>
            </a:r>
            <a:r>
              <a:rPr lang="en-US" sz="2000" baseline="30000" dirty="0">
                <a:solidFill>
                  <a:srgbClr val="FF0000"/>
                </a:solidFill>
              </a:rPr>
              <a:t>-1</a:t>
            </a:r>
            <a:r>
              <a:rPr lang="en-US" sz="2000" dirty="0">
                <a:solidFill>
                  <a:srgbClr val="FF0000"/>
                </a:solidFill>
              </a:rPr>
              <a:t>]</a:t>
            </a:r>
            <a:r>
              <a:rPr lang="cs-CZ" sz="2000" dirty="0">
                <a:solidFill>
                  <a:srgbClr val="FF0000"/>
                </a:solidFill>
              </a:rPr>
              <a:t> 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endParaRPr lang="cs-CZ" sz="2000" dirty="0">
              <a:solidFill>
                <a:srgbClr val="FF0000"/>
              </a:solidFill>
            </a:endParaRP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02E4F2F4-FEA9-426C-8480-62C5332C59C9}"/>
              </a:ext>
            </a:extLst>
          </p:cNvPr>
          <p:cNvSpPr txBox="1"/>
          <p:nvPr/>
        </p:nvSpPr>
        <p:spPr>
          <a:xfrm>
            <a:off x="178905" y="6348656"/>
            <a:ext cx="4572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[0,5 m.s</a:t>
            </a:r>
            <a:r>
              <a:rPr lang="en-US" sz="2000" baseline="30000" dirty="0">
                <a:solidFill>
                  <a:srgbClr val="FF0000"/>
                </a:solidFill>
              </a:rPr>
              <a:t>-1</a:t>
            </a:r>
            <a:r>
              <a:rPr lang="en-US" sz="2000" dirty="0">
                <a:solidFill>
                  <a:srgbClr val="FF0000"/>
                </a:solidFill>
              </a:rPr>
              <a:t>]</a:t>
            </a:r>
            <a:r>
              <a:rPr lang="cs-CZ" sz="2000" dirty="0">
                <a:solidFill>
                  <a:srgbClr val="FF0000"/>
                </a:solidFill>
              </a:rPr>
              <a:t> 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en-US" sz="2000" dirty="0"/>
              <a:t> 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9017923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>
            <a:extLst>
              <a:ext uri="{FF2B5EF4-FFF2-40B4-BE49-F238E27FC236}">
                <a16:creationId xmlns:a16="http://schemas.microsoft.com/office/drawing/2014/main" id="{46D8E70E-C0DE-4188-9552-9F761F4DF0E8}"/>
              </a:ext>
            </a:extLst>
          </p:cNvPr>
          <p:cNvSpPr txBox="1"/>
          <p:nvPr/>
        </p:nvSpPr>
        <p:spPr>
          <a:xfrm>
            <a:off x="276225" y="356711"/>
            <a:ext cx="8705849" cy="26776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b="0" i="0" dirty="0">
                <a:solidFill>
                  <a:srgbClr val="4F4F4F"/>
                </a:solidFill>
                <a:effectLst/>
              </a:rPr>
              <a:t>Malá vodní elektrárna využívá energii vody, která proudí do turbíny z výšky 4 m. Při jakém objemovém průtoku bude mít turbína výkon 600 kW, pokud její účinnost je 75%.</a:t>
            </a:r>
            <a:endParaRPr lang="en-US" sz="2000" b="0" i="0" dirty="0">
              <a:solidFill>
                <a:srgbClr val="4F4F4F"/>
              </a:solidFill>
              <a:effectLst/>
            </a:endParaRPr>
          </a:p>
          <a:p>
            <a:endParaRPr lang="en-US" sz="800" dirty="0">
              <a:solidFill>
                <a:srgbClr val="4F4F4F"/>
              </a:solidFill>
            </a:endParaRPr>
          </a:p>
          <a:p>
            <a:r>
              <a:rPr lang="cs-CZ" sz="2000" b="0" i="0" dirty="0">
                <a:solidFill>
                  <a:srgbClr val="4F4F4F"/>
                </a:solidFill>
                <a:effectLst/>
              </a:rPr>
              <a:t>h = 4m</a:t>
            </a:r>
            <a:endParaRPr lang="en-US" sz="2000" b="0" i="0" dirty="0">
              <a:solidFill>
                <a:srgbClr val="4F4F4F"/>
              </a:solidFill>
              <a:effectLst/>
            </a:endParaRPr>
          </a:p>
          <a:p>
            <a:r>
              <a:rPr lang="cs-CZ" sz="2000" b="0" i="0" dirty="0">
                <a:solidFill>
                  <a:srgbClr val="4F4F4F"/>
                </a:solidFill>
                <a:effectLst/>
              </a:rPr>
              <a:t>P = 600.10</a:t>
            </a:r>
            <a:r>
              <a:rPr lang="cs-CZ" sz="2000" b="0" i="0" baseline="30000" dirty="0">
                <a:solidFill>
                  <a:srgbClr val="4F4F4F"/>
                </a:solidFill>
                <a:effectLst/>
              </a:rPr>
              <a:t>3</a:t>
            </a:r>
            <a:r>
              <a:rPr lang="en-US" sz="2000" b="0" i="0" baseline="30000" dirty="0">
                <a:solidFill>
                  <a:srgbClr val="4F4F4F"/>
                </a:solidFill>
                <a:effectLst/>
              </a:rPr>
              <a:t> 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W</a:t>
            </a:r>
            <a:endParaRPr lang="en-US" sz="2000" b="0" i="0" dirty="0">
              <a:solidFill>
                <a:srgbClr val="4F4F4F"/>
              </a:solidFill>
              <a:effectLst/>
            </a:endParaRPr>
          </a:p>
          <a:p>
            <a:r>
              <a:rPr lang="el-GR" sz="2000" b="0" i="0" dirty="0">
                <a:solidFill>
                  <a:srgbClr val="4F4F4F"/>
                </a:solidFill>
                <a:effectLst/>
              </a:rPr>
              <a:t>η = 0,75</a:t>
            </a:r>
            <a:endParaRPr lang="en-US" sz="2000" b="0" i="0" dirty="0">
              <a:solidFill>
                <a:srgbClr val="4F4F4F"/>
              </a:solidFill>
              <a:effectLst/>
            </a:endParaRPr>
          </a:p>
          <a:p>
            <a:r>
              <a:rPr lang="el-GR" sz="2000" b="0" i="0" dirty="0">
                <a:solidFill>
                  <a:srgbClr val="4F4F4F"/>
                </a:solidFill>
                <a:effectLst/>
              </a:rPr>
              <a:t>ρ = 1000</a:t>
            </a:r>
            <a:r>
              <a:rPr lang="en-US" sz="2000" b="0" i="0" dirty="0">
                <a:solidFill>
                  <a:srgbClr val="4F4F4F"/>
                </a:solidFill>
                <a:effectLst/>
              </a:rPr>
              <a:t> 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kg.m</a:t>
            </a:r>
            <a:r>
              <a:rPr lang="cs-CZ" sz="2000" b="0" i="0" baseline="30000" dirty="0">
                <a:solidFill>
                  <a:srgbClr val="4F4F4F"/>
                </a:solidFill>
                <a:effectLst/>
              </a:rPr>
              <a:t>-3</a:t>
            </a:r>
            <a:endParaRPr lang="en-US" sz="2000" b="0" i="0" dirty="0">
              <a:solidFill>
                <a:srgbClr val="4F4F4F"/>
              </a:solidFill>
              <a:effectLst/>
            </a:endParaRPr>
          </a:p>
          <a:p>
            <a:r>
              <a:rPr lang="cs-CZ" sz="2000" b="0" i="0" dirty="0">
                <a:solidFill>
                  <a:srgbClr val="4F4F4F"/>
                </a:solidFill>
                <a:effectLst/>
              </a:rPr>
              <a:t>g = 10</a:t>
            </a:r>
            <a:r>
              <a:rPr lang="en-US" sz="2000" b="0" i="0" dirty="0">
                <a:solidFill>
                  <a:srgbClr val="4F4F4F"/>
                </a:solidFill>
                <a:effectLst/>
              </a:rPr>
              <a:t> 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m.s</a:t>
            </a:r>
            <a:r>
              <a:rPr lang="cs-CZ" sz="2000" b="0" i="0" baseline="30000" dirty="0">
                <a:solidFill>
                  <a:srgbClr val="4F4F4F"/>
                </a:solidFill>
                <a:effectLst/>
              </a:rPr>
              <a:t>-2</a:t>
            </a:r>
            <a:endParaRPr lang="cs-CZ" sz="2000" dirty="0"/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4A83EE8F-F5EB-4185-991A-FC0400E4B7E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00388" y="1162050"/>
            <a:ext cx="4576762" cy="47829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5258288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>
            <a:extLst>
              <a:ext uri="{FF2B5EF4-FFF2-40B4-BE49-F238E27FC236}">
                <a16:creationId xmlns:a16="http://schemas.microsoft.com/office/drawing/2014/main" id="{728B4142-FEA8-40B9-B582-AB6571B71588}"/>
              </a:ext>
            </a:extLst>
          </p:cNvPr>
          <p:cNvSpPr txBox="1"/>
          <p:nvPr/>
        </p:nvSpPr>
        <p:spPr>
          <a:xfrm>
            <a:off x="180975" y="347186"/>
            <a:ext cx="874395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dirty="0"/>
              <a:t>Potrubím s proměnným průřezem proteče 5 litrů vody za sekundu. Jak velká je rychlost protékající vody v místech s průřezy</a:t>
            </a:r>
            <a:r>
              <a:rPr lang="en-US" sz="2000" dirty="0"/>
              <a:t> </a:t>
            </a:r>
            <a:r>
              <a:rPr lang="cs-CZ" sz="2000" dirty="0"/>
              <a:t>a) 20 cm</a:t>
            </a:r>
            <a:r>
              <a:rPr lang="cs-CZ" sz="2000" baseline="30000" dirty="0"/>
              <a:t>2</a:t>
            </a:r>
            <a:r>
              <a:rPr lang="en-US" sz="2000" dirty="0"/>
              <a:t> a</a:t>
            </a:r>
            <a:r>
              <a:rPr lang="cs-CZ" sz="2000" dirty="0"/>
              <a:t> b) 100 cm</a:t>
            </a:r>
            <a:r>
              <a:rPr lang="cs-CZ" sz="2000" baseline="30000" dirty="0"/>
              <a:t>2</a:t>
            </a:r>
            <a:r>
              <a:rPr lang="en-US" sz="2000" dirty="0"/>
              <a:t> ?</a:t>
            </a:r>
            <a:endParaRPr lang="cs-CZ" sz="2000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529EC07D-2297-4D0C-9C3B-1D09F62EBE83}"/>
              </a:ext>
            </a:extLst>
          </p:cNvPr>
          <p:cNvSpPr txBox="1"/>
          <p:nvPr/>
        </p:nvSpPr>
        <p:spPr>
          <a:xfrm>
            <a:off x="180975" y="1547336"/>
            <a:ext cx="866775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b="0" i="0" dirty="0">
                <a:effectLst/>
              </a:rPr>
              <a:t>Čerpadlo načerpá za 1 minutu 300 l vody. Přívodní potrubí má průměr 80 mm, výtokovým potrubím proudí voda rychlostí 8 ms</a:t>
            </a:r>
            <a:r>
              <a:rPr lang="cs-CZ" sz="2000" b="0" i="0" baseline="30000" dirty="0">
                <a:effectLst/>
              </a:rPr>
              <a:t>-1</a:t>
            </a:r>
            <a:r>
              <a:rPr lang="cs-CZ" sz="2000" b="0" i="0" dirty="0">
                <a:effectLst/>
              </a:rPr>
              <a:t>. Určete rychlost vody v přívodním potrubí a průměr výtokového potrubí.</a:t>
            </a:r>
            <a:endParaRPr lang="en-US" sz="2000" b="0" i="0" dirty="0">
              <a:effectLst/>
            </a:endParaRPr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523CDB27-0E1A-434C-B87D-A588C1FC3896}"/>
              </a:ext>
            </a:extLst>
          </p:cNvPr>
          <p:cNvSpPr txBox="1"/>
          <p:nvPr/>
        </p:nvSpPr>
        <p:spPr>
          <a:xfrm>
            <a:off x="180975" y="2971563"/>
            <a:ext cx="870585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000" dirty="0"/>
              <a:t>Jak </a:t>
            </a:r>
            <a:r>
              <a:rPr lang="en-US" sz="2000" dirty="0" err="1"/>
              <a:t>velk</a:t>
            </a:r>
            <a:r>
              <a:rPr lang="cs-CZ" sz="2000" dirty="0"/>
              <a:t>á</a:t>
            </a:r>
            <a:r>
              <a:rPr lang="en-US" sz="2000" dirty="0"/>
              <a:t> je v</a:t>
            </a:r>
            <a:r>
              <a:rPr lang="cs-CZ" sz="2000" dirty="0"/>
              <a:t>ý</a:t>
            </a:r>
            <a:r>
              <a:rPr lang="en-US" sz="2000" dirty="0" err="1"/>
              <a:t>tokov</a:t>
            </a:r>
            <a:r>
              <a:rPr lang="cs-CZ" sz="2000" dirty="0"/>
              <a:t>á rychlost vody proudící výpustním otvorem údolní přehrady, je-li otvor 20 m pod volnou hladinou?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4CB9C1E1-8DCD-4547-8A51-6F331AE2C389}"/>
              </a:ext>
            </a:extLst>
          </p:cNvPr>
          <p:cNvSpPr txBox="1"/>
          <p:nvPr/>
        </p:nvSpPr>
        <p:spPr>
          <a:xfrm>
            <a:off x="180975" y="4110157"/>
            <a:ext cx="870585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000" dirty="0"/>
              <a:t>Určete tlak vody v potrubí o průměru 3 cm, kterým proudí voda rychlostí 1 m.s</a:t>
            </a:r>
            <a:r>
              <a:rPr lang="cs-CZ" sz="2000" baseline="30000" dirty="0"/>
              <a:t>-1</a:t>
            </a:r>
            <a:r>
              <a:rPr lang="cs-CZ" sz="2000" dirty="0"/>
              <a:t>, jestliže z trysky o průměru 1 cm vystřikuje rychlostí 15 m.s</a:t>
            </a:r>
            <a:r>
              <a:rPr lang="cs-CZ" sz="2000" baseline="30000" dirty="0"/>
              <a:t>-1</a:t>
            </a:r>
            <a:r>
              <a:rPr lang="cs-CZ" sz="2000" dirty="0"/>
              <a:t>.  Vliv atmosférického tlaku a odpor vzduchu zanedbejte.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26365F4A-30FC-4D80-9711-80568CFD3905}"/>
              </a:ext>
            </a:extLst>
          </p:cNvPr>
          <p:cNvSpPr txBox="1"/>
          <p:nvPr/>
        </p:nvSpPr>
        <p:spPr>
          <a:xfrm>
            <a:off x="180976" y="5595940"/>
            <a:ext cx="874395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000" dirty="0" err="1"/>
              <a:t>Voda</a:t>
            </a:r>
            <a:r>
              <a:rPr lang="en-US" sz="2000" dirty="0"/>
              <a:t> p</a:t>
            </a:r>
            <a:r>
              <a:rPr lang="cs-CZ" sz="2000" dirty="0"/>
              <a:t>ř</a:t>
            </a:r>
            <a:r>
              <a:rPr lang="en-US" sz="2000" dirty="0"/>
              <a:t>it</a:t>
            </a:r>
            <a:r>
              <a:rPr lang="cs-CZ" sz="2000" dirty="0"/>
              <a:t>é</a:t>
            </a:r>
            <a:r>
              <a:rPr lang="en-US" sz="2000" dirty="0"/>
              <a:t>k</a:t>
            </a:r>
            <a:r>
              <a:rPr lang="cs-CZ" sz="2000" dirty="0"/>
              <a:t>á potrubím o průměru 0,04 m rychlostí o velikosti 1,25 m.s</a:t>
            </a:r>
            <a:r>
              <a:rPr lang="cs-CZ" sz="2000" baseline="30000" dirty="0"/>
              <a:t>-1 </a:t>
            </a:r>
            <a:r>
              <a:rPr lang="cs-CZ" sz="2000" dirty="0"/>
              <a:t>do trysky, z níž vystřikuje rychlostí o velikosti 20 m.s</a:t>
            </a:r>
            <a:r>
              <a:rPr lang="cs-CZ" sz="2000" baseline="30000" dirty="0"/>
              <a:t>-1</a:t>
            </a:r>
            <a:r>
              <a:rPr lang="cs-CZ" sz="2000" dirty="0"/>
              <a:t>. Jak velký průměr má tryska?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7716050D-41A4-49AE-A96D-5C05D6EF9CEB}"/>
              </a:ext>
            </a:extLst>
          </p:cNvPr>
          <p:cNvSpPr txBox="1"/>
          <p:nvPr/>
        </p:nvSpPr>
        <p:spPr>
          <a:xfrm>
            <a:off x="231913" y="1034535"/>
            <a:ext cx="4572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dirty="0">
                <a:solidFill>
                  <a:srgbClr val="FF0000"/>
                </a:solidFill>
              </a:rPr>
              <a:t>[a) 2,5 m.s</a:t>
            </a:r>
            <a:r>
              <a:rPr lang="cs-CZ" sz="2000" baseline="30000" dirty="0">
                <a:solidFill>
                  <a:srgbClr val="FF0000"/>
                </a:solidFill>
              </a:rPr>
              <a:t>-1</a:t>
            </a:r>
            <a:r>
              <a:rPr lang="cs-CZ" sz="2000" dirty="0">
                <a:solidFill>
                  <a:srgbClr val="FF0000"/>
                </a:solidFill>
              </a:rPr>
              <a:t>, b) 0,5 m.s</a:t>
            </a:r>
            <a:r>
              <a:rPr lang="cs-CZ" sz="2000" baseline="30000" dirty="0">
                <a:solidFill>
                  <a:srgbClr val="FF0000"/>
                </a:solidFill>
              </a:rPr>
              <a:t>-1</a:t>
            </a:r>
            <a:r>
              <a:rPr lang="cs-CZ" sz="2000" dirty="0">
                <a:solidFill>
                  <a:srgbClr val="FF0000"/>
                </a:solidFill>
              </a:rPr>
              <a:t>]</a:t>
            </a: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E5337DC5-3DB7-4056-B42A-65C98940078B}"/>
              </a:ext>
            </a:extLst>
          </p:cNvPr>
          <p:cNvSpPr txBox="1"/>
          <p:nvPr/>
        </p:nvSpPr>
        <p:spPr>
          <a:xfrm>
            <a:off x="258417" y="2518777"/>
            <a:ext cx="4572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dirty="0">
                <a:solidFill>
                  <a:srgbClr val="FF0000"/>
                </a:solidFill>
              </a:rPr>
              <a:t>[1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cs-CZ" sz="2000" dirty="0">
                <a:solidFill>
                  <a:srgbClr val="FF0000"/>
                </a:solidFill>
              </a:rPr>
              <a:t>m.s</a:t>
            </a:r>
            <a:r>
              <a:rPr lang="cs-CZ" sz="2000" baseline="30000" dirty="0">
                <a:solidFill>
                  <a:srgbClr val="FF0000"/>
                </a:solidFill>
              </a:rPr>
              <a:t>-1</a:t>
            </a:r>
            <a:r>
              <a:rPr lang="cs-CZ" sz="2000" dirty="0">
                <a:solidFill>
                  <a:srgbClr val="FF0000"/>
                </a:solidFill>
              </a:rPr>
              <a:t> </a:t>
            </a:r>
            <a:r>
              <a:rPr lang="en-US" sz="2000" dirty="0">
                <a:solidFill>
                  <a:srgbClr val="FF0000"/>
                </a:solidFill>
              </a:rPr>
              <a:t>a </a:t>
            </a:r>
            <a:r>
              <a:rPr lang="cs-CZ" sz="2000" dirty="0">
                <a:solidFill>
                  <a:srgbClr val="FF0000"/>
                </a:solidFill>
              </a:rPr>
              <a:t>28,3 mm]</a:t>
            </a:r>
          </a:p>
        </p:txBody>
      </p:sp>
      <p:sp>
        <p:nvSpPr>
          <p:cNvPr id="12" name="TextovéPole 11">
            <a:extLst>
              <a:ext uri="{FF2B5EF4-FFF2-40B4-BE49-F238E27FC236}">
                <a16:creationId xmlns:a16="http://schemas.microsoft.com/office/drawing/2014/main" id="{BEEE00F6-A94E-4A36-9443-A73564366E4B}"/>
              </a:ext>
            </a:extLst>
          </p:cNvPr>
          <p:cNvSpPr txBox="1"/>
          <p:nvPr/>
        </p:nvSpPr>
        <p:spPr>
          <a:xfrm>
            <a:off x="271669" y="3645213"/>
            <a:ext cx="4572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dirty="0">
                <a:solidFill>
                  <a:srgbClr val="FF0000"/>
                </a:solidFill>
              </a:rPr>
              <a:t>[20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cs-CZ" sz="2000" dirty="0">
                <a:solidFill>
                  <a:srgbClr val="FF0000"/>
                </a:solidFill>
              </a:rPr>
              <a:t>m.s</a:t>
            </a:r>
            <a:r>
              <a:rPr lang="cs-CZ" sz="2000" baseline="30000" dirty="0">
                <a:solidFill>
                  <a:srgbClr val="FF0000"/>
                </a:solidFill>
              </a:rPr>
              <a:t>-1</a:t>
            </a:r>
            <a:r>
              <a:rPr lang="cs-CZ" sz="2000" dirty="0">
                <a:solidFill>
                  <a:srgbClr val="FF0000"/>
                </a:solidFill>
              </a:rPr>
              <a:t>]</a:t>
            </a:r>
          </a:p>
        </p:txBody>
      </p:sp>
      <p:sp>
        <p:nvSpPr>
          <p:cNvPr id="14" name="TextovéPole 13">
            <a:extLst>
              <a:ext uri="{FF2B5EF4-FFF2-40B4-BE49-F238E27FC236}">
                <a16:creationId xmlns:a16="http://schemas.microsoft.com/office/drawing/2014/main" id="{2FB35303-4345-4337-811F-327CEC0C3D8D}"/>
              </a:ext>
            </a:extLst>
          </p:cNvPr>
          <p:cNvSpPr txBox="1"/>
          <p:nvPr/>
        </p:nvSpPr>
        <p:spPr>
          <a:xfrm>
            <a:off x="311426" y="5076447"/>
            <a:ext cx="4572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2000" dirty="0">
                <a:solidFill>
                  <a:srgbClr val="FF0000"/>
                </a:solidFill>
              </a:rPr>
              <a:t>[110 kPa]</a:t>
            </a:r>
            <a:endParaRPr lang="cs-CZ" sz="2000" dirty="0">
              <a:solidFill>
                <a:srgbClr val="FF0000"/>
              </a:solidFill>
            </a:endParaRPr>
          </a:p>
        </p:txBody>
      </p:sp>
      <p:sp>
        <p:nvSpPr>
          <p:cNvPr id="16" name="TextovéPole 15">
            <a:extLst>
              <a:ext uri="{FF2B5EF4-FFF2-40B4-BE49-F238E27FC236}">
                <a16:creationId xmlns:a16="http://schemas.microsoft.com/office/drawing/2014/main" id="{8F188B8F-84A7-4A73-B4BC-369DCA85E141}"/>
              </a:ext>
            </a:extLst>
          </p:cNvPr>
          <p:cNvSpPr txBox="1"/>
          <p:nvPr/>
        </p:nvSpPr>
        <p:spPr>
          <a:xfrm>
            <a:off x="324678" y="6308899"/>
            <a:ext cx="4572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2000" dirty="0">
                <a:solidFill>
                  <a:srgbClr val="FF0000"/>
                </a:solidFill>
              </a:rPr>
              <a:t>[1 cm]</a:t>
            </a:r>
            <a:endParaRPr lang="cs-CZ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92653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/>
      <p:bldP spid="12" grpId="0"/>
      <p:bldP spid="14" grpId="0"/>
      <p:bldP spid="16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>
            <a:extLst>
              <a:ext uri="{FF2B5EF4-FFF2-40B4-BE49-F238E27FC236}">
                <a16:creationId xmlns:a16="http://schemas.microsoft.com/office/drawing/2014/main" id="{995E0873-E7EA-467D-AF8E-9635C505FF22}"/>
              </a:ext>
            </a:extLst>
          </p:cNvPr>
          <p:cNvSpPr txBox="1"/>
          <p:nvPr/>
        </p:nvSpPr>
        <p:spPr>
          <a:xfrm>
            <a:off x="180975" y="131302"/>
            <a:ext cx="8782050" cy="26776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dirty="0"/>
              <a:t>Nafta (ρ = 830</a:t>
            </a:r>
            <a:r>
              <a:rPr lang="en-US" sz="2000" dirty="0"/>
              <a:t> </a:t>
            </a:r>
            <a:r>
              <a:rPr lang="cs-CZ" sz="2000" dirty="0"/>
              <a:t>kg.m</a:t>
            </a:r>
            <a:r>
              <a:rPr lang="cs-CZ" sz="2000" baseline="30000" dirty="0"/>
              <a:t>-3</a:t>
            </a:r>
            <a:r>
              <a:rPr lang="cs-CZ" sz="2000" dirty="0"/>
              <a:t>) ​​je dopravována potrubím o průměru 40 cm rychlostí 1,5 </a:t>
            </a:r>
            <a:endParaRPr lang="en-US" sz="2000" dirty="0"/>
          </a:p>
          <a:p>
            <a:pPr algn="just"/>
            <a:r>
              <a:rPr lang="cs-CZ" sz="2000" dirty="0"/>
              <a:t>m</a:t>
            </a:r>
            <a:r>
              <a:rPr lang="en-US" sz="2000" dirty="0"/>
              <a:t>.</a:t>
            </a:r>
            <a:r>
              <a:rPr lang="cs-CZ" sz="2000" dirty="0"/>
              <a:t>s</a:t>
            </a:r>
            <a:r>
              <a:rPr lang="cs-CZ" sz="2000" baseline="30000" dirty="0"/>
              <a:t>-1</a:t>
            </a:r>
            <a:r>
              <a:rPr lang="cs-CZ" sz="2000" dirty="0"/>
              <a:t>. Určete:</a:t>
            </a:r>
            <a:r>
              <a:rPr lang="en-US" sz="2000" dirty="0"/>
              <a:t> </a:t>
            </a:r>
            <a:r>
              <a:rPr lang="cs-CZ" sz="2000" dirty="0"/>
              <a:t>a) hydrodynamický tlak v potrubí</a:t>
            </a:r>
            <a:r>
              <a:rPr lang="en-US" sz="2000" dirty="0"/>
              <a:t>, </a:t>
            </a:r>
            <a:r>
              <a:rPr lang="cs-CZ" sz="2000" dirty="0"/>
              <a:t>b) hmotnost nafty přepravené za 1 hodinu</a:t>
            </a:r>
            <a:r>
              <a:rPr lang="en-US" sz="2000" dirty="0"/>
              <a:t>.</a:t>
            </a:r>
          </a:p>
          <a:p>
            <a:pPr algn="just"/>
            <a:endParaRPr lang="en-US" sz="800" dirty="0"/>
          </a:p>
          <a:p>
            <a:pPr algn="just"/>
            <a:r>
              <a:rPr lang="pt-BR" sz="2000" b="0" i="0" dirty="0">
                <a:effectLst/>
              </a:rPr>
              <a:t>d = 40 cm = 0.4 m</a:t>
            </a:r>
          </a:p>
          <a:p>
            <a:pPr algn="just"/>
            <a:r>
              <a:rPr lang="pt-BR" sz="2000" b="0" i="0" dirty="0">
                <a:effectLst/>
              </a:rPr>
              <a:t>r = 0,2 m</a:t>
            </a:r>
          </a:p>
          <a:p>
            <a:pPr algn="just"/>
            <a:r>
              <a:rPr lang="pt-BR" sz="2000" b="0" i="0" dirty="0">
                <a:effectLst/>
              </a:rPr>
              <a:t>v = 1,5 m.s</a:t>
            </a:r>
            <a:r>
              <a:rPr lang="pt-BR" sz="2000" b="0" i="0" baseline="30000" dirty="0">
                <a:effectLst/>
              </a:rPr>
              <a:t>-1</a:t>
            </a:r>
            <a:endParaRPr lang="pt-BR" sz="2000" b="0" i="0" dirty="0">
              <a:effectLst/>
            </a:endParaRPr>
          </a:p>
          <a:p>
            <a:pPr algn="just"/>
            <a:r>
              <a:rPr lang="pt-BR" sz="2000" b="0" i="0" dirty="0">
                <a:effectLst/>
              </a:rPr>
              <a:t>t = 1hod. = 3600 s</a:t>
            </a:r>
          </a:p>
          <a:p>
            <a:pPr algn="just"/>
            <a:r>
              <a:rPr lang="pt-BR" sz="2000" b="0" i="0" dirty="0">
                <a:effectLst/>
              </a:rPr>
              <a:t>ρ = 830 kg.m</a:t>
            </a:r>
            <a:r>
              <a:rPr lang="pt-BR" sz="2000" b="0" i="0" baseline="30000" dirty="0">
                <a:effectLst/>
              </a:rPr>
              <a:t>-3</a:t>
            </a:r>
            <a:endParaRPr lang="cs-CZ" sz="2000" dirty="0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36AE3C21-346B-4FFD-91C8-BBEAEA692C6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38475" y="786381"/>
            <a:ext cx="5924550" cy="39054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ovéPole 5">
            <a:extLst>
              <a:ext uri="{FF2B5EF4-FFF2-40B4-BE49-F238E27FC236}">
                <a16:creationId xmlns:a16="http://schemas.microsoft.com/office/drawing/2014/main" id="{92B56132-81AC-4D4E-95CE-C32B981A2A85}"/>
              </a:ext>
            </a:extLst>
          </p:cNvPr>
          <p:cNvSpPr txBox="1"/>
          <p:nvPr/>
        </p:nvSpPr>
        <p:spPr>
          <a:xfrm>
            <a:off x="167723" y="4818526"/>
            <a:ext cx="874156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000" dirty="0" err="1"/>
              <a:t>Trubic</a:t>
            </a:r>
            <a:r>
              <a:rPr lang="cs-CZ" sz="2000" dirty="0"/>
              <a:t>í</a:t>
            </a:r>
            <a:r>
              <a:rPr lang="en-US" sz="2000" dirty="0"/>
              <a:t> o pr</a:t>
            </a:r>
            <a:r>
              <a:rPr lang="cs-CZ" sz="2000" dirty="0"/>
              <a:t>ů</a:t>
            </a:r>
            <a:r>
              <a:rPr lang="en-US" sz="2000" dirty="0"/>
              <a:t>m</a:t>
            </a:r>
            <a:r>
              <a:rPr lang="cs-CZ" sz="2000" dirty="0"/>
              <a:t>ě</a:t>
            </a:r>
            <a:r>
              <a:rPr lang="en-US" sz="2000" dirty="0" err="1"/>
              <a:t>ru</a:t>
            </a:r>
            <a:r>
              <a:rPr lang="cs-CZ" sz="2000" dirty="0"/>
              <a:t> 12 cm proudí voda rychlostí 30 cm.s</a:t>
            </a:r>
            <a:r>
              <a:rPr lang="cs-CZ" sz="2000" baseline="30000" dirty="0"/>
              <a:t>-1</a:t>
            </a:r>
            <a:r>
              <a:rPr lang="cs-CZ" sz="2000" dirty="0"/>
              <a:t>. Jakou rychlostí protéká zúženým místem trubice, kde je průměr 4 cm?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BAA10F9E-4067-43D1-8EEF-49292B8A7CCD}"/>
              </a:ext>
            </a:extLst>
          </p:cNvPr>
          <p:cNvSpPr txBox="1"/>
          <p:nvPr/>
        </p:nvSpPr>
        <p:spPr>
          <a:xfrm>
            <a:off x="154469" y="5979055"/>
            <a:ext cx="86582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/>
              <a:t>Otvorem</a:t>
            </a:r>
            <a:r>
              <a:rPr lang="en-US" sz="2000" dirty="0"/>
              <a:t> </a:t>
            </a:r>
            <a:r>
              <a:rPr lang="en-US" sz="2000" dirty="0" err="1"/>
              <a:t>plochy</a:t>
            </a:r>
            <a:r>
              <a:rPr lang="en-US" sz="2000" dirty="0"/>
              <a:t> 4 cm</a:t>
            </a:r>
            <a:r>
              <a:rPr lang="en-US" sz="2000" baseline="30000" dirty="0"/>
              <a:t>2</a:t>
            </a:r>
            <a:r>
              <a:rPr lang="en-US" sz="2000" dirty="0"/>
              <a:t> v</a:t>
            </a:r>
            <a:r>
              <a:rPr lang="cs-CZ" sz="2000" dirty="0"/>
              <a:t>y</a:t>
            </a:r>
            <a:r>
              <a:rPr lang="en-US" sz="2000" dirty="0" err="1"/>
              <a:t>te</a:t>
            </a:r>
            <a:r>
              <a:rPr lang="cs-CZ" sz="2000" dirty="0"/>
              <a:t>č</a:t>
            </a:r>
            <a:r>
              <a:rPr lang="en-US" sz="2000" dirty="0"/>
              <a:t>e </a:t>
            </a:r>
            <a:r>
              <a:rPr lang="cs-CZ" sz="2000" dirty="0"/>
              <a:t>z</a:t>
            </a:r>
            <a:r>
              <a:rPr lang="en-US" sz="2000" dirty="0"/>
              <a:t>a </a:t>
            </a:r>
            <a:r>
              <a:rPr lang="en-US" sz="2000" dirty="0" err="1"/>
              <a:t>minut</a:t>
            </a:r>
            <a:r>
              <a:rPr lang="cs-CZ" sz="2000" dirty="0"/>
              <a:t>u 12 l vody. Jakou rychlostí voda vytéká?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CF741D71-878B-4D5D-89E5-CC56A7F36C8B}"/>
              </a:ext>
            </a:extLst>
          </p:cNvPr>
          <p:cNvSpPr txBox="1"/>
          <p:nvPr/>
        </p:nvSpPr>
        <p:spPr>
          <a:xfrm>
            <a:off x="178904" y="5460760"/>
            <a:ext cx="4572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2000" dirty="0">
                <a:solidFill>
                  <a:srgbClr val="FF0000"/>
                </a:solidFill>
              </a:rPr>
              <a:t>[2,7 m.s</a:t>
            </a:r>
            <a:r>
              <a:rPr lang="en-US" sz="2000" baseline="30000" dirty="0">
                <a:solidFill>
                  <a:srgbClr val="FF0000"/>
                </a:solidFill>
              </a:rPr>
              <a:t>-1</a:t>
            </a:r>
            <a:r>
              <a:rPr lang="en-US" sz="2000" dirty="0">
                <a:solidFill>
                  <a:srgbClr val="FF0000"/>
                </a:solidFill>
              </a:rPr>
              <a:t>]</a:t>
            </a:r>
            <a:r>
              <a:rPr lang="cs-CZ" sz="2000" dirty="0">
                <a:solidFill>
                  <a:srgbClr val="FF0000"/>
                </a:solidFill>
              </a:rPr>
              <a:t> 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endParaRPr lang="cs-CZ" sz="2000" dirty="0">
              <a:solidFill>
                <a:srgbClr val="FF0000"/>
              </a:solidFill>
            </a:endParaRP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9026297F-51B5-4594-8AA8-78C938EA7889}"/>
              </a:ext>
            </a:extLst>
          </p:cNvPr>
          <p:cNvSpPr txBox="1"/>
          <p:nvPr/>
        </p:nvSpPr>
        <p:spPr>
          <a:xfrm>
            <a:off x="192156" y="6335403"/>
            <a:ext cx="4572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[0,5 m.s</a:t>
            </a:r>
            <a:r>
              <a:rPr lang="en-US" sz="2000" baseline="30000" dirty="0">
                <a:solidFill>
                  <a:srgbClr val="FF0000"/>
                </a:solidFill>
              </a:rPr>
              <a:t>-1</a:t>
            </a:r>
            <a:r>
              <a:rPr lang="en-US" sz="2000" dirty="0">
                <a:solidFill>
                  <a:srgbClr val="FF0000"/>
                </a:solidFill>
              </a:rPr>
              <a:t>]</a:t>
            </a:r>
            <a:r>
              <a:rPr lang="cs-CZ" sz="2000" dirty="0">
                <a:solidFill>
                  <a:srgbClr val="FF0000"/>
                </a:solidFill>
              </a:rPr>
              <a:t> 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en-US" sz="2000" dirty="0"/>
              <a:t> 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90627811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>
            <a:extLst>
              <a:ext uri="{FF2B5EF4-FFF2-40B4-BE49-F238E27FC236}">
                <a16:creationId xmlns:a16="http://schemas.microsoft.com/office/drawing/2014/main" id="{C7080E22-3A07-4B4D-BFD4-93E123194F12}"/>
              </a:ext>
            </a:extLst>
          </p:cNvPr>
          <p:cNvSpPr txBox="1"/>
          <p:nvPr/>
        </p:nvSpPr>
        <p:spPr>
          <a:xfrm>
            <a:off x="257724" y="304800"/>
            <a:ext cx="8886276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b="0" i="0" dirty="0">
                <a:solidFill>
                  <a:srgbClr val="4F4F4F"/>
                </a:solidFill>
                <a:effectLst/>
              </a:rPr>
              <a:t>Do nádoby tvaru válce přiteče každou minutu 18,84 litrů vody. Otvorem na dně s průměrem 1 cm současně voda vytéká. V jaké výšce se ustálí hladina vody za předpokladu ideálního výtoku kapaliny?</a:t>
            </a:r>
            <a:endParaRPr lang="cs-CZ" sz="2000" dirty="0"/>
          </a:p>
        </p:txBody>
      </p:sp>
      <p:pic>
        <p:nvPicPr>
          <p:cNvPr id="4098" name="Picture 2">
            <a:extLst>
              <a:ext uri="{FF2B5EF4-FFF2-40B4-BE49-F238E27FC236}">
                <a16:creationId xmlns:a16="http://schemas.microsoft.com/office/drawing/2014/main" id="{DF860D0E-76AA-4727-A6EA-64FB197A838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24187" y="1233627"/>
            <a:ext cx="3243263" cy="54832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ovéPole 7">
            <a:extLst>
              <a:ext uri="{FF2B5EF4-FFF2-40B4-BE49-F238E27FC236}">
                <a16:creationId xmlns:a16="http://schemas.microsoft.com/office/drawing/2014/main" id="{E12E8ABD-5CD8-4CDE-8B6E-E6707606206F}"/>
              </a:ext>
            </a:extLst>
          </p:cNvPr>
          <p:cNvSpPr txBox="1"/>
          <p:nvPr/>
        </p:nvSpPr>
        <p:spPr>
          <a:xfrm>
            <a:off x="257724" y="1605260"/>
            <a:ext cx="2304501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pt-BR" sz="2000" b="0" i="0" dirty="0">
                <a:solidFill>
                  <a:srgbClr val="4F4F4F"/>
                </a:solidFill>
                <a:effectLst/>
              </a:rPr>
              <a:t>d = 1cm</a:t>
            </a:r>
            <a:endParaRPr lang="cs-CZ" sz="2000" b="0" i="0" dirty="0">
              <a:solidFill>
                <a:srgbClr val="4F4F4F"/>
              </a:solidFill>
              <a:effectLst/>
            </a:endParaRPr>
          </a:p>
          <a:p>
            <a:pPr algn="l"/>
            <a:r>
              <a:rPr lang="pt-BR" sz="2000" b="0" i="0" dirty="0">
                <a:solidFill>
                  <a:srgbClr val="4F4F4F"/>
                </a:solidFill>
                <a:effectLst/>
              </a:rPr>
              <a:t>r = 0,5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 </a:t>
            </a:r>
            <a:r>
              <a:rPr lang="pt-BR" sz="2000" b="0" i="0" dirty="0">
                <a:solidFill>
                  <a:srgbClr val="4F4F4F"/>
                </a:solidFill>
                <a:effectLst/>
              </a:rPr>
              <a:t>cm = 0,005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 </a:t>
            </a:r>
            <a:r>
              <a:rPr lang="pt-BR" sz="2000" b="0" i="0" dirty="0">
                <a:solidFill>
                  <a:srgbClr val="4F4F4F"/>
                </a:solidFill>
                <a:effectLst/>
              </a:rPr>
              <a:t>m</a:t>
            </a:r>
          </a:p>
        </p:txBody>
      </p:sp>
    </p:spTree>
    <p:extLst>
      <p:ext uri="{BB962C8B-B14F-4D97-AF65-F5344CB8AC3E}">
        <p14:creationId xmlns:p14="http://schemas.microsoft.com/office/powerpoint/2010/main" val="307653013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>
            <a:extLst>
              <a:ext uri="{FF2B5EF4-FFF2-40B4-BE49-F238E27FC236}">
                <a16:creationId xmlns:a16="http://schemas.microsoft.com/office/drawing/2014/main" id="{0005F065-69B0-4F45-8E97-108AE74C70D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7176" y="3291340"/>
            <a:ext cx="6511488" cy="28297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ovéPole 4">
            <a:extLst>
              <a:ext uri="{FF2B5EF4-FFF2-40B4-BE49-F238E27FC236}">
                <a16:creationId xmlns:a16="http://schemas.microsoft.com/office/drawing/2014/main" id="{EFE58808-F020-4AAD-B74B-1224D211033F}"/>
              </a:ext>
            </a:extLst>
          </p:cNvPr>
          <p:cNvSpPr txBox="1"/>
          <p:nvPr/>
        </p:nvSpPr>
        <p:spPr>
          <a:xfrm>
            <a:off x="257175" y="345476"/>
            <a:ext cx="862965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b="0" i="0" dirty="0">
                <a:solidFill>
                  <a:srgbClr val="4F4F4F"/>
                </a:solidFill>
                <a:effectLst/>
              </a:rPr>
              <a:t>Jakou rychlostí padá kapka deště, pokud její hmotnost je 0,005 g, poloměr 2,26 mm. </a:t>
            </a:r>
            <a:r>
              <a:rPr lang="el-GR" sz="2000" b="0" i="0" dirty="0">
                <a:solidFill>
                  <a:srgbClr val="4F4F4F"/>
                </a:solidFill>
                <a:effectLst/>
              </a:rPr>
              <a:t>ρ (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vzduch) = 1,3 kg.m</a:t>
            </a:r>
            <a:r>
              <a:rPr lang="cs-CZ" sz="2000" b="0" i="0" baseline="30000" dirty="0">
                <a:solidFill>
                  <a:srgbClr val="4F4F4F"/>
                </a:solidFill>
                <a:effectLst/>
              </a:rPr>
              <a:t>-3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, C = 0,4.</a:t>
            </a:r>
            <a:endParaRPr lang="cs-CZ" sz="2000" dirty="0"/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8F79F7A3-4AD9-4A1C-A21C-6A423C363701}"/>
              </a:ext>
            </a:extLst>
          </p:cNvPr>
          <p:cNvSpPr txBox="1"/>
          <p:nvPr/>
        </p:nvSpPr>
        <p:spPr>
          <a:xfrm>
            <a:off x="323436" y="1721120"/>
            <a:ext cx="3320912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cs-CZ" b="0" i="0" dirty="0">
                <a:solidFill>
                  <a:srgbClr val="4F4F4F"/>
                </a:solidFill>
                <a:effectLst/>
              </a:rPr>
              <a:t>m = 0,005 g = 5.10</a:t>
            </a:r>
            <a:r>
              <a:rPr lang="cs-CZ" b="0" i="0" baseline="30000" dirty="0">
                <a:solidFill>
                  <a:srgbClr val="4F4F4F"/>
                </a:solidFill>
                <a:effectLst/>
              </a:rPr>
              <a:t>-6 </a:t>
            </a:r>
            <a:r>
              <a:rPr lang="cs-CZ" b="0" i="0" dirty="0">
                <a:solidFill>
                  <a:srgbClr val="4F4F4F"/>
                </a:solidFill>
                <a:effectLst/>
              </a:rPr>
              <a:t>kg</a:t>
            </a:r>
          </a:p>
          <a:p>
            <a:pPr algn="l"/>
            <a:r>
              <a:rPr lang="cs-CZ" b="0" i="0" dirty="0">
                <a:solidFill>
                  <a:srgbClr val="4F4F4F"/>
                </a:solidFill>
                <a:effectLst/>
              </a:rPr>
              <a:t>r = 2,26 mm = 2,26.10</a:t>
            </a:r>
            <a:r>
              <a:rPr lang="cs-CZ" b="0" i="0" baseline="30000" dirty="0">
                <a:solidFill>
                  <a:srgbClr val="4F4F4F"/>
                </a:solidFill>
                <a:effectLst/>
              </a:rPr>
              <a:t>-3</a:t>
            </a:r>
            <a:r>
              <a:rPr lang="cs-CZ" b="0" i="0" dirty="0">
                <a:solidFill>
                  <a:srgbClr val="4F4F4F"/>
                </a:solidFill>
                <a:effectLst/>
              </a:rPr>
              <a:t>m</a:t>
            </a:r>
          </a:p>
          <a:p>
            <a:pPr algn="l"/>
            <a:r>
              <a:rPr lang="el-GR" b="0" i="0" dirty="0">
                <a:solidFill>
                  <a:srgbClr val="4F4F4F"/>
                </a:solidFill>
                <a:effectLst/>
              </a:rPr>
              <a:t>ρ (</a:t>
            </a:r>
            <a:r>
              <a:rPr lang="cs-CZ" b="0" i="0" dirty="0">
                <a:solidFill>
                  <a:srgbClr val="4F4F4F"/>
                </a:solidFill>
                <a:effectLst/>
              </a:rPr>
              <a:t>vzduch) = 1,3 kg.m</a:t>
            </a:r>
            <a:r>
              <a:rPr lang="cs-CZ" b="0" i="0" baseline="30000" dirty="0">
                <a:solidFill>
                  <a:srgbClr val="4F4F4F"/>
                </a:solidFill>
                <a:effectLst/>
              </a:rPr>
              <a:t>-3</a:t>
            </a:r>
            <a:endParaRPr lang="cs-CZ" b="0" i="0" dirty="0">
              <a:solidFill>
                <a:srgbClr val="4F4F4F"/>
              </a:solidFill>
              <a:effectLst/>
            </a:endParaRPr>
          </a:p>
          <a:p>
            <a:pPr algn="l"/>
            <a:r>
              <a:rPr lang="cs-CZ" b="0" i="0" dirty="0">
                <a:solidFill>
                  <a:srgbClr val="4F4F4F"/>
                </a:solidFill>
                <a:effectLst/>
              </a:rPr>
              <a:t>C = 0,4</a:t>
            </a: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0F10C9B7-8D2B-4C6A-8BCC-D79969494C46}"/>
              </a:ext>
            </a:extLst>
          </p:cNvPr>
          <p:cNvSpPr txBox="1"/>
          <p:nvPr/>
        </p:nvSpPr>
        <p:spPr>
          <a:xfrm>
            <a:off x="4515341" y="1750716"/>
            <a:ext cx="4098573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cs-CZ" b="0" i="1" dirty="0">
                <a:solidFill>
                  <a:srgbClr val="4F4F4F"/>
                </a:solidFill>
                <a:effectLst/>
              </a:rPr>
              <a:t>Čelní průřez</a:t>
            </a:r>
            <a:r>
              <a:rPr lang="cs-CZ" b="0" i="0" dirty="0">
                <a:solidFill>
                  <a:srgbClr val="4F4F4F"/>
                </a:solidFill>
                <a:effectLst/>
              </a:rPr>
              <a:t>: </a:t>
            </a:r>
          </a:p>
          <a:p>
            <a:pPr algn="l"/>
            <a:r>
              <a:rPr lang="cs-CZ" b="0" i="0" dirty="0">
                <a:solidFill>
                  <a:srgbClr val="4F4F4F"/>
                </a:solidFill>
                <a:effectLst/>
              </a:rPr>
              <a:t>S = </a:t>
            </a:r>
            <a:r>
              <a:rPr lang="el-GR" b="0" i="0" dirty="0">
                <a:solidFill>
                  <a:srgbClr val="4F4F4F"/>
                </a:solidFill>
                <a:effectLst/>
              </a:rPr>
              <a:t>π.</a:t>
            </a:r>
            <a:r>
              <a:rPr lang="cs-CZ" b="0" i="0" dirty="0">
                <a:solidFill>
                  <a:srgbClr val="4F4F4F"/>
                </a:solidFill>
                <a:effectLst/>
              </a:rPr>
              <a:t>r</a:t>
            </a:r>
            <a:r>
              <a:rPr lang="cs-CZ" b="0" i="0" baseline="30000" dirty="0">
                <a:solidFill>
                  <a:srgbClr val="4F4F4F"/>
                </a:solidFill>
                <a:effectLst/>
              </a:rPr>
              <a:t>2</a:t>
            </a:r>
            <a:r>
              <a:rPr lang="cs-CZ" b="0" i="0" dirty="0">
                <a:solidFill>
                  <a:srgbClr val="4F4F4F"/>
                </a:solidFill>
                <a:effectLst/>
              </a:rPr>
              <a:t> = 3,14.(2,26.10</a:t>
            </a:r>
            <a:r>
              <a:rPr lang="cs-CZ" b="0" i="0" baseline="30000" dirty="0">
                <a:solidFill>
                  <a:srgbClr val="4F4F4F"/>
                </a:solidFill>
                <a:effectLst/>
              </a:rPr>
              <a:t>-3</a:t>
            </a:r>
            <a:r>
              <a:rPr lang="cs-CZ" b="0" i="0" dirty="0">
                <a:solidFill>
                  <a:srgbClr val="4F4F4F"/>
                </a:solidFill>
                <a:effectLst/>
              </a:rPr>
              <a:t>m)</a:t>
            </a:r>
            <a:r>
              <a:rPr lang="cs-CZ" b="0" i="0" baseline="30000" dirty="0">
                <a:solidFill>
                  <a:srgbClr val="4F4F4F"/>
                </a:solidFill>
                <a:effectLst/>
              </a:rPr>
              <a:t>2 </a:t>
            </a:r>
            <a:r>
              <a:rPr lang="cs-CZ" b="0" i="0" dirty="0">
                <a:solidFill>
                  <a:srgbClr val="4F4F4F"/>
                </a:solidFill>
                <a:effectLst/>
              </a:rPr>
              <a:t>= 16.10</a:t>
            </a:r>
            <a:r>
              <a:rPr lang="cs-CZ" b="0" i="0" baseline="30000" dirty="0">
                <a:solidFill>
                  <a:srgbClr val="4F4F4F"/>
                </a:solidFill>
                <a:effectLst/>
              </a:rPr>
              <a:t>-6</a:t>
            </a:r>
            <a:r>
              <a:rPr lang="cs-CZ" b="0" i="0" dirty="0">
                <a:solidFill>
                  <a:srgbClr val="4F4F4F"/>
                </a:solidFill>
                <a:effectLst/>
              </a:rPr>
              <a:t>m</a:t>
            </a:r>
            <a:r>
              <a:rPr lang="cs-CZ" b="0" i="0" baseline="30000" dirty="0">
                <a:solidFill>
                  <a:srgbClr val="4F4F4F"/>
                </a:solidFill>
                <a:effectLst/>
              </a:rPr>
              <a:t>2</a:t>
            </a:r>
            <a:endParaRPr lang="cs-CZ" b="0" i="0" dirty="0">
              <a:solidFill>
                <a:srgbClr val="4F4F4F"/>
              </a:solidFill>
              <a:effectLst/>
            </a:endParaRPr>
          </a:p>
          <a:p>
            <a:pPr algn="l"/>
            <a:endParaRPr lang="cs-CZ" b="0" i="0" dirty="0">
              <a:solidFill>
                <a:srgbClr val="4F4F4F"/>
              </a:solidFill>
              <a:effectLst/>
            </a:endParaRPr>
          </a:p>
          <a:p>
            <a:pPr algn="l"/>
            <a:r>
              <a:rPr lang="cs-CZ" b="0" i="1" dirty="0">
                <a:solidFill>
                  <a:srgbClr val="4F4F4F"/>
                </a:solidFill>
                <a:effectLst/>
              </a:rPr>
              <a:t>Odporová síla</a:t>
            </a:r>
            <a:r>
              <a:rPr lang="cs-CZ" b="0" i="0" dirty="0">
                <a:solidFill>
                  <a:srgbClr val="4F4F4F"/>
                </a:solidFill>
                <a:effectLst/>
              </a:rPr>
              <a:t>: </a:t>
            </a:r>
          </a:p>
          <a:p>
            <a:pPr algn="l"/>
            <a:r>
              <a:rPr lang="cs-CZ" b="0" i="0" dirty="0">
                <a:solidFill>
                  <a:srgbClr val="4F4F4F"/>
                </a:solidFill>
                <a:effectLst/>
              </a:rPr>
              <a:t>F = </a:t>
            </a:r>
            <a:r>
              <a:rPr lang="cs-CZ" b="0" i="0" dirty="0" err="1">
                <a:solidFill>
                  <a:srgbClr val="4F4F4F"/>
                </a:solidFill>
                <a:effectLst/>
              </a:rPr>
              <a:t>m.g</a:t>
            </a:r>
            <a:r>
              <a:rPr lang="cs-CZ" b="0" i="0" dirty="0">
                <a:solidFill>
                  <a:srgbClr val="4F4F4F"/>
                </a:solidFill>
                <a:effectLst/>
              </a:rPr>
              <a:t> = 5.10</a:t>
            </a:r>
            <a:r>
              <a:rPr lang="cs-CZ" b="0" i="0" baseline="30000" dirty="0">
                <a:solidFill>
                  <a:srgbClr val="4F4F4F"/>
                </a:solidFill>
                <a:effectLst/>
              </a:rPr>
              <a:t>-6</a:t>
            </a:r>
            <a:r>
              <a:rPr lang="cs-CZ" b="0" i="0" dirty="0">
                <a:solidFill>
                  <a:srgbClr val="4F4F4F"/>
                </a:solidFill>
                <a:effectLst/>
              </a:rPr>
              <a:t>kg.10m.s</a:t>
            </a:r>
            <a:r>
              <a:rPr lang="cs-CZ" b="0" i="0" baseline="30000" dirty="0">
                <a:solidFill>
                  <a:srgbClr val="4F4F4F"/>
                </a:solidFill>
                <a:effectLst/>
              </a:rPr>
              <a:t>-2</a:t>
            </a:r>
            <a:r>
              <a:rPr lang="cs-CZ" b="0" i="0" dirty="0">
                <a:solidFill>
                  <a:srgbClr val="4F4F4F"/>
                </a:solidFill>
                <a:effectLst/>
              </a:rPr>
              <a:t>= 5.10</a:t>
            </a:r>
            <a:r>
              <a:rPr lang="cs-CZ" b="0" i="0" baseline="30000" dirty="0">
                <a:solidFill>
                  <a:srgbClr val="4F4F4F"/>
                </a:solidFill>
                <a:effectLst/>
              </a:rPr>
              <a:t>-5</a:t>
            </a:r>
            <a:r>
              <a:rPr lang="cs-CZ" b="0" i="0" dirty="0">
                <a:solidFill>
                  <a:srgbClr val="4F4F4F"/>
                </a:solidFill>
                <a:effectLst/>
              </a:rPr>
              <a:t>N</a:t>
            </a:r>
          </a:p>
        </p:txBody>
      </p:sp>
    </p:spTree>
    <p:extLst>
      <p:ext uri="{BB962C8B-B14F-4D97-AF65-F5344CB8AC3E}">
        <p14:creationId xmlns:p14="http://schemas.microsoft.com/office/powerpoint/2010/main" val="11706903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>
            <a:extLst>
              <a:ext uri="{FF2B5EF4-FFF2-40B4-BE49-F238E27FC236}">
                <a16:creationId xmlns:a16="http://schemas.microsoft.com/office/drawing/2014/main" id="{23363AA7-8E28-4DF7-B056-222A9AEA4997}"/>
              </a:ext>
            </a:extLst>
          </p:cNvPr>
          <p:cNvSpPr txBox="1"/>
          <p:nvPr/>
        </p:nvSpPr>
        <p:spPr>
          <a:xfrm>
            <a:off x="221558" y="1206958"/>
            <a:ext cx="864393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000" dirty="0"/>
              <a:t>Mramorový blok </a:t>
            </a:r>
            <a:r>
              <a:rPr lang="en-US" sz="2000" dirty="0"/>
              <a:t>o</a:t>
            </a:r>
            <a:r>
              <a:rPr lang="cs-CZ" sz="2000" dirty="0"/>
              <a:t> objem</a:t>
            </a:r>
            <a:r>
              <a:rPr lang="en-US" sz="2000" dirty="0"/>
              <a:t>u</a:t>
            </a:r>
            <a:r>
              <a:rPr lang="cs-CZ" sz="2000" dirty="0"/>
              <a:t> 3,5 m</a:t>
            </a:r>
            <a:r>
              <a:rPr lang="cs-CZ" sz="2000" baseline="30000" dirty="0"/>
              <a:t>3</a:t>
            </a:r>
            <a:r>
              <a:rPr lang="en-US" sz="2000" dirty="0"/>
              <a:t> </a:t>
            </a:r>
            <a:r>
              <a:rPr lang="cs-CZ" sz="2000" dirty="0"/>
              <a:t>váží 10 t. Jaká bude hmotnost mramorového náhrobního kamene tvaru pravoúhlého rovnoběžnostěnu o délce 2,5 m, šířce 0,9 m a výšce 35 cm</a:t>
            </a:r>
            <a:r>
              <a:rPr lang="en-US" sz="2000" dirty="0"/>
              <a:t>?</a:t>
            </a:r>
            <a:endParaRPr lang="cs-CZ" sz="2000" dirty="0"/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DB9BD4D6-ED68-4B73-A14C-D92B66445AEE}"/>
              </a:ext>
            </a:extLst>
          </p:cNvPr>
          <p:cNvSpPr txBox="1"/>
          <p:nvPr/>
        </p:nvSpPr>
        <p:spPr>
          <a:xfrm>
            <a:off x="231913" y="2280238"/>
            <a:ext cx="1172818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[2250 kg]</a:t>
            </a:r>
            <a:endParaRPr lang="cs-CZ" sz="2000" dirty="0">
              <a:solidFill>
                <a:srgbClr val="FF0000"/>
              </a:solidFill>
            </a:endParaRP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01F1C958-998A-460C-B4B6-001DD01CC55A}"/>
              </a:ext>
            </a:extLst>
          </p:cNvPr>
          <p:cNvSpPr txBox="1"/>
          <p:nvPr/>
        </p:nvSpPr>
        <p:spPr>
          <a:xfrm>
            <a:off x="183769" y="2920861"/>
            <a:ext cx="864393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000" dirty="0" err="1"/>
              <a:t>Kapka</a:t>
            </a:r>
            <a:r>
              <a:rPr lang="en-US" sz="2000" dirty="0"/>
              <a:t> </a:t>
            </a:r>
            <a:r>
              <a:rPr lang="en-US" sz="2000" dirty="0" err="1"/>
              <a:t>oleje</a:t>
            </a:r>
            <a:r>
              <a:rPr lang="en-US" sz="2000" dirty="0"/>
              <a:t> o </a:t>
            </a:r>
            <a:r>
              <a:rPr lang="en-US" sz="2000" dirty="0" err="1"/>
              <a:t>objemu</a:t>
            </a:r>
            <a:r>
              <a:rPr lang="en-US" sz="2000" dirty="0"/>
              <a:t> 0,050 mm</a:t>
            </a:r>
            <a:r>
              <a:rPr lang="en-US" sz="2000" baseline="30000" dirty="0"/>
              <a:t>3</a:t>
            </a:r>
            <a:r>
              <a:rPr lang="en-US" sz="2000" dirty="0"/>
              <a:t> se </a:t>
            </a:r>
            <a:r>
              <a:rPr lang="en-US" sz="2000" dirty="0" err="1"/>
              <a:t>roztekla</a:t>
            </a:r>
            <a:r>
              <a:rPr lang="en-US" sz="2000" dirty="0"/>
              <a:t> po </a:t>
            </a:r>
            <a:r>
              <a:rPr lang="cs-CZ" sz="2000" dirty="0"/>
              <a:t>povrchu vody a vytvořila skvrnu přibližně tvaru kruhu o obsahu</a:t>
            </a:r>
            <a:r>
              <a:rPr lang="en-US" sz="2000" dirty="0"/>
              <a:t> </a:t>
            </a:r>
            <a:r>
              <a:rPr lang="cs-CZ" sz="2000" dirty="0"/>
              <a:t>600 cm</a:t>
            </a:r>
            <a:r>
              <a:rPr lang="cs-CZ" sz="2000" baseline="30000" dirty="0"/>
              <a:t>2</a:t>
            </a:r>
            <a:r>
              <a:rPr lang="cs-CZ" sz="2000" dirty="0"/>
              <a:t>. Za předpokladu, že skvrnu tvoří 2 vrstvy molekul vypočtěte průměr molekuly oleje.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4701FD3F-80B6-41CF-8649-F4B31AD8CAA1}"/>
              </a:ext>
            </a:extLst>
          </p:cNvPr>
          <p:cNvSpPr txBox="1"/>
          <p:nvPr/>
        </p:nvSpPr>
        <p:spPr>
          <a:xfrm>
            <a:off x="218660" y="3989769"/>
            <a:ext cx="111981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2000" dirty="0">
                <a:solidFill>
                  <a:srgbClr val="FF0000"/>
                </a:solidFill>
              </a:rPr>
              <a:t>[0,4 nm]</a:t>
            </a:r>
            <a:endParaRPr lang="cs-CZ" sz="2000" dirty="0">
              <a:solidFill>
                <a:srgbClr val="FF0000"/>
              </a:solidFill>
            </a:endParaRP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55ABB12F-F35D-4BC0-BA82-AF9C3BB9A3F5}"/>
              </a:ext>
            </a:extLst>
          </p:cNvPr>
          <p:cNvSpPr txBox="1"/>
          <p:nvPr/>
        </p:nvSpPr>
        <p:spPr>
          <a:xfrm>
            <a:off x="265043" y="4823791"/>
            <a:ext cx="866692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000" dirty="0"/>
              <a:t>Železná deska 2 m dlouhá a 40 cm široká má mít tíhu 1850 N. Jaká bude tloušťka desky? Hustota železa je  7873 kg/m</a:t>
            </a:r>
            <a:r>
              <a:rPr lang="cs-CZ" sz="2000" baseline="30000" dirty="0"/>
              <a:t>3</a:t>
            </a:r>
            <a:r>
              <a:rPr lang="cs-CZ" sz="2000" dirty="0"/>
              <a:t>.</a:t>
            </a:r>
            <a:endParaRPr lang="en-US" sz="2000" dirty="0"/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2E5D3981-EA39-4EE8-97A5-3192399C78AB}"/>
              </a:ext>
            </a:extLst>
          </p:cNvPr>
          <p:cNvSpPr txBox="1"/>
          <p:nvPr/>
        </p:nvSpPr>
        <p:spPr>
          <a:xfrm>
            <a:off x="265042" y="5533647"/>
            <a:ext cx="111981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2000" dirty="0">
                <a:solidFill>
                  <a:srgbClr val="FF0000"/>
                </a:solidFill>
              </a:rPr>
              <a:t>[</a:t>
            </a:r>
            <a:r>
              <a:rPr lang="cs-CZ" sz="2000" dirty="0">
                <a:solidFill>
                  <a:srgbClr val="FF0000"/>
                </a:solidFill>
              </a:rPr>
              <a:t>3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cs-CZ" sz="2000" dirty="0">
                <a:solidFill>
                  <a:srgbClr val="FF0000"/>
                </a:solidFill>
              </a:rPr>
              <a:t>c</a:t>
            </a:r>
            <a:r>
              <a:rPr lang="en-US" sz="2000" dirty="0">
                <a:solidFill>
                  <a:srgbClr val="FF0000"/>
                </a:solidFill>
              </a:rPr>
              <a:t>m]</a:t>
            </a:r>
            <a:endParaRPr lang="cs-CZ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61897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  <p:bldP spid="8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>
            <a:extLst>
              <a:ext uri="{FF2B5EF4-FFF2-40B4-BE49-F238E27FC236}">
                <a16:creationId xmlns:a16="http://schemas.microsoft.com/office/drawing/2014/main" id="{5280646F-1B05-4352-8DCB-50228070680A}"/>
              </a:ext>
            </a:extLst>
          </p:cNvPr>
          <p:cNvSpPr txBox="1"/>
          <p:nvPr/>
        </p:nvSpPr>
        <p:spPr>
          <a:xfrm>
            <a:off x="371474" y="276136"/>
            <a:ext cx="8505825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b="0" i="0" dirty="0">
                <a:solidFill>
                  <a:srgbClr val="4F4F4F"/>
                </a:solidFill>
                <a:effectLst/>
              </a:rPr>
              <a:t>Jaká odporová hydrodynamická síla působí na kouli o poloměru r = 2,5 cm, pokud kouli obtéká voda rychlostí 1,8 ms</a:t>
            </a:r>
            <a:r>
              <a:rPr lang="cs-CZ" sz="2000" b="0" i="0" baseline="30000" dirty="0">
                <a:solidFill>
                  <a:srgbClr val="4F4F4F"/>
                </a:solidFill>
                <a:effectLst/>
              </a:rPr>
              <a:t>-1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. C = 0,48</a:t>
            </a:r>
            <a:endParaRPr lang="cs-CZ" sz="2000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926D7B5A-B602-491D-9EB6-519AF68EA0A7}"/>
              </a:ext>
            </a:extLst>
          </p:cNvPr>
          <p:cNvSpPr txBox="1"/>
          <p:nvPr/>
        </p:nvSpPr>
        <p:spPr>
          <a:xfrm>
            <a:off x="371474" y="1115110"/>
            <a:ext cx="2324101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r = 2,5 cm = 0,025 m</a:t>
            </a:r>
            <a:endParaRPr lang="cs-CZ" b="0" i="0" dirty="0">
              <a:solidFill>
                <a:srgbClr val="4F4F4F"/>
              </a:solidFill>
              <a:effectLst/>
              <a:latin typeface="Segoe UI" panose="020B0502040204020203" pitchFamily="34" charset="0"/>
            </a:endParaRPr>
          </a:p>
          <a:p>
            <a:r>
              <a:rPr lang="pt-BR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v = 1,8 m.s</a:t>
            </a:r>
            <a:r>
              <a:rPr lang="pt-BR" b="0" i="0" baseline="30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-1</a:t>
            </a:r>
            <a:endParaRPr lang="cs-CZ" b="0" i="0" dirty="0">
              <a:solidFill>
                <a:srgbClr val="4F4F4F"/>
              </a:solidFill>
              <a:effectLst/>
              <a:latin typeface="Segoe UI" panose="020B0502040204020203" pitchFamily="34" charset="0"/>
            </a:endParaRPr>
          </a:p>
          <a:p>
            <a:r>
              <a:rPr lang="pt-BR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C =0,48</a:t>
            </a:r>
            <a:endParaRPr lang="cs-CZ" b="0" i="0" dirty="0">
              <a:solidFill>
                <a:srgbClr val="4F4F4F"/>
              </a:solidFill>
              <a:effectLst/>
              <a:latin typeface="Segoe UI" panose="020B0502040204020203" pitchFamily="34" charset="0"/>
            </a:endParaRPr>
          </a:p>
          <a:p>
            <a:r>
              <a:rPr lang="pt-BR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ρ = 1000 kg.m</a:t>
            </a:r>
            <a:r>
              <a:rPr lang="pt-BR" b="0" i="0" baseline="30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-3</a:t>
            </a:r>
            <a:endParaRPr lang="cs-CZ" dirty="0"/>
          </a:p>
        </p:txBody>
      </p:sp>
      <p:pic>
        <p:nvPicPr>
          <p:cNvPr id="5122" name="Picture 2">
            <a:extLst>
              <a:ext uri="{FF2B5EF4-FFF2-40B4-BE49-F238E27FC236}">
                <a16:creationId xmlns:a16="http://schemas.microsoft.com/office/drawing/2014/main" id="{CF59A0E7-79D5-43B7-9691-73409820F90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24225" y="1115110"/>
            <a:ext cx="5036808" cy="29139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ovéPole 8">
            <a:extLst>
              <a:ext uri="{FF2B5EF4-FFF2-40B4-BE49-F238E27FC236}">
                <a16:creationId xmlns:a16="http://schemas.microsoft.com/office/drawing/2014/main" id="{ADF91022-CD4F-4D8C-96A6-6285443F2DD9}"/>
              </a:ext>
            </a:extLst>
          </p:cNvPr>
          <p:cNvSpPr txBox="1"/>
          <p:nvPr/>
        </p:nvSpPr>
        <p:spPr>
          <a:xfrm>
            <a:off x="201681" y="4557938"/>
            <a:ext cx="8715374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b="0" i="0" dirty="0">
                <a:solidFill>
                  <a:srgbClr val="4F4F4F"/>
                </a:solidFill>
                <a:effectLst/>
              </a:rPr>
              <a:t>Na ponorku působí odporová hydrodynamická síla 3600 N. Ponorka má kolmý průřez 15 m</a:t>
            </a:r>
            <a:r>
              <a:rPr lang="cs-CZ" sz="2000" b="0" i="0" baseline="30000" dirty="0">
                <a:solidFill>
                  <a:srgbClr val="4F4F4F"/>
                </a:solidFill>
                <a:effectLst/>
              </a:rPr>
              <a:t>2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 a pohybuje se rychlostí 14,4 km.h</a:t>
            </a:r>
            <a:r>
              <a:rPr lang="cs-CZ" sz="2000" b="0" i="0" baseline="30000" dirty="0">
                <a:solidFill>
                  <a:srgbClr val="4F4F4F"/>
                </a:solidFill>
                <a:effectLst/>
              </a:rPr>
              <a:t>-1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. Určete součinitel odporu ponorky C.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F6BF2382-F5A6-4258-8BED-AA5D3DC8FF74}"/>
              </a:ext>
            </a:extLst>
          </p:cNvPr>
          <p:cNvSpPr txBox="1"/>
          <p:nvPr/>
        </p:nvSpPr>
        <p:spPr>
          <a:xfrm>
            <a:off x="231913" y="5580029"/>
            <a:ext cx="4572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2000" dirty="0">
                <a:solidFill>
                  <a:srgbClr val="FF0000"/>
                </a:solidFill>
              </a:rPr>
              <a:t>[</a:t>
            </a:r>
            <a:r>
              <a:rPr lang="cs-CZ" sz="2000" b="0" i="0" dirty="0">
                <a:solidFill>
                  <a:srgbClr val="FF0000"/>
                </a:solidFill>
                <a:effectLst/>
              </a:rPr>
              <a:t>0,03</a:t>
            </a:r>
            <a:r>
              <a:rPr lang="en-US" sz="2000" dirty="0">
                <a:solidFill>
                  <a:srgbClr val="FF0000"/>
                </a:solidFill>
              </a:rPr>
              <a:t>]</a:t>
            </a:r>
            <a:endParaRPr lang="cs-CZ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896461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BF2E5C56-539B-4023-9054-BADD49CF7DD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55139" y="1543878"/>
            <a:ext cx="4221137" cy="2802835"/>
          </a:xfrm>
          <a:prstGeom prst="rect">
            <a:avLst/>
          </a:prstGeom>
        </p:spPr>
      </p:pic>
      <p:sp>
        <p:nvSpPr>
          <p:cNvPr id="6" name="TextovéPole 5">
            <a:extLst>
              <a:ext uri="{FF2B5EF4-FFF2-40B4-BE49-F238E27FC236}">
                <a16:creationId xmlns:a16="http://schemas.microsoft.com/office/drawing/2014/main" id="{C417F1AD-74DF-48D1-9420-CD997B7C12F7}"/>
              </a:ext>
            </a:extLst>
          </p:cNvPr>
          <p:cNvSpPr txBox="1"/>
          <p:nvPr/>
        </p:nvSpPr>
        <p:spPr>
          <a:xfrm>
            <a:off x="200025" y="326949"/>
            <a:ext cx="8763000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b="0" i="0" dirty="0">
                <a:solidFill>
                  <a:srgbClr val="000000"/>
                </a:solidFill>
                <a:effectLst/>
              </a:rPr>
              <a:t>Do vodorovného potrubí jsou vložené dvě manometrické trubice; jedna z nich je rovná, druhá ohnutá do pravého úhlu a obrácená otvorem proti směru proudění kapaliny. Jaká je rychlost tohoto proudění, jestliže v rovné trubici vystoupila voda do výšky 10 cm a v ohnuté trubici do výšky 30 cm?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6C2823FF-746C-4C03-B4F2-48032275EABC}"/>
              </a:ext>
            </a:extLst>
          </p:cNvPr>
          <p:cNvSpPr txBox="1"/>
          <p:nvPr/>
        </p:nvSpPr>
        <p:spPr>
          <a:xfrm>
            <a:off x="245166" y="1644135"/>
            <a:ext cx="1119808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[2 m.s</a:t>
            </a:r>
            <a:r>
              <a:rPr lang="en-US" sz="2000" baseline="30000" dirty="0">
                <a:solidFill>
                  <a:srgbClr val="FF0000"/>
                </a:solidFill>
              </a:rPr>
              <a:t>-1</a:t>
            </a:r>
            <a:r>
              <a:rPr lang="en-US" sz="2000" dirty="0">
                <a:solidFill>
                  <a:srgbClr val="FF0000"/>
                </a:solidFill>
              </a:rPr>
              <a:t>]</a:t>
            </a:r>
            <a:endParaRPr lang="cs-CZ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55775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>
            <a:extLst>
              <a:ext uri="{FF2B5EF4-FFF2-40B4-BE49-F238E27FC236}">
                <a16:creationId xmlns:a16="http://schemas.microsoft.com/office/drawing/2014/main" id="{5730B88C-B538-4691-81E3-5BC6332ABC2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399" y="943488"/>
            <a:ext cx="6010276" cy="56863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44A24C70-87D4-4EA3-A41D-24EEE6496EC2}"/>
              </a:ext>
            </a:extLst>
          </p:cNvPr>
          <p:cNvSpPr txBox="1"/>
          <p:nvPr/>
        </p:nvSpPr>
        <p:spPr>
          <a:xfrm>
            <a:off x="152399" y="142875"/>
            <a:ext cx="8810625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Víko s průměrem 32 cm třeba připevnit k otvoru tlakové nádoby 24 šrouby. Tlak plynu v nádobě je 6 MJ. Jaký plošný obsah průřezu šroubů třeba zvolit?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784141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Obrázek 11">
            <a:extLst>
              <a:ext uri="{FF2B5EF4-FFF2-40B4-BE49-F238E27FC236}">
                <a16:creationId xmlns:a16="http://schemas.microsoft.com/office/drawing/2014/main" id="{A8F79C86-1AA6-4FC3-A53E-44E8ADBF62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9126" y="1059166"/>
            <a:ext cx="6029324" cy="5130214"/>
          </a:xfrm>
          <a:prstGeom prst="rect">
            <a:avLst/>
          </a:prstGeom>
        </p:spPr>
      </p:pic>
      <p:sp>
        <p:nvSpPr>
          <p:cNvPr id="15" name="TextovéPole 14">
            <a:extLst>
              <a:ext uri="{FF2B5EF4-FFF2-40B4-BE49-F238E27FC236}">
                <a16:creationId xmlns:a16="http://schemas.microsoft.com/office/drawing/2014/main" id="{E3410403-B59B-46EC-A917-E39140EC6D5F}"/>
              </a:ext>
            </a:extLst>
          </p:cNvPr>
          <p:cNvSpPr txBox="1"/>
          <p:nvPr/>
        </p:nvSpPr>
        <p:spPr>
          <a:xfrm>
            <a:off x="304800" y="255032"/>
            <a:ext cx="866775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Na ocelovém laně příčného průřezu 2 cm</a:t>
            </a:r>
            <a:r>
              <a:rPr lang="cs-CZ" b="0" i="0" baseline="30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2</a:t>
            </a:r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 je zavěšeno břemeno o hmotnosti 4000 kg. Jaké je relativní prodloužení lana?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6643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EE79FBB4-DEF1-40E1-88F5-DD885A864858}"/>
              </a:ext>
            </a:extLst>
          </p:cNvPr>
          <p:cNvSpPr txBox="1"/>
          <p:nvPr/>
        </p:nvSpPr>
        <p:spPr>
          <a:xfrm>
            <a:off x="161925" y="357485"/>
            <a:ext cx="883920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b="0" i="0" dirty="0">
                <a:solidFill>
                  <a:srgbClr val="4F4F4F"/>
                </a:solidFill>
                <a:effectLst/>
              </a:rPr>
              <a:t>Zjistěte, zda se přetrhne železný drát o průměru 2 mm, pokud je napínán silou 1 </a:t>
            </a:r>
            <a:r>
              <a:rPr lang="cs-CZ" sz="2000" b="0" i="0" dirty="0" err="1">
                <a:solidFill>
                  <a:srgbClr val="4F4F4F"/>
                </a:solidFill>
                <a:effectLst/>
              </a:rPr>
              <a:t>kN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. (</a:t>
            </a:r>
            <a:r>
              <a:rPr lang="el-GR" sz="2000" b="0" i="0" dirty="0">
                <a:solidFill>
                  <a:srgbClr val="4F4F4F"/>
                </a:solidFill>
                <a:effectLst/>
              </a:rPr>
              <a:t>σ</a:t>
            </a:r>
            <a:r>
              <a:rPr lang="cs-CZ" sz="2000" b="0" i="0" baseline="-25000" dirty="0">
                <a:solidFill>
                  <a:srgbClr val="4F4F4F"/>
                </a:solidFill>
                <a:effectLst/>
              </a:rPr>
              <a:t>E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 = 314 </a:t>
            </a:r>
            <a:r>
              <a:rPr lang="cs-CZ" sz="2000" b="0" i="0" dirty="0" err="1">
                <a:solidFill>
                  <a:srgbClr val="4F4F4F"/>
                </a:solidFill>
                <a:effectLst/>
              </a:rPr>
              <a:t>MPa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)</a:t>
            </a:r>
            <a:endParaRPr lang="cs-CZ" sz="2000" dirty="0"/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71EC204F-28B1-46E2-9E4D-546B7BFFB1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834" y="1154788"/>
            <a:ext cx="4085898" cy="24588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ovéPole 6">
            <a:extLst>
              <a:ext uri="{FF2B5EF4-FFF2-40B4-BE49-F238E27FC236}">
                <a16:creationId xmlns:a16="http://schemas.microsoft.com/office/drawing/2014/main" id="{2CC347B1-56FF-4908-AE87-B9314CFB0751}"/>
              </a:ext>
            </a:extLst>
          </p:cNvPr>
          <p:cNvSpPr txBox="1"/>
          <p:nvPr/>
        </p:nvSpPr>
        <p:spPr>
          <a:xfrm>
            <a:off x="2719408" y="3244335"/>
            <a:ext cx="4572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Protože </a:t>
            </a:r>
            <a:r>
              <a:rPr lang="el-GR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σ</a:t>
            </a:r>
            <a:r>
              <a:rPr lang="cs-CZ" b="0" i="0" baseline="-25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n</a:t>
            </a:r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 &gt; </a:t>
            </a:r>
            <a:r>
              <a:rPr lang="el-GR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σ</a:t>
            </a:r>
            <a:r>
              <a:rPr lang="cs-CZ" b="0" i="0" baseline="-25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E</a:t>
            </a:r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, železný drát se přetrhne.</a:t>
            </a:r>
            <a:endParaRPr lang="cs-CZ" dirty="0"/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356F2CA8-F66E-4AF5-8E9F-AC09613F0EBF}"/>
              </a:ext>
            </a:extLst>
          </p:cNvPr>
          <p:cNvSpPr txBox="1"/>
          <p:nvPr/>
        </p:nvSpPr>
        <p:spPr>
          <a:xfrm>
            <a:off x="161926" y="3917171"/>
            <a:ext cx="8839199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dirty="0"/>
              <a:t>Mosazný drát délky 1,1 m a průřezu o obsahu 4 mm</a:t>
            </a:r>
            <a:r>
              <a:rPr lang="cs-CZ" sz="2000" baseline="30000" dirty="0"/>
              <a:t>2</a:t>
            </a:r>
            <a:r>
              <a:rPr lang="cs-CZ" sz="2000" dirty="0"/>
              <a:t> byl deformován v tahu silou 80 N, čímž se prodloužil o 0,2 mm. Vypočítejte modul pružnosti v tahu mosazi.</a:t>
            </a:r>
            <a:endParaRPr lang="en-US" sz="2000" dirty="0"/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48507500-9C7F-4F68-B61E-62EDE6B7786F}"/>
              </a:ext>
            </a:extLst>
          </p:cNvPr>
          <p:cNvSpPr txBox="1"/>
          <p:nvPr/>
        </p:nvSpPr>
        <p:spPr>
          <a:xfrm>
            <a:off x="161927" y="5241547"/>
            <a:ext cx="8839198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b="0" i="0" dirty="0">
                <a:effectLst/>
              </a:rPr>
              <a:t>Při výrobě dílců z předpjatého železobetonu byly ocelové pruty o délce 6 m napínány silou 6</a:t>
            </a:r>
            <a:r>
              <a:rPr lang="en-US" sz="2000" b="0" i="0" dirty="0">
                <a:effectLst/>
              </a:rPr>
              <a:t>.</a:t>
            </a:r>
            <a:r>
              <a:rPr lang="cs-CZ" sz="2000" b="0" i="0" dirty="0">
                <a:effectLst/>
              </a:rPr>
              <a:t>10</a:t>
            </a:r>
            <a:r>
              <a:rPr lang="en-US" sz="2000" baseline="30000" dirty="0"/>
              <a:t>4</a:t>
            </a:r>
            <a:r>
              <a:rPr lang="cs-CZ" sz="2000" b="0" i="0" dirty="0">
                <a:effectLst/>
              </a:rPr>
              <a:t> N. Vypočítejte prodloužení ocelových tyčí, je-li jejich průměr 10 mm. Modul pružnosti použité oceli je 220 </a:t>
            </a:r>
            <a:r>
              <a:rPr lang="cs-CZ" sz="2000" b="0" i="0" dirty="0" err="1">
                <a:effectLst/>
              </a:rPr>
              <a:t>GPa</a:t>
            </a:r>
            <a:r>
              <a:rPr lang="cs-CZ" sz="2000" b="0" i="0" dirty="0">
                <a:effectLst/>
              </a:rPr>
              <a:t>.</a:t>
            </a:r>
            <a:endParaRPr lang="en-US" sz="2000" b="0" i="0" dirty="0">
              <a:effectLst/>
            </a:endParaRP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8F6688E3-83CB-4774-B14F-B938A1D8816F}"/>
              </a:ext>
            </a:extLst>
          </p:cNvPr>
          <p:cNvSpPr txBox="1"/>
          <p:nvPr/>
        </p:nvSpPr>
        <p:spPr>
          <a:xfrm>
            <a:off x="231913" y="4678882"/>
            <a:ext cx="1384852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[</a:t>
            </a:r>
            <a:r>
              <a:rPr lang="cs-CZ" sz="2000" b="0" i="0" dirty="0">
                <a:solidFill>
                  <a:srgbClr val="FF0000"/>
                </a:solidFill>
                <a:effectLst/>
              </a:rPr>
              <a:t>110 </a:t>
            </a:r>
            <a:r>
              <a:rPr lang="cs-CZ" sz="2000" b="0" i="0" dirty="0" err="1">
                <a:solidFill>
                  <a:srgbClr val="FF0000"/>
                </a:solidFill>
                <a:effectLst/>
              </a:rPr>
              <a:t>GPa</a:t>
            </a:r>
            <a:r>
              <a:rPr lang="en-US" sz="2000" dirty="0">
                <a:solidFill>
                  <a:srgbClr val="FF0000"/>
                </a:solidFill>
              </a:rPr>
              <a:t>]</a:t>
            </a:r>
            <a:endParaRPr lang="cs-CZ" sz="2000" dirty="0">
              <a:solidFill>
                <a:srgbClr val="FF0000"/>
              </a:solidFill>
            </a:endParaRP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F09BF361-9963-45B7-89B7-333962F16CDD}"/>
              </a:ext>
            </a:extLst>
          </p:cNvPr>
          <p:cNvSpPr txBox="1"/>
          <p:nvPr/>
        </p:nvSpPr>
        <p:spPr>
          <a:xfrm>
            <a:off x="364435" y="6229387"/>
            <a:ext cx="1239078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2000" dirty="0">
                <a:solidFill>
                  <a:srgbClr val="FF0000"/>
                </a:solidFill>
              </a:rPr>
              <a:t>[</a:t>
            </a:r>
            <a:r>
              <a:rPr lang="cs-CZ" sz="2000" b="0" i="0" dirty="0">
                <a:solidFill>
                  <a:srgbClr val="FF0000"/>
                </a:solidFill>
                <a:effectLst/>
              </a:rPr>
              <a:t>21 mm</a:t>
            </a:r>
            <a:r>
              <a:rPr lang="en-US" sz="2000" dirty="0">
                <a:solidFill>
                  <a:srgbClr val="FF0000"/>
                </a:solidFill>
              </a:rPr>
              <a:t>]</a:t>
            </a:r>
            <a:endParaRPr lang="cs-CZ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2094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1F6EDD56-7CD2-4B78-9779-B86D5D6F72F2}"/>
              </a:ext>
            </a:extLst>
          </p:cNvPr>
          <p:cNvSpPr txBox="1"/>
          <p:nvPr/>
        </p:nvSpPr>
        <p:spPr>
          <a:xfrm>
            <a:off x="109329" y="120838"/>
            <a:ext cx="8601075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b="0" i="0" dirty="0">
                <a:solidFill>
                  <a:srgbClr val="4F4F4F"/>
                </a:solidFill>
                <a:effectLst/>
              </a:rPr>
              <a:t>Osobní výtah o hmotnosti 500 kg drží 3 ocelová lana, každé o průměru 1 cm. Vypočítejte napětí v každém ocelovém laně. (Vlastní tíhu lana zanedbejte).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3F934FE4-F63E-4B57-BF08-24F418D91CB8}"/>
              </a:ext>
            </a:extLst>
          </p:cNvPr>
          <p:cNvSpPr txBox="1"/>
          <p:nvPr/>
        </p:nvSpPr>
        <p:spPr>
          <a:xfrm>
            <a:off x="152190" y="1563143"/>
            <a:ext cx="8819531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b="0" i="0" dirty="0">
                <a:solidFill>
                  <a:srgbClr val="4F4F4F"/>
                </a:solidFill>
                <a:effectLst/>
              </a:rPr>
              <a:t>Na konec ocelové tyče (E = 220 </a:t>
            </a:r>
            <a:r>
              <a:rPr lang="cs-CZ" sz="2000" b="0" i="0" dirty="0" err="1">
                <a:solidFill>
                  <a:srgbClr val="4F4F4F"/>
                </a:solidFill>
                <a:effectLst/>
              </a:rPr>
              <a:t>GPa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) s délkou 1,5 m umístěné ve vertikální poloze má být zavěšeny závaží o hmotnosti 500 kg. Jaký průměr tyče zvolíme, pokud chceme, aby se tyč po zavěšení závaží neprodloužila o více než 0,3 mm. (Vlastní tíhu tyče neuvažovat)</a:t>
            </a:r>
            <a:endParaRPr lang="en-US" sz="2000" b="0" i="0" dirty="0">
              <a:solidFill>
                <a:srgbClr val="4F4F4F"/>
              </a:solidFill>
              <a:effectLst/>
            </a:endParaRP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B7651B08-9149-418F-8FFB-FAF1BFB42318}"/>
              </a:ext>
            </a:extLst>
          </p:cNvPr>
          <p:cNvSpPr txBox="1"/>
          <p:nvPr/>
        </p:nvSpPr>
        <p:spPr>
          <a:xfrm>
            <a:off x="165444" y="3608655"/>
            <a:ext cx="8601075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b="0" i="0" dirty="0">
                <a:solidFill>
                  <a:srgbClr val="4F4F4F"/>
                </a:solidFill>
                <a:effectLst/>
              </a:rPr>
              <a:t>Zjistěte, zda se přetrhne železný drát o průměru 2 mm, pokud je napínán silou 1 </a:t>
            </a:r>
            <a:r>
              <a:rPr lang="cs-CZ" sz="2000" b="0" i="0" dirty="0" err="1">
                <a:solidFill>
                  <a:srgbClr val="4F4F4F"/>
                </a:solidFill>
                <a:effectLst/>
              </a:rPr>
              <a:t>kN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.</a:t>
            </a:r>
            <a:r>
              <a:rPr lang="en-US" sz="2000" b="0" i="0" dirty="0">
                <a:solidFill>
                  <a:srgbClr val="4F4F4F"/>
                </a:solidFill>
                <a:effectLst/>
              </a:rPr>
              <a:t> 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(</a:t>
            </a:r>
            <a:r>
              <a:rPr lang="el-GR" sz="2000" b="0" i="0" dirty="0">
                <a:solidFill>
                  <a:srgbClr val="4F4F4F"/>
                </a:solidFill>
                <a:effectLst/>
              </a:rPr>
              <a:t>σ</a:t>
            </a:r>
            <a:r>
              <a:rPr lang="cs-CZ" sz="2000" b="0" i="0" baseline="-25000" dirty="0">
                <a:solidFill>
                  <a:srgbClr val="4F4F4F"/>
                </a:solidFill>
                <a:effectLst/>
              </a:rPr>
              <a:t>E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 = 314 </a:t>
            </a:r>
            <a:r>
              <a:rPr lang="cs-CZ" sz="2000" b="0" i="0" dirty="0" err="1">
                <a:solidFill>
                  <a:srgbClr val="4F4F4F"/>
                </a:solidFill>
                <a:effectLst/>
              </a:rPr>
              <a:t>MPa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)</a:t>
            </a:r>
            <a:endParaRPr lang="en-US" sz="2000" b="0" i="0" dirty="0">
              <a:solidFill>
                <a:srgbClr val="4F4F4F"/>
              </a:solidFill>
              <a:effectLst/>
            </a:endParaRP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F64F111D-6082-4944-8FA3-D7927808345B}"/>
              </a:ext>
            </a:extLst>
          </p:cNvPr>
          <p:cNvSpPr txBox="1"/>
          <p:nvPr/>
        </p:nvSpPr>
        <p:spPr>
          <a:xfrm>
            <a:off x="165444" y="5065119"/>
            <a:ext cx="868680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dirty="0"/>
              <a:t>Určete práci, kterou je potřeba vykonat, aby se ocelová tyč o délce 1 m a </a:t>
            </a:r>
            <a:r>
              <a:rPr lang="en-US" sz="2000" dirty="0"/>
              <a:t>o </a:t>
            </a:r>
            <a:r>
              <a:rPr lang="cs-CZ" sz="2000" dirty="0"/>
              <a:t>obsahu průřezu 1 cm</a:t>
            </a:r>
            <a:r>
              <a:rPr lang="cs-CZ" sz="2000" baseline="30000" dirty="0"/>
              <a:t>2</a:t>
            </a:r>
            <a:r>
              <a:rPr lang="cs-CZ" sz="2000" dirty="0"/>
              <a:t> prodloužila při pružné deformaci v tahu o 1 mm. Modul pružnosti v tahu použité oceli je 220 </a:t>
            </a:r>
            <a:r>
              <a:rPr lang="cs-CZ" sz="2000" dirty="0" err="1"/>
              <a:t>GPa</a:t>
            </a:r>
            <a:r>
              <a:rPr lang="cs-CZ" sz="2000" dirty="0"/>
              <a:t>. </a:t>
            </a:r>
            <a:endParaRPr lang="en-US" sz="2000" dirty="0"/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9F304C9D-EFBA-4446-AFAC-69D0A6F75239}"/>
              </a:ext>
            </a:extLst>
          </p:cNvPr>
          <p:cNvSpPr txBox="1"/>
          <p:nvPr/>
        </p:nvSpPr>
        <p:spPr>
          <a:xfrm>
            <a:off x="125895" y="795994"/>
            <a:ext cx="4572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2000" dirty="0">
                <a:solidFill>
                  <a:srgbClr val="FF0000"/>
                </a:solidFill>
              </a:rPr>
              <a:t>[</a:t>
            </a:r>
            <a:r>
              <a:rPr lang="cs-CZ" sz="2000" b="0" i="0" dirty="0">
                <a:solidFill>
                  <a:srgbClr val="FF0000"/>
                </a:solidFill>
                <a:effectLst/>
              </a:rPr>
              <a:t>20,83 </a:t>
            </a:r>
            <a:r>
              <a:rPr lang="cs-CZ" sz="2000" b="0" i="0" dirty="0" err="1">
                <a:solidFill>
                  <a:srgbClr val="FF0000"/>
                </a:solidFill>
                <a:effectLst/>
              </a:rPr>
              <a:t>MPa</a:t>
            </a:r>
            <a:r>
              <a:rPr lang="en-US" sz="2000" dirty="0">
                <a:solidFill>
                  <a:srgbClr val="FF0000"/>
                </a:solidFill>
              </a:rPr>
              <a:t>]</a:t>
            </a:r>
            <a:endParaRPr lang="cs-CZ" sz="2000" dirty="0">
              <a:solidFill>
                <a:srgbClr val="FF0000"/>
              </a:solidFill>
            </a:endParaRP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8C6EDBD0-FAB4-4B74-9890-09A85551143E}"/>
              </a:ext>
            </a:extLst>
          </p:cNvPr>
          <p:cNvSpPr txBox="1"/>
          <p:nvPr/>
        </p:nvSpPr>
        <p:spPr>
          <a:xfrm>
            <a:off x="192157" y="2850082"/>
            <a:ext cx="1119809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2000" dirty="0">
                <a:solidFill>
                  <a:srgbClr val="FF0000"/>
                </a:solidFill>
              </a:rPr>
              <a:t>[</a:t>
            </a:r>
            <a:r>
              <a:rPr lang="cs-CZ" sz="2000" b="0" i="0" dirty="0">
                <a:solidFill>
                  <a:srgbClr val="FF0000"/>
                </a:solidFill>
                <a:effectLst/>
              </a:rPr>
              <a:t>12 mm</a:t>
            </a:r>
            <a:r>
              <a:rPr lang="en-US" sz="2000" dirty="0">
                <a:solidFill>
                  <a:srgbClr val="FF0000"/>
                </a:solidFill>
              </a:rPr>
              <a:t>]</a:t>
            </a:r>
            <a:endParaRPr lang="cs-CZ" sz="2000" dirty="0">
              <a:solidFill>
                <a:srgbClr val="FF0000"/>
              </a:solidFill>
            </a:endParaRPr>
          </a:p>
        </p:txBody>
      </p:sp>
      <p:sp>
        <p:nvSpPr>
          <p:cNvPr id="12" name="TextovéPole 11">
            <a:extLst>
              <a:ext uri="{FF2B5EF4-FFF2-40B4-BE49-F238E27FC236}">
                <a16:creationId xmlns:a16="http://schemas.microsoft.com/office/drawing/2014/main" id="{90B89DA8-19B0-43A5-81C0-BCB440C0EE83}"/>
              </a:ext>
            </a:extLst>
          </p:cNvPr>
          <p:cNvSpPr txBox="1"/>
          <p:nvPr/>
        </p:nvSpPr>
        <p:spPr>
          <a:xfrm>
            <a:off x="192157" y="4375745"/>
            <a:ext cx="1477618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[</a:t>
            </a:r>
            <a:r>
              <a:rPr lang="cs-CZ" sz="2000" b="0" i="0" dirty="0">
                <a:solidFill>
                  <a:srgbClr val="FF0000"/>
                </a:solidFill>
                <a:effectLst/>
              </a:rPr>
              <a:t>31</a:t>
            </a:r>
            <a:r>
              <a:rPr lang="en-US" sz="2000" b="0" i="0" dirty="0">
                <a:solidFill>
                  <a:srgbClr val="FF0000"/>
                </a:solidFill>
                <a:effectLst/>
              </a:rPr>
              <a:t>8,5 </a:t>
            </a:r>
            <a:r>
              <a:rPr lang="cs-CZ" sz="2000" b="0" i="0" dirty="0" err="1">
                <a:solidFill>
                  <a:srgbClr val="FF0000"/>
                </a:solidFill>
                <a:effectLst/>
              </a:rPr>
              <a:t>MPa</a:t>
            </a:r>
            <a:r>
              <a:rPr lang="en-US" sz="2000" dirty="0">
                <a:solidFill>
                  <a:srgbClr val="FF0000"/>
                </a:solidFill>
              </a:rPr>
              <a:t>]</a:t>
            </a:r>
            <a:endParaRPr lang="cs-CZ" sz="2000" dirty="0">
              <a:solidFill>
                <a:srgbClr val="FF0000"/>
              </a:solidFill>
            </a:endParaRPr>
          </a:p>
        </p:txBody>
      </p:sp>
      <p:sp>
        <p:nvSpPr>
          <p:cNvPr id="14" name="TextovéPole 13">
            <a:extLst>
              <a:ext uri="{FF2B5EF4-FFF2-40B4-BE49-F238E27FC236}">
                <a16:creationId xmlns:a16="http://schemas.microsoft.com/office/drawing/2014/main" id="{1DB79BCD-9EF0-4D11-8BD5-99748C538AAE}"/>
              </a:ext>
            </a:extLst>
          </p:cNvPr>
          <p:cNvSpPr txBox="1"/>
          <p:nvPr/>
        </p:nvSpPr>
        <p:spPr>
          <a:xfrm>
            <a:off x="192157" y="6062006"/>
            <a:ext cx="4572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2000" dirty="0">
                <a:solidFill>
                  <a:srgbClr val="FF0000"/>
                </a:solidFill>
              </a:rPr>
              <a:t>[22</a:t>
            </a:r>
            <a:r>
              <a:rPr lang="cs-CZ" sz="2000" dirty="0">
                <a:solidFill>
                  <a:srgbClr val="FF0000"/>
                </a:solidFill>
              </a:rPr>
              <a:t> J</a:t>
            </a:r>
            <a:r>
              <a:rPr lang="en-US" sz="2000" dirty="0">
                <a:solidFill>
                  <a:srgbClr val="FF0000"/>
                </a:solidFill>
              </a:rPr>
              <a:t>]</a:t>
            </a:r>
            <a:endParaRPr lang="cs-CZ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36346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/>
      <p:bldP spid="12" grpId="0"/>
      <p:bldP spid="1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>
            <a:extLst>
              <a:ext uri="{FF2B5EF4-FFF2-40B4-BE49-F238E27FC236}">
                <a16:creationId xmlns:a16="http://schemas.microsoft.com/office/drawing/2014/main" id="{D998C835-76E9-40BA-86B4-860378950BA0}"/>
              </a:ext>
            </a:extLst>
          </p:cNvPr>
          <p:cNvSpPr txBox="1"/>
          <p:nvPr/>
        </p:nvSpPr>
        <p:spPr>
          <a:xfrm>
            <a:off x="1868557" y="2213112"/>
            <a:ext cx="570066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err="1"/>
              <a:t>Mechanika</a:t>
            </a:r>
            <a:r>
              <a:rPr lang="en-US" sz="4000" dirty="0"/>
              <a:t> </a:t>
            </a:r>
            <a:r>
              <a:rPr lang="en-US" sz="4000" dirty="0" err="1"/>
              <a:t>kapalin</a:t>
            </a:r>
            <a:r>
              <a:rPr lang="en-US" sz="4000" dirty="0"/>
              <a:t> a </a:t>
            </a:r>
            <a:r>
              <a:rPr lang="cs-CZ" sz="4000" dirty="0"/>
              <a:t>plynů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7032038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732BD798-BCE3-4A9C-A8A2-91B7BCFFDAE8}"/>
              </a:ext>
            </a:extLst>
          </p:cNvPr>
          <p:cNvSpPr txBox="1"/>
          <p:nvPr/>
        </p:nvSpPr>
        <p:spPr>
          <a:xfrm>
            <a:off x="171450" y="347186"/>
            <a:ext cx="8763000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Poloměr kruhové podstavy menšího pístu hydraulického lisu je 4 cm. </a:t>
            </a:r>
            <a:r>
              <a:rPr lang="cs-CZ" dirty="0">
                <a:solidFill>
                  <a:srgbClr val="4F4F4F"/>
                </a:solidFill>
                <a:latin typeface="Segoe UI" panose="020B0502040204020203" pitchFamily="34" charset="0"/>
              </a:rPr>
              <a:t>Ja</a:t>
            </a:r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ký poloměr musí mít kruhová podstava druhého většího pístu, pokud chceme silou 80 N vyvolat tlakovou sílu 11520 N.</a:t>
            </a:r>
            <a:endParaRPr lang="cs-CZ" dirty="0"/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6C63EA3B-3B17-45D8-B4DD-4D09EF048A47}"/>
              </a:ext>
            </a:extLst>
          </p:cNvPr>
          <p:cNvSpPr txBox="1"/>
          <p:nvPr/>
        </p:nvSpPr>
        <p:spPr>
          <a:xfrm>
            <a:off x="247650" y="1562785"/>
            <a:ext cx="213360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F</a:t>
            </a:r>
            <a:r>
              <a:rPr lang="pt-BR" b="0" i="0" baseline="-25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1</a:t>
            </a:r>
            <a:r>
              <a:rPr lang="pt-BR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 = 80 N, </a:t>
            </a:r>
            <a:endParaRPr lang="cs-CZ" b="0" i="0" dirty="0">
              <a:solidFill>
                <a:srgbClr val="4F4F4F"/>
              </a:solidFill>
              <a:effectLst/>
              <a:latin typeface="Segoe UI" panose="020B0502040204020203" pitchFamily="34" charset="0"/>
            </a:endParaRPr>
          </a:p>
          <a:p>
            <a:r>
              <a:rPr lang="pt-BR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F</a:t>
            </a:r>
            <a:r>
              <a:rPr lang="pt-BR" b="0" i="0" baseline="-25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2</a:t>
            </a:r>
            <a:r>
              <a:rPr lang="pt-BR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 = 11 520 N, </a:t>
            </a:r>
            <a:endParaRPr lang="cs-CZ" b="0" i="0" dirty="0">
              <a:solidFill>
                <a:srgbClr val="4F4F4F"/>
              </a:solidFill>
              <a:effectLst/>
              <a:latin typeface="Segoe UI" panose="020B0502040204020203" pitchFamily="34" charset="0"/>
            </a:endParaRPr>
          </a:p>
          <a:p>
            <a:r>
              <a:rPr lang="pt-BR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r</a:t>
            </a:r>
            <a:r>
              <a:rPr lang="pt-BR" b="0" i="0" baseline="-25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1</a:t>
            </a:r>
            <a:r>
              <a:rPr lang="pt-BR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 = 4 cm = 0,04m, </a:t>
            </a:r>
            <a:endParaRPr lang="cs-CZ" b="0" i="0" dirty="0">
              <a:solidFill>
                <a:srgbClr val="4F4F4F"/>
              </a:solidFill>
              <a:effectLst/>
              <a:latin typeface="Segoe UI" panose="020B0502040204020203" pitchFamily="34" charset="0"/>
            </a:endParaRPr>
          </a:p>
          <a:p>
            <a:r>
              <a:rPr lang="pt-BR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r</a:t>
            </a:r>
            <a:r>
              <a:rPr lang="pt-BR" b="0" i="0" baseline="-25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2</a:t>
            </a:r>
            <a:r>
              <a:rPr lang="pt-BR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 = ?</a:t>
            </a:r>
            <a:endParaRPr lang="cs-CZ" dirty="0"/>
          </a:p>
        </p:txBody>
      </p:sp>
      <p:pic>
        <p:nvPicPr>
          <p:cNvPr id="7170" name="Picture 2">
            <a:extLst>
              <a:ext uri="{FF2B5EF4-FFF2-40B4-BE49-F238E27FC236}">
                <a16:creationId xmlns:a16="http://schemas.microsoft.com/office/drawing/2014/main" id="{54B17000-F5BD-408E-BB35-47A8FA714F8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33686" y="1113488"/>
            <a:ext cx="5329239" cy="46310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851631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598B2A42-B754-41EA-A495-671A24FFAA30}"/>
              </a:ext>
            </a:extLst>
          </p:cNvPr>
          <p:cNvSpPr txBox="1"/>
          <p:nvPr/>
        </p:nvSpPr>
        <p:spPr>
          <a:xfrm>
            <a:off x="228600" y="380137"/>
            <a:ext cx="8762999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Vypočítejte tlakovou sílu působící na víčko zavařeninové sklenice o průměru 8 cm, pokud je vnitřní tlak páry 2,5 </a:t>
            </a:r>
            <a:r>
              <a:rPr lang="cs-CZ" b="0" i="0" dirty="0" err="1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kPa</a:t>
            </a:r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 a atmosférický tlak je 101325 Pa. (Předpokládáme, že vzduch uvnitř sklenice je zcela vyčerpaný).</a:t>
            </a:r>
            <a:endParaRPr lang="cs-CZ" dirty="0"/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6D0DA1DE-6BCB-4A4E-B6A0-5BAB8683E723}"/>
              </a:ext>
            </a:extLst>
          </p:cNvPr>
          <p:cNvSpPr txBox="1"/>
          <p:nvPr/>
        </p:nvSpPr>
        <p:spPr>
          <a:xfrm>
            <a:off x="228600" y="1529060"/>
            <a:ext cx="2752725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p</a:t>
            </a:r>
            <a:r>
              <a:rPr lang="pt-BR" b="0" i="0" baseline="-25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1</a:t>
            </a:r>
            <a:r>
              <a:rPr lang="pt-BR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 = 2,5 kPa = 2,5.10</a:t>
            </a:r>
            <a:r>
              <a:rPr lang="pt-BR" b="0" i="0" baseline="30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3 </a:t>
            </a:r>
            <a:r>
              <a:rPr lang="pt-BR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kPa </a:t>
            </a:r>
            <a:endParaRPr lang="cs-CZ" b="0" i="0" dirty="0">
              <a:solidFill>
                <a:srgbClr val="4F4F4F"/>
              </a:solidFill>
              <a:effectLst/>
              <a:latin typeface="Segoe UI" panose="020B0502040204020203" pitchFamily="34" charset="0"/>
            </a:endParaRPr>
          </a:p>
          <a:p>
            <a:r>
              <a:rPr lang="pt-BR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= 0,025.10</a:t>
            </a:r>
            <a:r>
              <a:rPr lang="pt-BR" b="0" i="0" baseline="30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5</a:t>
            </a:r>
            <a:r>
              <a:rPr lang="pt-BR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 Pa, </a:t>
            </a:r>
            <a:endParaRPr lang="cs-CZ" b="0" i="0" dirty="0">
              <a:solidFill>
                <a:srgbClr val="4F4F4F"/>
              </a:solidFill>
              <a:effectLst/>
              <a:latin typeface="Segoe UI" panose="020B0502040204020203" pitchFamily="34" charset="0"/>
            </a:endParaRPr>
          </a:p>
          <a:p>
            <a:r>
              <a:rPr lang="pt-BR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p</a:t>
            </a:r>
            <a:r>
              <a:rPr lang="pt-BR" b="0" i="0" baseline="-25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2</a:t>
            </a:r>
            <a:r>
              <a:rPr lang="pt-BR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 = 1,01325.10</a:t>
            </a:r>
            <a:r>
              <a:rPr lang="pt-BR" b="0" i="0" baseline="30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5</a:t>
            </a:r>
            <a:r>
              <a:rPr lang="pt-BR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 Pa, </a:t>
            </a:r>
            <a:endParaRPr lang="cs-CZ" b="0" i="0" dirty="0">
              <a:solidFill>
                <a:srgbClr val="4F4F4F"/>
              </a:solidFill>
              <a:effectLst/>
              <a:latin typeface="Segoe UI" panose="020B0502040204020203" pitchFamily="34" charset="0"/>
            </a:endParaRPr>
          </a:p>
          <a:p>
            <a:r>
              <a:rPr lang="pt-BR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d = 8 cm = 0,08 m, </a:t>
            </a:r>
            <a:endParaRPr lang="cs-CZ" b="0" i="0" dirty="0">
              <a:solidFill>
                <a:srgbClr val="4F4F4F"/>
              </a:solidFill>
              <a:effectLst/>
              <a:latin typeface="Segoe UI" panose="020B0502040204020203" pitchFamily="34" charset="0"/>
            </a:endParaRPr>
          </a:p>
          <a:p>
            <a:r>
              <a:rPr lang="pt-BR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r = 0,04 m</a:t>
            </a:r>
            <a:endParaRPr lang="cs-CZ" dirty="0"/>
          </a:p>
        </p:txBody>
      </p:sp>
      <p:pic>
        <p:nvPicPr>
          <p:cNvPr id="6146" name="Picture 2">
            <a:extLst>
              <a:ext uri="{FF2B5EF4-FFF2-40B4-BE49-F238E27FC236}">
                <a16:creationId xmlns:a16="http://schemas.microsoft.com/office/drawing/2014/main" id="{8007A69A-90B6-4BA5-9EEF-89997E5A55E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3434" y="1311534"/>
            <a:ext cx="4840940" cy="19985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ovéPole 5">
            <a:extLst>
              <a:ext uri="{FF2B5EF4-FFF2-40B4-BE49-F238E27FC236}">
                <a16:creationId xmlns:a16="http://schemas.microsoft.com/office/drawing/2014/main" id="{4CA54C36-AAE0-400E-8CEE-0ABAB83BE633}"/>
              </a:ext>
            </a:extLst>
          </p:cNvPr>
          <p:cNvSpPr txBox="1"/>
          <p:nvPr/>
        </p:nvSpPr>
        <p:spPr>
          <a:xfrm>
            <a:off x="104776" y="3784938"/>
            <a:ext cx="8810624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b="0" i="0" dirty="0">
                <a:solidFill>
                  <a:srgbClr val="000000"/>
                </a:solidFill>
                <a:effectLst/>
              </a:rPr>
              <a:t>V hydraulickém zařízení křesla u zubního lékaře je píst o obsahu průřezu 65 cm</a:t>
            </a:r>
            <a:r>
              <a:rPr lang="cs-CZ" sz="2000" b="0" i="0" baseline="30000" dirty="0">
                <a:solidFill>
                  <a:srgbClr val="000000"/>
                </a:solidFill>
                <a:effectLst/>
              </a:rPr>
              <a:t>2</a:t>
            </a:r>
            <a:r>
              <a:rPr lang="cs-CZ" sz="2000" b="0" i="0" dirty="0">
                <a:solidFill>
                  <a:srgbClr val="000000"/>
                </a:solidFill>
                <a:effectLst/>
              </a:rPr>
              <a:t>. Křeslo s pacientem má hmotnost 150 kg. Jak velkou silou je potřeba působit na píst o obsahu průřezu 3,25 cm</a:t>
            </a:r>
            <a:r>
              <a:rPr lang="cs-CZ" sz="2000" b="0" i="0" baseline="30000" dirty="0">
                <a:solidFill>
                  <a:srgbClr val="000000"/>
                </a:solidFill>
                <a:effectLst/>
              </a:rPr>
              <a:t>2</a:t>
            </a:r>
            <a:r>
              <a:rPr lang="cs-CZ" sz="2000" b="0" i="0" dirty="0">
                <a:solidFill>
                  <a:srgbClr val="000000"/>
                </a:solidFill>
                <a:effectLst/>
              </a:rPr>
              <a:t>, abychom uvedli křeslo s pacientem do pohybu? </a:t>
            </a:r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E0FC9148-CFB5-4333-B9A1-91107E82BC98}"/>
              </a:ext>
            </a:extLst>
          </p:cNvPr>
          <p:cNvSpPr txBox="1"/>
          <p:nvPr/>
        </p:nvSpPr>
        <p:spPr>
          <a:xfrm>
            <a:off x="161925" y="5425262"/>
            <a:ext cx="8753475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i="0" dirty="0">
                <a:solidFill>
                  <a:srgbClr val="000000"/>
                </a:solidFill>
                <a:effectLst/>
              </a:rPr>
              <a:t>Vodní lis má písty o obsahu 6 cm</a:t>
            </a:r>
            <a:r>
              <a:rPr lang="cs-CZ" sz="2000" i="0" baseline="30000" dirty="0">
                <a:solidFill>
                  <a:srgbClr val="000000"/>
                </a:solidFill>
                <a:effectLst/>
              </a:rPr>
              <a:t>2</a:t>
            </a:r>
            <a:r>
              <a:rPr lang="cs-CZ" sz="2000" i="0" dirty="0">
                <a:solidFill>
                  <a:srgbClr val="000000"/>
                </a:solidFill>
                <a:effectLst/>
              </a:rPr>
              <a:t> a 10 cm</a:t>
            </a:r>
            <a:r>
              <a:rPr lang="cs-CZ" sz="2000" i="0" baseline="30000" dirty="0">
                <a:solidFill>
                  <a:srgbClr val="000000"/>
                </a:solidFill>
                <a:effectLst/>
              </a:rPr>
              <a:t>2</a:t>
            </a:r>
            <a:r>
              <a:rPr lang="cs-CZ" sz="2000" i="0" dirty="0">
                <a:solidFill>
                  <a:srgbClr val="000000"/>
                </a:solidFill>
                <a:effectLst/>
              </a:rPr>
              <a:t>. Jak velkou tlakovou silou působí voda na velký píst, působí-li na malý píst tlaková síla 240 N?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54A2C706-761C-48C6-8F32-8C000709BE38}"/>
              </a:ext>
            </a:extLst>
          </p:cNvPr>
          <p:cNvSpPr txBox="1"/>
          <p:nvPr/>
        </p:nvSpPr>
        <p:spPr>
          <a:xfrm>
            <a:off x="178904" y="4798152"/>
            <a:ext cx="907774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2000" b="0" dirty="0">
                <a:solidFill>
                  <a:srgbClr val="FF0000"/>
                </a:solidFill>
                <a:effectLst/>
              </a:rPr>
              <a:t>[</a:t>
            </a:r>
            <a:r>
              <a:rPr lang="cs-CZ" sz="2000" b="0" dirty="0">
                <a:solidFill>
                  <a:srgbClr val="FF0000"/>
                </a:solidFill>
                <a:effectLst/>
              </a:rPr>
              <a:t>75 N</a:t>
            </a:r>
            <a:r>
              <a:rPr lang="en-US" sz="2000" b="0" dirty="0">
                <a:solidFill>
                  <a:srgbClr val="FF0000"/>
                </a:solidFill>
                <a:effectLst/>
              </a:rPr>
              <a:t>]</a:t>
            </a:r>
            <a:endParaRPr lang="cs-CZ" sz="2000" b="0" dirty="0">
              <a:solidFill>
                <a:srgbClr val="FF0000"/>
              </a:solidFill>
              <a:effectLst/>
            </a:endParaRP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49F96772-2E19-4F0B-AF70-AD0EF14A03D8}"/>
              </a:ext>
            </a:extLst>
          </p:cNvPr>
          <p:cNvSpPr txBox="1"/>
          <p:nvPr/>
        </p:nvSpPr>
        <p:spPr>
          <a:xfrm>
            <a:off x="195470" y="6123369"/>
            <a:ext cx="102373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2000" dirty="0">
                <a:solidFill>
                  <a:srgbClr val="FF0000"/>
                </a:solidFill>
              </a:rPr>
              <a:t>[400 N]</a:t>
            </a:r>
            <a:endParaRPr lang="cs-CZ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70062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/>
    </p:bldLst>
  </p:timing>
</p:sld>
</file>

<file path=ppt/theme/theme1.xml><?xml version="1.0" encoding="utf-8"?>
<a:theme xmlns:a="http://schemas.openxmlformats.org/drawingml/2006/main" name="Motiv Office">
  <a:themeElements>
    <a:clrScheme name="Motiv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iv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>
  <clbl:label id="{11904f23-f0db-4cdc-96f7-390bd55fcee8}" enabled="0" method="" siteId="{11904f23-f0db-4cdc-96f7-390bd55fcee8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1676</TotalTime>
  <Words>2124</Words>
  <Application>Microsoft Office PowerPoint</Application>
  <PresentationFormat>Předvádění na obrazovce (4:3)</PresentationFormat>
  <Paragraphs>138</Paragraphs>
  <Slides>21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6" baseType="lpstr">
      <vt:lpstr>Arial</vt:lpstr>
      <vt:lpstr>Calibri</vt:lpstr>
      <vt:lpstr>Calibri Light</vt:lpstr>
      <vt:lpstr>Segoe UI</vt:lpstr>
      <vt:lpstr>Motiv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Lubomír Prokeš</dc:creator>
  <cp:lastModifiedBy>Lubomír Prokeš</cp:lastModifiedBy>
  <cp:revision>78</cp:revision>
  <dcterms:created xsi:type="dcterms:W3CDTF">2020-10-24T09:37:59Z</dcterms:created>
  <dcterms:modified xsi:type="dcterms:W3CDTF">2023-10-25T11:43:35Z</dcterms:modified>
</cp:coreProperties>
</file>