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540" r:id="rId2"/>
    <p:sldId id="671" r:id="rId3"/>
    <p:sldId id="565" r:id="rId4"/>
    <p:sldId id="459" r:id="rId5"/>
    <p:sldId id="669" r:id="rId6"/>
    <p:sldId id="672" r:id="rId7"/>
    <p:sldId id="567" r:id="rId8"/>
    <p:sldId id="572" r:id="rId9"/>
    <p:sldId id="573" r:id="rId10"/>
    <p:sldId id="458" r:id="rId11"/>
    <p:sldId id="673" r:id="rId12"/>
    <p:sldId id="571" r:id="rId13"/>
    <p:sldId id="574" r:id="rId14"/>
    <p:sldId id="568" r:id="rId15"/>
    <p:sldId id="557" r:id="rId16"/>
    <p:sldId id="674" r:id="rId17"/>
    <p:sldId id="562" r:id="rId18"/>
    <p:sldId id="664" r:id="rId19"/>
    <p:sldId id="569" r:id="rId20"/>
    <p:sldId id="466" r:id="rId21"/>
    <p:sldId id="570" r:id="rId22"/>
    <p:sldId id="465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76953-0D10-49BA-9343-FB9C18A9C43E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0CB08F-19AE-4AE8-9530-B7F54925662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431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349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577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74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041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087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8873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830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193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8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4973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24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74EAA-2251-48A2-96BB-D75EB395CF61}" type="datetimeFigureOut">
              <a:rPr lang="cs-CZ" smtClean="0"/>
              <a:t>29.09.2024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0924C-F874-4DBB-A44F-CFDACC982D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48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gif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7EF80E-32CE-4EB8-B57D-4129F9AD03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>
                <a:latin typeface="+mn-lt"/>
              </a:rPr>
              <a:t>Kinematika</a:t>
            </a:r>
            <a:endParaRPr lang="cs-CZ" sz="4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789267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C35E09F4-79F5-4F29-91BB-FBC41B9B6E6B}"/>
              </a:ext>
            </a:extLst>
          </p:cNvPr>
          <p:cNvSpPr txBox="1"/>
          <p:nvPr/>
        </p:nvSpPr>
        <p:spPr>
          <a:xfrm>
            <a:off x="114299" y="291219"/>
            <a:ext cx="8824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Hlaveň pušky má délku 60 cm. Střela proběhne hlavní za dobu 0,002 s. Vypočítejte průměrné zrychlení střely a velikost rychlosti střely v okamžiku opuštění hlavně.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A2A281B5-0007-4193-B401-A0B52DAA6A5C}"/>
              </a:ext>
            </a:extLst>
          </p:cNvPr>
          <p:cNvSpPr txBox="1"/>
          <p:nvPr/>
        </p:nvSpPr>
        <p:spPr>
          <a:xfrm>
            <a:off x="126204" y="2179849"/>
            <a:ext cx="88249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R</a:t>
            </a:r>
            <a:r>
              <a:rPr lang="cs-CZ" sz="2000" dirty="0"/>
              <a:t>y</a:t>
            </a:r>
            <a:r>
              <a:rPr lang="en-US" sz="2000" dirty="0" err="1"/>
              <a:t>chl</a:t>
            </a:r>
            <a:r>
              <a:rPr lang="cs-CZ" sz="2000" dirty="0"/>
              <a:t>í</a:t>
            </a:r>
            <a:r>
              <a:rPr lang="en-US" sz="2000" dirty="0"/>
              <a:t>k </a:t>
            </a:r>
            <a:r>
              <a:rPr lang="en-US" sz="2000" dirty="0" err="1"/>
              <a:t>jedouc</a:t>
            </a:r>
            <a:r>
              <a:rPr lang="cs-CZ" sz="2000" dirty="0"/>
              <a:t>í rychlostí 120 km.h</a:t>
            </a:r>
            <a:r>
              <a:rPr lang="cs-CZ" sz="2000" baseline="30000" dirty="0"/>
              <a:t>-1</a:t>
            </a:r>
            <a:r>
              <a:rPr lang="cs-CZ" sz="2000" dirty="0"/>
              <a:t> brzdí se záporným zrychlením </a:t>
            </a:r>
            <a:r>
              <a:rPr lang="en-US" sz="2000" dirty="0"/>
              <a:t>-0.3 m.s</a:t>
            </a:r>
            <a:r>
              <a:rPr lang="en-US" sz="2000" baseline="30000" dirty="0"/>
              <a:t>-2</a:t>
            </a:r>
            <a:r>
              <a:rPr lang="en-US" sz="2000" dirty="0"/>
              <a:t>. V jak</a:t>
            </a:r>
            <a:r>
              <a:rPr lang="cs-CZ" sz="2000" dirty="0"/>
              <a:t>é vzdálenosti před stanicí začne rovnoměrně brzdit, má-li se ve stanici zastavit?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B5137BA5-E4E4-4DB9-8531-EB4113427A90}"/>
              </a:ext>
            </a:extLst>
          </p:cNvPr>
          <p:cNvSpPr txBox="1"/>
          <p:nvPr/>
        </p:nvSpPr>
        <p:spPr>
          <a:xfrm>
            <a:off x="192882" y="3935309"/>
            <a:ext cx="875823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N</a:t>
            </a:r>
            <a:r>
              <a:rPr lang="cs-CZ" sz="2000" dirty="0" err="1"/>
              <a:t>ákladní</a:t>
            </a:r>
            <a:r>
              <a:rPr lang="cs-CZ" sz="2000" dirty="0"/>
              <a:t> výtah dopravuje materiál do výše 12,0 m. Rozjíždí se se stálým zrychlením 0,90 m.s</a:t>
            </a:r>
            <a:r>
              <a:rPr lang="cs-CZ" sz="2000" baseline="30000" dirty="0"/>
              <a:t>-2</a:t>
            </a:r>
            <a:r>
              <a:rPr lang="cs-CZ" sz="2000" dirty="0"/>
              <a:t>.  Potom se pohybuje rovnoměrně rychlostí 2,0 m.s</a:t>
            </a:r>
            <a:r>
              <a:rPr lang="cs-CZ" sz="2000" baseline="30000" dirty="0"/>
              <a:t>-1</a:t>
            </a:r>
            <a:r>
              <a:rPr lang="cs-CZ" sz="2000" dirty="0"/>
              <a:t>. Zbytek dráhy 2,5 m před zastavením se pohybuje rovnoměrně zpomaleným pohybem. Na jak dlouhé dráze koná výtah pohyb rovnoměrně zrychlený? Jak dlouho se výtah pohybuje rovnoměrně? Určete velikost záporného zrychlení. Určete dobu výstupu.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0A9DB9-D367-4E09-AAA9-FB9313918E97}"/>
              </a:ext>
            </a:extLst>
          </p:cNvPr>
          <p:cNvSpPr txBox="1"/>
          <p:nvPr/>
        </p:nvSpPr>
        <p:spPr>
          <a:xfrm>
            <a:off x="147638" y="99910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[3.10</a:t>
            </a:r>
            <a:r>
              <a:rPr lang="en-US" sz="2000" baseline="30000" dirty="0">
                <a:solidFill>
                  <a:srgbClr val="0070C0"/>
                </a:solidFill>
              </a:rPr>
              <a:t>5</a:t>
            </a:r>
            <a:r>
              <a:rPr lang="en-US" sz="2000" dirty="0">
                <a:solidFill>
                  <a:srgbClr val="0070C0"/>
                </a:solidFill>
              </a:rPr>
              <a:t> m.s</a:t>
            </a:r>
            <a:r>
              <a:rPr lang="en-US" sz="2000" baseline="30000" dirty="0">
                <a:solidFill>
                  <a:srgbClr val="0070C0"/>
                </a:solidFill>
              </a:rPr>
              <a:t>-2</a:t>
            </a:r>
            <a:r>
              <a:rPr lang="en-US" sz="2000" dirty="0">
                <a:solidFill>
                  <a:srgbClr val="0070C0"/>
                </a:solidFill>
              </a:rPr>
              <a:t>, 600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521C158-3666-4FBA-91E5-2737E5759473}"/>
              </a:ext>
            </a:extLst>
          </p:cNvPr>
          <p:cNvSpPr txBox="1"/>
          <p:nvPr/>
        </p:nvSpPr>
        <p:spPr>
          <a:xfrm>
            <a:off x="192882" y="293390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85 k</a:t>
            </a:r>
            <a:r>
              <a:rPr lang="en-US" sz="2000" dirty="0">
                <a:solidFill>
                  <a:srgbClr val="0070C0"/>
                </a:solidFill>
              </a:rPr>
              <a:t>m] 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ED880FC-0A61-471C-B30E-DBD67A403F52}"/>
              </a:ext>
            </a:extLst>
          </p:cNvPr>
          <p:cNvSpPr txBox="1"/>
          <p:nvPr/>
        </p:nvSpPr>
        <p:spPr>
          <a:xfrm>
            <a:off x="349703" y="565884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[2,2 m, 3,6 s, -0,8 m.s</a:t>
            </a:r>
            <a:r>
              <a:rPr lang="en-US" sz="2000" baseline="30000" dirty="0">
                <a:solidFill>
                  <a:srgbClr val="0070C0"/>
                </a:solidFill>
              </a:rPr>
              <a:t>-2</a:t>
            </a:r>
            <a:r>
              <a:rPr lang="en-US" sz="2000" dirty="0">
                <a:solidFill>
                  <a:srgbClr val="0070C0"/>
                </a:solidFill>
              </a:rPr>
              <a:t>, 2,2 s, 8,3 s]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5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8A43-8740-423D-BE3D-13DBA037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550" y="831851"/>
            <a:ext cx="619125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Rovnoměrný pohyb po kružnici</a:t>
            </a:r>
          </a:p>
        </p:txBody>
      </p:sp>
    </p:spTree>
    <p:extLst>
      <p:ext uri="{BB962C8B-B14F-4D97-AF65-F5344CB8AC3E}">
        <p14:creationId xmlns:p14="http://schemas.microsoft.com/office/powerpoint/2010/main" val="3953256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D51154C2-B7B4-4AE9-A5CD-D925E4E07932}"/>
              </a:ext>
            </a:extLst>
          </p:cNvPr>
          <p:cNvSpPr txBox="1"/>
          <p:nvPr/>
        </p:nvSpPr>
        <p:spPr>
          <a:xfrm>
            <a:off x="143172" y="243350"/>
            <a:ext cx="8705849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cs-CZ" sz="2000" b="0" i="0" u="none" strike="noStrike" baseline="0" dirty="0"/>
              <a:t>Vrtule letadla se otáčí úhlovou rychlostí 220 s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. Jak velkou rychlostí </a:t>
            </a:r>
            <a:r>
              <a:rPr lang="cs-CZ" sz="2000" b="0" i="1" u="none" strike="noStrike" baseline="0" dirty="0"/>
              <a:t>v </a:t>
            </a:r>
            <a:r>
              <a:rPr lang="cs-CZ" sz="2000" b="0" i="0" u="none" strike="noStrike" baseline="0" dirty="0"/>
              <a:t>se pohybují body na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koncích vrtule, jejichž vzdálenost od osy otáčení je 160 cm? Jakou dráhu </a:t>
            </a:r>
            <a:r>
              <a:rPr lang="cs-CZ" sz="2000" b="0" i="1" u="none" strike="noStrike" baseline="0" dirty="0"/>
              <a:t>s </a:t>
            </a:r>
            <a:r>
              <a:rPr lang="cs-CZ" sz="2000" b="0" i="0" u="none" strike="noStrike" baseline="0" dirty="0"/>
              <a:t>uletí letadlo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během jedné otáčky vrtule, letí-li rychlostí 600 km.h</a:t>
            </a:r>
            <a:r>
              <a:rPr lang="cs-CZ" sz="2000" b="0" i="0" u="none" strike="noStrike" baseline="30000" dirty="0"/>
              <a:t>-1</a:t>
            </a:r>
            <a:r>
              <a:rPr lang="cs-CZ" sz="2000" b="0" i="0" u="none" strike="noStrike" baseline="0" dirty="0"/>
              <a:t>?</a:t>
            </a:r>
            <a:endParaRPr lang="en-US" sz="2000" b="0" i="0" u="none" strike="noStrike" baseline="0" dirty="0"/>
          </a:p>
          <a:p>
            <a:pPr algn="l"/>
            <a:endParaRPr lang="en-US" sz="800" dirty="0"/>
          </a:p>
          <a:p>
            <a:pPr algn="l"/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cs-CZ" sz="2000" b="0" i="0" u="none" strike="noStrike" baseline="0" dirty="0"/>
              <a:t>220 s</a:t>
            </a:r>
            <a:r>
              <a:rPr lang="cs-CZ" sz="2000" b="0" i="0" u="none" strike="noStrike" baseline="30000" dirty="0"/>
              <a:t>-1</a:t>
            </a:r>
            <a:endParaRPr lang="en-US" sz="2000" dirty="0"/>
          </a:p>
          <a:p>
            <a:pPr algn="l"/>
            <a:r>
              <a:rPr lang="en-US" sz="2000" dirty="0"/>
              <a:t>r = </a:t>
            </a:r>
            <a:r>
              <a:rPr lang="cs-CZ" sz="2000" b="0" i="0" u="none" strike="noStrike" baseline="0" dirty="0"/>
              <a:t>160 cm</a:t>
            </a:r>
            <a:r>
              <a:rPr lang="en-US" sz="2000" b="0" i="0" u="none" strike="noStrike" baseline="0" dirty="0"/>
              <a:t> = </a:t>
            </a:r>
            <a:r>
              <a:rPr lang="cs-CZ" sz="2000" b="0" i="0" u="none" strike="noStrike" baseline="0" dirty="0"/>
              <a:t>1</a:t>
            </a:r>
            <a:r>
              <a:rPr lang="en-US" sz="2000" dirty="0"/>
              <a:t>,</a:t>
            </a:r>
            <a:r>
              <a:rPr lang="cs-CZ" sz="2000" b="0" i="0" u="none" strike="noStrike" baseline="0" dirty="0"/>
              <a:t>60 m</a:t>
            </a:r>
            <a:endParaRPr lang="en-US" sz="2000" b="0" i="0" u="none" strike="noStrike" baseline="0" dirty="0"/>
          </a:p>
          <a:p>
            <a:pPr algn="l"/>
            <a:r>
              <a:rPr lang="en-US" sz="2000" dirty="0"/>
              <a:t>v = ?</a:t>
            </a:r>
            <a:endParaRPr lang="en-US" sz="2000" b="0" i="0" u="none" strike="noStrike" baseline="0" dirty="0"/>
          </a:p>
          <a:p>
            <a:pPr algn="l"/>
            <a:r>
              <a:rPr lang="en-US" sz="2000" dirty="0"/>
              <a:t>v</a:t>
            </a:r>
            <a:r>
              <a:rPr lang="en-US" sz="2000" baseline="-25000" dirty="0"/>
              <a:t>2</a:t>
            </a:r>
            <a:r>
              <a:rPr lang="en-US" sz="2000" dirty="0"/>
              <a:t> = </a:t>
            </a:r>
            <a:r>
              <a:rPr lang="cs-CZ" sz="2000" b="0" i="0" u="none" strike="noStrike" baseline="0" dirty="0"/>
              <a:t>600 km.h</a:t>
            </a:r>
            <a:r>
              <a:rPr lang="cs-CZ" sz="2000" b="0" i="0" u="none" strike="noStrike" baseline="30000" dirty="0"/>
              <a:t>-1</a:t>
            </a:r>
            <a:r>
              <a:rPr lang="en-US" sz="2000" b="0" i="0" u="none" strike="noStrike" baseline="0" dirty="0"/>
              <a:t> = 166,67 </a:t>
            </a:r>
            <a:r>
              <a:rPr lang="cs-CZ" sz="2000" b="0" i="0" u="none" strike="noStrike" baseline="0" dirty="0"/>
              <a:t>m.s</a:t>
            </a:r>
            <a:r>
              <a:rPr lang="cs-CZ" sz="2000" b="0" i="0" u="none" strike="noStrike" baseline="30000" dirty="0"/>
              <a:t>-1</a:t>
            </a:r>
            <a:endParaRPr lang="en-US" sz="2000" dirty="0"/>
          </a:p>
          <a:p>
            <a:pPr algn="l"/>
            <a:r>
              <a:rPr lang="en-US" sz="2000" dirty="0"/>
              <a:t>s</a:t>
            </a:r>
            <a:r>
              <a:rPr lang="en-US" sz="2000" baseline="-25000" dirty="0"/>
              <a:t>2</a:t>
            </a:r>
            <a:r>
              <a:rPr lang="en-US" sz="2000" dirty="0"/>
              <a:t> = 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758C7C81-E310-4A56-BFCB-3F07A03CBE8D}"/>
              </a:ext>
            </a:extLst>
          </p:cNvPr>
          <p:cNvSpPr txBox="1"/>
          <p:nvPr/>
        </p:nvSpPr>
        <p:spPr>
          <a:xfrm>
            <a:off x="4496098" y="1707731"/>
            <a:ext cx="4133851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 = </a:t>
            </a:r>
            <a:r>
              <a:rPr lang="cs-CZ" sz="2000" dirty="0"/>
              <a:t>ω</a:t>
            </a:r>
            <a:r>
              <a:rPr lang="en-US" sz="2000" dirty="0"/>
              <a:t> . r = 220 . 1,6 = </a:t>
            </a:r>
            <a:r>
              <a:rPr lang="cs-CZ" sz="2000" b="0" i="0" u="sng" strike="noStrike" baseline="0" dirty="0"/>
              <a:t>352 m.s</a:t>
            </a:r>
            <a:r>
              <a:rPr lang="cs-CZ" sz="2000" b="0" i="0" u="sng" strike="noStrike" baseline="30000" dirty="0"/>
              <a:t>-1</a:t>
            </a:r>
            <a:endParaRPr lang="en-US" sz="2000" b="0" i="0" u="sng" strike="noStrike" baseline="30000" dirty="0"/>
          </a:p>
          <a:p>
            <a:endParaRPr lang="en-US" sz="800" dirty="0"/>
          </a:p>
          <a:p>
            <a:r>
              <a:rPr lang="cs-CZ" sz="2000" dirty="0"/>
              <a:t>ω</a:t>
            </a:r>
            <a:r>
              <a:rPr lang="en-US" sz="2000" dirty="0"/>
              <a:t> = 2.</a:t>
            </a:r>
            <a:r>
              <a:rPr lang="el-GR" sz="2000" dirty="0"/>
              <a:t>π</a:t>
            </a:r>
            <a:r>
              <a:rPr lang="en-US" sz="2000" dirty="0"/>
              <a:t>.f   </a:t>
            </a:r>
            <a:r>
              <a:rPr lang="en-US" sz="2000" dirty="0" err="1"/>
              <a:t>odtud</a:t>
            </a:r>
            <a:r>
              <a:rPr lang="en-US" sz="2000" dirty="0"/>
              <a:t>  f = </a:t>
            </a:r>
            <a:r>
              <a:rPr lang="cs-CZ" sz="2000" dirty="0"/>
              <a:t>ω</a:t>
            </a:r>
            <a:r>
              <a:rPr lang="en-US" sz="2000" dirty="0"/>
              <a:t>/2.</a:t>
            </a:r>
            <a:r>
              <a:rPr lang="el-GR" sz="2000" dirty="0"/>
              <a:t>π</a:t>
            </a:r>
            <a:endParaRPr lang="en-US" sz="2000" dirty="0"/>
          </a:p>
          <a:p>
            <a:r>
              <a:rPr lang="en-US" sz="2000" dirty="0"/>
              <a:t> s</a:t>
            </a:r>
            <a:r>
              <a:rPr lang="en-US" sz="2000" baseline="-25000" dirty="0"/>
              <a:t>2</a:t>
            </a:r>
            <a:r>
              <a:rPr lang="en-US" sz="2000" dirty="0"/>
              <a:t> = v</a:t>
            </a:r>
            <a:r>
              <a:rPr lang="en-US" sz="2000" baseline="-25000" dirty="0"/>
              <a:t>2</a:t>
            </a:r>
            <a:r>
              <a:rPr lang="en-US" sz="2000" dirty="0"/>
              <a:t>.t = v</a:t>
            </a:r>
            <a:r>
              <a:rPr lang="en-US" sz="2000" baseline="-25000" dirty="0"/>
              <a:t>2</a:t>
            </a:r>
            <a:r>
              <a:rPr lang="en-US" sz="2000" dirty="0"/>
              <a:t>/f = 2.</a:t>
            </a:r>
            <a:r>
              <a:rPr lang="el-GR" sz="2000" dirty="0"/>
              <a:t>π</a:t>
            </a:r>
            <a:r>
              <a:rPr lang="en-US" sz="2000" dirty="0"/>
              <a:t>.v</a:t>
            </a:r>
            <a:r>
              <a:rPr lang="en-US" sz="2000" baseline="-25000" dirty="0"/>
              <a:t>2</a:t>
            </a:r>
            <a:r>
              <a:rPr lang="en-US" sz="2000" dirty="0"/>
              <a:t>/</a:t>
            </a:r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en-US" sz="2000" u="sng" dirty="0"/>
              <a:t>4.76 m</a:t>
            </a:r>
            <a:endParaRPr lang="cs-CZ" sz="2000" u="sng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269E27FA-D80B-437E-AC9B-B1E2D4643162}"/>
              </a:ext>
            </a:extLst>
          </p:cNvPr>
          <p:cNvSpPr txBox="1"/>
          <p:nvPr/>
        </p:nvSpPr>
        <p:spPr>
          <a:xfrm>
            <a:off x="214761" y="3677501"/>
            <a:ext cx="8562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Lokomotiva jedoucí rychlostí 20 m.s</a:t>
            </a:r>
            <a:r>
              <a:rPr lang="cs-CZ" sz="2000" baseline="30000" dirty="0"/>
              <a:t>-1</a:t>
            </a:r>
            <a:r>
              <a:rPr lang="cs-CZ" sz="2000" dirty="0"/>
              <a:t> má hnací kola poloměru 0,85 m. Kolikrát se kolo otočí za 1 minutu?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DF4BE72-C23B-4DA9-B463-FF93B08183EB}"/>
              </a:ext>
            </a:extLst>
          </p:cNvPr>
          <p:cNvSpPr txBox="1"/>
          <p:nvPr/>
        </p:nvSpPr>
        <p:spPr>
          <a:xfrm>
            <a:off x="214761" y="5237270"/>
            <a:ext cx="8705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Automobil projíždí zatáčkou o poloměru 200 m rychlostí o stálé velikosti 72 km.h</a:t>
            </a:r>
            <a:r>
              <a:rPr lang="cs-CZ" sz="2000" baseline="30000" dirty="0"/>
              <a:t>-1</a:t>
            </a:r>
            <a:r>
              <a:rPr lang="cs-CZ" sz="2000" dirty="0"/>
              <a:t>. Jak velká je úhlová rychlost jeho pohybu? Jak velké má automobil zrychlení?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C36702C-B2D1-4EB4-9104-345BCCEA56BB}"/>
              </a:ext>
            </a:extLst>
          </p:cNvPr>
          <p:cNvSpPr txBox="1"/>
          <p:nvPr/>
        </p:nvSpPr>
        <p:spPr>
          <a:xfrm>
            <a:off x="238425" y="436069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225 otáček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C76B2480-D814-45CD-80BE-5A33D44111E1}"/>
              </a:ext>
            </a:extLst>
          </p:cNvPr>
          <p:cNvSpPr txBox="1"/>
          <p:nvPr/>
        </p:nvSpPr>
        <p:spPr>
          <a:xfrm>
            <a:off x="238425" y="5915296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0,1 rad.s</a:t>
            </a:r>
            <a:r>
              <a:rPr lang="cs-CZ" sz="2000" baseline="30000" dirty="0">
                <a:solidFill>
                  <a:srgbClr val="0070C0"/>
                </a:solidFill>
              </a:rPr>
              <a:t>-1</a:t>
            </a:r>
            <a:r>
              <a:rPr lang="cs-CZ" sz="2000" dirty="0">
                <a:solidFill>
                  <a:srgbClr val="0070C0"/>
                </a:solidFill>
              </a:rPr>
              <a:t>, 2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 err="1">
                <a:solidFill>
                  <a:srgbClr val="0070C0"/>
                </a:solidFill>
              </a:rPr>
              <a:t>m.s</a:t>
            </a:r>
            <a:r>
              <a:rPr lang="en-US" sz="2000" baseline="30000" dirty="0">
                <a:solidFill>
                  <a:srgbClr val="0070C0"/>
                </a:solidFill>
              </a:rPr>
              <a:t>-</a:t>
            </a:r>
            <a:r>
              <a:rPr lang="cs-CZ" sz="2000" baseline="30000" dirty="0">
                <a:solidFill>
                  <a:srgbClr val="0070C0"/>
                </a:solidFill>
              </a:rPr>
              <a:t>2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287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48A3D4F-DDED-4E32-8221-D5D468D45E65}"/>
              </a:ext>
            </a:extLst>
          </p:cNvPr>
          <p:cNvSpPr txBox="1"/>
          <p:nvPr/>
        </p:nvSpPr>
        <p:spPr>
          <a:xfrm>
            <a:off x="219075" y="167122"/>
            <a:ext cx="8705850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u="none" strike="noStrike" baseline="0" dirty="0"/>
              <a:t>Sušička na prádlo vykonává maximálně 1400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</a:t>
            </a:r>
            <a:r>
              <a:rPr lang="cs-CZ" sz="2000" b="0" i="0" u="none" strike="noStrike" baseline="0" dirty="0"/>
              <a:t>. Za jak dlouho klesne frekvence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otáčení na polovinu, pohybuje-li se sušička s konstantním úhlovým zpomalením</a:t>
            </a:r>
            <a:r>
              <a:rPr lang="en-US" sz="2000" b="0" i="0" u="none" strike="noStrike" baseline="0" dirty="0"/>
              <a:t> </a:t>
            </a:r>
            <a:r>
              <a:rPr lang="cs-CZ" sz="2000" b="0" i="0" u="none" strike="noStrike" baseline="0" dirty="0"/>
              <a:t>1,5s</a:t>
            </a:r>
            <a:r>
              <a:rPr lang="cs-CZ" sz="2000" b="0" i="0" u="none" strike="noStrike" baseline="30000" dirty="0"/>
              <a:t>-2</a:t>
            </a:r>
            <a:r>
              <a:rPr lang="cs-CZ" sz="2000" b="0" i="0" u="none" strike="noStrike" baseline="0" dirty="0"/>
              <a:t> . Kolik otáček při tom vykoná</a:t>
            </a:r>
            <a:r>
              <a:rPr lang="en-US" sz="2000" dirty="0"/>
              <a:t>?</a:t>
            </a:r>
          </a:p>
          <a:p>
            <a:pPr algn="just"/>
            <a:endParaRPr lang="en-US" sz="800" dirty="0"/>
          </a:p>
          <a:p>
            <a:pPr algn="l"/>
            <a:r>
              <a:rPr lang="sv-SE" sz="2000" b="0" i="1" u="none" strike="noStrike" baseline="0" dirty="0"/>
              <a:t>f</a:t>
            </a:r>
            <a:r>
              <a:rPr lang="sv-SE" sz="2000" b="0" i="1" u="none" strike="noStrike" baseline="-25000" dirty="0"/>
              <a:t>0</a:t>
            </a:r>
            <a:r>
              <a:rPr lang="sv-SE" sz="2000" b="0" i="1" u="none" strike="noStrike" baseline="0" dirty="0"/>
              <a:t> </a:t>
            </a:r>
            <a:r>
              <a:rPr lang="sv-SE" sz="2000" b="0" i="0" u="none" strike="noStrike" baseline="0" dirty="0"/>
              <a:t>= 1400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</a:t>
            </a:r>
            <a:r>
              <a:rPr lang="sv-SE" sz="2000" b="0" i="0" u="none" strike="noStrike" baseline="0" dirty="0"/>
              <a:t> = 23,3 ot.s</a:t>
            </a:r>
            <a:r>
              <a:rPr lang="sv-SE" sz="2000" b="0" i="0" u="none" strike="noStrike" baseline="30000" dirty="0"/>
              <a:t>-1</a:t>
            </a:r>
          </a:p>
          <a:p>
            <a:pPr algn="l"/>
            <a:r>
              <a:rPr lang="sv-SE" sz="2000" b="0" i="1" u="none" strike="noStrike" baseline="0" dirty="0"/>
              <a:t>f </a:t>
            </a:r>
            <a:r>
              <a:rPr lang="sv-SE" sz="2000" b="0" i="0" u="none" strike="noStrike" baseline="0" dirty="0"/>
              <a:t>= </a:t>
            </a:r>
            <a:r>
              <a:rPr lang="sv-SE" sz="2000" b="0" i="1" u="none" strike="noStrike" baseline="0" dirty="0"/>
              <a:t>f</a:t>
            </a:r>
            <a:r>
              <a:rPr lang="sv-SE" sz="2000" b="0" i="0" u="none" strike="noStrike" baseline="-25000" dirty="0"/>
              <a:t>0</a:t>
            </a:r>
            <a:r>
              <a:rPr lang="sv-SE" sz="2000" b="0" i="0" u="none" strike="noStrike" baseline="0" dirty="0"/>
              <a:t>/2 = 700 </a:t>
            </a:r>
            <a:r>
              <a:rPr lang="cs-CZ" sz="2000" b="0" i="0" u="none" strike="noStrike" baseline="0" dirty="0" err="1"/>
              <a:t>ot</a:t>
            </a:r>
            <a:r>
              <a:rPr lang="en-US" sz="2000" b="0" i="0" u="none" strike="noStrike" baseline="0" dirty="0"/>
              <a:t>.</a:t>
            </a:r>
            <a:r>
              <a:rPr lang="cs-CZ" sz="2000" b="0" i="0" u="none" strike="noStrike" baseline="0" dirty="0"/>
              <a:t>min</a:t>
            </a:r>
            <a:r>
              <a:rPr lang="en-US" sz="2000" baseline="30000" dirty="0"/>
              <a:t>-1  </a:t>
            </a:r>
            <a:r>
              <a:rPr lang="sv-SE" sz="2000" b="0" i="0" u="none" strike="noStrike" baseline="0" dirty="0"/>
              <a:t>= 11,7 ot.s</a:t>
            </a:r>
            <a:r>
              <a:rPr lang="sv-SE" sz="2000" b="0" i="0" u="none" strike="noStrike" baseline="30000" dirty="0"/>
              <a:t>-1</a:t>
            </a:r>
          </a:p>
          <a:p>
            <a:pPr algn="l"/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 = -1,5 s</a:t>
            </a:r>
            <a:r>
              <a:rPr lang="cs-CZ" sz="2000" b="0" i="0" u="none" strike="noStrike" baseline="30000" dirty="0"/>
              <a:t>-2</a:t>
            </a:r>
          </a:p>
          <a:p>
            <a:pPr algn="l"/>
            <a:r>
              <a:rPr lang="cs-CZ" sz="2000" b="0" i="1" u="none" strike="noStrike" baseline="0" dirty="0"/>
              <a:t>t </a:t>
            </a:r>
            <a:r>
              <a:rPr lang="cs-CZ" sz="2000" b="0" i="0" u="none" strike="noStrike" baseline="0" dirty="0"/>
              <a:t>= ?</a:t>
            </a:r>
          </a:p>
          <a:p>
            <a:pPr algn="l"/>
            <a:r>
              <a:rPr lang="en-US" sz="2000" b="0" i="1" u="none" strike="noStrike" baseline="0" dirty="0"/>
              <a:t>n</a:t>
            </a:r>
            <a:r>
              <a:rPr lang="cs-CZ" sz="2000" b="0" i="1" u="none" strike="noStrike" baseline="0" dirty="0"/>
              <a:t> </a:t>
            </a:r>
            <a:r>
              <a:rPr lang="cs-CZ" sz="2000" b="0" i="0" u="none" strike="noStrike" baseline="0" dirty="0"/>
              <a:t>= ?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5EBACF2-0D11-43D6-B36F-5172D1F04BED}"/>
              </a:ext>
            </a:extLst>
          </p:cNvPr>
          <p:cNvSpPr txBox="1"/>
          <p:nvPr/>
        </p:nvSpPr>
        <p:spPr>
          <a:xfrm>
            <a:off x="4133846" y="1213562"/>
            <a:ext cx="4791079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ω</a:t>
            </a:r>
            <a:r>
              <a:rPr lang="en-US" sz="2000" dirty="0"/>
              <a:t> = 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i="1" u="none" strike="noStrike" baseline="0" dirty="0"/>
              <a:t> </a:t>
            </a:r>
            <a:r>
              <a:rPr lang="en-US" sz="2000" b="0" i="0" u="none" strike="noStrike" baseline="0" dirty="0"/>
              <a:t>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.f</a:t>
            </a:r>
          </a:p>
          <a:p>
            <a:r>
              <a:rPr lang="en-US" sz="2000" b="0" i="0" u="none" strike="noStrike" baseline="0" dirty="0"/>
              <a:t>t = (</a:t>
            </a:r>
            <a:r>
              <a:rPr lang="cs-CZ" sz="2000" dirty="0"/>
              <a:t>ω</a:t>
            </a:r>
            <a:r>
              <a:rPr lang="en-US" sz="2000" dirty="0"/>
              <a:t> - 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en-US" sz="2000" b="0" i="0" u="none" strike="noStrike" baseline="0" dirty="0"/>
              <a:t>)/</a:t>
            </a:r>
            <a:r>
              <a:rPr lang="el-GR" sz="2000" b="0" i="0" u="none" strike="noStrike" baseline="0" dirty="0"/>
              <a:t>ε</a:t>
            </a:r>
            <a:r>
              <a:rPr lang="en-US" sz="2000" b="0" i="0" u="none" strike="noStrike" baseline="0" dirty="0"/>
              <a:t> 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.(f - f</a:t>
            </a:r>
            <a:r>
              <a:rPr lang="en-US" sz="2000" baseline="-25000" dirty="0"/>
              <a:t>0</a:t>
            </a:r>
            <a:r>
              <a:rPr lang="en-US" sz="2000" b="0" i="0" u="none" strike="noStrike" baseline="0" dirty="0"/>
              <a:t>)/</a:t>
            </a:r>
            <a:r>
              <a:rPr lang="el-GR" sz="2000" b="0" i="0" u="none" strike="noStrike" baseline="0" dirty="0"/>
              <a:t>ε</a:t>
            </a:r>
            <a:endParaRPr lang="en-US" sz="2000" dirty="0"/>
          </a:p>
          <a:p>
            <a:r>
              <a:rPr lang="en-US" sz="2000" b="0" i="0" u="none" strike="noStrike" baseline="0" dirty="0"/>
              <a:t>= </a:t>
            </a:r>
            <a:r>
              <a:rPr lang="en-US" sz="2000" dirty="0"/>
              <a:t>2.</a:t>
            </a:r>
            <a:r>
              <a:rPr lang="el-GR" sz="2000" dirty="0"/>
              <a:t>π</a:t>
            </a:r>
            <a:r>
              <a:rPr lang="en-US" sz="2000" dirty="0"/>
              <a:t>.(11,67 - 23,33</a:t>
            </a:r>
            <a:r>
              <a:rPr lang="en-US" sz="2000" b="0" i="0" u="none" strike="noStrike" baseline="0" dirty="0"/>
              <a:t>)/-</a:t>
            </a:r>
            <a:r>
              <a:rPr lang="cs-CZ" sz="2000" b="0" i="0" u="none" strike="noStrike" baseline="0" dirty="0"/>
              <a:t>1,5</a:t>
            </a:r>
            <a:r>
              <a:rPr lang="en-US" sz="2000" b="0" i="0" u="none" strike="noStrike" baseline="0" dirty="0"/>
              <a:t> = </a:t>
            </a:r>
            <a:r>
              <a:rPr lang="en-US" sz="2000" b="0" i="0" u="sng" strike="noStrike" baseline="0" dirty="0"/>
              <a:t>48,8 s</a:t>
            </a:r>
            <a:r>
              <a:rPr lang="en-US" sz="2000" b="0" i="0" u="none" strike="noStrike" baseline="0" dirty="0"/>
              <a:t> </a:t>
            </a:r>
          </a:p>
          <a:p>
            <a:endParaRPr lang="cs-CZ" sz="800" dirty="0"/>
          </a:p>
          <a:p>
            <a:r>
              <a:rPr lang="cs-CZ" sz="2000" dirty="0"/>
              <a:t>n = </a:t>
            </a:r>
            <a:r>
              <a:rPr lang="el-GR" sz="2000" dirty="0"/>
              <a:t>ϕ</a:t>
            </a:r>
            <a:r>
              <a:rPr lang="cs-CZ" sz="2000" dirty="0"/>
              <a:t> 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el-GR" sz="2000" dirty="0"/>
              <a:t>ϕ</a:t>
            </a:r>
            <a:r>
              <a:rPr lang="cs-CZ" sz="2000" dirty="0"/>
              <a:t> = ω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</a:t>
            </a:r>
          </a:p>
          <a:p>
            <a:r>
              <a:rPr lang="cs-CZ" sz="2000" dirty="0"/>
              <a:t>n = </a:t>
            </a:r>
            <a:r>
              <a:rPr lang="el-GR" sz="2000" dirty="0"/>
              <a:t>ϕ</a:t>
            </a:r>
            <a:r>
              <a:rPr lang="cs-CZ" sz="2000" dirty="0"/>
              <a:t> /2.</a:t>
            </a:r>
            <a:r>
              <a:rPr lang="el-GR" sz="2000" dirty="0"/>
              <a:t>π</a:t>
            </a:r>
            <a:r>
              <a:rPr lang="cs-CZ" sz="2000" dirty="0"/>
              <a:t> </a:t>
            </a:r>
            <a:r>
              <a:rPr lang="cs-CZ" sz="2000" b="0" u="none" strike="noStrike" baseline="0" dirty="0"/>
              <a:t>=</a:t>
            </a:r>
            <a:r>
              <a:rPr lang="cs-CZ" sz="2000" b="0" i="1" u="none" strike="noStrike" baseline="0" dirty="0"/>
              <a:t>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ω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cs-CZ" sz="2000" dirty="0"/>
              <a:t>n =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2.</a:t>
            </a:r>
            <a:r>
              <a:rPr lang="el-GR" sz="2000" dirty="0"/>
              <a:t>π</a:t>
            </a:r>
            <a:r>
              <a:rPr lang="cs-CZ" sz="2000" dirty="0"/>
              <a:t>.f</a:t>
            </a:r>
            <a:r>
              <a:rPr lang="en-US" sz="2000" baseline="-25000" dirty="0"/>
              <a:t>0</a:t>
            </a:r>
            <a:r>
              <a:rPr lang="cs-CZ" sz="2000" dirty="0"/>
              <a:t>.t</a:t>
            </a:r>
            <a:r>
              <a:rPr lang="en-US" sz="2000" dirty="0"/>
              <a:t> +</a:t>
            </a:r>
            <a:r>
              <a:rPr lang="cs-CZ" sz="2000" b="0" i="0" u="none" strike="noStrike" baseline="0" dirty="0"/>
              <a:t> ½.</a:t>
            </a:r>
            <a:r>
              <a:rPr lang="el-GR" sz="2000" b="0" i="0" u="none" strike="noStrike" baseline="0" dirty="0"/>
              <a:t>ε</a:t>
            </a:r>
            <a:r>
              <a:rPr lang="cs-CZ" sz="2000" b="0" i="0" u="none" strike="noStrike" baseline="0" dirty="0"/>
              <a:t>.</a:t>
            </a:r>
            <a:r>
              <a:rPr lang="cs-CZ" sz="2000" b="0" u="none" strike="noStrike" baseline="0" dirty="0"/>
              <a:t>t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endParaRPr lang="cs-CZ" sz="2000" dirty="0"/>
          </a:p>
          <a:p>
            <a:r>
              <a:rPr lang="cs-CZ" sz="2000" dirty="0"/>
              <a:t>n = </a:t>
            </a:r>
            <a:r>
              <a:rPr lang="cs-CZ" sz="2000" b="0" u="none" strike="noStrike" baseline="0" dirty="0"/>
              <a:t>(</a:t>
            </a:r>
            <a:r>
              <a:rPr lang="cs-CZ" sz="2000" dirty="0"/>
              <a:t>2.</a:t>
            </a:r>
            <a:r>
              <a:rPr lang="el-GR" sz="2000" dirty="0"/>
              <a:t>π</a:t>
            </a:r>
            <a:r>
              <a:rPr lang="cs-CZ" sz="2000" dirty="0"/>
              <a:t>.23,3.48,8</a:t>
            </a:r>
            <a:r>
              <a:rPr lang="en-US" sz="2000" dirty="0"/>
              <a:t> </a:t>
            </a:r>
            <a:r>
              <a:rPr lang="cs-CZ" sz="2000" dirty="0"/>
              <a:t>+</a:t>
            </a:r>
            <a:r>
              <a:rPr lang="cs-CZ" sz="2000" b="0" i="0" u="none" strike="noStrike" baseline="0" dirty="0"/>
              <a:t> ½.-1,5.</a:t>
            </a:r>
            <a:r>
              <a:rPr lang="cs-CZ" sz="2000" dirty="0"/>
              <a:t> 48,8</a:t>
            </a:r>
            <a:r>
              <a:rPr lang="cs-CZ" sz="2000" b="0" u="none" strike="noStrike" baseline="30000" dirty="0"/>
              <a:t>2</a:t>
            </a:r>
            <a:r>
              <a:rPr lang="cs-CZ" sz="2000" b="0" u="none" strike="noStrike" baseline="0" dirty="0"/>
              <a:t> )</a:t>
            </a:r>
            <a:r>
              <a:rPr lang="cs-CZ" sz="2000" dirty="0"/>
              <a:t>/2.</a:t>
            </a:r>
            <a:r>
              <a:rPr lang="el-GR" sz="2000" dirty="0"/>
              <a:t>π</a:t>
            </a:r>
            <a:r>
              <a:rPr lang="cs-CZ" sz="2000" dirty="0"/>
              <a:t> = </a:t>
            </a:r>
            <a:r>
              <a:rPr lang="cs-CZ" sz="2000" u="sng" dirty="0"/>
              <a:t>854</a:t>
            </a:r>
          </a:p>
          <a:p>
            <a:endParaRPr lang="cs-CZ" sz="2000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9B105AA3-6FFC-40CE-BBF3-979E98FF97DF}"/>
              </a:ext>
            </a:extLst>
          </p:cNvPr>
          <p:cNvSpPr txBox="1"/>
          <p:nvPr/>
        </p:nvSpPr>
        <p:spPr>
          <a:xfrm>
            <a:off x="171444" y="4227528"/>
            <a:ext cx="872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Ventilátor rotující 5krát za sekundu se po vypnutí proudu zastaví za 5 s. Určete úhlové zrychlení a počet otáček do zastavení.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442713AE-FBFC-433D-95DC-021C8C16C7F4}"/>
              </a:ext>
            </a:extLst>
          </p:cNvPr>
          <p:cNvSpPr txBox="1"/>
          <p:nvPr/>
        </p:nvSpPr>
        <p:spPr>
          <a:xfrm>
            <a:off x="171444" y="5412889"/>
            <a:ext cx="8705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Mixér má 14000 otáček za minutu. Po vypnutí se zastaví za 3 s. Kolik otáček vykoná do zastavení?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5032FEB-C615-44D0-A347-F1E85ED2346D}"/>
              </a:ext>
            </a:extLst>
          </p:cNvPr>
          <p:cNvSpPr txBox="1"/>
          <p:nvPr/>
        </p:nvSpPr>
        <p:spPr>
          <a:xfrm>
            <a:off x="219075" y="4845325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2</a:t>
            </a:r>
            <a:r>
              <a:rPr lang="el-GR" sz="2000" dirty="0">
                <a:solidFill>
                  <a:srgbClr val="0070C0"/>
                </a:solidFill>
              </a:rPr>
              <a:t>π</a:t>
            </a:r>
            <a:r>
              <a:rPr lang="cs-CZ" sz="2000" dirty="0">
                <a:solidFill>
                  <a:srgbClr val="0070C0"/>
                </a:solidFill>
              </a:rPr>
              <a:t> s</a:t>
            </a:r>
            <a:r>
              <a:rPr lang="cs-CZ" sz="2000" baseline="30000" dirty="0">
                <a:solidFill>
                  <a:srgbClr val="0070C0"/>
                </a:solidFill>
              </a:rPr>
              <a:t>-2</a:t>
            </a:r>
            <a:r>
              <a:rPr lang="cs-CZ" sz="2000" dirty="0">
                <a:solidFill>
                  <a:srgbClr val="0070C0"/>
                </a:solidFill>
              </a:rPr>
              <a:t>, 12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5</a:t>
            </a:r>
            <a:r>
              <a:rPr lang="en-US" sz="2000" dirty="0">
                <a:solidFill>
                  <a:srgbClr val="0070C0"/>
                </a:solidFill>
              </a:rPr>
              <a:t>] 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BAAB94A-CDD7-4204-8CCD-E080BDB83F42}"/>
              </a:ext>
            </a:extLst>
          </p:cNvPr>
          <p:cNvSpPr txBox="1"/>
          <p:nvPr/>
        </p:nvSpPr>
        <p:spPr>
          <a:xfrm>
            <a:off x="219075" y="61035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350 otáček</a:t>
            </a:r>
            <a:r>
              <a:rPr lang="en-US" sz="2000" dirty="0">
                <a:solidFill>
                  <a:srgbClr val="0070C0"/>
                </a:solidFill>
              </a:rPr>
              <a:t>] 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10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23BC02-8905-4E81-B330-0400A156E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01699"/>
          </a:xfrm>
        </p:spPr>
        <p:txBody>
          <a:bodyPr/>
          <a:lstStyle/>
          <a:p>
            <a:pPr algn="ctr"/>
            <a:r>
              <a:rPr lang="cs-CZ" dirty="0"/>
              <a:t>Skládání pohybů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67D42D65-E335-4766-AC33-4FB2F81DD59E}"/>
              </a:ext>
            </a:extLst>
          </p:cNvPr>
          <p:cNvSpPr txBox="1"/>
          <p:nvPr/>
        </p:nvSpPr>
        <p:spPr>
          <a:xfrm>
            <a:off x="241090" y="1657999"/>
            <a:ext cx="8661820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effectLst/>
              </a:rPr>
              <a:t>Motorová loďka plující po řece urazila vzdálenost 150 m při plavbě po proudu za 15 s, při plavbě proti proudu za dobu 25 s. Určete rychlost loďky vzhledem k vodě a rychlost proudu v řece. Předpokládejte, že rychlosti jsou konstantní.</a:t>
            </a:r>
          </a:p>
          <a:p>
            <a:endParaRPr lang="cs-CZ" sz="2000" dirty="0"/>
          </a:p>
          <a:p>
            <a:r>
              <a:rPr lang="cs-CZ" sz="2000" b="0" i="0" dirty="0">
                <a:effectLst/>
              </a:rPr>
              <a:t>v = s/t</a:t>
            </a:r>
            <a:br>
              <a:rPr lang="cs-CZ" sz="2000" dirty="0"/>
            </a:br>
            <a:endParaRPr lang="cs-CZ" sz="2000" dirty="0"/>
          </a:p>
          <a:p>
            <a:r>
              <a:rPr lang="cs-CZ" sz="2000" b="0" i="1" dirty="0">
                <a:effectLst/>
              </a:rPr>
              <a:t>loďka pluje po proudu </a:t>
            </a:r>
          </a:p>
          <a:p>
            <a:r>
              <a:rPr lang="cs-CZ" sz="2000" b="0" i="0" dirty="0">
                <a:effectLst/>
              </a:rPr>
              <a:t>t = 15 s, v=rychlost loďky + rychlost proudu</a:t>
            </a:r>
          </a:p>
          <a:p>
            <a:endParaRPr lang="cs-CZ" sz="2000" b="0" i="0" dirty="0">
              <a:effectLst/>
            </a:endParaRPr>
          </a:p>
          <a:p>
            <a:r>
              <a:rPr lang="cs-CZ" sz="2000" b="0" i="1" dirty="0">
                <a:effectLst/>
              </a:rPr>
              <a:t>loďka pluje proti proudu</a:t>
            </a:r>
            <a:br>
              <a:rPr lang="cs-CZ" sz="2000" dirty="0"/>
            </a:br>
            <a:r>
              <a:rPr lang="cs-CZ" sz="2000" b="0" i="0" dirty="0">
                <a:effectLst/>
              </a:rPr>
              <a:t>t = 25 s, v=rychlost loďky - rychlost proudu</a:t>
            </a:r>
            <a:br>
              <a:rPr lang="cs-CZ" sz="2000" dirty="0"/>
            </a:br>
            <a:endParaRPr lang="cs-CZ" sz="2000" dirty="0"/>
          </a:p>
          <a:p>
            <a:r>
              <a:rPr lang="cs-CZ" sz="2000" b="0" i="0" dirty="0">
                <a:effectLst/>
              </a:rPr>
              <a:t>z toho dvě rovnice o dvou neznámých.</a:t>
            </a:r>
            <a:endParaRPr lang="cs-CZ" sz="20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46166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C797FA59-1EBE-405F-AC77-4A58113DBF1D}"/>
              </a:ext>
            </a:extLst>
          </p:cNvPr>
          <p:cNvSpPr txBox="1"/>
          <p:nvPr/>
        </p:nvSpPr>
        <p:spPr>
          <a:xfrm>
            <a:off x="200025" y="178598"/>
            <a:ext cx="8743950" cy="29854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Loďka pluje po hladině řeky od jednoho břehu k druhému, přičemž její příď směřuje kolmo k proudu. Voda v řece teče rychlostí o velikosti 2,2 m.s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, rychlost loďky vzhledem k vodě má velikost 4,6 m.s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Vypočtěte velikost rychlosti loďky vzhledem k břehům řeky a určete úhel, který tyto rychlost svírá se směrem proudu.</a:t>
            </a:r>
          </a:p>
          <a:p>
            <a:pPr algn="just"/>
            <a:endParaRPr lang="cs-CZ" sz="800" dirty="0">
              <a:solidFill>
                <a:srgbClr val="000000"/>
              </a:solidFill>
            </a:endParaRP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v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2,2 </a:t>
            </a:r>
            <a:r>
              <a:rPr lang="cs-CZ" sz="2000" b="1" i="0" dirty="0">
                <a:solidFill>
                  <a:srgbClr val="000000"/>
                </a:solidFill>
                <a:effectLst/>
              </a:rPr>
              <a:t> 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m · 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v</a:t>
            </a:r>
            <a:r>
              <a:rPr lang="cs-CZ" sz="2000" b="0" i="0" baseline="-25000" dirty="0">
                <a:solidFill>
                  <a:srgbClr val="000000"/>
                </a:solidFill>
                <a:effectLst/>
              </a:rPr>
              <a:t>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= 4,6 m · 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-1</a:t>
            </a:r>
            <a:endParaRPr lang="cs-CZ" sz="2000" b="0" i="0" dirty="0">
              <a:solidFill>
                <a:srgbClr val="000000"/>
              </a:solidFill>
              <a:effectLst/>
            </a:endParaRPr>
          </a:p>
          <a:p>
            <a:pPr algn="l"/>
            <a:r>
              <a:rPr lang="cs-CZ" sz="2000" b="0" i="0" dirty="0">
                <a:solidFill>
                  <a:srgbClr val="000000"/>
                </a:solidFill>
                <a:effectLst/>
              </a:rPr>
              <a:t>v = ?</a:t>
            </a:r>
          </a:p>
          <a:p>
            <a:pPr algn="l"/>
            <a:r>
              <a:rPr lang="el-GR" sz="2000" b="0" i="0" dirty="0">
                <a:solidFill>
                  <a:srgbClr val="000000"/>
                </a:solidFill>
                <a:effectLst/>
              </a:rPr>
              <a:t>α = ? </a:t>
            </a:r>
          </a:p>
          <a:p>
            <a:pPr algn="just"/>
            <a:endParaRPr lang="cs-CZ" sz="2000" dirty="0"/>
          </a:p>
        </p:txBody>
      </p:sp>
      <p:pic>
        <p:nvPicPr>
          <p:cNvPr id="283650" name="Picture 2">
            <a:extLst>
              <a:ext uri="{FF2B5EF4-FFF2-40B4-BE49-F238E27FC236}">
                <a16:creationId xmlns:a16="http://schemas.microsoft.com/office/drawing/2014/main" id="{85BD9062-9B96-488D-ABFD-E0641C1796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55" y="1607524"/>
            <a:ext cx="1551064" cy="1729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591C24EF-1574-4298-9BD2-03BEC68C3D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59653" y="1946801"/>
            <a:ext cx="1819275" cy="1076325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id="{7A2D76F3-8DB3-4FC6-A682-E9CF5C1AE8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0387" y="1834151"/>
            <a:ext cx="1209675" cy="1276350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205BA1C-ED08-4B44-BED3-94B606B274BE}"/>
              </a:ext>
            </a:extLst>
          </p:cNvPr>
          <p:cNvSpPr txBox="1"/>
          <p:nvPr/>
        </p:nvSpPr>
        <p:spPr>
          <a:xfrm>
            <a:off x="114299" y="3337128"/>
            <a:ext cx="86296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Motorový člun plující po řece urazil vzdálenost 120 m při plavbě po proudu za 14 s, při plavně proti proudu za 24 s. Určete rychlost člunu vzhledem k vodě a rychlost proudu v řece (předpokládejte, že rychlosti jsou konstantní). 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800" dirty="0">
              <a:solidFill>
                <a:srgbClr val="FF0000"/>
              </a:solidFill>
            </a:endParaRPr>
          </a:p>
          <a:p>
            <a:pPr algn="just"/>
            <a:r>
              <a:rPr lang="cs-CZ" sz="2000" dirty="0"/>
              <a:t>s = 120 m</a:t>
            </a:r>
          </a:p>
          <a:p>
            <a:pPr algn="just"/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14 s</a:t>
            </a:r>
          </a:p>
          <a:p>
            <a:pPr algn="just"/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24 s</a:t>
            </a:r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= ?</a:t>
            </a:r>
            <a:endParaRPr lang="cs-CZ" sz="2000" u="sng" baseline="30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=?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8E8796A-BB16-49F2-97C2-5A700D5DC3D8}"/>
              </a:ext>
            </a:extLst>
          </p:cNvPr>
          <p:cNvSpPr txBox="1"/>
          <p:nvPr/>
        </p:nvSpPr>
        <p:spPr>
          <a:xfrm>
            <a:off x="2190359" y="4489783"/>
            <a:ext cx="3738588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+ </a:t>
            </a:r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s/t</a:t>
            </a:r>
            <a:r>
              <a:rPr lang="cs-CZ" sz="2000" baseline="-25000" dirty="0"/>
              <a:t>1</a:t>
            </a:r>
            <a:r>
              <a:rPr lang="cs-CZ" sz="2000" dirty="0"/>
              <a:t> = 120/14 = 8,57 m.s</a:t>
            </a:r>
            <a:r>
              <a:rPr lang="cs-CZ" sz="2000" baseline="30000" dirty="0"/>
              <a:t>-1</a:t>
            </a:r>
            <a:r>
              <a:rPr lang="cs-CZ" sz="2000" baseline="-25000" dirty="0"/>
              <a:t> </a:t>
            </a:r>
            <a:endParaRPr lang="cs-CZ" sz="2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- </a:t>
            </a:r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s/t</a:t>
            </a:r>
            <a:r>
              <a:rPr lang="cs-CZ" sz="2000" baseline="-25000" dirty="0"/>
              <a:t>2</a:t>
            </a:r>
            <a:r>
              <a:rPr lang="cs-CZ" sz="2000" dirty="0"/>
              <a:t> = 120/24 = 5 m.s</a:t>
            </a:r>
            <a:r>
              <a:rPr lang="cs-CZ" sz="2000" baseline="30000" dirty="0"/>
              <a:t>-1</a:t>
            </a:r>
            <a:endParaRPr lang="cs-CZ" sz="2000" dirty="0"/>
          </a:p>
          <a:p>
            <a:pPr algn="just"/>
            <a:endParaRPr lang="cs-CZ" sz="8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8,6 - </a:t>
            </a:r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endParaRPr lang="cs-CZ" sz="2000" baseline="30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= 5 + </a:t>
            </a:r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5 + 8,57 - </a:t>
            </a:r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endParaRPr lang="cs-CZ" sz="2000" dirty="0"/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dirty="0"/>
              <a:t> = (5 + 8,6)/2 = </a:t>
            </a:r>
            <a:r>
              <a:rPr lang="cs-CZ" sz="2000" u="sng" dirty="0"/>
              <a:t>6,8 m.s</a:t>
            </a:r>
            <a:r>
              <a:rPr lang="cs-CZ" sz="2000" u="sng" baseline="30000" dirty="0"/>
              <a:t>-1</a:t>
            </a:r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r</a:t>
            </a:r>
            <a:r>
              <a:rPr lang="cs-CZ" sz="2000" dirty="0"/>
              <a:t> = 8,6 - </a:t>
            </a:r>
            <a:r>
              <a:rPr lang="cs-CZ" sz="2000" dirty="0" err="1"/>
              <a:t>v</a:t>
            </a:r>
            <a:r>
              <a:rPr lang="cs-CZ" sz="2000" baseline="-25000" dirty="0" err="1"/>
              <a:t>cl</a:t>
            </a:r>
            <a:r>
              <a:rPr lang="cs-CZ" sz="2000" baseline="-25000" dirty="0"/>
              <a:t> </a:t>
            </a:r>
            <a:r>
              <a:rPr lang="cs-CZ" sz="2000" dirty="0"/>
              <a:t>= 8,6 - 6,8 = </a:t>
            </a:r>
            <a:r>
              <a:rPr lang="cs-CZ" sz="2000" u="sng" dirty="0"/>
              <a:t>1,8 m.s</a:t>
            </a:r>
            <a:r>
              <a:rPr lang="cs-CZ" sz="2000" u="sng" baseline="30000" dirty="0"/>
              <a:t>-1</a:t>
            </a:r>
            <a:endParaRPr lang="cs-CZ" sz="2000" u="sng" dirty="0"/>
          </a:p>
        </p:txBody>
      </p:sp>
    </p:spTree>
    <p:extLst>
      <p:ext uri="{BB962C8B-B14F-4D97-AF65-F5344CB8AC3E}">
        <p14:creationId xmlns:p14="http://schemas.microsoft.com/office/powerpoint/2010/main" val="3720968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C24650-4CB2-FEB1-3F5C-CD962E9140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0766" y="1727395"/>
            <a:ext cx="6248011" cy="1325563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Pohyb</a:t>
            </a:r>
            <a:r>
              <a:rPr lang="en-US" sz="3200" b="1" dirty="0"/>
              <a:t> v </a:t>
            </a:r>
            <a:r>
              <a:rPr lang="en-US" sz="3200" b="1" dirty="0" err="1"/>
              <a:t>gravita</a:t>
            </a:r>
            <a:r>
              <a:rPr lang="cs-CZ" sz="3200" b="1" dirty="0"/>
              <a:t>čním poli</a:t>
            </a:r>
          </a:p>
        </p:txBody>
      </p:sp>
    </p:spTree>
    <p:extLst>
      <p:ext uri="{BB962C8B-B14F-4D97-AF65-F5344CB8AC3E}">
        <p14:creationId xmlns:p14="http://schemas.microsoft.com/office/powerpoint/2010/main" val="3421327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E643C93C-2C09-449D-AB63-1587D40232BB}"/>
              </a:ext>
            </a:extLst>
          </p:cNvPr>
          <p:cNvSpPr txBox="1"/>
          <p:nvPr/>
        </p:nvSpPr>
        <p:spPr>
          <a:xfrm>
            <a:off x="143038" y="300930"/>
            <a:ext cx="8896187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000000"/>
                </a:solidFill>
                <a:effectLst/>
              </a:rPr>
              <a:t>Volně padající kámen má v jednom bodě své dráhy okamžitou rychlost 5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a v jiném, níže položeném bodě, má rychlost 8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. Za jaký čas doletí kámen z prvního bodu do druhého a jak daleko jsou oba dva body od sebe vzdálené?</a:t>
            </a:r>
          </a:p>
          <a:p>
            <a:pPr algn="just"/>
            <a:endParaRPr lang="cs-CZ" sz="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5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8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</a:p>
          <a:p>
            <a:pPr algn="just"/>
            <a:r>
              <a:rPr lang="cs-CZ" sz="2000" dirty="0"/>
              <a:t>t = ?</a:t>
            </a:r>
          </a:p>
          <a:p>
            <a:pPr algn="just"/>
            <a:r>
              <a:rPr lang="cs-CZ" sz="2000" dirty="0"/>
              <a:t>s = ?</a:t>
            </a:r>
          </a:p>
          <a:p>
            <a:pPr algn="just"/>
            <a:r>
              <a:rPr lang="cs-CZ" sz="2000" dirty="0"/>
              <a:t>g = 9,81 m.s</a:t>
            </a:r>
            <a:r>
              <a:rPr lang="cs-CZ" sz="2000" baseline="30000" dirty="0"/>
              <a:t>-2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g.t</a:t>
            </a:r>
            <a:r>
              <a:rPr lang="cs-CZ" sz="2000" baseline="-25000" dirty="0"/>
              <a:t>1</a:t>
            </a:r>
          </a:p>
          <a:p>
            <a:pPr algn="just"/>
            <a:r>
              <a:rPr lang="cs-CZ" sz="2000" dirty="0"/>
              <a:t>v</a:t>
            </a:r>
            <a:r>
              <a:rPr lang="cs-CZ" sz="2000" baseline="-25000" dirty="0"/>
              <a:t>2</a:t>
            </a:r>
            <a:r>
              <a:rPr lang="cs-CZ" sz="2000" dirty="0"/>
              <a:t> = g.t</a:t>
            </a:r>
            <a:r>
              <a:rPr lang="cs-CZ" sz="2000" baseline="-25000" dirty="0"/>
              <a:t>2</a:t>
            </a:r>
          </a:p>
          <a:p>
            <a:pPr algn="just"/>
            <a:r>
              <a:rPr lang="cs-CZ" sz="2000" dirty="0"/>
              <a:t>t = t</a:t>
            </a:r>
            <a:r>
              <a:rPr lang="cs-CZ" sz="2000" baseline="-25000" dirty="0"/>
              <a:t>2</a:t>
            </a:r>
            <a:r>
              <a:rPr lang="cs-CZ" sz="2000" dirty="0"/>
              <a:t> – t</a:t>
            </a:r>
            <a:r>
              <a:rPr lang="cs-CZ" sz="2000" baseline="-25000" dirty="0"/>
              <a:t>1</a:t>
            </a:r>
            <a:r>
              <a:rPr lang="cs-CZ" sz="2000" dirty="0"/>
              <a:t> = (</a:t>
            </a:r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cs-CZ" sz="2000" baseline="-25000" dirty="0">
                <a:solidFill>
                  <a:srgbClr val="000000"/>
                </a:solidFill>
              </a:rPr>
              <a:t>2</a:t>
            </a:r>
            <a:r>
              <a:rPr lang="cs-CZ" sz="2000" dirty="0">
                <a:solidFill>
                  <a:srgbClr val="000000"/>
                </a:solidFill>
              </a:rPr>
              <a:t>-v</a:t>
            </a:r>
            <a:r>
              <a:rPr lang="cs-CZ" sz="2000" baseline="-25000" dirty="0">
                <a:solidFill>
                  <a:srgbClr val="000000"/>
                </a:solidFill>
              </a:rPr>
              <a:t>1</a:t>
            </a:r>
            <a:r>
              <a:rPr lang="cs-CZ" sz="2000" dirty="0">
                <a:solidFill>
                  <a:srgbClr val="000000"/>
                </a:solidFill>
              </a:rPr>
              <a:t> )/g = (8-5)/9,81 = </a:t>
            </a:r>
            <a:r>
              <a:rPr lang="cs-CZ" sz="2000" u="sng" dirty="0">
                <a:solidFill>
                  <a:srgbClr val="000000"/>
                </a:solidFill>
              </a:rPr>
              <a:t>0,3 s</a:t>
            </a:r>
            <a:endParaRPr lang="cs-CZ" sz="2000" u="sng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FC248686-BCED-40FA-ABEF-6FB987940979}"/>
              </a:ext>
            </a:extLst>
          </p:cNvPr>
          <p:cNvSpPr txBox="1"/>
          <p:nvPr/>
        </p:nvSpPr>
        <p:spPr>
          <a:xfrm>
            <a:off x="3548062" y="1347380"/>
            <a:ext cx="4343305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½.g.t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½.g.t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s = s</a:t>
            </a:r>
            <a:r>
              <a:rPr lang="cs-CZ" sz="2000" baseline="-25000" dirty="0"/>
              <a:t>2</a:t>
            </a:r>
            <a:r>
              <a:rPr lang="cs-CZ" sz="2000" dirty="0"/>
              <a:t> - s</a:t>
            </a:r>
            <a:r>
              <a:rPr lang="cs-CZ" sz="2000" baseline="-25000" dirty="0"/>
              <a:t>1</a:t>
            </a:r>
            <a:r>
              <a:rPr lang="cs-CZ" sz="2000" dirty="0"/>
              <a:t> = g.(t</a:t>
            </a:r>
            <a:r>
              <a:rPr lang="cs-CZ" sz="2000" baseline="-25000" dirty="0"/>
              <a:t>2</a:t>
            </a:r>
            <a:r>
              <a:rPr lang="cs-CZ" sz="2000" baseline="30000" dirty="0"/>
              <a:t>2 </a:t>
            </a:r>
            <a:r>
              <a:rPr lang="cs-CZ" sz="2000" dirty="0"/>
              <a:t>– 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)/2</a:t>
            </a:r>
          </a:p>
          <a:p>
            <a:r>
              <a:rPr lang="cs-CZ" sz="2000" dirty="0"/>
              <a:t>s = g.((v</a:t>
            </a:r>
            <a:r>
              <a:rPr lang="cs-CZ" sz="2000" baseline="-25000" dirty="0"/>
              <a:t>2</a:t>
            </a:r>
            <a:r>
              <a:rPr lang="cs-CZ" sz="2000" dirty="0"/>
              <a:t>/g)</a:t>
            </a:r>
            <a:r>
              <a:rPr lang="cs-CZ" sz="2000" baseline="30000" dirty="0"/>
              <a:t>2 </a:t>
            </a:r>
            <a:r>
              <a:rPr lang="cs-CZ" sz="2000" dirty="0"/>
              <a:t>– ((v</a:t>
            </a:r>
            <a:r>
              <a:rPr lang="cs-CZ" sz="2000" baseline="-25000" dirty="0"/>
              <a:t>1</a:t>
            </a:r>
            <a:r>
              <a:rPr lang="cs-CZ" sz="2000" dirty="0"/>
              <a:t>/g)</a:t>
            </a:r>
            <a:r>
              <a:rPr lang="cs-CZ" sz="2000" baseline="30000" dirty="0"/>
              <a:t>2</a:t>
            </a:r>
            <a:r>
              <a:rPr lang="cs-CZ" sz="2000" dirty="0"/>
              <a:t>)/2 = (v</a:t>
            </a:r>
            <a:r>
              <a:rPr lang="cs-CZ" sz="2000" baseline="-25000" dirty="0"/>
              <a:t>2</a:t>
            </a:r>
            <a:r>
              <a:rPr lang="cs-CZ" sz="2000" baseline="30000" dirty="0"/>
              <a:t>2 </a:t>
            </a:r>
            <a:r>
              <a:rPr lang="cs-CZ" sz="2000" dirty="0"/>
              <a:t>– v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)/2.g</a:t>
            </a:r>
          </a:p>
          <a:p>
            <a:r>
              <a:rPr lang="cs-CZ" sz="2000" dirty="0"/>
              <a:t>s = (8</a:t>
            </a:r>
            <a:r>
              <a:rPr lang="cs-CZ" sz="2000" baseline="30000" dirty="0"/>
              <a:t>2 </a:t>
            </a:r>
            <a:r>
              <a:rPr lang="cs-CZ" sz="2000" dirty="0"/>
              <a:t>– 5</a:t>
            </a:r>
            <a:r>
              <a:rPr lang="cs-CZ" sz="2000" baseline="30000" dirty="0"/>
              <a:t>2</a:t>
            </a:r>
            <a:r>
              <a:rPr lang="cs-CZ" sz="2000" dirty="0"/>
              <a:t>)/2.9,81 = </a:t>
            </a:r>
            <a:r>
              <a:rPr lang="cs-CZ" sz="2000" u="sng" dirty="0"/>
              <a:t>2 m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4A5696D3-EC39-4F6A-89D3-3CA95AAE141F}"/>
              </a:ext>
            </a:extLst>
          </p:cNvPr>
          <p:cNvSpPr txBox="1"/>
          <p:nvPr/>
        </p:nvSpPr>
        <p:spPr>
          <a:xfrm>
            <a:off x="143038" y="4255882"/>
            <a:ext cx="87437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K</a:t>
            </a:r>
            <a:r>
              <a:rPr lang="cs-CZ" sz="2000" dirty="0"/>
              <a:t>á</a:t>
            </a:r>
            <a:r>
              <a:rPr lang="en-US" sz="2000" dirty="0"/>
              <a:t>men je </a:t>
            </a:r>
            <a:r>
              <a:rPr lang="cs-CZ" sz="2000" dirty="0"/>
              <a:t>vržen svisle dolů do propasti o hloubce 90 m </a:t>
            </a:r>
            <a:r>
              <a:rPr lang="cs-CZ" sz="2000" b="0" i="0" dirty="0">
                <a:effectLst/>
              </a:rPr>
              <a:t>počáteční rychlostí 15 m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s</a:t>
            </a:r>
            <a:r>
              <a:rPr lang="cs-CZ" sz="2000" b="0" i="0" baseline="30000" dirty="0">
                <a:effectLst/>
              </a:rPr>
              <a:t>-1</a:t>
            </a:r>
            <a:r>
              <a:rPr lang="cs-CZ" sz="2000" b="0" i="0" dirty="0">
                <a:effectLst/>
              </a:rPr>
              <a:t>. Za jakou dobu a jakou rychlostí dopadne? (g = 10 m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s</a:t>
            </a:r>
            <a:r>
              <a:rPr lang="cs-CZ" sz="2000" b="0" i="0" baseline="30000" dirty="0">
                <a:effectLst/>
              </a:rPr>
              <a:t>-2</a:t>
            </a:r>
            <a:r>
              <a:rPr lang="cs-CZ" sz="2000" b="0" i="0" dirty="0">
                <a:effectLst/>
              </a:rPr>
              <a:t>)</a:t>
            </a:r>
            <a:endParaRPr lang="en-US" sz="2000" dirty="0"/>
          </a:p>
          <a:p>
            <a:pPr algn="just"/>
            <a:endParaRPr lang="en-US" sz="800" dirty="0">
              <a:solidFill>
                <a:srgbClr val="000000"/>
              </a:solidFill>
            </a:endParaRPr>
          </a:p>
          <a:p>
            <a:pPr algn="just"/>
            <a:r>
              <a:rPr lang="cs-CZ" sz="2000" dirty="0">
                <a:solidFill>
                  <a:srgbClr val="000000"/>
                </a:solidFill>
              </a:rPr>
              <a:t>v</a:t>
            </a:r>
            <a:r>
              <a:rPr lang="en-US" sz="2000" baseline="-25000" dirty="0">
                <a:solidFill>
                  <a:srgbClr val="000000"/>
                </a:solidFill>
              </a:rPr>
              <a:t>0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en-US" sz="2000" dirty="0">
                <a:solidFill>
                  <a:srgbClr val="000000"/>
                </a:solidFill>
              </a:rPr>
              <a:t>1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5 m·s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−1</a:t>
            </a:r>
          </a:p>
          <a:p>
            <a:pPr algn="just"/>
            <a:r>
              <a:rPr lang="en-US" sz="2000" dirty="0">
                <a:solidFill>
                  <a:srgbClr val="000000"/>
                </a:solidFill>
              </a:rPr>
              <a:t>h</a:t>
            </a:r>
            <a:r>
              <a:rPr lang="cs-CZ" sz="2000" dirty="0">
                <a:solidFill>
                  <a:srgbClr val="000000"/>
                </a:solidFill>
              </a:rPr>
              <a:t> = </a:t>
            </a:r>
            <a:r>
              <a:rPr lang="en-US" sz="2000" b="0" i="0" dirty="0">
                <a:solidFill>
                  <a:srgbClr val="000000"/>
                </a:solidFill>
                <a:effectLst/>
              </a:rPr>
              <a:t>90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 m</a:t>
            </a:r>
            <a:endParaRPr lang="cs-CZ" sz="2000" b="0" i="0" baseline="30000" dirty="0">
              <a:solidFill>
                <a:srgbClr val="000000"/>
              </a:solidFill>
              <a:effectLst/>
            </a:endParaRPr>
          </a:p>
          <a:p>
            <a:r>
              <a:rPr lang="cs-CZ" sz="2000" b="0" i="0" dirty="0">
                <a:effectLst/>
              </a:rPr>
              <a:t>g = 10 m</a:t>
            </a:r>
            <a:r>
              <a:rPr lang="en-US" sz="2000" b="0" i="0" dirty="0">
                <a:effectLst/>
              </a:rPr>
              <a:t>.</a:t>
            </a:r>
            <a:r>
              <a:rPr lang="cs-CZ" sz="2000" b="0" i="0" dirty="0">
                <a:effectLst/>
              </a:rPr>
              <a:t>s</a:t>
            </a:r>
            <a:r>
              <a:rPr lang="cs-CZ" sz="2000" b="0" i="0" baseline="30000" dirty="0">
                <a:effectLst/>
              </a:rPr>
              <a:t>-2</a:t>
            </a:r>
            <a:endParaRPr lang="cs-CZ" sz="2000" dirty="0"/>
          </a:p>
        </p:txBody>
      </p:sp>
      <p:pic>
        <p:nvPicPr>
          <p:cNvPr id="9218" name="Picture 2" descr="$h=h_0-v_0t-\frac12gt^2$">
            <a:extLst>
              <a:ext uri="{FF2B5EF4-FFF2-40B4-BE49-F238E27FC236}">
                <a16:creationId xmlns:a16="http://schemas.microsoft.com/office/drawing/2014/main" id="{57ACB2BD-C621-4D2E-86D8-48370F0D3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982" y="6101154"/>
            <a:ext cx="1953818" cy="47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$0=90-15t-5t^2$">
            <a:extLst>
              <a:ext uri="{FF2B5EF4-FFF2-40B4-BE49-F238E27FC236}">
                <a16:creationId xmlns:a16="http://schemas.microsoft.com/office/drawing/2014/main" id="{85B982BB-C84C-43E6-9FDE-B020BF55E8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7833" y="5071476"/>
            <a:ext cx="1719417" cy="2022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$t^2+3t-18=0$">
            <a:extLst>
              <a:ext uri="{FF2B5EF4-FFF2-40B4-BE49-F238E27FC236}">
                <a16:creationId xmlns:a16="http://schemas.microsoft.com/office/drawing/2014/main" id="{AFBC5EBA-07C1-4CFB-9413-3CE9DE0966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27" y="5452797"/>
            <a:ext cx="1426627" cy="202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$(t+6)(t-3)=0$">
            <a:extLst>
              <a:ext uri="{FF2B5EF4-FFF2-40B4-BE49-F238E27FC236}">
                <a16:creationId xmlns:a16="http://schemas.microsoft.com/office/drawing/2014/main" id="{2B5448A9-6742-463C-AE19-E31216A84C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2517" y="5862287"/>
            <a:ext cx="1548337" cy="224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$t=3$">
            <a:extLst>
              <a:ext uri="{FF2B5EF4-FFF2-40B4-BE49-F238E27FC236}">
                <a16:creationId xmlns:a16="http://schemas.microsoft.com/office/drawing/2014/main" id="{2DF256E8-BA97-473E-B520-C94DDCEEFB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4227" y="6241064"/>
            <a:ext cx="453835" cy="151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ovéPole 13">
            <a:extLst>
              <a:ext uri="{FF2B5EF4-FFF2-40B4-BE49-F238E27FC236}">
                <a16:creationId xmlns:a16="http://schemas.microsoft.com/office/drawing/2014/main" id="{0392A96D-80D7-471C-861F-4D56D121DE81}"/>
              </a:ext>
            </a:extLst>
          </p:cNvPr>
          <p:cNvSpPr txBox="1"/>
          <p:nvPr/>
        </p:nvSpPr>
        <p:spPr>
          <a:xfrm>
            <a:off x="3999593" y="6265617"/>
            <a:ext cx="24613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/>
              <a:t>k</a:t>
            </a:r>
            <a:r>
              <a:rPr lang="en-US" dirty="0"/>
              <a:t>o</a:t>
            </a:r>
            <a:r>
              <a:rPr lang="cs-CZ" dirty="0"/>
              <a:t>ř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cs-CZ" dirty="0"/>
              <a:t>t = </a:t>
            </a:r>
            <a:r>
              <a:rPr lang="en-US" dirty="0"/>
              <a:t>-6</a:t>
            </a:r>
            <a:r>
              <a:rPr lang="cs-CZ" dirty="0"/>
              <a:t> nemá smysl</a:t>
            </a:r>
            <a:r>
              <a:rPr lang="en-US" dirty="0"/>
              <a:t> </a:t>
            </a:r>
            <a:endParaRPr lang="cs-CZ" dirty="0"/>
          </a:p>
        </p:txBody>
      </p:sp>
      <p:pic>
        <p:nvPicPr>
          <p:cNvPr id="9228" name="Picture 12" descr="$v=v_0+gt$">
            <a:extLst>
              <a:ext uri="{FF2B5EF4-FFF2-40B4-BE49-F238E27FC236}">
                <a16:creationId xmlns:a16="http://schemas.microsoft.com/office/drawing/2014/main" id="{0625AD04-052B-42F0-B407-823D8DA2C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88" y="5071475"/>
            <a:ext cx="1185862" cy="21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30" name="Picture 14" descr="$v=15+3\cdot10=45$">
            <a:extLst>
              <a:ext uri="{FF2B5EF4-FFF2-40B4-BE49-F238E27FC236}">
                <a16:creationId xmlns:a16="http://schemas.microsoft.com/office/drawing/2014/main" id="{54C9E81E-8FA2-44C8-854E-6F95A5801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388" y="5469646"/>
            <a:ext cx="2034951" cy="196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ovéPole 22">
            <a:extLst>
              <a:ext uri="{FF2B5EF4-FFF2-40B4-BE49-F238E27FC236}">
                <a16:creationId xmlns:a16="http://schemas.microsoft.com/office/drawing/2014/main" id="{6E6206F5-B3FD-441F-94E4-51947BA7BFBE}"/>
              </a:ext>
            </a:extLst>
          </p:cNvPr>
          <p:cNvSpPr txBox="1"/>
          <p:nvPr/>
        </p:nvSpPr>
        <p:spPr>
          <a:xfrm>
            <a:off x="7421339" y="5369272"/>
            <a:ext cx="77016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m.s</a:t>
            </a:r>
            <a:r>
              <a:rPr lang="cs-CZ" sz="2000" baseline="30000" dirty="0"/>
              <a:t>-1</a:t>
            </a:r>
          </a:p>
        </p:txBody>
      </p:sp>
      <p:cxnSp>
        <p:nvCxnSpPr>
          <p:cNvPr id="17" name="Přímá spojnice 16">
            <a:extLst>
              <a:ext uri="{FF2B5EF4-FFF2-40B4-BE49-F238E27FC236}">
                <a16:creationId xmlns:a16="http://schemas.microsoft.com/office/drawing/2014/main" id="{83A6CEEB-5907-4D2F-9C39-E4343983062F}"/>
              </a:ext>
            </a:extLst>
          </p:cNvPr>
          <p:cNvCxnSpPr>
            <a:cxnSpLocks/>
          </p:cNvCxnSpPr>
          <p:nvPr/>
        </p:nvCxnSpPr>
        <p:spPr>
          <a:xfrm>
            <a:off x="7210365" y="5726710"/>
            <a:ext cx="68100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>
            <a:extLst>
              <a:ext uri="{FF2B5EF4-FFF2-40B4-BE49-F238E27FC236}">
                <a16:creationId xmlns:a16="http://schemas.microsoft.com/office/drawing/2014/main" id="{76A182B3-6961-46BC-B1BA-761AC1EFFFBA}"/>
              </a:ext>
            </a:extLst>
          </p:cNvPr>
          <p:cNvCxnSpPr>
            <a:cxnSpLocks/>
          </p:cNvCxnSpPr>
          <p:nvPr/>
        </p:nvCxnSpPr>
        <p:spPr>
          <a:xfrm>
            <a:off x="3370628" y="6456470"/>
            <a:ext cx="342728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8F8E053A-4EEE-47C1-8784-BB2BC34E9286}"/>
              </a:ext>
            </a:extLst>
          </p:cNvPr>
          <p:cNvSpPr txBox="1"/>
          <p:nvPr/>
        </p:nvSpPr>
        <p:spPr>
          <a:xfrm>
            <a:off x="3502674" y="6116648"/>
            <a:ext cx="2856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</a:t>
            </a:r>
          </a:p>
        </p:txBody>
      </p:sp>
    </p:spTree>
    <p:extLst>
      <p:ext uri="{BB962C8B-B14F-4D97-AF65-F5344CB8AC3E}">
        <p14:creationId xmlns:p14="http://schemas.microsoft.com/office/powerpoint/2010/main" val="13320127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ovéPole 7">
            <a:extLst>
              <a:ext uri="{FF2B5EF4-FFF2-40B4-BE49-F238E27FC236}">
                <a16:creationId xmlns:a16="http://schemas.microsoft.com/office/drawing/2014/main" id="{3821C5E9-37DF-4547-ADE7-43815E862538}"/>
              </a:ext>
            </a:extLst>
          </p:cNvPr>
          <p:cNvSpPr txBox="1"/>
          <p:nvPr/>
        </p:nvSpPr>
        <p:spPr>
          <a:xfrm>
            <a:off x="161925" y="4117211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Kulička byla vržena svisle vzhůru počáteční rychlostí 30 m.s</a:t>
            </a:r>
            <a:r>
              <a:rPr lang="cs-CZ" sz="2000" baseline="30000" dirty="0"/>
              <a:t>-1</a:t>
            </a:r>
            <a:r>
              <a:rPr lang="cs-CZ" sz="2000" dirty="0"/>
              <a:t>. Ve kterém čase byla ve výšce 40 m?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087E6A8E-2B4E-4501-8AB4-9E0006204156}"/>
              </a:ext>
            </a:extLst>
          </p:cNvPr>
          <p:cNvSpPr txBox="1"/>
          <p:nvPr/>
        </p:nvSpPr>
        <p:spPr>
          <a:xfrm>
            <a:off x="190499" y="449757"/>
            <a:ext cx="492442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Jak v</a:t>
            </a:r>
            <a:r>
              <a:rPr lang="cs-CZ" sz="2000" dirty="0"/>
              <a:t>y</a:t>
            </a:r>
            <a:r>
              <a:rPr lang="en-US" sz="2000" dirty="0" err="1"/>
              <a:t>soko</a:t>
            </a:r>
            <a:r>
              <a:rPr lang="en-US" sz="2000" dirty="0"/>
              <a:t> </a:t>
            </a:r>
            <a:r>
              <a:rPr lang="en-US" sz="2000" dirty="0" err="1"/>
              <a:t>mus</a:t>
            </a:r>
            <a:r>
              <a:rPr lang="cs-CZ" sz="2000" dirty="0"/>
              <a:t>í</a:t>
            </a:r>
            <a:r>
              <a:rPr lang="en-US" sz="2000" dirty="0"/>
              <a:t>me </a:t>
            </a:r>
            <a:r>
              <a:rPr lang="cs-CZ" sz="2000" dirty="0"/>
              <a:t>z</a:t>
            </a:r>
            <a:r>
              <a:rPr lang="en-US" sz="2000" dirty="0" err="1"/>
              <a:t>vednout</a:t>
            </a:r>
            <a:r>
              <a:rPr lang="en-US" sz="2000" dirty="0"/>
              <a:t> </a:t>
            </a:r>
            <a:r>
              <a:rPr lang="en-US" sz="2000" dirty="0" err="1"/>
              <a:t>kladivo</a:t>
            </a:r>
            <a:r>
              <a:rPr lang="en-US" sz="2000" dirty="0"/>
              <a:t> </a:t>
            </a:r>
            <a:r>
              <a:rPr lang="en-US" sz="2000" dirty="0" err="1"/>
              <a:t>parn</a:t>
            </a:r>
            <a:r>
              <a:rPr lang="cs-CZ" sz="2000" dirty="0"/>
              <a:t>í</a:t>
            </a:r>
            <a:r>
              <a:rPr lang="en-US" sz="2000" dirty="0"/>
              <a:t>ho </a:t>
            </a:r>
            <a:r>
              <a:rPr lang="en-US" sz="2000" dirty="0" err="1"/>
              <a:t>bucharu</a:t>
            </a:r>
            <a:r>
              <a:rPr lang="cs-CZ" sz="2000" dirty="0"/>
              <a:t>, aby při volném pádu získalo rychlost 5,5 m.s</a:t>
            </a:r>
            <a:r>
              <a:rPr lang="cs-CZ" sz="2000" baseline="30000" dirty="0"/>
              <a:t>-1</a:t>
            </a:r>
            <a:r>
              <a:rPr lang="cs-CZ" sz="2000" dirty="0"/>
              <a:t>? </a:t>
            </a:r>
            <a:r>
              <a:rPr lang="en-US" sz="2000" dirty="0"/>
              <a:t> </a:t>
            </a:r>
            <a:r>
              <a:rPr lang="cs-CZ" sz="2000" dirty="0"/>
              <a:t>Kolik úderů vykoná buchar za 1 minutu, jestliže zvedání kladiva trvá třikrát déle než jeho pád?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4CF4031-243F-4757-B999-FFD22949A89C}"/>
              </a:ext>
            </a:extLst>
          </p:cNvPr>
          <p:cNvSpPr txBox="1"/>
          <p:nvPr/>
        </p:nvSpPr>
        <p:spPr>
          <a:xfrm>
            <a:off x="152399" y="2851860"/>
            <a:ext cx="87820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b="0" i="0" dirty="0">
                <a:solidFill>
                  <a:srgbClr val="333333"/>
                </a:solidFill>
                <a:effectLst/>
              </a:rPr>
              <a:t>Jak dlouho padá kámen volným pádem do propasti o hloubce 80 m? Jak velkou rychlostí dopadne na dno propasti?</a:t>
            </a:r>
            <a:r>
              <a:rPr lang="en-US" sz="2000" b="0" i="0" dirty="0">
                <a:solidFill>
                  <a:srgbClr val="333333"/>
                </a:solidFill>
                <a:effectLst/>
              </a:rPr>
              <a:t> 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A9A2D07-D19C-489B-AE71-9534B09991F9}"/>
              </a:ext>
            </a:extLst>
          </p:cNvPr>
          <p:cNvSpPr txBox="1"/>
          <p:nvPr/>
        </p:nvSpPr>
        <p:spPr>
          <a:xfrm>
            <a:off x="161925" y="5556856"/>
            <a:ext cx="882015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i="0" dirty="0">
                <a:solidFill>
                  <a:srgbClr val="000000"/>
                </a:solidFill>
                <a:effectLst/>
              </a:rPr>
              <a:t>Míč padá volným pádem z výšky 20 metrů. Jak velkou rychlostí dopadne na zem? (g = 10 m · s</a:t>
            </a:r>
            <a:r>
              <a:rPr lang="cs-CZ" sz="2000" b="0" i="0" baseline="30000" dirty="0">
                <a:solidFill>
                  <a:srgbClr val="000000"/>
                </a:solidFill>
                <a:effectLst/>
              </a:rPr>
              <a:t>-2</a:t>
            </a:r>
            <a:r>
              <a:rPr lang="cs-CZ" sz="2000" b="0" i="0" dirty="0">
                <a:solidFill>
                  <a:srgbClr val="000000"/>
                </a:solidFill>
                <a:effectLst/>
              </a:rPr>
              <a:t>)</a:t>
            </a:r>
            <a:endParaRPr lang="en-US" sz="2000" b="0" i="0" dirty="0">
              <a:solidFill>
                <a:srgbClr val="000000"/>
              </a:solidFill>
              <a:effectLst/>
            </a:endParaRP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AF1DD155-0E4B-4FE1-A408-A5AB58980B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7301" y="272743"/>
            <a:ext cx="3523348" cy="2451407"/>
          </a:xfrm>
          <a:prstGeom prst="rect">
            <a:avLst/>
          </a:prstGeom>
        </p:spPr>
      </p:pic>
      <p:sp>
        <p:nvSpPr>
          <p:cNvPr id="9" name="TextovéPole 8">
            <a:extLst>
              <a:ext uri="{FF2B5EF4-FFF2-40B4-BE49-F238E27FC236}">
                <a16:creationId xmlns:a16="http://schemas.microsoft.com/office/drawing/2014/main" id="{F139BD7A-2963-4D3F-A507-C8EE6E9101DE}"/>
              </a:ext>
            </a:extLst>
          </p:cNvPr>
          <p:cNvSpPr txBox="1"/>
          <p:nvPr/>
        </p:nvSpPr>
        <p:spPr>
          <a:xfrm>
            <a:off x="247649" y="220868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[1,54 m, 26 min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0CD6FB5-BD68-4A4D-8268-393FACAF11D8}"/>
              </a:ext>
            </a:extLst>
          </p:cNvPr>
          <p:cNvSpPr txBox="1"/>
          <p:nvPr/>
        </p:nvSpPr>
        <p:spPr>
          <a:xfrm>
            <a:off x="247649" y="6324005"/>
            <a:ext cx="464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FF0000"/>
                </a:solidFill>
                <a:effectLst/>
              </a:rPr>
              <a:t>[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20 m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.</a:t>
            </a:r>
            <a:r>
              <a:rPr lang="cs-CZ" sz="2000" b="0" i="0" dirty="0">
                <a:solidFill>
                  <a:srgbClr val="FF0000"/>
                </a:solidFill>
                <a:effectLst/>
              </a:rPr>
              <a:t>s</a:t>
            </a:r>
            <a:r>
              <a:rPr lang="cs-CZ" sz="2000" b="0" i="0" baseline="30000" dirty="0">
                <a:solidFill>
                  <a:srgbClr val="FF0000"/>
                </a:solidFill>
                <a:effectLst/>
              </a:rPr>
              <a:t>-1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D69DB4D6-734B-42CE-88FD-D5D100819854}"/>
              </a:ext>
            </a:extLst>
          </p:cNvPr>
          <p:cNvSpPr txBox="1"/>
          <p:nvPr/>
        </p:nvSpPr>
        <p:spPr>
          <a:xfrm>
            <a:off x="190499" y="4854728"/>
            <a:ext cx="46482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2 s a 4 s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D9E21AC-7637-42E8-8890-7E0E5DDCA464}"/>
              </a:ext>
            </a:extLst>
          </p:cNvPr>
          <p:cNvSpPr txBox="1"/>
          <p:nvPr/>
        </p:nvSpPr>
        <p:spPr>
          <a:xfrm>
            <a:off x="247649" y="358782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solidFill>
                  <a:srgbClr val="FF0000"/>
                </a:solidFill>
                <a:effectLst/>
              </a:rPr>
              <a:t>[4 s, 40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b="0" i="0" dirty="0">
                <a:solidFill>
                  <a:srgbClr val="FF0000"/>
                </a:solidFill>
                <a:effectLst/>
              </a:rPr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251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1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2942D5D3-1E5D-4647-BBD8-A7FDA6CC24A6}"/>
              </a:ext>
            </a:extLst>
          </p:cNvPr>
          <p:cNvSpPr txBox="1"/>
          <p:nvPr/>
        </p:nvSpPr>
        <p:spPr>
          <a:xfrm>
            <a:off x="219075" y="409694"/>
            <a:ext cx="86296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Kulička kutálející se po desce stolu vysokého 100 cm rychlostí 100 cm.s</a:t>
            </a:r>
            <a:r>
              <a:rPr lang="cs-CZ" sz="2000" baseline="30000" dirty="0"/>
              <a:t>-1</a:t>
            </a:r>
            <a:r>
              <a:rPr lang="cs-CZ" sz="2000" dirty="0"/>
              <a:t> přejde přes hranu stolu. V jaké vzdálenosti od okraje stolu dopadne kulička na zem? Jaká bude její celková dopadová rychlost? </a:t>
            </a:r>
          </a:p>
          <a:p>
            <a:pPr algn="just"/>
            <a:endParaRPr lang="cs-CZ" sz="800" dirty="0"/>
          </a:p>
          <a:p>
            <a:pPr algn="just"/>
            <a:r>
              <a:rPr lang="cs-CZ" sz="2000" dirty="0"/>
              <a:t>h = 100 cm = 1 m</a:t>
            </a:r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x</a:t>
            </a:r>
            <a:r>
              <a:rPr lang="cs-CZ" sz="2000" dirty="0"/>
              <a:t> = 100 cm.s</a:t>
            </a:r>
            <a:r>
              <a:rPr lang="cs-CZ" sz="2000" baseline="30000" dirty="0"/>
              <a:t>-1</a:t>
            </a:r>
            <a:r>
              <a:rPr lang="cs-CZ" sz="2000" dirty="0"/>
              <a:t> = 1 m.s</a:t>
            </a:r>
            <a:r>
              <a:rPr lang="cs-CZ" sz="2000" baseline="30000" dirty="0"/>
              <a:t>-1</a:t>
            </a:r>
            <a:r>
              <a:rPr lang="cs-CZ" sz="2000" dirty="0"/>
              <a:t> </a:t>
            </a:r>
          </a:p>
          <a:p>
            <a:pPr algn="just"/>
            <a:r>
              <a:rPr lang="cs-CZ" sz="2000" dirty="0"/>
              <a:t>x = ?</a:t>
            </a:r>
          </a:p>
          <a:p>
            <a:pPr algn="just"/>
            <a:r>
              <a:rPr lang="cs-CZ" sz="2000" dirty="0"/>
              <a:t>g = 9,81 m.s</a:t>
            </a:r>
            <a:r>
              <a:rPr lang="cs-CZ" sz="2000" baseline="30000" dirty="0"/>
              <a:t>-2</a:t>
            </a:r>
          </a:p>
          <a:p>
            <a:pPr algn="just"/>
            <a:endParaRPr lang="cs-CZ" sz="800" dirty="0"/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1067C6E4-6036-4FAD-BB15-82CFCCB18F23}"/>
              </a:ext>
            </a:extLst>
          </p:cNvPr>
          <p:cNvCxnSpPr>
            <a:cxnSpLocks/>
          </p:cNvCxnSpPr>
          <p:nvPr/>
        </p:nvCxnSpPr>
        <p:spPr>
          <a:xfrm>
            <a:off x="4357688" y="1752720"/>
            <a:ext cx="54110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Přímá spojnice 4">
            <a:extLst>
              <a:ext uri="{FF2B5EF4-FFF2-40B4-BE49-F238E27FC236}">
                <a16:creationId xmlns:a16="http://schemas.microsoft.com/office/drawing/2014/main" id="{105CFC9B-EDAE-4FC2-8013-EAC661BE39E8}"/>
              </a:ext>
            </a:extLst>
          </p:cNvPr>
          <p:cNvCxnSpPr>
            <a:cxnSpLocks/>
          </p:cNvCxnSpPr>
          <p:nvPr/>
        </p:nvCxnSpPr>
        <p:spPr>
          <a:xfrm>
            <a:off x="5253038" y="1752720"/>
            <a:ext cx="102622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2ABA3E67-8642-4C21-BE77-2797273F6500}"/>
              </a:ext>
            </a:extLst>
          </p:cNvPr>
          <p:cNvCxnSpPr>
            <a:cxnSpLocks/>
          </p:cNvCxnSpPr>
          <p:nvPr/>
        </p:nvCxnSpPr>
        <p:spPr>
          <a:xfrm>
            <a:off x="4386263" y="2667120"/>
            <a:ext cx="84897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4A2029D3-F56E-4422-964B-F73A9738CA3E}"/>
              </a:ext>
            </a:extLst>
          </p:cNvPr>
          <p:cNvCxnSpPr>
            <a:cxnSpLocks/>
          </p:cNvCxnSpPr>
          <p:nvPr/>
        </p:nvCxnSpPr>
        <p:spPr>
          <a:xfrm>
            <a:off x="5586413" y="2667120"/>
            <a:ext cx="99824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43318556-E6E2-4589-AB25-C3E4407665A4}"/>
              </a:ext>
            </a:extLst>
          </p:cNvPr>
          <p:cNvSpPr txBox="1"/>
          <p:nvPr/>
        </p:nvSpPr>
        <p:spPr>
          <a:xfrm>
            <a:off x="3802428" y="1656189"/>
            <a:ext cx="44066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t = √2.h/g = √2. 1/9,81 = 0,452 s</a:t>
            </a:r>
          </a:p>
          <a:p>
            <a:pPr algn="just"/>
            <a:r>
              <a:rPr lang="cs-CZ" sz="2000" dirty="0"/>
              <a:t>x = v</a:t>
            </a:r>
            <a:r>
              <a:rPr lang="cs-CZ" sz="2000" baseline="-25000" dirty="0"/>
              <a:t>x</a:t>
            </a:r>
            <a:r>
              <a:rPr lang="cs-CZ" sz="2000" dirty="0"/>
              <a:t>.t = 1. 0.452 = </a:t>
            </a:r>
            <a:r>
              <a:rPr lang="cs-CZ" sz="2000" u="sng" dirty="0"/>
              <a:t>0,452 m</a:t>
            </a:r>
          </a:p>
          <a:p>
            <a:pPr algn="just"/>
            <a:r>
              <a:rPr lang="cs-CZ" sz="2000" dirty="0"/>
              <a:t>v</a:t>
            </a:r>
            <a:r>
              <a:rPr lang="cs-CZ" sz="2000" baseline="-25000" dirty="0"/>
              <a:t>y</a:t>
            </a:r>
            <a:r>
              <a:rPr lang="cs-CZ" sz="2000" dirty="0"/>
              <a:t> = g.t = 9,81. 0.452 = 4,46 m.s</a:t>
            </a:r>
            <a:r>
              <a:rPr lang="cs-CZ" sz="2000" baseline="30000" dirty="0"/>
              <a:t>-1</a:t>
            </a:r>
            <a:r>
              <a:rPr lang="cs-CZ" sz="2000" dirty="0"/>
              <a:t> </a:t>
            </a:r>
          </a:p>
          <a:p>
            <a:pPr algn="just"/>
            <a:r>
              <a:rPr lang="cs-CZ" sz="2000" dirty="0"/>
              <a:t>v = √v</a:t>
            </a:r>
            <a:r>
              <a:rPr lang="cs-CZ" sz="2000" baseline="-25000" dirty="0"/>
              <a:t>x</a:t>
            </a:r>
            <a:r>
              <a:rPr lang="cs-CZ" sz="2000" baseline="30000" dirty="0"/>
              <a:t>2</a:t>
            </a:r>
            <a:r>
              <a:rPr lang="cs-CZ" sz="2000" dirty="0"/>
              <a:t> + v</a:t>
            </a:r>
            <a:r>
              <a:rPr lang="cs-CZ" sz="2000" baseline="-25000" dirty="0"/>
              <a:t>x</a:t>
            </a:r>
            <a:r>
              <a:rPr lang="cs-CZ" sz="2000" baseline="30000" dirty="0"/>
              <a:t>2</a:t>
            </a:r>
            <a:r>
              <a:rPr lang="cs-CZ" sz="2000" dirty="0"/>
              <a:t>  = √1</a:t>
            </a:r>
            <a:r>
              <a:rPr lang="cs-CZ" sz="2000" baseline="30000" dirty="0"/>
              <a:t>2</a:t>
            </a:r>
            <a:r>
              <a:rPr lang="cs-CZ" sz="2000" dirty="0"/>
              <a:t> + 4,46</a:t>
            </a:r>
            <a:r>
              <a:rPr lang="cs-CZ" sz="2000" baseline="30000" dirty="0"/>
              <a:t>2</a:t>
            </a:r>
            <a:r>
              <a:rPr lang="cs-CZ" sz="2000" dirty="0"/>
              <a:t> = </a:t>
            </a:r>
            <a:r>
              <a:rPr lang="cs-CZ" sz="2000" u="sng" dirty="0"/>
              <a:t>4.57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endParaRPr lang="cs-CZ" sz="2000" u="sng" baseline="30000" dirty="0"/>
          </a:p>
          <a:p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6956E2D-1581-4065-B32C-134A940C6BD3}"/>
              </a:ext>
            </a:extLst>
          </p:cNvPr>
          <p:cNvSpPr txBox="1"/>
          <p:nvPr/>
        </p:nvSpPr>
        <p:spPr>
          <a:xfrm>
            <a:off x="219075" y="3502048"/>
            <a:ext cx="8629650" cy="21852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Dopravníkový pás na uhlí se pohybuje ve vodorovném směru rychlostí 2 m·s</a:t>
            </a:r>
            <a:r>
              <a:rPr lang="cs-CZ" sz="2000" baseline="30000" dirty="0">
                <a:effectLst/>
                <a:ea typeface="Times New Roman" panose="02020603050405020304" pitchFamily="18" charset="0"/>
              </a:rPr>
              <a:t>-1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. Jak daleko padá uhlí od konce pásu, který je ve výšce 180 cm nad zemí?</a:t>
            </a:r>
            <a:endParaRPr lang="en-US" sz="2000" dirty="0">
              <a:effectLst/>
              <a:ea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endParaRPr lang="en-US" sz="800" dirty="0">
              <a:ea typeface="Times New Roman" panose="02020603050405020304" pitchFamily="18" charset="0"/>
            </a:endParaRPr>
          </a:p>
          <a:p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en-US" sz="2000" baseline="-25000" dirty="0"/>
              <a:t> </a:t>
            </a:r>
            <a:r>
              <a:rPr lang="en-US" sz="2000" dirty="0"/>
              <a:t>=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2 m·s</a:t>
            </a:r>
            <a:r>
              <a:rPr lang="cs-CZ" sz="2000" baseline="30000" dirty="0">
                <a:effectLst/>
                <a:ea typeface="Times New Roman" panose="02020603050405020304" pitchFamily="18" charset="0"/>
              </a:rPr>
              <a:t>-1</a:t>
            </a:r>
            <a:endParaRPr lang="en-US" sz="2000" dirty="0"/>
          </a:p>
          <a:p>
            <a:r>
              <a:rPr lang="en-US" sz="2000" dirty="0"/>
              <a:t>h</a:t>
            </a:r>
            <a:r>
              <a:rPr lang="cs-CZ" sz="2000" dirty="0"/>
              <a:t> = </a:t>
            </a:r>
            <a:r>
              <a:rPr lang="en-US" sz="2000" dirty="0"/>
              <a:t>180 cm = 1,8 m</a:t>
            </a:r>
            <a:endParaRPr lang="cs-CZ" sz="2000" dirty="0"/>
          </a:p>
          <a:p>
            <a:r>
              <a:rPr lang="en-US" sz="2000" dirty="0"/>
              <a:t>s = ?</a:t>
            </a:r>
          </a:p>
          <a:p>
            <a:endParaRPr lang="en-US" sz="800" dirty="0"/>
          </a:p>
          <a:p>
            <a:endParaRPr lang="cs-CZ" sz="2000" u="sng" dirty="0">
              <a:solidFill>
                <a:srgbClr val="FF0000"/>
              </a:solidFill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3B3C29BF-D93E-4528-B767-962ED1B3CA54}"/>
              </a:ext>
            </a:extLst>
          </p:cNvPr>
          <p:cNvCxnSpPr/>
          <p:nvPr/>
        </p:nvCxnSpPr>
        <p:spPr>
          <a:xfrm>
            <a:off x="4341505" y="5301796"/>
            <a:ext cx="5524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861AE481-E5D2-4DA5-A85C-A63A798C004D}"/>
              </a:ext>
            </a:extLst>
          </p:cNvPr>
          <p:cNvCxnSpPr/>
          <p:nvPr/>
        </p:nvCxnSpPr>
        <p:spPr>
          <a:xfrm>
            <a:off x="4627255" y="5578021"/>
            <a:ext cx="55245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nice 11">
            <a:extLst>
              <a:ext uri="{FF2B5EF4-FFF2-40B4-BE49-F238E27FC236}">
                <a16:creationId xmlns:a16="http://schemas.microsoft.com/office/drawing/2014/main" id="{5D1D9A33-60FB-4137-AB7A-2C1F4340E1FF}"/>
              </a:ext>
            </a:extLst>
          </p:cNvPr>
          <p:cNvCxnSpPr>
            <a:cxnSpLocks/>
          </p:cNvCxnSpPr>
          <p:nvPr/>
        </p:nvCxnSpPr>
        <p:spPr>
          <a:xfrm>
            <a:off x="5827405" y="5578021"/>
            <a:ext cx="10382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9A03CC22-69EA-41E6-A210-C40FCD9BD46E}"/>
              </a:ext>
            </a:extLst>
          </p:cNvPr>
          <p:cNvSpPr txBox="1"/>
          <p:nvPr/>
        </p:nvSpPr>
        <p:spPr>
          <a:xfrm>
            <a:off x="3802428" y="4578466"/>
            <a:ext cx="4049955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s</a:t>
            </a:r>
            <a:r>
              <a:rPr lang="cs-CZ" sz="2000" dirty="0"/>
              <a:t> = v</a:t>
            </a:r>
            <a:r>
              <a:rPr lang="cs-CZ" sz="2000" baseline="-25000" dirty="0"/>
              <a:t>0</a:t>
            </a:r>
            <a:r>
              <a:rPr lang="cs-CZ" sz="2000" dirty="0"/>
              <a:t>.t</a:t>
            </a:r>
          </a:p>
          <a:p>
            <a:r>
              <a:rPr lang="cs-CZ" sz="2000" dirty="0"/>
              <a:t>y = </a:t>
            </a:r>
            <a:r>
              <a:rPr lang="en-US" sz="2000" dirty="0"/>
              <a:t>h</a:t>
            </a:r>
            <a:r>
              <a:rPr lang="cs-CZ" sz="2000" dirty="0"/>
              <a:t> – ½.g.t</a:t>
            </a:r>
            <a:r>
              <a:rPr lang="cs-CZ" sz="2000" baseline="30000" dirty="0"/>
              <a:t>2 </a:t>
            </a:r>
            <a:r>
              <a:rPr lang="cs-CZ" sz="2000" dirty="0"/>
              <a:t>= 0</a:t>
            </a:r>
          </a:p>
          <a:p>
            <a:r>
              <a:rPr lang="cs-CZ" sz="2000" dirty="0"/>
              <a:t>t = √2.h/g</a:t>
            </a:r>
          </a:p>
          <a:p>
            <a:r>
              <a:rPr lang="cs-CZ" sz="2000" dirty="0"/>
              <a:t>s =</a:t>
            </a:r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. √2.h/g = </a:t>
            </a:r>
            <a:r>
              <a:rPr lang="en-US" sz="2000" dirty="0"/>
              <a:t>2</a:t>
            </a:r>
            <a:r>
              <a:rPr lang="cs-CZ" sz="2000" dirty="0"/>
              <a:t>. √2.</a:t>
            </a:r>
            <a:r>
              <a:rPr lang="en-US" sz="2000" dirty="0"/>
              <a:t>1,8</a:t>
            </a:r>
            <a:r>
              <a:rPr lang="cs-CZ" sz="2000" dirty="0"/>
              <a:t>/</a:t>
            </a:r>
            <a:r>
              <a:rPr lang="en-US" sz="2000" dirty="0"/>
              <a:t>9,81</a:t>
            </a:r>
            <a:r>
              <a:rPr lang="cs-CZ" sz="2000" dirty="0"/>
              <a:t> = </a:t>
            </a:r>
            <a:r>
              <a:rPr lang="en-US" sz="2000" u="sng" dirty="0"/>
              <a:t>1</a:t>
            </a:r>
            <a:r>
              <a:rPr lang="cs-CZ" sz="2000" u="sng" dirty="0"/>
              <a:t>,</a:t>
            </a:r>
            <a:r>
              <a:rPr lang="en-US" sz="2000" u="sng" dirty="0"/>
              <a:t>2</a:t>
            </a:r>
            <a:r>
              <a:rPr lang="cs-CZ" sz="2000" u="sng" dirty="0"/>
              <a:t> 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6332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8A43-8740-423D-BE3D-13DBA037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3550" y="831851"/>
            <a:ext cx="510540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Rovnoměrný přímočarý pohyb</a:t>
            </a:r>
          </a:p>
        </p:txBody>
      </p:sp>
    </p:spTree>
    <p:extLst>
      <p:ext uri="{BB962C8B-B14F-4D97-AF65-F5344CB8AC3E}">
        <p14:creationId xmlns:p14="http://schemas.microsoft.com/office/powerpoint/2010/main" val="30177679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814A2B0-67F1-4B0A-A229-8715190409B6}"/>
              </a:ext>
            </a:extLst>
          </p:cNvPr>
          <p:cNvSpPr txBox="1"/>
          <p:nvPr/>
        </p:nvSpPr>
        <p:spPr>
          <a:xfrm>
            <a:off x="266699" y="323850"/>
            <a:ext cx="87153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 vrcholu rozhledny o výšce 30 m je vržen oštěp vodorovným směrem rychlostí 20 m.s</a:t>
            </a:r>
            <a:r>
              <a:rPr lang="cs-CZ" sz="2000" baseline="30000" dirty="0"/>
              <a:t>-1</a:t>
            </a:r>
            <a:r>
              <a:rPr lang="cs-CZ" sz="2000" dirty="0"/>
              <a:t>. Jak daleko od paty rozhledny na vodorovnou rovinu oštěp dopadne?  </a:t>
            </a:r>
            <a:endParaRPr lang="en-US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19DF59E2-5AB5-4827-BD65-96E333067B33}"/>
              </a:ext>
            </a:extLst>
          </p:cNvPr>
          <p:cNvSpPr txBox="1"/>
          <p:nvPr/>
        </p:nvSpPr>
        <p:spPr>
          <a:xfrm flipH="1">
            <a:off x="214312" y="1828800"/>
            <a:ext cx="8715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Z vrcholu věže vysoké 80 m byla vodorovným směrem vystřelena ze samopalu střela, která dopadla na zem (na horizontální rovinu)  ve vzdálenosti 2 820 m od paty věže. Odpor vzduchu zanedbejte, g = 10 m.s</a:t>
            </a:r>
            <a:r>
              <a:rPr lang="cs-CZ" sz="2000" baseline="30000" dirty="0"/>
              <a:t>-2</a:t>
            </a:r>
            <a:r>
              <a:rPr lang="cs-CZ" sz="2000" dirty="0"/>
              <a:t>.  Jak velkou rychlostí byla střela vystřelena?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10AF071F-B2D9-4DB9-A708-FFF54D442E84}"/>
              </a:ext>
            </a:extLst>
          </p:cNvPr>
          <p:cNvSpPr txBox="1"/>
          <p:nvPr/>
        </p:nvSpPr>
        <p:spPr>
          <a:xfrm>
            <a:off x="214311" y="3949303"/>
            <a:ext cx="871537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svisl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en-US" sz="2000" dirty="0" err="1"/>
              <a:t>st</a:t>
            </a:r>
            <a:r>
              <a:rPr lang="cs-CZ" sz="2000" dirty="0" err="1"/>
              <a:t>ěně</a:t>
            </a:r>
            <a:r>
              <a:rPr lang="cs-CZ" sz="2000" dirty="0"/>
              <a:t> 120 cm nad vodorovnou rovinou je trubice, z níž vytéká vodorovným směrem pramínek vody a dopadá na vodorovnou podlahu ve vzdálenosti 50 cm od stěny . Jakou rychlostí vytéká voda z trubice? Odpor prostředí zanedbejte.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6A792BA-4223-447C-936A-88CA5167AB92}"/>
              </a:ext>
            </a:extLst>
          </p:cNvPr>
          <p:cNvSpPr txBox="1"/>
          <p:nvPr/>
        </p:nvSpPr>
        <p:spPr>
          <a:xfrm>
            <a:off x="266699" y="104715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49,5 m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79556374-B4C4-4742-B74E-1C4471177CE1}"/>
              </a:ext>
            </a:extLst>
          </p:cNvPr>
          <p:cNvSpPr txBox="1"/>
          <p:nvPr/>
        </p:nvSpPr>
        <p:spPr>
          <a:xfrm>
            <a:off x="395288" y="3164443"/>
            <a:ext cx="463867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705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CA781CF-4132-41F8-A911-86360EC9138B}"/>
              </a:ext>
            </a:extLst>
          </p:cNvPr>
          <p:cNvSpPr txBox="1"/>
          <p:nvPr/>
        </p:nvSpPr>
        <p:spPr>
          <a:xfrm>
            <a:off x="428625" y="528816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FF0000"/>
                </a:solidFill>
              </a:rPr>
              <a:t>[1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172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3CB09FE-532B-4939-ADA7-BAB256146EE7}"/>
              </a:ext>
            </a:extLst>
          </p:cNvPr>
          <p:cNvSpPr txBox="1"/>
          <p:nvPr/>
        </p:nvSpPr>
        <p:spPr>
          <a:xfrm>
            <a:off x="190500" y="555526"/>
            <a:ext cx="8763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Jak vysoko a jak daleko by doletěla střela odpálená rychlostí 500 m.s</a:t>
            </a:r>
            <a:r>
              <a:rPr lang="cs-CZ" sz="2000" baseline="30000" dirty="0"/>
              <a:t>-1</a:t>
            </a:r>
            <a:r>
              <a:rPr lang="cs-CZ" sz="2000" dirty="0"/>
              <a:t> pod elevačním úhlem 50°? Odpor vzduchu zanedbejte. </a:t>
            </a:r>
            <a:r>
              <a:rPr lang="en-US" sz="2000" dirty="0"/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EE1EDE3-8836-436B-82F8-9912D0C86A2D}"/>
              </a:ext>
            </a:extLst>
          </p:cNvPr>
          <p:cNvSpPr txBox="1"/>
          <p:nvPr/>
        </p:nvSpPr>
        <p:spPr>
          <a:xfrm>
            <a:off x="333375" y="1420852"/>
            <a:ext cx="632743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x = v</a:t>
            </a:r>
            <a:r>
              <a:rPr lang="cs-CZ" sz="2000" baseline="-25000" dirty="0"/>
              <a:t>0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).t</a:t>
            </a:r>
          </a:p>
          <a:p>
            <a:r>
              <a:rPr lang="cs-CZ" sz="2000" dirty="0"/>
              <a:t>y = v</a:t>
            </a:r>
            <a:r>
              <a:rPr lang="cs-CZ" sz="2000" baseline="-25000" dirty="0"/>
              <a:t>0</a:t>
            </a:r>
            <a:r>
              <a:rPr lang="cs-CZ" sz="2000" dirty="0"/>
              <a:t>. sin(</a:t>
            </a:r>
            <a:r>
              <a:rPr lang="el-GR" sz="2000" dirty="0"/>
              <a:t>α</a:t>
            </a:r>
            <a:r>
              <a:rPr lang="cs-CZ" sz="2000" dirty="0"/>
              <a:t>).t - ½.g.t</a:t>
            </a:r>
            <a:r>
              <a:rPr lang="cs-CZ" sz="2000" baseline="30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t = x/(v</a:t>
            </a:r>
            <a:r>
              <a:rPr lang="cs-CZ" sz="2000" baseline="-25000" dirty="0"/>
              <a:t>0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)) </a:t>
            </a:r>
          </a:p>
          <a:p>
            <a:r>
              <a:rPr lang="cs-CZ" sz="2000" dirty="0"/>
              <a:t>y = x.tg(</a:t>
            </a:r>
            <a:r>
              <a:rPr lang="el-GR" sz="2000" dirty="0"/>
              <a:t>α</a:t>
            </a:r>
            <a:r>
              <a:rPr lang="cs-CZ" sz="2000" dirty="0"/>
              <a:t>) – g/(2.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).x</a:t>
            </a:r>
            <a:r>
              <a:rPr lang="cs-CZ" sz="2000" baseline="30000" dirty="0"/>
              <a:t>2</a:t>
            </a:r>
            <a:endParaRPr lang="cs-CZ" sz="2000" dirty="0"/>
          </a:p>
          <a:p>
            <a:r>
              <a:rPr lang="cs-CZ" sz="2000" dirty="0"/>
              <a:t>(x -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 sin(2</a:t>
            </a:r>
            <a:r>
              <a:rPr lang="el-GR" sz="2000" dirty="0"/>
              <a:t>α</a:t>
            </a:r>
            <a:r>
              <a:rPr lang="cs-CZ" sz="2000" dirty="0"/>
              <a:t>)/2.g )</a:t>
            </a:r>
            <a:r>
              <a:rPr lang="cs-CZ" sz="2000" baseline="30000" dirty="0"/>
              <a:t>2</a:t>
            </a:r>
            <a:r>
              <a:rPr lang="cs-CZ" sz="2000" dirty="0"/>
              <a:t> = 2.v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/g . cos(y -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 sin(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/2.g )</a:t>
            </a:r>
            <a:r>
              <a:rPr lang="cs-CZ" sz="2000" baseline="30000" dirty="0"/>
              <a:t>2</a:t>
            </a:r>
          </a:p>
          <a:p>
            <a:endParaRPr lang="en-US" sz="800" dirty="0"/>
          </a:p>
          <a:p>
            <a:r>
              <a:rPr lang="cs-CZ" sz="2000" dirty="0"/>
              <a:t>Vrchol paraboly je </a:t>
            </a:r>
            <a:r>
              <a:rPr lang="en-US" sz="2000" dirty="0"/>
              <a:t>[</a:t>
            </a:r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/2.g . </a:t>
            </a:r>
            <a:r>
              <a:rPr lang="en-US" sz="2000" dirty="0"/>
              <a:t>sin</a:t>
            </a:r>
            <a:r>
              <a:rPr lang="cs-CZ" sz="2000" dirty="0"/>
              <a:t>(</a:t>
            </a:r>
            <a:r>
              <a:rPr lang="en-US" sz="2000" dirty="0"/>
              <a:t>2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, -</a:t>
            </a:r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/2.g . </a:t>
            </a:r>
            <a:r>
              <a:rPr lang="en-US" sz="2000" dirty="0"/>
              <a:t>cos</a:t>
            </a:r>
            <a:r>
              <a:rPr lang="cs-CZ" sz="2000" dirty="0"/>
              <a:t>(</a:t>
            </a:r>
            <a:r>
              <a:rPr lang="en-US" sz="2000" dirty="0"/>
              <a:t>2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en-US" sz="2000" dirty="0"/>
              <a:t>]</a:t>
            </a:r>
            <a:endParaRPr lang="cs-CZ" sz="2000" dirty="0"/>
          </a:p>
          <a:p>
            <a:r>
              <a:rPr lang="cs-CZ" sz="2000" dirty="0"/>
              <a:t>h =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 sin(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/2.g = </a:t>
            </a:r>
            <a:r>
              <a:rPr lang="cs-CZ" sz="2000" u="sng" dirty="0"/>
              <a:t>7 477 m</a:t>
            </a:r>
          </a:p>
          <a:p>
            <a:r>
              <a:rPr lang="cs-CZ" sz="2000" dirty="0"/>
              <a:t>d = sin(</a:t>
            </a:r>
            <a:r>
              <a:rPr lang="el-GR" sz="2000" dirty="0"/>
              <a:t>α</a:t>
            </a:r>
            <a:r>
              <a:rPr lang="cs-CZ" sz="2000" dirty="0"/>
              <a:t>)/cos(</a:t>
            </a:r>
            <a:r>
              <a:rPr lang="el-GR" sz="2000" dirty="0"/>
              <a:t>α</a:t>
            </a:r>
            <a:r>
              <a:rPr lang="cs-CZ" sz="2000" dirty="0"/>
              <a:t>). 2.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.cos(</a:t>
            </a:r>
            <a:r>
              <a:rPr lang="el-GR" sz="2000" dirty="0"/>
              <a:t>α</a:t>
            </a:r>
            <a:r>
              <a:rPr lang="cs-CZ" sz="2000" dirty="0"/>
              <a:t>)</a:t>
            </a:r>
            <a:r>
              <a:rPr lang="cs-CZ" sz="2000" baseline="30000" dirty="0"/>
              <a:t>2</a:t>
            </a:r>
            <a:r>
              <a:rPr lang="cs-CZ" sz="2000" dirty="0"/>
              <a:t>/g =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.sin(2</a:t>
            </a:r>
            <a:r>
              <a:rPr lang="el-GR" sz="2000" dirty="0"/>
              <a:t>α</a:t>
            </a:r>
            <a:r>
              <a:rPr lang="cs-CZ" sz="2000" dirty="0"/>
              <a:t>)/g = </a:t>
            </a:r>
            <a:r>
              <a:rPr lang="cs-CZ" sz="2000" u="sng" dirty="0"/>
              <a:t>25 100 m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35B5B1E5-691F-4EC2-8BA2-CAADBD96737D}"/>
              </a:ext>
            </a:extLst>
          </p:cNvPr>
          <p:cNvSpPr txBox="1"/>
          <p:nvPr/>
        </p:nvSpPr>
        <p:spPr>
          <a:xfrm>
            <a:off x="190500" y="4867275"/>
            <a:ext cx="868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Granát zasáhl cíl vzdálený 250 m, ležící ve stejné horizontální rovině jako granátomet. Elevační úhel hlavně granátometu je 45°. Odpor vzduchu zanedbejte. Hodnota g = 10 m.s</a:t>
            </a:r>
            <a:r>
              <a:rPr lang="cs-CZ" sz="2000" baseline="30000" dirty="0"/>
              <a:t>-2</a:t>
            </a:r>
            <a:r>
              <a:rPr lang="cs-CZ" sz="2000" dirty="0"/>
              <a:t>. Určete počáteční rychlost granátu a nejvyšší polohu granátu nad zemí.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15CFA8D-C14B-4624-B903-39F73C1EEB6A}"/>
              </a:ext>
            </a:extLst>
          </p:cNvPr>
          <p:cNvSpPr txBox="1"/>
          <p:nvPr/>
        </p:nvSpPr>
        <p:spPr>
          <a:xfrm>
            <a:off x="333375" y="619716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[50 m.s</a:t>
            </a:r>
            <a:r>
              <a:rPr lang="en-US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, 62,5 m]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78678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22E9B752-732A-48AF-B517-7D253075DDD4}"/>
              </a:ext>
            </a:extLst>
          </p:cNvPr>
          <p:cNvSpPr txBox="1"/>
          <p:nvPr/>
        </p:nvSpPr>
        <p:spPr>
          <a:xfrm flipH="1">
            <a:off x="228599" y="2101468"/>
            <a:ext cx="86868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Střela vržená počáteční rychlostí 500 m.s</a:t>
            </a:r>
            <a:r>
              <a:rPr lang="cs-CZ" sz="2000" baseline="30000" dirty="0"/>
              <a:t>-1</a:t>
            </a:r>
            <a:r>
              <a:rPr lang="cs-CZ" sz="2000" dirty="0"/>
              <a:t> pod elevačním úhlem o velikosti 30° zasáhla cíl, který byl o 300 m výše než palebné postavení. Určete vzdálenost cíle od palebného postavení.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8861DB85-7E30-4874-84F5-267F6E614529}"/>
              </a:ext>
            </a:extLst>
          </p:cNvPr>
          <p:cNvSpPr txBox="1"/>
          <p:nvPr/>
        </p:nvSpPr>
        <p:spPr>
          <a:xfrm>
            <a:off x="228599" y="5395392"/>
            <a:ext cx="8591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Pod jakým elevačním úhlem a jakou rychlostí bylo vrženo těleso, které dosáhlo výšky 25,4 m a dálky 987,2 m?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9E0F7EB7-E8EA-40B9-8756-E1C0D20E9E45}"/>
              </a:ext>
            </a:extLst>
          </p:cNvPr>
          <p:cNvSpPr txBox="1"/>
          <p:nvPr/>
        </p:nvSpPr>
        <p:spPr>
          <a:xfrm>
            <a:off x="280988" y="386953"/>
            <a:ext cx="8582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Stříkačka, která vytlačí vodu svisle vzhůru do výše 15 m, stojí ve vzdálenosti 11 m před domem 8 m vysokým. V jakém úhlu je nutné stříkat, má-li vodní proud dosáhnout vrcholu domu? 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2B48285-6CBB-41AB-9676-7FDE81012DF9}"/>
              </a:ext>
            </a:extLst>
          </p:cNvPr>
          <p:cNvSpPr txBox="1"/>
          <p:nvPr/>
        </p:nvSpPr>
        <p:spPr>
          <a:xfrm>
            <a:off x="228599" y="3944998"/>
            <a:ext cx="85820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Jak vysoko a jak daleko doletí střela odpálená rychlostí 375 m.s</a:t>
            </a:r>
            <a:r>
              <a:rPr lang="cs-CZ" sz="2000" baseline="30000" dirty="0"/>
              <a:t>-1</a:t>
            </a:r>
            <a:r>
              <a:rPr lang="cs-CZ" sz="2000" dirty="0"/>
              <a:t> pod elevačním úhlem 50°? Odpor vzduchu zanedbejte.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E249F64-45D5-47F7-8EB9-957FDA7B361E}"/>
              </a:ext>
            </a:extLst>
          </p:cNvPr>
          <p:cNvSpPr txBox="1"/>
          <p:nvPr/>
        </p:nvSpPr>
        <p:spPr>
          <a:xfrm>
            <a:off x="381000" y="146260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[49</a:t>
            </a:r>
            <a:r>
              <a:rPr lang="cs-CZ" sz="2000" dirty="0">
                <a:solidFill>
                  <a:srgbClr val="FF0000"/>
                </a:solidFill>
              </a:rPr>
              <a:t>°07‘ nebo 76°54‘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68978D78-54E2-4CDA-9DAC-8C84DA585488}"/>
              </a:ext>
            </a:extLst>
          </p:cNvPr>
          <p:cNvSpPr txBox="1"/>
          <p:nvPr/>
        </p:nvSpPr>
        <p:spPr>
          <a:xfrm>
            <a:off x="276225" y="3184985"/>
            <a:ext cx="458152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</a:t>
            </a:r>
            <a:r>
              <a:rPr lang="cs-CZ" sz="2000" dirty="0">
                <a:solidFill>
                  <a:srgbClr val="FF0000"/>
                </a:solidFill>
              </a:rPr>
              <a:t>533,3 m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nebo</a:t>
            </a:r>
            <a:r>
              <a:rPr lang="en-US" sz="2000" dirty="0">
                <a:solidFill>
                  <a:srgbClr val="FF0000"/>
                </a:solidFill>
              </a:rPr>
              <a:t> 21 117,3 m]</a:t>
            </a:r>
            <a:endParaRPr lang="cs-CZ" sz="2000" dirty="0"/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432D413-3B6D-424E-AD71-9A1B48FDB7A8}"/>
              </a:ext>
            </a:extLst>
          </p:cNvPr>
          <p:cNvSpPr txBox="1"/>
          <p:nvPr/>
        </p:nvSpPr>
        <p:spPr>
          <a:xfrm>
            <a:off x="126206" y="4677092"/>
            <a:ext cx="46339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. </a:t>
            </a: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[4 206m, 14 117 m]</a:t>
            </a:r>
            <a:endParaRPr lang="cs-CZ" sz="2000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C1FA0226-B192-4BC0-A0EC-3C84AE28AA46}"/>
              </a:ext>
            </a:extLst>
          </p:cNvPr>
          <p:cNvSpPr txBox="1"/>
          <p:nvPr/>
        </p:nvSpPr>
        <p:spPr>
          <a:xfrm>
            <a:off x="311944" y="6134398"/>
            <a:ext cx="471011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[5</a:t>
            </a:r>
            <a:r>
              <a:rPr lang="cs-CZ" sz="2000" dirty="0">
                <a:solidFill>
                  <a:srgbClr val="FF0000"/>
                </a:solidFill>
              </a:rPr>
              <a:t>°53‘, 218 m.s</a:t>
            </a:r>
            <a:r>
              <a:rPr lang="cs-CZ" sz="2000" baseline="30000" dirty="0">
                <a:solidFill>
                  <a:srgbClr val="FF0000"/>
                </a:solidFill>
              </a:rPr>
              <a:t>-1</a:t>
            </a:r>
            <a:r>
              <a:rPr lang="en-US" sz="2000" dirty="0">
                <a:solidFill>
                  <a:srgbClr val="FF0000"/>
                </a:solidFill>
              </a:rPr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8698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16A90A23-F810-4012-B22F-9C3A4A6F2D9D}"/>
              </a:ext>
            </a:extLst>
          </p:cNvPr>
          <p:cNvSpPr txBox="1"/>
          <p:nvPr/>
        </p:nvSpPr>
        <p:spPr>
          <a:xfrm>
            <a:off x="270991" y="2476499"/>
            <a:ext cx="84296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Chodec ujde za 1 minutu 140 kroků po 0,8 m. Jakou má chodec rychlost (v m.s</a:t>
            </a:r>
            <a:r>
              <a:rPr lang="cs-CZ" sz="2000" baseline="30000" dirty="0"/>
              <a:t>-1</a:t>
            </a:r>
            <a:r>
              <a:rPr lang="cs-CZ" sz="2000" dirty="0"/>
              <a:t>) a kolik kilometrů ujde za hodinu?</a:t>
            </a:r>
          </a:p>
          <a:p>
            <a:endParaRPr lang="cs-CZ" sz="800" dirty="0"/>
          </a:p>
          <a:p>
            <a:r>
              <a:rPr lang="cs-CZ" sz="2000" dirty="0"/>
              <a:t>s = 140 . 0,8 = 112 m</a:t>
            </a:r>
          </a:p>
          <a:p>
            <a:r>
              <a:rPr lang="cs-CZ" sz="2000" dirty="0"/>
              <a:t>t = 60 s</a:t>
            </a:r>
          </a:p>
          <a:p>
            <a:r>
              <a:rPr lang="cs-CZ" sz="2000" dirty="0"/>
              <a:t>v = s / t = 112 / 60 m.s</a:t>
            </a:r>
            <a:r>
              <a:rPr lang="cs-CZ" sz="2000" baseline="30000" dirty="0"/>
              <a:t>-1</a:t>
            </a:r>
            <a:r>
              <a:rPr lang="cs-CZ" sz="2000" dirty="0"/>
              <a:t> = </a:t>
            </a:r>
            <a:r>
              <a:rPr lang="cs-CZ" sz="2000" u="sng" dirty="0"/>
              <a:t>1,87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r>
              <a:rPr lang="cs-CZ" sz="2000" dirty="0"/>
              <a:t>= 1,87 . 3,6 km.h</a:t>
            </a:r>
            <a:r>
              <a:rPr lang="cs-CZ" sz="2000" baseline="30000" dirty="0"/>
              <a:t>-1</a:t>
            </a:r>
            <a:r>
              <a:rPr lang="cs-CZ" sz="2000" dirty="0"/>
              <a:t> = </a:t>
            </a:r>
            <a:r>
              <a:rPr lang="cs-CZ" sz="2000" u="sng" dirty="0"/>
              <a:t>6,73 km.h</a:t>
            </a:r>
            <a:r>
              <a:rPr lang="cs-CZ" sz="2000" u="sng" baseline="30000" dirty="0"/>
              <a:t>-1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C2F70962-B7A2-4BE9-AFB2-2A63BE35686E}"/>
              </a:ext>
            </a:extLst>
          </p:cNvPr>
          <p:cNvSpPr txBox="1"/>
          <p:nvPr/>
        </p:nvSpPr>
        <p:spPr>
          <a:xfrm>
            <a:off x="357187" y="522509"/>
            <a:ext cx="8718190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dirty="0"/>
              <a:t>Za 6 sekund po blesku jsme uslyšeli začátek hřmění. Jak daleko od nás uhodil blesk? Rychlost zvuku ve vzduchu je přibližně 330 m.s</a:t>
            </a:r>
            <a:r>
              <a:rPr lang="cs-CZ" sz="2000" baseline="30000" dirty="0"/>
              <a:t>-1</a:t>
            </a:r>
            <a:r>
              <a:rPr lang="cs-CZ" sz="2000" dirty="0"/>
              <a:t>. </a:t>
            </a:r>
          </a:p>
          <a:p>
            <a:endParaRPr lang="cs-CZ" sz="800" dirty="0"/>
          </a:p>
          <a:p>
            <a:r>
              <a:rPr lang="cs-CZ" sz="2000" dirty="0"/>
              <a:t>v = 330 m.s</a:t>
            </a:r>
            <a:r>
              <a:rPr lang="cs-CZ" sz="2000" baseline="30000" dirty="0"/>
              <a:t>-1</a:t>
            </a:r>
            <a:endParaRPr lang="cs-CZ" sz="2000" dirty="0"/>
          </a:p>
          <a:p>
            <a:r>
              <a:rPr lang="cs-CZ" sz="2000" dirty="0"/>
              <a:t> t = 6 s                           </a:t>
            </a:r>
            <a:r>
              <a:rPr lang="cs-CZ" sz="2000" dirty="0" err="1"/>
              <a:t>s</a:t>
            </a:r>
            <a:r>
              <a:rPr lang="cs-CZ" sz="2000" dirty="0"/>
              <a:t> = v . t = 330 . 6 m = 1980 m = </a:t>
            </a:r>
            <a:r>
              <a:rPr lang="cs-CZ" sz="2000" u="sng" dirty="0"/>
              <a:t>1.98 km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8CC613A-CA35-471F-8676-47FAF061DA31}"/>
              </a:ext>
            </a:extLst>
          </p:cNvPr>
          <p:cNvSpPr txBox="1"/>
          <p:nvPr/>
        </p:nvSpPr>
        <p:spPr>
          <a:xfrm>
            <a:off x="357187" y="4794546"/>
            <a:ext cx="87058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Za jakou dobu projede vlak tunelem, jestliže se pohybuje rychlostí o velikosti 54  km.h</a:t>
            </a:r>
            <a:r>
              <a:rPr lang="cs-CZ" sz="2000" baseline="30000" dirty="0"/>
              <a:t>-1</a:t>
            </a:r>
            <a:r>
              <a:rPr lang="cs-CZ" sz="2000" dirty="0"/>
              <a:t>? Délka vlaku je 350 m a délka tunelu 1450 m. </a:t>
            </a:r>
            <a:endParaRPr lang="cs-CZ" sz="2000" dirty="0">
              <a:solidFill>
                <a:srgbClr val="FF0000"/>
              </a:solidFill>
            </a:endParaRPr>
          </a:p>
          <a:p>
            <a:pPr algn="just"/>
            <a:endParaRPr lang="cs-CZ" sz="800" dirty="0">
              <a:solidFill>
                <a:srgbClr val="FF0000"/>
              </a:solidFill>
            </a:endParaRPr>
          </a:p>
          <a:p>
            <a:pPr algn="just"/>
            <a:r>
              <a:rPr lang="cs-CZ" sz="2000" dirty="0"/>
              <a:t>v = 54 km.h</a:t>
            </a:r>
            <a:r>
              <a:rPr lang="cs-CZ" sz="2000" baseline="30000" dirty="0"/>
              <a:t>-1</a:t>
            </a:r>
            <a:r>
              <a:rPr lang="cs-CZ" sz="2000" dirty="0"/>
              <a:t> = 15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t</a:t>
            </a:r>
            <a:r>
              <a:rPr lang="cs-CZ" sz="2000" dirty="0"/>
              <a:t> = 1450 m</a:t>
            </a:r>
          </a:p>
          <a:p>
            <a:pPr algn="just"/>
            <a:r>
              <a:rPr lang="cs-CZ" sz="2000" dirty="0" err="1"/>
              <a:t>d</a:t>
            </a:r>
            <a:r>
              <a:rPr lang="cs-CZ" sz="2000" baseline="-25000" dirty="0" err="1"/>
              <a:t>v</a:t>
            </a:r>
            <a:r>
              <a:rPr lang="cs-CZ" sz="2000" dirty="0"/>
              <a:t> = 350 m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D68AB5B-CE41-4DB0-BDC9-BD3328A4A73B}"/>
              </a:ext>
            </a:extLst>
          </p:cNvPr>
          <p:cNvSpPr txBox="1"/>
          <p:nvPr/>
        </p:nvSpPr>
        <p:spPr>
          <a:xfrm>
            <a:off x="4572000" y="5671709"/>
            <a:ext cx="35990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/>
              <a:t>s = </a:t>
            </a:r>
            <a:r>
              <a:rPr lang="cs-CZ" sz="2000" dirty="0" err="1"/>
              <a:t>d</a:t>
            </a:r>
            <a:r>
              <a:rPr lang="cs-CZ" sz="2000" baseline="-25000" dirty="0" err="1"/>
              <a:t>t</a:t>
            </a:r>
            <a:r>
              <a:rPr lang="cs-CZ" sz="2000" dirty="0"/>
              <a:t> + </a:t>
            </a:r>
            <a:r>
              <a:rPr lang="cs-CZ" sz="2000" dirty="0" err="1"/>
              <a:t>d</a:t>
            </a:r>
            <a:r>
              <a:rPr lang="cs-CZ" sz="2000" baseline="-25000" dirty="0" err="1"/>
              <a:t>v</a:t>
            </a:r>
            <a:r>
              <a:rPr lang="cs-CZ" sz="2000" dirty="0"/>
              <a:t> = 1450 + 350 = 1800 m</a:t>
            </a:r>
          </a:p>
          <a:p>
            <a:r>
              <a:rPr lang="cs-CZ" sz="2000" dirty="0"/>
              <a:t>t = s/v = 120 s = </a:t>
            </a:r>
            <a:r>
              <a:rPr lang="cs-CZ" sz="2000" u="sng" dirty="0"/>
              <a:t>2 min</a:t>
            </a:r>
          </a:p>
        </p:txBody>
      </p:sp>
    </p:spTree>
    <p:extLst>
      <p:ext uri="{BB962C8B-B14F-4D97-AF65-F5344CB8AC3E}">
        <p14:creationId xmlns:p14="http://schemas.microsoft.com/office/powerpoint/2010/main" val="266171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8CAA3AB-3960-4A1C-86A8-A601F7C54A31}"/>
              </a:ext>
            </a:extLst>
          </p:cNvPr>
          <p:cNvSpPr txBox="1"/>
          <p:nvPr/>
        </p:nvSpPr>
        <p:spPr>
          <a:xfrm>
            <a:off x="376236" y="156675"/>
            <a:ext cx="8391527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Traktor a motocykl vyjedou současně proti sobě po přímé silnici. Počáteční vzdálenost vozidel je 6 km, traktor jede rychlostí 10 m.s</a:t>
            </a:r>
            <a:r>
              <a:rPr lang="cs-CZ" sz="2000" baseline="30000" dirty="0"/>
              <a:t>-1</a:t>
            </a:r>
            <a:r>
              <a:rPr lang="cs-CZ" sz="2000" dirty="0"/>
              <a:t>,  motocykl rychlostí 20 m.s</a:t>
            </a:r>
            <a:r>
              <a:rPr lang="cs-CZ" sz="2000" baseline="30000" dirty="0"/>
              <a:t>-1</a:t>
            </a:r>
            <a:r>
              <a:rPr lang="cs-CZ" sz="2000" dirty="0"/>
              <a:t>. Za jakou dobu od startu a v jaké vzdálenosti od počáteční polohy traktoru se obě vozidla míjejí? </a:t>
            </a:r>
          </a:p>
          <a:p>
            <a:pPr algn="just"/>
            <a:endParaRPr lang="cs-CZ" sz="800" dirty="0">
              <a:solidFill>
                <a:srgbClr val="FF0000"/>
              </a:solidFill>
            </a:endParaRPr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t</a:t>
            </a:r>
            <a:r>
              <a:rPr lang="cs-CZ" sz="2000" dirty="0"/>
              <a:t> = 10 m.s</a:t>
            </a:r>
            <a:r>
              <a:rPr lang="cs-CZ" sz="2000" baseline="30000" dirty="0"/>
              <a:t>-1</a:t>
            </a:r>
            <a:endParaRPr lang="cs-CZ" sz="2000" dirty="0"/>
          </a:p>
          <a:p>
            <a:pPr algn="just"/>
            <a:r>
              <a:rPr lang="cs-CZ" sz="2000" dirty="0" err="1"/>
              <a:t>v</a:t>
            </a:r>
            <a:r>
              <a:rPr lang="cs-CZ" sz="2000" baseline="-25000" dirty="0" err="1"/>
              <a:t>m</a:t>
            </a:r>
            <a:r>
              <a:rPr lang="cs-CZ" sz="2000" dirty="0"/>
              <a:t> = 20 m.s</a:t>
            </a:r>
            <a:r>
              <a:rPr lang="cs-CZ" sz="2000" baseline="30000" dirty="0"/>
              <a:t>-1</a:t>
            </a:r>
          </a:p>
          <a:p>
            <a:pPr algn="just"/>
            <a:r>
              <a:rPr lang="cs-CZ" sz="2000" dirty="0"/>
              <a:t>s</a:t>
            </a:r>
            <a:r>
              <a:rPr lang="cs-CZ" sz="2000" baseline="-25000" dirty="0"/>
              <a:t>0 </a:t>
            </a:r>
            <a:r>
              <a:rPr lang="cs-CZ" sz="2000" dirty="0"/>
              <a:t>= 6 km = 6000 m</a:t>
            </a:r>
          </a:p>
          <a:p>
            <a:pPr algn="just"/>
            <a:r>
              <a:rPr lang="cs-CZ" sz="2000" dirty="0"/>
              <a:t>s = v</a:t>
            </a:r>
            <a:r>
              <a:rPr lang="cs-CZ" sz="2000" baseline="-25000" dirty="0"/>
              <a:t>t</a:t>
            </a:r>
            <a:r>
              <a:rPr lang="cs-CZ" sz="2000" dirty="0"/>
              <a:t>.t = s</a:t>
            </a:r>
            <a:r>
              <a:rPr lang="cs-CZ" sz="2000" baseline="-25000" dirty="0"/>
              <a:t>0</a:t>
            </a:r>
            <a:r>
              <a:rPr lang="cs-CZ" sz="2000" dirty="0"/>
              <a:t> – v</a:t>
            </a:r>
            <a:r>
              <a:rPr lang="cs-CZ" sz="2000" baseline="-25000" dirty="0"/>
              <a:t>m</a:t>
            </a:r>
            <a:r>
              <a:rPr lang="cs-CZ" sz="2000" dirty="0"/>
              <a:t>.t = 0</a:t>
            </a:r>
          </a:p>
          <a:p>
            <a:pPr algn="just"/>
            <a:r>
              <a:rPr lang="cs-CZ" sz="2000" dirty="0"/>
              <a:t>t = s</a:t>
            </a:r>
            <a:r>
              <a:rPr lang="cs-CZ" sz="2000" baseline="-25000" dirty="0"/>
              <a:t>0</a:t>
            </a:r>
            <a:r>
              <a:rPr lang="cs-CZ" sz="2000" dirty="0"/>
              <a:t>/(</a:t>
            </a:r>
            <a:r>
              <a:rPr lang="cs-CZ" sz="2000" dirty="0" err="1"/>
              <a:t>v</a:t>
            </a:r>
            <a:r>
              <a:rPr lang="cs-CZ" sz="2000" baseline="-25000" dirty="0" err="1"/>
              <a:t>t</a:t>
            </a:r>
            <a:r>
              <a:rPr lang="cs-CZ" sz="2000" dirty="0"/>
              <a:t> + </a:t>
            </a:r>
            <a:r>
              <a:rPr lang="cs-CZ" sz="2000" dirty="0" err="1"/>
              <a:t>v</a:t>
            </a:r>
            <a:r>
              <a:rPr lang="cs-CZ" sz="2000" baseline="-25000" dirty="0" err="1"/>
              <a:t>m</a:t>
            </a:r>
            <a:r>
              <a:rPr lang="cs-CZ" sz="2000" dirty="0"/>
              <a:t>) = 6000/(10 + 20) = </a:t>
            </a:r>
            <a:r>
              <a:rPr lang="en-US" sz="2000" u="sng" dirty="0"/>
              <a:t>200 s</a:t>
            </a:r>
            <a:endParaRPr lang="cs-CZ" sz="2000" u="sng" dirty="0"/>
          </a:p>
          <a:p>
            <a:pPr algn="just"/>
            <a:r>
              <a:rPr lang="cs-CZ" sz="2000" dirty="0"/>
              <a:t>st = v</a:t>
            </a:r>
            <a:r>
              <a:rPr lang="cs-CZ" sz="2000" baseline="-25000" dirty="0"/>
              <a:t>t</a:t>
            </a:r>
            <a:r>
              <a:rPr lang="cs-CZ" sz="2000" dirty="0"/>
              <a:t>.t = 10. 200 = 2000 m = </a:t>
            </a:r>
            <a:r>
              <a:rPr lang="cs-CZ" sz="2000" u="sng" dirty="0"/>
              <a:t>2 km</a:t>
            </a:r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702EF757-62E2-4C8A-B8B7-683DC39C1632}"/>
              </a:ext>
            </a:extLst>
          </p:cNvPr>
          <p:cNvSpPr txBox="1"/>
          <p:nvPr/>
        </p:nvSpPr>
        <p:spPr>
          <a:xfrm>
            <a:off x="259554" y="4162424"/>
            <a:ext cx="86248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Křižovatkou projel traktor rychlostí 36 km.h</a:t>
            </a:r>
            <a:r>
              <a:rPr lang="cs-CZ" sz="2000" baseline="30000" dirty="0"/>
              <a:t>-1</a:t>
            </a:r>
            <a:r>
              <a:rPr lang="cs-CZ" sz="2000" dirty="0"/>
              <a:t>. Za 10 minut projel křižovatkou týmž směrem osobní automobil rychlostí 54 km.h</a:t>
            </a:r>
            <a:r>
              <a:rPr lang="cs-CZ" sz="2000" baseline="30000" dirty="0"/>
              <a:t>-1</a:t>
            </a:r>
            <a:r>
              <a:rPr lang="cs-CZ" sz="2000" dirty="0"/>
              <a:t>. Za jakou dobu a v jaké vzdálenosti od křižovatky dohoní osobní automobil traktor? Obě vozidla se pohybují rovnoměrně.  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26A41857-85AC-4C68-9810-E676E32146CB}"/>
              </a:ext>
            </a:extLst>
          </p:cNvPr>
          <p:cNvSpPr txBox="1"/>
          <p:nvPr/>
        </p:nvSpPr>
        <p:spPr>
          <a:xfrm>
            <a:off x="259554" y="5628201"/>
            <a:ext cx="86248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30 min od průjezdu traktoru, 20 min od průjezdu osobního auta, 18 km od křižovatky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537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3205EDF4-4102-4011-BCBE-DF2011776FA9}"/>
              </a:ext>
            </a:extLst>
          </p:cNvPr>
          <p:cNvSpPr txBox="1"/>
          <p:nvPr/>
        </p:nvSpPr>
        <p:spPr>
          <a:xfrm>
            <a:off x="133349" y="5142737"/>
            <a:ext cx="87058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Doutnákem se šíří plamen rychlostí velikosti 3,2 m.min</a:t>
            </a:r>
            <a:r>
              <a:rPr lang="cs-CZ" sz="2000" baseline="30000" dirty="0"/>
              <a:t>-1</a:t>
            </a:r>
            <a:r>
              <a:rPr lang="cs-CZ" sz="2000" dirty="0"/>
              <a:t>. Vypočítejte potřebnou délku doutnáku, abyste se po </a:t>
            </a:r>
            <a:r>
              <a:rPr lang="en-US" sz="2000" dirty="0" err="1"/>
              <a:t>jeho</a:t>
            </a:r>
            <a:r>
              <a:rPr lang="en-US" sz="2000" dirty="0"/>
              <a:t> </a:t>
            </a:r>
            <a:r>
              <a:rPr lang="cs-CZ" sz="2000" dirty="0"/>
              <a:t>zapálení měli čas přemístit do bezpečné vzdálenosti 300 m, je-li rychlost vaší chůze 6 m.s</a:t>
            </a:r>
            <a:r>
              <a:rPr lang="cs-CZ" sz="2000" baseline="30000" dirty="0"/>
              <a:t>-1</a:t>
            </a:r>
            <a:r>
              <a:rPr lang="en-US" sz="2000" dirty="0"/>
              <a:t>.</a:t>
            </a: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402E2896-A593-470E-B72F-529A7698A81B}"/>
              </a:ext>
            </a:extLst>
          </p:cNvPr>
          <p:cNvSpPr txBox="1"/>
          <p:nvPr/>
        </p:nvSpPr>
        <p:spPr>
          <a:xfrm>
            <a:off x="219068" y="2101049"/>
            <a:ext cx="86201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V jaké nejmenší vzdálenosti od přechodu musí být automobil, který přijíždí stálou rychlostí 60 km.h</a:t>
            </a:r>
            <a:r>
              <a:rPr lang="cs-CZ" sz="2000" baseline="30000" dirty="0"/>
              <a:t>-1</a:t>
            </a:r>
            <a:r>
              <a:rPr lang="cs-CZ" sz="2000" dirty="0"/>
              <a:t>, abychom bezpečně přešli ulici, potřebujeme-li na přecházení dobu 9 s?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A73535F-C301-4DBD-A8A6-5B0B3B68DB2D}"/>
              </a:ext>
            </a:extLst>
          </p:cNvPr>
          <p:cNvSpPr txBox="1"/>
          <p:nvPr/>
        </p:nvSpPr>
        <p:spPr>
          <a:xfrm>
            <a:off x="176208" y="3661756"/>
            <a:ext cx="870585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Kombajn poseče za hodinu pole o rozloze 0,72 ha. Jak velkou rychlostí se pohybuje, seče-li pás široký 2 m?</a:t>
            </a:r>
            <a:r>
              <a:rPr lang="en-US" sz="2000" dirty="0"/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6715AB66-BA4C-4BFA-9A31-810D9C0D7548}"/>
              </a:ext>
            </a:extLst>
          </p:cNvPr>
          <p:cNvSpPr txBox="1"/>
          <p:nvPr/>
        </p:nvSpPr>
        <p:spPr>
          <a:xfrm>
            <a:off x="269075" y="431086"/>
            <a:ext cx="8463917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dirty="0"/>
              <a:t>Autobus vyjede z místa vzdáleného 54 km průměrnou rychlostí 15 m.s</a:t>
            </a:r>
            <a:r>
              <a:rPr lang="cs-CZ" sz="2000" baseline="30000" dirty="0"/>
              <a:t>-1</a:t>
            </a:r>
            <a:r>
              <a:rPr lang="cs-CZ" sz="2000" dirty="0"/>
              <a:t>. Za 15 minut po odjezdu autobusu vyjede za ním z téhož místa automobil. Jakou průměrnou rychlostí musí jet automobil, aby dosáhl cíle současně s autobusem?</a:t>
            </a:r>
            <a:r>
              <a:rPr lang="en-US" sz="2000" dirty="0"/>
              <a:t> </a:t>
            </a:r>
            <a:endParaRPr lang="cs-CZ" sz="2000" dirty="0">
              <a:solidFill>
                <a:srgbClr val="FF0000"/>
              </a:solidFill>
            </a:endParaRP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598816D1-2C0F-4B75-8266-EEF3FA98D224}"/>
              </a:ext>
            </a:extLst>
          </p:cNvPr>
          <p:cNvSpPr txBox="1"/>
          <p:nvPr/>
        </p:nvSpPr>
        <p:spPr>
          <a:xfrm>
            <a:off x="269075" y="1467519"/>
            <a:ext cx="12263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[20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r>
              <a:rPr lang="cs-CZ" sz="20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08D9E64-FDB6-4089-B096-008F99D47986}"/>
              </a:ext>
            </a:extLst>
          </p:cNvPr>
          <p:cNvSpPr txBox="1"/>
          <p:nvPr/>
        </p:nvSpPr>
        <p:spPr>
          <a:xfrm>
            <a:off x="219068" y="3099699"/>
            <a:ext cx="141923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en-US" sz="2000" dirty="0" err="1">
                <a:solidFill>
                  <a:srgbClr val="0070C0"/>
                </a:solidFill>
              </a:rPr>
              <a:t>cca</a:t>
            </a:r>
            <a:r>
              <a:rPr lang="en-US" sz="2000" dirty="0">
                <a:solidFill>
                  <a:srgbClr val="0070C0"/>
                </a:solidFill>
              </a:rPr>
              <a:t> 150 m]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A23DAA26-76BD-44FD-AE25-0FC341EF6461}"/>
              </a:ext>
            </a:extLst>
          </p:cNvPr>
          <p:cNvSpPr txBox="1"/>
          <p:nvPr/>
        </p:nvSpPr>
        <p:spPr>
          <a:xfrm>
            <a:off x="269075" y="4464527"/>
            <a:ext cx="10834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[1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971454BE-3C07-4374-94EC-1D15E952A4E0}"/>
              </a:ext>
            </a:extLst>
          </p:cNvPr>
          <p:cNvSpPr txBox="1"/>
          <p:nvPr/>
        </p:nvSpPr>
        <p:spPr>
          <a:xfrm>
            <a:off x="269075" y="6226859"/>
            <a:ext cx="150495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en-US" sz="2000" dirty="0" err="1">
                <a:solidFill>
                  <a:srgbClr val="0070C0"/>
                </a:solidFill>
              </a:rPr>
              <a:t>cca</a:t>
            </a:r>
            <a:r>
              <a:rPr lang="en-US" sz="2000" dirty="0">
                <a:solidFill>
                  <a:srgbClr val="0070C0"/>
                </a:solidFill>
              </a:rPr>
              <a:t> 2,7 m]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963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1A8A43-8740-423D-BE3D-13DBA0371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060451"/>
            <a:ext cx="6819900" cy="1325563"/>
          </a:xfrm>
        </p:spPr>
        <p:txBody>
          <a:bodyPr>
            <a:normAutofit/>
          </a:bodyPr>
          <a:lstStyle/>
          <a:p>
            <a:r>
              <a:rPr lang="cs-CZ" sz="3200" b="1" dirty="0"/>
              <a:t>Rovnoměrně zrychlený přímočarý pohyb</a:t>
            </a:r>
          </a:p>
        </p:txBody>
      </p:sp>
    </p:spTree>
    <p:extLst>
      <p:ext uri="{BB962C8B-B14F-4D97-AF65-F5344CB8AC3E}">
        <p14:creationId xmlns:p14="http://schemas.microsoft.com/office/powerpoint/2010/main" val="3858635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>
            <a:extLst>
              <a:ext uri="{FF2B5EF4-FFF2-40B4-BE49-F238E27FC236}">
                <a16:creationId xmlns:a16="http://schemas.microsoft.com/office/drawing/2014/main" id="{9578D7A2-EB00-42D4-B318-A11CA5E22570}"/>
              </a:ext>
            </a:extLst>
          </p:cNvPr>
          <p:cNvSpPr txBox="1"/>
          <p:nvPr/>
        </p:nvSpPr>
        <p:spPr>
          <a:xfrm>
            <a:off x="261937" y="549809"/>
            <a:ext cx="875347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Zdeněk sjel na saních za 10 s svah dlouhý 40 m a pak ještě pokračoval po zasněžené vodorovné louce 20 m až do úplného zastavení. Určete velikost zrychlení na svahu, velikost rychlosti na konci svahu, celkovou dobu pohybu a průměrnou rychlost po celé trajektorii.</a:t>
            </a:r>
          </a:p>
          <a:p>
            <a:endParaRPr lang="cs-CZ" sz="800" dirty="0"/>
          </a:p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40 m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1</a:t>
            </a:r>
            <a:r>
              <a:rPr lang="cs-CZ" sz="2000" dirty="0"/>
              <a:t> = 10 s</a:t>
            </a:r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20 m</a:t>
            </a:r>
          </a:p>
          <a:p>
            <a:r>
              <a:rPr lang="cs-CZ" sz="2000" dirty="0"/>
              <a:t>a</a:t>
            </a:r>
            <a:r>
              <a:rPr lang="cs-CZ" sz="2000" baseline="-25000" dirty="0"/>
              <a:t>1</a:t>
            </a:r>
            <a:r>
              <a:rPr lang="cs-CZ" sz="2000" dirty="0"/>
              <a:t> = ?</a:t>
            </a:r>
          </a:p>
          <a:p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?</a:t>
            </a:r>
          </a:p>
          <a:p>
            <a:r>
              <a:rPr lang="cs-CZ" sz="2000" dirty="0"/>
              <a:t>t = ?</a:t>
            </a:r>
          </a:p>
          <a:p>
            <a:r>
              <a:rPr lang="cs-CZ" sz="2000" dirty="0" err="1"/>
              <a:t>v</a:t>
            </a:r>
            <a:r>
              <a:rPr lang="cs-CZ" sz="2000" baseline="-25000" dirty="0" err="1"/>
              <a:t>p</a:t>
            </a:r>
            <a:r>
              <a:rPr lang="cs-CZ" sz="2000" dirty="0"/>
              <a:t> = ?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34271E1-69B0-4A5A-BB0A-DB281E6168FA}"/>
              </a:ext>
            </a:extLst>
          </p:cNvPr>
          <p:cNvSpPr txBox="1"/>
          <p:nvPr/>
        </p:nvSpPr>
        <p:spPr>
          <a:xfrm>
            <a:off x="2114551" y="2027137"/>
            <a:ext cx="6305550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cs-CZ" sz="2000" dirty="0"/>
              <a:t> = ½.a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 odtud  a</a:t>
            </a:r>
            <a:r>
              <a:rPr lang="cs-CZ" sz="2000" baseline="-25000" dirty="0"/>
              <a:t>1</a:t>
            </a:r>
            <a:r>
              <a:rPr lang="cs-CZ" sz="2000" dirty="0"/>
              <a:t> = 2.s</a:t>
            </a:r>
            <a:r>
              <a:rPr lang="cs-CZ" sz="2000" baseline="-25000" dirty="0"/>
              <a:t>1</a:t>
            </a:r>
            <a:r>
              <a:rPr lang="cs-CZ" sz="2000" dirty="0"/>
              <a:t>/t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 = 2.40/10</a:t>
            </a:r>
            <a:r>
              <a:rPr lang="cs-CZ" sz="2000" baseline="30000" dirty="0"/>
              <a:t>2</a:t>
            </a:r>
            <a:r>
              <a:rPr lang="cs-CZ" sz="2000" dirty="0"/>
              <a:t> = </a:t>
            </a:r>
            <a:r>
              <a:rPr lang="cs-CZ" sz="2000" u="sng" dirty="0"/>
              <a:t>0,8 m.s</a:t>
            </a:r>
            <a:r>
              <a:rPr lang="cs-CZ" sz="2000" u="sng" baseline="30000" dirty="0"/>
              <a:t>-2</a:t>
            </a:r>
            <a:r>
              <a:rPr lang="cs-CZ" sz="2000" u="sng" dirty="0"/>
              <a:t> </a:t>
            </a:r>
          </a:p>
          <a:p>
            <a:r>
              <a:rPr lang="cs-CZ" sz="2000" dirty="0"/>
              <a:t>v</a:t>
            </a:r>
            <a:r>
              <a:rPr lang="cs-CZ" sz="2000" baseline="-25000" dirty="0"/>
              <a:t>1</a:t>
            </a:r>
            <a:r>
              <a:rPr lang="cs-CZ" sz="2000" dirty="0"/>
              <a:t> = a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1</a:t>
            </a:r>
            <a:r>
              <a:rPr lang="cs-CZ" sz="2000" dirty="0"/>
              <a:t> = 2.s</a:t>
            </a:r>
            <a:r>
              <a:rPr lang="cs-CZ" sz="2000" baseline="-25000" dirty="0"/>
              <a:t>1</a:t>
            </a:r>
            <a:r>
              <a:rPr lang="cs-CZ" sz="2000" dirty="0"/>
              <a:t>/t</a:t>
            </a:r>
            <a:r>
              <a:rPr lang="cs-CZ" sz="2000" baseline="-25000" dirty="0"/>
              <a:t>1</a:t>
            </a:r>
            <a:r>
              <a:rPr lang="cs-CZ" sz="2000" dirty="0"/>
              <a:t> = 2.40/10 = </a:t>
            </a:r>
            <a:r>
              <a:rPr lang="cs-CZ" sz="2000" u="sng" dirty="0"/>
              <a:t>8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</a:p>
          <a:p>
            <a:endParaRPr lang="cs-CZ" sz="800" u="sng" dirty="0"/>
          </a:p>
          <a:p>
            <a:r>
              <a:rPr lang="cs-CZ" sz="2000" dirty="0"/>
              <a:t>v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 – a</a:t>
            </a:r>
            <a:r>
              <a:rPr lang="cs-CZ" sz="2000" baseline="-25000" dirty="0"/>
              <a:t>2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dirty="0"/>
              <a:t> = 0  odtud  t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/a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dirty="0"/>
              <a:t> - ½.a</a:t>
            </a:r>
            <a:r>
              <a:rPr lang="cs-CZ" sz="2000" baseline="-25000" dirty="0"/>
              <a:t>2</a:t>
            </a:r>
            <a:r>
              <a:rPr lang="cs-CZ" sz="2000" dirty="0"/>
              <a:t>.t</a:t>
            </a:r>
            <a:r>
              <a:rPr lang="cs-CZ" sz="2000" baseline="-25000" dirty="0"/>
              <a:t>2</a:t>
            </a:r>
            <a:r>
              <a:rPr lang="cs-CZ" sz="2000" baseline="30000" dirty="0"/>
              <a:t>2</a:t>
            </a:r>
            <a:r>
              <a:rPr lang="cs-CZ" sz="2000" dirty="0"/>
              <a:t>  odtud a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baseline="30000" dirty="0"/>
              <a:t>2</a:t>
            </a:r>
            <a:r>
              <a:rPr lang="cs-CZ" sz="2000" dirty="0"/>
              <a:t>/2.s</a:t>
            </a:r>
            <a:r>
              <a:rPr lang="cs-CZ" sz="2000" baseline="-25000" dirty="0"/>
              <a:t>2</a:t>
            </a:r>
            <a:r>
              <a:rPr lang="cs-CZ" sz="2000" dirty="0"/>
              <a:t> </a:t>
            </a:r>
          </a:p>
          <a:p>
            <a:r>
              <a:rPr lang="cs-CZ" sz="2000" dirty="0"/>
              <a:t>t</a:t>
            </a:r>
            <a:r>
              <a:rPr lang="cs-CZ" sz="2000" baseline="-25000" dirty="0"/>
              <a:t>2</a:t>
            </a:r>
            <a:r>
              <a:rPr lang="cs-CZ" sz="2000" dirty="0"/>
              <a:t> = v</a:t>
            </a:r>
            <a:r>
              <a:rPr lang="cs-CZ" sz="2000" baseline="-25000" dirty="0"/>
              <a:t>1</a:t>
            </a:r>
            <a:r>
              <a:rPr lang="cs-CZ" sz="2000" dirty="0"/>
              <a:t>/a</a:t>
            </a:r>
            <a:r>
              <a:rPr lang="cs-CZ" sz="2000" baseline="-25000" dirty="0"/>
              <a:t>2</a:t>
            </a:r>
            <a:r>
              <a:rPr lang="cs-CZ" sz="2000" dirty="0"/>
              <a:t> = 2.s</a:t>
            </a:r>
            <a:r>
              <a:rPr lang="cs-CZ" sz="2000" baseline="-25000" dirty="0"/>
              <a:t>2</a:t>
            </a:r>
            <a:r>
              <a:rPr lang="cs-CZ" sz="2000" dirty="0"/>
              <a:t>/v</a:t>
            </a:r>
            <a:r>
              <a:rPr lang="cs-CZ" sz="2000" baseline="-25000" dirty="0"/>
              <a:t>1</a:t>
            </a:r>
            <a:r>
              <a:rPr lang="cs-CZ" sz="2000" dirty="0"/>
              <a:t> = 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cs-CZ" sz="2000" dirty="0"/>
              <a:t> . t</a:t>
            </a:r>
            <a:r>
              <a:rPr lang="cs-CZ" sz="2000" baseline="-25000" dirty="0"/>
              <a:t>1</a:t>
            </a:r>
            <a:endParaRPr lang="cs-CZ" sz="2000" dirty="0"/>
          </a:p>
          <a:p>
            <a:r>
              <a:rPr lang="cs-CZ" sz="2000" dirty="0"/>
              <a:t>t = t</a:t>
            </a:r>
            <a:r>
              <a:rPr lang="en-US" sz="2000" baseline="-25000" dirty="0"/>
              <a:t>1</a:t>
            </a:r>
            <a:r>
              <a:rPr lang="cs-CZ" sz="2000" dirty="0"/>
              <a:t> </a:t>
            </a:r>
            <a:r>
              <a:rPr lang="en-US" sz="2000" dirty="0"/>
              <a:t>+</a:t>
            </a:r>
            <a:r>
              <a:rPr lang="cs-CZ" sz="2000" dirty="0"/>
              <a:t> 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cs-CZ" sz="2000" dirty="0"/>
              <a:t> . t</a:t>
            </a:r>
            <a:r>
              <a:rPr lang="cs-CZ" sz="2000" baseline="-25000" dirty="0"/>
              <a:t>1 </a:t>
            </a:r>
            <a:r>
              <a:rPr lang="cs-CZ" sz="2000" dirty="0"/>
              <a:t>= t</a:t>
            </a:r>
            <a:r>
              <a:rPr lang="cs-CZ" sz="2000" baseline="-25000" dirty="0"/>
              <a:t>1</a:t>
            </a:r>
            <a:r>
              <a:rPr lang="en-US" sz="2000" dirty="0"/>
              <a:t> . (1 + </a:t>
            </a:r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cs-CZ" sz="2000" dirty="0"/>
              <a:t>/s</a:t>
            </a:r>
            <a:r>
              <a:rPr lang="cs-CZ" sz="2000" baseline="-25000" dirty="0"/>
              <a:t>1</a:t>
            </a:r>
            <a:r>
              <a:rPr lang="en-US" sz="2000" dirty="0"/>
              <a:t>) </a:t>
            </a:r>
            <a:r>
              <a:rPr lang="cs-CZ" sz="2000" dirty="0"/>
              <a:t>= </a:t>
            </a:r>
            <a:r>
              <a:rPr lang="en-US" sz="2000" dirty="0"/>
              <a:t>10 . (1 + 20</a:t>
            </a:r>
            <a:r>
              <a:rPr lang="cs-CZ" sz="2000" dirty="0"/>
              <a:t>/</a:t>
            </a:r>
            <a:r>
              <a:rPr lang="en-US" sz="2000" dirty="0"/>
              <a:t>40) = </a:t>
            </a:r>
            <a:r>
              <a:rPr lang="en-US" sz="2000" u="sng" dirty="0"/>
              <a:t>15 s</a:t>
            </a:r>
          </a:p>
          <a:p>
            <a:r>
              <a:rPr lang="en-US" sz="2000" dirty="0"/>
              <a:t>v</a:t>
            </a:r>
            <a:r>
              <a:rPr lang="en-US" sz="2000" baseline="-25000" dirty="0"/>
              <a:t>s</a:t>
            </a:r>
            <a:r>
              <a:rPr lang="en-US" sz="2000" dirty="0"/>
              <a:t> = (</a:t>
            </a:r>
            <a:r>
              <a:rPr lang="cs-CZ" sz="2000" dirty="0"/>
              <a:t>s</a:t>
            </a:r>
            <a:r>
              <a:rPr lang="cs-CZ" sz="2000" baseline="-25000" dirty="0"/>
              <a:t>2</a:t>
            </a:r>
            <a:r>
              <a:rPr lang="en-US" sz="2000" dirty="0"/>
              <a:t> + </a:t>
            </a:r>
            <a:r>
              <a:rPr lang="cs-CZ" sz="2000" dirty="0"/>
              <a:t>s</a:t>
            </a:r>
            <a:r>
              <a:rPr lang="cs-CZ" sz="2000" baseline="-25000" dirty="0"/>
              <a:t>1</a:t>
            </a:r>
            <a:r>
              <a:rPr lang="en-US" sz="2000" dirty="0"/>
              <a:t>)/</a:t>
            </a:r>
            <a:r>
              <a:rPr lang="cs-CZ" sz="2000" dirty="0"/>
              <a:t> t</a:t>
            </a:r>
            <a:r>
              <a:rPr lang="en-US" sz="2000" dirty="0"/>
              <a:t> = (20 + 40)/</a:t>
            </a:r>
            <a:r>
              <a:rPr lang="cs-CZ" sz="2000" dirty="0"/>
              <a:t> </a:t>
            </a:r>
            <a:r>
              <a:rPr lang="en-US" sz="2000" dirty="0"/>
              <a:t>15 = </a:t>
            </a:r>
            <a:r>
              <a:rPr lang="en-US" sz="2000" u="sng" dirty="0"/>
              <a:t>4</a:t>
            </a:r>
            <a:r>
              <a:rPr lang="cs-CZ" sz="2000" u="sng" dirty="0"/>
              <a:t> m.s</a:t>
            </a:r>
            <a:r>
              <a:rPr lang="cs-CZ" sz="2000" u="sng" baseline="30000" dirty="0"/>
              <a:t>-1</a:t>
            </a:r>
            <a:r>
              <a:rPr lang="cs-CZ" sz="2000" u="sng" dirty="0"/>
              <a:t>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207031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FF2A4F-DF82-420D-8499-92AE2D2F1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6925" y="647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42B9FF0D-428C-4F60-AEDB-714B645BBA3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52542" y="3796129"/>
          <a:ext cx="5029616" cy="29666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3743325" imgH="2209800" progId="Excel.Chart.8">
                  <p:embed/>
                </p:oleObj>
              </mc:Choice>
              <mc:Fallback>
                <p:oleObj name="Chart" r:id="rId2" imgW="3743325" imgH="2209800" progId="Excel.Chart.8">
                  <p:embed/>
                  <p:pic>
                    <p:nvPicPr>
                      <p:cNvPr id="5" name="Objekt 4">
                        <a:extLst>
                          <a:ext uri="{FF2B5EF4-FFF2-40B4-BE49-F238E27FC236}">
                            <a16:creationId xmlns:a16="http://schemas.microsoft.com/office/drawing/2014/main" id="{42B9FF0D-428C-4F60-AEDB-714B645BBA3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2542" y="3796129"/>
                        <a:ext cx="5029616" cy="29666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674264B3-B466-45B5-BC96-50FB650D1D63}"/>
              </a:ext>
            </a:extLst>
          </p:cNvPr>
          <p:cNvSpPr txBox="1"/>
          <p:nvPr/>
        </p:nvSpPr>
        <p:spPr>
          <a:xfrm>
            <a:off x="2362200" y="318254"/>
            <a:ext cx="67818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nulté do čtvrté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čtvrté do šesté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druh pohybu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rychlost v páté sekundě,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těleso urazí od čtvrté do šesté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zrychlení ve třetí sekundě,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těleso urazí během prvních dvou sekund,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urazí od druhé do čtvrté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pohyb, kterým se pohybuje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zpomalení pohybu od šesté do osmé sekundy,</a:t>
            </a:r>
          </a:p>
          <a:p>
            <a:pPr marL="742950" marR="0" lvl="1" indent="-285750" algn="just"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  <a:tabLst>
                <a:tab pos="228600" algn="l"/>
                <a:tab pos="9144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dráhu, kterou urazí od šesté do osmé sekundy.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348E6A-615B-48B7-BD57-E90FDBBFE00E}"/>
              </a:ext>
            </a:extLst>
          </p:cNvPr>
          <p:cNvSpPr txBox="1"/>
          <p:nvPr/>
        </p:nvSpPr>
        <p:spPr>
          <a:xfrm>
            <a:off x="542925" y="1349305"/>
            <a:ext cx="1524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>
              <a:spcBef>
                <a:spcPts val="0"/>
              </a:spcBef>
              <a:spcAft>
                <a:spcPts val="0"/>
              </a:spcAft>
              <a:tabLst>
                <a:tab pos="228600" algn="l"/>
                <a:tab pos="457200" algn="l"/>
              </a:tabLst>
            </a:pPr>
            <a:r>
              <a:rPr lang="cs-CZ" sz="2000" dirty="0">
                <a:effectLst/>
                <a:ea typeface="Times New Roman" panose="02020603050405020304" pitchFamily="18" charset="0"/>
              </a:rPr>
              <a:t>Určete podle obrázku:</a:t>
            </a:r>
          </a:p>
        </p:txBody>
      </p:sp>
    </p:spTree>
    <p:extLst>
      <p:ext uri="{BB962C8B-B14F-4D97-AF65-F5344CB8AC3E}">
        <p14:creationId xmlns:p14="http://schemas.microsoft.com/office/powerpoint/2010/main" val="429086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04DE4646-37B5-4FED-8CC3-14807C9D961C}"/>
              </a:ext>
            </a:extLst>
          </p:cNvPr>
          <p:cNvSpPr txBox="1"/>
          <p:nvPr/>
        </p:nvSpPr>
        <p:spPr>
          <a:xfrm>
            <a:off x="104775" y="291071"/>
            <a:ext cx="893445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Vůz má v jistém místě své dráhy rychlost 60 km.h</a:t>
            </a:r>
            <a:r>
              <a:rPr lang="cs-CZ" sz="2000" baseline="30000" dirty="0"/>
              <a:t>-1</a:t>
            </a:r>
            <a:r>
              <a:rPr lang="cs-CZ" sz="2000" dirty="0"/>
              <a:t> a o 100 m dále rychlost 40 km.h</a:t>
            </a:r>
            <a:r>
              <a:rPr lang="cs-CZ" sz="2000" baseline="30000" dirty="0"/>
              <a:t>-1</a:t>
            </a:r>
            <a:r>
              <a:rPr lang="cs-CZ" sz="2000" dirty="0"/>
              <a:t>. Jaké je jeho zpoždění?</a:t>
            </a:r>
          </a:p>
          <a:p>
            <a:endParaRPr lang="cs-CZ" sz="800" dirty="0"/>
          </a:p>
          <a:p>
            <a:r>
              <a:rPr lang="cs-CZ" sz="2000" dirty="0"/>
              <a:t>v</a:t>
            </a:r>
            <a:r>
              <a:rPr lang="cs-CZ" sz="2000" baseline="-25000" dirty="0"/>
              <a:t>0</a:t>
            </a:r>
            <a:r>
              <a:rPr lang="cs-CZ" sz="2000" dirty="0"/>
              <a:t> = 60 km.h</a:t>
            </a:r>
            <a:r>
              <a:rPr lang="cs-CZ" sz="2000" baseline="30000" dirty="0"/>
              <a:t>-1</a:t>
            </a:r>
            <a:r>
              <a:rPr lang="cs-CZ" sz="2000" dirty="0"/>
              <a:t> = 16,67 m.s</a:t>
            </a:r>
            <a:r>
              <a:rPr lang="cs-CZ" sz="2000" baseline="30000" dirty="0"/>
              <a:t>-1</a:t>
            </a:r>
          </a:p>
          <a:p>
            <a:r>
              <a:rPr lang="cs-CZ" sz="2000" dirty="0"/>
              <a:t>v = 40 km.h</a:t>
            </a:r>
            <a:r>
              <a:rPr lang="cs-CZ" sz="2000" baseline="30000" dirty="0"/>
              <a:t>-1</a:t>
            </a:r>
            <a:r>
              <a:rPr lang="cs-CZ" sz="2000" dirty="0"/>
              <a:t> = 11,11 m.s</a:t>
            </a:r>
            <a:r>
              <a:rPr lang="cs-CZ" sz="2000" baseline="30000" dirty="0"/>
              <a:t>-1</a:t>
            </a:r>
            <a:endParaRPr lang="cs-CZ" sz="2000" dirty="0"/>
          </a:p>
          <a:p>
            <a:r>
              <a:rPr lang="cs-CZ" sz="2000" dirty="0"/>
              <a:t>s = 100 m</a:t>
            </a:r>
          </a:p>
          <a:p>
            <a:r>
              <a:rPr lang="cs-CZ" sz="2000" dirty="0"/>
              <a:t>a = ?</a:t>
            </a:r>
          </a:p>
          <a:p>
            <a:endParaRPr lang="cs-CZ" sz="800" dirty="0"/>
          </a:p>
          <a:p>
            <a:r>
              <a:rPr lang="cs-CZ" sz="2000" dirty="0"/>
              <a:t>v = v</a:t>
            </a:r>
            <a:r>
              <a:rPr lang="cs-CZ" sz="2000" baseline="-25000" dirty="0"/>
              <a:t>0</a:t>
            </a:r>
            <a:r>
              <a:rPr lang="cs-CZ" sz="2000" dirty="0"/>
              <a:t> + a.t </a:t>
            </a:r>
          </a:p>
          <a:p>
            <a:r>
              <a:rPr lang="cs-CZ" sz="2000" dirty="0"/>
              <a:t>t = (v – v</a:t>
            </a:r>
            <a:r>
              <a:rPr lang="cs-CZ" sz="2000" baseline="-25000" dirty="0"/>
              <a:t>0</a:t>
            </a:r>
            <a:r>
              <a:rPr lang="cs-CZ" sz="2000" dirty="0"/>
              <a:t>)/a</a:t>
            </a:r>
          </a:p>
          <a:p>
            <a:r>
              <a:rPr lang="cs-CZ" sz="2000" dirty="0"/>
              <a:t>s = v</a:t>
            </a:r>
            <a:r>
              <a:rPr lang="cs-CZ" sz="2000" baseline="-25000" dirty="0"/>
              <a:t>0</a:t>
            </a:r>
            <a:r>
              <a:rPr lang="cs-CZ" sz="2000" dirty="0"/>
              <a:t>. (v – v</a:t>
            </a:r>
            <a:r>
              <a:rPr lang="cs-CZ" sz="2000" baseline="-25000" dirty="0"/>
              <a:t>0</a:t>
            </a:r>
            <a:r>
              <a:rPr lang="cs-CZ" sz="2000" dirty="0"/>
              <a:t>)/a  + ½.a.((v – v</a:t>
            </a:r>
            <a:r>
              <a:rPr lang="cs-CZ" sz="2000" baseline="-25000" dirty="0"/>
              <a:t>0</a:t>
            </a:r>
            <a:r>
              <a:rPr lang="cs-CZ" sz="2000" dirty="0"/>
              <a:t>)/a)</a:t>
            </a:r>
            <a:r>
              <a:rPr lang="cs-CZ" sz="2000" baseline="30000" dirty="0"/>
              <a:t>2</a:t>
            </a:r>
            <a:r>
              <a:rPr lang="cs-CZ" sz="2000" dirty="0"/>
              <a:t> = (v</a:t>
            </a:r>
            <a:r>
              <a:rPr lang="cs-CZ" sz="2000" baseline="-25000" dirty="0"/>
              <a:t>0</a:t>
            </a:r>
            <a:r>
              <a:rPr lang="cs-CZ" sz="2000" dirty="0"/>
              <a:t>.v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+ (½.v</a:t>
            </a:r>
            <a:r>
              <a:rPr lang="cs-CZ" sz="2000" baseline="30000" dirty="0"/>
              <a:t>2</a:t>
            </a:r>
            <a:r>
              <a:rPr lang="cs-CZ" sz="2000" dirty="0"/>
              <a:t> – v.v</a:t>
            </a:r>
            <a:r>
              <a:rPr lang="cs-CZ" sz="2000" baseline="-25000" dirty="0"/>
              <a:t>0</a:t>
            </a:r>
            <a:r>
              <a:rPr lang="cs-CZ" sz="2000" dirty="0"/>
              <a:t> + ½.v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=</a:t>
            </a:r>
          </a:p>
          <a:p>
            <a:r>
              <a:rPr lang="cs-CZ" sz="2000" dirty="0"/>
              <a:t> = ½.(v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)/a = 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)/2.a</a:t>
            </a:r>
          </a:p>
          <a:p>
            <a:r>
              <a:rPr lang="cs-CZ" sz="2000" dirty="0"/>
              <a:t>a = (v</a:t>
            </a:r>
            <a:r>
              <a:rPr lang="cs-CZ" sz="2000" baseline="30000" dirty="0"/>
              <a:t>2</a:t>
            </a:r>
            <a:r>
              <a:rPr lang="cs-CZ" sz="2000" dirty="0"/>
              <a:t> – v</a:t>
            </a:r>
            <a:r>
              <a:rPr lang="cs-CZ" sz="2000" baseline="-25000" dirty="0"/>
              <a:t>0</a:t>
            </a:r>
            <a:r>
              <a:rPr lang="cs-CZ" sz="2000" baseline="30000" dirty="0"/>
              <a:t>2</a:t>
            </a:r>
            <a:r>
              <a:rPr lang="cs-CZ" sz="2000" dirty="0"/>
              <a:t>)/2.s = (11,11</a:t>
            </a:r>
            <a:r>
              <a:rPr lang="cs-CZ" sz="2000" baseline="30000" dirty="0"/>
              <a:t>2</a:t>
            </a:r>
            <a:r>
              <a:rPr lang="cs-CZ" sz="2000" dirty="0"/>
              <a:t> – 16,67</a:t>
            </a:r>
            <a:r>
              <a:rPr lang="cs-CZ" sz="2000" baseline="30000" dirty="0"/>
              <a:t>2</a:t>
            </a:r>
            <a:r>
              <a:rPr lang="cs-CZ" sz="2000" dirty="0"/>
              <a:t>)/2.100 = </a:t>
            </a:r>
            <a:r>
              <a:rPr lang="cs-CZ" sz="2000" u="sng" dirty="0"/>
              <a:t>0,78 m.s</a:t>
            </a:r>
            <a:r>
              <a:rPr lang="cs-CZ" sz="2000" u="sng" baseline="30000" dirty="0"/>
              <a:t>-2</a:t>
            </a:r>
          </a:p>
          <a:p>
            <a:endParaRPr lang="cs-CZ" sz="2000" dirty="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5B25C97-421D-4CEC-AA48-D7A67216B095}"/>
              </a:ext>
            </a:extLst>
          </p:cNvPr>
          <p:cNvSpPr txBox="1"/>
          <p:nvPr/>
        </p:nvSpPr>
        <p:spPr>
          <a:xfrm flipH="1">
            <a:off x="219077" y="5196970"/>
            <a:ext cx="88201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Motocykl jede rovnoměrně zrychleně a během 10 s zvýší rychlost z 6 m.s</a:t>
            </a:r>
            <a:r>
              <a:rPr lang="cs-CZ" sz="2000" baseline="30000" dirty="0"/>
              <a:t>-1</a:t>
            </a:r>
            <a:r>
              <a:rPr lang="cs-CZ" sz="2000" dirty="0"/>
              <a:t> na 16 m.s</a:t>
            </a:r>
            <a:r>
              <a:rPr lang="cs-CZ" sz="2000" baseline="30000" dirty="0"/>
              <a:t>-1</a:t>
            </a:r>
            <a:r>
              <a:rPr lang="cs-CZ" sz="2000" dirty="0"/>
              <a:t>. Určete velikost zrychlení motocyklu a dráhu, kterou za danou dobu urazí. 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64E6BE34-D952-4667-88CF-77D48A704BAE}"/>
              </a:ext>
            </a:extLst>
          </p:cNvPr>
          <p:cNvSpPr txBox="1"/>
          <p:nvPr/>
        </p:nvSpPr>
        <p:spPr>
          <a:xfrm>
            <a:off x="497828" y="597950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solidFill>
                  <a:srgbClr val="0070C0"/>
                </a:solidFill>
              </a:rPr>
              <a:t>[</a:t>
            </a:r>
            <a:r>
              <a:rPr lang="cs-CZ" sz="2000" dirty="0">
                <a:solidFill>
                  <a:srgbClr val="0070C0"/>
                </a:solidFill>
              </a:rPr>
              <a:t>1</a:t>
            </a:r>
            <a:r>
              <a:rPr lang="en-US" sz="2000" dirty="0">
                <a:solidFill>
                  <a:srgbClr val="0070C0"/>
                </a:solidFill>
              </a:rPr>
              <a:t> m.s</a:t>
            </a:r>
            <a:r>
              <a:rPr lang="en-US" sz="2000" baseline="30000" dirty="0">
                <a:solidFill>
                  <a:srgbClr val="0070C0"/>
                </a:solidFill>
              </a:rPr>
              <a:t>-1</a:t>
            </a:r>
            <a:r>
              <a:rPr lang="en-US" sz="2000" dirty="0">
                <a:solidFill>
                  <a:srgbClr val="0070C0"/>
                </a:solidFill>
              </a:rPr>
              <a:t>,</a:t>
            </a:r>
            <a:r>
              <a:rPr lang="cs-CZ" sz="2000" dirty="0">
                <a:solidFill>
                  <a:srgbClr val="0070C0"/>
                </a:solidFill>
              </a:rPr>
              <a:t> 110 m</a:t>
            </a:r>
            <a:r>
              <a:rPr lang="en-US" sz="2000" dirty="0">
                <a:solidFill>
                  <a:srgbClr val="0070C0"/>
                </a:solidFill>
              </a:rPr>
              <a:t>]</a:t>
            </a:r>
            <a:endParaRPr lang="cs-CZ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778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11904f23-f0db-4cdc-96f7-390bd55fcee8}" enabled="0" method="" siteId="{11904f23-f0db-4cdc-96f7-390bd55fcee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3656</TotalTime>
  <Words>3110</Words>
  <Application>Microsoft Office PowerPoint</Application>
  <PresentationFormat>Předvádění na obrazovce (4:3)</PresentationFormat>
  <Paragraphs>229</Paragraphs>
  <Slides>22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Times New Roman</vt:lpstr>
      <vt:lpstr>Motiv Office</vt:lpstr>
      <vt:lpstr>Chart</vt:lpstr>
      <vt:lpstr>Kinematika</vt:lpstr>
      <vt:lpstr>Rovnoměrný přímočarý pohyb</vt:lpstr>
      <vt:lpstr>Prezentace aplikace PowerPoint</vt:lpstr>
      <vt:lpstr>Prezentace aplikace PowerPoint</vt:lpstr>
      <vt:lpstr>Prezentace aplikace PowerPoint</vt:lpstr>
      <vt:lpstr>Rovnoměrně zrychlený přímočarý pohyb</vt:lpstr>
      <vt:lpstr>Prezentace aplikace PowerPoint</vt:lpstr>
      <vt:lpstr>Prezentace aplikace PowerPoint</vt:lpstr>
      <vt:lpstr>Prezentace aplikace PowerPoint</vt:lpstr>
      <vt:lpstr>Prezentace aplikace PowerPoint</vt:lpstr>
      <vt:lpstr>Rovnoměrný pohyb po kružnici</vt:lpstr>
      <vt:lpstr>Prezentace aplikace PowerPoint</vt:lpstr>
      <vt:lpstr>Prezentace aplikace PowerPoint</vt:lpstr>
      <vt:lpstr>Skládání pohybů</vt:lpstr>
      <vt:lpstr>Prezentace aplikace PowerPoint</vt:lpstr>
      <vt:lpstr>Pohyb v gravitačním poli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Lubomír Prokeš</cp:lastModifiedBy>
  <cp:revision>97</cp:revision>
  <dcterms:created xsi:type="dcterms:W3CDTF">2020-09-26T08:34:05Z</dcterms:created>
  <dcterms:modified xsi:type="dcterms:W3CDTF">2024-09-29T18:40:06Z</dcterms:modified>
</cp:coreProperties>
</file>