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893" r:id="rId2"/>
    <p:sldId id="902" r:id="rId3"/>
    <p:sldId id="901" r:id="rId4"/>
    <p:sldId id="913" r:id="rId5"/>
    <p:sldId id="904" r:id="rId6"/>
    <p:sldId id="903" r:id="rId7"/>
    <p:sldId id="256" r:id="rId8"/>
    <p:sldId id="906" r:id="rId9"/>
    <p:sldId id="907" r:id="rId10"/>
    <p:sldId id="908" r:id="rId11"/>
    <p:sldId id="909" r:id="rId12"/>
    <p:sldId id="910" r:id="rId13"/>
    <p:sldId id="911" r:id="rId14"/>
    <p:sldId id="912" r:id="rId15"/>
    <p:sldId id="916" r:id="rId16"/>
    <p:sldId id="915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113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046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418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619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293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272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8530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538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562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571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46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7B58B-37A0-4223-A154-454CE0562231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800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720713A-DFAD-4441-BF50-475020FB080B}"/>
              </a:ext>
            </a:extLst>
          </p:cNvPr>
          <p:cNvSpPr txBox="1"/>
          <p:nvPr/>
        </p:nvSpPr>
        <p:spPr>
          <a:xfrm>
            <a:off x="285750" y="227737"/>
            <a:ext cx="85725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Určete periodu a frekvenci.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	a) jehly šicího stroje, která udělá 20 stehů za sekundu    </a:t>
            </a:r>
            <a:br>
              <a:rPr lang="cs-CZ" sz="2000" b="0" i="0" dirty="0">
                <a:solidFill>
                  <a:srgbClr val="4F4F4F"/>
                </a:solidFill>
                <a:effectLst/>
              </a:rPr>
            </a:br>
            <a:r>
              <a:rPr lang="cs-CZ" sz="2000" b="0" i="0" dirty="0">
                <a:solidFill>
                  <a:srgbClr val="4F4F4F"/>
                </a:solidFill>
                <a:effectLst/>
              </a:rPr>
              <a:t>	b) tepů srdce, které vykoná 75 tepů za minutu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096D9B14-5699-4D4B-AB3A-6420FC1C2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079" y="1386276"/>
            <a:ext cx="4199842" cy="2420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221656DC-0A46-4710-851A-79D0A2E110DF}"/>
              </a:ext>
            </a:extLst>
          </p:cNvPr>
          <p:cNvSpPr txBox="1"/>
          <p:nvPr/>
        </p:nvSpPr>
        <p:spPr>
          <a:xfrm>
            <a:off x="209550" y="4143375"/>
            <a:ext cx="8724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Registrační papír v elektrokardiografu se pohybuje rovnoměrně rychlostí o velikosti 20 mm.s</a:t>
            </a:r>
            <a:r>
              <a:rPr lang="cs-CZ" sz="2000" baseline="30000" dirty="0"/>
              <a:t>-1</a:t>
            </a:r>
            <a:r>
              <a:rPr lang="cs-CZ" sz="2000" dirty="0"/>
              <a:t>. Jakou délku bude mít záznam jedné periody činnosti srdce, které vykoná 72 tepů za minutu?</a:t>
            </a:r>
          </a:p>
        </p:txBody>
      </p:sp>
      <p:pic>
        <p:nvPicPr>
          <p:cNvPr id="2050" name="Picture 2" descr="Kmitavý pohyb">
            <a:extLst>
              <a:ext uri="{FF2B5EF4-FFF2-40B4-BE49-F238E27FC236}">
                <a16:creationId xmlns:a16="http://schemas.microsoft.com/office/drawing/2014/main" id="{D99AF619-9AA0-4F17-A818-FF59AA41490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52" y="4954359"/>
            <a:ext cx="2735937" cy="1698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D236AC0F-0F2D-416D-940F-32F946C0AC79}"/>
              </a:ext>
            </a:extLst>
          </p:cNvPr>
          <p:cNvSpPr txBox="1"/>
          <p:nvPr/>
        </p:nvSpPr>
        <p:spPr>
          <a:xfrm>
            <a:off x="400050" y="5287058"/>
            <a:ext cx="12001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[17 mm]</a:t>
            </a:r>
            <a:r>
              <a:rPr lang="cs-CZ" sz="2000" dirty="0">
                <a:solidFill>
                  <a:srgbClr val="FF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06517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0A8F1E9-8ED3-4652-99C7-63174F732801}"/>
              </a:ext>
            </a:extLst>
          </p:cNvPr>
          <p:cNvSpPr txBox="1"/>
          <p:nvPr/>
        </p:nvSpPr>
        <p:spPr>
          <a:xfrm>
            <a:off x="219074" y="300335"/>
            <a:ext cx="86868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O kolik decibelů se zvýší hladina intenzity zvuku, pokud intenzita zvuku se zvýší 100 000 krát. Jaká bude tato zvýšená intenzita?</a:t>
            </a:r>
            <a:endParaRPr lang="cs-CZ" sz="20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B8D1F63-03AE-44CB-8CA5-E969589096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6" y="1214156"/>
            <a:ext cx="2652713" cy="327688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06AEC60A-5A70-44CF-BFAA-8DF72766C6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0415" y="1214156"/>
            <a:ext cx="2547938" cy="4155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570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1C7FBC7-F61C-472F-B7F0-32827B7E2B23}"/>
              </a:ext>
            </a:extLst>
          </p:cNvPr>
          <p:cNvSpPr txBox="1"/>
          <p:nvPr/>
        </p:nvSpPr>
        <p:spPr>
          <a:xfrm>
            <a:off x="200025" y="257086"/>
            <a:ext cx="87439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Pokud zkrátíme délku struny (při nezměněné napínací síle) o 10 cm, změní se její základní frekvence 1,5 krát. Určitě původní délku struny l.</a:t>
            </a:r>
            <a:endParaRPr lang="cs-CZ" sz="20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002EF218-0A5D-4C4B-8A79-06C427CCA9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1165170"/>
            <a:ext cx="2571750" cy="5435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1583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F04F46A-36DC-4A1F-9D0D-5DDB36E2F3FE}"/>
              </a:ext>
            </a:extLst>
          </p:cNvPr>
          <p:cNvSpPr txBox="1"/>
          <p:nvPr/>
        </p:nvSpPr>
        <p:spPr>
          <a:xfrm>
            <a:off x="152400" y="247561"/>
            <a:ext cx="88392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Honza stojí u dálnice po níž prochází sanitka rychlostí 20 ms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Siréna sanitky vysílá stálý tón frekvence 1000 Hz. Jakou frekvenci Honza registruje, pokud se sanitka 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a) přibližuje a b) vzdaluje. Teplota vzduchu je 20 </a:t>
            </a:r>
            <a:r>
              <a:rPr lang="cs-CZ" sz="2000" b="0" i="0" baseline="30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</a:t>
            </a:r>
            <a:r>
              <a:rPr lang="cs-CZ" sz="2000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</a:t>
            </a:r>
            <a:r>
              <a:rPr lang="cs-CZ" sz="2000" dirty="0">
                <a:solidFill>
                  <a:srgbClr val="4F4F4F"/>
                </a:solidFill>
                <a:latin typeface="Segoe UI" panose="020B0502040204020203" pitchFamily="34" charset="0"/>
              </a:rPr>
              <a:t>.</a:t>
            </a:r>
            <a:endParaRPr lang="cs-CZ" sz="2000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just"/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027F27F-58D0-416F-A8F8-BE371AA38AA4}"/>
              </a:ext>
            </a:extLst>
          </p:cNvPr>
          <p:cNvSpPr txBox="1"/>
          <p:nvPr/>
        </p:nvSpPr>
        <p:spPr>
          <a:xfrm>
            <a:off x="152400" y="1448485"/>
            <a:ext cx="329565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000" b="0" i="0" dirty="0">
                <a:solidFill>
                  <a:srgbClr val="4F4F4F"/>
                </a:solidFill>
                <a:effectLst/>
              </a:rPr>
              <a:t>v = 331,8 +0,61.20 = 344 m.s</a:t>
            </a:r>
            <a:r>
              <a:rPr lang="pl-PL" sz="2000" b="0" i="0" baseline="30000" dirty="0">
                <a:solidFill>
                  <a:srgbClr val="4F4F4F"/>
                </a:solidFill>
                <a:effectLst/>
              </a:rPr>
              <a:t>-1</a:t>
            </a:r>
            <a:endParaRPr lang="pl-PL" sz="2000" b="0" i="0" dirty="0">
              <a:solidFill>
                <a:srgbClr val="4F4F4F"/>
              </a:solidFill>
              <a:effectLst/>
            </a:endParaRPr>
          </a:p>
          <a:p>
            <a:r>
              <a:rPr lang="pl-PL" sz="2000" b="0" i="0" dirty="0">
                <a:solidFill>
                  <a:srgbClr val="4F4F4F"/>
                </a:solidFill>
                <a:effectLst/>
              </a:rPr>
              <a:t>w = 20 m.s</a:t>
            </a:r>
            <a:r>
              <a:rPr lang="pl-PL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pl-PL" sz="2000" b="0" i="0" dirty="0">
                <a:solidFill>
                  <a:srgbClr val="4F4F4F"/>
                </a:solidFill>
                <a:effectLst/>
              </a:rPr>
              <a:t> </a:t>
            </a:r>
          </a:p>
          <a:p>
            <a:r>
              <a:rPr lang="pl-PL" sz="2000" b="0" i="0" dirty="0">
                <a:solidFill>
                  <a:srgbClr val="4F4F4F"/>
                </a:solidFill>
                <a:effectLst/>
              </a:rPr>
              <a:t>f = 1 000 Hz</a:t>
            </a:r>
          </a:p>
          <a:p>
            <a:r>
              <a:rPr lang="pl-PL" sz="2000" b="0" i="0" dirty="0">
                <a:solidFill>
                  <a:srgbClr val="4F4F4F"/>
                </a:solidFill>
                <a:effectLst/>
              </a:rPr>
              <a:t>u = 0 m.s</a:t>
            </a:r>
            <a:r>
              <a:rPr lang="pl-PL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pl-PL" sz="2000" b="0" i="0" dirty="0">
                <a:solidFill>
                  <a:srgbClr val="4F4F4F"/>
                </a:solidFill>
                <a:effectLst/>
              </a:rPr>
              <a:t> </a:t>
            </a:r>
            <a:endParaRPr lang="cs-CZ" sz="200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DE88C67-E342-4512-82D6-D5109AEC5E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7612" y="1361938"/>
            <a:ext cx="5100638" cy="5180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185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50FD348-F526-487C-9380-25D0F2B337D1}"/>
              </a:ext>
            </a:extLst>
          </p:cNvPr>
          <p:cNvSpPr txBox="1"/>
          <p:nvPr/>
        </p:nvSpPr>
        <p:spPr>
          <a:xfrm>
            <a:off x="180975" y="290810"/>
            <a:ext cx="8610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Vypočtěte vlnové délky odpovídající hranicím frekvenčního intervalu slyšitelnosti zvuku 16 Hz - 20 000 Hz.  Rychlost zvuku je 340 m.s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</a:t>
            </a:r>
            <a:endParaRPr lang="cs-CZ" sz="2000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72063471-20A6-4942-BF5D-4C0F134975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49" y="1174977"/>
            <a:ext cx="5664512" cy="2892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1596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9CC76A8-2696-45E3-8495-4FDA93DC42E8}"/>
              </a:ext>
            </a:extLst>
          </p:cNvPr>
          <p:cNvSpPr txBox="1"/>
          <p:nvPr/>
        </p:nvSpPr>
        <p:spPr>
          <a:xfrm>
            <a:off x="200025" y="263009"/>
            <a:ext cx="874395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Vypočtěte rychlost zvuku ve vzduchu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  a) při teplotě 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o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C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  b) při teplotě 15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o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C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  c) při jaké teplotě je rychlost zvuku ve vzduchu v = 351,32 m.s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?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2D99140-FDB4-47E3-B0AD-BC27F72D70BD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377643" y="2259029"/>
            <a:ext cx="8083550" cy="14465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a) t = 0 </a:t>
            </a:r>
            <a:r>
              <a:rPr kumimoji="0" lang="cs-CZ" altLang="cs-CZ" sz="2000" b="0" i="0" u="none" strike="noStrike" cap="none" normalizeH="0" baseline="30000" dirty="0" err="1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o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C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	v</a:t>
            </a:r>
            <a:r>
              <a:rPr kumimoji="0" lang="cs-CZ" altLang="cs-CZ" sz="2000" b="0" i="0" u="none" strike="noStrike" cap="none" normalizeH="0" baseline="-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0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 = ( 331,8 +0,61.0) m.s</a:t>
            </a:r>
            <a:r>
              <a:rPr kumimoji="0" lang="cs-CZ" altLang="cs-CZ" sz="2000" b="0" i="0" u="none" strike="noStrike" cap="none" normalizeH="0" baseline="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-1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= 331,8 m.s</a:t>
            </a:r>
            <a:r>
              <a:rPr kumimoji="0" lang="cs-CZ" altLang="cs-CZ" sz="2000" b="0" i="0" u="none" strike="noStrike" cap="none" normalizeH="0" baseline="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-1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 =&gt; v</a:t>
            </a:r>
            <a:r>
              <a:rPr kumimoji="0" lang="cs-CZ" altLang="cs-CZ" sz="2000" b="0" i="0" u="none" strike="noStrike" cap="none" normalizeH="0" baseline="-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0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 = 331,8 m.s</a:t>
            </a:r>
            <a:r>
              <a:rPr kumimoji="0" lang="cs-CZ" altLang="cs-CZ" sz="2000" b="0" i="0" u="none" strike="noStrike" cap="none" normalizeH="0" baseline="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-1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rgbClr val="4F4F4F"/>
              </a:solidFill>
              <a:effectLst/>
              <a:latin typeface="+mn-lt"/>
              <a:cs typeface="Segoe UI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b) t = 15 </a:t>
            </a:r>
            <a:r>
              <a:rPr kumimoji="0" lang="cs-CZ" altLang="cs-CZ" sz="2000" b="0" i="0" u="none" strike="noStrike" cap="none" normalizeH="0" baseline="30000" dirty="0" err="1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o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C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rgbClr val="4F4F4F"/>
              </a:solidFill>
              <a:effectLst/>
              <a:latin typeface="+mn-lt"/>
              <a:cs typeface="Segoe UI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	v</a:t>
            </a:r>
            <a:r>
              <a:rPr kumimoji="0" lang="cs-CZ" altLang="cs-CZ" sz="2000" b="0" i="0" u="none" strike="noStrike" cap="none" normalizeH="0" baseline="-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15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 = (331,8 + 0,61.15</a:t>
            </a:r>
            <a:r>
              <a:rPr kumimoji="0" lang="cs-CZ" altLang="cs-CZ" sz="2000" b="0" i="0" u="none" strike="noStrike" cap="none" normalizeH="0" baseline="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o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C) m.s</a:t>
            </a:r>
            <a:r>
              <a:rPr kumimoji="0" lang="cs-CZ" altLang="cs-CZ" sz="2000" b="0" i="0" u="none" strike="noStrike" cap="none" normalizeH="0" baseline="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-1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= 340 m.s</a:t>
            </a:r>
            <a:r>
              <a:rPr kumimoji="0" lang="cs-CZ" altLang="cs-CZ" sz="2000" b="0" i="0" u="none" strike="noStrike" cap="none" normalizeH="0" baseline="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-1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 =&gt; v</a:t>
            </a:r>
            <a:r>
              <a:rPr kumimoji="0" lang="cs-CZ" altLang="cs-CZ" sz="2000" b="0" i="0" u="none" strike="noStrike" cap="none" normalizeH="0" baseline="-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15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 = 340 m.s</a:t>
            </a:r>
            <a:r>
              <a:rPr kumimoji="0" lang="cs-CZ" altLang="cs-CZ" sz="2000" b="0" i="0" u="none" strike="noStrike" cap="none" normalizeH="0" baseline="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-1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              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ACDB0E7F-52D4-4737-9F80-DE9183459F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643" y="3875696"/>
            <a:ext cx="4647309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6892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36001510-869C-462E-A46D-17FA3B0A4618}"/>
              </a:ext>
            </a:extLst>
          </p:cNvPr>
          <p:cNvSpPr txBox="1"/>
          <p:nvPr/>
        </p:nvSpPr>
        <p:spPr>
          <a:xfrm>
            <a:off x="161923" y="281969"/>
            <a:ext cx="87249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O kolik procent vzroste intenzita zvuku, jestliže hladina intenzity zvuku vzroste o 1 dB?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103DBBD-4A0B-4808-A357-6F426E9E4F05}"/>
              </a:ext>
            </a:extLst>
          </p:cNvPr>
          <p:cNvSpPr txBox="1"/>
          <p:nvPr/>
        </p:nvSpPr>
        <p:spPr>
          <a:xfrm>
            <a:off x="161924" y="995660"/>
            <a:ext cx="797242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1" dirty="0">
                <a:solidFill>
                  <a:srgbClr val="333333"/>
                </a:solidFill>
                <a:effectLst/>
              </a:rPr>
              <a:t>L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= 1 dB</a:t>
            </a:r>
          </a:p>
          <a:p>
            <a:r>
              <a:rPr lang="cs-CZ" sz="2000" b="0" i="1" dirty="0">
                <a:solidFill>
                  <a:srgbClr val="333333"/>
                </a:solidFill>
                <a:effectLst/>
              </a:rPr>
              <a:t>L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2 ​= </a:t>
            </a:r>
            <a:r>
              <a:rPr lang="cs-CZ" sz="2000" b="0" i="1" dirty="0">
                <a:solidFill>
                  <a:srgbClr val="333333"/>
                </a:solidFill>
                <a:effectLst/>
              </a:rPr>
              <a:t>L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/10 = 1/10 = 0,1 B</a:t>
            </a:r>
          </a:p>
          <a:p>
            <a:r>
              <a:rPr lang="cs-CZ" sz="2000" b="0" i="1" dirty="0">
                <a:solidFill>
                  <a:srgbClr val="333333"/>
                </a:solidFill>
                <a:effectLst/>
              </a:rPr>
              <a:t>L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2​ = log(</a:t>
            </a:r>
            <a:r>
              <a:rPr lang="cs-CZ" sz="2000" b="0" i="1" dirty="0">
                <a:solidFill>
                  <a:srgbClr val="333333"/>
                </a:solidFill>
                <a:effectLst/>
              </a:rPr>
              <a:t>q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)  </a:t>
            </a:r>
          </a:p>
          <a:p>
            <a:r>
              <a:rPr lang="cs-CZ" sz="2000" b="0" i="1" dirty="0">
                <a:solidFill>
                  <a:srgbClr val="333333"/>
                </a:solidFill>
                <a:effectLst/>
              </a:rPr>
              <a:t>q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= 10</a:t>
            </a:r>
            <a:r>
              <a:rPr lang="cs-CZ" sz="2000" b="0" i="1" baseline="30000" dirty="0">
                <a:solidFill>
                  <a:srgbClr val="333333"/>
                </a:solidFill>
                <a:effectLst/>
              </a:rPr>
              <a:t>L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​ = 10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0.1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≐ 1,2589  </a:t>
            </a:r>
          </a:p>
          <a:p>
            <a:r>
              <a:rPr lang="cs-CZ" sz="2000" b="0" i="1" dirty="0">
                <a:solidFill>
                  <a:srgbClr val="333333"/>
                </a:solidFill>
                <a:effectLst/>
              </a:rPr>
              <a:t>p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= 100⋅(</a:t>
            </a:r>
            <a:r>
              <a:rPr lang="cs-CZ" sz="2000" b="0" i="1" dirty="0">
                <a:solidFill>
                  <a:srgbClr val="333333"/>
                </a:solidFill>
                <a:effectLst/>
              </a:rPr>
              <a:t>q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−1) = 100⋅(1,2589−1) = </a:t>
            </a:r>
            <a:r>
              <a:rPr lang="cs-CZ" sz="2000" b="0" i="0" u="sng" dirty="0">
                <a:solidFill>
                  <a:srgbClr val="333333"/>
                </a:solidFill>
                <a:effectLst/>
              </a:rPr>
              <a:t>25,</a:t>
            </a:r>
            <a:r>
              <a:rPr lang="en-US" sz="2000" b="0" i="0" u="sng" dirty="0">
                <a:solidFill>
                  <a:srgbClr val="333333"/>
                </a:solidFill>
                <a:effectLst/>
              </a:rPr>
              <a:t>9 </a:t>
            </a:r>
            <a:r>
              <a:rPr lang="cs-CZ" sz="2000" b="0" i="0" u="sng" dirty="0">
                <a:solidFill>
                  <a:srgbClr val="333333"/>
                </a:solidFill>
                <a:effectLst/>
              </a:rPr>
              <a:t>%</a:t>
            </a:r>
            <a:endParaRPr lang="cs-CZ" sz="2000" u="sng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417A564-ECC0-4350-870A-0607EF63FFFF}"/>
              </a:ext>
            </a:extLst>
          </p:cNvPr>
          <p:cNvSpPr txBox="1"/>
          <p:nvPr/>
        </p:nvSpPr>
        <p:spPr>
          <a:xfrm>
            <a:off x="166687" y="3052286"/>
            <a:ext cx="881062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Průměrná rychlost zvuku je 330 metrů za sekundu. Odhadni za jak dlouho uslyšíme zvon kostela vzdáleného 1 km. Vypočítej z jaké vzdálenosti by byl zvuk slyšet za 10 sekund.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B9B60FF-4A89-4034-9301-E819447578C1}"/>
              </a:ext>
            </a:extLst>
          </p:cNvPr>
          <p:cNvSpPr txBox="1"/>
          <p:nvPr/>
        </p:nvSpPr>
        <p:spPr>
          <a:xfrm>
            <a:off x="228600" y="4553543"/>
            <a:ext cx="8365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Jaký je index lomu zvukových vln při přechodu ze vzduchu do vody?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C183F0E-4873-43BC-9E6C-94624A4AF6B8}"/>
              </a:ext>
            </a:extLst>
          </p:cNvPr>
          <p:cNvSpPr txBox="1"/>
          <p:nvPr/>
        </p:nvSpPr>
        <p:spPr>
          <a:xfrm>
            <a:off x="161923" y="5467230"/>
            <a:ext cx="87249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Jakou</a:t>
            </a:r>
            <a:r>
              <a:rPr lang="en-US" sz="2000" dirty="0"/>
              <a:t> r</a:t>
            </a:r>
            <a:r>
              <a:rPr lang="cs-CZ" sz="2000" dirty="0"/>
              <a:t>y</a:t>
            </a:r>
            <a:r>
              <a:rPr lang="en-US" sz="2000" dirty="0" err="1"/>
              <a:t>chlost</a:t>
            </a:r>
            <a:r>
              <a:rPr lang="cs-CZ" sz="2000" dirty="0"/>
              <a:t>í</a:t>
            </a:r>
            <a:r>
              <a:rPr lang="en-US" sz="2000" dirty="0"/>
              <a:t> </a:t>
            </a:r>
            <a:r>
              <a:rPr lang="en-US" sz="2000" dirty="0" err="1"/>
              <a:t>postupuje</a:t>
            </a:r>
            <a:r>
              <a:rPr lang="en-US" sz="2000" dirty="0"/>
              <a:t> </a:t>
            </a:r>
            <a:r>
              <a:rPr lang="cs-CZ" sz="2000" dirty="0"/>
              <a:t>zvuková vlna v mosazné tyči v níž má vlnovou délku 0,425 m a kmitočet 2,5 kHz?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3BFDEAF-C7DC-4043-8890-E67614C52AA0}"/>
              </a:ext>
            </a:extLst>
          </p:cNvPr>
          <p:cNvSpPr txBox="1"/>
          <p:nvPr/>
        </p:nvSpPr>
        <p:spPr>
          <a:xfrm>
            <a:off x="228600" y="395388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>
                <a:solidFill>
                  <a:srgbClr val="FF0000"/>
                </a:solidFill>
                <a:effectLst/>
              </a:rPr>
              <a:t>[</a:t>
            </a:r>
            <a:r>
              <a:rPr lang="cs-CZ" sz="2000" i="0" dirty="0">
                <a:solidFill>
                  <a:srgbClr val="FF0000"/>
                </a:solidFill>
                <a:effectLst/>
              </a:rPr>
              <a:t>3 s, 3,3 km</a:t>
            </a:r>
            <a:r>
              <a:rPr lang="en-US" sz="2000" i="0" dirty="0">
                <a:solidFill>
                  <a:srgbClr val="FF0000"/>
                </a:solidFill>
                <a:effectLst/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00920A5-052F-496F-9E4A-9D90E6C93CD8}"/>
              </a:ext>
            </a:extLst>
          </p:cNvPr>
          <p:cNvSpPr txBox="1"/>
          <p:nvPr/>
        </p:nvSpPr>
        <p:spPr>
          <a:xfrm>
            <a:off x="304800" y="490531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0,237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35232374-E13D-4053-8714-8B1332FE5662}"/>
              </a:ext>
            </a:extLst>
          </p:cNvPr>
          <p:cNvSpPr txBox="1"/>
          <p:nvPr/>
        </p:nvSpPr>
        <p:spPr>
          <a:xfrm>
            <a:off x="161923" y="617592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1062 m.s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994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2F05A2F-7971-4F0C-B2D8-B65D384E1BEC}"/>
              </a:ext>
            </a:extLst>
          </p:cNvPr>
          <p:cNvSpPr txBox="1"/>
          <p:nvPr/>
        </p:nvSpPr>
        <p:spPr>
          <a:xfrm>
            <a:off x="347662" y="270125"/>
            <a:ext cx="84486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33333"/>
                </a:solidFill>
                <a:effectLst/>
              </a:rPr>
              <a:t>Vypočítejte rychlost vlny, pokud je frekvence 336 Hz a vlnová délka je 10 m.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8F0E69D-F37C-416E-AFB4-A8AFBED00F52}"/>
              </a:ext>
            </a:extLst>
          </p:cNvPr>
          <p:cNvSpPr txBox="1"/>
          <p:nvPr/>
        </p:nvSpPr>
        <p:spPr>
          <a:xfrm>
            <a:off x="319085" y="1241462"/>
            <a:ext cx="84486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33333"/>
                </a:solidFill>
                <a:effectLst/>
              </a:rPr>
              <a:t>Vypočítejte vlnovou délku tónu o frekvencí 14 kHz, pokud se zvuk šíří rychlostí 343 m/s.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9AB92684-8783-482A-AFC5-1864B7E82DBA}"/>
              </a:ext>
            </a:extLst>
          </p:cNvPr>
          <p:cNvSpPr txBox="1"/>
          <p:nvPr/>
        </p:nvSpPr>
        <p:spPr>
          <a:xfrm>
            <a:off x="319085" y="2367709"/>
            <a:ext cx="865822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33333"/>
                </a:solidFill>
                <a:effectLst/>
              </a:rPr>
              <a:t>Povrchovými vrstvami Země se zvuk šíří 13krát rychleji než vzduchem. Při geologickém průzkumu byl proveden výbuch nálože 1,7 km od měřícího stanoviště. Jak dlouhá doba uplyne mezi záchvěvem půdy v místě měření a okamžikem, kdy je tam slyšet výbuch? Rychlost zvuku ve vzduchu v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= 340 m.s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.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3C9079B2-DFF9-49B0-8BEB-DA89767C51B8}"/>
              </a:ext>
            </a:extLst>
          </p:cNvPr>
          <p:cNvSpPr txBox="1"/>
          <p:nvPr/>
        </p:nvSpPr>
        <p:spPr>
          <a:xfrm>
            <a:off x="319085" y="4207000"/>
            <a:ext cx="855345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33333"/>
                </a:solidFill>
                <a:effectLst/>
              </a:rPr>
              <a:t>Do propasti byl puštěn kámen: po 12 vteřinách bylo slyšet náraz na dno. Jak hluboká je propast (zanedbáme odpor vzduchu)?  g = 9,81 m.s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-2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 a rychlost zvuku ve vzduchu v = 342 m.s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)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4465232B-97A1-45B1-8826-14350D533B8F}"/>
              </a:ext>
            </a:extLst>
          </p:cNvPr>
          <p:cNvSpPr txBox="1"/>
          <p:nvPr/>
        </p:nvSpPr>
        <p:spPr>
          <a:xfrm>
            <a:off x="319085" y="5738515"/>
            <a:ext cx="86582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33333"/>
                </a:solidFill>
                <a:effectLst/>
              </a:rPr>
              <a:t>Zvukové vlny dopadají šikmo na vodn</a:t>
            </a:r>
            <a:r>
              <a:rPr lang="cs-CZ" sz="2000" dirty="0">
                <a:solidFill>
                  <a:srgbClr val="333333"/>
                </a:solidFill>
              </a:rPr>
              <a:t>í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hladinu. Jaký největší může být úhel dopadu, aby zvuk vnikl do vody?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25016CE-2877-460E-BFD2-8DAE4E82C13E}"/>
              </a:ext>
            </a:extLst>
          </p:cNvPr>
          <p:cNvSpPr txBox="1"/>
          <p:nvPr/>
        </p:nvSpPr>
        <p:spPr>
          <a:xfrm>
            <a:off x="371474" y="69588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i="0" dirty="0">
                <a:solidFill>
                  <a:srgbClr val="FF0000"/>
                </a:solidFill>
                <a:effectLst/>
              </a:rPr>
              <a:t>[</a:t>
            </a:r>
            <a:r>
              <a:rPr lang="cs-CZ" sz="2000" i="0" dirty="0">
                <a:solidFill>
                  <a:srgbClr val="FF0000"/>
                </a:solidFill>
                <a:effectLst/>
              </a:rPr>
              <a:t>3360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 m.s</a:t>
            </a:r>
            <a:r>
              <a:rPr lang="cs-CZ" sz="2000" b="0" i="0" baseline="30000" dirty="0">
                <a:solidFill>
                  <a:srgbClr val="FF0000"/>
                </a:solidFill>
                <a:effectLst/>
              </a:rPr>
              <a:t>-1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26663F3-B0E4-435B-B21E-1FF2672A7746}"/>
              </a:ext>
            </a:extLst>
          </p:cNvPr>
          <p:cNvSpPr txBox="1"/>
          <p:nvPr/>
        </p:nvSpPr>
        <p:spPr>
          <a:xfrm>
            <a:off x="371474" y="638782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i="0" dirty="0">
                <a:solidFill>
                  <a:srgbClr val="FF0000"/>
                </a:solidFill>
                <a:effectLst/>
              </a:rPr>
              <a:t>[</a:t>
            </a:r>
            <a:r>
              <a:rPr lang="cs-CZ" sz="2000" i="0" dirty="0">
                <a:solidFill>
                  <a:srgbClr val="FF0000"/>
                </a:solidFill>
                <a:effectLst/>
              </a:rPr>
              <a:t>13°</a:t>
            </a:r>
            <a:r>
              <a:rPr lang="en-US" sz="2000" i="0" dirty="0">
                <a:solidFill>
                  <a:srgbClr val="FF0000"/>
                </a:solidFill>
                <a:effectLst/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C2DAADB-1ADB-4A2A-9987-872A6A03606F}"/>
              </a:ext>
            </a:extLst>
          </p:cNvPr>
          <p:cNvSpPr txBox="1"/>
          <p:nvPr/>
        </p:nvSpPr>
        <p:spPr>
          <a:xfrm>
            <a:off x="347662" y="513217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0" i="0" dirty="0">
                <a:solidFill>
                  <a:srgbClr val="FF0000"/>
                </a:solidFill>
                <a:effectLst/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534,4 m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63E61E56-34A1-4F25-B394-D521F46740E1}"/>
              </a:ext>
            </a:extLst>
          </p:cNvPr>
          <p:cNvSpPr txBox="1"/>
          <p:nvPr/>
        </p:nvSpPr>
        <p:spPr>
          <a:xfrm>
            <a:off x="347662" y="363256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i="0" dirty="0">
                <a:solidFill>
                  <a:srgbClr val="FF0000"/>
                </a:solidFill>
                <a:effectLst/>
              </a:rPr>
              <a:t>[</a:t>
            </a:r>
            <a:r>
              <a:rPr lang="cs-CZ" sz="2000" i="0" dirty="0">
                <a:solidFill>
                  <a:srgbClr val="FF0000"/>
                </a:solidFill>
                <a:effectLst/>
              </a:rPr>
              <a:t>4,6 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s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AF27A0EE-3EC0-45B0-AC7B-A4D402AFF71C}"/>
              </a:ext>
            </a:extLst>
          </p:cNvPr>
          <p:cNvSpPr txBox="1"/>
          <p:nvPr/>
        </p:nvSpPr>
        <p:spPr>
          <a:xfrm>
            <a:off x="371474" y="188043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i="0" dirty="0">
                <a:solidFill>
                  <a:srgbClr val="FF0000"/>
                </a:solidFill>
                <a:effectLst/>
              </a:rPr>
              <a:t>[</a:t>
            </a:r>
            <a:r>
              <a:rPr lang="cs-CZ" sz="2000" i="0" dirty="0">
                <a:solidFill>
                  <a:srgbClr val="FF0000"/>
                </a:solidFill>
                <a:effectLst/>
              </a:rPr>
              <a:t>2,45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 cm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15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22C88800-6849-422A-B1E5-D59BFDF091BB}"/>
              </a:ext>
            </a:extLst>
          </p:cNvPr>
          <p:cNvSpPr txBox="1"/>
          <p:nvPr/>
        </p:nvSpPr>
        <p:spPr>
          <a:xfrm>
            <a:off x="142875" y="533400"/>
            <a:ext cx="88201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Mechanický oscilátor je tvořen pružinou, na níž je zavěšena miska se závažím. Perioda oscilátoru  je 0,5 s. Přidáním dalšího závaží se perioda oscilátoru zvětší na 0,60 s. Určete o kolik cm se pružina přidáním závaží prodloužila.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4CA939B-B7B6-404E-86EE-864DFEAEEE8E}"/>
              </a:ext>
            </a:extLst>
          </p:cNvPr>
          <p:cNvSpPr txBox="1"/>
          <p:nvPr/>
        </p:nvSpPr>
        <p:spPr>
          <a:xfrm>
            <a:off x="285750" y="1781175"/>
            <a:ext cx="129554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T</a:t>
            </a:r>
            <a:r>
              <a:rPr lang="cs-CZ" sz="2000" baseline="-25000" dirty="0"/>
              <a:t>1</a:t>
            </a:r>
            <a:r>
              <a:rPr lang="cs-CZ" sz="2000" dirty="0"/>
              <a:t> = 0,50 s</a:t>
            </a:r>
          </a:p>
          <a:p>
            <a:r>
              <a:rPr lang="cs-CZ" sz="2000" dirty="0"/>
              <a:t>T</a:t>
            </a:r>
            <a:r>
              <a:rPr lang="cs-CZ" sz="2000" baseline="-25000" dirty="0"/>
              <a:t>2</a:t>
            </a:r>
            <a:r>
              <a:rPr lang="cs-CZ" sz="2000" dirty="0"/>
              <a:t> = 0,60 s</a:t>
            </a:r>
          </a:p>
          <a:p>
            <a:r>
              <a:rPr lang="el-GR" sz="2000" dirty="0"/>
              <a:t>Δ</a:t>
            </a:r>
            <a:r>
              <a:rPr lang="cs-CZ" sz="2000" dirty="0"/>
              <a:t>l = ?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09DAAF0-ADEC-48C9-822E-680142767B27}"/>
              </a:ext>
            </a:extLst>
          </p:cNvPr>
          <p:cNvSpPr txBox="1"/>
          <p:nvPr/>
        </p:nvSpPr>
        <p:spPr>
          <a:xfrm>
            <a:off x="2695575" y="1673453"/>
            <a:ext cx="260985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T</a:t>
            </a:r>
            <a:r>
              <a:rPr lang="cs-CZ" sz="2000" baseline="-25000" dirty="0"/>
              <a:t>1</a:t>
            </a:r>
            <a:r>
              <a:rPr lang="cs-CZ" sz="2000" dirty="0"/>
              <a:t> = 2.</a:t>
            </a:r>
            <a:r>
              <a:rPr lang="el-GR" sz="2000" dirty="0"/>
              <a:t>π</a:t>
            </a:r>
            <a:r>
              <a:rPr lang="cs-CZ" sz="2000" dirty="0"/>
              <a:t>.√(m/k)</a:t>
            </a:r>
          </a:p>
          <a:p>
            <a:endParaRPr lang="cs-CZ" sz="800" dirty="0"/>
          </a:p>
          <a:p>
            <a:r>
              <a:rPr lang="cs-CZ" sz="2000" dirty="0"/>
              <a:t>T</a:t>
            </a:r>
            <a:r>
              <a:rPr lang="cs-CZ" sz="2000" baseline="-25000" dirty="0"/>
              <a:t>2</a:t>
            </a:r>
            <a:r>
              <a:rPr lang="cs-CZ" sz="2000" dirty="0"/>
              <a:t> = 2.</a:t>
            </a:r>
            <a:r>
              <a:rPr lang="el-GR" sz="2000" dirty="0"/>
              <a:t>π</a:t>
            </a:r>
            <a:r>
              <a:rPr lang="cs-CZ" sz="2000" dirty="0"/>
              <a:t>.√((m+</a:t>
            </a:r>
            <a:r>
              <a:rPr lang="el-GR" sz="2000" dirty="0"/>
              <a:t>Δ</a:t>
            </a:r>
            <a:r>
              <a:rPr lang="cs-CZ" sz="2000" dirty="0"/>
              <a:t>m)/k)</a:t>
            </a:r>
          </a:p>
          <a:p>
            <a:endParaRPr lang="cs-CZ" sz="2000" dirty="0"/>
          </a:p>
          <a:p>
            <a:r>
              <a:rPr lang="cs-CZ" sz="2000" dirty="0"/>
              <a:t>T</a:t>
            </a:r>
            <a:r>
              <a:rPr lang="cs-CZ" sz="2000" baseline="-25000" dirty="0"/>
              <a:t>2</a:t>
            </a:r>
            <a:r>
              <a:rPr lang="cs-CZ" sz="2000" baseline="30000" dirty="0"/>
              <a:t>2</a:t>
            </a:r>
            <a:r>
              <a:rPr lang="cs-CZ" sz="2000" dirty="0"/>
              <a:t> –</a:t>
            </a:r>
            <a:r>
              <a:rPr lang="cs-CZ" sz="2000" baseline="-25000" dirty="0"/>
              <a:t> </a:t>
            </a:r>
            <a:r>
              <a:rPr lang="cs-CZ" sz="2000" dirty="0"/>
              <a:t>T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r>
              <a:rPr lang="cs-CZ" sz="2000" dirty="0"/>
              <a:t> = 4.</a:t>
            </a:r>
            <a:r>
              <a:rPr lang="el-GR" sz="2000" dirty="0"/>
              <a:t>π</a:t>
            </a:r>
            <a:r>
              <a:rPr lang="cs-CZ" sz="2000" baseline="30000" dirty="0"/>
              <a:t>2</a:t>
            </a:r>
            <a:r>
              <a:rPr lang="cs-CZ" sz="2000" dirty="0"/>
              <a:t>.</a:t>
            </a:r>
            <a:r>
              <a:rPr lang="el-GR" sz="2000" dirty="0"/>
              <a:t> Δ</a:t>
            </a:r>
            <a:r>
              <a:rPr lang="cs-CZ" sz="2000" dirty="0"/>
              <a:t>m/k</a:t>
            </a:r>
          </a:p>
          <a:p>
            <a:endParaRPr lang="cs-CZ" sz="800" dirty="0"/>
          </a:p>
          <a:p>
            <a:r>
              <a:rPr lang="cs-CZ" sz="2000" dirty="0"/>
              <a:t>T</a:t>
            </a:r>
            <a:r>
              <a:rPr lang="cs-CZ" sz="2000" baseline="-25000" dirty="0"/>
              <a:t>2</a:t>
            </a:r>
            <a:r>
              <a:rPr lang="cs-CZ" sz="2000" baseline="30000" dirty="0"/>
              <a:t>2</a:t>
            </a:r>
            <a:r>
              <a:rPr lang="cs-CZ" sz="2000" dirty="0"/>
              <a:t> –</a:t>
            </a:r>
            <a:r>
              <a:rPr lang="cs-CZ" sz="2000" baseline="-25000" dirty="0"/>
              <a:t> </a:t>
            </a:r>
            <a:r>
              <a:rPr lang="cs-CZ" sz="2000" dirty="0"/>
              <a:t>T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r>
              <a:rPr lang="cs-CZ" sz="2000" dirty="0"/>
              <a:t> = 4.</a:t>
            </a:r>
            <a:r>
              <a:rPr lang="el-GR" sz="2000" dirty="0"/>
              <a:t>π</a:t>
            </a:r>
            <a:r>
              <a:rPr lang="cs-CZ" sz="2000" baseline="30000" dirty="0"/>
              <a:t>2</a:t>
            </a:r>
            <a:r>
              <a:rPr lang="cs-CZ" sz="2000" dirty="0"/>
              <a:t>.</a:t>
            </a:r>
            <a:r>
              <a:rPr lang="el-GR" sz="2000" dirty="0"/>
              <a:t> Δ</a:t>
            </a:r>
            <a:r>
              <a:rPr lang="cs-CZ" sz="2000" dirty="0"/>
              <a:t>l/g</a:t>
            </a:r>
          </a:p>
          <a:p>
            <a:endParaRPr lang="cs-CZ" sz="2000" dirty="0"/>
          </a:p>
          <a:p>
            <a:r>
              <a:rPr lang="el-GR" sz="2000" dirty="0"/>
              <a:t>Δ</a:t>
            </a:r>
            <a:r>
              <a:rPr lang="cs-CZ" sz="2000" dirty="0"/>
              <a:t>l = g.(T</a:t>
            </a:r>
            <a:r>
              <a:rPr lang="cs-CZ" sz="2000" baseline="-25000" dirty="0"/>
              <a:t>2</a:t>
            </a:r>
            <a:r>
              <a:rPr lang="cs-CZ" sz="2000" baseline="30000" dirty="0"/>
              <a:t>2</a:t>
            </a:r>
            <a:r>
              <a:rPr lang="cs-CZ" sz="2000" dirty="0"/>
              <a:t> –</a:t>
            </a:r>
            <a:r>
              <a:rPr lang="cs-CZ" sz="2000" baseline="-25000" dirty="0"/>
              <a:t> </a:t>
            </a:r>
            <a:r>
              <a:rPr lang="cs-CZ" sz="2000" dirty="0"/>
              <a:t>T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r>
              <a:rPr lang="cs-CZ" sz="2000" dirty="0"/>
              <a:t>)/(4.</a:t>
            </a:r>
            <a:r>
              <a:rPr lang="el-GR" sz="2000" dirty="0"/>
              <a:t>π</a:t>
            </a:r>
            <a:r>
              <a:rPr lang="cs-CZ" sz="2000" baseline="30000" dirty="0"/>
              <a:t>2</a:t>
            </a:r>
            <a:r>
              <a:rPr lang="cs-CZ" sz="2000" dirty="0"/>
              <a:t>)</a:t>
            </a:r>
          </a:p>
          <a:p>
            <a:endParaRPr lang="cs-CZ" sz="800" dirty="0"/>
          </a:p>
          <a:p>
            <a:r>
              <a:rPr lang="el-GR" sz="2000" dirty="0"/>
              <a:t>Δ</a:t>
            </a:r>
            <a:r>
              <a:rPr lang="cs-CZ" sz="2000" dirty="0"/>
              <a:t>l = </a:t>
            </a:r>
            <a:r>
              <a:rPr lang="cs-CZ" sz="2000" u="sng" dirty="0"/>
              <a:t>2,7 cm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8597724-0609-4F3C-BA76-829E1D3A4E9F}"/>
              </a:ext>
            </a:extLst>
          </p:cNvPr>
          <p:cNvSpPr txBox="1"/>
          <p:nvPr/>
        </p:nvSpPr>
        <p:spPr>
          <a:xfrm>
            <a:off x="285750" y="3067050"/>
            <a:ext cx="20729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 = </a:t>
            </a:r>
            <a:r>
              <a:rPr lang="cs-CZ" sz="2000" dirty="0" err="1"/>
              <a:t>F</a:t>
            </a:r>
            <a:r>
              <a:rPr lang="cs-CZ" sz="2000" baseline="-25000" dirty="0" err="1"/>
              <a:t>g</a:t>
            </a:r>
            <a:r>
              <a:rPr lang="cs-CZ" sz="2000" dirty="0"/>
              <a:t>/</a:t>
            </a:r>
            <a:r>
              <a:rPr lang="el-GR" sz="2000" dirty="0"/>
              <a:t>Δ</a:t>
            </a:r>
            <a:r>
              <a:rPr lang="cs-CZ" sz="2000" dirty="0"/>
              <a:t>l = </a:t>
            </a:r>
            <a:r>
              <a:rPr lang="cs-CZ" sz="2000" dirty="0" err="1"/>
              <a:t>m.g</a:t>
            </a:r>
            <a:r>
              <a:rPr lang="cs-CZ" sz="2000" dirty="0"/>
              <a:t> /</a:t>
            </a:r>
            <a:r>
              <a:rPr lang="el-GR" sz="2000" dirty="0"/>
              <a:t>Δ</a:t>
            </a:r>
            <a:r>
              <a:rPr lang="cs-CZ" sz="2000" dirty="0"/>
              <a:t>l</a:t>
            </a:r>
          </a:p>
        </p:txBody>
      </p:sp>
      <p:pic>
        <p:nvPicPr>
          <p:cNvPr id="1026" name="Picture 2" descr="Kmitanie mechanického oscilátora - O škole">
            <a:extLst>
              <a:ext uri="{FF2B5EF4-FFF2-40B4-BE49-F238E27FC236}">
                <a16:creationId xmlns:a16="http://schemas.microsoft.com/office/drawing/2014/main" id="{B309A70D-83AB-40E5-AB19-5F7F07375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847" y="1682978"/>
            <a:ext cx="2833152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499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64F1D67A-CBA5-4791-89EB-AD3863E05117}"/>
              </a:ext>
            </a:extLst>
          </p:cNvPr>
          <p:cNvSpPr txBox="1"/>
          <p:nvPr/>
        </p:nvSpPr>
        <p:spPr>
          <a:xfrm>
            <a:off x="261937" y="361950"/>
            <a:ext cx="87868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Mechanick</a:t>
            </a:r>
            <a:r>
              <a:rPr lang="cs-CZ" sz="2000" dirty="0"/>
              <a:t>ý</a:t>
            </a:r>
            <a:r>
              <a:rPr lang="en-US" sz="2000" dirty="0"/>
              <a:t> </a:t>
            </a:r>
            <a:r>
              <a:rPr lang="en-US" sz="2000" dirty="0" err="1"/>
              <a:t>oscil</a:t>
            </a:r>
            <a:r>
              <a:rPr lang="cs-CZ" sz="2000" dirty="0"/>
              <a:t>á</a:t>
            </a:r>
            <a:r>
              <a:rPr lang="en-US" sz="2000" dirty="0"/>
              <a:t>tor </a:t>
            </a:r>
            <a:r>
              <a:rPr lang="cs-CZ" sz="2000" dirty="0"/>
              <a:t>tvořený tělesem o hmotnosti 5 kg vykoná 45 kmitů za minutu. Určete tuhost pružiny.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FCD19BF-7BAA-428A-B602-14D65013B8B5}"/>
              </a:ext>
            </a:extLst>
          </p:cNvPr>
          <p:cNvSpPr txBox="1"/>
          <p:nvPr/>
        </p:nvSpPr>
        <p:spPr>
          <a:xfrm>
            <a:off x="261937" y="1587696"/>
            <a:ext cx="87391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Mechanick</a:t>
            </a:r>
            <a:r>
              <a:rPr lang="cs-CZ" sz="2000" dirty="0"/>
              <a:t>ý</a:t>
            </a:r>
            <a:r>
              <a:rPr lang="en-US" sz="2000" dirty="0"/>
              <a:t> </a:t>
            </a:r>
            <a:r>
              <a:rPr lang="en-US" sz="2000" dirty="0" err="1"/>
              <a:t>osci</a:t>
            </a:r>
            <a:r>
              <a:rPr lang="cs-CZ" sz="2000" dirty="0" err="1"/>
              <a:t>lá</a:t>
            </a:r>
            <a:r>
              <a:rPr lang="en-US" sz="2000" dirty="0"/>
              <a:t>tor</a:t>
            </a:r>
            <a:r>
              <a:rPr lang="cs-CZ" sz="2000" dirty="0"/>
              <a:t> je tvořen pružinou o tuhosti 10 N.m</a:t>
            </a:r>
            <a:r>
              <a:rPr lang="cs-CZ" sz="2000" baseline="30000" dirty="0"/>
              <a:t>-1</a:t>
            </a:r>
            <a:r>
              <a:rPr lang="cs-CZ" sz="2000" dirty="0"/>
              <a:t> a tělesem o  hmotnosti 100 g. Určete periodu kmitání oscilátoru.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31E5448-A8AA-43B8-9A4A-7BC0B4DAE1C0}"/>
              </a:ext>
            </a:extLst>
          </p:cNvPr>
          <p:cNvSpPr txBox="1"/>
          <p:nvPr/>
        </p:nvSpPr>
        <p:spPr>
          <a:xfrm>
            <a:off x="269081" y="2867262"/>
            <a:ext cx="86058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Určete hmotnost tělesa, které na pružině o tuhosti 250 N.m</a:t>
            </a:r>
            <a:r>
              <a:rPr lang="cs-CZ" sz="2000" baseline="30000" dirty="0"/>
              <a:t>-1</a:t>
            </a:r>
            <a:r>
              <a:rPr lang="cs-CZ" sz="2000" dirty="0"/>
              <a:t> kmitá tak, že za 16 s vykoná 20 kmitů.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6727E76-83E8-4302-9A70-1762BE05F5B1}"/>
              </a:ext>
            </a:extLst>
          </p:cNvPr>
          <p:cNvSpPr txBox="1"/>
          <p:nvPr/>
        </p:nvSpPr>
        <p:spPr>
          <a:xfrm flipH="1">
            <a:off x="261937" y="5426394"/>
            <a:ext cx="8739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Těleso zavěšené na pružině kmitá s periodou 0,5 s. O kolik se pružina zkrátí, jestliže těleso z pružiny sejmeme?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2260705-08EC-4657-BB80-83AE7A7503AC}"/>
              </a:ext>
            </a:extLst>
          </p:cNvPr>
          <p:cNvSpPr txBox="1"/>
          <p:nvPr/>
        </p:nvSpPr>
        <p:spPr>
          <a:xfrm>
            <a:off x="300036" y="4146828"/>
            <a:ext cx="85296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Pružina se po zavěšení tělesa prodlouží o 2,5 cm. Určete frekvenci vlastního kmitání takto vzniklého oscilátoru.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91DF763-6D73-4C5B-A767-22A575DC45AB}"/>
              </a:ext>
            </a:extLst>
          </p:cNvPr>
          <p:cNvSpPr txBox="1"/>
          <p:nvPr/>
        </p:nvSpPr>
        <p:spPr>
          <a:xfrm>
            <a:off x="328613" y="1023110"/>
            <a:ext cx="45815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[100 N.m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F04DDB8-8E48-442F-9CF8-CFCCDCF36D78}"/>
              </a:ext>
            </a:extLst>
          </p:cNvPr>
          <p:cNvSpPr txBox="1"/>
          <p:nvPr/>
        </p:nvSpPr>
        <p:spPr>
          <a:xfrm>
            <a:off x="323850" y="2260003"/>
            <a:ext cx="45910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0,63 s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3C703DF3-FDCD-4714-A453-8241C4ED9EBF}"/>
              </a:ext>
            </a:extLst>
          </p:cNvPr>
          <p:cNvSpPr txBox="1"/>
          <p:nvPr/>
        </p:nvSpPr>
        <p:spPr>
          <a:xfrm>
            <a:off x="328613" y="3560332"/>
            <a:ext cx="45815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4,1 kg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A4F99B58-EF31-481B-AB2A-FDD4B955BBC0}"/>
              </a:ext>
            </a:extLst>
          </p:cNvPr>
          <p:cNvSpPr txBox="1"/>
          <p:nvPr/>
        </p:nvSpPr>
        <p:spPr>
          <a:xfrm>
            <a:off x="433388" y="4856434"/>
            <a:ext cx="45815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3,2 Hz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C42AA351-22D5-4EE4-9A7A-6614C51C17E6}"/>
              </a:ext>
            </a:extLst>
          </p:cNvPr>
          <p:cNvSpPr txBox="1"/>
          <p:nvPr/>
        </p:nvSpPr>
        <p:spPr>
          <a:xfrm>
            <a:off x="414338" y="6095940"/>
            <a:ext cx="46196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6 cm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575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4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ADC1627F-AC8F-44CD-9E56-612D9B41BEBA}"/>
              </a:ext>
            </a:extLst>
          </p:cNvPr>
          <p:cNvSpPr txBox="1"/>
          <p:nvPr/>
        </p:nvSpPr>
        <p:spPr>
          <a:xfrm>
            <a:off x="166683" y="151132"/>
            <a:ext cx="87534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Pružina se při zatížení hmotností 1 kg prodlouží o 0,06 m. Vypočítejte tuhost pružiny a frekvenci.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CD08CBE-ADFB-437A-A6AB-A629C70D83F6}"/>
              </a:ext>
            </a:extLst>
          </p:cNvPr>
          <p:cNvSpPr txBox="1"/>
          <p:nvPr/>
        </p:nvSpPr>
        <p:spPr>
          <a:xfrm>
            <a:off x="188117" y="1451329"/>
            <a:ext cx="87534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Při zatížení pružiny tělesem o hmotnosti 0,1 kg vzniká pohyb o frekvenci 2 Hz. Jaká síla způsobí prodloužení pružiny o 0,01 m?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5C54D16-8800-49BB-9FA0-AA441A25CA69}"/>
              </a:ext>
            </a:extLst>
          </p:cNvPr>
          <p:cNvSpPr txBox="1"/>
          <p:nvPr/>
        </p:nvSpPr>
        <p:spPr>
          <a:xfrm flipH="1">
            <a:off x="188117" y="2717761"/>
            <a:ext cx="86177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Těleso o hmotnosti 0,7 kg kmitá na pružině s frekvencí 10 Hz. Jaká je tuhost pružiny?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F0F0A24-3610-4CFA-8655-B76E1C27D560}"/>
              </a:ext>
            </a:extLst>
          </p:cNvPr>
          <p:cNvSpPr txBox="1"/>
          <p:nvPr/>
        </p:nvSpPr>
        <p:spPr>
          <a:xfrm>
            <a:off x="221455" y="3923706"/>
            <a:ext cx="87391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Na nenapjatou pružinu připevníme těleso o hmotnosti 7 kg. O kolik se pružina prodlouží, když je těleso v krajní dolní poloze, je-li energie vzniklého kmitavého pohybu 343 J a perioda √2 s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81C5292-76FD-4373-96E3-F27E0154FF46}"/>
              </a:ext>
            </a:extLst>
          </p:cNvPr>
          <p:cNvSpPr txBox="1"/>
          <p:nvPr/>
        </p:nvSpPr>
        <p:spPr>
          <a:xfrm>
            <a:off x="221455" y="5500211"/>
            <a:ext cx="8686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33333"/>
                </a:solidFill>
                <a:effectLst/>
              </a:rPr>
              <a:t>Vypočtěte celkovou energii tělesa provádějícího harmonický kmitavý pohyb, pokud jeho hmotnost je 200 g, amplituda výchylky 2 cm a frekvence 5 Hz.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D7F2AFF-8CA5-4010-A1BF-AEA32583096E}"/>
              </a:ext>
            </a:extLst>
          </p:cNvPr>
          <p:cNvSpPr txBox="1"/>
          <p:nvPr/>
        </p:nvSpPr>
        <p:spPr>
          <a:xfrm>
            <a:off x="166683" y="855832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163,44 N.m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cs-CZ" sz="2000" dirty="0">
                <a:solidFill>
                  <a:srgbClr val="FF0000"/>
                </a:solidFill>
              </a:rPr>
              <a:t>, 2,034 Hz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4955308-57C6-4AC8-B462-CB6444E56D8F}"/>
              </a:ext>
            </a:extLst>
          </p:cNvPr>
          <p:cNvSpPr txBox="1"/>
          <p:nvPr/>
        </p:nvSpPr>
        <p:spPr>
          <a:xfrm>
            <a:off x="221454" y="217523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0,16 N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B14FA5ED-742D-40CB-BC44-F910088E8A9A}"/>
              </a:ext>
            </a:extLst>
          </p:cNvPr>
          <p:cNvSpPr txBox="1"/>
          <p:nvPr/>
        </p:nvSpPr>
        <p:spPr>
          <a:xfrm>
            <a:off x="221454" y="339706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2,8.103 N.m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66819727-808D-4FC7-891D-244C5B863161}"/>
              </a:ext>
            </a:extLst>
          </p:cNvPr>
          <p:cNvSpPr txBox="1"/>
          <p:nvPr/>
        </p:nvSpPr>
        <p:spPr>
          <a:xfrm>
            <a:off x="221454" y="493936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14/</a:t>
            </a:r>
            <a:r>
              <a:rPr lang="el-GR" sz="2000" dirty="0">
                <a:solidFill>
                  <a:srgbClr val="FF0000"/>
                </a:solidFill>
              </a:rPr>
              <a:t>π</a:t>
            </a:r>
            <a:r>
              <a:rPr lang="cs-CZ" sz="2000" dirty="0">
                <a:solidFill>
                  <a:srgbClr val="FF0000"/>
                </a:solidFill>
              </a:rPr>
              <a:t> m 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93898483-4471-46D9-8A73-14303A5820EA}"/>
              </a:ext>
            </a:extLst>
          </p:cNvPr>
          <p:cNvSpPr txBox="1"/>
          <p:nvPr/>
        </p:nvSpPr>
        <p:spPr>
          <a:xfrm>
            <a:off x="235745" y="616877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0" i="0" dirty="0">
                <a:solidFill>
                  <a:srgbClr val="FF0000"/>
                </a:solidFill>
                <a:effectLst/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0,0395 J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65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4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A24CD7C7-A6BB-4C3D-A060-DEC1915AEB31}"/>
              </a:ext>
            </a:extLst>
          </p:cNvPr>
          <p:cNvSpPr txBox="1"/>
          <p:nvPr/>
        </p:nvSpPr>
        <p:spPr>
          <a:xfrm>
            <a:off x="257175" y="219075"/>
            <a:ext cx="8572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Kyvadlo na Zemi kmitá s periodou 1,0 s. Jak se změní perioda kyvadla na palubě rakety, která se pohybuje svisle vzhůru se zrychlením o velikosti 3,0 m.s</a:t>
            </a:r>
            <a:r>
              <a:rPr lang="cs-CZ" sz="2000" baseline="30000" dirty="0"/>
              <a:t>-2</a:t>
            </a:r>
            <a:r>
              <a:rPr lang="cs-CZ" sz="2000" dirty="0"/>
              <a:t>? 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6C33F8B-4471-4EF5-AC28-5390B7B9BB14}"/>
              </a:ext>
            </a:extLst>
          </p:cNvPr>
          <p:cNvSpPr txBox="1"/>
          <p:nvPr/>
        </p:nvSpPr>
        <p:spPr>
          <a:xfrm>
            <a:off x="257175" y="1419225"/>
            <a:ext cx="14430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T</a:t>
            </a:r>
            <a:r>
              <a:rPr lang="cs-CZ" sz="2000" baseline="-25000" dirty="0"/>
              <a:t>0</a:t>
            </a:r>
            <a:r>
              <a:rPr lang="cs-CZ" sz="2000" dirty="0"/>
              <a:t> = 1,0 s</a:t>
            </a:r>
          </a:p>
          <a:p>
            <a:r>
              <a:rPr lang="cs-CZ" sz="2000" dirty="0"/>
              <a:t>a = 3,0 m.s</a:t>
            </a:r>
            <a:r>
              <a:rPr lang="cs-CZ" sz="2000" baseline="30000" dirty="0"/>
              <a:t>-2</a:t>
            </a:r>
            <a:endParaRPr lang="cs-CZ" sz="2000" dirty="0"/>
          </a:p>
          <a:p>
            <a:r>
              <a:rPr lang="cs-CZ" sz="2000" dirty="0"/>
              <a:t>T =?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D4821EA-FCE8-4FBC-B0CC-777A224467E0}"/>
              </a:ext>
            </a:extLst>
          </p:cNvPr>
          <p:cNvSpPr txBox="1"/>
          <p:nvPr/>
        </p:nvSpPr>
        <p:spPr>
          <a:xfrm>
            <a:off x="3409950" y="926961"/>
            <a:ext cx="4267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/>
              <a:t>F</a:t>
            </a:r>
            <a:r>
              <a:rPr lang="cs-CZ" sz="2000" baseline="-25000" dirty="0" err="1"/>
              <a:t>g</a:t>
            </a:r>
            <a:r>
              <a:rPr lang="cs-CZ" sz="2000" dirty="0"/>
              <a:t> = </a:t>
            </a:r>
            <a:r>
              <a:rPr lang="cs-CZ" sz="2000" dirty="0" err="1"/>
              <a:t>m.g</a:t>
            </a:r>
            <a:endParaRPr lang="cs-CZ" sz="2000" dirty="0"/>
          </a:p>
          <a:p>
            <a:r>
              <a:rPr lang="cs-CZ" sz="2000" dirty="0"/>
              <a:t>F = </a:t>
            </a:r>
            <a:r>
              <a:rPr lang="cs-CZ" sz="2000" dirty="0" err="1"/>
              <a:t>F</a:t>
            </a:r>
            <a:r>
              <a:rPr lang="cs-CZ" sz="2000" baseline="-25000" dirty="0" err="1"/>
              <a:t>g</a:t>
            </a:r>
            <a:r>
              <a:rPr lang="cs-CZ" sz="2000" dirty="0"/>
              <a:t> + </a:t>
            </a:r>
            <a:r>
              <a:rPr lang="cs-CZ" sz="2000" dirty="0" err="1"/>
              <a:t>F</a:t>
            </a:r>
            <a:r>
              <a:rPr lang="cs-CZ" sz="2000" baseline="-25000" dirty="0" err="1"/>
              <a:t>s</a:t>
            </a:r>
            <a:r>
              <a:rPr lang="cs-CZ" sz="2000" dirty="0"/>
              <a:t> = m.(g + a)</a:t>
            </a:r>
          </a:p>
          <a:p>
            <a:endParaRPr lang="cs-CZ" sz="800" dirty="0"/>
          </a:p>
          <a:p>
            <a:r>
              <a:rPr lang="cs-CZ" sz="2000" dirty="0"/>
              <a:t>T</a:t>
            </a:r>
            <a:r>
              <a:rPr lang="cs-CZ" sz="2000" baseline="-25000" dirty="0"/>
              <a:t>0</a:t>
            </a:r>
            <a:r>
              <a:rPr lang="cs-CZ" sz="2000" dirty="0"/>
              <a:t> = 2.</a:t>
            </a:r>
            <a:r>
              <a:rPr lang="el-GR" sz="2000" dirty="0"/>
              <a:t>π</a:t>
            </a:r>
            <a:r>
              <a:rPr lang="cs-CZ" sz="2000" dirty="0"/>
              <a:t>.√(l/g)</a:t>
            </a:r>
          </a:p>
          <a:p>
            <a:r>
              <a:rPr lang="cs-CZ" sz="2000" dirty="0"/>
              <a:t>T = 2.</a:t>
            </a:r>
            <a:r>
              <a:rPr lang="el-GR" sz="2000" dirty="0"/>
              <a:t>π</a:t>
            </a:r>
            <a:r>
              <a:rPr lang="cs-CZ" sz="2000" dirty="0"/>
              <a:t>.√(l/(g + a))</a:t>
            </a:r>
          </a:p>
          <a:p>
            <a:endParaRPr lang="cs-CZ" sz="800" dirty="0"/>
          </a:p>
          <a:p>
            <a:r>
              <a:rPr lang="cs-CZ" sz="2000" dirty="0"/>
              <a:t>T = T</a:t>
            </a:r>
            <a:r>
              <a:rPr lang="cs-CZ" sz="2000" baseline="-25000" dirty="0"/>
              <a:t>0</a:t>
            </a:r>
            <a:r>
              <a:rPr lang="cs-CZ" sz="2000" dirty="0"/>
              <a:t>.√(g/(g + a))</a:t>
            </a:r>
          </a:p>
          <a:p>
            <a:endParaRPr lang="cs-CZ" sz="800" dirty="0"/>
          </a:p>
          <a:p>
            <a:r>
              <a:rPr lang="cs-CZ" sz="2000" dirty="0"/>
              <a:t>T = </a:t>
            </a:r>
            <a:r>
              <a:rPr lang="cs-CZ" sz="2000" u="sng" dirty="0"/>
              <a:t>0,88 s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118C422E-8C50-42F0-98FF-D00AD5A9BEA4}"/>
              </a:ext>
            </a:extLst>
          </p:cNvPr>
          <p:cNvSpPr txBox="1"/>
          <p:nvPr/>
        </p:nvSpPr>
        <p:spPr>
          <a:xfrm>
            <a:off x="257175" y="3857625"/>
            <a:ext cx="85725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Vodorovná deska koná svislé harmonické kmity s periodou 0,5 s. Na ní leží těleso. Jakou největší amplitudu mohou mít kmity desky, aby těleso od desky neodskakovalo?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DAE1A65-97E4-4D7D-8195-6A935C305D36}"/>
              </a:ext>
            </a:extLst>
          </p:cNvPr>
          <p:cNvSpPr txBox="1"/>
          <p:nvPr/>
        </p:nvSpPr>
        <p:spPr>
          <a:xfrm>
            <a:off x="295275" y="487328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[6,2 cm]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27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FC92FF9F-721A-4EAA-A538-5109F79D850A}"/>
              </a:ext>
            </a:extLst>
          </p:cNvPr>
          <p:cNvSpPr txBox="1"/>
          <p:nvPr/>
        </p:nvSpPr>
        <p:spPr>
          <a:xfrm>
            <a:off x="257175" y="457200"/>
            <a:ext cx="8639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Kyvadlo délky 150 cm vykonalo 125 kmitů za 300 s. Určete velikost tíhového zrychlení.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5C421AC-5797-4F7A-8E92-492A37C568F9}"/>
              </a:ext>
            </a:extLst>
          </p:cNvPr>
          <p:cNvSpPr txBox="1"/>
          <p:nvPr/>
        </p:nvSpPr>
        <p:spPr>
          <a:xfrm>
            <a:off x="247649" y="2181705"/>
            <a:ext cx="8639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Za tutéž dobu vykoná jedno kyvadlo 50 kmitů a druhé 30 kmitů. Určete délku kyvadel, jestliže rozdíl jejich délek je 32 cm.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62C35C8-D0B6-49B4-8EE9-D775179AE4CA}"/>
              </a:ext>
            </a:extLst>
          </p:cNvPr>
          <p:cNvSpPr txBox="1"/>
          <p:nvPr/>
        </p:nvSpPr>
        <p:spPr>
          <a:xfrm>
            <a:off x="247650" y="3951893"/>
            <a:ext cx="86391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V kabině výtahu visí kyvadlo, kmitající s periodou 1 s. Když se kabina pohybuje se stálým zrychlením, kyvadlo kmitá s periodou 1,2 s. Určete velikost a směr zrychlení výtahu.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7BDC8C4-8055-4D56-B7D8-050BAE6E3EF2}"/>
              </a:ext>
            </a:extLst>
          </p:cNvPr>
          <p:cNvSpPr txBox="1"/>
          <p:nvPr/>
        </p:nvSpPr>
        <p:spPr>
          <a:xfrm>
            <a:off x="247650" y="118755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10,3 m.s</a:t>
            </a:r>
            <a:r>
              <a:rPr lang="cs-CZ" sz="2000" baseline="30000" dirty="0">
                <a:solidFill>
                  <a:srgbClr val="FF0000"/>
                </a:solidFill>
              </a:rPr>
              <a:t>-2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baseline="30000" dirty="0">
              <a:solidFill>
                <a:srgbClr val="FF000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6FF7953-CB11-4A9E-B24D-BEE2B47D7D87}"/>
              </a:ext>
            </a:extLst>
          </p:cNvPr>
          <p:cNvSpPr txBox="1"/>
          <p:nvPr/>
        </p:nvSpPr>
        <p:spPr>
          <a:xfrm>
            <a:off x="257175" y="297297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18 cm, 50 cm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D994728-2A23-4511-B76B-71174BA30E0A}"/>
              </a:ext>
            </a:extLst>
          </p:cNvPr>
          <p:cNvSpPr txBox="1"/>
          <p:nvPr/>
        </p:nvSpPr>
        <p:spPr>
          <a:xfrm>
            <a:off x="257175" y="504455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3 m.s</a:t>
            </a:r>
            <a:r>
              <a:rPr lang="cs-CZ" sz="2000" baseline="30000" dirty="0">
                <a:solidFill>
                  <a:srgbClr val="FF0000"/>
                </a:solidFill>
              </a:rPr>
              <a:t>-2</a:t>
            </a:r>
            <a:r>
              <a:rPr lang="cs-CZ" sz="2000" dirty="0">
                <a:solidFill>
                  <a:srgbClr val="FF0000"/>
                </a:solidFill>
              </a:rPr>
              <a:t>, dolů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19787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6F2E61C0-6F23-4A28-9DDA-CD8CE3C37B3D}"/>
              </a:ext>
            </a:extLst>
          </p:cNvPr>
          <p:cNvSpPr txBox="1"/>
          <p:nvPr/>
        </p:nvSpPr>
        <p:spPr>
          <a:xfrm>
            <a:off x="238125" y="409574"/>
            <a:ext cx="86391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Kapalina v nádobě, kterou nese chemik, má periodu vlastního kmitání 0,8 s. Při jaké rychlosti pohybu chemika se kapalina značně rozkmitá? Délka chemikova kroku je 60 cm.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464E66B-7793-49D7-B1BA-DED6B468650E}"/>
              </a:ext>
            </a:extLst>
          </p:cNvPr>
          <p:cNvSpPr txBox="1"/>
          <p:nvPr/>
        </p:nvSpPr>
        <p:spPr>
          <a:xfrm>
            <a:off x="1771650" y="1478725"/>
            <a:ext cx="68913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ω</a:t>
            </a:r>
            <a:r>
              <a:rPr lang="cs-CZ" sz="2000" dirty="0"/>
              <a:t> = 2.</a:t>
            </a:r>
            <a:r>
              <a:rPr lang="el-GR" sz="2000" dirty="0"/>
              <a:t>π</a:t>
            </a:r>
            <a:r>
              <a:rPr lang="cs-CZ" sz="2000" dirty="0"/>
              <a:t>/T</a:t>
            </a:r>
          </a:p>
          <a:p>
            <a:r>
              <a:rPr lang="cs-CZ" sz="2000" dirty="0"/>
              <a:t>s = 2.</a:t>
            </a:r>
            <a:r>
              <a:rPr lang="el-GR" sz="2000" dirty="0"/>
              <a:t> π</a:t>
            </a:r>
            <a:r>
              <a:rPr lang="cs-CZ" sz="2000" dirty="0"/>
              <a:t>.r</a:t>
            </a:r>
          </a:p>
          <a:p>
            <a:r>
              <a:rPr lang="cs-CZ" sz="2000" dirty="0"/>
              <a:t>r = s/(2.</a:t>
            </a:r>
            <a:r>
              <a:rPr lang="el-GR" sz="2000" dirty="0"/>
              <a:t>π</a:t>
            </a:r>
            <a:r>
              <a:rPr lang="cs-CZ" sz="2000" dirty="0"/>
              <a:t>)</a:t>
            </a:r>
          </a:p>
          <a:p>
            <a:r>
              <a:rPr lang="cs-CZ" sz="2000" dirty="0"/>
              <a:t>v = </a:t>
            </a:r>
            <a:r>
              <a:rPr lang="el-GR" sz="2000" dirty="0"/>
              <a:t>ω</a:t>
            </a:r>
            <a:r>
              <a:rPr lang="cs-CZ" sz="2000" dirty="0"/>
              <a:t> .r = </a:t>
            </a:r>
            <a:r>
              <a:rPr lang="el-GR" sz="2000" dirty="0"/>
              <a:t>ω</a:t>
            </a:r>
            <a:r>
              <a:rPr lang="cs-CZ" sz="2000" dirty="0"/>
              <a:t>.s/(2.</a:t>
            </a:r>
            <a:r>
              <a:rPr lang="el-GR" sz="2000" dirty="0"/>
              <a:t>π</a:t>
            </a:r>
            <a:r>
              <a:rPr lang="cs-CZ" sz="2000" dirty="0"/>
              <a:t>) = 2.</a:t>
            </a:r>
            <a:r>
              <a:rPr lang="el-GR" sz="2000" dirty="0"/>
              <a:t>π</a:t>
            </a:r>
            <a:r>
              <a:rPr lang="cs-CZ" sz="2000" dirty="0"/>
              <a:t>. s/(2.</a:t>
            </a:r>
            <a:r>
              <a:rPr lang="el-GR" sz="2000" dirty="0"/>
              <a:t>π</a:t>
            </a:r>
            <a:r>
              <a:rPr lang="cs-CZ" sz="2000" dirty="0"/>
              <a:t>.T) = </a:t>
            </a:r>
            <a:r>
              <a:rPr lang="cs-CZ" sz="2000" dirty="0" err="1"/>
              <a:t>f.s</a:t>
            </a:r>
            <a:r>
              <a:rPr lang="cs-CZ" sz="2000" dirty="0"/>
              <a:t> =s/T = 0,6/0,8 = </a:t>
            </a:r>
            <a:r>
              <a:rPr lang="cs-CZ" sz="2000" u="sng" dirty="0"/>
              <a:t>0,75 m.s</a:t>
            </a:r>
            <a:r>
              <a:rPr lang="cs-CZ" sz="2000" u="sng" baseline="30000" dirty="0"/>
              <a:t>-1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2CC577A-BCDC-458F-AD22-5E1469B874C7}"/>
              </a:ext>
            </a:extLst>
          </p:cNvPr>
          <p:cNvSpPr txBox="1"/>
          <p:nvPr/>
        </p:nvSpPr>
        <p:spPr>
          <a:xfrm>
            <a:off x="238125" y="1767988"/>
            <a:ext cx="11608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T = 0,8 s</a:t>
            </a:r>
          </a:p>
          <a:p>
            <a:r>
              <a:rPr lang="cs-CZ" sz="2000" dirty="0"/>
              <a:t>s = 60 cm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DD00717-47F0-48C3-B017-617238807FF1}"/>
              </a:ext>
            </a:extLst>
          </p:cNvPr>
          <p:cNvSpPr txBox="1"/>
          <p:nvPr/>
        </p:nvSpPr>
        <p:spPr>
          <a:xfrm>
            <a:off x="171449" y="3548005"/>
            <a:ext cx="87725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Určete fázový rozdíl </a:t>
            </a:r>
            <a:r>
              <a:rPr lang="en-US" sz="2000" dirty="0"/>
              <a:t>(v </a:t>
            </a:r>
            <a:r>
              <a:rPr lang="en-US" sz="2000" dirty="0" err="1"/>
              <a:t>radi</a:t>
            </a:r>
            <a:r>
              <a:rPr lang="cs-CZ" sz="2000" dirty="0"/>
              <a:t>á</a:t>
            </a:r>
            <a:r>
              <a:rPr lang="en-US" sz="2000" dirty="0" err="1"/>
              <a:t>nech</a:t>
            </a:r>
            <a:r>
              <a:rPr lang="en-US" sz="2000" dirty="0"/>
              <a:t>) </a:t>
            </a:r>
            <a:r>
              <a:rPr lang="cs-CZ" sz="2000" dirty="0"/>
              <a:t>kmitání dvou bodů, které leží na přímce rovnoběžné se směrem šíření zvukového vlnění, je-li vzájemná vzdálenost bodů 1,7 m. Frekvence vlnění je 500 Hz.</a:t>
            </a:r>
            <a:endParaRPr lang="en-US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57902FC-C4B0-4870-9BFD-0F9D34554105}"/>
              </a:ext>
            </a:extLst>
          </p:cNvPr>
          <p:cNvSpPr txBox="1"/>
          <p:nvPr/>
        </p:nvSpPr>
        <p:spPr>
          <a:xfrm>
            <a:off x="171449" y="463203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5</a:t>
            </a:r>
            <a:r>
              <a:rPr lang="el-GR" sz="2000" dirty="0">
                <a:solidFill>
                  <a:srgbClr val="FF0000"/>
                </a:solidFill>
              </a:rPr>
              <a:t>π </a:t>
            </a:r>
            <a:r>
              <a:rPr lang="cs-CZ" sz="2000" dirty="0">
                <a:solidFill>
                  <a:srgbClr val="FF0000"/>
                </a:solidFill>
              </a:rPr>
              <a:t>rad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9216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05E1CA12-432B-45BF-8889-17D4BF779298}"/>
              </a:ext>
            </a:extLst>
          </p:cNvPr>
          <p:cNvSpPr txBox="1"/>
          <p:nvPr/>
        </p:nvSpPr>
        <p:spPr>
          <a:xfrm>
            <a:off x="182005" y="318517"/>
            <a:ext cx="874395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Na hladině moře jsou dva čluny ve vzájemné vzdálenosti 11,6 km. První vyšle zvukový signál </a:t>
            </a:r>
            <a:r>
              <a:rPr lang="en-US" sz="2000" b="0" i="0" dirty="0">
                <a:effectLst/>
              </a:rPr>
              <a:t>p</a:t>
            </a:r>
            <a:r>
              <a:rPr lang="cs-CZ" sz="2000" b="0" i="0" dirty="0">
                <a:effectLst/>
              </a:rPr>
              <a:t>od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hladinou</a:t>
            </a:r>
            <a:r>
              <a:rPr lang="cs-CZ" sz="2000" b="0" i="0" dirty="0">
                <a:effectLst/>
              </a:rPr>
              <a:t> a současně světelný signál nad </a:t>
            </a:r>
            <a:r>
              <a:rPr lang="en-US" sz="2000" b="0" i="0" dirty="0" err="1">
                <a:effectLst/>
              </a:rPr>
              <a:t>hladin</a:t>
            </a:r>
            <a:r>
              <a:rPr lang="cs-CZ" sz="2000" b="0" i="0" dirty="0">
                <a:effectLst/>
              </a:rPr>
              <a:t>ou. Druhý člun zachytí oba signály, zvukový o 8 s později jako světelný. Určete rychlost zvuku v mořské vodě.  </a:t>
            </a:r>
            <a:endParaRPr lang="cs-CZ" sz="20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7BFFAB0-DB5B-4437-A808-37FE71622582}"/>
              </a:ext>
            </a:extLst>
          </p:cNvPr>
          <p:cNvSpPr txBox="1"/>
          <p:nvPr/>
        </p:nvSpPr>
        <p:spPr>
          <a:xfrm>
            <a:off x="200026" y="4819191"/>
            <a:ext cx="874394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Zvuk odražený od velryb se vrátil na člun za 1 sekundu. Jak daleko jsou velryby od člunu? 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Rychlost zvuku je 340 m.s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</a:t>
            </a:r>
            <a:r>
              <a:rPr lang="cs-CZ" sz="2000" b="0" i="0" dirty="0">
                <a:effectLst/>
              </a:rPr>
              <a:t>   </a:t>
            </a:r>
            <a:endParaRPr lang="cs-CZ" sz="2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8D61A48-974A-4D6F-B737-1B6F979D6F9E}"/>
              </a:ext>
            </a:extLst>
          </p:cNvPr>
          <p:cNvSpPr txBox="1"/>
          <p:nvPr/>
        </p:nvSpPr>
        <p:spPr>
          <a:xfrm>
            <a:off x="200026" y="2882594"/>
            <a:ext cx="87439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Námořník na člunu slyšel hřmění o 10 s po tom, co viděl záblesk. V jaké vzdálenosti od něj se zablesklo?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Rychlost zvuku je 340 m.s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</a:t>
            </a:r>
            <a:r>
              <a:rPr lang="cs-CZ" sz="2000" b="0" i="0" dirty="0">
                <a:effectLst/>
              </a:rPr>
              <a:t>  </a:t>
            </a:r>
            <a:endParaRPr lang="cs-CZ" sz="200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5999F1BB-9E7A-4931-88B7-6FF0C0085D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6119" y="5527077"/>
            <a:ext cx="2586038" cy="1271103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FCA36A39-6F79-44AD-B197-BB8A23CA25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8375" y="3650083"/>
            <a:ext cx="3412011" cy="707886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54422D43-FE64-415A-9C31-AFE7B87BEE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6119" y="1386522"/>
            <a:ext cx="2931842" cy="108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738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8F021FD-C36C-4F14-AEDC-FE21C17E007A}"/>
              </a:ext>
            </a:extLst>
          </p:cNvPr>
          <p:cNvSpPr txBox="1"/>
          <p:nvPr/>
        </p:nvSpPr>
        <p:spPr>
          <a:xfrm>
            <a:off x="266699" y="347186"/>
            <a:ext cx="86963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Pozorovatel</a:t>
            </a:r>
            <a:r>
              <a:rPr lang="en-US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na okraji propasti Macocha, do ní </a:t>
            </a:r>
            <a:r>
              <a:rPr lang="en-US" sz="2000" b="0" i="0" dirty="0" err="1">
                <a:solidFill>
                  <a:srgbClr val="4F4F4F"/>
                </a:solidFill>
                <a:effectLst/>
              </a:rPr>
              <a:t>hodil</a:t>
            </a:r>
            <a:r>
              <a:rPr lang="en-US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kámen a slyšel jeho náraz na dno z 5,6 s. Určete hloubku propasti.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592B586-283A-443D-AC9A-A92FC229122B}"/>
              </a:ext>
            </a:extLst>
          </p:cNvPr>
          <p:cNvSpPr txBox="1"/>
          <p:nvPr/>
        </p:nvSpPr>
        <p:spPr>
          <a:xfrm>
            <a:off x="266699" y="1229410"/>
            <a:ext cx="71532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</a:rPr>
              <a:t>t</a:t>
            </a:r>
            <a:r>
              <a:rPr lang="cs-CZ" b="0" i="0" baseline="-25000" dirty="0">
                <a:solidFill>
                  <a:srgbClr val="4F4F4F"/>
                </a:solidFill>
                <a:effectLst/>
              </a:rPr>
              <a:t>1</a:t>
            </a:r>
            <a:r>
              <a:rPr lang="cs-CZ" b="0" i="0" dirty="0">
                <a:solidFill>
                  <a:srgbClr val="4F4F4F"/>
                </a:solidFill>
                <a:effectLst/>
              </a:rPr>
              <a:t> – čas pádu kamene,  t</a:t>
            </a:r>
            <a:r>
              <a:rPr lang="cs-CZ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</a:rPr>
              <a:t> – čas šíření zvuku po nárazu na dno</a:t>
            </a:r>
            <a:endParaRPr lang="cs-CZ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5806185-712B-4C2F-B02C-0E73824D20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1598742"/>
            <a:ext cx="3933825" cy="5046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15454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2088</TotalTime>
  <Words>1579</Words>
  <Application>Microsoft Office PowerPoint</Application>
  <PresentationFormat>Předvádění na obrazovce (4:3)</PresentationFormat>
  <Paragraphs>114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Segoe UI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Lubomir Prokes</dc:creator>
  <cp:lastModifiedBy>Lubomír Prokeš</cp:lastModifiedBy>
  <cp:revision>82</cp:revision>
  <dcterms:created xsi:type="dcterms:W3CDTF">2020-11-30T21:51:24Z</dcterms:created>
  <dcterms:modified xsi:type="dcterms:W3CDTF">2023-11-14T15:55:40Z</dcterms:modified>
</cp:coreProperties>
</file>