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07" r:id="rId2"/>
    <p:sldId id="711" r:id="rId3"/>
    <p:sldId id="894" r:id="rId4"/>
    <p:sldId id="889" r:id="rId5"/>
    <p:sldId id="895" r:id="rId6"/>
    <p:sldId id="890" r:id="rId7"/>
    <p:sldId id="896" r:id="rId8"/>
    <p:sldId id="897" r:id="rId9"/>
    <p:sldId id="898" r:id="rId10"/>
    <p:sldId id="89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1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1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7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3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56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57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46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B58B-37A0-4223-A154-454CE0562231}" type="datetimeFigureOut">
              <a:rPr lang="cs-CZ" smtClean="0"/>
              <a:t>13.10.2024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35C99-436E-4EC6-B26D-C6213998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2103437"/>
            <a:ext cx="2047875" cy="1325563"/>
          </a:xfrm>
        </p:spPr>
        <p:txBody>
          <a:bodyPr/>
          <a:lstStyle/>
          <a:p>
            <a:r>
              <a:rPr lang="cs-CZ" b="1" dirty="0"/>
              <a:t>Termika</a:t>
            </a:r>
          </a:p>
        </p:txBody>
      </p:sp>
    </p:spTree>
    <p:extLst>
      <p:ext uri="{BB962C8B-B14F-4D97-AF65-F5344CB8AC3E}">
        <p14:creationId xmlns:p14="http://schemas.microsoft.com/office/powerpoint/2010/main" val="2009190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BCC88B4-FE77-4EA1-BE5A-B4680D7698F1}"/>
              </a:ext>
            </a:extLst>
          </p:cNvPr>
          <p:cNvSpPr txBox="1"/>
          <p:nvPr/>
        </p:nvSpPr>
        <p:spPr>
          <a:xfrm>
            <a:off x="171450" y="304711"/>
            <a:ext cx="880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</a:rPr>
              <a:t>Nádoba na 30 litrů se má naplnit vodou o teplotě 60 °C. Kolik litrů vody 80 °C teplé a kolik litrů vody 20 °C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</a:rPr>
              <a:t>teplé musíme smíchat?</a:t>
            </a:r>
            <a:endParaRPr lang="en-US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C7E4A2D-3A4C-4EC5-A96E-1F62B931A344}"/>
              </a:ext>
            </a:extLst>
          </p:cNvPr>
          <p:cNvSpPr txBox="1"/>
          <p:nvPr/>
        </p:nvSpPr>
        <p:spPr>
          <a:xfrm>
            <a:off x="171448" y="1643540"/>
            <a:ext cx="88010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 nádrži je voda o objemu 300 litrů a teplotě 10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Přiléváme vodu o teplotě 90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°C, až dosáhneme teploty 30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Kolik litrů teplejší vody musím přidat?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EE38B5C-A748-4B3E-9C25-A7579BC92894}"/>
              </a:ext>
            </a:extLst>
          </p:cNvPr>
          <p:cNvSpPr txBox="1"/>
          <p:nvPr/>
        </p:nvSpPr>
        <p:spPr>
          <a:xfrm>
            <a:off x="171447" y="3043924"/>
            <a:ext cx="8801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</a:rPr>
              <a:t>Do 25 litrů vody teplé 50°C přilijeme 15 litrů vody s jinou teplotou. O kolik °C musí být voda chladnější než 50°C, aby 40 litrů získané vody mělo teplotu 42,5 °C?</a:t>
            </a:r>
            <a:endParaRPr lang="en-US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F31B313-19B3-415D-BC60-12F7D312E8EA}"/>
              </a:ext>
            </a:extLst>
          </p:cNvPr>
          <p:cNvSpPr txBox="1"/>
          <p:nvPr/>
        </p:nvSpPr>
        <p:spPr>
          <a:xfrm>
            <a:off x="171447" y="4444308"/>
            <a:ext cx="88010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Napustíme-li do vany z prvního kohoutku 5 l a z druhého 2 l vody, bude mít voda ve vaně teplotu 25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Napustíme-li z prvního kohoutku 3 l a z druhého 4 l vody, bude mít voda ve vaně teplotu 21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Určete teploty vody tekoucí z obou kohoutků.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69FC42-45C5-4C12-BFF1-74969A00DA10}"/>
              </a:ext>
            </a:extLst>
          </p:cNvPr>
          <p:cNvSpPr txBox="1"/>
          <p:nvPr/>
        </p:nvSpPr>
        <p:spPr>
          <a:xfrm>
            <a:off x="171448" y="95104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[20 l, 10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E52E891-93B9-4B90-B264-327F1CAF542C}"/>
              </a:ext>
            </a:extLst>
          </p:cNvPr>
          <p:cNvSpPr txBox="1"/>
          <p:nvPr/>
        </p:nvSpPr>
        <p:spPr>
          <a:xfrm>
            <a:off x="171448" y="229493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[100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9FBCAF-4C15-4BA5-9271-C7A0F5D64A1C}"/>
              </a:ext>
            </a:extLst>
          </p:cNvPr>
          <p:cNvSpPr txBox="1"/>
          <p:nvPr/>
        </p:nvSpPr>
        <p:spPr>
          <a:xfrm>
            <a:off x="238123" y="366986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2C3030F-C676-4FE3-AFDA-49296DD3DB6C}"/>
              </a:ext>
            </a:extLst>
          </p:cNvPr>
          <p:cNvSpPr txBox="1"/>
          <p:nvPr/>
        </p:nvSpPr>
        <p:spPr>
          <a:xfrm>
            <a:off x="238123" y="54599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pl-PL" sz="2000" i="0" dirty="0">
                <a:solidFill>
                  <a:srgbClr val="FF0000"/>
                </a:solidFill>
                <a:effectLst/>
              </a:rPr>
              <a:t>29 °C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, </a:t>
            </a:r>
            <a:r>
              <a:rPr lang="pl-PL" sz="2000" i="0" dirty="0">
                <a:solidFill>
                  <a:srgbClr val="FF0000"/>
                </a:solidFill>
                <a:effectLst/>
              </a:rPr>
              <a:t>15 °C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0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1AFB84C-3F76-49B8-825A-8B9B2340A0F0}"/>
              </a:ext>
            </a:extLst>
          </p:cNvPr>
          <p:cNvSpPr txBox="1"/>
          <p:nvPr/>
        </p:nvSpPr>
        <p:spPr>
          <a:xfrm>
            <a:off x="142875" y="218986"/>
            <a:ext cx="88582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Mosazná koule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el-G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má při teplotě 15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poloměr 2 cm. O kolik °C ji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je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třeba ohřát, aby neprošla kruhovým otvorem o poloměru 2,02 cm?</a:t>
            </a:r>
          </a:p>
          <a:p>
            <a:endParaRPr lang="cs-CZ" sz="2000" dirty="0">
              <a:solidFill>
                <a:srgbClr val="4F4F4F"/>
              </a:solidFill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 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2,02 cm</a:t>
            </a:r>
          </a:p>
          <a:p>
            <a:br>
              <a:rPr lang="pt-BR" sz="2000" dirty="0"/>
            </a:b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5CDFF4-2EAA-4A13-8C7A-FA57C58C5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1" y="823495"/>
            <a:ext cx="6362700" cy="323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4064B1A3-AE59-49D7-9CF8-CEDDED1BBEBF}"/>
              </a:ext>
            </a:extLst>
          </p:cNvPr>
          <p:cNvSpPr txBox="1"/>
          <p:nvPr/>
        </p:nvSpPr>
        <p:spPr>
          <a:xfrm>
            <a:off x="142875" y="4546442"/>
            <a:ext cx="885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M</a:t>
            </a:r>
            <a:r>
              <a:rPr lang="cs-CZ" sz="2000" dirty="0" err="1"/>
              <a:t>ěří</a:t>
            </a:r>
            <a:r>
              <a:rPr lang="en-US" sz="2000" dirty="0" err="1"/>
              <a:t>tko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cs-CZ" sz="2000" dirty="0"/>
              <a:t>ocelovém pásmu je správné při teplotě 15 °C (</a:t>
            </a:r>
            <a:r>
              <a:rPr lang="el-GR" sz="2000" dirty="0"/>
              <a:t>α</a:t>
            </a:r>
            <a:r>
              <a:rPr lang="cs-CZ" sz="2000" dirty="0"/>
              <a:t> = 0,000012 K</a:t>
            </a:r>
            <a:r>
              <a:rPr lang="cs-CZ" sz="2000" baseline="30000" dirty="0"/>
              <a:t>-1</a:t>
            </a:r>
            <a:r>
              <a:rPr lang="cs-CZ" sz="2000" dirty="0"/>
              <a:t>). Pokud jím byla naměřena délka 50,000 m při teplotě -15 °C, o jakou hodnotu je třeba měření opravit?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1825F75-B46A-482A-BAC9-CAE6AFC8E380}"/>
              </a:ext>
            </a:extLst>
          </p:cNvPr>
          <p:cNvSpPr txBox="1"/>
          <p:nvPr/>
        </p:nvSpPr>
        <p:spPr>
          <a:xfrm>
            <a:off x="142875" y="556210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[-0.018 m]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587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D499DF9-E446-467D-AC2E-AD1A5E06B628}"/>
              </a:ext>
            </a:extLst>
          </p:cNvPr>
          <p:cNvSpPr txBox="1"/>
          <p:nvPr/>
        </p:nvSpPr>
        <p:spPr>
          <a:xfrm>
            <a:off x="161925" y="319385"/>
            <a:ext cx="8820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Ocelový drát (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α = 11,5.10</a:t>
            </a:r>
            <a:r>
              <a:rPr lang="el-GR" b="0" i="0" baseline="30000" dirty="0">
                <a:solidFill>
                  <a:srgbClr val="333333"/>
                </a:solidFill>
                <a:effectLst/>
                <a:latin typeface="Helvetica Neue"/>
              </a:rPr>
              <a:t>-6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K</a:t>
            </a:r>
            <a:r>
              <a:rPr lang="cs-CZ" b="0" i="0" baseline="30000" dirty="0">
                <a:solidFill>
                  <a:srgbClr val="333333"/>
                </a:solidFill>
                <a:effectLst/>
                <a:latin typeface="Helvetica Neue"/>
              </a:rPr>
              <a:t>-1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) má při teplotě –15 °C délku 100 m. Určete jeho délku při teplotě 45°C.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214219F-20B2-44E1-82B1-8667066842FF}"/>
              </a:ext>
            </a:extLst>
          </p:cNvPr>
          <p:cNvSpPr txBox="1"/>
          <p:nvPr/>
        </p:nvSpPr>
        <p:spPr>
          <a:xfrm>
            <a:off x="285749" y="1120676"/>
            <a:ext cx="327660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000" dirty="0">
                <a:solidFill>
                  <a:srgbClr val="333333"/>
                </a:solidFill>
                <a:effectLst/>
              </a:rPr>
              <a:t>Α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11,5⋅10</a:t>
            </a:r>
            <a:r>
              <a:rPr lang="el-GR" sz="2000" i="0" baseline="30000" dirty="0">
                <a:solidFill>
                  <a:srgbClr val="333333"/>
                </a:solidFill>
                <a:effectLst/>
              </a:rPr>
              <a:t>−6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≐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1,15⋅10</a:t>
            </a:r>
            <a:r>
              <a:rPr lang="el-GR" sz="2000" i="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K</a:t>
            </a:r>
            <a:r>
              <a:rPr lang="cs-CZ" sz="200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​= 100 m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−15 °C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45 °C  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CC4006-F23A-4BDC-BEBB-9DD4ABD4CDE2}"/>
              </a:ext>
            </a:extLst>
          </p:cNvPr>
          <p:cNvSpPr txBox="1"/>
          <p:nvPr/>
        </p:nvSpPr>
        <p:spPr>
          <a:xfrm>
            <a:off x="2400302" y="1733491"/>
            <a:ext cx="56673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k = 1 + </a:t>
            </a:r>
            <a:r>
              <a:rPr lang="el-GR" sz="2000" dirty="0">
                <a:solidFill>
                  <a:srgbClr val="333333"/>
                </a:solidFill>
                <a:effectLst/>
              </a:rPr>
              <a:t>α⋅(</a:t>
            </a:r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​−t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​) = 1 + 1,15⋅10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cs-CZ" sz="2000" dirty="0">
                <a:solidFill>
                  <a:srgbClr val="333333"/>
                </a:solidFill>
                <a:effectLst/>
              </a:rPr>
              <a:t>⋅(45−(−15)) ≐ 1,0007   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​⋅ k = 100⋅ 1,0007 = </a:t>
            </a:r>
            <a:r>
              <a:rPr lang="cs-CZ" sz="2000" u="sng" dirty="0">
                <a:solidFill>
                  <a:srgbClr val="333333"/>
                </a:solidFill>
                <a:effectLst/>
              </a:rPr>
              <a:t>100,069 m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D25E01D-531C-489B-8914-F4DBB9D07F4A}"/>
              </a:ext>
            </a:extLst>
          </p:cNvPr>
          <p:cNvSpPr txBox="1"/>
          <p:nvPr/>
        </p:nvSpPr>
        <p:spPr>
          <a:xfrm>
            <a:off x="161925" y="3368517"/>
            <a:ext cx="89820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Hliníková nádoba má při teplotě 20 °C vnitřní objem 0,75 l. Jak se změní tento objem, zvýší-li se teplota o 55 °C?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Α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=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24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10</a:t>
            </a:r>
            <a:r>
              <a:rPr lang="el-GR" b="0" i="0" baseline="30000" dirty="0">
                <a:solidFill>
                  <a:srgbClr val="333333"/>
                </a:solidFill>
                <a:effectLst/>
                <a:latin typeface="Helvetica Neue"/>
              </a:rPr>
              <a:t>-6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K</a:t>
            </a:r>
            <a:r>
              <a:rPr lang="cs-CZ" b="0" i="0" baseline="30000" dirty="0">
                <a:solidFill>
                  <a:srgbClr val="333333"/>
                </a:solidFill>
                <a:effectLst/>
                <a:latin typeface="Helvetica Neue"/>
              </a:rPr>
              <a:t>-1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1ED0D81-FD0E-4FC5-A76A-614C8C5188D9}"/>
              </a:ext>
            </a:extLst>
          </p:cNvPr>
          <p:cNvSpPr txBox="1"/>
          <p:nvPr/>
        </p:nvSpPr>
        <p:spPr>
          <a:xfrm>
            <a:off x="422672" y="4101704"/>
            <a:ext cx="142994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20 °C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0,75 l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= 55 °C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?</a:t>
            </a:r>
            <a:endParaRPr lang="cs-CZ" sz="2000" dirty="0">
              <a:solidFill>
                <a:srgbClr val="333333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0FBDE79-8872-41FE-B9B1-71C61016C685}"/>
              </a:ext>
            </a:extLst>
          </p:cNvPr>
          <p:cNvSpPr txBox="1"/>
          <p:nvPr/>
        </p:nvSpPr>
        <p:spPr>
          <a:xfrm>
            <a:off x="2181227" y="4216510"/>
            <a:ext cx="39969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​+ 55 = 20 + 55 = 75 °C   </a:t>
            </a:r>
          </a:p>
          <a:p>
            <a:pPr algn="l"/>
            <a:r>
              <a:rPr lang="el-GR" sz="2000" dirty="0">
                <a:solidFill>
                  <a:srgbClr val="333333"/>
                </a:solidFill>
                <a:effectLst/>
              </a:rPr>
              <a:t>Α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24⋅10</a:t>
            </a:r>
            <a:r>
              <a:rPr lang="el-GR" sz="2000" baseline="30000" dirty="0">
                <a:solidFill>
                  <a:srgbClr val="333333"/>
                </a:solidFill>
                <a:effectLst/>
              </a:rPr>
              <a:t>−6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≐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2,4⋅10</a:t>
            </a:r>
            <a:r>
              <a:rPr lang="el-GR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el-GR" sz="2000" dirty="0">
                <a:solidFill>
                  <a:srgbClr val="333333"/>
                </a:solidFill>
                <a:effectLst/>
              </a:rPr>
              <a:t> </a:t>
            </a:r>
            <a:r>
              <a:rPr lang="cs-CZ" sz="2000" dirty="0">
                <a:solidFill>
                  <a:srgbClr val="333333"/>
                </a:solidFill>
                <a:effectLst/>
              </a:rPr>
              <a:t>K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​⋅(1 + 3⋅</a:t>
            </a:r>
            <a:r>
              <a:rPr lang="el-GR" sz="2000" dirty="0">
                <a:solidFill>
                  <a:srgbClr val="333333"/>
                </a:solidFill>
                <a:effectLst/>
              </a:rPr>
              <a:t>α⋅</a:t>
            </a:r>
            <a:r>
              <a:rPr lang="cs-CZ" sz="2000" dirty="0">
                <a:solidFill>
                  <a:srgbClr val="333333"/>
                </a:solidFill>
                <a:effectLst/>
              </a:rPr>
              <a:t>T) = 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</a:rPr>
              <a:t>= </a:t>
            </a:r>
            <a:r>
              <a:rPr lang="cs-CZ" sz="2000" dirty="0">
                <a:solidFill>
                  <a:srgbClr val="333333"/>
                </a:solidFill>
                <a:effectLst/>
              </a:rPr>
              <a:t>0,75⋅(1 + 3⋅2,4⋅10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cs-CZ" sz="2000" dirty="0">
                <a:solidFill>
                  <a:srgbClr val="333333"/>
                </a:solidFill>
                <a:effectLst/>
              </a:rPr>
              <a:t>⋅55) = </a:t>
            </a:r>
            <a:r>
              <a:rPr lang="cs-CZ" sz="2000" u="sng" dirty="0">
                <a:solidFill>
                  <a:srgbClr val="333333"/>
                </a:solidFill>
                <a:effectLst/>
              </a:rPr>
              <a:t>0,753 l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AF8577F-882D-40EB-8DE6-8157CDD19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998997"/>
            <a:ext cx="2120503" cy="17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34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A041608-C6B1-4C53-861B-79794A7E7E21}"/>
              </a:ext>
            </a:extLst>
          </p:cNvPr>
          <p:cNvSpPr txBox="1"/>
          <p:nvPr/>
        </p:nvSpPr>
        <p:spPr>
          <a:xfrm>
            <a:off x="142875" y="2721114"/>
            <a:ext cx="885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Kanystr má objem 10 l. Jaký objem nafty (</a:t>
            </a:r>
            <a:r>
              <a:rPr lang="el-GR" sz="2000" dirty="0"/>
              <a:t>β</a:t>
            </a:r>
            <a:r>
              <a:rPr lang="cs-CZ" sz="2000" dirty="0"/>
              <a:t> = 0,9.10</a:t>
            </a:r>
            <a:r>
              <a:rPr lang="cs-CZ" sz="2000" baseline="30000" dirty="0"/>
              <a:t>-3</a:t>
            </a:r>
            <a:r>
              <a:rPr lang="cs-CZ" sz="2000" dirty="0"/>
              <a:t> K) o můžeme při teplotě 14 °C do kanystru načerpat, aby při teplotě 25 °C nepřetekl? Změnu objemu kanystru zanedbejte.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4D7FAC-299F-4CF2-8F86-5FE40E446FE4}"/>
              </a:ext>
            </a:extLst>
          </p:cNvPr>
          <p:cNvSpPr txBox="1"/>
          <p:nvPr/>
        </p:nvSpPr>
        <p:spPr>
          <a:xfrm flipH="1">
            <a:off x="142875" y="4257015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Jakou</a:t>
            </a:r>
            <a:r>
              <a:rPr lang="en-US" sz="2000" dirty="0"/>
              <a:t> </a:t>
            </a:r>
            <a:r>
              <a:rPr lang="en-US" sz="2000" dirty="0" err="1"/>
              <a:t>hustotu</a:t>
            </a:r>
            <a:r>
              <a:rPr lang="en-US" sz="2000" dirty="0"/>
              <a:t> m</a:t>
            </a:r>
            <a:r>
              <a:rPr lang="cs-CZ" sz="2000" dirty="0"/>
              <a:t>á</a:t>
            </a:r>
            <a:r>
              <a:rPr lang="en-US" sz="2000" dirty="0"/>
              <a:t> </a:t>
            </a:r>
            <a:r>
              <a:rPr lang="en-US" sz="2000" dirty="0" err="1"/>
              <a:t>rtu</a:t>
            </a:r>
            <a:r>
              <a:rPr lang="cs-CZ" sz="2000" dirty="0"/>
              <a:t>ť při teplotách 0 °C a 100 °C, známe-li </a:t>
            </a:r>
            <a:r>
              <a:rPr lang="el-GR" sz="2000" dirty="0"/>
              <a:t>β</a:t>
            </a:r>
            <a:r>
              <a:rPr lang="cs-CZ" sz="2000" dirty="0"/>
              <a:t> = 1,8.10</a:t>
            </a:r>
            <a:r>
              <a:rPr lang="cs-CZ" sz="2000" baseline="30000" dirty="0"/>
              <a:t>-4</a:t>
            </a:r>
            <a:r>
              <a:rPr lang="cs-CZ" sz="2000" dirty="0"/>
              <a:t> K</a:t>
            </a:r>
            <a:r>
              <a:rPr lang="cs-CZ" sz="2000" baseline="30000" dirty="0"/>
              <a:t>-1</a:t>
            </a:r>
            <a:r>
              <a:rPr lang="cs-CZ" sz="2000" dirty="0"/>
              <a:t> a </a:t>
            </a:r>
            <a:r>
              <a:rPr lang="el-GR" sz="2000" dirty="0"/>
              <a:t>ρ</a:t>
            </a:r>
            <a:r>
              <a:rPr lang="cs-CZ" sz="2000" baseline="-25000" dirty="0"/>
              <a:t>18</a:t>
            </a:r>
            <a:r>
              <a:rPr lang="cs-CZ" sz="2000" dirty="0"/>
              <a:t> = 13,551 g.cm</a:t>
            </a:r>
            <a:r>
              <a:rPr lang="cs-CZ" sz="2000" baseline="30000" dirty="0"/>
              <a:t>-3</a:t>
            </a:r>
            <a:r>
              <a:rPr lang="cs-CZ" sz="2000" dirty="0"/>
              <a:t>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1302B18-A74E-4F70-8539-E6328266DF29}"/>
              </a:ext>
            </a:extLst>
          </p:cNvPr>
          <p:cNvSpPr txBox="1"/>
          <p:nvPr/>
        </p:nvSpPr>
        <p:spPr>
          <a:xfrm>
            <a:off x="154781" y="5576989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</a:t>
            </a:r>
            <a:r>
              <a:rPr lang="cs-CZ" sz="2000" dirty="0"/>
              <a:t>y</a:t>
            </a:r>
            <a:r>
              <a:rPr lang="en-US" sz="2000" dirty="0"/>
              <a:t>po</a:t>
            </a:r>
            <a:r>
              <a:rPr lang="cs-CZ" sz="2000" dirty="0"/>
              <a:t>č</a:t>
            </a:r>
            <a:r>
              <a:rPr lang="en-US" sz="2000" dirty="0"/>
              <a:t>t</a:t>
            </a:r>
            <a:r>
              <a:rPr lang="cs-CZ" sz="2000" dirty="0"/>
              <a:t>ě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teplotn</a:t>
            </a:r>
            <a:r>
              <a:rPr lang="cs-CZ" sz="2000" dirty="0"/>
              <a:t>í</a:t>
            </a:r>
            <a:r>
              <a:rPr lang="en-US" sz="2000" dirty="0"/>
              <a:t> sou</a:t>
            </a:r>
            <a:r>
              <a:rPr lang="cs-CZ" sz="2000" dirty="0"/>
              <a:t>č</a:t>
            </a:r>
            <a:r>
              <a:rPr lang="en-US" sz="2000" dirty="0" err="1"/>
              <a:t>initel</a:t>
            </a:r>
            <a:r>
              <a:rPr lang="en-US" sz="2000" dirty="0"/>
              <a:t> </a:t>
            </a:r>
            <a:r>
              <a:rPr lang="en-US" sz="2000" dirty="0" err="1"/>
              <a:t>objemov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ro</a:t>
            </a:r>
            <a:r>
              <a:rPr lang="cs-CZ" sz="2000" dirty="0"/>
              <a:t>z</a:t>
            </a:r>
            <a:r>
              <a:rPr lang="en-US" sz="2000" dirty="0"/>
              <a:t>ta</a:t>
            </a:r>
            <a:r>
              <a:rPr lang="cs-CZ" sz="2000" dirty="0"/>
              <a:t>ž</a:t>
            </a:r>
            <a:r>
              <a:rPr lang="en-US" sz="2000" dirty="0" err="1"/>
              <a:t>nosti</a:t>
            </a:r>
            <a:r>
              <a:rPr lang="en-US" sz="2000" dirty="0"/>
              <a:t> ben</a:t>
            </a:r>
            <a:r>
              <a:rPr lang="cs-CZ" sz="2000" dirty="0" err="1"/>
              <a:t>zí</a:t>
            </a:r>
            <a:r>
              <a:rPr lang="en-US" sz="2000" dirty="0"/>
              <a:t>nu</a:t>
            </a:r>
            <a:r>
              <a:rPr lang="cs-CZ" sz="2000" dirty="0"/>
              <a:t>, který má při teplotě 30 °C objem 10,3 l a při teplotě 0 °C objem 10,0 l.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80B7FA-3343-4DA2-9E0C-6BD7D1624057}"/>
              </a:ext>
            </a:extLst>
          </p:cNvPr>
          <p:cNvSpPr txBox="1"/>
          <p:nvPr/>
        </p:nvSpPr>
        <p:spPr>
          <a:xfrm>
            <a:off x="154781" y="1473199"/>
            <a:ext cx="8758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Ocelov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plech</a:t>
            </a:r>
            <a:r>
              <a:rPr lang="en-US" sz="2000" dirty="0"/>
              <a:t> </a:t>
            </a:r>
            <a:r>
              <a:rPr lang="en-US" sz="2000" dirty="0" err="1"/>
              <a:t>tvaru</a:t>
            </a:r>
            <a:r>
              <a:rPr lang="cs-CZ" sz="2000" dirty="0"/>
              <a:t> obdélníku má při teplotě 0 °C rozměry 100 mm a 80 mm. Jaký je jeho obsah při teplotě 30 °C? (</a:t>
            </a:r>
            <a:r>
              <a:rPr lang="el-GR" sz="2000" dirty="0"/>
              <a:t>α</a:t>
            </a:r>
            <a:r>
              <a:rPr lang="cs-CZ" sz="2000" dirty="0"/>
              <a:t> = 0,000012 K</a:t>
            </a:r>
            <a:r>
              <a:rPr lang="cs-CZ" sz="2000" baseline="30000" dirty="0"/>
              <a:t>-1</a:t>
            </a:r>
            <a:r>
              <a:rPr lang="cs-CZ" sz="2000" dirty="0"/>
              <a:t>)</a:t>
            </a:r>
            <a:r>
              <a:rPr lang="en-US" sz="2000" dirty="0"/>
              <a:t>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AD9D44-D2D2-40B1-91D5-E0C143D71C75}"/>
              </a:ext>
            </a:extLst>
          </p:cNvPr>
          <p:cNvSpPr txBox="1"/>
          <p:nvPr/>
        </p:nvSpPr>
        <p:spPr>
          <a:xfrm>
            <a:off x="154781" y="268302"/>
            <a:ext cx="8763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Při teplotě 10 °C má měděná krychle objem 600,0 cm</a:t>
            </a:r>
            <a:r>
              <a:rPr lang="cs-CZ" sz="2000" baseline="30000" dirty="0"/>
              <a:t>3</a:t>
            </a:r>
            <a:r>
              <a:rPr lang="cs-CZ" sz="2000" dirty="0"/>
              <a:t>. Jaký má objem při teplotě 210 °C?</a:t>
            </a:r>
            <a:r>
              <a:rPr lang="en-GB" sz="2000" dirty="0"/>
              <a:t> </a:t>
            </a:r>
            <a:r>
              <a:rPr lang="el-GR" sz="2000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α</a:t>
            </a:r>
            <a:r>
              <a:rPr lang="en-GB" sz="2000" b="0" i="0" baseline="-25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Cu</a:t>
            </a:r>
            <a:r>
              <a:rPr lang="el-GR" sz="2000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 = 1,7.10</a:t>
            </a:r>
            <a:r>
              <a:rPr lang="el-GR" sz="2000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-5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K</a:t>
            </a:r>
            <a:r>
              <a:rPr lang="cs-CZ" sz="2000" b="0" i="0" baseline="3000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-1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6296A5B-FD84-4236-B12F-EBE7E44AA192}"/>
              </a:ext>
            </a:extLst>
          </p:cNvPr>
          <p:cNvSpPr txBox="1"/>
          <p:nvPr/>
        </p:nvSpPr>
        <p:spPr>
          <a:xfrm>
            <a:off x="126205" y="865340"/>
            <a:ext cx="1416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[606,1 cm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96D8D9F-EB68-4394-951A-40DC9767D489}"/>
              </a:ext>
            </a:extLst>
          </p:cNvPr>
          <p:cNvSpPr txBox="1"/>
          <p:nvPr/>
        </p:nvSpPr>
        <p:spPr>
          <a:xfrm>
            <a:off x="154781" y="21810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[80,1 cm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84746A9-882D-49FA-BB31-F9339B624356}"/>
              </a:ext>
            </a:extLst>
          </p:cNvPr>
          <p:cNvSpPr txBox="1"/>
          <p:nvPr/>
        </p:nvSpPr>
        <p:spPr>
          <a:xfrm>
            <a:off x="154781" y="369203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[9,9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F83CABF-B0C5-4E46-82B0-115754E81CFA}"/>
              </a:ext>
            </a:extLst>
          </p:cNvPr>
          <p:cNvSpPr txBox="1"/>
          <p:nvPr/>
        </p:nvSpPr>
        <p:spPr>
          <a:xfrm>
            <a:off x="154781" y="494511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13,5</a:t>
            </a:r>
            <a:r>
              <a:rPr lang="en-US" sz="2000" dirty="0">
                <a:solidFill>
                  <a:srgbClr val="FF0000"/>
                </a:solidFill>
              </a:rPr>
              <a:t>9</a:t>
            </a:r>
            <a:r>
              <a:rPr lang="cs-CZ" sz="2000" dirty="0">
                <a:solidFill>
                  <a:srgbClr val="FF0000"/>
                </a:solidFill>
              </a:rPr>
              <a:t>5 g.cm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  a </a:t>
            </a:r>
            <a:r>
              <a:rPr lang="cs-CZ" sz="2000" dirty="0">
                <a:solidFill>
                  <a:srgbClr val="FF0000"/>
                </a:solidFill>
              </a:rPr>
              <a:t>13,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cs-CZ" sz="2000" dirty="0">
                <a:solidFill>
                  <a:srgbClr val="FF0000"/>
                </a:solidFill>
              </a:rPr>
              <a:t>51 g.cm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F5FEF2B-05BF-4DBE-8566-4CD07EFEBF66}"/>
              </a:ext>
            </a:extLst>
          </p:cNvPr>
          <p:cNvSpPr txBox="1"/>
          <p:nvPr/>
        </p:nvSpPr>
        <p:spPr>
          <a:xfrm>
            <a:off x="192882" y="628487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[1,0.10</a:t>
            </a:r>
            <a:r>
              <a:rPr lang="en-US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 K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2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C76D020-8AB6-4AB5-819F-11EC67EEE723}"/>
              </a:ext>
            </a:extLst>
          </p:cNvPr>
          <p:cNvSpPr txBox="1"/>
          <p:nvPr/>
        </p:nvSpPr>
        <p:spPr>
          <a:xfrm>
            <a:off x="204788" y="442436"/>
            <a:ext cx="87344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Tlaková nádoba obsahuje při teplotě t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27 °C a tlaku p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4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Helvetica Neue"/>
              </a:rPr>
              <a:t>MPa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stlačený plyn. O kolik se změní tlak, když poloviční množství plynu vypustíme a jeho teplota přitom poklesne na hodnotu t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2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15 °C?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1B2AD7D-EAEE-4E4A-8E9A-5D0992D886A5}"/>
              </a:ext>
            </a:extLst>
          </p:cNvPr>
          <p:cNvSpPr txBox="1"/>
          <p:nvPr/>
        </p:nvSpPr>
        <p:spPr>
          <a:xfrm>
            <a:off x="285751" y="1463159"/>
            <a:ext cx="222885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27 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4 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MPa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15 °C  </a:t>
            </a:r>
          </a:p>
          <a:p>
            <a:endParaRPr lang="cs-CZ" sz="2000" dirty="0">
              <a:solidFill>
                <a:srgbClr val="333333"/>
              </a:solidFill>
            </a:endParaRPr>
          </a:p>
          <a:p>
            <a:r>
              <a:rPr lang="cs-CZ" sz="2000" b="0" dirty="0" err="1">
                <a:solidFill>
                  <a:srgbClr val="333333"/>
                </a:solidFill>
                <a:effectLst/>
              </a:rPr>
              <a:t>p.V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​/T = 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konst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>
              <a:solidFill>
                <a:srgbClr val="333333"/>
              </a:solidFill>
            </a:endParaRPr>
          </a:p>
          <a:p>
            <a:endParaRPr lang="cs-CZ" sz="8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2​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2⋅V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2E47CAB-043A-4DAF-8C23-B395B12F7934}"/>
              </a:ext>
            </a:extLst>
          </p:cNvPr>
          <p:cNvSpPr txBox="1"/>
          <p:nvPr/>
        </p:nvSpPr>
        <p:spPr>
          <a:xfrm>
            <a:off x="3019424" y="1562785"/>
            <a:ext cx="557212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​⋅V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​⋅V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endParaRPr lang="cs-CZ" sz="2000" dirty="0">
              <a:effectLst/>
            </a:endParaRPr>
          </a:p>
          <a:p>
            <a:endParaRPr lang="cs-CZ" sz="800" dirty="0"/>
          </a:p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​⋅V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2.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 ​</a:t>
            </a:r>
            <a:endParaRPr lang="cs-CZ" sz="2000" b="0" dirty="0">
              <a:solidFill>
                <a:srgbClr val="333333"/>
              </a:solidFill>
            </a:endParaRPr>
          </a:p>
          <a:p>
            <a:endParaRPr lang="cs-CZ" sz="800" dirty="0">
              <a:effectLst/>
            </a:endParaRPr>
          </a:p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 </a:t>
            </a:r>
            <a:endParaRPr lang="cs-CZ" sz="2000" b="0" dirty="0">
              <a:solidFill>
                <a:srgbClr val="333333"/>
              </a:solidFill>
              <a:effectLst/>
            </a:endParaRPr>
          </a:p>
          <a:p>
            <a:endParaRPr lang="cs-CZ" sz="800" dirty="0"/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/(2⋅t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)​ = 4⋅15/(2​⋅27) = 10/9​ 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1,1111 </a:t>
            </a:r>
            <a:r>
              <a:rPr lang="cs-CZ" sz="2000" b="0" u="sng" dirty="0" err="1">
                <a:solidFill>
                  <a:srgbClr val="333333"/>
                </a:solidFill>
                <a:effectLst/>
              </a:rPr>
              <a:t>MPa</a:t>
            </a:r>
            <a:endParaRPr lang="cs-CZ" sz="2000" u="sng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3FE9494-67E1-4B6D-8BBE-4E9BCDA1C49A}"/>
              </a:ext>
            </a:extLst>
          </p:cNvPr>
          <p:cNvSpPr txBox="1"/>
          <p:nvPr/>
        </p:nvSpPr>
        <p:spPr>
          <a:xfrm>
            <a:off x="135731" y="4020442"/>
            <a:ext cx="86534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Ur</a:t>
            </a:r>
            <a:r>
              <a:rPr lang="cs-CZ" sz="2000" dirty="0"/>
              <a:t>č</a:t>
            </a:r>
            <a:r>
              <a:rPr lang="en-US" sz="2000" dirty="0" err="1"/>
              <a:t>ete</a:t>
            </a:r>
            <a:r>
              <a:rPr lang="en-US" sz="2000" dirty="0"/>
              <a:t> </a:t>
            </a:r>
            <a:r>
              <a:rPr lang="en-US" sz="2000" dirty="0" err="1"/>
              <a:t>hmotnost</a:t>
            </a:r>
            <a:r>
              <a:rPr lang="en-US" sz="2000" dirty="0"/>
              <a:t> </a:t>
            </a:r>
            <a:r>
              <a:rPr lang="cs-CZ" sz="2000" dirty="0"/>
              <a:t>vzduchu v nádrži kompresoru o objemu 900 l, v němž má vzduch při teplotě 20 °C tlak 940 </a:t>
            </a:r>
            <a:r>
              <a:rPr lang="cs-CZ" sz="2000" dirty="0" err="1"/>
              <a:t>kPa</a:t>
            </a:r>
            <a:r>
              <a:rPr lang="cs-CZ" sz="2000" dirty="0"/>
              <a:t>. Hustota vzduchu za normálního tlaku (10</a:t>
            </a:r>
            <a:r>
              <a:rPr lang="cs-CZ" sz="2000" baseline="30000" dirty="0"/>
              <a:t>5</a:t>
            </a:r>
            <a:r>
              <a:rPr lang="cs-CZ" sz="2000" dirty="0"/>
              <a:t> Pa) je při stejné teplotě 1,19 kg.m</a:t>
            </a:r>
            <a:r>
              <a:rPr lang="cs-CZ" sz="2000" baseline="30000" dirty="0"/>
              <a:t>-3</a:t>
            </a:r>
            <a:r>
              <a:rPr lang="cs-CZ" sz="2000" dirty="0"/>
              <a:t>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840C795-B066-4AF4-BB7F-D6D1ACE1F976}"/>
              </a:ext>
            </a:extLst>
          </p:cNvPr>
          <p:cNvSpPr txBox="1"/>
          <p:nvPr/>
        </p:nvSpPr>
        <p:spPr>
          <a:xfrm>
            <a:off x="135731" y="5693032"/>
            <a:ext cx="8515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Vypočítejte hustotu vodíku při teplotě 17 °C a tlaku 97 </a:t>
            </a:r>
            <a:r>
              <a:rPr lang="cs-CZ" sz="2000" dirty="0" err="1"/>
              <a:t>kPa</a:t>
            </a:r>
            <a:r>
              <a:rPr lang="cs-CZ" sz="2000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81C1492-EFFA-4DE6-87C1-6670DE0116CB}"/>
              </a:ext>
            </a:extLst>
          </p:cNvPr>
          <p:cNvSpPr txBox="1"/>
          <p:nvPr/>
        </p:nvSpPr>
        <p:spPr>
          <a:xfrm>
            <a:off x="204788" y="499473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[10 kg]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D040FD4-B54D-4B24-9A24-10095E202FA2}"/>
              </a:ext>
            </a:extLst>
          </p:cNvPr>
          <p:cNvSpPr txBox="1"/>
          <p:nvPr/>
        </p:nvSpPr>
        <p:spPr>
          <a:xfrm>
            <a:off x="204788" y="605176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0,0813</a:t>
            </a:r>
            <a:r>
              <a:rPr lang="en-US" sz="2000" dirty="0">
                <a:solidFill>
                  <a:srgbClr val="FF0000"/>
                </a:solidFill>
              </a:rPr>
              <a:t> kg</a:t>
            </a:r>
            <a:r>
              <a:rPr lang="cs-CZ" sz="2000" dirty="0">
                <a:solidFill>
                  <a:srgbClr val="FF0000"/>
                </a:solidFill>
              </a:rPr>
              <a:t>.m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8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75E72F4-1112-4FDC-843B-F53241674776}"/>
              </a:ext>
            </a:extLst>
          </p:cNvPr>
          <p:cNvSpPr txBox="1"/>
          <p:nvPr/>
        </p:nvSpPr>
        <p:spPr>
          <a:xfrm>
            <a:off x="147637" y="305068"/>
            <a:ext cx="8848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Koule </a:t>
            </a:r>
            <a:r>
              <a:rPr lang="en-US" sz="2000" dirty="0" err="1"/>
              <a:t>obsahuj</a:t>
            </a:r>
            <a:r>
              <a:rPr lang="cs-CZ" sz="2000" dirty="0" err="1"/>
              <a:t>ící</a:t>
            </a:r>
            <a:r>
              <a:rPr lang="cs-CZ" sz="2000" dirty="0"/>
              <a:t> 6 l vzduchu o normálním tlaku byla spojena s vakuovanou nádobou o objemu 4 l. Určete výsledný tlak, jestliže se teplota plynu nezmění.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63C6F87-919D-4DA4-99BD-F90CE3931013}"/>
              </a:ext>
            </a:extLst>
          </p:cNvPr>
          <p:cNvSpPr txBox="1"/>
          <p:nvPr/>
        </p:nvSpPr>
        <p:spPr>
          <a:xfrm>
            <a:off x="238125" y="291381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- 53 °C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6F7E8C2-74B1-4532-BD4D-1107F269EA09}"/>
              </a:ext>
            </a:extLst>
          </p:cNvPr>
          <p:cNvSpPr txBox="1"/>
          <p:nvPr/>
        </p:nvSpPr>
        <p:spPr>
          <a:xfrm>
            <a:off x="238125" y="108989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</a:t>
            </a:r>
            <a:r>
              <a:rPr lang="en-US" sz="2000" dirty="0">
                <a:solidFill>
                  <a:srgbClr val="FF0000"/>
                </a:solidFill>
              </a:rPr>
              <a:t>0 k</a:t>
            </a:r>
            <a:r>
              <a:rPr lang="cs-CZ" sz="2000" dirty="0">
                <a:solidFill>
                  <a:srgbClr val="FF0000"/>
                </a:solidFill>
              </a:rPr>
              <a:t>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C1DDFBD-9EBA-4357-B3DD-0E21C0B8340E}"/>
              </a:ext>
            </a:extLst>
          </p:cNvPr>
          <p:cNvSpPr txBox="1"/>
          <p:nvPr/>
        </p:nvSpPr>
        <p:spPr>
          <a:xfrm>
            <a:off x="238125" y="1869966"/>
            <a:ext cx="86677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Manometr na nádrži se stlačeným plynem ukazoval při teplotě 20 °C tlak 6 </a:t>
            </a:r>
            <a:r>
              <a:rPr lang="cs-CZ" sz="2000" dirty="0" err="1"/>
              <a:t>MPa</a:t>
            </a:r>
            <a:r>
              <a:rPr lang="cs-CZ" sz="2000" dirty="0"/>
              <a:t>. Po snížení teploty manometr ukazoval tlak 4,5 </a:t>
            </a:r>
            <a:r>
              <a:rPr lang="cs-CZ" sz="2000" dirty="0" err="1"/>
              <a:t>MPa</a:t>
            </a:r>
            <a:r>
              <a:rPr lang="cs-CZ" sz="2000" dirty="0"/>
              <a:t>. Vypočtěte konečnou teplotu plynu. Změnu objemu nádoby zanedbejte.</a:t>
            </a:r>
          </a:p>
        </p:txBody>
      </p:sp>
    </p:spTree>
    <p:extLst>
      <p:ext uri="{BB962C8B-B14F-4D97-AF65-F5344CB8AC3E}">
        <p14:creationId xmlns:p14="http://schemas.microsoft.com/office/powerpoint/2010/main" val="24224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CFF0255-2F9D-45C2-A807-FEF6C0462CC3}"/>
              </a:ext>
            </a:extLst>
          </p:cNvPr>
          <p:cNvSpPr txBox="1"/>
          <p:nvPr/>
        </p:nvSpPr>
        <p:spPr>
          <a:xfrm>
            <a:off x="228599" y="342037"/>
            <a:ext cx="87534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Za jaký čas t zahřeje elektrický vařič s příkonem P = 500 W a s účinností </a:t>
            </a:r>
            <a:r>
              <a:rPr lang="el-GR" sz="2000" b="0" i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75 % vodu o hmotnosti m = 2 kg a teplotou t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10 °C na bod varu (t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100°C).</a:t>
            </a:r>
            <a:br>
              <a:rPr lang="cs-CZ" sz="2000" dirty="0"/>
            </a:br>
            <a:r>
              <a:rPr lang="cs-CZ" sz="2000" b="0" i="0" dirty="0">
                <a:solidFill>
                  <a:srgbClr val="333333"/>
                </a:solidFill>
                <a:effectLst/>
              </a:rPr>
              <a:t>Měrná tepelná kapacita vody je c = 4180 J.kg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.K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98048AA-34E4-4C78-91AF-5883FF82ADBD}"/>
              </a:ext>
            </a:extLst>
          </p:cNvPr>
          <p:cNvSpPr txBox="1"/>
          <p:nvPr/>
        </p:nvSpPr>
        <p:spPr>
          <a:xfrm>
            <a:off x="228599" y="1490008"/>
            <a:ext cx="24479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P = 500 W</a:t>
            </a:r>
          </a:p>
          <a:p>
            <a:r>
              <a:rPr lang="el-GR" sz="2000" b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75 % = 0,75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m = 2 kg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10 °C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100 °C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c = 4180 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J.kg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.K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B22A7E-2E43-409F-B7D5-EE2FF066A493}"/>
              </a:ext>
            </a:extLst>
          </p:cNvPr>
          <p:cNvSpPr txBox="1"/>
          <p:nvPr/>
        </p:nvSpPr>
        <p:spPr>
          <a:xfrm>
            <a:off x="2886074" y="1572310"/>
            <a:ext cx="587692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0" dirty="0">
                <a:solidFill>
                  <a:srgbClr val="333333"/>
                </a:solidFill>
                <a:effectLst/>
              </a:rPr>
              <a:t>Δ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 =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100−10 = 90 K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Q = 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m⋅c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⋅</a:t>
            </a:r>
            <a:r>
              <a:rPr lang="el-GR" sz="2000" b="0" dirty="0">
                <a:solidFill>
                  <a:srgbClr val="333333"/>
                </a:solidFill>
                <a:effectLst/>
              </a:rPr>
              <a:t>Δ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 = 2⋅4180⋅90 = 752400 J  </a:t>
            </a:r>
          </a:p>
          <a:p>
            <a:endParaRPr lang="cs-CZ" sz="8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P⋅</a:t>
            </a:r>
            <a:r>
              <a:rPr lang="el-GR" sz="2000" b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500⋅0,75 = 375 W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Q = 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.t </a:t>
            </a:r>
          </a:p>
          <a:p>
            <a:endParaRPr lang="cs-CZ" sz="800" dirty="0">
              <a:solidFill>
                <a:srgbClr val="333333"/>
              </a:solidFill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Q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752400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375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2006,4 s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33,44 min </a:t>
            </a:r>
            <a:r>
              <a:rPr lang="fr-FR" sz="2000" b="0" u="sng" dirty="0">
                <a:solidFill>
                  <a:srgbClr val="333333"/>
                </a:solidFill>
                <a:effectLst/>
              </a:rPr>
              <a:t> </a:t>
            </a:r>
            <a:endParaRPr lang="cs-CZ" sz="2000" u="sng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BE8A345-8836-4676-A3E1-C095CE17318E}"/>
              </a:ext>
            </a:extLst>
          </p:cNvPr>
          <p:cNvSpPr txBox="1"/>
          <p:nvPr/>
        </p:nvSpPr>
        <p:spPr>
          <a:xfrm>
            <a:off x="228599" y="4188585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Ve varné konvici se ohřála voda o hmotnosti 1 kg o 70 °C </a:t>
            </a:r>
            <a:r>
              <a:rPr lang="cs-CZ" sz="2000" dirty="0">
                <a:solidFill>
                  <a:srgbClr val="333333"/>
                </a:solidFill>
              </a:rPr>
              <a:t>z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a 5 min. Jaký je příkon varné konvice? Nebereme v úvahu ztráty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k varu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333333"/>
                </a:solidFill>
                <a:effectLst/>
              </a:rPr>
              <a:t>vody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nedošlo.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0BA054E-8A70-4C19-B15D-F87C7C851B1E}"/>
              </a:ext>
            </a:extLst>
          </p:cNvPr>
          <p:cNvSpPr txBox="1"/>
          <p:nvPr/>
        </p:nvSpPr>
        <p:spPr>
          <a:xfrm>
            <a:off x="276223" y="5593466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O kolik °C se zahřál ve vodní lázni železný váleček s hmotností 300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g, pokud přijal teplo 7,2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kJ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? Měrná tepelná kapacita železa c = 0,46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kJ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.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kg</a:t>
            </a:r>
            <a:r>
              <a:rPr lang="en-US" sz="2000" baseline="30000" dirty="0">
                <a:solidFill>
                  <a:srgbClr val="333333"/>
                </a:solidFill>
              </a:rPr>
              <a:t>-1</a:t>
            </a:r>
            <a:r>
              <a:rPr lang="en-US" sz="2000" dirty="0">
                <a:solidFill>
                  <a:srgbClr val="333333"/>
                </a:solidFill>
              </a:rPr>
              <a:t>.K</a:t>
            </a:r>
            <a:r>
              <a:rPr lang="en-US" sz="2000" baseline="30000" dirty="0">
                <a:solidFill>
                  <a:srgbClr val="333333"/>
                </a:solidFill>
              </a:rPr>
              <a:t>-1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0D8DC3-CC90-4B46-AE66-A4A30FEFB03E}"/>
              </a:ext>
            </a:extLst>
          </p:cNvPr>
          <p:cNvSpPr txBox="1"/>
          <p:nvPr/>
        </p:nvSpPr>
        <p:spPr>
          <a:xfrm>
            <a:off x="228599" y="488558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[975,3 W]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4B0C91B-FC70-48DB-8E5C-07F0526FCA64}"/>
              </a:ext>
            </a:extLst>
          </p:cNvPr>
          <p:cNvSpPr txBox="1"/>
          <p:nvPr/>
        </p:nvSpPr>
        <p:spPr>
          <a:xfrm>
            <a:off x="276223" y="62598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[52,2 °C]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82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110D830-C159-4DC8-BEE5-A13DD5BC25DA}"/>
              </a:ext>
            </a:extLst>
          </p:cNvPr>
          <p:cNvSpPr txBox="1"/>
          <p:nvPr/>
        </p:nvSpPr>
        <p:spPr>
          <a:xfrm>
            <a:off x="228598" y="3242042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Smíchejte 38 l vody, která má teplotu 77 °C, 61 l vody teplé 50 °C a 56 l vody teplé 51 °C.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Jaká je výsledná teplota vody ihned po smíchání?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A95086D-073F-4252-9A9B-CAA81FA58963}"/>
              </a:ext>
            </a:extLst>
          </p:cNvPr>
          <p:cNvSpPr txBox="1"/>
          <p:nvPr/>
        </p:nvSpPr>
        <p:spPr>
          <a:xfrm>
            <a:off x="285747" y="4206836"/>
            <a:ext cx="12573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38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61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56 l 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77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BF187DE-AFD8-45A3-8150-0E15FAF5E8C5}"/>
              </a:ext>
            </a:extLst>
          </p:cNvPr>
          <p:cNvSpPr txBox="1"/>
          <p:nvPr/>
        </p:nvSpPr>
        <p:spPr>
          <a:xfrm>
            <a:off x="2486024" y="4321165"/>
            <a:ext cx="545782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 = (​V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)/(V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 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 = (38⋅77 + 61⋅50 + 56⋅51)/(38 + 61 + 56)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 ​​</a:t>
            </a:r>
          </a:p>
          <a:p>
            <a:r>
              <a:rPr lang="cs-CZ" sz="2000" dirty="0">
                <a:solidFill>
                  <a:srgbClr val="333333"/>
                </a:solidFill>
              </a:rPr>
              <a:t>t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56,98 °C</a:t>
            </a:r>
            <a:endParaRPr lang="cs-CZ" sz="2000" u="sng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E0DC0B-E0B9-4148-A4E5-125C9FD420D9}"/>
              </a:ext>
            </a:extLst>
          </p:cNvPr>
          <p:cNvSpPr txBox="1"/>
          <p:nvPr/>
        </p:nvSpPr>
        <p:spPr>
          <a:xfrm>
            <a:off x="180973" y="337661"/>
            <a:ext cx="8839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Honza si napustil z ohřívače do pětilitrové nádoby 2 litry horké vody o teplotě 90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Jakou teplotu musí mít voda, kterou nádobu doplní, aby teplota směsi byla 42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°C?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24A4004-7E23-4085-8876-3BF0059EDD85}"/>
              </a:ext>
            </a:extLst>
          </p:cNvPr>
          <p:cNvSpPr txBox="1"/>
          <p:nvPr/>
        </p:nvSpPr>
        <p:spPr>
          <a:xfrm>
            <a:off x="180973" y="1045547"/>
            <a:ext cx="27050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3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90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°C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42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?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A6366FE-2D2C-459D-A972-A0D33F4F8A52}"/>
              </a:ext>
            </a:extLst>
          </p:cNvPr>
          <p:cNvSpPr txBox="1"/>
          <p:nvPr/>
        </p:nvSpPr>
        <p:spPr>
          <a:xfrm>
            <a:off x="3638550" y="1140082"/>
            <a:ext cx="29051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(V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​)⋅t =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(2 + 3)⋅42 = 2⋅90 + 3⋅t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3.t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30 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10 °C</a:t>
            </a:r>
            <a:endParaRPr lang="cs-CZ" sz="2000" u="sng" dirty="0"/>
          </a:p>
        </p:txBody>
      </p:sp>
    </p:spTree>
    <p:extLst>
      <p:ext uri="{BB962C8B-B14F-4D97-AF65-F5344CB8AC3E}">
        <p14:creationId xmlns:p14="http://schemas.microsoft.com/office/powerpoint/2010/main" val="147922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422382-4381-44B6-86F9-79286C1DCF77}"/>
              </a:ext>
            </a:extLst>
          </p:cNvPr>
          <p:cNvSpPr txBox="1"/>
          <p:nvPr/>
        </p:nvSpPr>
        <p:spPr>
          <a:xfrm>
            <a:off x="209550" y="3036987"/>
            <a:ext cx="8705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Ve vaně je 30 litrů horké vody. Přilitím 36 litru studene vody o teplotě 19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klesla teplota směsi na 41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Jaká byla původní teplota horké vody?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D26A065-0E7C-4504-B02F-2C0C6E979D54}"/>
              </a:ext>
            </a:extLst>
          </p:cNvPr>
          <p:cNvSpPr txBox="1"/>
          <p:nvPr/>
        </p:nvSpPr>
        <p:spPr>
          <a:xfrm>
            <a:off x="123825" y="304711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Určete, kolik litrů vody teplé 80 °C a kolik litrů vody o teplotě 20 °C je nutno smíchat, abychom dostali 30 litrů vody o teplotě 60 °C?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2498D2-8847-4951-B731-D024AD9F0363}"/>
              </a:ext>
            </a:extLst>
          </p:cNvPr>
          <p:cNvSpPr txBox="1"/>
          <p:nvPr/>
        </p:nvSpPr>
        <p:spPr>
          <a:xfrm>
            <a:off x="1800225" y="1105555"/>
            <a:ext cx="31527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</a:rPr>
              <a:t>.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(V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).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endParaRPr lang="cs-CZ" sz="2000" i="0" dirty="0">
              <a:solidFill>
                <a:srgbClr val="333333"/>
              </a:solidFill>
              <a:effectLst/>
            </a:endParaRPr>
          </a:p>
          <a:p>
            <a:endParaRPr lang="cs-CZ" sz="800" i="0" dirty="0">
              <a:solidFill>
                <a:srgbClr val="333333"/>
              </a:solidFill>
              <a:effectLst/>
            </a:endParaRPr>
          </a:p>
          <a:p>
            <a:r>
              <a:rPr lang="pt-BR" sz="2000" i="0" dirty="0">
                <a:solidFill>
                  <a:srgbClr val="333333"/>
                </a:solidFill>
                <a:effectLst/>
              </a:rPr>
              <a:t>80</a:t>
            </a:r>
            <a:r>
              <a:rPr lang="cs-CZ" sz="2000" dirty="0">
                <a:solidFill>
                  <a:srgbClr val="333333"/>
                </a:solidFill>
              </a:rPr>
              <a:t>.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+20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30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60</a:t>
            </a:r>
            <a:br>
              <a:rPr lang="pt-BR" sz="2000" dirty="0"/>
            </a:br>
            <a:endParaRPr lang="cs-CZ" sz="800" dirty="0"/>
          </a:p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30</a:t>
            </a:r>
            <a:endParaRPr lang="cs-CZ" sz="2000" u="sng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65CB981-12B5-4A0E-83E0-62B55BB9248C}"/>
              </a:ext>
            </a:extLst>
          </p:cNvPr>
          <p:cNvSpPr txBox="1"/>
          <p:nvPr/>
        </p:nvSpPr>
        <p:spPr>
          <a:xfrm>
            <a:off x="219075" y="1094512"/>
            <a:ext cx="15811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80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60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?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? 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EF95078-55E6-4192-BF35-C886D04981D8}"/>
              </a:ext>
            </a:extLst>
          </p:cNvPr>
          <p:cNvSpPr txBox="1"/>
          <p:nvPr/>
        </p:nvSpPr>
        <p:spPr>
          <a:xfrm>
            <a:off x="4953000" y="1243160"/>
            <a:ext cx="13049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pt-BR" sz="2000" i="0" u="sng" dirty="0">
                <a:solidFill>
                  <a:srgbClr val="333333"/>
                </a:solidFill>
                <a:effectLst/>
              </a:rPr>
              <a:t>20</a:t>
            </a:r>
            <a:r>
              <a:rPr lang="cs-CZ" sz="2000" i="0" u="sng" dirty="0">
                <a:solidFill>
                  <a:srgbClr val="333333"/>
                </a:solidFill>
                <a:effectLst/>
              </a:rPr>
              <a:t> l</a:t>
            </a:r>
            <a:br>
              <a:rPr lang="pt-BR" sz="2000" dirty="0"/>
            </a:br>
            <a:r>
              <a:rPr lang="cs-CZ" sz="800" dirty="0"/>
              <a:t> </a:t>
            </a:r>
            <a:endParaRPr lang="cs-CZ" sz="2000" dirty="0"/>
          </a:p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pt-BR" sz="2000" i="0" u="sng" dirty="0">
                <a:solidFill>
                  <a:srgbClr val="333333"/>
                </a:solidFill>
                <a:effectLst/>
              </a:rPr>
              <a:t>10</a:t>
            </a:r>
            <a:r>
              <a:rPr lang="cs-CZ" sz="2000" i="0" u="sng" dirty="0">
                <a:solidFill>
                  <a:srgbClr val="333333"/>
                </a:solidFill>
                <a:effectLst/>
              </a:rPr>
              <a:t> l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BDA5EFE-6B68-4E40-94B3-15EC731990CE}"/>
              </a:ext>
            </a:extLst>
          </p:cNvPr>
          <p:cNvSpPr txBox="1"/>
          <p:nvPr/>
        </p:nvSpPr>
        <p:spPr>
          <a:xfrm>
            <a:off x="209550" y="4386296"/>
            <a:ext cx="8696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 hrnci je 5 l vody o teplotě 75 °C, kolik vody o teplotě 10 °C musíme přilít, pokud chceme výslednou teplotu 55 °C?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8368CB4-BABE-4F91-BC06-5AB55BC6D2EB}"/>
              </a:ext>
            </a:extLst>
          </p:cNvPr>
          <p:cNvSpPr txBox="1"/>
          <p:nvPr/>
        </p:nvSpPr>
        <p:spPr>
          <a:xfrm>
            <a:off x="219075" y="5578405"/>
            <a:ext cx="8553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33333"/>
                </a:solidFill>
                <a:effectLst/>
              </a:rPr>
              <a:t>Bazén má objem 40 m</a:t>
            </a:r>
            <a:r>
              <a:rPr lang="cs-CZ" sz="2000" i="0" baseline="30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 a teplota vody je 20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°C. Kolik vody, která má teplotu 100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 musíme do bazénu nalít aby se teplota vody zvýšila o 5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°C?</a:t>
            </a:r>
            <a:endParaRPr lang="en-US" sz="200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E97A22-903A-4A75-8F43-6CBBDD815F8D}"/>
              </a:ext>
            </a:extLst>
          </p:cNvPr>
          <p:cNvSpPr txBox="1"/>
          <p:nvPr/>
        </p:nvSpPr>
        <p:spPr>
          <a:xfrm>
            <a:off x="209550" y="368855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[67,4 °C]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E26E298-B97A-4A06-BB69-553C8A70C715}"/>
              </a:ext>
            </a:extLst>
          </p:cNvPr>
          <p:cNvSpPr txBox="1"/>
          <p:nvPr/>
        </p:nvSpPr>
        <p:spPr>
          <a:xfrm>
            <a:off x="285750" y="500904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[2,2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458B09B-7688-4684-9C61-BB6B8BD93550}"/>
              </a:ext>
            </a:extLst>
          </p:cNvPr>
          <p:cNvSpPr txBox="1"/>
          <p:nvPr/>
        </p:nvSpPr>
        <p:spPr>
          <a:xfrm>
            <a:off x="285750" y="61990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2,67 m</a:t>
            </a:r>
            <a:r>
              <a:rPr lang="cs-CZ" sz="2000" i="0" baseline="30000" dirty="0">
                <a:solidFill>
                  <a:srgbClr val="FF0000"/>
                </a:solidFill>
                <a:effectLst/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5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1118</TotalTime>
  <Words>1694</Words>
  <Application>Microsoft Office PowerPoint</Application>
  <PresentationFormat>Předvádění na obrazovce (4:3)</PresentationFormat>
  <Paragraphs>127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Segoe UI</vt:lpstr>
      <vt:lpstr>Motiv Office</vt:lpstr>
      <vt:lpstr>Termika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54</cp:revision>
  <dcterms:created xsi:type="dcterms:W3CDTF">2020-11-30T21:51:24Z</dcterms:created>
  <dcterms:modified xsi:type="dcterms:W3CDTF">2024-10-13T20:45:18Z</dcterms:modified>
</cp:coreProperties>
</file>