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5"/>
  </p:notesMasterIdLst>
  <p:sldIdLst>
    <p:sldId id="406" r:id="rId2"/>
    <p:sldId id="405" r:id="rId3"/>
    <p:sldId id="338" r:id="rId4"/>
    <p:sldId id="371" r:id="rId5"/>
    <p:sldId id="415" r:id="rId6"/>
    <p:sldId id="259" r:id="rId7"/>
    <p:sldId id="257" r:id="rId8"/>
    <p:sldId id="554" r:id="rId9"/>
    <p:sldId id="258" r:id="rId10"/>
    <p:sldId id="784" r:id="rId11"/>
    <p:sldId id="786" r:id="rId12"/>
    <p:sldId id="416" r:id="rId13"/>
    <p:sldId id="418" r:id="rId14"/>
    <p:sldId id="379" r:id="rId15"/>
    <p:sldId id="380" r:id="rId16"/>
    <p:sldId id="287" r:id="rId17"/>
    <p:sldId id="413" r:id="rId18"/>
    <p:sldId id="382" r:id="rId19"/>
    <p:sldId id="383" r:id="rId20"/>
    <p:sldId id="288" r:id="rId21"/>
    <p:sldId id="411" r:id="rId22"/>
    <p:sldId id="412" r:id="rId23"/>
    <p:sldId id="589" r:id="rId24"/>
    <p:sldId id="270" r:id="rId25"/>
    <p:sldId id="272" r:id="rId26"/>
    <p:sldId id="274" r:id="rId27"/>
    <p:sldId id="602" r:id="rId28"/>
    <p:sldId id="276" r:id="rId29"/>
    <p:sldId id="603" r:id="rId30"/>
    <p:sldId id="275" r:id="rId31"/>
    <p:sldId id="282" r:id="rId32"/>
    <p:sldId id="365" r:id="rId33"/>
    <p:sldId id="364" r:id="rId34"/>
    <p:sldId id="299" r:id="rId35"/>
    <p:sldId id="399" r:id="rId36"/>
    <p:sldId id="401" r:id="rId37"/>
    <p:sldId id="591" r:id="rId38"/>
    <p:sldId id="301" r:id="rId39"/>
    <p:sldId id="303" r:id="rId40"/>
    <p:sldId id="304" r:id="rId41"/>
    <p:sldId id="312" r:id="rId42"/>
    <p:sldId id="313" r:id="rId43"/>
    <p:sldId id="314" r:id="rId44"/>
    <p:sldId id="315" r:id="rId45"/>
    <p:sldId id="316" r:id="rId46"/>
    <p:sldId id="277" r:id="rId47"/>
    <p:sldId id="317" r:id="rId48"/>
    <p:sldId id="306" r:id="rId49"/>
    <p:sldId id="307" r:id="rId50"/>
    <p:sldId id="308" r:id="rId51"/>
    <p:sldId id="309" r:id="rId52"/>
    <p:sldId id="310" r:id="rId53"/>
    <p:sldId id="311" r:id="rId54"/>
    <p:sldId id="579" r:id="rId55"/>
    <p:sldId id="331" r:id="rId56"/>
    <p:sldId id="404" r:id="rId57"/>
    <p:sldId id="333" r:id="rId58"/>
    <p:sldId id="334" r:id="rId59"/>
    <p:sldId id="571" r:id="rId60"/>
    <p:sldId id="585" r:id="rId61"/>
    <p:sldId id="597" r:id="rId62"/>
    <p:sldId id="598" r:id="rId63"/>
    <p:sldId id="578" r:id="rId64"/>
    <p:sldId id="586" r:id="rId65"/>
    <p:sldId id="330" r:id="rId66"/>
    <p:sldId id="576" r:id="rId67"/>
    <p:sldId id="577" r:id="rId68"/>
    <p:sldId id="619" r:id="rId69"/>
    <p:sldId id="572" r:id="rId70"/>
    <p:sldId id="573" r:id="rId71"/>
    <p:sldId id="581" r:id="rId72"/>
    <p:sldId id="593" r:id="rId73"/>
    <p:sldId id="388" r:id="rId74"/>
    <p:sldId id="296" r:id="rId75"/>
    <p:sldId id="297" r:id="rId76"/>
    <p:sldId id="298" r:id="rId77"/>
    <p:sldId id="373" r:id="rId78"/>
    <p:sldId id="374" r:id="rId79"/>
    <p:sldId id="342" r:id="rId80"/>
    <p:sldId id="339" r:id="rId81"/>
    <p:sldId id="377" r:id="rId82"/>
    <p:sldId id="341" r:id="rId83"/>
    <p:sldId id="350" r:id="rId84"/>
    <p:sldId id="360" r:id="rId85"/>
    <p:sldId id="361" r:id="rId86"/>
    <p:sldId id="362" r:id="rId87"/>
    <p:sldId id="363" r:id="rId88"/>
    <p:sldId id="346" r:id="rId89"/>
    <p:sldId id="347" r:id="rId90"/>
    <p:sldId id="351" r:id="rId91"/>
    <p:sldId id="595" r:id="rId92"/>
    <p:sldId id="375" r:id="rId93"/>
    <p:sldId id="594" r:id="rId94"/>
    <p:sldId id="410" r:id="rId95"/>
    <p:sldId id="353" r:id="rId96"/>
    <p:sldId id="600" r:id="rId97"/>
    <p:sldId id="601" r:id="rId98"/>
    <p:sldId id="397" r:id="rId99"/>
    <p:sldId id="393" r:id="rId100"/>
    <p:sldId id="394" r:id="rId101"/>
    <p:sldId id="391" r:id="rId102"/>
    <p:sldId id="390" r:id="rId103"/>
    <p:sldId id="395" r:id="rId104"/>
    <p:sldId id="385" r:id="rId105"/>
    <p:sldId id="609" r:id="rId106"/>
    <p:sldId id="432" r:id="rId107"/>
    <p:sldId id="610" r:id="rId108"/>
    <p:sldId id="611" r:id="rId109"/>
    <p:sldId id="605" r:id="rId110"/>
    <p:sldId id="608" r:id="rId111"/>
    <p:sldId id="606" r:id="rId112"/>
    <p:sldId id="607" r:id="rId113"/>
    <p:sldId id="596" r:id="rId114"/>
    <p:sldId id="612" r:id="rId115"/>
    <p:sldId id="613" r:id="rId116"/>
    <p:sldId id="614" r:id="rId117"/>
    <p:sldId id="615" r:id="rId118"/>
    <p:sldId id="617" r:id="rId119"/>
    <p:sldId id="616" r:id="rId120"/>
    <p:sldId id="618" r:id="rId121"/>
    <p:sldId id="620" r:id="rId122"/>
    <p:sldId id="575" r:id="rId123"/>
    <p:sldId id="286" r:id="rId124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70CFA6-AA38-486B-8283-2BAA804CAE60}" v="13" dt="2023-09-18T09:09:34.5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3878" autoAdjust="0"/>
  </p:normalViewPr>
  <p:slideViewPr>
    <p:cSldViewPr>
      <p:cViewPr varScale="1">
        <p:scale>
          <a:sx n="77" d="100"/>
          <a:sy n="77" d="100"/>
        </p:scale>
        <p:origin x="1637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microsoft.com/office/2016/11/relationships/changesInfo" Target="changesInfos/changesInfo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microsoft.com/office/2015/10/relationships/revisionInfo" Target="revisionInfo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bomír Prokeš" userId="c6190586-327c-4754-acfe-3cab059996b7" providerId="ADAL" clId="{3970CFA6-AA38-486B-8283-2BAA804CAE60}"/>
    <pc:docChg chg="undo custSel addSld modSld sldOrd">
      <pc:chgData name="Lubomír Prokeš" userId="c6190586-327c-4754-acfe-3cab059996b7" providerId="ADAL" clId="{3970CFA6-AA38-486B-8283-2BAA804CAE60}" dt="2023-09-18T09:10:25.202" v="72" actId="11529"/>
      <pc:docMkLst>
        <pc:docMk/>
      </pc:docMkLst>
      <pc:sldChg chg="modSp add mod ord">
        <pc:chgData name="Lubomír Prokeš" userId="c6190586-327c-4754-acfe-3cab059996b7" providerId="ADAL" clId="{3970CFA6-AA38-486B-8283-2BAA804CAE60}" dt="2023-09-18T08:30:51.046" v="11"/>
        <pc:sldMkLst>
          <pc:docMk/>
          <pc:sldMk cId="2630365200" sldId="554"/>
        </pc:sldMkLst>
        <pc:spChg chg="mod">
          <ac:chgData name="Lubomír Prokeš" userId="c6190586-327c-4754-acfe-3cab059996b7" providerId="ADAL" clId="{3970CFA6-AA38-486B-8283-2BAA804CAE60}" dt="2023-09-18T08:30:36.282" v="9" actId="1076"/>
          <ac:spMkLst>
            <pc:docMk/>
            <pc:sldMk cId="2630365200" sldId="554"/>
            <ac:spMk id="5" creationId="{00000000-0000-0000-0000-000000000000}"/>
          </ac:spMkLst>
        </pc:spChg>
        <pc:spChg chg="mod">
          <ac:chgData name="Lubomír Prokeš" userId="c6190586-327c-4754-acfe-3cab059996b7" providerId="ADAL" clId="{3970CFA6-AA38-486B-8283-2BAA804CAE60}" dt="2023-09-18T08:30:33.829" v="8" actId="1076"/>
          <ac:spMkLst>
            <pc:docMk/>
            <pc:sldMk cId="2630365200" sldId="554"/>
            <ac:spMk id="6" creationId="{4AB33F96-88B9-4420-9DCC-EE226203EE6A}"/>
          </ac:spMkLst>
        </pc:spChg>
      </pc:sldChg>
      <pc:sldChg chg="addSp modSp mod">
        <pc:chgData name="Lubomír Prokeš" userId="c6190586-327c-4754-acfe-3cab059996b7" providerId="ADAL" clId="{3970CFA6-AA38-486B-8283-2BAA804CAE60}" dt="2023-09-18T09:10:25.202" v="72" actId="11529"/>
        <pc:sldMkLst>
          <pc:docMk/>
          <pc:sldMk cId="3997648991" sldId="586"/>
        </pc:sldMkLst>
        <pc:spChg chg="mod">
          <ac:chgData name="Lubomír Prokeš" userId="c6190586-327c-4754-acfe-3cab059996b7" providerId="ADAL" clId="{3970CFA6-AA38-486B-8283-2BAA804CAE60}" dt="2023-09-18T09:10:06.274" v="71" actId="1076"/>
          <ac:spMkLst>
            <pc:docMk/>
            <pc:sldMk cId="3997648991" sldId="586"/>
            <ac:spMk id="5" creationId="{AE2EAB59-E498-4861-93E4-98EA61DEF5AF}"/>
          </ac:spMkLst>
        </pc:spChg>
        <pc:spChg chg="mod">
          <ac:chgData name="Lubomír Prokeš" userId="c6190586-327c-4754-acfe-3cab059996b7" providerId="ADAL" clId="{3970CFA6-AA38-486B-8283-2BAA804CAE60}" dt="2023-09-18T09:05:42.991" v="54" actId="1076"/>
          <ac:spMkLst>
            <pc:docMk/>
            <pc:sldMk cId="3997648991" sldId="586"/>
            <ac:spMk id="6" creationId="{D2078D74-C474-4FA8-B727-12F51EC468CD}"/>
          </ac:spMkLst>
        </pc:spChg>
        <pc:spChg chg="add mod">
          <ac:chgData name="Lubomír Prokeš" userId="c6190586-327c-4754-acfe-3cab059996b7" providerId="ADAL" clId="{3970CFA6-AA38-486B-8283-2BAA804CAE60}" dt="2023-09-18T09:09:51.642" v="67" actId="1076"/>
          <ac:spMkLst>
            <pc:docMk/>
            <pc:sldMk cId="3997648991" sldId="586"/>
            <ac:spMk id="7" creationId="{E058E121-F7B8-E896-EB44-F8B2D7E53BA3}"/>
          </ac:spMkLst>
        </pc:spChg>
        <pc:picChg chg="mod">
          <ac:chgData name="Lubomír Prokeš" userId="c6190586-327c-4754-acfe-3cab059996b7" providerId="ADAL" clId="{3970CFA6-AA38-486B-8283-2BAA804CAE60}" dt="2023-09-18T09:10:03.700" v="70" actId="1076"/>
          <ac:picMkLst>
            <pc:docMk/>
            <pc:sldMk cId="3997648991" sldId="586"/>
            <ac:picMk id="2" creationId="{0093FB53-0D83-43D2-913C-1629372C9BCF}"/>
          </ac:picMkLst>
        </pc:picChg>
        <pc:picChg chg="add mod">
          <ac:chgData name="Lubomír Prokeš" userId="c6190586-327c-4754-acfe-3cab059996b7" providerId="ADAL" clId="{3970CFA6-AA38-486B-8283-2BAA804CAE60}" dt="2023-09-18T09:09:42.539" v="64" actId="14100"/>
          <ac:picMkLst>
            <pc:docMk/>
            <pc:sldMk cId="3997648991" sldId="586"/>
            <ac:picMk id="9" creationId="{795F5C77-0C1D-EB4E-55AB-65E4092EEED7}"/>
          </ac:picMkLst>
        </pc:picChg>
        <pc:picChg chg="add mod">
          <ac:chgData name="Lubomír Prokeš" userId="c6190586-327c-4754-acfe-3cab059996b7" providerId="ADAL" clId="{3970CFA6-AA38-486B-8283-2BAA804CAE60}" dt="2023-09-18T09:09:34.565" v="61" actId="1076"/>
          <ac:picMkLst>
            <pc:docMk/>
            <pc:sldMk cId="3997648991" sldId="586"/>
            <ac:picMk id="103426" creationId="{EDB2B9E1-CD51-2F13-2928-444A771CEFB5}"/>
          </ac:picMkLst>
        </pc:picChg>
        <pc:cxnChg chg="add">
          <ac:chgData name="Lubomír Prokeš" userId="c6190586-327c-4754-acfe-3cab059996b7" providerId="ADAL" clId="{3970CFA6-AA38-486B-8283-2BAA804CAE60}" dt="2023-09-18T09:10:25.202" v="72" actId="11529"/>
          <ac:cxnSpMkLst>
            <pc:docMk/>
            <pc:sldMk cId="3997648991" sldId="586"/>
            <ac:cxnSpMk id="11" creationId="{155AC24D-2ED8-2F48-BE44-FAB3F2B0CC78}"/>
          </ac:cxnSpMkLst>
        </pc:cxnChg>
      </pc:sldChg>
      <pc:sldChg chg="delSp modSp add mod ord">
        <pc:chgData name="Lubomír Prokeš" userId="c6190586-327c-4754-acfe-3cab059996b7" providerId="ADAL" clId="{3970CFA6-AA38-486B-8283-2BAA804CAE60}" dt="2023-09-18T08:48:50.098" v="33" actId="14100"/>
        <pc:sldMkLst>
          <pc:docMk/>
          <pc:sldMk cId="3371100951" sldId="784"/>
        </pc:sldMkLst>
        <pc:spChg chg="mod">
          <ac:chgData name="Lubomír Prokeš" userId="c6190586-327c-4754-acfe-3cab059996b7" providerId="ADAL" clId="{3970CFA6-AA38-486B-8283-2BAA804CAE60}" dt="2023-09-18T08:48:40.777" v="31" actId="6549"/>
          <ac:spMkLst>
            <pc:docMk/>
            <pc:sldMk cId="3371100951" sldId="784"/>
            <ac:spMk id="2" creationId="{837E9ACD-00B9-4C41-878B-8656F0A098FA}"/>
          </ac:spMkLst>
        </pc:spChg>
        <pc:spChg chg="mod">
          <ac:chgData name="Lubomír Prokeš" userId="c6190586-327c-4754-acfe-3cab059996b7" providerId="ADAL" clId="{3970CFA6-AA38-486B-8283-2BAA804CAE60}" dt="2023-09-18T08:48:45.822" v="32" actId="14100"/>
          <ac:spMkLst>
            <pc:docMk/>
            <pc:sldMk cId="3371100951" sldId="784"/>
            <ac:spMk id="3" creationId="{B74CE313-A474-47E4-A495-B8179A25E5EF}"/>
          </ac:spMkLst>
        </pc:spChg>
        <pc:spChg chg="mod">
          <ac:chgData name="Lubomír Prokeš" userId="c6190586-327c-4754-acfe-3cab059996b7" providerId="ADAL" clId="{3970CFA6-AA38-486B-8283-2BAA804CAE60}" dt="2023-09-18T08:31:12.578" v="18" actId="1076"/>
          <ac:spMkLst>
            <pc:docMk/>
            <pc:sldMk cId="3371100951" sldId="784"/>
            <ac:spMk id="5" creationId="{8AE71E38-409B-42EB-81BC-FB98C7F7254B}"/>
          </ac:spMkLst>
        </pc:spChg>
        <pc:spChg chg="del mod">
          <ac:chgData name="Lubomír Prokeš" userId="c6190586-327c-4754-acfe-3cab059996b7" providerId="ADAL" clId="{3970CFA6-AA38-486B-8283-2BAA804CAE60}" dt="2023-09-18T08:31:27.307" v="19" actId="478"/>
          <ac:spMkLst>
            <pc:docMk/>
            <pc:sldMk cId="3371100951" sldId="784"/>
            <ac:spMk id="6" creationId="{D16ADB3E-1DB5-4279-AFFD-C8A47D2504F2}"/>
          </ac:spMkLst>
        </pc:spChg>
        <pc:picChg chg="mod">
          <ac:chgData name="Lubomír Prokeš" userId="c6190586-327c-4754-acfe-3cab059996b7" providerId="ADAL" clId="{3970CFA6-AA38-486B-8283-2BAA804CAE60}" dt="2023-09-18T08:48:50.098" v="33" actId="14100"/>
          <ac:picMkLst>
            <pc:docMk/>
            <pc:sldMk cId="3371100951" sldId="784"/>
            <ac:picMk id="4" creationId="{BC3C4A98-9347-4E1C-A1FA-46DA49162419}"/>
          </ac:picMkLst>
        </pc:picChg>
      </pc:sldChg>
      <pc:sldChg chg="modSp add mod">
        <pc:chgData name="Lubomír Prokeš" userId="c6190586-327c-4754-acfe-3cab059996b7" providerId="ADAL" clId="{3970CFA6-AA38-486B-8283-2BAA804CAE60}" dt="2023-09-18T08:49:04.778" v="35" actId="1076"/>
        <pc:sldMkLst>
          <pc:docMk/>
          <pc:sldMk cId="3219124206" sldId="786"/>
        </pc:sldMkLst>
        <pc:spChg chg="mod">
          <ac:chgData name="Lubomír Prokeš" userId="c6190586-327c-4754-acfe-3cab059996b7" providerId="ADAL" clId="{3970CFA6-AA38-486B-8283-2BAA804CAE60}" dt="2023-09-18T08:49:04.778" v="35" actId="1076"/>
          <ac:spMkLst>
            <pc:docMk/>
            <pc:sldMk cId="3219124206" sldId="786"/>
            <ac:spMk id="2" creationId="{8C7FD531-26DD-435A-B855-2E3A8F70504F}"/>
          </ac:spMkLst>
        </pc:spChg>
        <pc:spChg chg="mod">
          <ac:chgData name="Lubomír Prokeš" userId="c6190586-327c-4754-acfe-3cab059996b7" providerId="ADAL" clId="{3970CFA6-AA38-486B-8283-2BAA804CAE60}" dt="2023-09-18T08:48:59.797" v="34" actId="1076"/>
          <ac:spMkLst>
            <pc:docMk/>
            <pc:sldMk cId="3219124206" sldId="786"/>
            <ac:spMk id="4" creationId="{73393157-D649-4CB6-B741-EE9B1C09EFB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D07212B7-FDDF-404F-9845-5E003A15E9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9D3BC90-0239-4CB3-9959-46C12173833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A685C93-427D-47BD-9D89-35D1690F8284}" type="datetimeFigureOut">
              <a:rPr lang="cs-CZ"/>
              <a:pPr>
                <a:defRPr/>
              </a:pPr>
              <a:t>18.09.2023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D0C53306-DF12-48B2-9757-EE3440FD53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480A3BC2-F700-454A-AF10-1711E2BB60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106495A-D163-4861-964D-AD1D0263372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1416EA-5463-4F91-81E1-821312AE75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E45E7E7-7F9F-4743-A19F-D5ACB4C7FB9B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ext Box 1">
            <a:extLst>
              <a:ext uri="{FF2B5EF4-FFF2-40B4-BE49-F238E27FC236}">
                <a16:creationId xmlns:a16="http://schemas.microsoft.com/office/drawing/2014/main" id="{C328CBDA-FB2B-44FE-8EF1-CC3958514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38243" name="Rectangle 2">
            <a:extLst>
              <a:ext uri="{FF2B5EF4-FFF2-40B4-BE49-F238E27FC236}">
                <a16:creationId xmlns:a16="http://schemas.microsoft.com/office/drawing/2014/main" id="{7A4B4BEF-F454-4163-A4C9-078DF039CD1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1">
            <a:extLst>
              <a:ext uri="{FF2B5EF4-FFF2-40B4-BE49-F238E27FC236}">
                <a16:creationId xmlns:a16="http://schemas.microsoft.com/office/drawing/2014/main" id="{17778AFF-98C7-41E5-8412-5DEEF40DF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48483" name="Rectangle 2">
            <a:extLst>
              <a:ext uri="{FF2B5EF4-FFF2-40B4-BE49-F238E27FC236}">
                <a16:creationId xmlns:a16="http://schemas.microsoft.com/office/drawing/2014/main" id="{D52DFF56-26B3-4437-B6D0-175E118B7FF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09105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1">
            <a:extLst>
              <a:ext uri="{FF2B5EF4-FFF2-40B4-BE49-F238E27FC236}">
                <a16:creationId xmlns:a16="http://schemas.microsoft.com/office/drawing/2014/main" id="{3207DD8C-1768-4274-A6EB-96449D3CD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45411" name="Rectangle 2">
            <a:extLst>
              <a:ext uri="{FF2B5EF4-FFF2-40B4-BE49-F238E27FC236}">
                <a16:creationId xmlns:a16="http://schemas.microsoft.com/office/drawing/2014/main" id="{70AF4E31-ED15-4E1E-A239-02C0F5ED043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80285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ext Box 1">
            <a:extLst>
              <a:ext uri="{FF2B5EF4-FFF2-40B4-BE49-F238E27FC236}">
                <a16:creationId xmlns:a16="http://schemas.microsoft.com/office/drawing/2014/main" id="{1A83931C-0204-4EF7-A71B-9FB3D1C92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49507" name="Rectangle 2">
            <a:extLst>
              <a:ext uri="{FF2B5EF4-FFF2-40B4-BE49-F238E27FC236}">
                <a16:creationId xmlns:a16="http://schemas.microsoft.com/office/drawing/2014/main" id="{105FEBDD-9578-4B1C-9A39-63510BD3DFF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ext Box 1">
            <a:extLst>
              <a:ext uri="{FF2B5EF4-FFF2-40B4-BE49-F238E27FC236}">
                <a16:creationId xmlns:a16="http://schemas.microsoft.com/office/drawing/2014/main" id="{3568804A-436E-4A61-83FF-B5672CD44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50531" name="Rectangle 2">
            <a:extLst>
              <a:ext uri="{FF2B5EF4-FFF2-40B4-BE49-F238E27FC236}">
                <a16:creationId xmlns:a16="http://schemas.microsoft.com/office/drawing/2014/main" id="{FF37F06D-6255-49E7-A2CE-D1D045A6E4B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53958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ext Box 1">
            <a:extLst>
              <a:ext uri="{FF2B5EF4-FFF2-40B4-BE49-F238E27FC236}">
                <a16:creationId xmlns:a16="http://schemas.microsoft.com/office/drawing/2014/main" id="{A81F3C4F-7773-4864-A632-EF4597790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51555" name="Rectangle 2">
            <a:extLst>
              <a:ext uri="{FF2B5EF4-FFF2-40B4-BE49-F238E27FC236}">
                <a16:creationId xmlns:a16="http://schemas.microsoft.com/office/drawing/2014/main" id="{1820FE42-8D9E-4FE8-BFBB-CC8F5E01A3A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ext Box 1">
            <a:extLst>
              <a:ext uri="{FF2B5EF4-FFF2-40B4-BE49-F238E27FC236}">
                <a16:creationId xmlns:a16="http://schemas.microsoft.com/office/drawing/2014/main" id="{28A90012-290F-4DE3-A6C1-C383DF7C2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52579" name="Rectangle 2">
            <a:extLst>
              <a:ext uri="{FF2B5EF4-FFF2-40B4-BE49-F238E27FC236}">
                <a16:creationId xmlns:a16="http://schemas.microsoft.com/office/drawing/2014/main" id="{5AE2E11E-9EC7-488C-936C-84DCBDC1A11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ext Box 1">
            <a:extLst>
              <a:ext uri="{FF2B5EF4-FFF2-40B4-BE49-F238E27FC236}">
                <a16:creationId xmlns:a16="http://schemas.microsoft.com/office/drawing/2014/main" id="{F489100B-5AB4-442F-8DB0-897A02B2F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54627" name="Rectangle 2">
            <a:extLst>
              <a:ext uri="{FF2B5EF4-FFF2-40B4-BE49-F238E27FC236}">
                <a16:creationId xmlns:a16="http://schemas.microsoft.com/office/drawing/2014/main" id="{775157FF-57FB-4C5E-8D8C-1537357FC2C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ext Box 1">
            <a:extLst>
              <a:ext uri="{FF2B5EF4-FFF2-40B4-BE49-F238E27FC236}">
                <a16:creationId xmlns:a16="http://schemas.microsoft.com/office/drawing/2014/main" id="{EEBF4ED1-8610-4DCD-99DC-B9EB25DE9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56675" name="Rectangle 2">
            <a:extLst>
              <a:ext uri="{FF2B5EF4-FFF2-40B4-BE49-F238E27FC236}">
                <a16:creationId xmlns:a16="http://schemas.microsoft.com/office/drawing/2014/main" id="{29B522C4-D1B7-4A07-BE87-D3894ABB75E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ext Box 1">
            <a:extLst>
              <a:ext uri="{FF2B5EF4-FFF2-40B4-BE49-F238E27FC236}">
                <a16:creationId xmlns:a16="http://schemas.microsoft.com/office/drawing/2014/main" id="{8E1E58C9-7B5F-4C72-AC98-9EDEF1960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55651" name="Rectangle 2">
            <a:extLst>
              <a:ext uri="{FF2B5EF4-FFF2-40B4-BE49-F238E27FC236}">
                <a16:creationId xmlns:a16="http://schemas.microsoft.com/office/drawing/2014/main" id="{106F5E31-6CEB-454F-AA1E-B5EDC04F0A7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650745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1">
            <a:extLst>
              <a:ext uri="{FF2B5EF4-FFF2-40B4-BE49-F238E27FC236}">
                <a16:creationId xmlns:a16="http://schemas.microsoft.com/office/drawing/2014/main" id="{61D3D273-84D4-4711-A699-54025C8DD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58723" name="Rectangle 2">
            <a:extLst>
              <a:ext uri="{FF2B5EF4-FFF2-40B4-BE49-F238E27FC236}">
                <a16:creationId xmlns:a16="http://schemas.microsoft.com/office/drawing/2014/main" id="{89AA9618-64D2-40D6-9851-4EEA9904A26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83834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1">
            <a:extLst>
              <a:ext uri="{FF2B5EF4-FFF2-40B4-BE49-F238E27FC236}">
                <a16:creationId xmlns:a16="http://schemas.microsoft.com/office/drawing/2014/main" id="{DEEC026F-19C1-42FA-BFB6-DE3534900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39267" name="Rectangle 2">
            <a:extLst>
              <a:ext uri="{FF2B5EF4-FFF2-40B4-BE49-F238E27FC236}">
                <a16:creationId xmlns:a16="http://schemas.microsoft.com/office/drawing/2014/main" id="{03A39FCD-9D36-4FE1-A67D-CF7B85BACDF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1">
            <a:extLst>
              <a:ext uri="{FF2B5EF4-FFF2-40B4-BE49-F238E27FC236}">
                <a16:creationId xmlns:a16="http://schemas.microsoft.com/office/drawing/2014/main" id="{D8D6D61A-820A-49A1-AFD1-03B29A00EC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38225" y="731838"/>
            <a:ext cx="4810125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9747" name="Rectangle 2">
            <a:extLst>
              <a:ext uri="{FF2B5EF4-FFF2-40B4-BE49-F238E27FC236}">
                <a16:creationId xmlns:a16="http://schemas.microsoft.com/office/drawing/2014/main" id="{9D996896-91A3-496E-B39B-765101002E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8975" y="4570413"/>
            <a:ext cx="5508625" cy="4330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049822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1">
            <a:extLst>
              <a:ext uri="{FF2B5EF4-FFF2-40B4-BE49-F238E27FC236}">
                <a16:creationId xmlns:a16="http://schemas.microsoft.com/office/drawing/2014/main" id="{A0A33A95-C760-48D2-8658-6A0573112A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7699" name="Rectangle 2">
            <a:extLst>
              <a:ext uri="{FF2B5EF4-FFF2-40B4-BE49-F238E27FC236}">
                <a16:creationId xmlns:a16="http://schemas.microsoft.com/office/drawing/2014/main" id="{3EF0FE75-39AF-4DF4-91E6-3704748143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>
            <a:extLst>
              <a:ext uri="{FF2B5EF4-FFF2-40B4-BE49-F238E27FC236}">
                <a16:creationId xmlns:a16="http://schemas.microsoft.com/office/drawing/2014/main" id="{2D32F6BF-B829-4BE2-8323-C67240C4F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66915" name="Rectangle 2">
            <a:extLst>
              <a:ext uri="{FF2B5EF4-FFF2-40B4-BE49-F238E27FC236}">
                <a16:creationId xmlns:a16="http://schemas.microsoft.com/office/drawing/2014/main" id="{C81721AB-9DE3-4A9D-971D-94450A4EBB9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693802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1">
            <a:extLst>
              <a:ext uri="{FF2B5EF4-FFF2-40B4-BE49-F238E27FC236}">
                <a16:creationId xmlns:a16="http://schemas.microsoft.com/office/drawing/2014/main" id="{B4332060-20F8-4253-8F9F-5CC4597F72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7939" name="Rectangle 2">
            <a:extLst>
              <a:ext uri="{FF2B5EF4-FFF2-40B4-BE49-F238E27FC236}">
                <a16:creationId xmlns:a16="http://schemas.microsoft.com/office/drawing/2014/main" id="{A5EC45CE-5F29-4123-80C1-23530E3B75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894038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1">
            <a:extLst>
              <a:ext uri="{FF2B5EF4-FFF2-40B4-BE49-F238E27FC236}">
                <a16:creationId xmlns:a16="http://schemas.microsoft.com/office/drawing/2014/main" id="{8DC9000A-F0A7-4505-84EC-B80AA790FC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8963" name="Rectangle 2">
            <a:extLst>
              <a:ext uri="{FF2B5EF4-FFF2-40B4-BE49-F238E27FC236}">
                <a16:creationId xmlns:a16="http://schemas.microsoft.com/office/drawing/2014/main" id="{989F5AD4-CE68-4777-8506-B75E749100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826254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ext Box 1">
            <a:extLst>
              <a:ext uri="{FF2B5EF4-FFF2-40B4-BE49-F238E27FC236}">
                <a16:creationId xmlns:a16="http://schemas.microsoft.com/office/drawing/2014/main" id="{FB9CC256-396D-4CB8-A46E-A1BE9337A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69987" name="Rectangle 2">
            <a:extLst>
              <a:ext uri="{FF2B5EF4-FFF2-40B4-BE49-F238E27FC236}">
                <a16:creationId xmlns:a16="http://schemas.microsoft.com/office/drawing/2014/main" id="{2AB7E600-32FE-4B59-B9D9-798D56559B3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664337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1">
            <a:extLst>
              <a:ext uri="{FF2B5EF4-FFF2-40B4-BE49-F238E27FC236}">
                <a16:creationId xmlns:a16="http://schemas.microsoft.com/office/drawing/2014/main" id="{31FB0977-C7EC-45BC-9608-2D081B0E8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71011" name="Rectangle 2">
            <a:extLst>
              <a:ext uri="{FF2B5EF4-FFF2-40B4-BE49-F238E27FC236}">
                <a16:creationId xmlns:a16="http://schemas.microsoft.com/office/drawing/2014/main" id="{6E8B749B-87B0-4B10-96B0-92AB86D11BD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767039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ext Box 1">
            <a:extLst>
              <a:ext uri="{FF2B5EF4-FFF2-40B4-BE49-F238E27FC236}">
                <a16:creationId xmlns:a16="http://schemas.microsoft.com/office/drawing/2014/main" id="{5B3712A1-BE4F-4DAE-9C67-820B7F64B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72035" name="Rectangle 2">
            <a:extLst>
              <a:ext uri="{FF2B5EF4-FFF2-40B4-BE49-F238E27FC236}">
                <a16:creationId xmlns:a16="http://schemas.microsoft.com/office/drawing/2014/main" id="{AC08169E-C03C-4047-B50E-9F23F3A7FCF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973881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6AA1-9E9C-473D-9DFF-3C662624A282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05782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1">
            <a:extLst>
              <a:ext uri="{FF2B5EF4-FFF2-40B4-BE49-F238E27FC236}">
                <a16:creationId xmlns:a16="http://schemas.microsoft.com/office/drawing/2014/main" id="{F9460B63-05D9-4F4D-8056-E74DDD448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63843" name="Rectangle 2">
            <a:extLst>
              <a:ext uri="{FF2B5EF4-FFF2-40B4-BE49-F238E27FC236}">
                <a16:creationId xmlns:a16="http://schemas.microsoft.com/office/drawing/2014/main" id="{B0E9F8AF-04A0-4083-9159-59BC7D37367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20833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">
            <a:extLst>
              <a:ext uri="{FF2B5EF4-FFF2-40B4-BE49-F238E27FC236}">
                <a16:creationId xmlns:a16="http://schemas.microsoft.com/office/drawing/2014/main" id="{FC300691-06BC-475B-9A9F-28F2683EF4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227175" y="-11796713"/>
            <a:ext cx="16654463" cy="12492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0291" name="Rectangle 2">
            <a:extLst>
              <a:ext uri="{FF2B5EF4-FFF2-40B4-BE49-F238E27FC236}">
                <a16:creationId xmlns:a16="http://schemas.microsoft.com/office/drawing/2014/main" id="{F40CC1D1-AE4F-432E-A937-1F3FB6E051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024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>
            <a:extLst>
              <a:ext uri="{FF2B5EF4-FFF2-40B4-BE49-F238E27FC236}">
                <a16:creationId xmlns:a16="http://schemas.microsoft.com/office/drawing/2014/main" id="{C4A100FD-EEF7-454C-8456-3BC8B22883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11CF746-1B25-4AF0-9898-9503E9278BA0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pPr eaLnBrk="1" hangingPunct="1">
                <a:spcBef>
                  <a:spcPct val="0"/>
                </a:spcBef>
              </a:pPr>
              <a:t>77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</p:txBody>
      </p:sp>
      <p:sp>
        <p:nvSpPr>
          <p:cNvPr id="116739" name="Text Box 1">
            <a:extLst>
              <a:ext uri="{FF2B5EF4-FFF2-40B4-BE49-F238E27FC236}">
                <a16:creationId xmlns:a16="http://schemas.microsoft.com/office/drawing/2014/main" id="{57C9B6CB-44FC-49A6-9488-7A8B85847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1413" y="695325"/>
            <a:ext cx="4573587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16740" name="Rectangle 2">
            <a:extLst>
              <a:ext uri="{FF2B5EF4-FFF2-40B4-BE49-F238E27FC236}">
                <a16:creationId xmlns:a16="http://schemas.microsoft.com/office/drawing/2014/main" id="{EA8AE9F5-DF04-4702-8DFC-74C1639606B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9246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>
            <a:extLst>
              <a:ext uri="{FF2B5EF4-FFF2-40B4-BE49-F238E27FC236}">
                <a16:creationId xmlns:a16="http://schemas.microsoft.com/office/drawing/2014/main" id="{FF65D56A-83C0-47FB-9590-5046361110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18EEAE7-DE15-408F-A159-C39E574B1B05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pPr eaLnBrk="1" hangingPunct="1">
                <a:spcBef>
                  <a:spcPct val="0"/>
                </a:spcBef>
              </a:pPr>
              <a:t>78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</p:txBody>
      </p:sp>
      <p:sp>
        <p:nvSpPr>
          <p:cNvPr id="117763" name="Rectangle 1">
            <a:extLst>
              <a:ext uri="{FF2B5EF4-FFF2-40B4-BE49-F238E27FC236}">
                <a16:creationId xmlns:a16="http://schemas.microsoft.com/office/drawing/2014/main" id="{170A1D63-E10E-4FB1-B03F-9A17625448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7764" name="Rectangle 2">
            <a:extLst>
              <a:ext uri="{FF2B5EF4-FFF2-40B4-BE49-F238E27FC236}">
                <a16:creationId xmlns:a16="http://schemas.microsoft.com/office/drawing/2014/main" id="{D6CF462D-38A6-4BCB-B28C-F244D34597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9649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>
            <a:extLst>
              <a:ext uri="{FF2B5EF4-FFF2-40B4-BE49-F238E27FC236}">
                <a16:creationId xmlns:a16="http://schemas.microsoft.com/office/drawing/2014/main" id="{14DCEA66-41A8-4061-85AA-2C4ED433FE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436E46E-0EB0-4B5D-A6FB-1F3FE1AC5C7C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pPr eaLnBrk="1" hangingPunct="1">
                <a:spcBef>
                  <a:spcPct val="0"/>
                </a:spcBef>
              </a:pPr>
              <a:t>79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</p:txBody>
      </p:sp>
      <p:sp>
        <p:nvSpPr>
          <p:cNvPr id="125955" name="Rectangle 1">
            <a:extLst>
              <a:ext uri="{FF2B5EF4-FFF2-40B4-BE49-F238E27FC236}">
                <a16:creationId xmlns:a16="http://schemas.microsoft.com/office/drawing/2014/main" id="{4B98E60F-2BF8-4959-82C2-78C6B5D675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5956" name="Rectangle 2">
            <a:extLst>
              <a:ext uri="{FF2B5EF4-FFF2-40B4-BE49-F238E27FC236}">
                <a16:creationId xmlns:a16="http://schemas.microsoft.com/office/drawing/2014/main" id="{4D9E3F31-7640-493D-B7D8-B34530FBC1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880380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Zástupný symbol pro obrázek snímku 1">
            <a:extLst>
              <a:ext uri="{FF2B5EF4-FFF2-40B4-BE49-F238E27FC236}">
                <a16:creationId xmlns:a16="http://schemas.microsoft.com/office/drawing/2014/main" id="{BABBE38A-989A-4CA3-9383-2966C9C76BE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Zástupný symbol pro poznámky 2">
            <a:extLst>
              <a:ext uri="{FF2B5EF4-FFF2-40B4-BE49-F238E27FC236}">
                <a16:creationId xmlns:a16="http://schemas.microsoft.com/office/drawing/2014/main" id="{6E755F8D-F3BF-4085-BA5E-BBCC12C0D9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  <p:sp>
        <p:nvSpPr>
          <p:cNvPr id="129028" name="Zástupný symbol pro číslo snímku 3">
            <a:extLst>
              <a:ext uri="{FF2B5EF4-FFF2-40B4-BE49-F238E27FC236}">
                <a16:creationId xmlns:a16="http://schemas.microsoft.com/office/drawing/2014/main" id="{90CB446F-8CC0-4EB1-9C24-BB1FD7B730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61E0D50-9F0D-4A74-809F-4CEA584EE1EE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pPr eaLnBrk="1" hangingPunct="1">
                <a:spcBef>
                  <a:spcPct val="0"/>
                </a:spcBef>
              </a:pPr>
              <a:t>80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7777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>
            <a:extLst>
              <a:ext uri="{FF2B5EF4-FFF2-40B4-BE49-F238E27FC236}">
                <a16:creationId xmlns:a16="http://schemas.microsoft.com/office/drawing/2014/main" id="{083A0982-E255-4430-B5B1-61EE69FA29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0824759-1D97-4DE0-840C-47809A9EF1FD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pPr eaLnBrk="1" hangingPunct="1">
                <a:spcBef>
                  <a:spcPct val="0"/>
                </a:spcBef>
              </a:pPr>
              <a:t>81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</p:txBody>
      </p:sp>
      <p:sp>
        <p:nvSpPr>
          <p:cNvPr id="130051" name="Rectangle 1">
            <a:extLst>
              <a:ext uri="{FF2B5EF4-FFF2-40B4-BE49-F238E27FC236}">
                <a16:creationId xmlns:a16="http://schemas.microsoft.com/office/drawing/2014/main" id="{83E58A56-6F52-4287-95F9-D6A80A4CD0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0052" name="Rectangle 2">
            <a:extLst>
              <a:ext uri="{FF2B5EF4-FFF2-40B4-BE49-F238E27FC236}">
                <a16:creationId xmlns:a16="http://schemas.microsoft.com/office/drawing/2014/main" id="{02114F8E-BDAA-4D6D-BF0A-7AD6B3BB47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4602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>
            <a:extLst>
              <a:ext uri="{FF2B5EF4-FFF2-40B4-BE49-F238E27FC236}">
                <a16:creationId xmlns:a16="http://schemas.microsoft.com/office/drawing/2014/main" id="{E2A1B283-8C61-4C9F-B3B1-1F9A304B01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902913D-C7D2-4006-9D13-A4693FD24B97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pPr eaLnBrk="1" hangingPunct="1">
                <a:spcBef>
                  <a:spcPct val="0"/>
                </a:spcBef>
              </a:pPr>
              <a:t>82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</p:txBody>
      </p:sp>
      <p:sp>
        <p:nvSpPr>
          <p:cNvPr id="132099" name="Rectangle 1">
            <a:extLst>
              <a:ext uri="{FF2B5EF4-FFF2-40B4-BE49-F238E27FC236}">
                <a16:creationId xmlns:a16="http://schemas.microsoft.com/office/drawing/2014/main" id="{881639FA-EB96-4A5E-B0C6-8E842E1F90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2100" name="Rectangle 2">
            <a:extLst>
              <a:ext uri="{FF2B5EF4-FFF2-40B4-BE49-F238E27FC236}">
                <a16:creationId xmlns:a16="http://schemas.microsoft.com/office/drawing/2014/main" id="{93AF8F49-A7B1-4051-8EEE-D293971833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452505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>
            <a:extLst>
              <a:ext uri="{FF2B5EF4-FFF2-40B4-BE49-F238E27FC236}">
                <a16:creationId xmlns:a16="http://schemas.microsoft.com/office/drawing/2014/main" id="{D1B12D91-E582-46A6-BCFE-C83A9E5357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2B0F1D-EF72-4110-8182-C7279703DE9D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pPr eaLnBrk="1" hangingPunct="1">
                <a:spcBef>
                  <a:spcPct val="0"/>
                </a:spcBef>
              </a:pPr>
              <a:t>83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</p:txBody>
      </p:sp>
      <p:sp>
        <p:nvSpPr>
          <p:cNvPr id="133123" name="Text Box 1">
            <a:extLst>
              <a:ext uri="{FF2B5EF4-FFF2-40B4-BE49-F238E27FC236}">
                <a16:creationId xmlns:a16="http://schemas.microsoft.com/office/drawing/2014/main" id="{D792CA17-CF4B-4A02-A2F2-98B7C6F89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1413" y="695325"/>
            <a:ext cx="4573587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33124" name="Rectangle 2">
            <a:extLst>
              <a:ext uri="{FF2B5EF4-FFF2-40B4-BE49-F238E27FC236}">
                <a16:creationId xmlns:a16="http://schemas.microsoft.com/office/drawing/2014/main" id="{D89677C9-26D0-4AD7-A22E-48518D819B9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038656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Zástupný symbol pro obrázek snímku 1">
            <a:extLst>
              <a:ext uri="{FF2B5EF4-FFF2-40B4-BE49-F238E27FC236}">
                <a16:creationId xmlns:a16="http://schemas.microsoft.com/office/drawing/2014/main" id="{9885A07D-5FA2-4BED-9EC2-B4D224FF26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Zástupný symbol pro poznámky 2">
            <a:extLst>
              <a:ext uri="{FF2B5EF4-FFF2-40B4-BE49-F238E27FC236}">
                <a16:creationId xmlns:a16="http://schemas.microsoft.com/office/drawing/2014/main" id="{C5ADE403-CF14-42DE-A6B7-58B1A184256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136196" name="Zástupný symbol pro číslo snímku 3">
            <a:extLst>
              <a:ext uri="{FF2B5EF4-FFF2-40B4-BE49-F238E27FC236}">
                <a16:creationId xmlns:a16="http://schemas.microsoft.com/office/drawing/2014/main" id="{10C76602-0A79-4FB3-AC67-C00A419A81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390525" algn="l"/>
                <a:tab pos="784225" algn="l"/>
                <a:tab pos="1177925" algn="l"/>
                <a:tab pos="1571625" algn="l"/>
                <a:tab pos="1965325" algn="l"/>
                <a:tab pos="2359025" algn="l"/>
                <a:tab pos="2752725" algn="l"/>
                <a:tab pos="3146425" algn="l"/>
                <a:tab pos="3541713" algn="l"/>
                <a:tab pos="3935413" algn="l"/>
                <a:tab pos="4329113" algn="l"/>
                <a:tab pos="4722813" algn="l"/>
                <a:tab pos="5114925" algn="l"/>
                <a:tab pos="5508625" algn="l"/>
                <a:tab pos="5902325" algn="l"/>
                <a:tab pos="6297613" algn="l"/>
                <a:tab pos="6691313" algn="l"/>
                <a:tab pos="7086600" algn="l"/>
                <a:tab pos="7480300" algn="l"/>
                <a:tab pos="78740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 eaLnBrk="0" hangingPunct="0">
              <a:spcBef>
                <a:spcPct val="30000"/>
              </a:spcBef>
              <a:tabLst>
                <a:tab pos="0" algn="l"/>
                <a:tab pos="390525" algn="l"/>
                <a:tab pos="784225" algn="l"/>
                <a:tab pos="1177925" algn="l"/>
                <a:tab pos="1571625" algn="l"/>
                <a:tab pos="1965325" algn="l"/>
                <a:tab pos="2359025" algn="l"/>
                <a:tab pos="2752725" algn="l"/>
                <a:tab pos="3146425" algn="l"/>
                <a:tab pos="3541713" algn="l"/>
                <a:tab pos="3935413" algn="l"/>
                <a:tab pos="4329113" algn="l"/>
                <a:tab pos="4722813" algn="l"/>
                <a:tab pos="5114925" algn="l"/>
                <a:tab pos="5508625" algn="l"/>
                <a:tab pos="5902325" algn="l"/>
                <a:tab pos="6297613" algn="l"/>
                <a:tab pos="6691313" algn="l"/>
                <a:tab pos="7086600" algn="l"/>
                <a:tab pos="7480300" algn="l"/>
                <a:tab pos="78740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eaLnBrk="0" hangingPunct="0">
              <a:spcBef>
                <a:spcPct val="30000"/>
              </a:spcBef>
              <a:tabLst>
                <a:tab pos="0" algn="l"/>
                <a:tab pos="390525" algn="l"/>
                <a:tab pos="784225" algn="l"/>
                <a:tab pos="1177925" algn="l"/>
                <a:tab pos="1571625" algn="l"/>
                <a:tab pos="1965325" algn="l"/>
                <a:tab pos="2359025" algn="l"/>
                <a:tab pos="2752725" algn="l"/>
                <a:tab pos="3146425" algn="l"/>
                <a:tab pos="3541713" algn="l"/>
                <a:tab pos="3935413" algn="l"/>
                <a:tab pos="4329113" algn="l"/>
                <a:tab pos="4722813" algn="l"/>
                <a:tab pos="5114925" algn="l"/>
                <a:tab pos="5508625" algn="l"/>
                <a:tab pos="5902325" algn="l"/>
                <a:tab pos="6297613" algn="l"/>
                <a:tab pos="6691313" algn="l"/>
                <a:tab pos="7086600" algn="l"/>
                <a:tab pos="7480300" algn="l"/>
                <a:tab pos="78740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eaLnBrk="0" hangingPunct="0">
              <a:spcBef>
                <a:spcPct val="30000"/>
              </a:spcBef>
              <a:tabLst>
                <a:tab pos="0" algn="l"/>
                <a:tab pos="390525" algn="l"/>
                <a:tab pos="784225" algn="l"/>
                <a:tab pos="1177925" algn="l"/>
                <a:tab pos="1571625" algn="l"/>
                <a:tab pos="1965325" algn="l"/>
                <a:tab pos="2359025" algn="l"/>
                <a:tab pos="2752725" algn="l"/>
                <a:tab pos="3146425" algn="l"/>
                <a:tab pos="3541713" algn="l"/>
                <a:tab pos="3935413" algn="l"/>
                <a:tab pos="4329113" algn="l"/>
                <a:tab pos="4722813" algn="l"/>
                <a:tab pos="5114925" algn="l"/>
                <a:tab pos="5508625" algn="l"/>
                <a:tab pos="5902325" algn="l"/>
                <a:tab pos="6297613" algn="l"/>
                <a:tab pos="6691313" algn="l"/>
                <a:tab pos="7086600" algn="l"/>
                <a:tab pos="7480300" algn="l"/>
                <a:tab pos="78740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eaLnBrk="0" hangingPunct="0">
              <a:spcBef>
                <a:spcPct val="30000"/>
              </a:spcBef>
              <a:tabLst>
                <a:tab pos="0" algn="l"/>
                <a:tab pos="390525" algn="l"/>
                <a:tab pos="784225" algn="l"/>
                <a:tab pos="1177925" algn="l"/>
                <a:tab pos="1571625" algn="l"/>
                <a:tab pos="1965325" algn="l"/>
                <a:tab pos="2359025" algn="l"/>
                <a:tab pos="2752725" algn="l"/>
                <a:tab pos="3146425" algn="l"/>
                <a:tab pos="3541713" algn="l"/>
                <a:tab pos="3935413" algn="l"/>
                <a:tab pos="4329113" algn="l"/>
                <a:tab pos="4722813" algn="l"/>
                <a:tab pos="5114925" algn="l"/>
                <a:tab pos="5508625" algn="l"/>
                <a:tab pos="5902325" algn="l"/>
                <a:tab pos="6297613" algn="l"/>
                <a:tab pos="6691313" algn="l"/>
                <a:tab pos="7086600" algn="l"/>
                <a:tab pos="7480300" algn="l"/>
                <a:tab pos="78740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0525" algn="l"/>
                <a:tab pos="784225" algn="l"/>
                <a:tab pos="1177925" algn="l"/>
                <a:tab pos="1571625" algn="l"/>
                <a:tab pos="1965325" algn="l"/>
                <a:tab pos="2359025" algn="l"/>
                <a:tab pos="2752725" algn="l"/>
                <a:tab pos="3146425" algn="l"/>
                <a:tab pos="3541713" algn="l"/>
                <a:tab pos="3935413" algn="l"/>
                <a:tab pos="4329113" algn="l"/>
                <a:tab pos="4722813" algn="l"/>
                <a:tab pos="5114925" algn="l"/>
                <a:tab pos="5508625" algn="l"/>
                <a:tab pos="5902325" algn="l"/>
                <a:tab pos="6297613" algn="l"/>
                <a:tab pos="6691313" algn="l"/>
                <a:tab pos="7086600" algn="l"/>
                <a:tab pos="7480300" algn="l"/>
                <a:tab pos="78740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0525" algn="l"/>
                <a:tab pos="784225" algn="l"/>
                <a:tab pos="1177925" algn="l"/>
                <a:tab pos="1571625" algn="l"/>
                <a:tab pos="1965325" algn="l"/>
                <a:tab pos="2359025" algn="l"/>
                <a:tab pos="2752725" algn="l"/>
                <a:tab pos="3146425" algn="l"/>
                <a:tab pos="3541713" algn="l"/>
                <a:tab pos="3935413" algn="l"/>
                <a:tab pos="4329113" algn="l"/>
                <a:tab pos="4722813" algn="l"/>
                <a:tab pos="5114925" algn="l"/>
                <a:tab pos="5508625" algn="l"/>
                <a:tab pos="5902325" algn="l"/>
                <a:tab pos="6297613" algn="l"/>
                <a:tab pos="6691313" algn="l"/>
                <a:tab pos="7086600" algn="l"/>
                <a:tab pos="7480300" algn="l"/>
                <a:tab pos="78740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0525" algn="l"/>
                <a:tab pos="784225" algn="l"/>
                <a:tab pos="1177925" algn="l"/>
                <a:tab pos="1571625" algn="l"/>
                <a:tab pos="1965325" algn="l"/>
                <a:tab pos="2359025" algn="l"/>
                <a:tab pos="2752725" algn="l"/>
                <a:tab pos="3146425" algn="l"/>
                <a:tab pos="3541713" algn="l"/>
                <a:tab pos="3935413" algn="l"/>
                <a:tab pos="4329113" algn="l"/>
                <a:tab pos="4722813" algn="l"/>
                <a:tab pos="5114925" algn="l"/>
                <a:tab pos="5508625" algn="l"/>
                <a:tab pos="5902325" algn="l"/>
                <a:tab pos="6297613" algn="l"/>
                <a:tab pos="6691313" algn="l"/>
                <a:tab pos="7086600" algn="l"/>
                <a:tab pos="7480300" algn="l"/>
                <a:tab pos="78740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0525" algn="l"/>
                <a:tab pos="784225" algn="l"/>
                <a:tab pos="1177925" algn="l"/>
                <a:tab pos="1571625" algn="l"/>
                <a:tab pos="1965325" algn="l"/>
                <a:tab pos="2359025" algn="l"/>
                <a:tab pos="2752725" algn="l"/>
                <a:tab pos="3146425" algn="l"/>
                <a:tab pos="3541713" algn="l"/>
                <a:tab pos="3935413" algn="l"/>
                <a:tab pos="4329113" algn="l"/>
                <a:tab pos="4722813" algn="l"/>
                <a:tab pos="5114925" algn="l"/>
                <a:tab pos="5508625" algn="l"/>
                <a:tab pos="5902325" algn="l"/>
                <a:tab pos="6297613" algn="l"/>
                <a:tab pos="6691313" algn="l"/>
                <a:tab pos="7086600" algn="l"/>
                <a:tab pos="7480300" algn="l"/>
                <a:tab pos="78740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3FB800E-C9E2-4113-82C7-0E98977C74B4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DejaVu Sans"/>
              </a:rPr>
              <a:pPr eaLnBrk="1" hangingPunct="1">
                <a:spcBef>
                  <a:spcPct val="0"/>
                </a:spcBef>
              </a:pPr>
              <a:t>85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3216884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Zástupný symbol pro obrázek snímku 1">
            <a:extLst>
              <a:ext uri="{FF2B5EF4-FFF2-40B4-BE49-F238E27FC236}">
                <a16:creationId xmlns:a16="http://schemas.microsoft.com/office/drawing/2014/main" id="{1232125D-35A7-4CF7-ADFA-F8CC6AE6A0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Zástupný symbol pro poznámky 2">
            <a:extLst>
              <a:ext uri="{FF2B5EF4-FFF2-40B4-BE49-F238E27FC236}">
                <a16:creationId xmlns:a16="http://schemas.microsoft.com/office/drawing/2014/main" id="{1E42158A-FB58-4DB4-9D6C-D8864DB662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137220" name="Zástupný symbol pro číslo snímku 3">
            <a:extLst>
              <a:ext uri="{FF2B5EF4-FFF2-40B4-BE49-F238E27FC236}">
                <a16:creationId xmlns:a16="http://schemas.microsoft.com/office/drawing/2014/main" id="{CDFBCAAE-0D56-4E2F-AC87-0866AA59AB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390525" algn="l"/>
                <a:tab pos="784225" algn="l"/>
                <a:tab pos="1177925" algn="l"/>
                <a:tab pos="1571625" algn="l"/>
                <a:tab pos="1965325" algn="l"/>
                <a:tab pos="2359025" algn="l"/>
                <a:tab pos="2752725" algn="l"/>
                <a:tab pos="3146425" algn="l"/>
                <a:tab pos="3541713" algn="l"/>
                <a:tab pos="3935413" algn="l"/>
                <a:tab pos="4329113" algn="l"/>
                <a:tab pos="4722813" algn="l"/>
                <a:tab pos="5114925" algn="l"/>
                <a:tab pos="5508625" algn="l"/>
                <a:tab pos="5902325" algn="l"/>
                <a:tab pos="6297613" algn="l"/>
                <a:tab pos="6691313" algn="l"/>
                <a:tab pos="7086600" algn="l"/>
                <a:tab pos="7480300" algn="l"/>
                <a:tab pos="78740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 eaLnBrk="0" hangingPunct="0">
              <a:spcBef>
                <a:spcPct val="30000"/>
              </a:spcBef>
              <a:tabLst>
                <a:tab pos="0" algn="l"/>
                <a:tab pos="390525" algn="l"/>
                <a:tab pos="784225" algn="l"/>
                <a:tab pos="1177925" algn="l"/>
                <a:tab pos="1571625" algn="l"/>
                <a:tab pos="1965325" algn="l"/>
                <a:tab pos="2359025" algn="l"/>
                <a:tab pos="2752725" algn="l"/>
                <a:tab pos="3146425" algn="l"/>
                <a:tab pos="3541713" algn="l"/>
                <a:tab pos="3935413" algn="l"/>
                <a:tab pos="4329113" algn="l"/>
                <a:tab pos="4722813" algn="l"/>
                <a:tab pos="5114925" algn="l"/>
                <a:tab pos="5508625" algn="l"/>
                <a:tab pos="5902325" algn="l"/>
                <a:tab pos="6297613" algn="l"/>
                <a:tab pos="6691313" algn="l"/>
                <a:tab pos="7086600" algn="l"/>
                <a:tab pos="7480300" algn="l"/>
                <a:tab pos="78740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eaLnBrk="0" hangingPunct="0">
              <a:spcBef>
                <a:spcPct val="30000"/>
              </a:spcBef>
              <a:tabLst>
                <a:tab pos="0" algn="l"/>
                <a:tab pos="390525" algn="l"/>
                <a:tab pos="784225" algn="l"/>
                <a:tab pos="1177925" algn="l"/>
                <a:tab pos="1571625" algn="l"/>
                <a:tab pos="1965325" algn="l"/>
                <a:tab pos="2359025" algn="l"/>
                <a:tab pos="2752725" algn="l"/>
                <a:tab pos="3146425" algn="l"/>
                <a:tab pos="3541713" algn="l"/>
                <a:tab pos="3935413" algn="l"/>
                <a:tab pos="4329113" algn="l"/>
                <a:tab pos="4722813" algn="l"/>
                <a:tab pos="5114925" algn="l"/>
                <a:tab pos="5508625" algn="l"/>
                <a:tab pos="5902325" algn="l"/>
                <a:tab pos="6297613" algn="l"/>
                <a:tab pos="6691313" algn="l"/>
                <a:tab pos="7086600" algn="l"/>
                <a:tab pos="7480300" algn="l"/>
                <a:tab pos="78740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eaLnBrk="0" hangingPunct="0">
              <a:spcBef>
                <a:spcPct val="30000"/>
              </a:spcBef>
              <a:tabLst>
                <a:tab pos="0" algn="l"/>
                <a:tab pos="390525" algn="l"/>
                <a:tab pos="784225" algn="l"/>
                <a:tab pos="1177925" algn="l"/>
                <a:tab pos="1571625" algn="l"/>
                <a:tab pos="1965325" algn="l"/>
                <a:tab pos="2359025" algn="l"/>
                <a:tab pos="2752725" algn="l"/>
                <a:tab pos="3146425" algn="l"/>
                <a:tab pos="3541713" algn="l"/>
                <a:tab pos="3935413" algn="l"/>
                <a:tab pos="4329113" algn="l"/>
                <a:tab pos="4722813" algn="l"/>
                <a:tab pos="5114925" algn="l"/>
                <a:tab pos="5508625" algn="l"/>
                <a:tab pos="5902325" algn="l"/>
                <a:tab pos="6297613" algn="l"/>
                <a:tab pos="6691313" algn="l"/>
                <a:tab pos="7086600" algn="l"/>
                <a:tab pos="7480300" algn="l"/>
                <a:tab pos="78740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eaLnBrk="0" hangingPunct="0">
              <a:spcBef>
                <a:spcPct val="30000"/>
              </a:spcBef>
              <a:tabLst>
                <a:tab pos="0" algn="l"/>
                <a:tab pos="390525" algn="l"/>
                <a:tab pos="784225" algn="l"/>
                <a:tab pos="1177925" algn="l"/>
                <a:tab pos="1571625" algn="l"/>
                <a:tab pos="1965325" algn="l"/>
                <a:tab pos="2359025" algn="l"/>
                <a:tab pos="2752725" algn="l"/>
                <a:tab pos="3146425" algn="l"/>
                <a:tab pos="3541713" algn="l"/>
                <a:tab pos="3935413" algn="l"/>
                <a:tab pos="4329113" algn="l"/>
                <a:tab pos="4722813" algn="l"/>
                <a:tab pos="5114925" algn="l"/>
                <a:tab pos="5508625" algn="l"/>
                <a:tab pos="5902325" algn="l"/>
                <a:tab pos="6297613" algn="l"/>
                <a:tab pos="6691313" algn="l"/>
                <a:tab pos="7086600" algn="l"/>
                <a:tab pos="7480300" algn="l"/>
                <a:tab pos="78740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0525" algn="l"/>
                <a:tab pos="784225" algn="l"/>
                <a:tab pos="1177925" algn="l"/>
                <a:tab pos="1571625" algn="l"/>
                <a:tab pos="1965325" algn="l"/>
                <a:tab pos="2359025" algn="l"/>
                <a:tab pos="2752725" algn="l"/>
                <a:tab pos="3146425" algn="l"/>
                <a:tab pos="3541713" algn="l"/>
                <a:tab pos="3935413" algn="l"/>
                <a:tab pos="4329113" algn="l"/>
                <a:tab pos="4722813" algn="l"/>
                <a:tab pos="5114925" algn="l"/>
                <a:tab pos="5508625" algn="l"/>
                <a:tab pos="5902325" algn="l"/>
                <a:tab pos="6297613" algn="l"/>
                <a:tab pos="6691313" algn="l"/>
                <a:tab pos="7086600" algn="l"/>
                <a:tab pos="7480300" algn="l"/>
                <a:tab pos="78740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0525" algn="l"/>
                <a:tab pos="784225" algn="l"/>
                <a:tab pos="1177925" algn="l"/>
                <a:tab pos="1571625" algn="l"/>
                <a:tab pos="1965325" algn="l"/>
                <a:tab pos="2359025" algn="l"/>
                <a:tab pos="2752725" algn="l"/>
                <a:tab pos="3146425" algn="l"/>
                <a:tab pos="3541713" algn="l"/>
                <a:tab pos="3935413" algn="l"/>
                <a:tab pos="4329113" algn="l"/>
                <a:tab pos="4722813" algn="l"/>
                <a:tab pos="5114925" algn="l"/>
                <a:tab pos="5508625" algn="l"/>
                <a:tab pos="5902325" algn="l"/>
                <a:tab pos="6297613" algn="l"/>
                <a:tab pos="6691313" algn="l"/>
                <a:tab pos="7086600" algn="l"/>
                <a:tab pos="7480300" algn="l"/>
                <a:tab pos="78740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0525" algn="l"/>
                <a:tab pos="784225" algn="l"/>
                <a:tab pos="1177925" algn="l"/>
                <a:tab pos="1571625" algn="l"/>
                <a:tab pos="1965325" algn="l"/>
                <a:tab pos="2359025" algn="l"/>
                <a:tab pos="2752725" algn="l"/>
                <a:tab pos="3146425" algn="l"/>
                <a:tab pos="3541713" algn="l"/>
                <a:tab pos="3935413" algn="l"/>
                <a:tab pos="4329113" algn="l"/>
                <a:tab pos="4722813" algn="l"/>
                <a:tab pos="5114925" algn="l"/>
                <a:tab pos="5508625" algn="l"/>
                <a:tab pos="5902325" algn="l"/>
                <a:tab pos="6297613" algn="l"/>
                <a:tab pos="6691313" algn="l"/>
                <a:tab pos="7086600" algn="l"/>
                <a:tab pos="7480300" algn="l"/>
                <a:tab pos="78740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0525" algn="l"/>
                <a:tab pos="784225" algn="l"/>
                <a:tab pos="1177925" algn="l"/>
                <a:tab pos="1571625" algn="l"/>
                <a:tab pos="1965325" algn="l"/>
                <a:tab pos="2359025" algn="l"/>
                <a:tab pos="2752725" algn="l"/>
                <a:tab pos="3146425" algn="l"/>
                <a:tab pos="3541713" algn="l"/>
                <a:tab pos="3935413" algn="l"/>
                <a:tab pos="4329113" algn="l"/>
                <a:tab pos="4722813" algn="l"/>
                <a:tab pos="5114925" algn="l"/>
                <a:tab pos="5508625" algn="l"/>
                <a:tab pos="5902325" algn="l"/>
                <a:tab pos="6297613" algn="l"/>
                <a:tab pos="6691313" algn="l"/>
                <a:tab pos="7086600" algn="l"/>
                <a:tab pos="7480300" algn="l"/>
                <a:tab pos="78740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CAF4FCE-6718-4DEC-911B-9F7BF7555E40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DejaVu Sans"/>
              </a:rPr>
              <a:pPr eaLnBrk="1" hangingPunct="1">
                <a:spcBef>
                  <a:spcPct val="0"/>
                </a:spcBef>
              </a:pPr>
              <a:t>87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6607165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>
            <a:extLst>
              <a:ext uri="{FF2B5EF4-FFF2-40B4-BE49-F238E27FC236}">
                <a16:creationId xmlns:a16="http://schemas.microsoft.com/office/drawing/2014/main" id="{93B5C430-7625-4FB3-B5A8-5CFE5D4D5A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0057581-F58B-4B06-BA6D-25D972AC2625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pPr eaLnBrk="1" hangingPunct="1">
                <a:spcBef>
                  <a:spcPct val="0"/>
                </a:spcBef>
              </a:pPr>
              <a:t>89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</p:txBody>
      </p:sp>
      <p:sp>
        <p:nvSpPr>
          <p:cNvPr id="121859" name="Rectangle 1">
            <a:extLst>
              <a:ext uri="{FF2B5EF4-FFF2-40B4-BE49-F238E27FC236}">
                <a16:creationId xmlns:a16="http://schemas.microsoft.com/office/drawing/2014/main" id="{4B3991F3-2CA0-472F-9336-492445846F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1860" name="Rectangle 2">
            <a:extLst>
              <a:ext uri="{FF2B5EF4-FFF2-40B4-BE49-F238E27FC236}">
                <a16:creationId xmlns:a16="http://schemas.microsoft.com/office/drawing/2014/main" id="{782C7374-14DB-42D6-AC6B-1FF3E82867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47779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ext Box 1">
            <a:extLst>
              <a:ext uri="{FF2B5EF4-FFF2-40B4-BE49-F238E27FC236}">
                <a16:creationId xmlns:a16="http://schemas.microsoft.com/office/drawing/2014/main" id="{04C1B4A5-81FD-43FD-8374-E35EA6260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E849B901-631C-4995-A924-E6D7F62EE7B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>
            <a:extLst>
              <a:ext uri="{FF2B5EF4-FFF2-40B4-BE49-F238E27FC236}">
                <a16:creationId xmlns:a16="http://schemas.microsoft.com/office/drawing/2014/main" id="{8ECC749F-D69B-486C-92CB-5029F6905C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6765201-1B4A-4DD5-8C85-81A16F49DC94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pPr eaLnBrk="1" hangingPunct="1">
                <a:spcBef>
                  <a:spcPct val="0"/>
                </a:spcBef>
              </a:pPr>
              <a:t>90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</p:txBody>
      </p:sp>
      <p:sp>
        <p:nvSpPr>
          <p:cNvPr id="135171" name="Rectangle 1">
            <a:extLst>
              <a:ext uri="{FF2B5EF4-FFF2-40B4-BE49-F238E27FC236}">
                <a16:creationId xmlns:a16="http://schemas.microsoft.com/office/drawing/2014/main" id="{24B2E42B-05CE-4D49-9676-F6AD699437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5172" name="Rectangle 2">
            <a:extLst>
              <a:ext uri="{FF2B5EF4-FFF2-40B4-BE49-F238E27FC236}">
                <a16:creationId xmlns:a16="http://schemas.microsoft.com/office/drawing/2014/main" id="{096EF0B9-CF66-4A3E-A963-0A7BAE7D90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609559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6">
            <a:extLst>
              <a:ext uri="{FF2B5EF4-FFF2-40B4-BE49-F238E27FC236}">
                <a16:creationId xmlns:a16="http://schemas.microsoft.com/office/drawing/2014/main" id="{8FE6B197-2D7B-4BCE-8EF6-53A0CF9EE4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fld id="{0CEC2C36-8EED-436B-B6C5-96AEB53F8404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pPr eaLnBrk="1" hangingPunct="1">
                <a:spcBef>
                  <a:spcPct val="0"/>
                </a:spcBef>
                <a:buFont typeface="Times New Roman" panose="02020603050405020304" pitchFamily="18" charset="0"/>
                <a:buNone/>
              </a:pPr>
              <a:t>103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</p:txBody>
      </p:sp>
      <p:sp>
        <p:nvSpPr>
          <p:cNvPr id="162819" name="Rectangle 1">
            <a:extLst>
              <a:ext uri="{FF2B5EF4-FFF2-40B4-BE49-F238E27FC236}">
                <a16:creationId xmlns:a16="http://schemas.microsoft.com/office/drawing/2014/main" id="{74D86BED-4037-4919-9F48-A1AD320E73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20" name="Rectangle 2">
            <a:extLst>
              <a:ext uri="{FF2B5EF4-FFF2-40B4-BE49-F238E27FC236}">
                <a16:creationId xmlns:a16="http://schemas.microsoft.com/office/drawing/2014/main" id="{5389C576-BE73-40D0-93B0-4505B38052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5025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1">
            <a:extLst>
              <a:ext uri="{FF2B5EF4-FFF2-40B4-BE49-F238E27FC236}">
                <a16:creationId xmlns:a16="http://schemas.microsoft.com/office/drawing/2014/main" id="{923BE2CF-CEC7-47E5-BA41-2C7299B18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1413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73059" name="Rectangle 2">
            <a:extLst>
              <a:ext uri="{FF2B5EF4-FFF2-40B4-BE49-F238E27FC236}">
                <a16:creationId xmlns:a16="http://schemas.microsoft.com/office/drawing/2014/main" id="{7960B878-0E11-4455-90D0-365C0B499FA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2812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1">
            <a:extLst>
              <a:ext uri="{FF2B5EF4-FFF2-40B4-BE49-F238E27FC236}">
                <a16:creationId xmlns:a16="http://schemas.microsoft.com/office/drawing/2014/main" id="{6F8C43D2-6F80-41FD-B7F5-34A48E77C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41315" name="Rectangle 2">
            <a:extLst>
              <a:ext uri="{FF2B5EF4-FFF2-40B4-BE49-F238E27FC236}">
                <a16:creationId xmlns:a16="http://schemas.microsoft.com/office/drawing/2014/main" id="{67DDF7B0-0916-4152-90EF-3E37BB25605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10210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1">
            <a:extLst>
              <a:ext uri="{FF2B5EF4-FFF2-40B4-BE49-F238E27FC236}">
                <a16:creationId xmlns:a16="http://schemas.microsoft.com/office/drawing/2014/main" id="{9F2E3A20-407F-4C9F-9EEE-056CDA375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42339" name="Rectangle 2">
            <a:extLst>
              <a:ext uri="{FF2B5EF4-FFF2-40B4-BE49-F238E27FC236}">
                <a16:creationId xmlns:a16="http://schemas.microsoft.com/office/drawing/2014/main" id="{6DCD2913-161D-4C13-8E2B-F64B99ADB3D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37569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1">
            <a:extLst>
              <a:ext uri="{FF2B5EF4-FFF2-40B4-BE49-F238E27FC236}">
                <a16:creationId xmlns:a16="http://schemas.microsoft.com/office/drawing/2014/main" id="{FE12F58F-1139-4C61-8A1C-3E1D0DA31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44387" name="Rectangle 2">
            <a:extLst>
              <a:ext uri="{FF2B5EF4-FFF2-40B4-BE49-F238E27FC236}">
                <a16:creationId xmlns:a16="http://schemas.microsoft.com/office/drawing/2014/main" id="{BD383A34-69CD-4B75-90C4-615B8E358D0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56325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1">
            <a:extLst>
              <a:ext uri="{FF2B5EF4-FFF2-40B4-BE49-F238E27FC236}">
                <a16:creationId xmlns:a16="http://schemas.microsoft.com/office/drawing/2014/main" id="{164115C9-0EB8-4EFA-BB94-EA289A3EC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46435" name="Rectangle 2">
            <a:extLst>
              <a:ext uri="{FF2B5EF4-FFF2-40B4-BE49-F238E27FC236}">
                <a16:creationId xmlns:a16="http://schemas.microsoft.com/office/drawing/2014/main" id="{2431E41D-DD59-4675-913A-8C2D268EA2E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45625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1">
            <a:extLst>
              <a:ext uri="{FF2B5EF4-FFF2-40B4-BE49-F238E27FC236}">
                <a16:creationId xmlns:a16="http://schemas.microsoft.com/office/drawing/2014/main" id="{6C49748B-3D5F-40BA-9CA4-524350797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47459" name="Rectangle 2">
            <a:extLst>
              <a:ext uri="{FF2B5EF4-FFF2-40B4-BE49-F238E27FC236}">
                <a16:creationId xmlns:a16="http://schemas.microsoft.com/office/drawing/2014/main" id="{FB723923-90A5-4794-9C1E-96079E3C721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82616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116D03-F9AF-4D57-9F55-0495D1564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EC6E-722D-4ECB-AAB0-1AEE3BC5CE80}" type="datetimeFigureOut">
              <a:rPr lang="cs-CZ"/>
              <a:pPr>
                <a:defRPr/>
              </a:pPr>
              <a:t>18.09.2023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4DD5CC-9119-4CE5-BB1E-C9B5BAAA7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6BE0E5D-2FFB-430F-B800-DB0959BB0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600DF0-3D83-4016-A226-1A87E88A4237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239834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5EA0639-43CD-4E7F-A714-4EB6CEBC4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1145A-2FB1-4D7C-A9E4-001618B09584}" type="datetimeFigureOut">
              <a:rPr lang="cs-CZ"/>
              <a:pPr>
                <a:defRPr/>
              </a:pPr>
              <a:t>18.09.2023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0EA7183-CCD3-4AC7-8B01-73BB3829E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F2C8C6-52DC-4E05-894B-0500BB6BF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A996F-04B4-4C81-8597-D04269BCD959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652061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A4F74B7-2F44-4948-A883-0FE78236F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A290C-2280-4FCD-A0A8-B30C844CE5D1}" type="datetimeFigureOut">
              <a:rPr lang="cs-CZ"/>
              <a:pPr>
                <a:defRPr/>
              </a:pPr>
              <a:t>18.09.2023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447888A-CE44-49CD-BF1E-EAD3ABE4F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421A17-E83E-40E9-9D77-1D878A1A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3FA76-FE06-40BC-9179-6D118DB959A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990214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128588"/>
            <a:ext cx="8224838" cy="14319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5425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5025" y="1600200"/>
            <a:ext cx="4037013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5425" cy="218598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3938588"/>
            <a:ext cx="4037013" cy="218598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06D1BBF-B9F9-4AB9-B476-59A7D274A8F0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401AB25-A1E4-4C3C-9F23-FB917AEDC865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0838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74486D8-18B4-4B13-958D-699017B54FE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fld id="{8C009A8C-A65B-4118-A76F-17B303CE7301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051845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4838" cy="14319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5425" cy="45243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5025" y="1600200"/>
            <a:ext cx="4037013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5025" y="3938588"/>
            <a:ext cx="4037013" cy="218598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4A57229A-701B-4B19-9AE2-5BE3FCE4387E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1C5AAC2-903D-4706-AE47-93D59E2EF85A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0838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79496232-64F2-4E59-9FCA-F445D310A24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fld id="{C3179C68-24A5-48E5-8B0C-116D9F017D23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160316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4838" cy="14319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69FACE7-7919-4F16-89CF-A68A610698B8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4C1F97-BA4E-419A-9B43-E529E4167AC3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0838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1C27DEB-759D-4F7C-9BD9-4F0CB5D6215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fld id="{809F6DA0-96E2-4118-88A6-2873DEA8E61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79412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489CB552-358E-4E02-B6E5-A1BBB1512C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D65ACCBD-D84A-4DB8-A41D-81AA53848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F0A279DB-AFB8-47F1-9686-94DFCB1B8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FFC45F8-4083-47AC-A5AA-3221CD9EA37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97489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7A5FAB-DC32-42E5-808B-B5147BB98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1680E-112A-45F5-BCFD-3BC3ABC9CE58}" type="datetimeFigureOut">
              <a:rPr lang="cs-CZ"/>
              <a:pPr>
                <a:defRPr/>
              </a:pPr>
              <a:t>18.09.2023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992ED2-449F-4EB9-9C58-F115F3CB7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1D635B-955E-4FA5-BAD6-3F4B43A34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81A4F-6A6C-467D-ADFB-DD3A99D6B168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560125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BDD53E-E29D-4906-8E9D-A90B1F577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3747F-4157-46F0-901C-90C0831E2770}" type="datetimeFigureOut">
              <a:rPr lang="cs-CZ"/>
              <a:pPr>
                <a:defRPr/>
              </a:pPr>
              <a:t>18.09.2023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5F7136-1C4E-4205-92A3-F54ED3081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3DF54DB-FB41-44DC-9727-2B4D55BFE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CC7BE3-8815-4ACF-AD6E-A69B333BF7C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738633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FC43785F-B88D-456E-AFD1-D1D6791AA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F9BE1-4D33-4D3C-9569-331C54ABED17}" type="datetimeFigureOut">
              <a:rPr lang="cs-CZ"/>
              <a:pPr>
                <a:defRPr/>
              </a:pPr>
              <a:t>18.09.2023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CCF78BA4-22EF-408D-9CCA-416E5DE89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FA653F33-DD18-4700-8C3D-9666F1E48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9032D3-4A8C-49AC-ABE2-C675F61B8B7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706469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4219CF13-624D-4A2E-A6DE-C852F883E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284CB-DEAA-45A7-95D5-65EE8E010E59}" type="datetimeFigureOut">
              <a:rPr lang="cs-CZ"/>
              <a:pPr>
                <a:defRPr/>
              </a:pPr>
              <a:t>18.09.2023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8017815C-7E90-487E-BEE8-B36B9D1AD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6D3FB900-3001-4636-8307-8830FEA2E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9EE93-FA8A-4233-88E4-33B762BDBE62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207394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618B60B3-8B8E-42AB-BC10-3DE603218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2D38A-BC2D-4762-BD08-A6DC09C66E2A}" type="datetimeFigureOut">
              <a:rPr lang="cs-CZ"/>
              <a:pPr>
                <a:defRPr/>
              </a:pPr>
              <a:t>18.09.2023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459BD78E-95F4-4409-8A05-B180B375B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B277BBB2-6253-4CE6-9ED4-AFD95117B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A98645-3C6A-4D68-9BEF-9624C1C7ADE0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219044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2D1BEA8E-C60D-423A-8F6F-6CE4AC432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B54D2-E0F8-4800-A4F7-939395EB6A5C}" type="datetimeFigureOut">
              <a:rPr lang="cs-CZ"/>
              <a:pPr>
                <a:defRPr/>
              </a:pPr>
              <a:t>18.09.2023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3C6ED0F0-417C-4DFC-9789-64FEE0C14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FC396D7A-11E7-42C7-B912-15B66587C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A5379-03DA-4445-A18F-CDE200EC13D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795816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07A3F574-5014-4BF1-9888-243ABE15C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49A62-B6BC-47CF-B4E4-8C52BA817153}" type="datetimeFigureOut">
              <a:rPr lang="cs-CZ"/>
              <a:pPr>
                <a:defRPr/>
              </a:pPr>
              <a:t>18.09.2023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67BBCCDA-7BA0-4160-8B38-5D2697361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9DB5C066-145F-41B3-AF64-F568E7A05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CA121C-4731-4FAA-A121-6540AE11798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15164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92538417-1C68-4A33-B625-FE659F91E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2D2E2-78F4-4F77-8C13-81D9790C32A4}" type="datetimeFigureOut">
              <a:rPr lang="cs-CZ"/>
              <a:pPr>
                <a:defRPr/>
              </a:pPr>
              <a:t>18.09.2023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2C2446C6-FB27-4D3C-964B-A083E635F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69A5ADE2-2992-4848-8153-1A70CCF2D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C0824-01A7-4DCD-BA0B-364A40FDDDE9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983801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074BD45B-26D3-4BD9-B6BB-9B103F70E1C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C5438919-17BB-4377-AD82-566FBFF107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87C8935-DBE6-472E-A5F3-0428835A9D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5DD761-A536-45FB-96B3-9278A1797F25}" type="datetimeFigureOut">
              <a:rPr lang="cs-CZ"/>
              <a:pPr>
                <a:defRPr/>
              </a:pPr>
              <a:t>18.09.2023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E05C602-EE19-47A9-9DB3-A0C54946FB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AD7F2A-8840-4158-BF70-D351ACB050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CD9F306-05BF-44BF-9ACB-C65BADB28283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6" r:id="rId14"/>
    <p:sldLayoutId id="2147483737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2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7.png"/><Relationship Id="rId4" Type="http://schemas.openxmlformats.org/officeDocument/2006/relationships/image" Target="../media/image216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emf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4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2.jp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5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emf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8.emf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t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tif"/><Relationship Id="rId5" Type="http://schemas.openxmlformats.org/officeDocument/2006/relationships/image" Target="../media/image66.tif"/><Relationship Id="rId4" Type="http://schemas.openxmlformats.org/officeDocument/2006/relationships/image" Target="../media/image65.t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emf"/><Relationship Id="rId4" Type="http://schemas.openxmlformats.org/officeDocument/2006/relationships/image" Target="../media/image102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image" Target="../media/image120.e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image" Target="../media/image12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emf"/><Relationship Id="rId2" Type="http://schemas.openxmlformats.org/officeDocument/2006/relationships/image" Target="../media/image16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5.png"/><Relationship Id="rId4" Type="http://schemas.openxmlformats.org/officeDocument/2006/relationships/image" Target="../media/image164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71.jpeg"/><Relationship Id="rId7" Type="http://schemas.openxmlformats.org/officeDocument/2006/relationships/image" Target="../media/image17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Relationship Id="rId9" Type="http://schemas.openxmlformats.org/officeDocument/2006/relationships/image" Target="../media/image17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3.jpeg"/><Relationship Id="rId4" Type="http://schemas.openxmlformats.org/officeDocument/2006/relationships/image" Target="../media/image182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3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1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98879755-81AF-4E0C-9388-487F1C463E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6F220B3-855E-40B3-BA88-2B70B93B95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6148" name="Obrázek 3">
            <a:extLst>
              <a:ext uri="{FF2B5EF4-FFF2-40B4-BE49-F238E27FC236}">
                <a16:creationId xmlns:a16="http://schemas.microsoft.com/office/drawing/2014/main" id="{88E5C561-3F0E-4943-89A9-9D8477CFA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1">
            <a:extLst>
              <a:ext uri="{FF2B5EF4-FFF2-40B4-BE49-F238E27FC236}">
                <a16:creationId xmlns:a16="http://schemas.microsoft.com/office/drawing/2014/main" id="{EA7E0279-E3BE-4A52-9320-DE7E56C6B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295400"/>
            <a:ext cx="8515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 dirty="0">
                <a:solidFill>
                  <a:srgbClr val="FFFFFF"/>
                </a:solidFill>
              </a:rPr>
              <a:t>Analytická chemie a její aplikace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 dirty="0">
                <a:solidFill>
                  <a:srgbClr val="FFFFFF"/>
                </a:solidFill>
              </a:rPr>
              <a:t>(nejen) v archeologii</a:t>
            </a:r>
          </a:p>
        </p:txBody>
      </p:sp>
      <p:sp>
        <p:nvSpPr>
          <p:cNvPr id="6150" name="Rectangle 2">
            <a:extLst>
              <a:ext uri="{FF2B5EF4-FFF2-40B4-BE49-F238E27FC236}">
                <a16:creationId xmlns:a16="http://schemas.microsoft.com/office/drawing/2014/main" id="{FBBC6CFE-0023-4A75-803E-F8042CB27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7787" y="4343400"/>
            <a:ext cx="6877000" cy="227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Tx/>
              <a:buNone/>
            </a:pPr>
            <a:r>
              <a:rPr lang="cs-CZ" altLang="cs-CZ" dirty="0">
                <a:solidFill>
                  <a:srgbClr val="FFFFFF"/>
                </a:solidFill>
              </a:rPr>
              <a:t>Lubomír Prokeš</a:t>
            </a:r>
          </a:p>
          <a:p>
            <a:pPr algn="ctr">
              <a:buFontTx/>
              <a:buNone/>
            </a:pPr>
            <a:endParaRPr lang="cs-CZ" altLang="cs-CZ" dirty="0">
              <a:solidFill>
                <a:srgbClr val="FFFFFF"/>
              </a:solidFill>
            </a:endParaRPr>
          </a:p>
          <a:p>
            <a:pPr algn="ctr">
              <a:spcBef>
                <a:spcPts val="500"/>
              </a:spcBef>
              <a:buNone/>
            </a:pPr>
            <a:r>
              <a:rPr lang="cs-CZ" altLang="cs-CZ" sz="2000" dirty="0">
                <a:solidFill>
                  <a:srgbClr val="FFFFFF"/>
                </a:solidFill>
              </a:rPr>
              <a:t>Katedra fyziky, chemie a odborného vzdělávání ,  </a:t>
            </a:r>
            <a:r>
              <a:rPr lang="cs-CZ" altLang="cs-CZ" sz="2000" dirty="0" err="1">
                <a:solidFill>
                  <a:srgbClr val="FFFFFF"/>
                </a:solidFill>
              </a:rPr>
              <a:t>PdF</a:t>
            </a:r>
            <a:r>
              <a:rPr lang="cs-CZ" altLang="cs-CZ" sz="2000" dirty="0">
                <a:solidFill>
                  <a:srgbClr val="FFFFFF"/>
                </a:solidFill>
              </a:rPr>
              <a:t> MU</a:t>
            </a:r>
          </a:p>
          <a:p>
            <a:pPr algn="ctr">
              <a:spcBef>
                <a:spcPts val="500"/>
              </a:spcBef>
              <a:buNone/>
            </a:pPr>
            <a:r>
              <a:rPr lang="cs-CZ" altLang="cs-CZ" sz="2000" dirty="0">
                <a:solidFill>
                  <a:srgbClr val="FFFFFF"/>
                </a:solidFill>
              </a:rPr>
              <a:t>Ústav fyzikální elektroniky,  </a:t>
            </a:r>
            <a:r>
              <a:rPr lang="cs-CZ" altLang="cs-CZ" sz="2000" dirty="0" err="1">
                <a:solidFill>
                  <a:srgbClr val="FFFFFF"/>
                </a:solidFill>
              </a:rPr>
              <a:t>PřF</a:t>
            </a:r>
            <a:r>
              <a:rPr lang="cs-CZ" altLang="cs-CZ" sz="2000" dirty="0">
                <a:solidFill>
                  <a:srgbClr val="FFFFFF"/>
                </a:solidFill>
              </a:rPr>
              <a:t> MU</a:t>
            </a:r>
          </a:p>
          <a:p>
            <a:pPr algn="ctr">
              <a:spcBef>
                <a:spcPts val="500"/>
              </a:spcBef>
              <a:buNone/>
            </a:pPr>
            <a:r>
              <a:rPr lang="cs-CZ" altLang="cs-CZ" sz="2000" dirty="0">
                <a:solidFill>
                  <a:srgbClr val="FFFFFF"/>
                </a:solidFill>
              </a:rPr>
              <a:t>Ústav chemie,  </a:t>
            </a:r>
            <a:r>
              <a:rPr lang="cs-CZ" altLang="cs-CZ" sz="2000" dirty="0" err="1">
                <a:solidFill>
                  <a:srgbClr val="FFFFFF"/>
                </a:solidFill>
              </a:rPr>
              <a:t>PřF</a:t>
            </a:r>
            <a:r>
              <a:rPr lang="cs-CZ" altLang="cs-CZ" sz="2000" dirty="0">
                <a:solidFill>
                  <a:srgbClr val="FFFFFF"/>
                </a:solidFill>
              </a:rPr>
              <a:t> MU</a:t>
            </a:r>
          </a:p>
          <a:p>
            <a:pPr algn="ctr">
              <a:spcBef>
                <a:spcPts val="500"/>
              </a:spcBef>
              <a:buFontTx/>
              <a:buNone/>
            </a:pPr>
            <a:endParaRPr lang="cs-CZ" altLang="cs-CZ" sz="2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ýsledek obrázku pro vyroba vapna">
            <a:extLst>
              <a:ext uri="{FF2B5EF4-FFF2-40B4-BE49-F238E27FC236}">
                <a16:creationId xmlns:a16="http://schemas.microsoft.com/office/drawing/2014/main" id="{BC3C4A98-9347-4E1C-A1FA-46DA49162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26" y="2952841"/>
            <a:ext cx="5033462" cy="362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AE71E38-409B-42EB-81BC-FB98C7F7254B}"/>
              </a:ext>
            </a:extLst>
          </p:cNvPr>
          <p:cNvSpPr txBox="1"/>
          <p:nvPr/>
        </p:nvSpPr>
        <p:spPr>
          <a:xfrm>
            <a:off x="467544" y="277806"/>
            <a:ext cx="1367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Kruhová pec</a:t>
            </a:r>
            <a:endParaRPr lang="en-US" b="1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837E9ACD-00B9-4C41-878B-8656F0A098FA}"/>
              </a:ext>
            </a:extLst>
          </p:cNvPr>
          <p:cNvSpPr/>
          <p:nvPr/>
        </p:nvSpPr>
        <p:spPr>
          <a:xfrm>
            <a:off x="303443" y="764704"/>
            <a:ext cx="870586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Teplo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vypáleného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vápna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využív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alo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předehřátí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spalovacího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vzduchu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tepla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zplodin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hoření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využ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ívalo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předehřátí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vápence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Peciště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tvoř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souvislý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kanál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který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umožň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oval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stálý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nepřetržitý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postup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ohně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Zdivo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pece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ělo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určitých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místech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navážecí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vyvážecí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otvory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které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pec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rozděl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ovaly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určitý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počet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komor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Každá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komora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ěla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otvor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odvádění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spalin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pece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Palivo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přiklád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alo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otvory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klenbě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tzv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sypáky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které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uzavíra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litinovými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poklopy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Pod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sypáky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z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vápence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skláda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topné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šachtice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kterých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přikládané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palivo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spal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ovalo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Jako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palivo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používal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uhelný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prach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B74CE313-A474-47E4-A495-B8179A25E5EF}"/>
              </a:ext>
            </a:extLst>
          </p:cNvPr>
          <p:cNvSpPr/>
          <p:nvPr/>
        </p:nvSpPr>
        <p:spPr>
          <a:xfrm>
            <a:off x="6084168" y="4020207"/>
            <a:ext cx="2521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Poslední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kruhové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vápenky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ukončily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provoz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60.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letech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20.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století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10095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>
            <a:extLst>
              <a:ext uri="{FF2B5EF4-FFF2-40B4-BE49-F238E27FC236}">
                <a16:creationId xmlns:a16="http://schemas.microsoft.com/office/drawing/2014/main" id="{7348164A-6F46-4843-85F9-CD00D5625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25413"/>
            <a:ext cx="6459537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066607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6D58B3A9-7662-4CA8-A5EC-3A59BADB5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0962"/>
            <a:ext cx="6696075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03245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">
            <a:extLst>
              <a:ext uri="{FF2B5EF4-FFF2-40B4-BE49-F238E27FC236}">
                <a16:creationId xmlns:a16="http://schemas.microsoft.com/office/drawing/2014/main" id="{27D97862-1D94-4B86-AE0B-21E0DC694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390745"/>
            <a:ext cx="6089650" cy="629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73731" name="Přímá spojovací šipka 5">
            <a:extLst>
              <a:ext uri="{FF2B5EF4-FFF2-40B4-BE49-F238E27FC236}">
                <a16:creationId xmlns:a16="http://schemas.microsoft.com/office/drawing/2014/main" id="{7E186D82-3B4F-4DDF-970C-7AA4EFDCBF2A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2174875" y="4660900"/>
            <a:ext cx="388938" cy="2587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3732" name="TextovéPole 1">
            <a:extLst>
              <a:ext uri="{FF2B5EF4-FFF2-40B4-BE49-F238E27FC236}">
                <a16:creationId xmlns:a16="http://schemas.microsoft.com/office/drawing/2014/main" id="{4FDFC19C-97CA-488F-8815-930389320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1236663"/>
            <a:ext cx="19446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Popůvky</a:t>
            </a:r>
          </a:p>
        </p:txBody>
      </p: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4562ACE1-44A0-403F-8EB3-9321B44BF210}"/>
              </a:ext>
            </a:extLst>
          </p:cNvPr>
          <p:cNvGraphicFramePr>
            <a:graphicFrameLocks noGrp="1"/>
          </p:cNvGraphicFramePr>
          <p:nvPr/>
        </p:nvGraphicFramePr>
        <p:xfrm>
          <a:off x="6465888" y="2060575"/>
          <a:ext cx="2333625" cy="3733802"/>
        </p:xfrm>
        <a:graphic>
          <a:graphicData uri="http://schemas.openxmlformats.org/drawingml/2006/table">
            <a:tbl>
              <a:tblPr/>
              <a:tblGrid>
                <a:gridCol w="1127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5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97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Element</a:t>
                      </a:r>
                      <a:endParaRPr lang="cs-CZ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latin typeface="+mn-lt"/>
                          <a:ea typeface="Calibri"/>
                          <a:cs typeface="Times New Roman"/>
                        </a:rPr>
                        <a:t>Content</a:t>
                      </a:r>
                      <a:endParaRPr lang="cs-CZ" sz="16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Calibri"/>
                          <a:cs typeface="Times New Roman"/>
                        </a:rPr>
                        <a:t>[mg kg</a:t>
                      </a:r>
                      <a:r>
                        <a:rPr lang="en-US" sz="1600" baseline="30000" dirty="0">
                          <a:latin typeface="+mn-lt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en-US" sz="1600" dirty="0">
                          <a:latin typeface="+mn-lt"/>
                          <a:ea typeface="Calibri"/>
                          <a:cs typeface="Times New Roman"/>
                        </a:rPr>
                        <a:t>]</a:t>
                      </a:r>
                      <a:endParaRPr lang="cs-CZ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8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Na</a:t>
                      </a:r>
                      <a:endParaRPr lang="cs-CZ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+mn-lt"/>
                          <a:ea typeface="Calibri"/>
                          <a:cs typeface="Times New Roman"/>
                        </a:rPr>
                        <a:t>7545.511</a:t>
                      </a: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8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Mg</a:t>
                      </a:r>
                      <a:endParaRPr lang="cs-CZ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+mn-lt"/>
                          <a:ea typeface="Calibri"/>
                          <a:cs typeface="Times New Roman"/>
                        </a:rPr>
                        <a:t>87.26532</a:t>
                      </a: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8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Al</a:t>
                      </a:r>
                      <a:endParaRPr lang="cs-CZ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+mn-lt"/>
                          <a:ea typeface="Calibri"/>
                          <a:cs typeface="Times New Roman"/>
                        </a:rPr>
                        <a:t>15103.68</a:t>
                      </a: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8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Si</a:t>
                      </a: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91507.3</a:t>
                      </a: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8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P</a:t>
                      </a:r>
                      <a:endParaRPr lang="cs-CZ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+mn-lt"/>
                          <a:ea typeface="Calibri"/>
                          <a:cs typeface="Times New Roman"/>
                        </a:rPr>
                        <a:t>20.45951</a:t>
                      </a: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8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K</a:t>
                      </a: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618666.5</a:t>
                      </a: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48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Ca</a:t>
                      </a:r>
                      <a:endParaRPr lang="cs-CZ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+mn-lt"/>
                          <a:ea typeface="Calibri"/>
                          <a:cs typeface="Times New Roman"/>
                        </a:rPr>
                        <a:t>1624.135</a:t>
                      </a: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350054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Obrázek 6">
            <a:extLst>
              <a:ext uri="{FF2B5EF4-FFF2-40B4-BE49-F238E27FC236}">
                <a16:creationId xmlns:a16="http://schemas.microsoft.com/office/drawing/2014/main" id="{F12B57D3-A4A1-40FB-932C-2CDAD9024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695325"/>
            <a:ext cx="6161087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5">
            <a:extLst>
              <a:ext uri="{FF2B5EF4-FFF2-40B4-BE49-F238E27FC236}">
                <a16:creationId xmlns:a16="http://schemas.microsoft.com/office/drawing/2014/main" id="{C50AFD1B-7E9D-4264-963C-8457D59C0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1" y="3573016"/>
            <a:ext cx="1406740" cy="200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4352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Nadpis 1">
            <a:extLst>
              <a:ext uri="{FF2B5EF4-FFF2-40B4-BE49-F238E27FC236}">
                <a16:creationId xmlns:a16="http://schemas.microsoft.com/office/drawing/2014/main" id="{9E2EDA53-FCE8-4755-8DD3-C4805C0FC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/>
              <a:t>Provenience obsidiánu</a:t>
            </a:r>
          </a:p>
        </p:txBody>
      </p:sp>
      <p:pic>
        <p:nvPicPr>
          <p:cNvPr id="105474" name="Picture 2" descr="Výsledek obrázku pro carpathian obsidian">
            <a:extLst>
              <a:ext uri="{FF2B5EF4-FFF2-40B4-BE49-F238E27FC236}">
                <a16:creationId xmlns:a16="http://schemas.microsoft.com/office/drawing/2014/main" id="{08486861-ED70-4B0F-8499-C4E32D1C8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63" y="1340768"/>
            <a:ext cx="8007646" cy="541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39391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CA45E9C-9E0D-46F7-A5A0-A0450B733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530" y="2689820"/>
            <a:ext cx="6848475" cy="3619500"/>
          </a:xfrm>
          <a:prstGeom prst="rect">
            <a:avLst/>
          </a:prstGeom>
        </p:spPr>
      </p:pic>
      <p:pic>
        <p:nvPicPr>
          <p:cNvPr id="103426" name="Picture 2" descr="Výsledek obrázku pro carpathian obsidian">
            <a:extLst>
              <a:ext uri="{FF2B5EF4-FFF2-40B4-BE49-F238E27FC236}">
                <a16:creationId xmlns:a16="http://schemas.microsoft.com/office/drawing/2014/main" id="{C6BA8DF4-57AE-4BE4-BBB1-4738635E7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290756"/>
            <a:ext cx="1940220" cy="129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739F6473-33F1-4ABC-A205-FC72300A7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506" y="129856"/>
            <a:ext cx="2496261" cy="199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5">
            <a:extLst>
              <a:ext uri="{FF2B5EF4-FFF2-40B4-BE49-F238E27FC236}">
                <a16:creationId xmlns:a16="http://schemas.microsoft.com/office/drawing/2014/main" id="{11A866BC-9261-4D66-9320-8CD100584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982" y="392457"/>
            <a:ext cx="1131725" cy="63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Viničky</a:t>
            </a:r>
            <a:r>
              <a:rPr lang="cs-CZ" altLang="cs-CZ" sz="1800" dirty="0"/>
              <a:t> Slovakia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D4DE7CDC-563B-4C59-97A4-5EF442ABD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637" y="129856"/>
            <a:ext cx="2496260" cy="206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7">
            <a:extLst>
              <a:ext uri="{FF2B5EF4-FFF2-40B4-BE49-F238E27FC236}">
                <a16:creationId xmlns:a16="http://schemas.microsoft.com/office/drawing/2014/main" id="{6FC05413-8711-4674-B72B-4A82C60F9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048" y="397393"/>
            <a:ext cx="1152128" cy="63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Kašov</a:t>
            </a:r>
            <a:endParaRPr lang="cs-CZ" altLang="cs-CZ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Slovakia</a:t>
            </a:r>
          </a:p>
        </p:txBody>
      </p:sp>
    </p:spTree>
    <p:extLst>
      <p:ext uri="{BB962C8B-B14F-4D97-AF65-F5344CB8AC3E}">
        <p14:creationId xmlns:p14="http://schemas.microsoft.com/office/powerpoint/2010/main" val="367514876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2C8643-5A14-4F11-AC71-05D0401BE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Chronologie</a:t>
            </a:r>
            <a:r>
              <a:rPr lang="en-US" sz="2800" dirty="0"/>
              <a:t> </a:t>
            </a:r>
            <a:r>
              <a:rPr lang="en-US" sz="2800" dirty="0" err="1"/>
              <a:t>paleolitu</a:t>
            </a:r>
            <a:endParaRPr lang="en-US" sz="28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48A79B4-7BCB-4E68-823C-3B7605EDA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49" y="1916832"/>
            <a:ext cx="8491102" cy="392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0131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Výsledek obrázku pro szeletien">
            <a:extLst>
              <a:ext uri="{FF2B5EF4-FFF2-40B4-BE49-F238E27FC236}">
                <a16:creationId xmlns:a16="http://schemas.microsoft.com/office/drawing/2014/main" id="{DCF763FB-7D77-420C-9472-06BE1661E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74426"/>
            <a:ext cx="2808312" cy="389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9A12806-DEA5-4840-9D65-17A81D698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245" y="3155351"/>
            <a:ext cx="5173012" cy="371703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4D9B1D9-94C0-4A37-A3AF-F84BAF5BF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554" y="34498"/>
            <a:ext cx="4983703" cy="3573016"/>
          </a:xfrm>
          <a:prstGeom prst="rect">
            <a:avLst/>
          </a:prstGeom>
        </p:spPr>
      </p:pic>
      <p:sp>
        <p:nvSpPr>
          <p:cNvPr id="695" name="TextovéPole 694">
            <a:extLst>
              <a:ext uri="{FF2B5EF4-FFF2-40B4-BE49-F238E27FC236}">
                <a16:creationId xmlns:a16="http://schemas.microsoft.com/office/drawing/2014/main" id="{C08FCEEE-FB2F-4FD9-8290-2AF77361BF6E}"/>
              </a:ext>
            </a:extLst>
          </p:cNvPr>
          <p:cNvSpPr txBox="1"/>
          <p:nvPr/>
        </p:nvSpPr>
        <p:spPr>
          <a:xfrm>
            <a:off x="1115616" y="381391"/>
            <a:ext cx="1525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/>
              <a:t>Szeletien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1614911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F824A29-0D46-4EFF-9D04-64E8A682C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9" y="3393716"/>
            <a:ext cx="4665792" cy="334765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2E4AACB-6A3F-4D17-AE2D-33A34281D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2746648" cy="994122"/>
          </a:xfrm>
        </p:spPr>
        <p:txBody>
          <a:bodyPr/>
          <a:lstStyle/>
          <a:p>
            <a:r>
              <a:rPr lang="cs-CZ" sz="2800" b="1" dirty="0">
                <a:latin typeface="+mn-lt"/>
              </a:rPr>
              <a:t>Aurignacien</a:t>
            </a:r>
            <a:endParaRPr lang="en-US" sz="2800" b="1" dirty="0">
              <a:latin typeface="+mn-lt"/>
            </a:endParaRPr>
          </a:p>
        </p:txBody>
      </p:sp>
      <p:pic>
        <p:nvPicPr>
          <p:cNvPr id="107522" name="Picture 2" descr="Výsledek obrázku pro aurignacien">
            <a:extLst>
              <a:ext uri="{FF2B5EF4-FFF2-40B4-BE49-F238E27FC236}">
                <a16:creationId xmlns:a16="http://schemas.microsoft.com/office/drawing/2014/main" id="{58103226-BE21-4164-9C26-DF6DDC353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2952328" cy="418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81B562E-B605-4CD2-B76A-BCDDB59CE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6861" y="44624"/>
            <a:ext cx="5161221" cy="367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649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D5ABCD3-D7EB-44D9-A4C3-F3117C741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3269674"/>
            <a:ext cx="4871839" cy="349994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D925BEF-9539-4246-A3AD-3DAB2F536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579" y="89625"/>
            <a:ext cx="4999976" cy="358510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C47D4F3-829A-436D-AB01-A97D2AA478C8}"/>
              </a:ext>
            </a:extLst>
          </p:cNvPr>
          <p:cNvSpPr txBox="1"/>
          <p:nvPr/>
        </p:nvSpPr>
        <p:spPr>
          <a:xfrm>
            <a:off x="899592" y="404664"/>
            <a:ext cx="1759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/>
              <a:t>Gravettien</a:t>
            </a:r>
            <a:endParaRPr lang="en-US" sz="2800" b="1" dirty="0"/>
          </a:p>
        </p:txBody>
      </p:sp>
      <p:pic>
        <p:nvPicPr>
          <p:cNvPr id="8" name="Picture 2" descr="C:\Users\Ondra\Documents\Archeologie\Opava\Paleolit střední Evropy\Gravettien\ŠI Předmostí.jpg">
            <a:extLst>
              <a:ext uri="{FF2B5EF4-FFF2-40B4-BE49-F238E27FC236}">
                <a16:creationId xmlns:a16="http://schemas.microsoft.com/office/drawing/2014/main" id="{FB970107-E3D4-4213-AB76-EA1D34600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36316"/>
            <a:ext cx="3096344" cy="393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699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3393157-D649-4CB6-B741-EE9B1C09EFBC}"/>
              </a:ext>
            </a:extLst>
          </p:cNvPr>
          <p:cNvSpPr txBox="1"/>
          <p:nvPr/>
        </p:nvSpPr>
        <p:spPr>
          <a:xfrm>
            <a:off x="238539" y="315567"/>
            <a:ext cx="1432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Šachtová pec</a:t>
            </a:r>
            <a:endParaRPr lang="en-US" b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3673E8E-D468-4A19-ABA9-4CA7DB1F1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265" y="1214411"/>
            <a:ext cx="2592353" cy="453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8C7FD531-26DD-435A-B855-2E3A8F70504F}"/>
              </a:ext>
            </a:extLst>
          </p:cNvPr>
          <p:cNvSpPr/>
          <p:nvPr/>
        </p:nvSpPr>
        <p:spPr>
          <a:xfrm>
            <a:off x="238539" y="972738"/>
            <a:ext cx="628153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Použív</a:t>
            </a:r>
            <a:r>
              <a:rPr lang="cs-CZ" dirty="0"/>
              <a:t>á</a:t>
            </a:r>
            <a:r>
              <a:rPr lang="en-US" dirty="0"/>
              <a:t> se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dvou</a:t>
            </a:r>
            <a:r>
              <a:rPr lang="en-US" dirty="0"/>
              <a:t> </a:t>
            </a:r>
            <a:r>
              <a:rPr lang="en-US" dirty="0" err="1"/>
              <a:t>provedeních</a:t>
            </a:r>
            <a:r>
              <a:rPr lang="en-US" dirty="0"/>
              <a:t>. </a:t>
            </a:r>
            <a:endParaRPr lang="cs-CZ" dirty="0"/>
          </a:p>
          <a:p>
            <a:r>
              <a:rPr lang="cs-CZ" dirty="0"/>
              <a:t>   </a:t>
            </a:r>
            <a:r>
              <a:rPr lang="en-US" dirty="0" err="1"/>
              <a:t>První</a:t>
            </a:r>
            <a:r>
              <a:rPr lang="en-US" dirty="0"/>
              <a:t> </a:t>
            </a:r>
            <a:r>
              <a:rPr lang="en-US" dirty="0" err="1"/>
              <a:t>variantou</a:t>
            </a:r>
            <a:r>
              <a:rPr lang="en-US" dirty="0"/>
              <a:t> je </a:t>
            </a:r>
            <a:r>
              <a:rPr lang="en-US" b="1" dirty="0"/>
              <a:t>pec s </a:t>
            </a:r>
            <a:r>
              <a:rPr lang="en-US" b="1" dirty="0" err="1"/>
              <a:t>vnějším</a:t>
            </a:r>
            <a:r>
              <a:rPr lang="en-US" b="1" dirty="0"/>
              <a:t> </a:t>
            </a:r>
            <a:r>
              <a:rPr lang="en-US" b="1" dirty="0" err="1"/>
              <a:t>topením</a:t>
            </a:r>
            <a:r>
              <a:rPr lang="en-US" dirty="0"/>
              <a:t>, </a:t>
            </a:r>
            <a:r>
              <a:rPr lang="en-US" dirty="0" err="1"/>
              <a:t>kdy</a:t>
            </a:r>
            <a:r>
              <a:rPr lang="en-US" dirty="0"/>
              <a:t> je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palivo</a:t>
            </a:r>
            <a:r>
              <a:rPr lang="en-US" dirty="0"/>
              <a:t> </a:t>
            </a:r>
            <a:r>
              <a:rPr lang="en-US" dirty="0" err="1"/>
              <a:t>použit</a:t>
            </a:r>
            <a:r>
              <a:rPr lang="en-US" dirty="0"/>
              <a:t> </a:t>
            </a:r>
            <a:r>
              <a:rPr lang="en-US" dirty="0" err="1"/>
              <a:t>plyn</a:t>
            </a:r>
            <a:r>
              <a:rPr lang="en-US" dirty="0"/>
              <a:t> a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spalování</a:t>
            </a:r>
            <a:r>
              <a:rPr lang="en-US" dirty="0"/>
              <a:t> </a:t>
            </a:r>
            <a:r>
              <a:rPr lang="en-US" dirty="0" err="1"/>
              <a:t>probíhá</a:t>
            </a:r>
            <a:r>
              <a:rPr lang="en-US" dirty="0"/>
              <a:t> v </a:t>
            </a:r>
            <a:r>
              <a:rPr lang="en-US" dirty="0" err="1"/>
              <a:t>několika</a:t>
            </a:r>
            <a:r>
              <a:rPr lang="en-US" dirty="0"/>
              <a:t> </a:t>
            </a:r>
            <a:r>
              <a:rPr lang="en-US" dirty="0" err="1"/>
              <a:t>řadách</a:t>
            </a:r>
            <a:r>
              <a:rPr lang="en-US" dirty="0"/>
              <a:t> </a:t>
            </a:r>
            <a:r>
              <a:rPr lang="en-US" dirty="0" err="1"/>
              <a:t>hořáků</a:t>
            </a:r>
            <a:r>
              <a:rPr lang="en-US" dirty="0"/>
              <a:t> v </a:t>
            </a:r>
            <a:r>
              <a:rPr lang="en-US" dirty="0" err="1"/>
              <a:t>různé</a:t>
            </a:r>
            <a:r>
              <a:rPr lang="en-US" dirty="0"/>
              <a:t> </a:t>
            </a:r>
            <a:r>
              <a:rPr lang="en-US" dirty="0" err="1"/>
              <a:t>výšce</a:t>
            </a:r>
            <a:r>
              <a:rPr lang="en-US" dirty="0"/>
              <a:t>. </a:t>
            </a:r>
            <a:endParaRPr lang="cs-CZ" dirty="0"/>
          </a:p>
          <a:p>
            <a:r>
              <a:rPr lang="cs-CZ" dirty="0"/>
              <a:t>   </a:t>
            </a:r>
            <a:r>
              <a:rPr lang="en-US" dirty="0" err="1"/>
              <a:t>Druhou</a:t>
            </a:r>
            <a:r>
              <a:rPr lang="en-US" dirty="0"/>
              <a:t> je </a:t>
            </a:r>
            <a:r>
              <a:rPr lang="en-US" dirty="0" err="1"/>
              <a:t>pak</a:t>
            </a:r>
            <a:r>
              <a:rPr lang="en-US" dirty="0"/>
              <a:t> </a:t>
            </a:r>
            <a:r>
              <a:rPr lang="en-US" b="1" dirty="0"/>
              <a:t>pec s </a:t>
            </a:r>
            <a:r>
              <a:rPr lang="en-US" b="1" dirty="0" err="1"/>
              <a:t>vnitřním</a:t>
            </a:r>
            <a:r>
              <a:rPr lang="en-US" b="1" dirty="0"/>
              <a:t> </a:t>
            </a:r>
            <a:r>
              <a:rPr lang="en-US" b="1" dirty="0" err="1"/>
              <a:t>vytápěním</a:t>
            </a:r>
            <a:r>
              <a:rPr lang="en-US" dirty="0"/>
              <a:t>.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použití</a:t>
            </a:r>
            <a:r>
              <a:rPr lang="en-US" dirty="0"/>
              <a:t> </a:t>
            </a:r>
            <a:r>
              <a:rPr lang="en-US" dirty="0" err="1"/>
              <a:t>tohoto</a:t>
            </a:r>
            <a:r>
              <a:rPr lang="en-US" dirty="0"/>
              <a:t> </a:t>
            </a:r>
            <a:r>
              <a:rPr lang="en-US" dirty="0" err="1"/>
              <a:t>způsobu</a:t>
            </a:r>
            <a:r>
              <a:rPr lang="en-US" dirty="0"/>
              <a:t> se pec </a:t>
            </a:r>
            <a:r>
              <a:rPr lang="en-US" dirty="0" err="1"/>
              <a:t>střídavě</a:t>
            </a:r>
            <a:r>
              <a:rPr lang="en-US" dirty="0"/>
              <a:t> </a:t>
            </a:r>
            <a:r>
              <a:rPr lang="en-US" dirty="0" err="1"/>
              <a:t>plní</a:t>
            </a:r>
            <a:r>
              <a:rPr lang="en-US" dirty="0"/>
              <a:t> </a:t>
            </a:r>
            <a:r>
              <a:rPr lang="en-US" dirty="0" err="1"/>
              <a:t>vrstvou</a:t>
            </a:r>
            <a:r>
              <a:rPr lang="en-US" dirty="0"/>
              <a:t> </a:t>
            </a:r>
            <a:r>
              <a:rPr lang="en-US" dirty="0" err="1"/>
              <a:t>koksu</a:t>
            </a:r>
            <a:r>
              <a:rPr lang="en-US" dirty="0"/>
              <a:t> a </a:t>
            </a:r>
            <a:r>
              <a:rPr lang="en-US" dirty="0" err="1"/>
              <a:t>vápence</a:t>
            </a:r>
            <a:r>
              <a:rPr lang="en-US" dirty="0"/>
              <a:t> a </a:t>
            </a:r>
            <a:r>
              <a:rPr lang="en-US" dirty="0" err="1"/>
              <a:t>nebo</a:t>
            </a:r>
            <a:r>
              <a:rPr lang="en-US" dirty="0"/>
              <a:t> se </a:t>
            </a:r>
            <a:r>
              <a:rPr lang="en-US" dirty="0" err="1"/>
              <a:t>plní</a:t>
            </a:r>
            <a:r>
              <a:rPr lang="en-US" dirty="0"/>
              <a:t>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směsí</a:t>
            </a:r>
            <a:r>
              <a:rPr lang="en-US" dirty="0"/>
              <a:t>. </a:t>
            </a:r>
          </a:p>
        </p:txBody>
      </p:sp>
      <p:pic>
        <p:nvPicPr>
          <p:cNvPr id="2052" name="Picture 4" descr="Šachtová pec vnější vytápění">
            <a:extLst>
              <a:ext uri="{FF2B5EF4-FFF2-40B4-BE49-F238E27FC236}">
                <a16:creationId xmlns:a16="http://schemas.microsoft.com/office/drawing/2014/main" id="{6ABDD8A8-C8E1-4AD3-91F9-B8C98056D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254" y="3429000"/>
            <a:ext cx="1903874" cy="237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Šachtová pec vnitřní vytápění">
            <a:extLst>
              <a:ext uri="{FF2B5EF4-FFF2-40B4-BE49-F238E27FC236}">
                <a16:creationId xmlns:a16="http://schemas.microsoft.com/office/drawing/2014/main" id="{384B6E18-7EFC-4055-BB23-C857DBCB4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10" y="3566098"/>
            <a:ext cx="1844324" cy="230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12420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044DFC-F034-46E2-B019-71A29AFE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466728" cy="706090"/>
          </a:xfrm>
        </p:spPr>
        <p:txBody>
          <a:bodyPr/>
          <a:lstStyle/>
          <a:p>
            <a:r>
              <a:rPr lang="cs-CZ" sz="2800" b="1" dirty="0" err="1"/>
              <a:t>Epigravettien</a:t>
            </a:r>
            <a:endParaRPr lang="en-US" sz="2800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620A982-EFEE-462F-A00C-D22341323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3114365"/>
            <a:ext cx="5034153" cy="361254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DB4C24E-51E0-4648-B46D-E5AF290A8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582" y="31626"/>
            <a:ext cx="4734963" cy="339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5363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0F801A6-C329-48DA-B993-2D3575239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455" y="3284984"/>
            <a:ext cx="4897527" cy="351379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F2161CE-A126-4D2D-A4A2-A145FDFB5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140712"/>
            <a:ext cx="4896543" cy="351379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6C5DC4B-3A46-4AD7-A009-D8631C9A78CB}"/>
              </a:ext>
            </a:extLst>
          </p:cNvPr>
          <p:cNvSpPr txBox="1"/>
          <p:nvPr/>
        </p:nvSpPr>
        <p:spPr>
          <a:xfrm>
            <a:off x="313834" y="216024"/>
            <a:ext cx="2569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/>
              <a:t>Epimagdalenien</a:t>
            </a:r>
            <a:endParaRPr lang="en-US" sz="2800" b="1" dirty="0"/>
          </a:p>
        </p:txBody>
      </p:sp>
      <p:pic>
        <p:nvPicPr>
          <p:cNvPr id="9" name="Obrázek 8" descr="Obsah obrázku text, kreslení&#10;&#10;Popis byl vytvořen automaticky">
            <a:extLst>
              <a:ext uri="{FF2B5EF4-FFF2-40B4-BE49-F238E27FC236}">
                <a16:creationId xmlns:a16="http://schemas.microsoft.com/office/drawing/2014/main" id="{B3BB2452-4C44-47A3-8A41-E84A1876A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60" y="2348880"/>
            <a:ext cx="3145301" cy="414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7081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CBEABCC-A95A-4F18-9F93-86F176D2C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3284984"/>
            <a:ext cx="4824536" cy="346212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BEA7139-4DFC-41C3-B6D5-135558C1F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5" y="148868"/>
            <a:ext cx="4968552" cy="356488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C6CBF65-9B04-448B-BDB5-B5012476F291}"/>
              </a:ext>
            </a:extLst>
          </p:cNvPr>
          <p:cNvSpPr txBox="1"/>
          <p:nvPr/>
        </p:nvSpPr>
        <p:spPr>
          <a:xfrm>
            <a:off x="467544" y="836712"/>
            <a:ext cx="2516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Pozdní paleolit a mezolit</a:t>
            </a:r>
            <a:endParaRPr lang="en-US" b="1" dirty="0"/>
          </a:p>
        </p:txBody>
      </p:sp>
      <p:pic>
        <p:nvPicPr>
          <p:cNvPr id="7" name="Zástupný symbol pro obsah 3">
            <a:extLst>
              <a:ext uri="{FF2B5EF4-FFF2-40B4-BE49-F238E27FC236}">
                <a16:creationId xmlns:a16="http://schemas.microsoft.com/office/drawing/2014/main" id="{95393421-531D-49AE-B9DF-33AC20368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08" y="2996952"/>
            <a:ext cx="2862545" cy="3564880"/>
          </a:xfrm>
        </p:spPr>
      </p:pic>
    </p:spTree>
    <p:extLst>
      <p:ext uri="{BB962C8B-B14F-4D97-AF65-F5344CB8AC3E}">
        <p14:creationId xmlns:p14="http://schemas.microsoft.com/office/powerpoint/2010/main" val="89171467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7EE2A1-7664-4725-9811-BBA83915A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2026568" cy="1143000"/>
          </a:xfrm>
        </p:spPr>
        <p:txBody>
          <a:bodyPr/>
          <a:lstStyle/>
          <a:p>
            <a:r>
              <a:rPr lang="cs-CZ" dirty="0" err="1"/>
              <a:t>Coltan</a:t>
            </a:r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AE23CCF-83FC-453B-AAD8-BAC8AF56E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246" y="274639"/>
            <a:ext cx="5074409" cy="315436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64D7383-5FFF-44F9-8C91-F5719F621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3861048"/>
            <a:ext cx="4162323" cy="259613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46CEAFC-F7BE-4CC3-81EC-1D97F05C1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44" y="3525343"/>
            <a:ext cx="3202599" cy="321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03984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skála, stůl, dort, jídlo&#10;&#10;Popis byl vytvořen automaticky">
            <a:extLst>
              <a:ext uri="{FF2B5EF4-FFF2-40B4-BE49-F238E27FC236}">
                <a16:creationId xmlns:a16="http://schemas.microsoft.com/office/drawing/2014/main" id="{C3F5143E-22E2-4BD4-86D7-283CB0B6B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81" y="135286"/>
            <a:ext cx="8783238" cy="658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3944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B31D801-BFE0-4923-962A-BCDDA6240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576262"/>
            <a:ext cx="8210550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1327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D0B6F90-6147-41E0-BD7C-B5C2D0AE5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70" y="583302"/>
            <a:ext cx="8838417" cy="572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1558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7A14801-8DB9-4854-83B3-980D6BE55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52475"/>
            <a:ext cx="822960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4624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8966B4A-301A-43CE-8DAC-9667F53BD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5" y="842962"/>
            <a:ext cx="7524750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6024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0E7E611-DE29-49D6-85BE-3FF6F5B14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92696"/>
            <a:ext cx="8582685" cy="587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82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A8D2C008-12CA-4AD6-9390-0CCC5DFE7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87463"/>
            <a:ext cx="2665412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31" name="Picture 3">
            <a:extLst>
              <a:ext uri="{FF2B5EF4-FFF2-40B4-BE49-F238E27FC236}">
                <a16:creationId xmlns:a16="http://schemas.microsoft.com/office/drawing/2014/main" id="{776EB2BB-F896-4891-93E1-46D364D11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25" y="1787525"/>
            <a:ext cx="3548063" cy="475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2" name="Rectangle 4">
            <a:extLst>
              <a:ext uri="{FF2B5EF4-FFF2-40B4-BE49-F238E27FC236}">
                <a16:creationId xmlns:a16="http://schemas.microsoft.com/office/drawing/2014/main" id="{7A56757A-9D05-428B-94ED-98DB56C43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6663" y="1287463"/>
            <a:ext cx="35274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800">
                <a:solidFill>
                  <a:srgbClr val="000000"/>
                </a:solidFill>
                <a:latin typeface="Arial" panose="020B0604020202020204" pitchFamily="34" charset="0"/>
              </a:rPr>
              <a:t>Varianty zahloubených milířů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B08519-3AE8-4C63-BF85-EBB1A297D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04813"/>
            <a:ext cx="82073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Výroba</a:t>
            </a:r>
            <a:r>
              <a:rPr lang="en-GB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dřevního </a:t>
            </a:r>
            <a:r>
              <a:rPr lang="en-GB" altLang="cs-CZ" b="1" dirty="0" err="1">
                <a:solidFill>
                  <a:srgbClr val="000000"/>
                </a:solidFill>
                <a:latin typeface="Arial" panose="020B0604020202020204" pitchFamily="34" charset="0"/>
              </a:rPr>
              <a:t>deht</a:t>
            </a:r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u a kolomazi</a:t>
            </a:r>
            <a:endParaRPr lang="en-GB" altLang="cs-CZ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B6F9C79-41AF-43EF-BE63-6B75DCF22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13" y="476672"/>
            <a:ext cx="8409157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4666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Výsledek obrázku pro chemie archeologie">
            <a:extLst>
              <a:ext uri="{FF2B5EF4-FFF2-40B4-BE49-F238E27FC236}">
                <a16:creationId xmlns:a16="http://schemas.microsoft.com/office/drawing/2014/main" id="{C5579646-FC43-494E-BD64-35A65CDDC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43" y="1268760"/>
            <a:ext cx="8010313" cy="533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F0A7B21-CDFF-46F0-9E40-16EBDC6BDCDC}"/>
              </a:ext>
            </a:extLst>
          </p:cNvPr>
          <p:cNvSpPr txBox="1"/>
          <p:nvPr/>
        </p:nvSpPr>
        <p:spPr>
          <a:xfrm>
            <a:off x="2051720" y="404664"/>
            <a:ext cx="55408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Chemie     +    Archeologie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751421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C13BB3-F793-4DAC-A3C4-5120D3B038C6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/>
              <a:t>Pod</a:t>
            </a:r>
            <a:r>
              <a:rPr lang="cs-CZ" dirty="0"/>
              <a:t>ě</a:t>
            </a:r>
            <a:r>
              <a:rPr lang="en-US" dirty="0" err="1"/>
              <a:t>kov</a:t>
            </a:r>
            <a:r>
              <a:rPr lang="cs-CZ" dirty="0"/>
              <a:t>á</a:t>
            </a:r>
            <a:r>
              <a:rPr lang="en-US" dirty="0"/>
              <a:t>n</a:t>
            </a:r>
            <a:r>
              <a:rPr lang="cs-CZ" dirty="0"/>
              <a:t>í</a:t>
            </a:r>
            <a:endParaRPr lang="en-US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CBC509C-34C1-4386-809C-96D8804C576E}"/>
              </a:ext>
            </a:extLst>
          </p:cNvPr>
          <p:cNvSpPr txBox="1"/>
          <p:nvPr/>
        </p:nvSpPr>
        <p:spPr>
          <a:xfrm>
            <a:off x="461468" y="1947228"/>
            <a:ext cx="333976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Doc. RNDr. E. Drozdová, </a:t>
            </a:r>
            <a:r>
              <a:rPr lang="cs-CZ" dirty="0" err="1"/>
              <a:t>Ph</a:t>
            </a:r>
            <a:r>
              <a:rPr lang="cs-CZ" dirty="0"/>
              <a:t>. D.</a:t>
            </a:r>
          </a:p>
          <a:p>
            <a:r>
              <a:rPr lang="cs-CZ" dirty="0"/>
              <a:t>Doc. PhDr. Ľ. </a:t>
            </a:r>
            <a:r>
              <a:rPr lang="cs-CZ" dirty="0" err="1"/>
              <a:t>Kaminská</a:t>
            </a:r>
            <a:r>
              <a:rPr lang="cs-CZ" dirty="0"/>
              <a:t>, CSc.</a:t>
            </a:r>
          </a:p>
          <a:p>
            <a:r>
              <a:rPr lang="cs-CZ" dirty="0"/>
              <a:t>Doc. PhDr. E. Kazdová, CSc.</a:t>
            </a:r>
          </a:p>
          <a:p>
            <a:r>
              <a:rPr lang="cs-CZ" dirty="0"/>
              <a:t>RNDr. M. Nývltová </a:t>
            </a:r>
            <a:r>
              <a:rPr lang="cs-CZ" dirty="0" err="1"/>
              <a:t>Fišáková</a:t>
            </a:r>
            <a:r>
              <a:rPr lang="cs-CZ" dirty="0"/>
              <a:t>, Ph.D.</a:t>
            </a:r>
          </a:p>
          <a:p>
            <a:r>
              <a:rPr lang="cs-CZ" dirty="0"/>
              <a:t>Mgr. R. Přichystalová, Ph.D.</a:t>
            </a:r>
          </a:p>
          <a:p>
            <a:r>
              <a:rPr lang="cs-CZ" dirty="0"/>
              <a:t>RNDr. M. Račanská, Ph.D.</a:t>
            </a:r>
          </a:p>
          <a:p>
            <a:r>
              <a:rPr lang="cs-CZ" dirty="0"/>
              <a:t>Mgr. K. Šabatová, Ph.D.</a:t>
            </a:r>
          </a:p>
          <a:p>
            <a:r>
              <a:rPr lang="cs-CZ" dirty="0"/>
              <a:t>Mgr. D. </a:t>
            </a:r>
            <a:r>
              <a:rPr lang="cs-CZ" dirty="0" err="1"/>
              <a:t>Vachůtová</a:t>
            </a:r>
            <a:r>
              <a:rPr lang="cs-CZ" dirty="0"/>
              <a:t>, Ph.D.</a:t>
            </a:r>
          </a:p>
          <a:p>
            <a:r>
              <a:rPr lang="cs-CZ" dirty="0"/>
              <a:t>Mgr. M. Vašinová Galiová, Ph.D.</a:t>
            </a:r>
          </a:p>
          <a:p>
            <a:r>
              <a:rPr lang="cs-CZ" dirty="0"/>
              <a:t>Mgr. P. Fojtík</a:t>
            </a:r>
          </a:p>
          <a:p>
            <a:r>
              <a:rPr lang="cs-CZ" dirty="0"/>
              <a:t>Mgr. M. Hložek, Ph.D.</a:t>
            </a:r>
          </a:p>
          <a:p>
            <a:r>
              <a:rPr lang="cs-CZ" dirty="0"/>
              <a:t>Prof. RNDr. V. </a:t>
            </a:r>
            <a:r>
              <a:rPr lang="cs-CZ" dirty="0" err="1"/>
              <a:t>Kanický</a:t>
            </a:r>
            <a:r>
              <a:rPr lang="cs-CZ" dirty="0"/>
              <a:t>, DrSc.</a:t>
            </a:r>
          </a:p>
          <a:p>
            <a:r>
              <a:rPr lang="cs-CZ" dirty="0"/>
              <a:t>Doc. PhDr. B. Klíma, CSc.</a:t>
            </a:r>
          </a:p>
          <a:p>
            <a:r>
              <a:rPr lang="cs-CZ" dirty="0"/>
              <a:t>Mgr. M. Kuča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3258EFFD-BDB6-436F-9B03-DB21BD72944F}"/>
              </a:ext>
            </a:extLst>
          </p:cNvPr>
          <p:cNvSpPr/>
          <p:nvPr/>
        </p:nvSpPr>
        <p:spPr>
          <a:xfrm>
            <a:off x="4569619" y="1947228"/>
            <a:ext cx="33397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Doc. PhDr. P. Kouřil, CSc.</a:t>
            </a:r>
          </a:p>
          <a:p>
            <a:r>
              <a:rPr lang="cs-CZ" dirty="0"/>
              <a:t>Mgr. J. Loun, Ph.D.</a:t>
            </a:r>
          </a:p>
          <a:p>
            <a:r>
              <a:rPr lang="cs-CZ" dirty="0"/>
              <a:t>Prof. Mgr. J. Macháček, Ph.D.</a:t>
            </a:r>
          </a:p>
          <a:p>
            <a:r>
              <a:rPr lang="cs-CZ" dirty="0"/>
              <a:t>Mgr. A. </a:t>
            </a:r>
            <a:r>
              <a:rPr lang="cs-CZ" dirty="0" err="1"/>
              <a:t>Nemergut</a:t>
            </a:r>
            <a:r>
              <a:rPr lang="cs-CZ" dirty="0"/>
              <a:t>, Ph.D.</a:t>
            </a:r>
          </a:p>
          <a:p>
            <a:r>
              <a:rPr lang="cs-CZ" dirty="0"/>
              <a:t>Doc. PhDr. M. Oliva, Ph.D.</a:t>
            </a:r>
          </a:p>
          <a:p>
            <a:r>
              <a:rPr lang="cs-CZ" dirty="0"/>
              <a:t>Mgr. J. Petřík, Ph.D.</a:t>
            </a:r>
          </a:p>
          <a:p>
            <a:r>
              <a:rPr lang="cs-CZ" dirty="0"/>
              <a:t>Prof. RNDr. A. Přichystal, CSc.</a:t>
            </a:r>
          </a:p>
          <a:p>
            <a:r>
              <a:rPr lang="cs-CZ" dirty="0"/>
              <a:t>PhDr. M. Salaš, CSc. </a:t>
            </a:r>
            <a:r>
              <a:rPr lang="cs-CZ" dirty="0" err="1"/>
              <a:t>D.Sc</a:t>
            </a:r>
            <a:r>
              <a:rPr lang="cs-CZ" dirty="0"/>
              <a:t>.</a:t>
            </a:r>
          </a:p>
          <a:p>
            <a:r>
              <a:rPr lang="cs-CZ" dirty="0"/>
              <a:t>Mgr. P. </a:t>
            </a:r>
            <a:r>
              <a:rPr lang="cs-CZ" dirty="0" err="1"/>
              <a:t>Stabrava</a:t>
            </a:r>
            <a:endParaRPr lang="cs-CZ" dirty="0"/>
          </a:p>
          <a:p>
            <a:r>
              <a:rPr lang="cs-CZ" dirty="0"/>
              <a:t>Prof. PhDr. J. Svoboda, DrSc.</a:t>
            </a:r>
          </a:p>
          <a:p>
            <a:r>
              <a:rPr lang="cs-CZ" dirty="0"/>
              <a:t>Dr. </a:t>
            </a:r>
            <a:r>
              <a:rPr lang="cs-CZ" dirty="0" err="1"/>
              <a:t>hab</a:t>
            </a:r>
            <a:r>
              <a:rPr lang="cs-CZ" dirty="0"/>
              <a:t>. PhDr. L. Šebela, CSc.</a:t>
            </a:r>
          </a:p>
          <a:p>
            <a:r>
              <a:rPr lang="cs-CZ" dirty="0"/>
              <a:t>Ing. P. </a:t>
            </a:r>
            <a:r>
              <a:rPr lang="cs-CZ" dirty="0" err="1"/>
              <a:t>Škrdla</a:t>
            </a:r>
            <a:r>
              <a:rPr lang="cs-CZ" dirty="0"/>
              <a:t>, Ph.D.</a:t>
            </a:r>
          </a:p>
          <a:p>
            <a:r>
              <a:rPr lang="cs-CZ" dirty="0"/>
              <a:t>Mgr. J. Šmerda</a:t>
            </a:r>
          </a:p>
          <a:p>
            <a:r>
              <a:rPr lang="cs-CZ" dirty="0"/>
              <a:t>     a mnoho dalších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16009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1">
            <a:extLst>
              <a:ext uri="{FF2B5EF4-FFF2-40B4-BE49-F238E27FC236}">
                <a16:creationId xmlns:a16="http://schemas.microsoft.com/office/drawing/2014/main" id="{7E822339-6B21-47CB-AC35-84901DA1E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45588" cy="6867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4691" name="Rectangle 2">
            <a:extLst>
              <a:ext uri="{FF2B5EF4-FFF2-40B4-BE49-F238E27FC236}">
                <a16:creationId xmlns:a16="http://schemas.microsoft.com/office/drawing/2014/main" id="{B6431A7F-BA70-488D-BCDE-3B6AD3FB85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2636838"/>
            <a:ext cx="3887788" cy="2017712"/>
          </a:xfrm>
        </p:spPr>
        <p:txBody>
          <a:bodyPr/>
          <a:lstStyle/>
          <a:p>
            <a:pPr eaLnBrk="1" hangingPunct="1">
              <a:buSzPct val="45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4800" dirty="0" err="1"/>
              <a:t>Děkuji</a:t>
            </a:r>
            <a:r>
              <a:rPr lang="en-GB" altLang="cs-CZ" sz="4800" dirty="0"/>
              <a:t> za </a:t>
            </a:r>
            <a:r>
              <a:rPr lang="en-GB" altLang="cs-CZ" sz="4800" dirty="0" err="1"/>
              <a:t>pozornost</a:t>
            </a:r>
            <a:endParaRPr lang="en-GB" altLang="cs-CZ" sz="4800" dirty="0"/>
          </a:p>
        </p:txBody>
      </p:sp>
    </p:spTree>
    <p:extLst>
      <p:ext uri="{BB962C8B-B14F-4D97-AF65-F5344CB8AC3E}">
        <p14:creationId xmlns:p14="http://schemas.microsoft.com/office/powerpoint/2010/main" val="11397201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34B5FA3A-1738-445E-89E3-974DE6459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2565400"/>
            <a:ext cx="4411663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ovéPole 3">
            <a:extLst>
              <a:ext uri="{FF2B5EF4-FFF2-40B4-BE49-F238E27FC236}">
                <a16:creationId xmlns:a16="http://schemas.microsoft.com/office/drawing/2014/main" id="{C94D257F-2CE7-4A87-AC83-5BAE8773D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0" y="5980113"/>
            <a:ext cx="1952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Trnava (okr. Třebíč)</a:t>
            </a:r>
          </a:p>
        </p:txBody>
      </p:sp>
      <p:graphicFrame>
        <p:nvGraphicFramePr>
          <p:cNvPr id="47108" name="Objekt 1">
            <a:extLst>
              <a:ext uri="{FF2B5EF4-FFF2-40B4-BE49-F238E27FC236}">
                <a16:creationId xmlns:a16="http://schemas.microsoft.com/office/drawing/2014/main" id="{8442A149-C7E4-4761-9CB0-4F723A5C37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80063" y="1423988"/>
          <a:ext cx="3300412" cy="467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3146335" imgH="18633501" progId="">
                  <p:embed/>
                </p:oleObj>
              </mc:Choice>
              <mc:Fallback>
                <p:oleObj r:id="rId3" imgW="13146335" imgH="18633501" progId="">
                  <p:embed/>
                  <p:pic>
                    <p:nvPicPr>
                      <p:cNvPr id="47108" name="Objekt 1">
                        <a:extLst>
                          <a:ext uri="{FF2B5EF4-FFF2-40B4-BE49-F238E27FC236}">
                            <a16:creationId xmlns:a16="http://schemas.microsoft.com/office/drawing/2014/main" id="{8442A149-C7E4-4761-9CB0-4F723A5C37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1423988"/>
                        <a:ext cx="3300412" cy="467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0" name="TextovéPole 3">
            <a:extLst>
              <a:ext uri="{FF2B5EF4-FFF2-40B4-BE49-F238E27FC236}">
                <a16:creationId xmlns:a16="http://schemas.microsoft.com/office/drawing/2014/main" id="{D31EEBD4-EC24-4F55-A486-FBC47EE3D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188" y="1735138"/>
            <a:ext cx="26082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2400"/>
              <a:t>Kolomazné kameny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C4B7231-5691-44CD-A7F6-FA2821CDC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04813"/>
            <a:ext cx="82073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Výroba</a:t>
            </a:r>
            <a:r>
              <a:rPr lang="en-GB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dřevního </a:t>
            </a:r>
            <a:r>
              <a:rPr lang="en-GB" altLang="cs-CZ" b="1" dirty="0" err="1">
                <a:solidFill>
                  <a:srgbClr val="000000"/>
                </a:solidFill>
                <a:latin typeface="Arial" panose="020B0604020202020204" pitchFamily="34" charset="0"/>
              </a:rPr>
              <a:t>deht</a:t>
            </a:r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u a kolomazi</a:t>
            </a:r>
            <a:endParaRPr lang="en-GB" altLang="cs-CZ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>
            <a:extLst>
              <a:ext uri="{FF2B5EF4-FFF2-40B4-BE49-F238E27FC236}">
                <a16:creationId xmlns:a16="http://schemas.microsoft.com/office/drawing/2014/main" id="{E50355B8-FC39-441E-9838-E0E5B4E01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031" y="4058157"/>
            <a:ext cx="3422814" cy="243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0" name="Picture 3">
            <a:extLst>
              <a:ext uri="{FF2B5EF4-FFF2-40B4-BE49-F238E27FC236}">
                <a16:creationId xmlns:a16="http://schemas.microsoft.com/office/drawing/2014/main" id="{E2F41845-0EDA-429B-8AE7-71CB27FBE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76250"/>
            <a:ext cx="2489200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1" name="Rectangle 4">
            <a:extLst>
              <a:ext uri="{FF2B5EF4-FFF2-40B4-BE49-F238E27FC236}">
                <a16:creationId xmlns:a16="http://schemas.microsoft.com/office/drawing/2014/main" id="{AB201B22-FD09-4B8D-B9C4-3C31D9BF3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0" y="1635698"/>
            <a:ext cx="3307614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Dvouplášťov</a:t>
            </a: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é</a:t>
            </a:r>
            <a:r>
              <a:rPr lang="en-GB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komorové</a:t>
            </a:r>
            <a:r>
              <a:rPr lang="en-GB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pece</a:t>
            </a:r>
            <a:r>
              <a:rPr lang="en-GB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4D88F3B-4B71-46F3-84CD-0E39E78AC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4" y="476250"/>
            <a:ext cx="5399831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Výroba</a:t>
            </a:r>
            <a:r>
              <a:rPr lang="en-GB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dřevního </a:t>
            </a:r>
            <a:r>
              <a:rPr lang="en-GB" altLang="cs-CZ" b="1" dirty="0" err="1">
                <a:solidFill>
                  <a:srgbClr val="000000"/>
                </a:solidFill>
                <a:latin typeface="Arial" panose="020B0604020202020204" pitchFamily="34" charset="0"/>
              </a:rPr>
              <a:t>deht</a:t>
            </a:r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u a kolomazi</a:t>
            </a:r>
            <a:endParaRPr lang="en-GB" altLang="cs-CZ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BA333C6-261C-400D-B873-4D4A9631AA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63" y="4233751"/>
            <a:ext cx="2502609" cy="1918997"/>
          </a:xfrm>
          <a:prstGeom prst="rect">
            <a:avLst/>
          </a:prstGeom>
        </p:spPr>
      </p:pic>
      <p:pic>
        <p:nvPicPr>
          <p:cNvPr id="4" name="Obrázek 3" descr="Obsah obrázku exteriér, budova, kámen, strom&#10;&#10;Popis byl vytvořen automaticky">
            <a:extLst>
              <a:ext uri="{FF2B5EF4-FFF2-40B4-BE49-F238E27FC236}">
                <a16:creationId xmlns:a16="http://schemas.microsoft.com/office/drawing/2014/main" id="{57F53B7F-C39E-42EB-BE29-64377BC6A7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513" y="4283823"/>
            <a:ext cx="2502609" cy="187695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64033C1-C250-4274-8189-387E3D277C1F}"/>
              </a:ext>
            </a:extLst>
          </p:cNvPr>
          <p:cNvSpPr txBox="1"/>
          <p:nvPr/>
        </p:nvSpPr>
        <p:spPr>
          <a:xfrm>
            <a:off x="2108600" y="6212473"/>
            <a:ext cx="1336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Plzeň-Bolevec</a:t>
            </a:r>
            <a:endParaRPr lang="en-US" sz="16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5306DF2-F3CB-44C6-B383-D229817D9F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7113" y="2504284"/>
            <a:ext cx="2276475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281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>
            <a:extLst>
              <a:ext uri="{FF2B5EF4-FFF2-40B4-BE49-F238E27FC236}">
                <a16:creationId xmlns:a16="http://schemas.microsoft.com/office/drawing/2014/main" id="{4944F8C8-A0F3-4255-85F7-2D1E5C00C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304270"/>
            <a:ext cx="4249737" cy="416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3" name="Picture 5">
            <a:extLst>
              <a:ext uri="{FF2B5EF4-FFF2-40B4-BE49-F238E27FC236}">
                <a16:creationId xmlns:a16="http://schemas.microsoft.com/office/drawing/2014/main" id="{278501C8-E296-4A7B-9591-78BDFFCF0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3418340"/>
            <a:ext cx="4319587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4" name="Rectangle 4">
            <a:extLst>
              <a:ext uri="{FF2B5EF4-FFF2-40B4-BE49-F238E27FC236}">
                <a16:creationId xmlns:a16="http://schemas.microsoft.com/office/drawing/2014/main" id="{987A69E0-5F9E-4336-829A-E67737166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419282"/>
            <a:ext cx="2349018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Dehtařské</a:t>
            </a: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 pracoviště</a:t>
            </a:r>
            <a:endParaRPr lang="en-GB" alt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6085" name="Rectangle 5">
            <a:extLst>
              <a:ext uri="{FF2B5EF4-FFF2-40B4-BE49-F238E27FC236}">
                <a16:creationId xmlns:a16="http://schemas.microsoft.com/office/drawing/2014/main" id="{F79E5357-7B57-4A4F-838A-BE184BC4E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04813"/>
            <a:ext cx="82073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Výroba</a:t>
            </a:r>
            <a:r>
              <a:rPr lang="en-GB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dřevního </a:t>
            </a:r>
            <a:r>
              <a:rPr lang="en-GB" altLang="cs-CZ" b="1" dirty="0" err="1">
                <a:solidFill>
                  <a:srgbClr val="000000"/>
                </a:solidFill>
                <a:latin typeface="Arial" panose="020B0604020202020204" pitchFamily="34" charset="0"/>
              </a:rPr>
              <a:t>deht</a:t>
            </a:r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u a kolomazi</a:t>
            </a:r>
            <a:endParaRPr lang="en-GB" altLang="cs-CZ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3926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>
            <a:extLst>
              <a:ext uri="{FF2B5EF4-FFF2-40B4-BE49-F238E27FC236}">
                <a16:creationId xmlns:a16="http://schemas.microsoft.com/office/drawing/2014/main" id="{4F57CF03-ED49-4A02-9523-E860B9228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799" y="390293"/>
            <a:ext cx="7772400" cy="428599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000" b="1" dirty="0"/>
              <a:t>Suchá destilace </a:t>
            </a:r>
            <a:r>
              <a:rPr lang="cs-CZ" altLang="cs-CZ" sz="2000" b="1" dirty="0" err="1"/>
              <a:t>diterpenoidních</a:t>
            </a:r>
            <a:r>
              <a:rPr lang="cs-CZ" altLang="cs-CZ" sz="2000" b="1" dirty="0"/>
              <a:t> pryskyřic</a:t>
            </a:r>
            <a:endParaRPr lang="en-GB" altLang="cs-CZ" sz="2000" b="1" dirty="0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096A9713-5EAC-48DC-A6A6-00C090068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47950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aphicFrame>
        <p:nvGraphicFramePr>
          <p:cNvPr id="49156" name="Object 3">
            <a:extLst>
              <a:ext uri="{FF2B5EF4-FFF2-40B4-BE49-F238E27FC236}">
                <a16:creationId xmlns:a16="http://schemas.microsoft.com/office/drawing/2014/main" id="{DA58CB48-24CA-4532-A93C-8F41F15656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9246848"/>
              </p:ext>
            </p:extLst>
          </p:nvPr>
        </p:nvGraphicFramePr>
        <p:xfrm>
          <a:off x="1043608" y="1428578"/>
          <a:ext cx="7316230" cy="2438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898020" imgH="948691" progId="">
                  <p:embed/>
                </p:oleObj>
              </mc:Choice>
              <mc:Fallback>
                <p:oleObj r:id="rId3" imgW="1898020" imgH="948691" progId="">
                  <p:embed/>
                  <p:pic>
                    <p:nvPicPr>
                      <p:cNvPr id="49156" name="Object 3">
                        <a:extLst>
                          <a:ext uri="{FF2B5EF4-FFF2-40B4-BE49-F238E27FC236}">
                            <a16:creationId xmlns:a16="http://schemas.microsoft.com/office/drawing/2014/main" id="{DA58CB48-24CA-4532-A93C-8F41F15656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1428578"/>
                        <a:ext cx="7316230" cy="24387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7" name="Rectangle 4">
            <a:extLst>
              <a:ext uri="{FF2B5EF4-FFF2-40B4-BE49-F238E27FC236}">
                <a16:creationId xmlns:a16="http://schemas.microsoft.com/office/drawing/2014/main" id="{E291F2C9-0BFD-4C22-9FEA-8ACA26CDD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47950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aphicFrame>
        <p:nvGraphicFramePr>
          <p:cNvPr id="49159" name="Object 6">
            <a:extLst>
              <a:ext uri="{FF2B5EF4-FFF2-40B4-BE49-F238E27FC236}">
                <a16:creationId xmlns:a16="http://schemas.microsoft.com/office/drawing/2014/main" id="{DEC47C3A-8061-4BAC-A247-76ED3DA26A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0169850"/>
              </p:ext>
            </p:extLst>
          </p:nvPr>
        </p:nvGraphicFramePr>
        <p:xfrm>
          <a:off x="1829415" y="4086737"/>
          <a:ext cx="5485169" cy="22556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997713" imgH="1447487" progId="">
                  <p:embed/>
                </p:oleObj>
              </mc:Choice>
              <mc:Fallback>
                <p:oleObj r:id="rId5" imgW="2997713" imgH="1447487" progId="">
                  <p:embed/>
                  <p:pic>
                    <p:nvPicPr>
                      <p:cNvPr id="49159" name="Object 6">
                        <a:extLst>
                          <a:ext uri="{FF2B5EF4-FFF2-40B4-BE49-F238E27FC236}">
                            <a16:creationId xmlns:a16="http://schemas.microsoft.com/office/drawing/2014/main" id="{DEC47C3A-8061-4BAC-A247-76ED3DA26A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9415" y="4086737"/>
                        <a:ext cx="5485169" cy="22556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96508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>
            <a:extLst>
              <a:ext uri="{FF2B5EF4-FFF2-40B4-BE49-F238E27FC236}">
                <a16:creationId xmlns:a16="http://schemas.microsoft.com/office/drawing/2014/main" id="{896EC931-3CCD-480D-8980-4CB35926EB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2026568" cy="568327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200" b="1" dirty="0" err="1"/>
              <a:t>Kolomaz</a:t>
            </a:r>
            <a:endParaRPr lang="en-GB" altLang="cs-CZ" sz="3200" b="1" dirty="0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F6461319-5E38-4F5C-8AEA-D1728A708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57463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4AD8B721-AA92-4FAB-A64C-A3ED55CE6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33675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aphicFrame>
        <p:nvGraphicFramePr>
          <p:cNvPr id="51205" name="Object 4">
            <a:extLst>
              <a:ext uri="{FF2B5EF4-FFF2-40B4-BE49-F238E27FC236}">
                <a16:creationId xmlns:a16="http://schemas.microsoft.com/office/drawing/2014/main" id="{97E4466A-ADA1-404C-A21C-FEF543D062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9948855"/>
              </p:ext>
            </p:extLst>
          </p:nvPr>
        </p:nvGraphicFramePr>
        <p:xfrm>
          <a:off x="1662393" y="4890234"/>
          <a:ext cx="7228231" cy="1887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661794" imgH="677609" progId="">
                  <p:embed/>
                </p:oleObj>
              </mc:Choice>
              <mc:Fallback>
                <p:oleObj r:id="rId3" imgW="1661794" imgH="677609" progId="">
                  <p:embed/>
                  <p:pic>
                    <p:nvPicPr>
                      <p:cNvPr id="51205" name="Object 4">
                        <a:extLst>
                          <a:ext uri="{FF2B5EF4-FFF2-40B4-BE49-F238E27FC236}">
                            <a16:creationId xmlns:a16="http://schemas.microsoft.com/office/drawing/2014/main" id="{97E4466A-ADA1-404C-A21C-FEF543D062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2393" y="4890234"/>
                        <a:ext cx="7228231" cy="18870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06" name="Picture 5">
            <a:extLst>
              <a:ext uri="{FF2B5EF4-FFF2-40B4-BE49-F238E27FC236}">
                <a16:creationId xmlns:a16="http://schemas.microsoft.com/office/drawing/2014/main" id="{40389061-3A1D-4D26-9ED4-6D5142CEF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602" y="24934"/>
            <a:ext cx="3965422" cy="4806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07" name="Text Box 6">
            <a:extLst>
              <a:ext uri="{FF2B5EF4-FFF2-40B4-BE49-F238E27FC236}">
                <a16:creationId xmlns:a16="http://schemas.microsoft.com/office/drawing/2014/main" id="{89F3B93B-EEBC-47A3-834D-5AE3BC4E4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504447"/>
            <a:ext cx="1233328" cy="2587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Příměsi</a:t>
            </a:r>
            <a:endParaRPr lang="en-GB" altLang="cs-CZ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cs-CZ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Terpentýn</a:t>
            </a:r>
            <a:endParaRPr lang="en-GB" alt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Lněný</a:t>
            </a:r>
            <a:r>
              <a:rPr lang="en-GB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olej</a:t>
            </a:r>
            <a:endParaRPr lang="en-GB" alt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Lůj</a:t>
            </a:r>
            <a:endParaRPr lang="cs-CZ" alt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Síra</a:t>
            </a:r>
            <a:endParaRPr lang="en-GB" alt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1208" name="Picture 7">
            <a:extLst>
              <a:ext uri="{FF2B5EF4-FFF2-40B4-BE49-F238E27FC236}">
                <a16:creationId xmlns:a16="http://schemas.microsoft.com/office/drawing/2014/main" id="{135D23A1-F671-4DA2-A74C-0C1FC9997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776088"/>
            <a:ext cx="2238375" cy="176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1824EC41-A69A-4E54-9D86-5F728D084D6D}"/>
              </a:ext>
            </a:extLst>
          </p:cNvPr>
          <p:cNvSpPr/>
          <p:nvPr/>
        </p:nvSpPr>
        <p:spPr>
          <a:xfrm>
            <a:off x="170562" y="1020949"/>
            <a:ext cx="46894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dirty="0">
                <a:solidFill>
                  <a:srgbClr val="6A6A6A"/>
                </a:solidFill>
                <a:latin typeface="arial" panose="020B0604020202020204" pitchFamily="34" charset="0"/>
              </a:rPr>
              <a:t>=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maz</a:t>
            </a:r>
            <a:r>
              <a:rPr lang="cs-CZ" dirty="0" err="1">
                <a:solidFill>
                  <a:srgbClr val="545454"/>
                </a:solidFill>
                <a:latin typeface="arial" panose="020B0604020202020204" pitchFamily="34" charset="0"/>
              </a:rPr>
              <a:t>iv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o</a:t>
            </a:r>
            <a:r>
              <a:rPr lang="cs-CZ" dirty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545454"/>
                </a:solidFill>
                <a:latin typeface="arial" panose="020B0604020202020204" pitchFamily="34" charset="0"/>
              </a:rPr>
              <a:t>vzráběné</a:t>
            </a:r>
            <a:r>
              <a:rPr lang="cs-CZ" dirty="0">
                <a:solidFill>
                  <a:srgbClr val="545454"/>
                </a:solidFill>
                <a:latin typeface="arial" panose="020B0604020202020204" pitchFamily="34" charset="0"/>
              </a:rPr>
              <a:t> z dřevního dehtu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používané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v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minulosti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pro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mazání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kol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dopravních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prostředků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.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Během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19.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století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byla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vytlačena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oleji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a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plastickými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mazivy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které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mají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výrazně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lepší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mazací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vlastnosti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476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2">
            <a:extLst>
              <a:ext uri="{FF2B5EF4-FFF2-40B4-BE49-F238E27FC236}">
                <a16:creationId xmlns:a16="http://schemas.microsoft.com/office/drawing/2014/main" id="{9C42313D-5C2A-4F82-B749-63E1401FE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01" y="2011234"/>
            <a:ext cx="8077363" cy="359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2228" name="Rectangle 3">
            <a:extLst>
              <a:ext uri="{FF2B5EF4-FFF2-40B4-BE49-F238E27FC236}">
                <a16:creationId xmlns:a16="http://schemas.microsoft.com/office/drawing/2014/main" id="{E21544BC-A4E1-4927-A165-BF743BA94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411" y="5850857"/>
            <a:ext cx="7978775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Chromatogram (Scan mod)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chloroformového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extraktu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vzorku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z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Rynartic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(DA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dehydroabietin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R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reten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MD methyl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dehydroabietát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D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kyselina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dehydroabietová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).</a:t>
            </a:r>
          </a:p>
        </p:txBody>
      </p:sp>
      <p:sp>
        <p:nvSpPr>
          <p:cNvPr id="52229" name="Text Box 4">
            <a:extLst>
              <a:ext uri="{FF2B5EF4-FFF2-40B4-BE49-F238E27FC236}">
                <a16:creationId xmlns:a16="http://schemas.microsoft.com/office/drawing/2014/main" id="{1139114B-CFEA-4194-9E7D-E6E0DFF01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395287"/>
            <a:ext cx="30940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Rynartice</a:t>
            </a:r>
            <a:r>
              <a:rPr lang="en-GB" alt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 (SZ </a:t>
            </a:r>
            <a:r>
              <a:rPr lang="en-GB" altLang="cs-CZ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Čechy</a:t>
            </a:r>
            <a:r>
              <a:rPr lang="en-GB" alt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r>
              <a:rPr lang="ar-SA" alt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‏</a:t>
            </a:r>
            <a:endParaRPr lang="en-GB" altLang="cs-CZ" sz="2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2230" name="Text Box 6">
            <a:extLst>
              <a:ext uri="{FF2B5EF4-FFF2-40B4-BE49-F238E27FC236}">
                <a16:creationId xmlns:a16="http://schemas.microsoft.com/office/drawing/2014/main" id="{BE703155-A7F5-46FC-9892-6BA30582E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87" y="1369219"/>
            <a:ext cx="827722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Vzorek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hmoty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ze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dna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rozkladné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komory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dehtářské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pece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polovin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15.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s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toletí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r>
              <a:rPr lang="ar-SA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‏</a:t>
            </a:r>
            <a:endParaRPr lang="en-GB" altLang="cs-CZ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9958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3">
            <a:extLst>
              <a:ext uri="{FF2B5EF4-FFF2-40B4-BE49-F238E27FC236}">
                <a16:creationId xmlns:a16="http://schemas.microsoft.com/office/drawing/2014/main" id="{FC1FAEBB-B287-4616-ADB6-CF54AA6DE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918" y="4653136"/>
            <a:ext cx="2180520" cy="2104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0" name="Picture 1">
            <a:extLst>
              <a:ext uri="{FF2B5EF4-FFF2-40B4-BE49-F238E27FC236}">
                <a16:creationId xmlns:a16="http://schemas.microsoft.com/office/drawing/2014/main" id="{78E835BC-3185-4F4D-8389-1516E25C7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62" y="1358580"/>
            <a:ext cx="7211144" cy="3739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3251" name="Rectangle 2">
            <a:extLst>
              <a:ext uri="{FF2B5EF4-FFF2-40B4-BE49-F238E27FC236}">
                <a16:creationId xmlns:a16="http://schemas.microsoft.com/office/drawing/2014/main" id="{C5E54E3B-C188-4225-8013-0F4AE46AF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84" y="5487762"/>
            <a:ext cx="6059016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Chromatogram (Scan mod)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chloroformového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extraktu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vzorku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z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Mostku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(DA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dehydroabietin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R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reten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MD methyl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dehydroabietát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D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kyselina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dehydroabietová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L4 lupa-2,20(29)-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dien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L3 lupa-2,20(29)-dien-28-ol,  L2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lupenon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L1 lupeol, B2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betulon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B1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betulin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).</a:t>
            </a:r>
          </a:p>
        </p:txBody>
      </p:sp>
      <p:sp>
        <p:nvSpPr>
          <p:cNvPr id="53253" name="Text Box 4">
            <a:extLst>
              <a:ext uri="{FF2B5EF4-FFF2-40B4-BE49-F238E27FC236}">
                <a16:creationId xmlns:a16="http://schemas.microsoft.com/office/drawing/2014/main" id="{A17DC1E1-6D82-48D3-98DF-E71E646FC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84" y="266302"/>
            <a:ext cx="26035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Mostek</a:t>
            </a:r>
            <a:r>
              <a:rPr lang="en-GB" alt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 (V </a:t>
            </a:r>
            <a:r>
              <a:rPr lang="en-GB" altLang="cs-CZ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Čechy</a:t>
            </a:r>
            <a:r>
              <a:rPr lang="en-GB" alt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r>
              <a:rPr lang="ar-SA" alt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‏</a:t>
            </a:r>
            <a:endParaRPr lang="en-GB" altLang="cs-CZ" sz="2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3255" name="Rectangle 6">
            <a:extLst>
              <a:ext uri="{FF2B5EF4-FFF2-40B4-BE49-F238E27FC236}">
                <a16:creationId xmlns:a16="http://schemas.microsoft.com/office/drawing/2014/main" id="{67772E28-ADCC-4212-AAB0-69C0AC4F7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84" y="985837"/>
            <a:ext cx="807524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Vzor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e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vnějšího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povrchu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keramick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é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fragment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u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z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blízkosti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dehtařské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pece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(14.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stol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.)  </a:t>
            </a:r>
          </a:p>
        </p:txBody>
      </p:sp>
    </p:spTree>
    <p:extLst>
      <p:ext uri="{BB962C8B-B14F-4D97-AF65-F5344CB8AC3E}">
        <p14:creationId xmlns:p14="http://schemas.microsoft.com/office/powerpoint/2010/main" val="40677700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7CF979A7-ACD7-4429-830B-3A881529E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Chemie</a:t>
            </a:r>
          </a:p>
        </p:txBody>
      </p:sp>
      <p:sp>
        <p:nvSpPr>
          <p:cNvPr id="7171" name="Zástupný symbol pro obsah 2">
            <a:extLst>
              <a:ext uri="{FF2B5EF4-FFF2-40B4-BE49-F238E27FC236}">
                <a16:creationId xmlns:a16="http://schemas.microsoft.com/office/drawing/2014/main" id="{5371FCF5-5B68-41F6-AE7B-CF2C261F6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844675"/>
            <a:ext cx="8229600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altLang="cs-CZ" dirty="0"/>
              <a:t>Anorganická chemie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altLang="cs-CZ" dirty="0"/>
              <a:t>Organická chemie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altLang="cs-CZ" dirty="0"/>
              <a:t>Biochemie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altLang="cs-CZ" dirty="0"/>
              <a:t>Fyzikální chemie</a:t>
            </a:r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endParaRPr lang="cs-CZ" altLang="cs-CZ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altLang="cs-CZ" b="1" dirty="0"/>
              <a:t>Analytická chemie</a:t>
            </a:r>
            <a:r>
              <a:rPr lang="cs-CZ" altLang="cs-CZ" dirty="0"/>
              <a:t>			   Fyzika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altLang="cs-CZ" dirty="0"/>
              <a:t>                                                            Matematika</a:t>
            </a: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412BB004-A66C-45B9-BDD1-A9D04D959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484313"/>
            <a:ext cx="3116263" cy="309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6559D152-0E3B-4738-B22E-186013D8C9EF}"/>
              </a:ext>
            </a:extLst>
          </p:cNvPr>
          <p:cNvCxnSpPr/>
          <p:nvPr/>
        </p:nvCxnSpPr>
        <p:spPr>
          <a:xfrm>
            <a:off x="1835150" y="4292600"/>
            <a:ext cx="0" cy="865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E1F4EEFD-1D12-422D-A956-D92897220F94}"/>
              </a:ext>
            </a:extLst>
          </p:cNvPr>
          <p:cNvCxnSpPr/>
          <p:nvPr/>
        </p:nvCxnSpPr>
        <p:spPr>
          <a:xfrm flipH="1">
            <a:off x="4284663" y="5732463"/>
            <a:ext cx="143986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2" name="Picture 5">
            <a:extLst>
              <a:ext uri="{FF2B5EF4-FFF2-40B4-BE49-F238E27FC236}">
                <a16:creationId xmlns:a16="http://schemas.microsoft.com/office/drawing/2014/main" id="{DCBDC498-2BB1-41AE-971F-C5D825C49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64904"/>
            <a:ext cx="3064293" cy="408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DF6FADF3-F675-42F3-8A6E-ECFD51905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127783"/>
            <a:ext cx="4671201" cy="6730217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3B4D729E-C834-4EDD-8F82-78273F488A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8617" y="620688"/>
            <a:ext cx="3670177" cy="1429020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000" b="1" dirty="0"/>
              <a:t>Změny </a:t>
            </a:r>
            <a:r>
              <a:rPr lang="cs-CZ" altLang="cs-CZ" sz="2000" b="1" dirty="0" err="1"/>
              <a:t>diterpenoidních</a:t>
            </a:r>
            <a:r>
              <a:rPr lang="cs-CZ" altLang="cs-CZ" sz="2000" b="1" dirty="0"/>
              <a:t> pryskyřic </a:t>
            </a:r>
            <a:r>
              <a:rPr lang="cs-CZ" altLang="cs-CZ" sz="2000" b="1" dirty="0">
                <a:solidFill>
                  <a:srgbClr val="000000"/>
                </a:solidFill>
              </a:rPr>
              <a:t>z</a:t>
            </a:r>
            <a:r>
              <a:rPr lang="en-GB" altLang="cs-CZ" sz="2000" b="1" dirty="0">
                <a:solidFill>
                  <a:srgbClr val="000000"/>
                </a:solidFill>
              </a:rPr>
              <a:t>a </a:t>
            </a:r>
            <a:r>
              <a:rPr lang="en-GB" altLang="cs-CZ" sz="2000" b="1" dirty="0" err="1">
                <a:solidFill>
                  <a:srgbClr val="000000"/>
                </a:solidFill>
              </a:rPr>
              <a:t>přístupu</a:t>
            </a:r>
            <a:r>
              <a:rPr lang="en-GB" altLang="cs-CZ" sz="2000" b="1" dirty="0">
                <a:solidFill>
                  <a:srgbClr val="000000"/>
                </a:solidFill>
              </a:rPr>
              <a:t> </a:t>
            </a:r>
            <a:r>
              <a:rPr lang="en-GB" altLang="cs-CZ" sz="2000" b="1" dirty="0" err="1">
                <a:solidFill>
                  <a:srgbClr val="000000"/>
                </a:solidFill>
              </a:rPr>
              <a:t>kyslíku</a:t>
            </a:r>
            <a:br>
              <a:rPr lang="en-GB" altLang="cs-CZ" sz="2000" b="1" dirty="0">
                <a:solidFill>
                  <a:srgbClr val="000000"/>
                </a:solidFill>
              </a:rPr>
            </a:br>
            <a:endParaRPr lang="en-GB" alt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0867738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2">
            <a:extLst>
              <a:ext uri="{FF2B5EF4-FFF2-40B4-BE49-F238E27FC236}">
                <a16:creationId xmlns:a16="http://schemas.microsoft.com/office/drawing/2014/main" id="{CAA5B85C-90BA-448E-8209-744E860C9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20" y="2289634"/>
            <a:ext cx="7048424" cy="3564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276" name="Rectangle 3">
            <a:extLst>
              <a:ext uri="{FF2B5EF4-FFF2-40B4-BE49-F238E27FC236}">
                <a16:creationId xmlns:a16="http://schemas.microsoft.com/office/drawing/2014/main" id="{30736C23-FC59-4BEB-86F2-A876B2348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059259"/>
            <a:ext cx="8664877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Chromatogram (Scan mod)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chloroformového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extraktu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vzorku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z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komorového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kachle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z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Tábora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(F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fluoranthen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P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pyren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R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reten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MD methyl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dehydroabietát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). </a:t>
            </a:r>
          </a:p>
        </p:txBody>
      </p:sp>
      <p:pic>
        <p:nvPicPr>
          <p:cNvPr id="54277" name="Picture 4">
            <a:extLst>
              <a:ext uri="{FF2B5EF4-FFF2-40B4-BE49-F238E27FC236}">
                <a16:creationId xmlns:a16="http://schemas.microsoft.com/office/drawing/2014/main" id="{DF59119C-7510-46D7-B18C-3EC6C86B1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834" y="114923"/>
            <a:ext cx="1258887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278" name="Picture 5">
            <a:extLst>
              <a:ext uri="{FF2B5EF4-FFF2-40B4-BE49-F238E27FC236}">
                <a16:creationId xmlns:a16="http://schemas.microsoft.com/office/drawing/2014/main" id="{A81A4095-C96D-40F8-9C7D-F9FA80DC7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840" y="113848"/>
            <a:ext cx="1203325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279" name="Text Box 6">
            <a:extLst>
              <a:ext uri="{FF2B5EF4-FFF2-40B4-BE49-F238E27FC236}">
                <a16:creationId xmlns:a16="http://schemas.microsoft.com/office/drawing/2014/main" id="{BEE31A1A-F815-4FC0-A034-498B2FE07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933" y="1481427"/>
            <a:ext cx="5931432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 Unicode MS" pitchFamily="34" charset="-128"/>
              <a:buNone/>
            </a:pPr>
            <a:r>
              <a:rPr lang="cs-CZ" altLang="cs-CZ" sz="1600" dirty="0">
                <a:solidFill>
                  <a:srgbClr val="000000"/>
                </a:solidFill>
                <a:latin typeface="+mn-lt"/>
                <a:ea typeface="Arial Unicode MS" pitchFamily="34" charset="-128"/>
              </a:rPr>
              <a:t>Zbytky kachlových kamen z </a:t>
            </a:r>
            <a:r>
              <a:rPr lang="en-GB" altLang="cs-CZ" sz="1600" dirty="0">
                <a:solidFill>
                  <a:srgbClr val="000000"/>
                </a:solidFill>
                <a:latin typeface="+mn-lt"/>
                <a:ea typeface="Arial Unicode MS" pitchFamily="34" charset="-128"/>
              </a:rPr>
              <a:t>15. </a:t>
            </a:r>
            <a:r>
              <a:rPr lang="cs-CZ" altLang="cs-CZ" sz="1600" dirty="0">
                <a:solidFill>
                  <a:srgbClr val="000000"/>
                </a:solidFill>
                <a:latin typeface="+mn-lt"/>
                <a:ea typeface="Arial Unicode MS" pitchFamily="34" charset="-128"/>
              </a:rPr>
              <a:t>s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  <a:ea typeface="Arial Unicode MS" pitchFamily="34" charset="-128"/>
              </a:rPr>
              <a:t>toletí</a:t>
            </a:r>
            <a:r>
              <a:rPr lang="en-GB" altLang="cs-CZ" sz="1600" dirty="0">
                <a:solidFill>
                  <a:srgbClr val="000000"/>
                </a:solidFill>
                <a:latin typeface="+mn-lt"/>
                <a:ea typeface="Arial Unicode MS" pitchFamily="34" charset="-128"/>
              </a:rPr>
              <a:t>.</a:t>
            </a:r>
          </a:p>
        </p:txBody>
      </p:sp>
      <p:pic>
        <p:nvPicPr>
          <p:cNvPr id="54280" name="Picture 7">
            <a:extLst>
              <a:ext uri="{FF2B5EF4-FFF2-40B4-BE49-F238E27FC236}">
                <a16:creationId xmlns:a16="http://schemas.microsoft.com/office/drawing/2014/main" id="{C14BA995-FB3D-42EB-8998-B3C233E66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645" y="2508499"/>
            <a:ext cx="1708150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FFC0F6D4-6D87-4E0A-8DE2-5425DBD5144A}"/>
              </a:ext>
            </a:extLst>
          </p:cNvPr>
          <p:cNvSpPr/>
          <p:nvPr/>
        </p:nvSpPr>
        <p:spPr>
          <a:xfrm>
            <a:off x="395288" y="429180"/>
            <a:ext cx="33984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0000"/>
                </a:solidFill>
                <a:latin typeface="+mn-lt"/>
                <a:ea typeface="Arial Unicode MS" pitchFamily="34" charset="-128"/>
              </a:rPr>
              <a:t>Tábor, </a:t>
            </a:r>
            <a:r>
              <a:rPr lang="cs-CZ" altLang="cs-CZ" sz="3200" b="1" dirty="0" err="1">
                <a:solidFill>
                  <a:srgbClr val="000000"/>
                </a:solidFill>
                <a:latin typeface="+mn-lt"/>
                <a:ea typeface="Arial Unicode MS" pitchFamily="34" charset="-128"/>
              </a:rPr>
              <a:t>dů</a:t>
            </a:r>
            <a:r>
              <a:rPr lang="en-GB" altLang="cs-CZ" sz="3200" b="1" dirty="0">
                <a:solidFill>
                  <a:srgbClr val="000000"/>
                </a:solidFill>
                <a:latin typeface="+mn-lt"/>
                <a:ea typeface="Arial Unicode MS" pitchFamily="34" charset="-128"/>
              </a:rPr>
              <a:t>m </a:t>
            </a:r>
            <a:r>
              <a:rPr lang="en-GB" altLang="cs-CZ" sz="3200" b="1" dirty="0" err="1">
                <a:solidFill>
                  <a:srgbClr val="000000"/>
                </a:solidFill>
                <a:latin typeface="+mn-lt"/>
                <a:ea typeface="Arial Unicode MS" pitchFamily="34" charset="-128"/>
              </a:rPr>
              <a:t>čp</a:t>
            </a:r>
            <a:r>
              <a:rPr lang="en-GB" altLang="cs-CZ" sz="3200" b="1" dirty="0">
                <a:solidFill>
                  <a:srgbClr val="000000"/>
                </a:solidFill>
                <a:latin typeface="+mn-lt"/>
                <a:ea typeface="Arial Unicode MS" pitchFamily="34" charset="-128"/>
              </a:rPr>
              <a:t>. 308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3">
            <a:extLst>
              <a:ext uri="{FF2B5EF4-FFF2-40B4-BE49-F238E27FC236}">
                <a16:creationId xmlns:a16="http://schemas.microsoft.com/office/drawing/2014/main" id="{826AC6A2-BCFF-4E62-A859-BAFC4D846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71157"/>
            <a:ext cx="6853481" cy="31664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301" name="Picture 4">
            <a:extLst>
              <a:ext uri="{FF2B5EF4-FFF2-40B4-BE49-F238E27FC236}">
                <a16:creationId xmlns:a16="http://schemas.microsoft.com/office/drawing/2014/main" id="{4F9ED8CC-5588-44BD-87DC-1A3876A0F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612" y="318294"/>
            <a:ext cx="1211757" cy="2138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2" name="Text Box 5">
            <a:extLst>
              <a:ext uri="{FF2B5EF4-FFF2-40B4-BE49-F238E27FC236}">
                <a16:creationId xmlns:a16="http://schemas.microsoft.com/office/drawing/2014/main" id="{CC6DB4F3-0D55-44C2-973D-EC002F186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4" y="6021388"/>
            <a:ext cx="8785671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Chromatogram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chloroformového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extraktu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vzorku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nativní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pryskyřice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(A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kyselina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abietová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PA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kyselina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pimarová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MD methyl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dehydroabietát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D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kyselina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dehydroabietová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R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reten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V 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vinylguajakol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I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isovanilin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). </a:t>
            </a:r>
          </a:p>
        </p:txBody>
      </p:sp>
      <p:pic>
        <p:nvPicPr>
          <p:cNvPr id="55303" name="Picture 6">
            <a:extLst>
              <a:ext uri="{FF2B5EF4-FFF2-40B4-BE49-F238E27FC236}">
                <a16:creationId xmlns:a16="http://schemas.microsoft.com/office/drawing/2014/main" id="{2B746BF2-1442-4272-9D47-661B04175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844" y="318293"/>
            <a:ext cx="1211757" cy="2131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4" name="Text Box 7">
            <a:extLst>
              <a:ext uri="{FF2B5EF4-FFF2-40B4-BE49-F238E27FC236}">
                <a16:creationId xmlns:a16="http://schemas.microsoft.com/office/drawing/2014/main" id="{DA889899-298F-41E3-B5D3-9D3339AE7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35" y="1327451"/>
            <a:ext cx="4953129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šipka</a:t>
            </a:r>
            <a:r>
              <a:rPr lang="en-GB" altLang="cs-CZ" sz="1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typu</a:t>
            </a:r>
            <a:r>
              <a:rPr lang="en-GB" altLang="cs-CZ" sz="1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Štramberk</a:t>
            </a:r>
            <a:r>
              <a:rPr lang="en-GB" altLang="cs-CZ" sz="1400" dirty="0">
                <a:solidFill>
                  <a:srgbClr val="000000"/>
                </a:solidFill>
                <a:latin typeface="Arial" panose="020B0604020202020204" pitchFamily="34" charset="0"/>
              </a:rPr>
              <a:t>-Krnov</a:t>
            </a:r>
            <a:r>
              <a:rPr lang="cs-CZ" altLang="cs-CZ" sz="1400" dirty="0">
                <a:solidFill>
                  <a:srgbClr val="000000"/>
                </a:solidFill>
                <a:latin typeface="Arial" panose="020B0604020202020204" pitchFamily="34" charset="0"/>
              </a:rPr>
              <a:t>, střední eneolit, povrchový sběr.</a:t>
            </a:r>
            <a:endParaRPr lang="en-GB" altLang="cs-CZ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CADB8005-B955-499E-BC85-0A85A50C9EA4}"/>
              </a:ext>
            </a:extLst>
          </p:cNvPr>
          <p:cNvSpPr/>
          <p:nvPr/>
        </p:nvSpPr>
        <p:spPr>
          <a:xfrm>
            <a:off x="467544" y="392043"/>
            <a:ext cx="1543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cs-CZ" sz="2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Veletiny</a:t>
            </a:r>
            <a:endParaRPr lang="en-US" sz="2800" b="1" dirty="0"/>
          </a:p>
        </p:txBody>
      </p:sp>
      <p:pic>
        <p:nvPicPr>
          <p:cNvPr id="5" name="Obrázek 4" descr="Obsah obrázku houba, skála, velké, jídlo&#10;&#10;Popis byl vytvořen automaticky">
            <a:extLst>
              <a:ext uri="{FF2B5EF4-FFF2-40B4-BE49-F238E27FC236}">
                <a16:creationId xmlns:a16="http://schemas.microsoft.com/office/drawing/2014/main" id="{01B5F530-33AF-4CE4-B773-F3BA9FB204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369" y="3257937"/>
            <a:ext cx="1417320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582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F4A0F0-A5AF-44E5-A099-4E9D0034D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b="1" dirty="0"/>
              <a:t>Borová pryskyřice</a:t>
            </a:r>
            <a:endParaRPr lang="en-US" sz="2800" b="1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DE46ECF-77DC-4451-8F20-CF22F0AAE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385" y="2780928"/>
            <a:ext cx="2925762" cy="398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8EE5DA4-CF6A-4DCD-A061-E147B9B4F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53" y="3279711"/>
            <a:ext cx="2254397" cy="330365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922BAF4-DDEA-473E-B9AE-BD31C1C63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7884" y="3440360"/>
            <a:ext cx="2088232" cy="3143002"/>
          </a:xfrm>
          <a:prstGeom prst="rect">
            <a:avLst/>
          </a:prstGeom>
        </p:spPr>
      </p:pic>
      <p:sp>
        <p:nvSpPr>
          <p:cNvPr id="7" name="Šipka: doprava 6">
            <a:extLst>
              <a:ext uri="{FF2B5EF4-FFF2-40B4-BE49-F238E27FC236}">
                <a16:creationId xmlns:a16="http://schemas.microsoft.com/office/drawing/2014/main" id="{5A32B327-6083-4C0F-93D1-4ACDCE333801}"/>
              </a:ext>
            </a:extLst>
          </p:cNvPr>
          <p:cNvSpPr/>
          <p:nvPr/>
        </p:nvSpPr>
        <p:spPr>
          <a:xfrm>
            <a:off x="2671151" y="4782369"/>
            <a:ext cx="63425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9AAE260-F8D1-42DE-86C8-9B45EA61E032}"/>
              </a:ext>
            </a:extLst>
          </p:cNvPr>
          <p:cNvSpPr/>
          <p:nvPr/>
        </p:nvSpPr>
        <p:spPr>
          <a:xfrm>
            <a:off x="186129" y="1170885"/>
            <a:ext cx="87338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Borová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pryskyřice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je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výchozí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surovinou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pro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výrobu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terpentýnu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spolu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s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lněným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olejem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ho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používají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výtvarníci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při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olejomalbě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),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d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estilační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zbytek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je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kalafuna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která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se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pou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ží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vala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p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ř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z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ab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í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ja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čká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ch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nebo v bednářství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652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>
            <a:extLst>
              <a:ext uri="{FF2B5EF4-FFF2-40B4-BE49-F238E27FC236}">
                <a16:creationId xmlns:a16="http://schemas.microsoft.com/office/drawing/2014/main" id="{B8ACF2D5-250B-4355-A2FF-11BC3024F6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4318" y="692696"/>
            <a:ext cx="4114800" cy="612774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b="1" dirty="0"/>
              <a:t>Dehet z březové kůry</a:t>
            </a:r>
            <a:endParaRPr lang="en-GB" altLang="cs-CZ" sz="3600" b="1" dirty="0"/>
          </a:p>
        </p:txBody>
      </p:sp>
      <p:pic>
        <p:nvPicPr>
          <p:cNvPr id="56323" name="Picture 2">
            <a:extLst>
              <a:ext uri="{FF2B5EF4-FFF2-40B4-BE49-F238E27FC236}">
                <a16:creationId xmlns:a16="http://schemas.microsoft.com/office/drawing/2014/main" id="{FBAAA1F1-9D3D-4231-B03E-09DC63BEE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981" y="4584222"/>
            <a:ext cx="2265363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4" name="Picture 3">
            <a:extLst>
              <a:ext uri="{FF2B5EF4-FFF2-40B4-BE49-F238E27FC236}">
                <a16:creationId xmlns:a16="http://schemas.microsoft.com/office/drawing/2014/main" id="{BB3AD670-F9C9-42D2-B921-EB3FD8BA2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255" y="3164660"/>
            <a:ext cx="2548731" cy="1812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5" name="Picture 4">
            <a:extLst>
              <a:ext uri="{FF2B5EF4-FFF2-40B4-BE49-F238E27FC236}">
                <a16:creationId xmlns:a16="http://schemas.microsoft.com/office/drawing/2014/main" id="{886E75D6-CE82-474A-8F44-A1FF58952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92" y="3212976"/>
            <a:ext cx="4608512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326" name="TextovéPole 1">
            <a:extLst>
              <a:ext uri="{FF2B5EF4-FFF2-40B4-BE49-F238E27FC236}">
                <a16:creationId xmlns:a16="http://schemas.microsoft.com/office/drawing/2014/main" id="{39D58D57-38F4-491C-B517-2B4B3C4EF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361" y="2602706"/>
            <a:ext cx="22240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dirty="0"/>
              <a:t>Aplikace březové kůry</a:t>
            </a:r>
          </a:p>
        </p:txBody>
      </p:sp>
      <p:pic>
        <p:nvPicPr>
          <p:cNvPr id="5" name="Obrázek 4" descr="Obsah obrázku tráva, exteriér, rostlina, strom&#10;&#10;Popis byl vytvořen automaticky">
            <a:extLst>
              <a:ext uri="{FF2B5EF4-FFF2-40B4-BE49-F238E27FC236}">
                <a16:creationId xmlns:a16="http://schemas.microsoft.com/office/drawing/2014/main" id="{1791690B-3B9F-45CD-85CC-F35B65DA01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532" y="311274"/>
            <a:ext cx="4023666" cy="268244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>
            <a:extLst>
              <a:ext uri="{FF2B5EF4-FFF2-40B4-BE49-F238E27FC236}">
                <a16:creationId xmlns:a16="http://schemas.microsoft.com/office/drawing/2014/main" id="{AB08B128-66F6-4EB2-87E9-565D8EB1D9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3568" y="200426"/>
            <a:ext cx="7272808" cy="338137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200" b="1" dirty="0"/>
              <a:t>Výroba dehtu z březové kůry</a:t>
            </a:r>
            <a:endParaRPr lang="en-GB" altLang="cs-CZ" sz="3200" b="1" dirty="0"/>
          </a:p>
        </p:txBody>
      </p:sp>
      <p:pic>
        <p:nvPicPr>
          <p:cNvPr id="57347" name="Picture 2">
            <a:extLst>
              <a:ext uri="{FF2B5EF4-FFF2-40B4-BE49-F238E27FC236}">
                <a16:creationId xmlns:a16="http://schemas.microsoft.com/office/drawing/2014/main" id="{754F3BB6-B4FA-4D8D-86B4-72FBFFEE6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770996"/>
            <a:ext cx="2310245" cy="331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348" name="Picture 3">
            <a:extLst>
              <a:ext uri="{FF2B5EF4-FFF2-40B4-BE49-F238E27FC236}">
                <a16:creationId xmlns:a16="http://schemas.microsoft.com/office/drawing/2014/main" id="{D85499F8-2DEF-4C61-B8DC-3EBD82E3E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012" y="1425787"/>
            <a:ext cx="2226068" cy="2866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349" name="Picture 4">
            <a:extLst>
              <a:ext uri="{FF2B5EF4-FFF2-40B4-BE49-F238E27FC236}">
                <a16:creationId xmlns:a16="http://schemas.microsoft.com/office/drawing/2014/main" id="{5E186054-303A-4567-B63E-6F0AD9CA9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79419"/>
            <a:ext cx="3216079" cy="2822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7350" name="Rectangle 5">
            <a:extLst>
              <a:ext uri="{FF2B5EF4-FFF2-40B4-BE49-F238E27FC236}">
                <a16:creationId xmlns:a16="http://schemas.microsoft.com/office/drawing/2014/main" id="{75E01A89-5D60-49BC-B7F9-C4B7D178C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868875"/>
            <a:ext cx="3607376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Různé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varianty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„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metody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dvou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nádob</a:t>
            </a:r>
            <a:r>
              <a:rPr lang="cs-CZ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“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827E1F87-516C-443F-BD05-A851C1E77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070" y="4228791"/>
            <a:ext cx="2557138" cy="2330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A22C415-A1FB-4B82-BCCF-49F72108A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292640"/>
            <a:ext cx="1878197" cy="2413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343C7591-A72F-4B65-8873-37A153289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19" y="5632692"/>
            <a:ext cx="3635551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cs-CZ" altLang="cs-CZ" sz="1800" dirty="0">
                <a:solidFill>
                  <a:srgbClr val="000000"/>
                </a:solidFill>
                <a:latin typeface="+mn-lt"/>
              </a:rPr>
              <a:t>A</a:t>
            </a:r>
            <a:r>
              <a:rPr lang="en-GB" altLang="cs-CZ" sz="1800" dirty="0" err="1">
                <a:solidFill>
                  <a:srgbClr val="000000"/>
                </a:solidFill>
                <a:latin typeface="+mn-lt"/>
              </a:rPr>
              <a:t>rcheologický</a:t>
            </a:r>
            <a:r>
              <a:rPr lang="en-GB" altLang="cs-CZ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800" dirty="0" err="1">
                <a:solidFill>
                  <a:srgbClr val="000000"/>
                </a:solidFill>
                <a:latin typeface="+mn-lt"/>
              </a:rPr>
              <a:t>doklad</a:t>
            </a:r>
            <a:r>
              <a:rPr lang="cs-CZ" altLang="cs-CZ" sz="1800" dirty="0">
                <a:solidFill>
                  <a:srgbClr val="000000"/>
                </a:solidFill>
                <a:latin typeface="+mn-lt"/>
              </a:rPr>
              <a:t> technologie a</a:t>
            </a:r>
            <a:r>
              <a:rPr lang="en-GB" altLang="cs-CZ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  <a:latin typeface="+mn-lt"/>
              </a:rPr>
              <a:t>p</a:t>
            </a:r>
            <a:r>
              <a:rPr lang="en-GB" altLang="cs-CZ" sz="1800" dirty="0" err="1">
                <a:solidFill>
                  <a:srgbClr val="000000"/>
                </a:solidFill>
                <a:latin typeface="+mn-lt"/>
              </a:rPr>
              <a:t>ozůstatky</a:t>
            </a:r>
            <a:r>
              <a:rPr lang="en-GB" altLang="cs-CZ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800" dirty="0" err="1">
                <a:solidFill>
                  <a:srgbClr val="000000"/>
                </a:solidFill>
                <a:latin typeface="+mn-lt"/>
              </a:rPr>
              <a:t>nádob</a:t>
            </a:r>
            <a:r>
              <a:rPr lang="en-GB" altLang="cs-CZ" sz="1800" dirty="0">
                <a:solidFill>
                  <a:srgbClr val="000000"/>
                </a:solidFill>
                <a:latin typeface="+mn-lt"/>
              </a:rPr>
              <a:t> s </a:t>
            </a:r>
            <a:r>
              <a:rPr lang="en-GB" altLang="cs-CZ" sz="1800" dirty="0" err="1">
                <a:solidFill>
                  <a:srgbClr val="000000"/>
                </a:solidFill>
                <a:latin typeface="+mn-lt"/>
              </a:rPr>
              <a:t>perforovaným</a:t>
            </a:r>
            <a:r>
              <a:rPr lang="en-GB" altLang="cs-CZ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800" dirty="0" err="1">
                <a:solidFill>
                  <a:srgbClr val="000000"/>
                </a:solidFill>
                <a:latin typeface="+mn-lt"/>
              </a:rPr>
              <a:t>dnem</a:t>
            </a:r>
            <a:r>
              <a:rPr lang="en-GB" altLang="cs-CZ" sz="1800" dirty="0">
                <a:solidFill>
                  <a:srgbClr val="000000"/>
                </a:solidFill>
                <a:latin typeface="+mn-lt"/>
              </a:rPr>
              <a:t> (</a:t>
            </a:r>
            <a:r>
              <a:rPr lang="en-GB" altLang="cs-CZ" sz="1800" dirty="0" err="1">
                <a:solidFill>
                  <a:srgbClr val="000000"/>
                </a:solidFill>
                <a:latin typeface="+mn-lt"/>
              </a:rPr>
              <a:t>Meklenbursko</a:t>
            </a:r>
            <a:r>
              <a:rPr lang="cs-CZ" altLang="cs-CZ" sz="1800" dirty="0">
                <a:solidFill>
                  <a:srgbClr val="000000"/>
                </a:solidFill>
                <a:latin typeface="+mn-lt"/>
              </a:rPr>
              <a:t>).</a:t>
            </a:r>
            <a:endParaRPr lang="en-GB" altLang="cs-CZ" sz="1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8948582C-B20E-4E76-AB91-A659F87CF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747D6F95-55A6-4110-8E53-3C80B75061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306387"/>
            <a:ext cx="5525244" cy="428599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000" b="1" dirty="0"/>
              <a:t>Suchá destilace </a:t>
            </a:r>
            <a:r>
              <a:rPr lang="cs-CZ" altLang="cs-CZ" sz="2000" b="1" dirty="0" err="1"/>
              <a:t>triterpenoidních</a:t>
            </a:r>
            <a:r>
              <a:rPr lang="cs-CZ" altLang="cs-CZ" sz="2000" b="1" dirty="0"/>
              <a:t> pryskyřic</a:t>
            </a:r>
            <a:endParaRPr lang="en-GB" altLang="cs-CZ" sz="2000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AB1F950-100E-404E-817E-8FAEEA499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860932"/>
            <a:ext cx="5400600" cy="585634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1">
            <a:extLst>
              <a:ext uri="{FF2B5EF4-FFF2-40B4-BE49-F238E27FC236}">
                <a16:creationId xmlns:a16="http://schemas.microsoft.com/office/drawing/2014/main" id="{1317F5F1-ABD8-42D6-825D-9109B4D7CB0A}"/>
              </a:ext>
            </a:extLst>
          </p:cNvPr>
          <p:cNvGrpSpPr>
            <a:grpSpLocks/>
          </p:cNvGrpSpPr>
          <p:nvPr/>
        </p:nvGrpSpPr>
        <p:grpSpPr bwMode="auto">
          <a:xfrm>
            <a:off x="6804248" y="2564904"/>
            <a:ext cx="2088232" cy="2004268"/>
            <a:chOff x="657" y="0"/>
            <a:chExt cx="4582" cy="4320"/>
          </a:xfrm>
        </p:grpSpPr>
        <p:pic>
          <p:nvPicPr>
            <p:cNvPr id="7" name="Picture 4" descr="Obr 1">
              <a:extLst>
                <a:ext uri="{FF2B5EF4-FFF2-40B4-BE49-F238E27FC236}">
                  <a16:creationId xmlns:a16="http://schemas.microsoft.com/office/drawing/2014/main" id="{A6B0263D-3059-455D-B330-51A592AE81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0"/>
              <a:ext cx="4582" cy="4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" name="Line 10">
              <a:extLst>
                <a:ext uri="{FF2B5EF4-FFF2-40B4-BE49-F238E27FC236}">
                  <a16:creationId xmlns:a16="http://schemas.microsoft.com/office/drawing/2014/main" id="{CF180CB3-C136-48DA-B1BB-9935516083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85" y="1253"/>
              <a:ext cx="272" cy="227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9330" name="Picture 2" descr="Krhovxx">
            <a:extLst>
              <a:ext uri="{FF2B5EF4-FFF2-40B4-BE49-F238E27FC236}">
                <a16:creationId xmlns:a16="http://schemas.microsoft.com/office/drawing/2014/main" id="{81FD395A-6E5F-4B0A-8F33-AD75AAF82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30" y="1921174"/>
            <a:ext cx="6469782" cy="3770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C8E46BF1-10C9-47A9-8DFE-D62C3C3D8D02}"/>
              </a:ext>
            </a:extLst>
          </p:cNvPr>
          <p:cNvSpPr/>
          <p:nvPr/>
        </p:nvSpPr>
        <p:spPr>
          <a:xfrm>
            <a:off x="263794" y="5872863"/>
            <a:ext cx="8611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cs-CZ" dirty="0">
                <a:solidFill>
                  <a:srgbClr val="000000"/>
                </a:solidFill>
              </a:rPr>
              <a:t>Chromatogram (Scan mod) </a:t>
            </a:r>
            <a:r>
              <a:rPr lang="en-GB" altLang="cs-CZ" dirty="0" err="1">
                <a:solidFill>
                  <a:srgbClr val="000000"/>
                </a:solidFill>
              </a:rPr>
              <a:t>chloroformového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en-GB" altLang="cs-CZ" dirty="0" err="1">
                <a:solidFill>
                  <a:srgbClr val="000000"/>
                </a:solidFill>
              </a:rPr>
              <a:t>extraktu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en-GB" altLang="cs-CZ" dirty="0" err="1">
                <a:solidFill>
                  <a:srgbClr val="000000"/>
                </a:solidFill>
              </a:rPr>
              <a:t>vzorku</a:t>
            </a:r>
            <a:r>
              <a:rPr lang="en-GB" altLang="cs-CZ" dirty="0">
                <a:solidFill>
                  <a:srgbClr val="000000"/>
                </a:solidFill>
              </a:rPr>
              <a:t> z </a:t>
            </a:r>
            <a:r>
              <a:rPr lang="cs-CZ" altLang="cs-CZ" dirty="0">
                <a:solidFill>
                  <a:srgbClr val="000000"/>
                </a:solidFill>
              </a:rPr>
              <a:t>Krhova </a:t>
            </a:r>
            <a:r>
              <a:rPr lang="en-GB" altLang="cs-CZ" dirty="0">
                <a:solidFill>
                  <a:srgbClr val="000000"/>
                </a:solidFill>
              </a:rPr>
              <a:t>(L4 lupa-2,20(29)-</a:t>
            </a:r>
            <a:r>
              <a:rPr lang="en-GB" altLang="cs-CZ" dirty="0" err="1">
                <a:solidFill>
                  <a:srgbClr val="000000"/>
                </a:solidFill>
              </a:rPr>
              <a:t>dien</a:t>
            </a:r>
            <a:r>
              <a:rPr lang="en-GB" altLang="cs-CZ" dirty="0">
                <a:solidFill>
                  <a:srgbClr val="000000"/>
                </a:solidFill>
              </a:rPr>
              <a:t>, L3 lupa-2,20(29)-dien-28-ol,  L2 </a:t>
            </a:r>
            <a:r>
              <a:rPr lang="en-GB" altLang="cs-CZ" dirty="0" err="1">
                <a:solidFill>
                  <a:srgbClr val="000000"/>
                </a:solidFill>
              </a:rPr>
              <a:t>lupenon</a:t>
            </a:r>
            <a:r>
              <a:rPr lang="en-GB" altLang="cs-CZ" dirty="0">
                <a:solidFill>
                  <a:srgbClr val="000000"/>
                </a:solidFill>
              </a:rPr>
              <a:t>, L1 lupeol, B2 </a:t>
            </a:r>
            <a:r>
              <a:rPr lang="en-GB" altLang="cs-CZ" dirty="0" err="1">
                <a:solidFill>
                  <a:srgbClr val="000000"/>
                </a:solidFill>
              </a:rPr>
              <a:t>betulon</a:t>
            </a:r>
            <a:r>
              <a:rPr lang="en-GB" altLang="cs-CZ" dirty="0">
                <a:solidFill>
                  <a:srgbClr val="000000"/>
                </a:solidFill>
              </a:rPr>
              <a:t>, B1 </a:t>
            </a:r>
            <a:r>
              <a:rPr lang="en-GB" altLang="cs-CZ" dirty="0" err="1">
                <a:solidFill>
                  <a:srgbClr val="000000"/>
                </a:solidFill>
              </a:rPr>
              <a:t>betulin</a:t>
            </a:r>
            <a:r>
              <a:rPr lang="en-GB" altLang="cs-CZ" dirty="0">
                <a:solidFill>
                  <a:srgbClr val="000000"/>
                </a:solidFill>
              </a:rPr>
              <a:t>).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20CE0204-E9F7-4F0D-9616-5D5F7AD8ECC0}"/>
              </a:ext>
            </a:extLst>
          </p:cNvPr>
          <p:cNvSpPr/>
          <p:nvPr/>
        </p:nvSpPr>
        <p:spPr>
          <a:xfrm>
            <a:off x="683568" y="202365"/>
            <a:ext cx="12715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Krhov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2800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AB7CBB61-3451-44A6-AA4F-00A8D66DE5CA}"/>
              </a:ext>
            </a:extLst>
          </p:cNvPr>
          <p:cNvSpPr/>
          <p:nvPr/>
        </p:nvSpPr>
        <p:spPr>
          <a:xfrm>
            <a:off x="503012" y="1086272"/>
            <a:ext cx="818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+mn-lt"/>
                <a:ea typeface="Times New Roman" panose="02020603050405020304" pitchFamily="18" charset="0"/>
              </a:rPr>
              <a:t>V průběhu prací spojených s revitalizací rybníka Utopenec bylo lokalizováno sídliště šáreckého stupně kultury s lineární keramikou</a:t>
            </a:r>
            <a:r>
              <a:rPr lang="en-US" dirty="0">
                <a:latin typeface="+mn-lt"/>
                <a:ea typeface="Times New Roman" panose="02020603050405020304" pitchFamily="18" charset="0"/>
              </a:rPr>
              <a:t> (</a:t>
            </a:r>
            <a:r>
              <a:rPr lang="en-US" dirty="0" err="1">
                <a:latin typeface="+mn-lt"/>
                <a:ea typeface="Times New Roman" panose="02020603050405020304" pitchFamily="18" charset="0"/>
              </a:rPr>
              <a:t>st</a:t>
            </a:r>
            <a:r>
              <a:rPr lang="cs-CZ" dirty="0">
                <a:latin typeface="+mn-lt"/>
                <a:ea typeface="Times New Roman" panose="02020603050405020304" pitchFamily="18" charset="0"/>
              </a:rPr>
              <a:t>ř</a:t>
            </a:r>
            <a:r>
              <a:rPr lang="en-US" dirty="0">
                <a:latin typeface="+mn-lt"/>
                <a:ea typeface="Times New Roman" panose="02020603050405020304" pitchFamily="18" charset="0"/>
              </a:rPr>
              <a:t>e</a:t>
            </a:r>
            <a:r>
              <a:rPr lang="cs-CZ" dirty="0">
                <a:latin typeface="+mn-lt"/>
                <a:ea typeface="Times New Roman" panose="02020603050405020304" pitchFamily="18" charset="0"/>
              </a:rPr>
              <a:t>d</a:t>
            </a:r>
            <a:r>
              <a:rPr lang="en-US" dirty="0">
                <a:latin typeface="+mn-lt"/>
                <a:ea typeface="Times New Roman" panose="02020603050405020304" pitchFamily="18" charset="0"/>
              </a:rPr>
              <a:t>n</a:t>
            </a:r>
            <a:r>
              <a:rPr lang="cs-CZ" dirty="0">
                <a:latin typeface="+mn-lt"/>
                <a:ea typeface="Times New Roman" panose="02020603050405020304" pitchFamily="18" charset="0"/>
              </a:rPr>
              <a:t>í neolit</a:t>
            </a:r>
            <a:r>
              <a:rPr lang="en-US" dirty="0">
                <a:latin typeface="+mn-lt"/>
                <a:ea typeface="Times New Roman" panose="02020603050405020304" pitchFamily="18" charset="0"/>
              </a:rPr>
              <a:t>).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20559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2">
            <a:extLst>
              <a:ext uri="{FF2B5EF4-FFF2-40B4-BE49-F238E27FC236}">
                <a16:creationId xmlns:a16="http://schemas.microsoft.com/office/drawing/2014/main" id="{AD7045D1-D048-4917-A4A4-2AB845AD8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17429"/>
            <a:ext cx="6624736" cy="366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44" name="Picture 3">
            <a:extLst>
              <a:ext uri="{FF2B5EF4-FFF2-40B4-BE49-F238E27FC236}">
                <a16:creationId xmlns:a16="http://schemas.microsoft.com/office/drawing/2014/main" id="{6D46CAC8-1D79-40F1-A349-08931E99E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205" y="2339707"/>
            <a:ext cx="2344280" cy="1524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45" name="Rectangle 4">
            <a:extLst>
              <a:ext uri="{FF2B5EF4-FFF2-40B4-BE49-F238E27FC236}">
                <a16:creationId xmlns:a16="http://schemas.microsoft.com/office/drawing/2014/main" id="{0F144AE6-14D7-4759-90B1-5192906F1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292" y="5974433"/>
            <a:ext cx="8638749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Chromatogram (Scan mod)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chloroformového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extraktu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vzorku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z Ivanovic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na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Hané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(L4 lupa-2,20(29)-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dien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L3 lupa-2,20(29)-dien-28-ol,  L2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lupenon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L1 lupeol, B2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betulon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B1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betulin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). 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FF330268-77D8-4532-8302-9D6198E49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736" y="4219387"/>
            <a:ext cx="2232369" cy="1312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1ED9668-C4C8-41B2-B210-28C7B77EAD5B}"/>
              </a:ext>
            </a:extLst>
          </p:cNvPr>
          <p:cNvSpPr txBox="1"/>
          <p:nvPr/>
        </p:nvSpPr>
        <p:spPr>
          <a:xfrm>
            <a:off x="414292" y="296610"/>
            <a:ext cx="32920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Ivanovice na Hané</a:t>
            </a:r>
            <a:endParaRPr lang="en-US" sz="3200" b="1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05C862C-CAC2-420B-9DD1-86090D58C4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2893" y="182526"/>
            <a:ext cx="2016792" cy="184920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F1C9E23-5C2E-43D9-B711-660514F2F080}"/>
              </a:ext>
            </a:extLst>
          </p:cNvPr>
          <p:cNvSpPr txBox="1"/>
          <p:nvPr/>
        </p:nvSpPr>
        <p:spPr>
          <a:xfrm>
            <a:off x="812089" y="1139262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- výzkum </a:t>
            </a:r>
            <a:r>
              <a:rPr lang="cs-CZ" dirty="0" err="1"/>
              <a:t>eneolitického</a:t>
            </a:r>
            <a:r>
              <a:rPr lang="cs-CZ" dirty="0"/>
              <a:t> sídliště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27A785-4A4D-450A-BDC5-D37D7513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4068"/>
            <a:ext cx="2893030" cy="708124"/>
          </a:xfrm>
        </p:spPr>
        <p:txBody>
          <a:bodyPr/>
          <a:lstStyle/>
          <a:p>
            <a:r>
              <a:rPr lang="en-GB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Brno–</a:t>
            </a:r>
            <a:r>
              <a:rPr lang="en-GB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Modřice</a:t>
            </a:r>
            <a:endParaRPr lang="en-US" sz="28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B41C6B2-12E8-44EB-AE79-0B664AEC2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42" y="2299686"/>
            <a:ext cx="7132352" cy="351765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754DD98-805B-4207-8246-663DB6801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771" y="190343"/>
            <a:ext cx="3129246" cy="2073027"/>
          </a:xfrm>
          <a:prstGeom prst="rect">
            <a:avLst/>
          </a:prstGeom>
        </p:spPr>
      </p:pic>
      <p:pic>
        <p:nvPicPr>
          <p:cNvPr id="11" name="Obrázek 10" descr="Obsah obrázku kniha, text, fotka, černá&#10;&#10;Popis byl vytvořen automaticky">
            <a:extLst>
              <a:ext uri="{FF2B5EF4-FFF2-40B4-BE49-F238E27FC236}">
                <a16:creationId xmlns:a16="http://schemas.microsoft.com/office/drawing/2014/main" id="{028324C1-FFB2-400A-8326-CE94F64EC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640" y="2533836"/>
            <a:ext cx="1790328" cy="1790328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F7666D17-7874-469D-AF34-A1515096875E}"/>
              </a:ext>
            </a:extLst>
          </p:cNvPr>
          <p:cNvSpPr/>
          <p:nvPr/>
        </p:nvSpPr>
        <p:spPr>
          <a:xfrm>
            <a:off x="284199" y="5917601"/>
            <a:ext cx="85708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cs-CZ" dirty="0">
                <a:solidFill>
                  <a:srgbClr val="000000"/>
                </a:solidFill>
              </a:rPr>
              <a:t>Chromatogram (Scan mod) </a:t>
            </a:r>
            <a:r>
              <a:rPr lang="en-GB" altLang="cs-CZ" dirty="0" err="1">
                <a:solidFill>
                  <a:srgbClr val="000000"/>
                </a:solidFill>
              </a:rPr>
              <a:t>chloroformového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en-GB" altLang="cs-CZ" dirty="0" err="1">
                <a:solidFill>
                  <a:srgbClr val="000000"/>
                </a:solidFill>
              </a:rPr>
              <a:t>extraktu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en-GB" altLang="cs-CZ" dirty="0" err="1">
                <a:solidFill>
                  <a:srgbClr val="000000"/>
                </a:solidFill>
              </a:rPr>
              <a:t>vzorku</a:t>
            </a:r>
            <a:r>
              <a:rPr lang="en-GB" altLang="cs-CZ" dirty="0">
                <a:solidFill>
                  <a:srgbClr val="000000"/>
                </a:solidFill>
              </a:rPr>
              <a:t> z </a:t>
            </a:r>
            <a:r>
              <a:rPr lang="cs-CZ" altLang="cs-CZ" dirty="0">
                <a:solidFill>
                  <a:srgbClr val="000000"/>
                </a:solidFill>
              </a:rPr>
              <a:t>Brna-Modřic </a:t>
            </a:r>
            <a:r>
              <a:rPr lang="en-GB" altLang="cs-CZ" dirty="0">
                <a:solidFill>
                  <a:srgbClr val="000000"/>
                </a:solidFill>
              </a:rPr>
              <a:t>(L4 lupa-2,20(29)-</a:t>
            </a:r>
            <a:r>
              <a:rPr lang="en-GB" altLang="cs-CZ" dirty="0" err="1">
                <a:solidFill>
                  <a:srgbClr val="000000"/>
                </a:solidFill>
              </a:rPr>
              <a:t>dien</a:t>
            </a:r>
            <a:r>
              <a:rPr lang="en-GB" altLang="cs-CZ" dirty="0">
                <a:solidFill>
                  <a:srgbClr val="000000"/>
                </a:solidFill>
              </a:rPr>
              <a:t>, L3 lupa-2,20(29)-dien-28-ol,  L2 </a:t>
            </a:r>
            <a:r>
              <a:rPr lang="en-GB" altLang="cs-CZ" dirty="0" err="1">
                <a:solidFill>
                  <a:srgbClr val="000000"/>
                </a:solidFill>
              </a:rPr>
              <a:t>lupenon</a:t>
            </a:r>
            <a:r>
              <a:rPr lang="en-GB" altLang="cs-CZ" dirty="0">
                <a:solidFill>
                  <a:srgbClr val="000000"/>
                </a:solidFill>
              </a:rPr>
              <a:t>, L1 lupeol, B2 </a:t>
            </a:r>
            <a:r>
              <a:rPr lang="en-GB" altLang="cs-CZ" dirty="0" err="1">
                <a:solidFill>
                  <a:srgbClr val="000000"/>
                </a:solidFill>
              </a:rPr>
              <a:t>betulon</a:t>
            </a:r>
            <a:r>
              <a:rPr lang="en-GB" altLang="cs-CZ" dirty="0">
                <a:solidFill>
                  <a:srgbClr val="000000"/>
                </a:solidFill>
              </a:rPr>
              <a:t>, B1 </a:t>
            </a:r>
            <a:r>
              <a:rPr lang="en-GB" altLang="cs-CZ" dirty="0" err="1">
                <a:solidFill>
                  <a:srgbClr val="000000"/>
                </a:solidFill>
              </a:rPr>
              <a:t>betulin</a:t>
            </a:r>
            <a:r>
              <a:rPr lang="en-GB" altLang="cs-CZ" dirty="0">
                <a:solidFill>
                  <a:srgbClr val="000000"/>
                </a:solidFill>
              </a:rPr>
              <a:t>). 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7F2F5ED2-F056-48D7-8A39-79F66C2B1448}"/>
              </a:ext>
            </a:extLst>
          </p:cNvPr>
          <p:cNvSpPr/>
          <p:nvPr/>
        </p:nvSpPr>
        <p:spPr>
          <a:xfrm>
            <a:off x="457200" y="1244846"/>
            <a:ext cx="50893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 v </a:t>
            </a:r>
            <a:r>
              <a:rPr lang="en-US" dirty="0" err="1"/>
              <a:t>žárovém</a:t>
            </a:r>
            <a:r>
              <a:rPr lang="en-US" dirty="0"/>
              <a:t> </a:t>
            </a:r>
            <a:r>
              <a:rPr lang="en-US" dirty="0" err="1"/>
              <a:t>hrobě</a:t>
            </a:r>
            <a:r>
              <a:rPr lang="en-US" dirty="0"/>
              <a:t> ze </a:t>
            </a:r>
            <a:r>
              <a:rPr lang="en-US" dirty="0" err="1"/>
              <a:t>starší</a:t>
            </a:r>
            <a:r>
              <a:rPr lang="en-US" dirty="0"/>
              <a:t> </a:t>
            </a:r>
            <a:r>
              <a:rPr lang="en-US" dirty="0" err="1"/>
              <a:t>doby</a:t>
            </a:r>
            <a:r>
              <a:rPr lang="en-US" dirty="0"/>
              <a:t> </a:t>
            </a:r>
            <a:r>
              <a:rPr lang="en-US" dirty="0" err="1"/>
              <a:t>římské</a:t>
            </a:r>
            <a:r>
              <a:rPr lang="en-US" dirty="0"/>
              <a:t> </a:t>
            </a:r>
            <a:r>
              <a:rPr lang="en-US" dirty="0" err="1"/>
              <a:t>byla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kostmi</a:t>
            </a:r>
            <a:r>
              <a:rPr lang="en-US" dirty="0"/>
              <a:t> </a:t>
            </a:r>
            <a:r>
              <a:rPr lang="en-US" dirty="0" err="1"/>
              <a:t>nalezena</a:t>
            </a:r>
            <a:r>
              <a:rPr lang="en-US" dirty="0"/>
              <a:t> </a:t>
            </a:r>
            <a:r>
              <a:rPr lang="en-US" dirty="0" err="1"/>
              <a:t>hrudka</a:t>
            </a:r>
            <a:r>
              <a:rPr lang="en-US" dirty="0"/>
              <a:t> </a:t>
            </a:r>
            <a:r>
              <a:rPr lang="en-US" dirty="0" err="1"/>
              <a:t>tmavé</a:t>
            </a:r>
            <a:r>
              <a:rPr lang="en-US" dirty="0"/>
              <a:t> </a:t>
            </a:r>
            <a:r>
              <a:rPr lang="en-US" dirty="0" err="1"/>
              <a:t>organické</a:t>
            </a:r>
            <a:r>
              <a:rPr lang="en-US" dirty="0"/>
              <a:t> </a:t>
            </a:r>
            <a:r>
              <a:rPr lang="en-US" dirty="0" err="1"/>
              <a:t>hmoty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4470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ovéPole 1">
            <a:extLst>
              <a:ext uri="{FF2B5EF4-FFF2-40B4-BE49-F238E27FC236}">
                <a16:creationId xmlns:a16="http://schemas.microsoft.com/office/drawing/2014/main" id="{9263FAEB-93E6-4AB6-8C02-D33A12F4A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447800"/>
            <a:ext cx="68580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/>
              <a:t>„</a:t>
            </a:r>
            <a:r>
              <a:rPr lang="cs-CZ" altLang="cs-CZ" sz="2800" dirty="0" err="1"/>
              <a:t>bulk</a:t>
            </a:r>
            <a:r>
              <a:rPr lang="cs-CZ" altLang="cs-CZ" sz="2800" dirty="0"/>
              <a:t>“ analýza (průměrná složení)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/>
              <a:t>         vs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/>
              <a:t>lokální analýza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/>
              <a:t>Destruktivní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err="1"/>
              <a:t>Semidestruktivní</a:t>
            </a:r>
            <a:endParaRPr lang="cs-CZ" altLang="cs-CZ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/>
              <a:t>Nedestruktivní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/>
              <a:t>Kvalitativní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err="1"/>
              <a:t>Semikvantitativní</a:t>
            </a:r>
            <a:endParaRPr lang="cs-CZ" altLang="cs-CZ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/>
              <a:t>Kvantitativní</a:t>
            </a:r>
          </a:p>
        </p:txBody>
      </p:sp>
      <p:sp>
        <p:nvSpPr>
          <p:cNvPr id="8195" name="Nadpis 1">
            <a:extLst>
              <a:ext uri="{FF2B5EF4-FFF2-40B4-BE49-F238E27FC236}">
                <a16:creationId xmlns:a16="http://schemas.microsoft.com/office/drawing/2014/main" id="{ED92C922-36C7-48A5-A5BE-994345891B25}"/>
              </a:ext>
            </a:extLst>
          </p:cNvPr>
          <p:cNvSpPr txBox="1">
            <a:spLocks/>
          </p:cNvSpPr>
          <p:nvPr/>
        </p:nvSpPr>
        <p:spPr bwMode="auto"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/>
              <a:t>Analytické metody</a:t>
            </a:r>
          </a:p>
        </p:txBody>
      </p:sp>
      <p:sp>
        <p:nvSpPr>
          <p:cNvPr id="8196" name="TextovéPole 1">
            <a:extLst>
              <a:ext uri="{FF2B5EF4-FFF2-40B4-BE49-F238E27FC236}">
                <a16:creationId xmlns:a16="http://schemas.microsoft.com/office/drawing/2014/main" id="{B60C9D1F-981B-459F-9F30-BC30EFAC6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5449888"/>
            <a:ext cx="34861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Atomová spektrometrie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Molekulová spektrometrie</a:t>
            </a: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DFFED3E3-1D7B-4B19-AB93-59274680C124}"/>
              </a:ext>
            </a:extLst>
          </p:cNvPr>
          <p:cNvCxnSpPr/>
          <p:nvPr/>
        </p:nvCxnSpPr>
        <p:spPr>
          <a:xfrm>
            <a:off x="3492500" y="2708275"/>
            <a:ext cx="187166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8" name="TextovéPole 3">
            <a:extLst>
              <a:ext uri="{FF2B5EF4-FFF2-40B4-BE49-F238E27FC236}">
                <a16:creationId xmlns:a16="http://schemas.microsoft.com/office/drawing/2014/main" id="{304E8337-67EB-488C-83AF-5C4D3BA4F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2446338"/>
            <a:ext cx="19558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mikroskopie</a:t>
            </a:r>
          </a:p>
        </p:txBody>
      </p:sp>
      <p:sp>
        <p:nvSpPr>
          <p:cNvPr id="8199" name="TextovéPole 3">
            <a:extLst>
              <a:ext uri="{FF2B5EF4-FFF2-40B4-BE49-F238E27FC236}">
                <a16:creationId xmlns:a16="http://schemas.microsoft.com/office/drawing/2014/main" id="{88B8DE8A-3106-4D92-AF10-A09BD2FFA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3789363"/>
            <a:ext cx="27178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2400"/>
              <a:t>Anorganická analýza</a:t>
            </a:r>
          </a:p>
          <a:p>
            <a:pPr eaLnBrk="1" hangingPunct="1"/>
            <a:endParaRPr lang="cs-CZ" altLang="en-US" sz="800"/>
          </a:p>
          <a:p>
            <a:pPr eaLnBrk="1" hangingPunct="1"/>
            <a:r>
              <a:rPr lang="cs-CZ" altLang="en-US" sz="2400"/>
              <a:t>Organická analýza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2">
            <a:extLst>
              <a:ext uri="{FF2B5EF4-FFF2-40B4-BE49-F238E27FC236}">
                <a16:creationId xmlns:a16="http://schemas.microsoft.com/office/drawing/2014/main" id="{20E0A20F-EC1F-4DB7-A651-E73767479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250" y="213159"/>
            <a:ext cx="3918916" cy="310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C081A75-4CC7-4BBD-9369-0B15E0EFB623}"/>
              </a:ext>
            </a:extLst>
          </p:cNvPr>
          <p:cNvSpPr txBox="1"/>
          <p:nvPr/>
        </p:nvSpPr>
        <p:spPr>
          <a:xfrm>
            <a:off x="6012160" y="3354904"/>
            <a:ext cx="202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Lešany u Prostějova</a:t>
            </a:r>
            <a:endParaRPr lang="en-US" dirty="0"/>
          </a:p>
        </p:txBody>
      </p:sp>
      <p:pic>
        <p:nvPicPr>
          <p:cNvPr id="4" name="Obrázek 3" descr="Obsah obrázku exteriér, skála, tráva, hora&#10;&#10;Popis byl vytvořen automaticky">
            <a:extLst>
              <a:ext uri="{FF2B5EF4-FFF2-40B4-BE49-F238E27FC236}">
                <a16:creationId xmlns:a16="http://schemas.microsoft.com/office/drawing/2014/main" id="{53838B66-6523-4945-B3D4-7312AEFDB4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34" y="3320256"/>
            <a:ext cx="2952328" cy="2214246"/>
          </a:xfrm>
          <a:prstGeom prst="rect">
            <a:avLst/>
          </a:prstGeom>
        </p:spPr>
      </p:pic>
      <p:pic>
        <p:nvPicPr>
          <p:cNvPr id="8" name="Obrázek 7" descr="Obsah obrázku skála&#10;&#10;Popis byl vytvořen automaticky">
            <a:extLst>
              <a:ext uri="{FF2B5EF4-FFF2-40B4-BE49-F238E27FC236}">
                <a16:creationId xmlns:a16="http://schemas.microsoft.com/office/drawing/2014/main" id="{712973FC-0E5D-463E-8FAF-2784E90954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44" y="213160"/>
            <a:ext cx="2952328" cy="263315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A3CDD41-4C9D-41C3-BCDB-FAD3FA5A951F}"/>
              </a:ext>
            </a:extLst>
          </p:cNvPr>
          <p:cNvSpPr txBox="1"/>
          <p:nvPr/>
        </p:nvSpPr>
        <p:spPr>
          <a:xfrm>
            <a:off x="884318" y="6008440"/>
            <a:ext cx="1769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Těšetice-Kyjovice</a:t>
            </a:r>
            <a:endParaRPr lang="en-US" dirty="0"/>
          </a:p>
        </p:txBody>
      </p:sp>
      <p:pic>
        <p:nvPicPr>
          <p:cNvPr id="13" name="Obrázek 12" descr="Obsah obrázku zvíře, skála&#10;&#10;Popis byl vytvořen automaticky">
            <a:extLst>
              <a:ext uri="{FF2B5EF4-FFF2-40B4-BE49-F238E27FC236}">
                <a16:creationId xmlns:a16="http://schemas.microsoft.com/office/drawing/2014/main" id="{E1494BD3-2196-489A-89A4-9D14C0842E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137" y="3895249"/>
            <a:ext cx="2028248" cy="2749592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09D65A05-9DBA-40DF-B6C7-CF760501C459}"/>
              </a:ext>
            </a:extLst>
          </p:cNvPr>
          <p:cNvSpPr txBox="1"/>
          <p:nvPr/>
        </p:nvSpPr>
        <p:spPr>
          <a:xfrm>
            <a:off x="7236296" y="6275509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Hulín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9777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2">
            <a:extLst>
              <a:ext uri="{FF2B5EF4-FFF2-40B4-BE49-F238E27FC236}">
                <a16:creationId xmlns:a16="http://schemas.microsoft.com/office/drawing/2014/main" id="{032C4594-48D4-45D1-8B7F-05F09151C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446" y="450849"/>
            <a:ext cx="4465638" cy="237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3492" name="Picture 3">
            <a:extLst>
              <a:ext uri="{FF2B5EF4-FFF2-40B4-BE49-F238E27FC236}">
                <a16:creationId xmlns:a16="http://schemas.microsoft.com/office/drawing/2014/main" id="{9E0D10B8-111E-483B-95C9-6B4A2ABFC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49" y="3203838"/>
            <a:ext cx="4426219" cy="281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3493" name="Rectangle 4">
            <a:extLst>
              <a:ext uri="{FF2B5EF4-FFF2-40B4-BE49-F238E27FC236}">
                <a16:creationId xmlns:a16="http://schemas.microsoft.com/office/drawing/2014/main" id="{3ADF7F80-DA6C-4D7E-BCE0-EA0517E45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118" y="450849"/>
            <a:ext cx="34575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Dolní</a:t>
            </a:r>
            <a:r>
              <a:rPr lang="en-GB" altLang="cs-CZ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Sukolom</a:t>
            </a:r>
            <a:r>
              <a:rPr lang="en-GB" altLang="cs-CZ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63494" name="Picture 5">
            <a:extLst>
              <a:ext uri="{FF2B5EF4-FFF2-40B4-BE49-F238E27FC236}">
                <a16:creationId xmlns:a16="http://schemas.microsoft.com/office/drawing/2014/main" id="{5AF17EC0-7B88-4EC3-9B58-D8E6E10F5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569" y="3197832"/>
            <a:ext cx="4465637" cy="282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3495" name="Rectangle 6">
            <a:extLst>
              <a:ext uri="{FF2B5EF4-FFF2-40B4-BE49-F238E27FC236}">
                <a16:creationId xmlns:a16="http://schemas.microsoft.com/office/drawing/2014/main" id="{BB9250D6-0905-4FFD-9B31-DDAE27A46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578" y="6075157"/>
            <a:ext cx="8543893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Hmotnostní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spektrum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(DIP-MS)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vzorku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organické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hmoty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z 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Dolní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Sukolomi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(A) a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recentního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vosku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 (B) pro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energii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ionizace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70 eV. </a:t>
            </a:r>
          </a:p>
        </p:txBody>
      </p:sp>
      <p:sp>
        <p:nvSpPr>
          <p:cNvPr id="63496" name="Text Box 7">
            <a:extLst>
              <a:ext uri="{FF2B5EF4-FFF2-40B4-BE49-F238E27FC236}">
                <a16:creationId xmlns:a16="http://schemas.microsoft.com/office/drawing/2014/main" id="{C564F60A-F727-4195-A194-A595F434A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092" y="1502866"/>
            <a:ext cx="4089867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800" dirty="0" err="1">
                <a:solidFill>
                  <a:srgbClr val="000000"/>
                </a:solidFill>
                <a:latin typeface="+mn-lt"/>
              </a:rPr>
              <a:t>Silicitový</a:t>
            </a:r>
            <a:r>
              <a:rPr lang="en-GB" altLang="cs-CZ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800" dirty="0" err="1">
                <a:solidFill>
                  <a:srgbClr val="000000"/>
                </a:solidFill>
                <a:latin typeface="+mn-lt"/>
              </a:rPr>
              <a:t>nožík</a:t>
            </a:r>
            <a:r>
              <a:rPr lang="en-GB" altLang="cs-CZ" sz="1800" dirty="0">
                <a:solidFill>
                  <a:srgbClr val="000000"/>
                </a:solidFill>
                <a:latin typeface="+mn-lt"/>
              </a:rPr>
              <a:t> s </a:t>
            </a:r>
            <a:r>
              <a:rPr lang="en-GB" altLang="cs-CZ" sz="1800" dirty="0" err="1">
                <a:solidFill>
                  <a:srgbClr val="000000"/>
                </a:solidFill>
                <a:latin typeface="+mn-lt"/>
              </a:rPr>
              <a:t>nánosem</a:t>
            </a:r>
            <a:r>
              <a:rPr lang="en-GB" altLang="cs-CZ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800" dirty="0" err="1">
                <a:solidFill>
                  <a:srgbClr val="000000"/>
                </a:solidFill>
                <a:latin typeface="+mn-lt"/>
              </a:rPr>
              <a:t>organické</a:t>
            </a:r>
            <a:r>
              <a:rPr lang="en-GB" altLang="cs-CZ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800" dirty="0" err="1">
                <a:solidFill>
                  <a:srgbClr val="000000"/>
                </a:solidFill>
                <a:latin typeface="+mn-lt"/>
              </a:rPr>
              <a:t>hmoty</a:t>
            </a:r>
            <a:r>
              <a:rPr lang="en-GB" altLang="cs-CZ" sz="1800" dirty="0">
                <a:solidFill>
                  <a:srgbClr val="000000"/>
                </a:solidFill>
                <a:latin typeface="+mn-lt"/>
              </a:rPr>
              <a:t> (</a:t>
            </a:r>
            <a:r>
              <a:rPr lang="en-GB" altLang="cs-CZ" sz="1800" dirty="0" err="1">
                <a:solidFill>
                  <a:srgbClr val="000000"/>
                </a:solidFill>
                <a:latin typeface="+mn-lt"/>
              </a:rPr>
              <a:t>pozdní</a:t>
            </a:r>
            <a:r>
              <a:rPr lang="en-GB" altLang="cs-CZ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800" dirty="0" err="1">
                <a:solidFill>
                  <a:srgbClr val="000000"/>
                </a:solidFill>
                <a:latin typeface="+mn-lt"/>
              </a:rPr>
              <a:t>eneolit</a:t>
            </a:r>
            <a:r>
              <a:rPr lang="en-GB" altLang="cs-CZ" sz="1800" dirty="0">
                <a:solidFill>
                  <a:srgbClr val="000000"/>
                </a:solidFill>
                <a:latin typeface="+mn-lt"/>
              </a:rPr>
              <a:t>).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cs-CZ" sz="1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3497" name="Picture 8">
            <a:extLst>
              <a:ext uri="{FF2B5EF4-FFF2-40B4-BE49-F238E27FC236}">
                <a16:creationId xmlns:a16="http://schemas.microsoft.com/office/drawing/2014/main" id="{59E84A0F-D7F7-484C-B3CD-1D3CC6586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5" y="2924944"/>
            <a:ext cx="2187575" cy="165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65116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>
            <a:extLst>
              <a:ext uri="{FF2B5EF4-FFF2-40B4-BE49-F238E27FC236}">
                <a16:creationId xmlns:a16="http://schemas.microsoft.com/office/drawing/2014/main" id="{C3F440EF-6408-4354-91FE-D5107CF64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971800"/>
            <a:ext cx="4724400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515" name="Text Box 2">
            <a:extLst>
              <a:ext uri="{FF2B5EF4-FFF2-40B4-BE49-F238E27FC236}">
                <a16:creationId xmlns:a16="http://schemas.microsoft.com/office/drawing/2014/main" id="{07E83586-486E-4873-934E-DF1B3CE9E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83" y="6344732"/>
            <a:ext cx="6317668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00"/>
                </a:solidFill>
                <a:latin typeface="+mn-lt"/>
              </a:rPr>
              <a:t>MS spektrum n-</a:t>
            </a:r>
            <a:r>
              <a:rPr lang="cs-CZ" altLang="cs-CZ" sz="1600" dirty="0" err="1">
                <a:solidFill>
                  <a:srgbClr val="000000"/>
                </a:solidFill>
                <a:latin typeface="+mn-lt"/>
              </a:rPr>
              <a:t>pentakosanu</a:t>
            </a:r>
            <a:r>
              <a:rPr lang="cs-CZ" altLang="cs-CZ" sz="1600" dirty="0">
                <a:solidFill>
                  <a:srgbClr val="000000"/>
                </a:solidFill>
                <a:latin typeface="+mn-lt"/>
              </a:rPr>
              <a:t> (C</a:t>
            </a:r>
            <a:r>
              <a:rPr lang="cs-CZ" altLang="cs-CZ" sz="1600" baseline="-25000" dirty="0">
                <a:solidFill>
                  <a:srgbClr val="000000"/>
                </a:solidFill>
                <a:latin typeface="+mn-lt"/>
              </a:rPr>
              <a:t>25</a:t>
            </a:r>
            <a:r>
              <a:rPr lang="cs-CZ" altLang="cs-CZ" sz="1600" dirty="0">
                <a:solidFill>
                  <a:srgbClr val="000000"/>
                </a:solidFill>
                <a:latin typeface="+mn-lt"/>
              </a:rPr>
              <a:t>H</a:t>
            </a:r>
            <a:r>
              <a:rPr lang="cs-CZ" altLang="cs-CZ" sz="1600" baseline="-25000" dirty="0">
                <a:solidFill>
                  <a:srgbClr val="000000"/>
                </a:solidFill>
                <a:latin typeface="+mn-lt"/>
              </a:rPr>
              <a:t>52</a:t>
            </a:r>
            <a:r>
              <a:rPr lang="cs-CZ" altLang="cs-CZ" sz="1600" dirty="0">
                <a:solidFill>
                  <a:srgbClr val="000000"/>
                </a:solidFill>
                <a:latin typeface="+mn-lt"/>
              </a:rPr>
              <a:t>, 5. pík zepředu) ze vzorku z helmice</a:t>
            </a:r>
          </a:p>
        </p:txBody>
      </p:sp>
      <p:sp>
        <p:nvSpPr>
          <p:cNvPr id="64517" name="Line 4">
            <a:extLst>
              <a:ext uri="{FF2B5EF4-FFF2-40B4-BE49-F238E27FC236}">
                <a16:creationId xmlns:a16="http://schemas.microsoft.com/office/drawing/2014/main" id="{95075E27-4C03-4586-9182-97042798BE1E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7000" y="4953000"/>
            <a:ext cx="1588" cy="4572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4518" name="Picture 5">
            <a:extLst>
              <a:ext uri="{FF2B5EF4-FFF2-40B4-BE49-F238E27FC236}">
                <a16:creationId xmlns:a16="http://schemas.microsoft.com/office/drawing/2014/main" id="{EDAEB7E7-6180-4AE2-9B7D-908F38BA9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65" y="480987"/>
            <a:ext cx="4114800" cy="198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519" name="Line 6">
            <a:extLst>
              <a:ext uri="{FF2B5EF4-FFF2-40B4-BE49-F238E27FC236}">
                <a16:creationId xmlns:a16="http://schemas.microsoft.com/office/drawing/2014/main" id="{73F8B9B9-30E2-44A6-9B8B-23C9E88394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77000" y="2451124"/>
            <a:ext cx="79375" cy="5334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4520" name="Picture 7">
            <a:extLst>
              <a:ext uri="{FF2B5EF4-FFF2-40B4-BE49-F238E27FC236}">
                <a16:creationId xmlns:a16="http://schemas.microsoft.com/office/drawing/2014/main" id="{94A148F3-C0AB-46EC-B7DC-3B3EE7A14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67306"/>
            <a:ext cx="3275451" cy="245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521" name="Picture 8">
            <a:extLst>
              <a:ext uri="{FF2B5EF4-FFF2-40B4-BE49-F238E27FC236}">
                <a16:creationId xmlns:a16="http://schemas.microsoft.com/office/drawing/2014/main" id="{D53DA1A9-F05F-48B5-A751-CC2E7FA94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79562"/>
            <a:ext cx="1765875" cy="1324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522" name="Line 9">
            <a:extLst>
              <a:ext uri="{FF2B5EF4-FFF2-40B4-BE49-F238E27FC236}">
                <a16:creationId xmlns:a16="http://schemas.microsoft.com/office/drawing/2014/main" id="{5E6C607E-6A10-4867-B933-9AE35B7A11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19671" y="2942793"/>
            <a:ext cx="1459145" cy="185261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3" name="Text Box 10">
            <a:extLst>
              <a:ext uri="{FF2B5EF4-FFF2-40B4-BE49-F238E27FC236}">
                <a16:creationId xmlns:a16="http://schemas.microsoft.com/office/drawing/2014/main" id="{692FE1D1-E0A5-4742-83CB-70187E2CA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88" y="381000"/>
            <a:ext cx="4503069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Boskovice</a:t>
            </a:r>
            <a:r>
              <a:rPr lang="en-GB" altLang="cs-CZ" sz="2400" b="1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GB" altLang="cs-CZ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kostel</a:t>
            </a:r>
            <a:r>
              <a:rPr lang="en-GB" altLang="cs-CZ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sv</a:t>
            </a:r>
            <a:r>
              <a:rPr lang="en-GB" altLang="cs-CZ" sz="2400" b="1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n-GB" altLang="cs-CZ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Jakuba</a:t>
            </a:r>
            <a:r>
              <a:rPr lang="en-GB" altLang="cs-CZ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4524" name="Text Box 11">
            <a:extLst>
              <a:ext uri="{FF2B5EF4-FFF2-40B4-BE49-F238E27FC236}">
                <a16:creationId xmlns:a16="http://schemas.microsoft.com/office/drawing/2014/main" id="{3769B575-0565-4E53-8773-0C161C37B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363" y="990600"/>
            <a:ext cx="3092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000000"/>
                </a:solidFill>
                <a:latin typeface="Arial" panose="020B0604020202020204" pitchFamily="34" charset="0"/>
              </a:rPr>
              <a:t>(krypta Morkovských ze Zástřizl)</a:t>
            </a:r>
          </a:p>
        </p:txBody>
      </p:sp>
      <p:sp>
        <p:nvSpPr>
          <p:cNvPr id="64525" name="Text Box 12">
            <a:extLst>
              <a:ext uri="{FF2B5EF4-FFF2-40B4-BE49-F238E27FC236}">
                <a16:creationId xmlns:a16="http://schemas.microsoft.com/office/drawing/2014/main" id="{3E44C86C-18F0-411D-9178-A1B889BA4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640" y="5959636"/>
            <a:ext cx="2088356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Parafin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patrně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z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doby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otevření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krypty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r. 1912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D98CEE8-B902-45DF-BF29-9ACC8C30B8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0975" y="5538787"/>
            <a:ext cx="4772025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219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>
            <a:extLst>
              <a:ext uri="{FF2B5EF4-FFF2-40B4-BE49-F238E27FC236}">
                <a16:creationId xmlns:a16="http://schemas.microsoft.com/office/drawing/2014/main" id="{69A3251E-A303-442E-81BE-7EFE49E7B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368" y="110785"/>
            <a:ext cx="3050232" cy="6636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2467" name="Picture 2">
            <a:extLst>
              <a:ext uri="{FF2B5EF4-FFF2-40B4-BE49-F238E27FC236}">
                <a16:creationId xmlns:a16="http://schemas.microsoft.com/office/drawing/2014/main" id="{A614D696-54CD-45F2-9C6B-9140FB51F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98863"/>
            <a:ext cx="5256584" cy="482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68" name="Rectangle 3">
            <a:extLst>
              <a:ext uri="{FF2B5EF4-FFF2-40B4-BE49-F238E27FC236}">
                <a16:creationId xmlns:a16="http://schemas.microsoft.com/office/drawing/2014/main" id="{EDBBF4DD-01C4-4C33-BB40-5978722FA2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332656"/>
            <a:ext cx="4800600" cy="715963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3200"/>
              <a:t>Kamenouhelný dehet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">
            <a:extLst>
              <a:ext uri="{FF2B5EF4-FFF2-40B4-BE49-F238E27FC236}">
                <a16:creationId xmlns:a16="http://schemas.microsoft.com/office/drawing/2014/main" id="{A83DAF4A-767B-4244-BE3A-364E0264FB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77724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/>
              <a:t>Analýza spálených kosterních pozůstatků</a:t>
            </a:r>
            <a:endParaRPr lang="en-GB" altLang="cs-CZ" dirty="0"/>
          </a:p>
        </p:txBody>
      </p:sp>
      <p:pic>
        <p:nvPicPr>
          <p:cNvPr id="93187" name="Picture 2">
            <a:extLst>
              <a:ext uri="{FF2B5EF4-FFF2-40B4-BE49-F238E27FC236}">
                <a16:creationId xmlns:a16="http://schemas.microsoft.com/office/drawing/2014/main" id="{68AEBEC0-D880-45E2-92CF-CE76A843A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35089"/>
            <a:ext cx="8168482" cy="4870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7107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>
            <a:extLst>
              <a:ext uri="{FF2B5EF4-FFF2-40B4-BE49-F238E27FC236}">
                <a16:creationId xmlns:a16="http://schemas.microsoft.com/office/drawing/2014/main" id="{F4414DB3-2124-4456-82EB-58B3CA1523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650" y="188913"/>
            <a:ext cx="4392613" cy="731837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b="1"/>
              <a:t>Průběh spalování </a:t>
            </a:r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59F5A153-0872-40A6-8BAA-AE32CE0A17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4175" y="1341438"/>
            <a:ext cx="3810000" cy="4114800"/>
          </a:xfrm>
        </p:spPr>
        <p:txBody>
          <a:bodyPr/>
          <a:lstStyle/>
          <a:p>
            <a:pPr indent="-339725">
              <a:spcBef>
                <a:spcPts val="500"/>
              </a:spcBef>
              <a:buFont typeface="Times New Roman" panose="02020603050405020304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/>
              <a:t>Spalování paliva</a:t>
            </a:r>
          </a:p>
          <a:p>
            <a:pPr indent="-339725">
              <a:spcBef>
                <a:spcPts val="500"/>
              </a:spcBef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2400" dirty="0"/>
          </a:p>
          <a:p>
            <a:pPr indent="-339725">
              <a:spcBef>
                <a:spcPts val="500"/>
              </a:spcBef>
              <a:buFont typeface="Times New Roman" panose="02020603050405020304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/>
              <a:t>Odpaření vody</a:t>
            </a:r>
          </a:p>
          <a:p>
            <a:pPr indent="-339725">
              <a:spcBef>
                <a:spcPts val="500"/>
              </a:spcBef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2400" dirty="0"/>
          </a:p>
          <a:p>
            <a:pPr indent="-339725">
              <a:spcBef>
                <a:spcPts val="500"/>
              </a:spcBef>
              <a:buFont typeface="Times New Roman" panose="02020603050405020304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/>
              <a:t>Spalování měkkých tkání</a:t>
            </a:r>
          </a:p>
          <a:p>
            <a:pPr indent="-339725">
              <a:spcBef>
                <a:spcPts val="500"/>
              </a:spcBef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2400" dirty="0"/>
          </a:p>
          <a:p>
            <a:pPr indent="-339725">
              <a:spcBef>
                <a:spcPts val="500"/>
              </a:spcBef>
              <a:buFont typeface="Times New Roman" panose="02020603050405020304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/>
              <a:t>Spalování kostí</a:t>
            </a:r>
          </a:p>
        </p:txBody>
      </p:sp>
      <p:sp>
        <p:nvSpPr>
          <p:cNvPr id="94213" name="Text Box 4">
            <a:extLst>
              <a:ext uri="{FF2B5EF4-FFF2-40B4-BE49-F238E27FC236}">
                <a16:creationId xmlns:a16="http://schemas.microsoft.com/office/drawing/2014/main" id="{0C5BF111-06FF-4D9E-AC4F-DDDD23B02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164" y="5275671"/>
            <a:ext cx="3667584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 dirty="0">
                <a:solidFill>
                  <a:srgbClr val="000000"/>
                </a:solidFill>
                <a:latin typeface="+mn-lt"/>
                <a:cs typeface="Lucida Sans Unicode" panose="020B0602030504020204" pitchFamily="34" charset="0"/>
              </a:rPr>
              <a:t>Teplotní (vlhkostní) gradient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i="1" dirty="0">
              <a:solidFill>
                <a:srgbClr val="000000"/>
              </a:solidFill>
              <a:latin typeface="+mn-lt"/>
              <a:cs typeface="Lucida Sans Unicode" panose="020B0602030504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 dirty="0">
                <a:solidFill>
                  <a:srgbClr val="000000"/>
                </a:solidFill>
                <a:latin typeface="+mn-lt"/>
                <a:cs typeface="Lucida Sans Unicode" panose="020B0602030504020204" pitchFamily="34" charset="0"/>
              </a:rPr>
              <a:t>Knotový efekt</a:t>
            </a:r>
          </a:p>
        </p:txBody>
      </p:sp>
      <p:pic>
        <p:nvPicPr>
          <p:cNvPr id="94214" name="Picture 4">
            <a:extLst>
              <a:ext uri="{FF2B5EF4-FFF2-40B4-BE49-F238E27FC236}">
                <a16:creationId xmlns:a16="http://schemas.microsoft.com/office/drawing/2014/main" id="{E45B1D84-CF62-4A4B-B6DC-C093DA699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616" y="3501008"/>
            <a:ext cx="4036337" cy="322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 descr="Obsah obrázku oheň, krb, tmavé, život&#10;&#10;Popis byl vytvořen automaticky">
            <a:extLst>
              <a:ext uri="{FF2B5EF4-FFF2-40B4-BE49-F238E27FC236}">
                <a16:creationId xmlns:a16="http://schemas.microsoft.com/office/drawing/2014/main" id="{D9634B9E-641C-4BDE-9689-AD55D10453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616" y="324135"/>
            <a:ext cx="4043809" cy="30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053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">
            <a:extLst>
              <a:ext uri="{FF2B5EF4-FFF2-40B4-BE49-F238E27FC236}">
                <a16:creationId xmlns:a16="http://schemas.microsoft.com/office/drawing/2014/main" id="{94BED759-35BC-4069-8D85-6D5A39B50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33400"/>
            <a:ext cx="3981450" cy="581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5235" name="Text Box 2">
            <a:extLst>
              <a:ext uri="{FF2B5EF4-FFF2-40B4-BE49-F238E27FC236}">
                <a16:creationId xmlns:a16="http://schemas.microsoft.com/office/drawing/2014/main" id="{674588CD-2096-4B17-B1C2-4F37F2E22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3657600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Obsah vody v těle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a teplotní gradient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000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Zpomalené hoření tkání s vysokým obsahem vody.</a:t>
            </a:r>
          </a:p>
        </p:txBody>
      </p:sp>
      <p:graphicFrame>
        <p:nvGraphicFramePr>
          <p:cNvPr id="72707" name="Group 3">
            <a:extLst>
              <a:ext uri="{FF2B5EF4-FFF2-40B4-BE49-F238E27FC236}">
                <a16:creationId xmlns:a16="http://schemas.microsoft.com/office/drawing/2014/main" id="{D72ABFC6-4130-4BC9-A1C3-5B915AF0A548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2514600"/>
          <a:ext cx="3430588" cy="4059432"/>
        </p:xfrm>
        <a:graphic>
          <a:graphicData uri="http://schemas.openxmlformats.org/drawingml/2006/table">
            <a:tbl>
              <a:tblPr/>
              <a:tblGrid>
                <a:gridCol w="1716088">
                  <a:extLst>
                    <a:ext uri="{9D8B030D-6E8A-4147-A177-3AD203B41FA5}">
                      <a16:colId xmlns:a16="http://schemas.microsoft.com/office/drawing/2014/main" val="3740875845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35976166"/>
                    </a:ext>
                  </a:extLst>
                </a:gridCol>
              </a:tblGrid>
              <a:tr h="304800"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Tkáň</a:t>
                      </a:r>
                    </a:p>
                  </a:txBody>
                  <a:tcPr marL="90000" marR="90000" marT="73440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Obsah vody (%)</a:t>
                      </a:r>
                    </a:p>
                  </a:txBody>
                  <a:tcPr marL="90000" marR="90000" marT="7344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4553741"/>
                  </a:ext>
                </a:extLst>
              </a:tr>
              <a:tr h="304800"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kostra</a:t>
                      </a:r>
                    </a:p>
                  </a:txBody>
                  <a:tcPr marL="90000" marR="90000" marT="73440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22</a:t>
                      </a:r>
                    </a:p>
                  </a:txBody>
                  <a:tcPr marL="90000" marR="90000" marT="7344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8068821"/>
                  </a:ext>
                </a:extLst>
              </a:tr>
              <a:tr h="304800"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tuková tkáň</a:t>
                      </a:r>
                    </a:p>
                  </a:txBody>
                  <a:tcPr marL="90000" marR="90000" marT="73440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30</a:t>
                      </a:r>
                    </a:p>
                  </a:txBody>
                  <a:tcPr marL="90000" marR="90000" marT="7344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326783"/>
                  </a:ext>
                </a:extLst>
              </a:tr>
              <a:tr h="304800"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kůže</a:t>
                      </a:r>
                    </a:p>
                  </a:txBody>
                  <a:tcPr marL="90000" marR="90000" marT="73440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70</a:t>
                      </a:r>
                    </a:p>
                  </a:txBody>
                  <a:tcPr marL="90000" marR="90000" marT="7344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3040799"/>
                  </a:ext>
                </a:extLst>
              </a:tr>
              <a:tr h="304800"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svalstvo</a:t>
                      </a:r>
                    </a:p>
                  </a:txBody>
                  <a:tcPr marL="90000" marR="90000" marT="73440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75</a:t>
                      </a:r>
                    </a:p>
                  </a:txBody>
                  <a:tcPr marL="90000" marR="90000" marT="7344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9483697"/>
                  </a:ext>
                </a:extLst>
              </a:tr>
              <a:tr h="304800"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mícha</a:t>
                      </a:r>
                    </a:p>
                  </a:txBody>
                  <a:tcPr marL="90000" marR="90000" marT="73440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70</a:t>
                      </a:r>
                    </a:p>
                  </a:txBody>
                  <a:tcPr marL="90000" marR="90000" marT="7344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0036269"/>
                  </a:ext>
                </a:extLst>
              </a:tr>
              <a:tr h="304800"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bílá hmota mozková</a:t>
                      </a:r>
                    </a:p>
                  </a:txBody>
                  <a:tcPr marL="90000" marR="90000" marT="73440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70</a:t>
                      </a:r>
                    </a:p>
                  </a:txBody>
                  <a:tcPr marL="90000" marR="90000" marT="7344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6367058"/>
                  </a:ext>
                </a:extLst>
              </a:tr>
              <a:tr h="304800"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šedá hmota mozková</a:t>
                      </a:r>
                    </a:p>
                  </a:txBody>
                  <a:tcPr marL="90000" marR="90000" marT="73440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86</a:t>
                      </a:r>
                    </a:p>
                  </a:txBody>
                  <a:tcPr marL="90000" marR="90000" marT="7344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8209806"/>
                  </a:ext>
                </a:extLst>
              </a:tr>
              <a:tr h="304800"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krev</a:t>
                      </a:r>
                    </a:p>
                  </a:txBody>
                  <a:tcPr marL="90000" marR="90000" marT="73440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80</a:t>
                      </a:r>
                    </a:p>
                  </a:txBody>
                  <a:tcPr marL="90000" marR="90000" marT="7344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5372012"/>
                  </a:ext>
                </a:extLst>
              </a:tr>
              <a:tr h="304800"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játra</a:t>
                      </a:r>
                    </a:p>
                  </a:txBody>
                  <a:tcPr marL="90000" marR="90000" marT="73440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70</a:t>
                      </a:r>
                    </a:p>
                  </a:txBody>
                  <a:tcPr marL="90000" marR="90000" marT="7344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0437688"/>
                  </a:ext>
                </a:extLst>
              </a:tr>
              <a:tr h="304800"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ledviny</a:t>
                      </a:r>
                    </a:p>
                  </a:txBody>
                  <a:tcPr marL="90000" marR="90000" marT="73440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83</a:t>
                      </a:r>
                    </a:p>
                  </a:txBody>
                  <a:tcPr marL="90000" marR="90000" marT="7344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7956352"/>
                  </a:ext>
                </a:extLst>
              </a:tr>
              <a:tr h="304800"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plíce </a:t>
                      </a:r>
                    </a:p>
                  </a:txBody>
                  <a:tcPr marL="90000" marR="90000" marT="73440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79</a:t>
                      </a:r>
                    </a:p>
                  </a:txBody>
                  <a:tcPr marL="90000" marR="90000" marT="7344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646485"/>
                  </a:ext>
                </a:extLst>
              </a:tr>
              <a:tr h="304800"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srdce</a:t>
                      </a:r>
                    </a:p>
                  </a:txBody>
                  <a:tcPr marL="90000" marR="90000" marT="73440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79</a:t>
                      </a:r>
                    </a:p>
                  </a:txBody>
                  <a:tcPr marL="90000" marR="90000" marT="7344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30674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65510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6A75939-45FA-49B1-A63B-3D29A9596CC1}"/>
              </a:ext>
            </a:extLst>
          </p:cNvPr>
          <p:cNvSpPr/>
          <p:nvPr/>
        </p:nvSpPr>
        <p:spPr>
          <a:xfrm>
            <a:off x="146822" y="1340768"/>
            <a:ext cx="8856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+mn-lt"/>
              </a:rPr>
              <a:t>Během h</a:t>
            </a:r>
            <a:r>
              <a:rPr lang="en-US" dirty="0" err="1">
                <a:latin typeface="+mn-lt"/>
              </a:rPr>
              <a:t>oř</a:t>
            </a:r>
            <a:r>
              <a:rPr lang="cs-CZ" dirty="0" err="1">
                <a:latin typeface="+mn-lt"/>
              </a:rPr>
              <a:t>ení</a:t>
            </a:r>
            <a:r>
              <a:rPr lang="cs-CZ" dirty="0">
                <a:latin typeface="+mn-lt"/>
              </a:rPr>
              <a:t> knotu se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svíčka</a:t>
            </a:r>
            <a:r>
              <a:rPr lang="en-US" dirty="0">
                <a:latin typeface="+mn-lt"/>
              </a:rPr>
              <a:t> se </a:t>
            </a:r>
            <a:r>
              <a:rPr lang="en-US" dirty="0" err="1">
                <a:latin typeface="+mn-lt"/>
              </a:rPr>
              <a:t>taví</a:t>
            </a:r>
            <a:r>
              <a:rPr lang="en-US" dirty="0">
                <a:latin typeface="+mn-lt"/>
              </a:rPr>
              <a:t> a </a:t>
            </a:r>
            <a:r>
              <a:rPr lang="en-US" dirty="0" err="1">
                <a:latin typeface="+mn-lt"/>
              </a:rPr>
              <a:t>vzniklá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kapalina</a:t>
            </a:r>
            <a:r>
              <a:rPr lang="en-US" dirty="0">
                <a:latin typeface="+mn-lt"/>
              </a:rPr>
              <a:t> je </a:t>
            </a:r>
            <a:r>
              <a:rPr lang="en-US" dirty="0" err="1">
                <a:latin typeface="+mn-lt"/>
              </a:rPr>
              <a:t>nasávána</a:t>
            </a:r>
            <a:r>
              <a:rPr lang="en-US" dirty="0">
                <a:latin typeface="+mn-lt"/>
              </a:rPr>
              <a:t> do </a:t>
            </a:r>
            <a:r>
              <a:rPr lang="en-US" dirty="0" err="1">
                <a:latin typeface="+mn-lt"/>
              </a:rPr>
              <a:t>knotu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kde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hoří</a:t>
            </a:r>
            <a:r>
              <a:rPr lang="en-US" dirty="0">
                <a:latin typeface="+mn-lt"/>
              </a:rPr>
              <a:t>.</a:t>
            </a:r>
            <a:r>
              <a:rPr lang="cs-CZ" dirty="0"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Lidské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tělo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obsahuje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velké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množství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tuku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který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se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začne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tavit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, je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nasáván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oblečením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které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tak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funguje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jako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knot, a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udržuje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hoření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.</a:t>
            </a:r>
            <a:endParaRPr lang="en-US" dirty="0">
              <a:latin typeface="+mn-lt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86D10F98-23C6-47DE-BA92-013066E75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590" y="3434134"/>
            <a:ext cx="4330988" cy="317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9A1B42A-49BE-4C0B-A2C8-F5BDE90AE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2" y="3434134"/>
            <a:ext cx="4243388" cy="317658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EEC15FF-6E16-43D7-99BC-9B38D3DA1A4D}"/>
              </a:ext>
            </a:extLst>
          </p:cNvPr>
          <p:cNvSpPr txBox="1"/>
          <p:nvPr/>
        </p:nvSpPr>
        <p:spPr>
          <a:xfrm>
            <a:off x="328612" y="245648"/>
            <a:ext cx="25590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Knotový efekt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2234621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6" descr="cremx05x">
            <a:extLst>
              <a:ext uri="{FF2B5EF4-FFF2-40B4-BE49-F238E27FC236}">
                <a16:creationId xmlns:a16="http://schemas.microsoft.com/office/drawing/2014/main" id="{A7CB1052-3806-4163-8163-F3596AA43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27924"/>
            <a:ext cx="864235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7" descr="forensic_cremation_recovery_and_analysis149">
            <a:extLst>
              <a:ext uri="{FF2B5EF4-FFF2-40B4-BE49-F238E27FC236}">
                <a16:creationId xmlns:a16="http://schemas.microsoft.com/office/drawing/2014/main" id="{70E00330-3A37-43EA-85F9-AABB597BE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149080"/>
            <a:ext cx="7200900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12" descr="forensic_cremation_recovery_and_analysis059">
            <a:extLst>
              <a:ext uri="{FF2B5EF4-FFF2-40B4-BE49-F238E27FC236}">
                <a16:creationId xmlns:a16="http://schemas.microsoft.com/office/drawing/2014/main" id="{F3676C89-CA8F-4824-A7D9-327E0085160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6730" y="980728"/>
            <a:ext cx="6481762" cy="16557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C99C48C-628C-42EF-ABFE-7DDAB6137F88}"/>
              </a:ext>
            </a:extLst>
          </p:cNvPr>
          <p:cNvSpPr txBox="1"/>
          <p:nvPr/>
        </p:nvSpPr>
        <p:spPr>
          <a:xfrm>
            <a:off x="250825" y="311795"/>
            <a:ext cx="1975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Zbarvení kosti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878723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Text Box 10">
            <a:extLst>
              <a:ext uri="{FF2B5EF4-FFF2-40B4-BE49-F238E27FC236}">
                <a16:creationId xmlns:a16="http://schemas.microsoft.com/office/drawing/2014/main" id="{5B30EB7D-58CB-4E89-B6EB-8F749BA40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34" y="1572182"/>
            <a:ext cx="46228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Přítomnost vody (fyzikálně i chemicky vázaná)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Přítomnost organické složky (rezidua kolagenu)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Změny krystalické mřížky kostního minerálu (uhličitan, </a:t>
            </a:r>
            <a:r>
              <a:rPr lang="cs-CZ" altLang="zh-CN" sz="2000" dirty="0"/>
              <a:t>β</a:t>
            </a:r>
            <a:r>
              <a:rPr lang="cs-CZ" altLang="cs-CZ" sz="2000" dirty="0"/>
              <a:t>-</a:t>
            </a:r>
            <a:r>
              <a:rPr lang="cs-CZ" altLang="cs-CZ" sz="2000" dirty="0" err="1"/>
              <a:t>trikalcium</a:t>
            </a:r>
            <a:r>
              <a:rPr lang="cs-CZ" altLang="cs-CZ" sz="2000" dirty="0"/>
              <a:t> fosfát, aj.) </a:t>
            </a:r>
          </a:p>
        </p:txBody>
      </p:sp>
      <p:pic>
        <p:nvPicPr>
          <p:cNvPr id="97284" name="Picture 13" descr="ftir burn4">
            <a:extLst>
              <a:ext uri="{FF2B5EF4-FFF2-40B4-BE49-F238E27FC236}">
                <a16:creationId xmlns:a16="http://schemas.microsoft.com/office/drawing/2014/main" id="{51D4164E-0B6B-49D0-A764-4A01EE2A5C2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0"/>
            <a:ext cx="4006850" cy="44370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7285" name="Picture 2" descr="forensic_cremation_recovery_and_analysis065">
            <a:extLst>
              <a:ext uri="{FF2B5EF4-FFF2-40B4-BE49-F238E27FC236}">
                <a16:creationId xmlns:a16="http://schemas.microsoft.com/office/drawing/2014/main" id="{31B35551-02CC-499E-94B5-C15A03E36FB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350" y="4484127"/>
            <a:ext cx="6985000" cy="23749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1DDFAFF-5A77-467F-8D17-64B3042CCB50}"/>
              </a:ext>
            </a:extLst>
          </p:cNvPr>
          <p:cNvSpPr txBox="1"/>
          <p:nvPr/>
        </p:nvSpPr>
        <p:spPr>
          <a:xfrm>
            <a:off x="395536" y="692696"/>
            <a:ext cx="2084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Metoda FTIR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72246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bdélník 1">
            <a:extLst>
              <a:ext uri="{FF2B5EF4-FFF2-40B4-BE49-F238E27FC236}">
                <a16:creationId xmlns:a16="http://schemas.microsoft.com/office/drawing/2014/main" id="{F2BCC152-C43E-4EF6-A5D4-3B417AD04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4450"/>
            <a:ext cx="8785225" cy="637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Metody (= způsob práce) kvalitativní i kvantitativní analýzy lze rozdělit podle různých kriterií: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1. Podle způsobu práce se zkoumanou látkou (= vzorkem):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a) metody chemické </a:t>
            </a:r>
            <a:r>
              <a:rPr lang="cs-CZ" altLang="cs-CZ" sz="2400"/>
              <a:t>– jsou založené na chemických reakcích zkoumané látky;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b) metody instrumentální </a:t>
            </a:r>
            <a:r>
              <a:rPr lang="cs-CZ" altLang="cs-CZ" sz="2400"/>
              <a:t>– jsou založené na využití přístrojové a výpočetní techniky.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2. Podle hmotnosti zkoumané látky (= vzorku):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a) metody makroanalytické </a:t>
            </a:r>
            <a:r>
              <a:rPr lang="cs-CZ" altLang="cs-CZ" sz="2400"/>
              <a:t>– hmotnost zkoumané látky je větší než 10</a:t>
            </a:r>
            <a:r>
              <a:rPr lang="cs-CZ" altLang="cs-CZ" sz="2400" baseline="30000"/>
              <a:t>-1</a:t>
            </a:r>
            <a:r>
              <a:rPr lang="cs-CZ" altLang="cs-CZ" sz="2400"/>
              <a:t> gramu, popř. více než 10 ml látky nebo jejího roztoku;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b) metody semimikroanalytické </a:t>
            </a:r>
            <a:r>
              <a:rPr lang="cs-CZ" altLang="cs-CZ" sz="2400"/>
              <a:t>– hmotnost zkoumané látky je 10</a:t>
            </a:r>
            <a:r>
              <a:rPr lang="cs-CZ" altLang="cs-CZ" sz="2400" baseline="30000"/>
              <a:t>-1</a:t>
            </a:r>
            <a:r>
              <a:rPr lang="cs-CZ" altLang="cs-CZ" sz="2400"/>
              <a:t> až 10</a:t>
            </a:r>
            <a:r>
              <a:rPr lang="cs-CZ" altLang="cs-CZ" sz="2400" baseline="30000"/>
              <a:t>-2</a:t>
            </a:r>
            <a:r>
              <a:rPr lang="cs-CZ" altLang="cs-CZ" sz="2400"/>
              <a:t> gramu (100 – 10 mg), popř. 3 až 0,1 ml látky nebo jejího roztoku;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c) metody mikroanalytické </a:t>
            </a:r>
            <a:r>
              <a:rPr lang="cs-CZ" altLang="cs-CZ" sz="2400"/>
              <a:t>– hmotnost zkoumané látky je 10</a:t>
            </a:r>
            <a:r>
              <a:rPr lang="cs-CZ" altLang="cs-CZ" sz="2400" baseline="30000"/>
              <a:t>-2</a:t>
            </a:r>
            <a:r>
              <a:rPr lang="cs-CZ" altLang="cs-CZ" sz="2400"/>
              <a:t> až 10</a:t>
            </a:r>
            <a:r>
              <a:rPr lang="cs-CZ" altLang="cs-CZ" sz="2400" baseline="30000"/>
              <a:t>-3</a:t>
            </a:r>
            <a:r>
              <a:rPr lang="cs-CZ" altLang="cs-CZ" sz="2400"/>
              <a:t> gramu (10 – 1 mg), popř. 0,1 až 0,01 ml látky nebo jejího roztoku.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1">
            <a:extLst>
              <a:ext uri="{FF2B5EF4-FFF2-40B4-BE49-F238E27FC236}">
                <a16:creationId xmlns:a16="http://schemas.microsoft.com/office/drawing/2014/main" id="{4369ABE1-93CC-484A-AE89-364AAAB47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29" y="1556792"/>
            <a:ext cx="2774950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8307" name="Picture 2">
            <a:extLst>
              <a:ext uri="{FF2B5EF4-FFF2-40B4-BE49-F238E27FC236}">
                <a16:creationId xmlns:a16="http://schemas.microsoft.com/office/drawing/2014/main" id="{DD1A9F49-1119-46C9-9603-E864C6735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039" y="3641122"/>
            <a:ext cx="5799138" cy="30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8308" name="AutoShape 3">
            <a:extLst>
              <a:ext uri="{FF2B5EF4-FFF2-40B4-BE49-F238E27FC236}">
                <a16:creationId xmlns:a16="http://schemas.microsoft.com/office/drawing/2014/main" id="{45B3067B-549E-4813-882A-71E4E3A3B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872" y="6093296"/>
            <a:ext cx="974725" cy="215900"/>
          </a:xfrm>
          <a:prstGeom prst="leftArrow">
            <a:avLst>
              <a:gd name="adj1" fmla="val 50000"/>
              <a:gd name="adj2" fmla="val 112868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3" name="Obrázek 2" descr="Obsah obrázku text, mapa&#10;&#10;Popis byl vytvořen automaticky">
            <a:extLst>
              <a:ext uri="{FF2B5EF4-FFF2-40B4-BE49-F238E27FC236}">
                <a16:creationId xmlns:a16="http://schemas.microsoft.com/office/drawing/2014/main" id="{DB86FA53-D747-458A-A0BF-A1A9F347ED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649" y="260648"/>
            <a:ext cx="5367802" cy="338047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DE865BB-CBCE-4E1A-A305-34F070EE1548}"/>
              </a:ext>
            </a:extLst>
          </p:cNvPr>
          <p:cNvSpPr txBox="1"/>
          <p:nvPr/>
        </p:nvSpPr>
        <p:spPr>
          <a:xfrm>
            <a:off x="467544" y="476672"/>
            <a:ext cx="2084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Metoda FTIR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98154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1">
            <a:extLst>
              <a:ext uri="{FF2B5EF4-FFF2-40B4-BE49-F238E27FC236}">
                <a16:creationId xmlns:a16="http://schemas.microsoft.com/office/drawing/2014/main" id="{D8D448C1-3A6F-4599-A065-F142E7B7D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86" name="Oval 2">
            <a:extLst>
              <a:ext uri="{FF2B5EF4-FFF2-40B4-BE49-F238E27FC236}">
                <a16:creationId xmlns:a16="http://schemas.microsoft.com/office/drawing/2014/main" id="{EFCB9A28-9AAE-4F5D-B20F-9690F0257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733800"/>
            <a:ext cx="3657600" cy="1143000"/>
          </a:xfrm>
          <a:prstGeom prst="ellipse">
            <a:avLst/>
          </a:prstGeom>
          <a:noFill/>
          <a:ln w="12600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05476" name="Text Box 3">
            <a:extLst>
              <a:ext uri="{FF2B5EF4-FFF2-40B4-BE49-F238E27FC236}">
                <a16:creationId xmlns:a16="http://schemas.microsoft.com/office/drawing/2014/main" id="{999C6CAF-00AD-47E0-8A49-DB96FB80C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76263"/>
            <a:ext cx="5943600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ts val="1500"/>
              </a:spcBef>
              <a:buFontTx/>
              <a:buNone/>
            </a:pPr>
            <a:r>
              <a:rPr lang="cs-CZ" altLang="cs-CZ" sz="2800" b="1">
                <a:solidFill>
                  <a:schemeClr val="bg2"/>
                </a:solidFill>
                <a:latin typeface="Times New Roman" panose="02020603050405020304" pitchFamily="18" charset="0"/>
              </a:rPr>
              <a:t>Žárové pohřebiště lužické kultury v</a:t>
            </a:r>
            <a:r>
              <a:rPr lang="en-GB" altLang="cs-CZ" sz="2800" b="1">
                <a:solidFill>
                  <a:schemeClr val="bg2"/>
                </a:solidFill>
                <a:latin typeface="Times New Roman" panose="02020603050405020304" pitchFamily="18" charset="0"/>
              </a:rPr>
              <a:t> Příbo</a:t>
            </a:r>
            <a:r>
              <a:rPr lang="cs-CZ" altLang="cs-CZ" sz="2800" b="1">
                <a:solidFill>
                  <a:schemeClr val="bg2"/>
                </a:solidFill>
                <a:latin typeface="Times New Roman" panose="02020603050405020304" pitchFamily="18" charset="0"/>
              </a:rPr>
              <a:t>ře</a:t>
            </a:r>
            <a:r>
              <a:rPr lang="ar-SA" altLang="cs-CZ" sz="2400" b="1">
                <a:solidFill>
                  <a:schemeClr val="bg2"/>
                </a:solidFill>
                <a:latin typeface="Times New Roman" panose="02020603050405020304" pitchFamily="18" charset="0"/>
              </a:rPr>
              <a:t>‏</a:t>
            </a:r>
            <a:endParaRPr lang="en-GB" altLang="cs-CZ" sz="2400" b="1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1707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1">
            <a:extLst>
              <a:ext uri="{FF2B5EF4-FFF2-40B4-BE49-F238E27FC236}">
                <a16:creationId xmlns:a16="http://schemas.microsoft.com/office/drawing/2014/main" id="{A8E46D1A-C3CE-4BB0-AD87-D4A53A96E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0"/>
            <a:ext cx="4716462" cy="353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6499" name="Picture 2">
            <a:extLst>
              <a:ext uri="{FF2B5EF4-FFF2-40B4-BE49-F238E27FC236}">
                <a16:creationId xmlns:a16="http://schemas.microsoft.com/office/drawing/2014/main" id="{BBB971E2-46B9-4B6F-ACF9-928330FCC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538" cy="33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6500" name="Picture 3">
            <a:extLst>
              <a:ext uri="{FF2B5EF4-FFF2-40B4-BE49-F238E27FC236}">
                <a16:creationId xmlns:a16="http://schemas.microsoft.com/office/drawing/2014/main" id="{69440AD9-5737-48A7-8DA2-620E935A8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590925"/>
            <a:ext cx="4356100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6501" name="Picture 4">
            <a:extLst>
              <a:ext uri="{FF2B5EF4-FFF2-40B4-BE49-F238E27FC236}">
                <a16:creationId xmlns:a16="http://schemas.microsoft.com/office/drawing/2014/main" id="{069170DC-39E5-4DDD-90EE-116C2B828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7075"/>
            <a:ext cx="4787900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02931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5" descr="DSC_0048">
            <a:extLst>
              <a:ext uri="{FF2B5EF4-FFF2-40B4-BE49-F238E27FC236}">
                <a16:creationId xmlns:a16="http://schemas.microsoft.com/office/drawing/2014/main" id="{692C662E-FC2B-40A7-A6A7-6C7B110E7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5"/>
          <a:stretch>
            <a:fillRect/>
          </a:stretch>
        </p:blipFill>
        <p:spPr bwMode="auto">
          <a:xfrm>
            <a:off x="358775" y="1689100"/>
            <a:ext cx="3665538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100_0386">
            <a:extLst>
              <a:ext uri="{FF2B5EF4-FFF2-40B4-BE49-F238E27FC236}">
                <a16:creationId xmlns:a16="http://schemas.microsoft.com/office/drawing/2014/main" id="{D17BC40F-5333-4F93-892B-6A046FF1B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50" y="1755775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TextovéPole 1">
            <a:extLst>
              <a:ext uri="{FF2B5EF4-FFF2-40B4-BE49-F238E27FC236}">
                <a16:creationId xmlns:a16="http://schemas.microsoft.com/office/drawing/2014/main" id="{E4ACDB73-CC2C-46A1-9689-15CC1F175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9788" y="4419600"/>
            <a:ext cx="615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H 67</a:t>
            </a:r>
          </a:p>
        </p:txBody>
      </p:sp>
      <p:sp>
        <p:nvSpPr>
          <p:cNvPr id="107525" name="TextovéPole 6">
            <a:extLst>
              <a:ext uri="{FF2B5EF4-FFF2-40B4-BE49-F238E27FC236}">
                <a16:creationId xmlns:a16="http://schemas.microsoft.com/office/drawing/2014/main" id="{F22EB3D6-C689-4431-B80F-4EAF62808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1025" y="3870325"/>
            <a:ext cx="615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H 67</a:t>
            </a:r>
          </a:p>
        </p:txBody>
      </p:sp>
      <p:sp>
        <p:nvSpPr>
          <p:cNvPr id="107526" name="Rectangle 2">
            <a:extLst>
              <a:ext uri="{FF2B5EF4-FFF2-40B4-BE49-F238E27FC236}">
                <a16:creationId xmlns:a16="http://schemas.microsoft.com/office/drawing/2014/main" id="{B2A68EA2-2224-4DE9-A9CF-B44C1E94F7F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2250" y="263525"/>
            <a:ext cx="8229600" cy="792163"/>
          </a:xfrm>
        </p:spPr>
        <p:txBody>
          <a:bodyPr/>
          <a:lstStyle/>
          <a:p>
            <a:pPr eaLnBrk="1" hangingPunct="1"/>
            <a:r>
              <a:rPr lang="cs-CZ" altLang="cs-CZ" sz="3200"/>
              <a:t>Spálené kosterní pozůstatky</a:t>
            </a:r>
          </a:p>
        </p:txBody>
      </p:sp>
    </p:spTree>
    <p:extLst>
      <p:ext uri="{BB962C8B-B14F-4D97-AF65-F5344CB8AC3E}">
        <p14:creationId xmlns:p14="http://schemas.microsoft.com/office/powerpoint/2010/main" val="257540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4">
            <a:extLst>
              <a:ext uri="{FF2B5EF4-FFF2-40B4-BE49-F238E27FC236}">
                <a16:creationId xmlns:a16="http://schemas.microsoft.com/office/drawing/2014/main" id="{B8DCBF24-705C-48F9-A969-D82D0AE9E6CD}"/>
              </a:ext>
            </a:extLst>
          </p:cNvPr>
          <p:cNvGrpSpPr>
            <a:grpSpLocks/>
          </p:cNvGrpSpPr>
          <p:nvPr/>
        </p:nvGrpSpPr>
        <p:grpSpPr bwMode="auto">
          <a:xfrm>
            <a:off x="466725" y="836613"/>
            <a:ext cx="4176713" cy="2205037"/>
            <a:chOff x="1882" y="1207"/>
            <a:chExt cx="2544" cy="1294"/>
          </a:xfrm>
        </p:grpSpPr>
        <p:sp>
          <p:nvSpPr>
            <p:cNvPr id="108560" name="Text Box 5">
              <a:extLst>
                <a:ext uri="{FF2B5EF4-FFF2-40B4-BE49-F238E27FC236}">
                  <a16:creationId xmlns:a16="http://schemas.microsoft.com/office/drawing/2014/main" id="{279B0B48-3F35-416A-9B1B-A20869F7F7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0" y="1376"/>
              <a:ext cx="340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H 40</a:t>
              </a:r>
            </a:p>
          </p:txBody>
        </p:sp>
        <p:pic>
          <p:nvPicPr>
            <p:cNvPr id="108561" name="Picture 6" descr="H40">
              <a:extLst>
                <a:ext uri="{FF2B5EF4-FFF2-40B4-BE49-F238E27FC236}">
                  <a16:creationId xmlns:a16="http://schemas.microsoft.com/office/drawing/2014/main" id="{87DC1351-8D41-4314-92D9-CC0AD33766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1207"/>
              <a:ext cx="2544" cy="1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8547" name="Group 7">
            <a:extLst>
              <a:ext uri="{FF2B5EF4-FFF2-40B4-BE49-F238E27FC236}">
                <a16:creationId xmlns:a16="http://schemas.microsoft.com/office/drawing/2014/main" id="{B2C7182E-23EA-4EC5-B21A-AB4B114F125F}"/>
              </a:ext>
            </a:extLst>
          </p:cNvPr>
          <p:cNvGrpSpPr>
            <a:grpSpLocks/>
          </p:cNvGrpSpPr>
          <p:nvPr/>
        </p:nvGrpSpPr>
        <p:grpSpPr bwMode="auto">
          <a:xfrm>
            <a:off x="4859338" y="908050"/>
            <a:ext cx="4321175" cy="2160588"/>
            <a:chOff x="3122" y="1512"/>
            <a:chExt cx="2544" cy="1321"/>
          </a:xfrm>
        </p:grpSpPr>
        <p:pic>
          <p:nvPicPr>
            <p:cNvPr id="108558" name="Picture 8" descr="H57">
              <a:extLst>
                <a:ext uri="{FF2B5EF4-FFF2-40B4-BE49-F238E27FC236}">
                  <a16:creationId xmlns:a16="http://schemas.microsoft.com/office/drawing/2014/main" id="{6CCBBF16-0C37-4994-A180-7EDFC18527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2" y="1512"/>
              <a:ext cx="2544" cy="1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8559" name="Text Box 9">
              <a:extLst>
                <a:ext uri="{FF2B5EF4-FFF2-40B4-BE49-F238E27FC236}">
                  <a16:creationId xmlns:a16="http://schemas.microsoft.com/office/drawing/2014/main" id="{0737AF79-930C-4027-A40B-34CD1012A6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5" y="1616"/>
              <a:ext cx="329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H 57</a:t>
              </a:r>
            </a:p>
          </p:txBody>
        </p:sp>
      </p:grpSp>
      <p:grpSp>
        <p:nvGrpSpPr>
          <p:cNvPr id="108548" name="Group 10">
            <a:extLst>
              <a:ext uri="{FF2B5EF4-FFF2-40B4-BE49-F238E27FC236}">
                <a16:creationId xmlns:a16="http://schemas.microsoft.com/office/drawing/2014/main" id="{16602827-7E69-4D49-ADB9-B51E05E1B2FE}"/>
              </a:ext>
            </a:extLst>
          </p:cNvPr>
          <p:cNvGrpSpPr>
            <a:grpSpLocks/>
          </p:cNvGrpSpPr>
          <p:nvPr/>
        </p:nvGrpSpPr>
        <p:grpSpPr bwMode="auto">
          <a:xfrm>
            <a:off x="466725" y="3573463"/>
            <a:ext cx="4321175" cy="2232025"/>
            <a:chOff x="3061" y="2840"/>
            <a:chExt cx="2544" cy="1306"/>
          </a:xfrm>
        </p:grpSpPr>
        <p:pic>
          <p:nvPicPr>
            <p:cNvPr id="108556" name="Picture 11" descr="H67">
              <a:extLst>
                <a:ext uri="{FF2B5EF4-FFF2-40B4-BE49-F238E27FC236}">
                  <a16:creationId xmlns:a16="http://schemas.microsoft.com/office/drawing/2014/main" id="{88C46048-06F9-4A9F-8F4F-5B76960449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2840"/>
              <a:ext cx="2544" cy="1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8557" name="Text Box 12">
              <a:extLst>
                <a:ext uri="{FF2B5EF4-FFF2-40B4-BE49-F238E27FC236}">
                  <a16:creationId xmlns:a16="http://schemas.microsoft.com/office/drawing/2014/main" id="{239DC85F-FFBA-46D9-B1DC-26475D3D3C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4" y="2963"/>
              <a:ext cx="329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H 67</a:t>
              </a:r>
            </a:p>
          </p:txBody>
        </p:sp>
      </p:grpSp>
      <p:grpSp>
        <p:nvGrpSpPr>
          <p:cNvPr id="108549" name="Group 13">
            <a:extLst>
              <a:ext uri="{FF2B5EF4-FFF2-40B4-BE49-F238E27FC236}">
                <a16:creationId xmlns:a16="http://schemas.microsoft.com/office/drawing/2014/main" id="{BC101449-3F69-42E7-B139-1C870C038F2C}"/>
              </a:ext>
            </a:extLst>
          </p:cNvPr>
          <p:cNvGrpSpPr>
            <a:grpSpLocks/>
          </p:cNvGrpSpPr>
          <p:nvPr/>
        </p:nvGrpSpPr>
        <p:grpSpPr bwMode="auto">
          <a:xfrm>
            <a:off x="4787900" y="3500438"/>
            <a:ext cx="4321175" cy="2303462"/>
            <a:chOff x="3055" y="2936"/>
            <a:chExt cx="2547" cy="1268"/>
          </a:xfrm>
        </p:grpSpPr>
        <p:pic>
          <p:nvPicPr>
            <p:cNvPr id="108554" name="Picture 14" descr="H44">
              <a:extLst>
                <a:ext uri="{FF2B5EF4-FFF2-40B4-BE49-F238E27FC236}">
                  <a16:creationId xmlns:a16="http://schemas.microsoft.com/office/drawing/2014/main" id="{5E0DD7F1-90BC-4876-9FFA-41E3F70BC4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5" y="2936"/>
              <a:ext cx="2547" cy="1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8555" name="Text Box 15">
              <a:extLst>
                <a:ext uri="{FF2B5EF4-FFF2-40B4-BE49-F238E27FC236}">
                  <a16:creationId xmlns:a16="http://schemas.microsoft.com/office/drawing/2014/main" id="{85240988-2F44-4D23-B225-2DD934CA66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0" y="3067"/>
              <a:ext cx="40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H 44</a:t>
              </a:r>
            </a:p>
          </p:txBody>
        </p:sp>
      </p:grpSp>
      <p:sp>
        <p:nvSpPr>
          <p:cNvPr id="108550" name="Line 16">
            <a:extLst>
              <a:ext uri="{FF2B5EF4-FFF2-40B4-BE49-F238E27FC236}">
                <a16:creationId xmlns:a16="http://schemas.microsoft.com/office/drawing/2014/main" id="{FCB74E00-FB83-402F-9F78-7E628EEA7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8532813" y="4940300"/>
            <a:ext cx="21590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51" name="Line 17">
            <a:extLst>
              <a:ext uri="{FF2B5EF4-FFF2-40B4-BE49-F238E27FC236}">
                <a16:creationId xmlns:a16="http://schemas.microsoft.com/office/drawing/2014/main" id="{49A5FBDB-D1F3-4785-AB49-DCDA58A48F52}"/>
              </a:ext>
            </a:extLst>
          </p:cNvPr>
          <p:cNvSpPr>
            <a:spLocks noChangeShapeType="1"/>
          </p:cNvSpPr>
          <p:nvPr/>
        </p:nvSpPr>
        <p:spPr bwMode="auto">
          <a:xfrm>
            <a:off x="8604250" y="2276475"/>
            <a:ext cx="21590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52" name="Line 18">
            <a:extLst>
              <a:ext uri="{FF2B5EF4-FFF2-40B4-BE49-F238E27FC236}">
                <a16:creationId xmlns:a16="http://schemas.microsoft.com/office/drawing/2014/main" id="{A3AD9218-7628-4DD0-A340-397FBA82E53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3075" y="4868863"/>
            <a:ext cx="21590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53" name="Line 19">
            <a:extLst>
              <a:ext uri="{FF2B5EF4-FFF2-40B4-BE49-F238E27FC236}">
                <a16:creationId xmlns:a16="http://schemas.microsoft.com/office/drawing/2014/main" id="{AD0AD54E-AB05-4C31-BACD-3801CBFC3B8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0200" y="1989138"/>
            <a:ext cx="21590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665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70" name="Group 5">
            <a:extLst>
              <a:ext uri="{FF2B5EF4-FFF2-40B4-BE49-F238E27FC236}">
                <a16:creationId xmlns:a16="http://schemas.microsoft.com/office/drawing/2014/main" id="{C22B22E4-6127-41F6-B40D-E7F341F161D3}"/>
              </a:ext>
            </a:extLst>
          </p:cNvPr>
          <p:cNvGrpSpPr>
            <a:grpSpLocks/>
          </p:cNvGrpSpPr>
          <p:nvPr/>
        </p:nvGrpSpPr>
        <p:grpSpPr bwMode="auto">
          <a:xfrm>
            <a:off x="0" y="908050"/>
            <a:ext cx="4321175" cy="2519363"/>
            <a:chOff x="158" y="2523"/>
            <a:chExt cx="2631" cy="1451"/>
          </a:xfrm>
        </p:grpSpPr>
        <p:pic>
          <p:nvPicPr>
            <p:cNvPr id="109580" name="Picture 6" descr="H37">
              <a:extLst>
                <a:ext uri="{FF2B5EF4-FFF2-40B4-BE49-F238E27FC236}">
                  <a16:creationId xmlns:a16="http://schemas.microsoft.com/office/drawing/2014/main" id="{88A7CB6E-0C0F-4977-867D-C003B5437C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523"/>
              <a:ext cx="2631" cy="1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9581" name="Text Box 7">
              <a:extLst>
                <a:ext uri="{FF2B5EF4-FFF2-40B4-BE49-F238E27FC236}">
                  <a16:creationId xmlns:a16="http://schemas.microsoft.com/office/drawing/2014/main" id="{92D28C91-4455-437D-94A4-7705E2C4BA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" y="2655"/>
              <a:ext cx="340" cy="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H 37</a:t>
              </a:r>
            </a:p>
          </p:txBody>
        </p:sp>
      </p:grpSp>
      <p:grpSp>
        <p:nvGrpSpPr>
          <p:cNvPr id="109571" name="Group 8">
            <a:extLst>
              <a:ext uri="{FF2B5EF4-FFF2-40B4-BE49-F238E27FC236}">
                <a16:creationId xmlns:a16="http://schemas.microsoft.com/office/drawing/2014/main" id="{3314A9EF-AEA5-4EB0-8729-8406E464578E}"/>
              </a:ext>
            </a:extLst>
          </p:cNvPr>
          <p:cNvGrpSpPr>
            <a:grpSpLocks/>
          </p:cNvGrpSpPr>
          <p:nvPr/>
        </p:nvGrpSpPr>
        <p:grpSpPr bwMode="auto">
          <a:xfrm>
            <a:off x="4962525" y="981075"/>
            <a:ext cx="4181475" cy="2303463"/>
            <a:chOff x="2971" y="391"/>
            <a:chExt cx="2634" cy="1451"/>
          </a:xfrm>
        </p:grpSpPr>
        <p:pic>
          <p:nvPicPr>
            <p:cNvPr id="109578" name="Picture 9" descr="H53">
              <a:extLst>
                <a:ext uri="{FF2B5EF4-FFF2-40B4-BE49-F238E27FC236}">
                  <a16:creationId xmlns:a16="http://schemas.microsoft.com/office/drawing/2014/main" id="{0C454704-A479-4091-8200-EC88507A6C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391"/>
              <a:ext cx="2634" cy="1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9579" name="Text Box 10">
              <a:extLst>
                <a:ext uri="{FF2B5EF4-FFF2-40B4-BE49-F238E27FC236}">
                  <a16:creationId xmlns:a16="http://schemas.microsoft.com/office/drawing/2014/main" id="{20EE5B6D-C370-4361-82CD-3C5C91286C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4" y="527"/>
              <a:ext cx="35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H 53</a:t>
              </a:r>
            </a:p>
          </p:txBody>
        </p:sp>
      </p:grpSp>
      <p:grpSp>
        <p:nvGrpSpPr>
          <p:cNvPr id="109572" name="Group 11">
            <a:extLst>
              <a:ext uri="{FF2B5EF4-FFF2-40B4-BE49-F238E27FC236}">
                <a16:creationId xmlns:a16="http://schemas.microsoft.com/office/drawing/2014/main" id="{627F1895-0089-46E2-A806-255150D59DBA}"/>
              </a:ext>
            </a:extLst>
          </p:cNvPr>
          <p:cNvGrpSpPr>
            <a:grpSpLocks/>
          </p:cNvGrpSpPr>
          <p:nvPr/>
        </p:nvGrpSpPr>
        <p:grpSpPr bwMode="auto">
          <a:xfrm>
            <a:off x="2193925" y="3860800"/>
            <a:ext cx="4254500" cy="2217738"/>
            <a:chOff x="2971" y="2568"/>
            <a:chExt cx="2680" cy="1397"/>
          </a:xfrm>
        </p:grpSpPr>
        <p:pic>
          <p:nvPicPr>
            <p:cNvPr id="109576" name="Picture 12" descr="H58">
              <a:extLst>
                <a:ext uri="{FF2B5EF4-FFF2-40B4-BE49-F238E27FC236}">
                  <a16:creationId xmlns:a16="http://schemas.microsoft.com/office/drawing/2014/main" id="{AA1D9F99-CB01-41F2-8880-8454486977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2568"/>
              <a:ext cx="2680" cy="1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9577" name="Text Box 13">
              <a:extLst>
                <a:ext uri="{FF2B5EF4-FFF2-40B4-BE49-F238E27FC236}">
                  <a16:creationId xmlns:a16="http://schemas.microsoft.com/office/drawing/2014/main" id="{1900B3D5-519D-4B70-8D8C-9FA408E69C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4" y="2704"/>
              <a:ext cx="35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H 58</a:t>
              </a:r>
            </a:p>
          </p:txBody>
        </p:sp>
      </p:grpSp>
      <p:sp>
        <p:nvSpPr>
          <p:cNvPr id="109573" name="Line 14">
            <a:extLst>
              <a:ext uri="{FF2B5EF4-FFF2-40B4-BE49-F238E27FC236}">
                <a16:creationId xmlns:a16="http://schemas.microsoft.com/office/drawing/2014/main" id="{4072A632-22D4-4473-9E6F-DCD3ABCB92B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10263" y="5110163"/>
            <a:ext cx="21590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74" name="Line 15">
            <a:extLst>
              <a:ext uri="{FF2B5EF4-FFF2-40B4-BE49-F238E27FC236}">
                <a16:creationId xmlns:a16="http://schemas.microsoft.com/office/drawing/2014/main" id="{1C31166F-A37E-441C-9784-38667B191530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2349500"/>
            <a:ext cx="21590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75" name="Line 16">
            <a:extLst>
              <a:ext uri="{FF2B5EF4-FFF2-40B4-BE49-F238E27FC236}">
                <a16:creationId xmlns:a16="http://schemas.microsoft.com/office/drawing/2014/main" id="{10DB2282-9C51-47BE-9ECF-DADAED51183E}"/>
              </a:ext>
            </a:extLst>
          </p:cNvPr>
          <p:cNvSpPr>
            <a:spLocks noChangeShapeType="1"/>
          </p:cNvSpPr>
          <p:nvPr/>
        </p:nvSpPr>
        <p:spPr bwMode="auto">
          <a:xfrm>
            <a:off x="8532813" y="2349500"/>
            <a:ext cx="21590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8294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AEAD2BC2-89BC-48F7-9C45-56DBBF608D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63859"/>
            <a:ext cx="8229600" cy="490066"/>
          </a:xfrm>
        </p:spPr>
        <p:txBody>
          <a:bodyPr/>
          <a:lstStyle/>
          <a:p>
            <a:r>
              <a:rPr lang="cs-CZ" altLang="en-US" sz="2800" b="1" dirty="0">
                <a:latin typeface="+mn-lt"/>
              </a:rPr>
              <a:t>Pohřební ritus lužické kultury</a:t>
            </a:r>
          </a:p>
        </p:txBody>
      </p:sp>
      <p:graphicFrame>
        <p:nvGraphicFramePr>
          <p:cNvPr id="31747" name="Object 3">
            <a:extLst>
              <a:ext uri="{FF2B5EF4-FFF2-40B4-BE49-F238E27FC236}">
                <a16:creationId xmlns:a16="http://schemas.microsoft.com/office/drawing/2014/main" id="{81179DAC-4CF2-456E-92C3-CF2179CC8E77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1044025"/>
              </p:ext>
            </p:extLst>
          </p:nvPr>
        </p:nvGraphicFramePr>
        <p:xfrm>
          <a:off x="611560" y="653925"/>
          <a:ext cx="7433777" cy="4951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2" imgW="8839214" imgH="5886442" progId="Excel.Chart.8">
                  <p:embed/>
                </p:oleObj>
              </mc:Choice>
              <mc:Fallback>
                <p:oleObj name="Graf" r:id="rId2" imgW="8839214" imgH="5886442" progId="Excel.Chart.8">
                  <p:embed/>
                  <p:pic>
                    <p:nvPicPr>
                      <p:cNvPr id="31747" name="Object 3">
                        <a:extLst>
                          <a:ext uri="{FF2B5EF4-FFF2-40B4-BE49-F238E27FC236}">
                            <a16:creationId xmlns:a16="http://schemas.microsoft.com/office/drawing/2014/main" id="{81179DAC-4CF2-456E-92C3-CF2179CC8E7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653925"/>
                        <a:ext cx="7433777" cy="49511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8" name="Text Box 4">
            <a:extLst>
              <a:ext uri="{FF2B5EF4-FFF2-40B4-BE49-F238E27FC236}">
                <a16:creationId xmlns:a16="http://schemas.microsoft.com/office/drawing/2014/main" id="{4E7B0973-7853-4A1A-8391-8B146DDB4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939" y="5720480"/>
            <a:ext cx="61609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Lužická kultura: dobře organizovaná technická stránka kremace (snad spodní přívod vzduchu, omezení ztrát tepla do okolí), případně použití značného množství paliva (Chochol 1961).</a:t>
            </a:r>
            <a:r>
              <a:rPr lang="cs-CZ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CB2639D1-76E0-4229-AC2A-371E5BECB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0232" y="5263247"/>
            <a:ext cx="218482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1600" dirty="0"/>
              <a:t>a = křídovité</a:t>
            </a:r>
          </a:p>
          <a:p>
            <a:r>
              <a:rPr lang="cs-CZ" altLang="en-US" sz="1600" dirty="0"/>
              <a:t>b = křídovité – dokonalé</a:t>
            </a:r>
          </a:p>
          <a:p>
            <a:r>
              <a:rPr lang="cs-CZ" altLang="en-US" sz="1600" dirty="0"/>
              <a:t>c = dokonalé</a:t>
            </a:r>
          </a:p>
          <a:p>
            <a:r>
              <a:rPr lang="cs-CZ" altLang="en-US" sz="1600" dirty="0"/>
              <a:t>d = téměř dokonalé</a:t>
            </a:r>
          </a:p>
          <a:p>
            <a:r>
              <a:rPr lang="cs-CZ" altLang="en-US" sz="1600" dirty="0"/>
              <a:t>e = nedokonalé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4" descr="pyre">
            <a:extLst>
              <a:ext uri="{FF2B5EF4-FFF2-40B4-BE49-F238E27FC236}">
                <a16:creationId xmlns:a16="http://schemas.microsoft.com/office/drawing/2014/main" id="{E6B9B22F-ABC9-4ABF-A106-945A00CEEF9D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9725" y="2133600"/>
            <a:ext cx="3690938" cy="3048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0595" name="Text Box 11">
            <a:extLst>
              <a:ext uri="{FF2B5EF4-FFF2-40B4-BE49-F238E27FC236}">
                <a16:creationId xmlns:a16="http://schemas.microsoft.com/office/drawing/2014/main" id="{F5D92368-30D5-49D8-99A7-B97DA7872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424488"/>
            <a:ext cx="40116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Experimentální hranice (McKinley1997),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Lokálně teplota dosáhla až 1000 °C. </a:t>
            </a:r>
          </a:p>
        </p:txBody>
      </p:sp>
      <p:pic>
        <p:nvPicPr>
          <p:cNvPr id="110596" name="Picture 14" descr="Bez názvu 1">
            <a:extLst>
              <a:ext uri="{FF2B5EF4-FFF2-40B4-BE49-F238E27FC236}">
                <a16:creationId xmlns:a16="http://schemas.microsoft.com/office/drawing/2014/main" id="{C0A072A4-22BD-462A-9ABE-E4413C14FD30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2109788"/>
            <a:ext cx="4464050" cy="3446462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0597" name="Text Box 15">
            <a:extLst>
              <a:ext uri="{FF2B5EF4-FFF2-40B4-BE49-F238E27FC236}">
                <a16:creationId xmlns:a16="http://schemas.microsoft.com/office/drawing/2014/main" id="{45CE801D-AFF8-44ED-9B60-1EECA24A7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025" y="5746750"/>
            <a:ext cx="43434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Etnografická analogie:  kremace  v Tibetu</a:t>
            </a:r>
          </a:p>
        </p:txBody>
      </p:sp>
      <p:sp>
        <p:nvSpPr>
          <p:cNvPr id="110598" name="Obdélník 1">
            <a:extLst>
              <a:ext uri="{FF2B5EF4-FFF2-40B4-BE49-F238E27FC236}">
                <a16:creationId xmlns:a16="http://schemas.microsoft.com/office/drawing/2014/main" id="{938D063B-5117-4273-A75A-7998239F0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" y="360363"/>
            <a:ext cx="8382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Charakteristika pohřebního ritu na pohřebišti v Příboře</a:t>
            </a:r>
            <a:r>
              <a:rPr lang="cs-CZ" altLang="cs-CZ" sz="180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Ustálená technologie kremace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Teplota kremace okolo 800 - 900 °C  s dobrým přístupem vzdušného kyslíku.</a:t>
            </a:r>
          </a:p>
        </p:txBody>
      </p:sp>
    </p:spTree>
    <p:extLst>
      <p:ext uri="{BB962C8B-B14F-4D97-AF65-F5344CB8AC3E}">
        <p14:creationId xmlns:p14="http://schemas.microsoft.com/office/powerpoint/2010/main" val="34629497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7CEF5FD5-BA66-4145-871B-CDD06A1791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AD27774E-99A9-40B6-A8CD-37FF3A349B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99332" name="Picture 5" descr="Obrázek CH">
            <a:extLst>
              <a:ext uri="{FF2B5EF4-FFF2-40B4-BE49-F238E27FC236}">
                <a16:creationId xmlns:a16="http://schemas.microsoft.com/office/drawing/2014/main" id="{6B04C79B-BD8D-47B4-ABFA-EB097D052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Text Box 6">
            <a:extLst>
              <a:ext uri="{FF2B5EF4-FFF2-40B4-BE49-F238E27FC236}">
                <a16:creationId xmlns:a16="http://schemas.microsoft.com/office/drawing/2014/main" id="{BFCE98E3-83FE-4017-8172-4737FEF6B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7538" y="12890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99334" name="Text Box 9">
            <a:extLst>
              <a:ext uri="{FF2B5EF4-FFF2-40B4-BE49-F238E27FC236}">
                <a16:creationId xmlns:a16="http://schemas.microsoft.com/office/drawing/2014/main" id="{6416101B-CAB4-4FAC-85F3-702C439BF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27038"/>
            <a:ext cx="515115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/>
              <a:t>Hradisko Chotěbuz-</a:t>
            </a:r>
            <a:r>
              <a:rPr lang="cs-CZ" altLang="cs-CZ" b="1" dirty="0" err="1"/>
              <a:t>Podobora</a:t>
            </a:r>
            <a:endParaRPr lang="cs-CZ" altLang="cs-CZ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26253355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5" descr="01108889">
            <a:extLst>
              <a:ext uri="{FF2B5EF4-FFF2-40B4-BE49-F238E27FC236}">
                <a16:creationId xmlns:a16="http://schemas.microsoft.com/office/drawing/2014/main" id="{328D421A-BB2A-4F35-820B-271ACCA14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Text Box 6">
            <a:extLst>
              <a:ext uri="{FF2B5EF4-FFF2-40B4-BE49-F238E27FC236}">
                <a16:creationId xmlns:a16="http://schemas.microsoft.com/office/drawing/2014/main" id="{5AFB6E77-F656-404C-824E-A76711C91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096000"/>
            <a:ext cx="85693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Arial Black" panose="020B0A04020102020204" pitchFamily="34" charset="0"/>
              </a:rPr>
              <a:t>Kráva</a:t>
            </a:r>
            <a:r>
              <a:rPr lang="cs-CZ" altLang="cs-CZ" sz="1800">
                <a:latin typeface="Arial Black" panose="020B0A04020102020204" pitchFamily="34" charset="0"/>
              </a:rPr>
              <a:t> </a:t>
            </a:r>
            <a:r>
              <a:rPr lang="cs-CZ" altLang="cs-CZ" sz="1800"/>
              <a:t>v červené elipse</a:t>
            </a:r>
            <a:r>
              <a:rPr lang="cs-CZ" altLang="cs-CZ" sz="1800">
                <a:latin typeface="Arial Black" panose="020B0A04020102020204" pitchFamily="34" charset="0"/>
              </a:rPr>
              <a:t>, </a:t>
            </a:r>
            <a:r>
              <a:rPr lang="cs-CZ" altLang="cs-CZ" sz="1800" b="1">
                <a:solidFill>
                  <a:srgbClr val="FF6600"/>
                </a:solidFill>
                <a:latin typeface="Arial Black" panose="020B0A04020102020204" pitchFamily="34" charset="0"/>
              </a:rPr>
              <a:t>ovce/koza</a:t>
            </a:r>
            <a:r>
              <a:rPr lang="cs-CZ" altLang="cs-CZ" sz="1800">
                <a:latin typeface="Arial Black" panose="020B0A04020102020204" pitchFamily="34" charset="0"/>
              </a:rPr>
              <a:t> </a:t>
            </a:r>
            <a:r>
              <a:rPr lang="cs-CZ" altLang="cs-CZ" sz="1800"/>
              <a:t>v oranžové elipse</a:t>
            </a:r>
            <a:r>
              <a:rPr lang="cs-CZ" altLang="cs-CZ" sz="1800">
                <a:latin typeface="Arial Black" panose="020B0A04020102020204" pitchFamily="34" charset="0"/>
              </a:rPr>
              <a:t>, </a:t>
            </a:r>
            <a:r>
              <a:rPr lang="cs-CZ" altLang="cs-CZ" sz="1800" b="1">
                <a:solidFill>
                  <a:srgbClr val="FFFF00"/>
                </a:solidFill>
                <a:latin typeface="Arial Black" panose="020B0A04020102020204" pitchFamily="34" charset="0"/>
              </a:rPr>
              <a:t>prase</a:t>
            </a:r>
            <a:r>
              <a:rPr lang="cs-CZ" altLang="cs-CZ" sz="1800">
                <a:latin typeface="Arial Black" panose="020B0A04020102020204" pitchFamily="34" charset="0"/>
              </a:rPr>
              <a:t> </a:t>
            </a:r>
            <a:r>
              <a:rPr lang="cs-CZ" altLang="cs-CZ" sz="1800"/>
              <a:t>ve žluté elipse a </a:t>
            </a:r>
            <a:r>
              <a:rPr lang="cs-CZ" altLang="cs-CZ" sz="1800" b="1">
                <a:solidFill>
                  <a:srgbClr val="000066"/>
                </a:solidFill>
                <a:latin typeface="Arial Black" panose="020B0A04020102020204" pitchFamily="34" charset="0"/>
              </a:rPr>
              <a:t>pes</a:t>
            </a:r>
            <a:r>
              <a:rPr lang="cs-CZ" altLang="cs-CZ" sz="1800">
                <a:latin typeface="Arial Black" panose="020B0A04020102020204" pitchFamily="34" charset="0"/>
              </a:rPr>
              <a:t> </a:t>
            </a:r>
            <a:r>
              <a:rPr lang="cs-CZ" altLang="cs-CZ" sz="1800"/>
              <a:t>v modré elipse.  </a:t>
            </a:r>
          </a:p>
        </p:txBody>
      </p:sp>
      <p:sp>
        <p:nvSpPr>
          <p:cNvPr id="100356" name="TextovéPole 1">
            <a:extLst>
              <a:ext uri="{FF2B5EF4-FFF2-40B4-BE49-F238E27FC236}">
                <a16:creationId xmlns:a16="http://schemas.microsoft.com/office/drawing/2014/main" id="{8A034896-B8EB-410D-B54F-78E79453B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27075"/>
            <a:ext cx="1335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2"/>
                </a:solidFill>
              </a:rPr>
              <a:t>Zbytky stáje</a:t>
            </a:r>
          </a:p>
        </p:txBody>
      </p:sp>
    </p:spTree>
    <p:extLst>
      <p:ext uri="{BB962C8B-B14F-4D97-AF65-F5344CB8AC3E}">
        <p14:creationId xmlns:p14="http://schemas.microsoft.com/office/powerpoint/2010/main" val="4161629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bdélník 1">
            <a:extLst>
              <a:ext uri="{FF2B5EF4-FFF2-40B4-BE49-F238E27FC236}">
                <a16:creationId xmlns:a16="http://schemas.microsoft.com/office/drawing/2014/main" id="{6AB4230F-4EFD-459B-8F5D-8A2506152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" y="2060575"/>
            <a:ext cx="8137525" cy="44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2200"/>
              <a:t>Terénní prospekce </a:t>
            </a:r>
          </a:p>
          <a:p>
            <a:pPr eaLnBrk="1" hangingPunct="1"/>
            <a:endParaRPr lang="cs-CZ" altLang="en-US" sz="2200"/>
          </a:p>
          <a:p>
            <a:pPr eaLnBrk="1" hangingPunct="1"/>
            <a:r>
              <a:rPr lang="cs-CZ" altLang="en-US" sz="2200"/>
              <a:t>Charakterizace dávných technologických postupů a výrob (metalurgie, výroba vápna, kolomazi, keramiky, apod.).  </a:t>
            </a:r>
          </a:p>
          <a:p>
            <a:pPr eaLnBrk="1" hangingPunct="1"/>
            <a:endParaRPr lang="cs-CZ" altLang="en-US" sz="2200"/>
          </a:p>
          <a:p>
            <a:pPr eaLnBrk="1" hangingPunct="1"/>
            <a:r>
              <a:rPr lang="cs-CZ" altLang="en-US" sz="2200"/>
              <a:t>Odhad provenience některých typů artefaktů (obsidián, kovy, keramika, …)</a:t>
            </a:r>
          </a:p>
          <a:p>
            <a:pPr eaLnBrk="1" hangingPunct="1"/>
            <a:endParaRPr lang="cs-CZ" altLang="en-US" sz="2200"/>
          </a:p>
          <a:p>
            <a:pPr eaLnBrk="1" hangingPunct="1"/>
            <a:r>
              <a:rPr lang="cs-CZ" altLang="en-US" sz="2200"/>
              <a:t>Sledování degradace archeologických nálezů (kovy, kosti, organické materiály) pro diagnostiku poškození a východisko pro návrh optimálního postupu konzervace.</a:t>
            </a:r>
          </a:p>
          <a:p>
            <a:pPr eaLnBrk="1" hangingPunct="1"/>
            <a:endParaRPr lang="cs-CZ" altLang="en-US" sz="2200"/>
          </a:p>
          <a:p>
            <a:pPr eaLnBrk="1" hangingPunct="1"/>
            <a:r>
              <a:rPr lang="cs-CZ" altLang="en-US" sz="2200"/>
              <a:t>Interpretace konkrétních archeologických nálezů či situací.</a:t>
            </a:r>
          </a:p>
        </p:txBody>
      </p:sp>
      <p:sp>
        <p:nvSpPr>
          <p:cNvPr id="10243" name="TextovéPole 2">
            <a:extLst>
              <a:ext uri="{FF2B5EF4-FFF2-40B4-BE49-F238E27FC236}">
                <a16:creationId xmlns:a16="http://schemas.microsoft.com/office/drawing/2014/main" id="{AE43E9C2-9C46-4EEC-B3F1-57D0DD7C6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765175"/>
            <a:ext cx="7905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3600" b="1"/>
              <a:t>Aplikace analytické chemie v archeologii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4" descr="DSC_0057">
            <a:extLst>
              <a:ext uri="{FF2B5EF4-FFF2-40B4-BE49-F238E27FC236}">
                <a16:creationId xmlns:a16="http://schemas.microsoft.com/office/drawing/2014/main" id="{B482BA7F-234B-47D2-ABF3-62664DCE2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3598863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Picture 5" descr="DSC_0053">
            <a:extLst>
              <a:ext uri="{FF2B5EF4-FFF2-40B4-BE49-F238E27FC236}">
                <a16:creationId xmlns:a16="http://schemas.microsoft.com/office/drawing/2014/main" id="{906FA9C4-30A2-46E5-91E7-AB077032F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341438"/>
            <a:ext cx="3598862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Picture 6" descr="DSC_0050">
            <a:extLst>
              <a:ext uri="{FF2B5EF4-FFF2-40B4-BE49-F238E27FC236}">
                <a16:creationId xmlns:a16="http://schemas.microsoft.com/office/drawing/2014/main" id="{11F04027-AD1F-47A0-ABB7-68900466A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76700"/>
            <a:ext cx="3598863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7" descr="DSC_0052">
            <a:extLst>
              <a:ext uri="{FF2B5EF4-FFF2-40B4-BE49-F238E27FC236}">
                <a16:creationId xmlns:a16="http://schemas.microsoft.com/office/drawing/2014/main" id="{EBFDDBD8-0AF8-4771-A7F7-7859A21E1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076700"/>
            <a:ext cx="3598862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2" name="Rectangle 2">
            <a:extLst>
              <a:ext uri="{FF2B5EF4-FFF2-40B4-BE49-F238E27FC236}">
                <a16:creationId xmlns:a16="http://schemas.microsoft.com/office/drawing/2014/main" id="{9A604E13-09DE-44F1-BDD1-2DC8E306B39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84138"/>
            <a:ext cx="8229600" cy="792162"/>
          </a:xfrm>
        </p:spPr>
        <p:txBody>
          <a:bodyPr/>
          <a:lstStyle/>
          <a:p>
            <a:pPr eaLnBrk="1" hangingPunct="1"/>
            <a:r>
              <a:rPr lang="cs-CZ" altLang="cs-CZ" sz="3200"/>
              <a:t>Spálené kosti</a:t>
            </a:r>
          </a:p>
        </p:txBody>
      </p:sp>
      <p:sp>
        <p:nvSpPr>
          <p:cNvPr id="101383" name="Text Box 8">
            <a:extLst>
              <a:ext uri="{FF2B5EF4-FFF2-40B4-BE49-F238E27FC236}">
                <a16:creationId xmlns:a16="http://schemas.microsoft.com/office/drawing/2014/main" id="{B6048E0E-F02C-4709-9DBB-8693BB81C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908050"/>
            <a:ext cx="191611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Kráva (hnědá kost)</a:t>
            </a:r>
          </a:p>
        </p:txBody>
      </p:sp>
      <p:sp>
        <p:nvSpPr>
          <p:cNvPr id="101384" name="Text Box 10">
            <a:extLst>
              <a:ext uri="{FF2B5EF4-FFF2-40B4-BE49-F238E27FC236}">
                <a16:creationId xmlns:a16="http://schemas.microsoft.com/office/drawing/2014/main" id="{C4E7871D-39A2-4BB2-9048-1FF1B45B8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716338"/>
            <a:ext cx="6937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Prase</a:t>
            </a:r>
          </a:p>
        </p:txBody>
      </p:sp>
      <p:sp>
        <p:nvSpPr>
          <p:cNvPr id="101385" name="Text Box 11">
            <a:extLst>
              <a:ext uri="{FF2B5EF4-FFF2-40B4-BE49-F238E27FC236}">
                <a16:creationId xmlns:a16="http://schemas.microsoft.com/office/drawing/2014/main" id="{68EE1BAC-1DEF-4E2C-A824-8FC074866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3716338"/>
            <a:ext cx="115411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Ovce/koza</a:t>
            </a:r>
          </a:p>
        </p:txBody>
      </p:sp>
      <p:sp>
        <p:nvSpPr>
          <p:cNvPr id="101386" name="Text Box 8">
            <a:extLst>
              <a:ext uri="{FF2B5EF4-FFF2-40B4-BE49-F238E27FC236}">
                <a16:creationId xmlns:a16="http://schemas.microsoft.com/office/drawing/2014/main" id="{0FD0D7B5-51C0-49C4-B133-828E740E9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2513" y="876300"/>
            <a:ext cx="16621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Kráva (bílá kost)</a:t>
            </a:r>
          </a:p>
        </p:txBody>
      </p:sp>
    </p:spTree>
    <p:extLst>
      <p:ext uri="{BB962C8B-B14F-4D97-AF65-F5344CB8AC3E}">
        <p14:creationId xmlns:p14="http://schemas.microsoft.com/office/powerpoint/2010/main" val="4939013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804" name="Group 252">
            <a:extLst>
              <a:ext uri="{FF2B5EF4-FFF2-40B4-BE49-F238E27FC236}">
                <a16:creationId xmlns:a16="http://schemas.microsoft.com/office/drawing/2014/main" id="{96B7A2F3-562A-4D74-98B6-F39A1BAB114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905000" y="1482725"/>
          <a:ext cx="6275388" cy="2255838"/>
        </p:xfrm>
        <a:graphic>
          <a:graphicData uri="http://schemas.openxmlformats.org/drawingml/2006/table">
            <a:tbl>
              <a:tblPr/>
              <a:tblGrid>
                <a:gridCol w="2071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78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58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0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Dokládal 1999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Holck 1997 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25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Kráva (hnědá kost)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Stupeň II 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(± 300°C)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Stupeň 1 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(cca 300°C)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25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Kráva (černá kost)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Stupeň II 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(± 400°C)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Stupeň 2 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(cca 400°C)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25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Kráva (bílá kost),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prase, ovce/koza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Stupeň V 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(up to 750°C)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Stupeň 3 resp. 4 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(up to 800°C)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3803" name="Group 251">
            <a:extLst>
              <a:ext uri="{FF2B5EF4-FFF2-40B4-BE49-F238E27FC236}">
                <a16:creationId xmlns:a16="http://schemas.microsoft.com/office/drawing/2014/main" id="{2E4B5D31-5A47-4981-9CC3-2D56F42D82EF}"/>
              </a:ext>
            </a:extLst>
          </p:cNvPr>
          <p:cNvGraphicFramePr>
            <a:graphicFrameLocks noGrp="1"/>
          </p:cNvGraphicFramePr>
          <p:nvPr>
            <p:ph sz="quarter" idx="2"/>
          </p:nvPr>
        </p:nvGraphicFramePr>
        <p:xfrm>
          <a:off x="1752600" y="4343400"/>
          <a:ext cx="6767512" cy="1801892"/>
        </p:xfrm>
        <a:graphic>
          <a:graphicData uri="http://schemas.openxmlformats.org/drawingml/2006/table">
            <a:tbl>
              <a:tblPr/>
              <a:tblGrid>
                <a:gridCol w="2193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8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4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2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Munro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 et al. 2007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Walker et al. 2007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Kráva (hnědá kost)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688" marB="4568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250 – 300 °C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cca 250 °C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Kráva (černá kost)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688" marB="4568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cca 350 °C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350 – 400 °C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01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Kráva (bílá kost),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prase, ovce/koza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688" marB="4568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&gt; 700°C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cca 900°C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2446" name="Text Box 163">
            <a:extLst>
              <a:ext uri="{FF2B5EF4-FFF2-40B4-BE49-F238E27FC236}">
                <a16:creationId xmlns:a16="http://schemas.microsoft.com/office/drawing/2014/main" id="{08F44C86-721B-4E9F-B82B-13F0657DF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842963"/>
            <a:ext cx="32766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Stupeň spálení</a:t>
            </a:r>
          </a:p>
        </p:txBody>
      </p:sp>
      <p:sp>
        <p:nvSpPr>
          <p:cNvPr id="102447" name="Text Box 246">
            <a:extLst>
              <a:ext uri="{FF2B5EF4-FFF2-40B4-BE49-F238E27FC236}">
                <a16:creationId xmlns:a16="http://schemas.microsoft.com/office/drawing/2014/main" id="{3D91CA8B-9CA0-43F8-9917-F040033BF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3810000"/>
            <a:ext cx="101758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Zbarvení</a:t>
            </a:r>
          </a:p>
        </p:txBody>
      </p:sp>
    </p:spTree>
    <p:extLst>
      <p:ext uri="{BB962C8B-B14F-4D97-AF65-F5344CB8AC3E}">
        <p14:creationId xmlns:p14="http://schemas.microsoft.com/office/powerpoint/2010/main" val="22253864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5">
            <a:extLst>
              <a:ext uri="{FF2B5EF4-FFF2-40B4-BE49-F238E27FC236}">
                <a16:creationId xmlns:a16="http://schemas.microsoft.com/office/drawing/2014/main" id="{685EAB26-C5F9-43DF-BCF7-D5174DA52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442913"/>
            <a:ext cx="274637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chemeClr val="tx2"/>
                </a:solidFill>
              </a:rPr>
              <a:t>Kráva</a:t>
            </a:r>
          </a:p>
        </p:txBody>
      </p:sp>
      <p:pic>
        <p:nvPicPr>
          <p:cNvPr id="103427" name="Picture 6" descr="kr hn">
            <a:extLst>
              <a:ext uri="{FF2B5EF4-FFF2-40B4-BE49-F238E27FC236}">
                <a16:creationId xmlns:a16="http://schemas.microsoft.com/office/drawing/2014/main" id="{48D856DC-0EA2-4892-927C-40671B2AA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88913"/>
            <a:ext cx="40386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Picture 7" descr="kr cer">
            <a:extLst>
              <a:ext uri="{FF2B5EF4-FFF2-40B4-BE49-F238E27FC236}">
                <a16:creationId xmlns:a16="http://schemas.microsoft.com/office/drawing/2014/main" id="{4BBA8E0C-A094-458F-A169-055DE74EF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455863"/>
            <a:ext cx="4110038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9" name="Text Box 8">
            <a:extLst>
              <a:ext uri="{FF2B5EF4-FFF2-40B4-BE49-F238E27FC236}">
                <a16:creationId xmlns:a16="http://schemas.microsoft.com/office/drawing/2014/main" id="{DDEE029E-A489-455D-935F-2F246D2C0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476250"/>
            <a:ext cx="1116013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Hnědá kost</a:t>
            </a:r>
          </a:p>
        </p:txBody>
      </p:sp>
      <p:sp>
        <p:nvSpPr>
          <p:cNvPr id="103430" name="Text Box 9">
            <a:extLst>
              <a:ext uri="{FF2B5EF4-FFF2-40B4-BE49-F238E27FC236}">
                <a16:creationId xmlns:a16="http://schemas.microsoft.com/office/drawing/2014/main" id="{BC37E687-8E79-42DC-A652-2BB1B6227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2492375"/>
            <a:ext cx="1062037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Černá kost</a:t>
            </a:r>
          </a:p>
        </p:txBody>
      </p:sp>
      <p:sp>
        <p:nvSpPr>
          <p:cNvPr id="103431" name="Text Box 10">
            <a:extLst>
              <a:ext uri="{FF2B5EF4-FFF2-40B4-BE49-F238E27FC236}">
                <a16:creationId xmlns:a16="http://schemas.microsoft.com/office/drawing/2014/main" id="{9436D68B-18A6-4227-9229-8D4EE5C86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4797425"/>
            <a:ext cx="6556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white</a:t>
            </a:r>
          </a:p>
        </p:txBody>
      </p:sp>
      <p:pic>
        <p:nvPicPr>
          <p:cNvPr id="103432" name="Picture 11" descr="kr bi">
            <a:extLst>
              <a:ext uri="{FF2B5EF4-FFF2-40B4-BE49-F238E27FC236}">
                <a16:creationId xmlns:a16="http://schemas.microsoft.com/office/drawing/2014/main" id="{8670091E-6C3C-4A05-92E9-519794238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583113"/>
            <a:ext cx="396557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3" name="Line 12">
            <a:extLst>
              <a:ext uri="{FF2B5EF4-FFF2-40B4-BE49-F238E27FC236}">
                <a16:creationId xmlns:a16="http://schemas.microsoft.com/office/drawing/2014/main" id="{7004D146-F3C8-4F48-809B-C66AADEA287B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8350" y="5734050"/>
            <a:ext cx="144463" cy="1428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4" name="Line 13">
            <a:extLst>
              <a:ext uri="{FF2B5EF4-FFF2-40B4-BE49-F238E27FC236}">
                <a16:creationId xmlns:a16="http://schemas.microsoft.com/office/drawing/2014/main" id="{1B1B643D-CABB-41FB-903B-8A95CE58C2B7}"/>
              </a:ext>
            </a:extLst>
          </p:cNvPr>
          <p:cNvSpPr>
            <a:spLocks noChangeShapeType="1"/>
          </p:cNvSpPr>
          <p:nvPr/>
        </p:nvSpPr>
        <p:spPr bwMode="auto">
          <a:xfrm>
            <a:off x="7524750" y="5805488"/>
            <a:ext cx="215900" cy="2159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5" name="Line 14">
            <a:extLst>
              <a:ext uri="{FF2B5EF4-FFF2-40B4-BE49-F238E27FC236}">
                <a16:creationId xmlns:a16="http://schemas.microsoft.com/office/drawing/2014/main" id="{CD20B2E8-A72E-454C-8166-A9438B1A3E68}"/>
              </a:ext>
            </a:extLst>
          </p:cNvPr>
          <p:cNvSpPr>
            <a:spLocks noChangeShapeType="1"/>
          </p:cNvSpPr>
          <p:nvPr/>
        </p:nvSpPr>
        <p:spPr bwMode="auto">
          <a:xfrm>
            <a:off x="7524750" y="1341438"/>
            <a:ext cx="215900" cy="2159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6" name="Line 15">
            <a:extLst>
              <a:ext uri="{FF2B5EF4-FFF2-40B4-BE49-F238E27FC236}">
                <a16:creationId xmlns:a16="http://schemas.microsoft.com/office/drawing/2014/main" id="{A54A8C23-0189-43B0-BACB-44390EAC45DD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825" y="2924175"/>
            <a:ext cx="215900" cy="2159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7" name="Line 16">
            <a:extLst>
              <a:ext uri="{FF2B5EF4-FFF2-40B4-BE49-F238E27FC236}">
                <a16:creationId xmlns:a16="http://schemas.microsoft.com/office/drawing/2014/main" id="{5ABAB47C-753A-4560-B7AB-75BFFC744FE4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825" y="4076700"/>
            <a:ext cx="21590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8" name="Line 17">
            <a:extLst>
              <a:ext uri="{FF2B5EF4-FFF2-40B4-BE49-F238E27FC236}">
                <a16:creationId xmlns:a16="http://schemas.microsoft.com/office/drawing/2014/main" id="{727AE5DA-C4D7-4E72-A93F-BDD510E1B159}"/>
              </a:ext>
            </a:extLst>
          </p:cNvPr>
          <p:cNvSpPr>
            <a:spLocks noChangeShapeType="1"/>
          </p:cNvSpPr>
          <p:nvPr/>
        </p:nvSpPr>
        <p:spPr bwMode="auto">
          <a:xfrm>
            <a:off x="7885113" y="5084763"/>
            <a:ext cx="215900" cy="215900"/>
          </a:xfrm>
          <a:prstGeom prst="line">
            <a:avLst/>
          </a:prstGeom>
          <a:noFill/>
          <a:ln w="9525">
            <a:solidFill>
              <a:srgbClr val="33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9" name="Line 18">
            <a:extLst>
              <a:ext uri="{FF2B5EF4-FFF2-40B4-BE49-F238E27FC236}">
                <a16:creationId xmlns:a16="http://schemas.microsoft.com/office/drawing/2014/main" id="{CA1694B8-AF00-40ED-8524-49551A921C7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84888" y="2924175"/>
            <a:ext cx="215900" cy="217488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0" name="Line 19">
            <a:extLst>
              <a:ext uri="{FF2B5EF4-FFF2-40B4-BE49-F238E27FC236}">
                <a16:creationId xmlns:a16="http://schemas.microsoft.com/office/drawing/2014/main" id="{7F476F93-0FBA-4B6A-B760-D13CA3F1D73B}"/>
              </a:ext>
            </a:extLst>
          </p:cNvPr>
          <p:cNvSpPr>
            <a:spLocks noChangeShapeType="1"/>
          </p:cNvSpPr>
          <p:nvPr/>
        </p:nvSpPr>
        <p:spPr bwMode="auto">
          <a:xfrm>
            <a:off x="7308850" y="2708275"/>
            <a:ext cx="215900" cy="217488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1" name="Line 20">
            <a:extLst>
              <a:ext uri="{FF2B5EF4-FFF2-40B4-BE49-F238E27FC236}">
                <a16:creationId xmlns:a16="http://schemas.microsoft.com/office/drawing/2014/main" id="{49E7B501-21FB-44C3-86FB-907B279C8B5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825" y="4724400"/>
            <a:ext cx="215900" cy="217488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2" name="Line 21">
            <a:extLst>
              <a:ext uri="{FF2B5EF4-FFF2-40B4-BE49-F238E27FC236}">
                <a16:creationId xmlns:a16="http://schemas.microsoft.com/office/drawing/2014/main" id="{A40ACC4C-E6E7-4D5D-A750-12C926F2651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5600" y="5876925"/>
            <a:ext cx="215900" cy="144463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3" name="Line 22">
            <a:extLst>
              <a:ext uri="{FF2B5EF4-FFF2-40B4-BE49-F238E27FC236}">
                <a16:creationId xmlns:a16="http://schemas.microsoft.com/office/drawing/2014/main" id="{F0A8BBAD-9B8E-4421-8BEA-DE746B0CEF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1500" y="3284538"/>
            <a:ext cx="215900" cy="2159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4" name="Line 23">
            <a:extLst>
              <a:ext uri="{FF2B5EF4-FFF2-40B4-BE49-F238E27FC236}">
                <a16:creationId xmlns:a16="http://schemas.microsoft.com/office/drawing/2014/main" id="{C80C6159-6B47-43BC-8D16-0213B7302F6B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8625" y="1484313"/>
            <a:ext cx="215900" cy="2159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5" name="Line 24">
            <a:extLst>
              <a:ext uri="{FF2B5EF4-FFF2-40B4-BE49-F238E27FC236}">
                <a16:creationId xmlns:a16="http://schemas.microsoft.com/office/drawing/2014/main" id="{0AE257F2-889C-4EA3-8D56-78D6707ADD0B}"/>
              </a:ext>
            </a:extLst>
          </p:cNvPr>
          <p:cNvSpPr>
            <a:spLocks noChangeShapeType="1"/>
          </p:cNvSpPr>
          <p:nvPr/>
        </p:nvSpPr>
        <p:spPr bwMode="auto">
          <a:xfrm>
            <a:off x="290513" y="2327275"/>
            <a:ext cx="215900" cy="2159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6" name="Text Box 25">
            <a:extLst>
              <a:ext uri="{FF2B5EF4-FFF2-40B4-BE49-F238E27FC236}">
                <a16:creationId xmlns:a16="http://schemas.microsoft.com/office/drawing/2014/main" id="{0E190677-B55C-4BA0-B791-7BA36D979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349500"/>
            <a:ext cx="347345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Redukce OH pásu mezi 3600 -2600 cm</a:t>
            </a:r>
            <a:r>
              <a:rPr lang="cs-CZ" altLang="cs-CZ" sz="1600" baseline="30000"/>
              <a:t>-1</a:t>
            </a:r>
          </a:p>
        </p:txBody>
      </p:sp>
      <p:sp>
        <p:nvSpPr>
          <p:cNvPr id="103447" name="Text Box 26">
            <a:extLst>
              <a:ext uri="{FF2B5EF4-FFF2-40B4-BE49-F238E27FC236}">
                <a16:creationId xmlns:a16="http://schemas.microsoft.com/office/drawing/2014/main" id="{3734EC13-1120-4EFE-BEF4-93C9E4611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495425"/>
            <a:ext cx="19304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Vliv vysoké teploty</a:t>
            </a:r>
          </a:p>
        </p:txBody>
      </p:sp>
      <p:sp>
        <p:nvSpPr>
          <p:cNvPr id="103448" name="Text Box 27">
            <a:extLst>
              <a:ext uri="{FF2B5EF4-FFF2-40B4-BE49-F238E27FC236}">
                <a16:creationId xmlns:a16="http://schemas.microsoft.com/office/drawing/2014/main" id="{0CA00BA9-E010-4FB9-908A-FCFF11705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2995613"/>
            <a:ext cx="4078287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Redukce uhličitanového pásu (1459-1410 cm</a:t>
            </a:r>
            <a:r>
              <a:rPr lang="cs-CZ" altLang="cs-CZ" sz="1600" baseline="30000"/>
              <a:t>-1</a:t>
            </a:r>
            <a:r>
              <a:rPr lang="cs-CZ" altLang="cs-CZ" sz="1600"/>
              <a:t>)</a:t>
            </a:r>
          </a:p>
        </p:txBody>
      </p:sp>
      <p:sp>
        <p:nvSpPr>
          <p:cNvPr id="103449" name="Line 28">
            <a:extLst>
              <a:ext uri="{FF2B5EF4-FFF2-40B4-BE49-F238E27FC236}">
                <a16:creationId xmlns:a16="http://schemas.microsoft.com/office/drawing/2014/main" id="{06AF9EC7-17DE-4F0D-9CC9-FF132810C7D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3500438"/>
            <a:ext cx="215900" cy="215900"/>
          </a:xfrm>
          <a:prstGeom prst="line">
            <a:avLst/>
          </a:prstGeom>
          <a:noFill/>
          <a:ln w="9525">
            <a:solidFill>
              <a:srgbClr val="33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50" name="Text Box 29">
            <a:extLst>
              <a:ext uri="{FF2B5EF4-FFF2-40B4-BE49-F238E27FC236}">
                <a16:creationId xmlns:a16="http://schemas.microsoft.com/office/drawing/2014/main" id="{99E3E028-A5A6-4051-97BE-EA7150B6C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5004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03451" name="Text Box 30">
            <a:extLst>
              <a:ext uri="{FF2B5EF4-FFF2-40B4-BE49-F238E27FC236}">
                <a16:creationId xmlns:a16="http://schemas.microsoft.com/office/drawing/2014/main" id="{968C0868-6713-444C-9B16-D810BE6EE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3521075"/>
            <a:ext cx="37973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Nový pás </a:t>
            </a:r>
            <a:r>
              <a:rPr lang="cs-CZ" altLang="zh-CN" sz="1600"/>
              <a:t>β</a:t>
            </a:r>
            <a:r>
              <a:rPr lang="cs-CZ" altLang="cs-CZ" sz="1600"/>
              <a:t>-trikalcium fosfátu cca 1090 cm</a:t>
            </a:r>
            <a:r>
              <a:rPr lang="cs-CZ" altLang="cs-CZ" sz="1600" baseline="30000"/>
              <a:t>-1</a:t>
            </a:r>
          </a:p>
        </p:txBody>
      </p:sp>
      <p:sp>
        <p:nvSpPr>
          <p:cNvPr id="103452" name="Text Box 31">
            <a:extLst>
              <a:ext uri="{FF2B5EF4-FFF2-40B4-BE49-F238E27FC236}">
                <a16:creationId xmlns:a16="http://schemas.microsoft.com/office/drawing/2014/main" id="{2145C4D3-57A9-44C2-932D-34F7AE8D6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0767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03453" name="Text Box 32">
            <a:extLst>
              <a:ext uri="{FF2B5EF4-FFF2-40B4-BE49-F238E27FC236}">
                <a16:creationId xmlns:a16="http://schemas.microsoft.com/office/drawing/2014/main" id="{B3608C86-C9BF-4CB8-BE94-7D5E10C16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149725"/>
            <a:ext cx="3738562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Nový pás </a:t>
            </a:r>
            <a:r>
              <a:rPr lang="cs-CZ" altLang="zh-CN" sz="1600"/>
              <a:t>β</a:t>
            </a:r>
            <a:r>
              <a:rPr lang="cs-CZ" altLang="cs-CZ" sz="1600"/>
              <a:t>-trikalcium fosfátu cca 655 cm</a:t>
            </a:r>
            <a:r>
              <a:rPr lang="cs-CZ" altLang="cs-CZ" sz="1600" baseline="30000"/>
              <a:t>-1</a:t>
            </a:r>
            <a:r>
              <a:rPr lang="cs-CZ" altLang="cs-CZ" sz="1600"/>
              <a:t> </a:t>
            </a:r>
          </a:p>
        </p:txBody>
      </p:sp>
      <p:sp>
        <p:nvSpPr>
          <p:cNvPr id="103454" name="Text Box 33">
            <a:extLst>
              <a:ext uri="{FF2B5EF4-FFF2-40B4-BE49-F238E27FC236}">
                <a16:creationId xmlns:a16="http://schemas.microsoft.com/office/drawing/2014/main" id="{33B66E58-8F8B-4F83-A35E-5648E9666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7244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03455" name="Text Box 34">
            <a:extLst>
              <a:ext uri="{FF2B5EF4-FFF2-40B4-BE49-F238E27FC236}">
                <a16:creationId xmlns:a16="http://schemas.microsoft.com/office/drawing/2014/main" id="{AC11609A-99CE-4AF8-A803-9D88D29A4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4835525"/>
            <a:ext cx="3908425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Pásy odpovídající organické složce kosti: C-H (2920-2950 cm</a:t>
            </a:r>
            <a:r>
              <a:rPr lang="cs-CZ" altLang="cs-CZ" sz="1600" baseline="30000"/>
              <a:t>-1</a:t>
            </a:r>
            <a:r>
              <a:rPr lang="cs-CZ" altLang="cs-CZ" sz="1600"/>
              <a:t>)  a C=O (1700 cm</a:t>
            </a:r>
            <a:r>
              <a:rPr lang="cs-CZ" altLang="cs-CZ" sz="1600" baseline="30000"/>
              <a:t>-1</a:t>
            </a:r>
            <a:r>
              <a:rPr lang="cs-CZ" altLang="cs-CZ" sz="1600"/>
              <a:t>), resp. pásy N-H a O-H (3600 -2600 cm</a:t>
            </a:r>
            <a:r>
              <a:rPr lang="cs-CZ" altLang="cs-CZ" sz="1600" baseline="30000"/>
              <a:t>-1</a:t>
            </a:r>
            <a:r>
              <a:rPr lang="cs-CZ" altLang="cs-CZ" sz="1600"/>
              <a:t>) a C-O (1459-1410 cm</a:t>
            </a:r>
            <a:r>
              <a:rPr lang="cs-CZ" altLang="cs-CZ" sz="1600" baseline="30000"/>
              <a:t>-1</a:t>
            </a:r>
            <a:r>
              <a:rPr lang="cs-CZ" altLang="cs-CZ" sz="1600"/>
              <a:t>; superpozice s  pásy uhličitanu).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6EACE3AD-C316-4F28-B453-534C78989882}"/>
              </a:ext>
            </a:extLst>
          </p:cNvPr>
          <p:cNvSpPr/>
          <p:nvPr/>
        </p:nvSpPr>
        <p:spPr>
          <a:xfrm>
            <a:off x="5435600" y="4797425"/>
            <a:ext cx="655638" cy="395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3457" name="Text Box 9">
            <a:extLst>
              <a:ext uri="{FF2B5EF4-FFF2-40B4-BE49-F238E27FC236}">
                <a16:creationId xmlns:a16="http://schemas.microsoft.com/office/drawing/2014/main" id="{4D3AB454-5DA0-4F18-B491-8871133DA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6563" y="4797425"/>
            <a:ext cx="8763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Bílá kost</a:t>
            </a:r>
          </a:p>
        </p:txBody>
      </p:sp>
    </p:spTree>
    <p:extLst>
      <p:ext uri="{BB962C8B-B14F-4D97-AF65-F5344CB8AC3E}">
        <p14:creationId xmlns:p14="http://schemas.microsoft.com/office/powerpoint/2010/main" val="25036698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4" descr="kr bi">
            <a:extLst>
              <a:ext uri="{FF2B5EF4-FFF2-40B4-BE49-F238E27FC236}">
                <a16:creationId xmlns:a16="http://schemas.microsoft.com/office/drawing/2014/main" id="{16D3A426-F537-42D3-AFDC-70A133665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508500"/>
            <a:ext cx="4038600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Text Box 5">
            <a:extLst>
              <a:ext uri="{FF2B5EF4-FFF2-40B4-BE49-F238E27FC236}">
                <a16:creationId xmlns:a16="http://schemas.microsoft.com/office/drawing/2014/main" id="{94211054-C018-49A8-989C-1B90D626C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4797425"/>
            <a:ext cx="13366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Kráva (bílá kost)</a:t>
            </a:r>
          </a:p>
        </p:txBody>
      </p:sp>
      <p:grpSp>
        <p:nvGrpSpPr>
          <p:cNvPr id="104452" name="Group 6">
            <a:extLst>
              <a:ext uri="{FF2B5EF4-FFF2-40B4-BE49-F238E27FC236}">
                <a16:creationId xmlns:a16="http://schemas.microsoft.com/office/drawing/2014/main" id="{2547DD6F-0D99-42FF-B767-DBEAD14F69EA}"/>
              </a:ext>
            </a:extLst>
          </p:cNvPr>
          <p:cNvGrpSpPr>
            <a:grpSpLocks/>
          </p:cNvGrpSpPr>
          <p:nvPr/>
        </p:nvGrpSpPr>
        <p:grpSpPr bwMode="auto">
          <a:xfrm>
            <a:off x="4859338" y="2349500"/>
            <a:ext cx="4038600" cy="2073275"/>
            <a:chOff x="3061" y="1480"/>
            <a:chExt cx="2453" cy="1259"/>
          </a:xfrm>
        </p:grpSpPr>
        <p:pic>
          <p:nvPicPr>
            <p:cNvPr id="104469" name="Picture 7" descr="ok bi">
              <a:extLst>
                <a:ext uri="{FF2B5EF4-FFF2-40B4-BE49-F238E27FC236}">
                  <a16:creationId xmlns:a16="http://schemas.microsoft.com/office/drawing/2014/main" id="{98A62BAD-1CB5-4349-BCEA-0BD4537A59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1480"/>
              <a:ext cx="2453" cy="1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470" name="Text Box 8">
              <a:extLst>
                <a:ext uri="{FF2B5EF4-FFF2-40B4-BE49-F238E27FC236}">
                  <a16:creationId xmlns:a16="http://schemas.microsoft.com/office/drawing/2014/main" id="{E1E413AE-68BD-4225-9F7C-0B5BB412AE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9" y="1616"/>
              <a:ext cx="570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Ovce/koza</a:t>
              </a:r>
            </a:p>
          </p:txBody>
        </p:sp>
      </p:grpSp>
      <p:grpSp>
        <p:nvGrpSpPr>
          <p:cNvPr id="104453" name="Group 9">
            <a:extLst>
              <a:ext uri="{FF2B5EF4-FFF2-40B4-BE49-F238E27FC236}">
                <a16:creationId xmlns:a16="http://schemas.microsoft.com/office/drawing/2014/main" id="{B784B96F-31F6-4DE1-B67B-D6A62996DB36}"/>
              </a:ext>
            </a:extLst>
          </p:cNvPr>
          <p:cNvGrpSpPr>
            <a:grpSpLocks/>
          </p:cNvGrpSpPr>
          <p:nvPr/>
        </p:nvGrpSpPr>
        <p:grpSpPr bwMode="auto">
          <a:xfrm>
            <a:off x="4859338" y="188913"/>
            <a:ext cx="4038600" cy="2073275"/>
            <a:chOff x="3061" y="210"/>
            <a:chExt cx="2404" cy="1234"/>
          </a:xfrm>
        </p:grpSpPr>
        <p:pic>
          <p:nvPicPr>
            <p:cNvPr id="104467" name="Picture 10" descr="pr bi">
              <a:extLst>
                <a:ext uri="{FF2B5EF4-FFF2-40B4-BE49-F238E27FC236}">
                  <a16:creationId xmlns:a16="http://schemas.microsoft.com/office/drawing/2014/main" id="{E661AA50-B3C2-489D-A884-CDD1A56339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210"/>
              <a:ext cx="2404" cy="1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468" name="Text Box 11">
              <a:extLst>
                <a:ext uri="{FF2B5EF4-FFF2-40B4-BE49-F238E27FC236}">
                  <a16:creationId xmlns:a16="http://schemas.microsoft.com/office/drawing/2014/main" id="{51B50051-8224-4DEB-9AD9-02E6E8B31F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9" y="346"/>
              <a:ext cx="347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Prase</a:t>
              </a:r>
            </a:p>
          </p:txBody>
        </p:sp>
      </p:grpSp>
      <p:sp>
        <p:nvSpPr>
          <p:cNvPr id="104454" name="Line 42">
            <a:extLst>
              <a:ext uri="{FF2B5EF4-FFF2-40B4-BE49-F238E27FC236}">
                <a16:creationId xmlns:a16="http://schemas.microsoft.com/office/drawing/2014/main" id="{2294DED6-E73B-46AF-857C-704F7211A03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5600" y="1628775"/>
            <a:ext cx="215900" cy="2159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5" name="Line 43">
            <a:extLst>
              <a:ext uri="{FF2B5EF4-FFF2-40B4-BE49-F238E27FC236}">
                <a16:creationId xmlns:a16="http://schemas.microsoft.com/office/drawing/2014/main" id="{0BED9433-A576-4E4C-8458-B2A5B1EB33E9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5600" y="3716338"/>
            <a:ext cx="215900" cy="2159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6" name="Line 44">
            <a:extLst>
              <a:ext uri="{FF2B5EF4-FFF2-40B4-BE49-F238E27FC236}">
                <a16:creationId xmlns:a16="http://schemas.microsoft.com/office/drawing/2014/main" id="{112FDBE8-F9CC-43A7-B904-84C51E80E17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5600" y="5876925"/>
            <a:ext cx="215900" cy="2159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7" name="Line 45">
            <a:extLst>
              <a:ext uri="{FF2B5EF4-FFF2-40B4-BE49-F238E27FC236}">
                <a16:creationId xmlns:a16="http://schemas.microsoft.com/office/drawing/2014/main" id="{3F1B8211-57A2-47B7-A5CB-CBA213A75DC2}"/>
              </a:ext>
            </a:extLst>
          </p:cNvPr>
          <p:cNvSpPr>
            <a:spLocks noChangeShapeType="1"/>
          </p:cNvSpPr>
          <p:nvPr/>
        </p:nvSpPr>
        <p:spPr bwMode="auto">
          <a:xfrm>
            <a:off x="7524750" y="1628775"/>
            <a:ext cx="215900" cy="2159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8" name="Line 46">
            <a:extLst>
              <a:ext uri="{FF2B5EF4-FFF2-40B4-BE49-F238E27FC236}">
                <a16:creationId xmlns:a16="http://schemas.microsoft.com/office/drawing/2014/main" id="{8D2FB8EA-1B5A-47AA-943C-B114DC57C3D7}"/>
              </a:ext>
            </a:extLst>
          </p:cNvPr>
          <p:cNvSpPr>
            <a:spLocks noChangeShapeType="1"/>
          </p:cNvSpPr>
          <p:nvPr/>
        </p:nvSpPr>
        <p:spPr bwMode="auto">
          <a:xfrm>
            <a:off x="7596188" y="3716338"/>
            <a:ext cx="215900" cy="2159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9" name="Line 47">
            <a:extLst>
              <a:ext uri="{FF2B5EF4-FFF2-40B4-BE49-F238E27FC236}">
                <a16:creationId xmlns:a16="http://schemas.microsoft.com/office/drawing/2014/main" id="{011DC2C0-3DFF-4F5A-AF1C-A4E988EAC614}"/>
              </a:ext>
            </a:extLst>
          </p:cNvPr>
          <p:cNvSpPr>
            <a:spLocks noChangeShapeType="1"/>
          </p:cNvSpPr>
          <p:nvPr/>
        </p:nvSpPr>
        <p:spPr bwMode="auto">
          <a:xfrm>
            <a:off x="7524750" y="5805488"/>
            <a:ext cx="215900" cy="2159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60" name="Line 48">
            <a:extLst>
              <a:ext uri="{FF2B5EF4-FFF2-40B4-BE49-F238E27FC236}">
                <a16:creationId xmlns:a16="http://schemas.microsoft.com/office/drawing/2014/main" id="{56D3EEF1-46B3-40AD-99E2-DB2BB7B70E30}"/>
              </a:ext>
            </a:extLst>
          </p:cNvPr>
          <p:cNvSpPr>
            <a:spLocks noChangeShapeType="1"/>
          </p:cNvSpPr>
          <p:nvPr/>
        </p:nvSpPr>
        <p:spPr bwMode="auto">
          <a:xfrm>
            <a:off x="7812088" y="908050"/>
            <a:ext cx="287337" cy="215900"/>
          </a:xfrm>
          <a:prstGeom prst="line">
            <a:avLst/>
          </a:prstGeom>
          <a:noFill/>
          <a:ln w="9525">
            <a:solidFill>
              <a:srgbClr val="33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61" name="Line 49">
            <a:extLst>
              <a:ext uri="{FF2B5EF4-FFF2-40B4-BE49-F238E27FC236}">
                <a16:creationId xmlns:a16="http://schemas.microsoft.com/office/drawing/2014/main" id="{8A2A2B76-9565-4F22-913F-8BB161D5947D}"/>
              </a:ext>
            </a:extLst>
          </p:cNvPr>
          <p:cNvSpPr>
            <a:spLocks noChangeShapeType="1"/>
          </p:cNvSpPr>
          <p:nvPr/>
        </p:nvSpPr>
        <p:spPr bwMode="auto">
          <a:xfrm>
            <a:off x="7812088" y="2997200"/>
            <a:ext cx="287337" cy="215900"/>
          </a:xfrm>
          <a:prstGeom prst="line">
            <a:avLst/>
          </a:prstGeom>
          <a:noFill/>
          <a:ln w="9525">
            <a:solidFill>
              <a:srgbClr val="33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62" name="Line 50">
            <a:extLst>
              <a:ext uri="{FF2B5EF4-FFF2-40B4-BE49-F238E27FC236}">
                <a16:creationId xmlns:a16="http://schemas.microsoft.com/office/drawing/2014/main" id="{1C5CB578-A3EB-4C23-900A-78A490D1FC15}"/>
              </a:ext>
            </a:extLst>
          </p:cNvPr>
          <p:cNvSpPr>
            <a:spLocks noChangeShapeType="1"/>
          </p:cNvSpPr>
          <p:nvPr/>
        </p:nvSpPr>
        <p:spPr bwMode="auto">
          <a:xfrm>
            <a:off x="7812088" y="5013325"/>
            <a:ext cx="287337" cy="215900"/>
          </a:xfrm>
          <a:prstGeom prst="line">
            <a:avLst/>
          </a:prstGeom>
          <a:noFill/>
          <a:ln w="9525">
            <a:solidFill>
              <a:srgbClr val="33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63" name="Line 51">
            <a:extLst>
              <a:ext uri="{FF2B5EF4-FFF2-40B4-BE49-F238E27FC236}">
                <a16:creationId xmlns:a16="http://schemas.microsoft.com/office/drawing/2014/main" id="{933DEA15-BDD9-4688-889C-97DD1BE2A3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8350" y="5734050"/>
            <a:ext cx="215900" cy="1428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64" name="Line 52">
            <a:extLst>
              <a:ext uri="{FF2B5EF4-FFF2-40B4-BE49-F238E27FC236}">
                <a16:creationId xmlns:a16="http://schemas.microsoft.com/office/drawing/2014/main" id="{B563ADB4-DE71-4FD5-88E9-64F4CD1B0B38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8350" y="3644900"/>
            <a:ext cx="215900" cy="1428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65" name="Line 53">
            <a:extLst>
              <a:ext uri="{FF2B5EF4-FFF2-40B4-BE49-F238E27FC236}">
                <a16:creationId xmlns:a16="http://schemas.microsoft.com/office/drawing/2014/main" id="{47671287-8AF1-4092-8A4F-28B5C698279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8350" y="1628775"/>
            <a:ext cx="215900" cy="1428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66" name="Text Box 54">
            <a:extLst>
              <a:ext uri="{FF2B5EF4-FFF2-40B4-BE49-F238E27FC236}">
                <a16:creationId xmlns:a16="http://schemas.microsoft.com/office/drawing/2014/main" id="{4CB11677-CB25-4C58-9AF2-9557B002D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967163"/>
            <a:ext cx="4392613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Teploty odhadnuté z infračervené spektrometrie odpovídají teplotám odhadnutým ze zbarvení a stupně spálení.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Kráva:                           </a:t>
            </a:r>
            <a:r>
              <a:rPr lang="cs-CZ" altLang="cs-CZ" sz="1800" b="1" dirty="0"/>
              <a:t>800 - 900 °C</a:t>
            </a:r>
            <a:r>
              <a:rPr lang="cs-CZ" altLang="cs-CZ" sz="18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Prase a ovce/koza:     </a:t>
            </a:r>
            <a:r>
              <a:rPr lang="cs-CZ" altLang="cs-CZ" sz="1800" b="1" dirty="0"/>
              <a:t>900 – 1000 °C</a:t>
            </a:r>
            <a:r>
              <a:rPr lang="cs-CZ" altLang="cs-CZ" sz="1800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pic>
        <p:nvPicPr>
          <p:cNvPr id="23" name="Picture 4" descr="chata1">
            <a:extLst>
              <a:ext uri="{FF2B5EF4-FFF2-40B4-BE49-F238E27FC236}">
                <a16:creationId xmlns:a16="http://schemas.microsoft.com/office/drawing/2014/main" id="{A92C41D1-D7CB-4083-889A-0975B94F5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" y="223399"/>
            <a:ext cx="3671888" cy="305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5836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budova, vsedě, staré, patro&#10;&#10;Popis byl vytvořen automaticky">
            <a:extLst>
              <a:ext uri="{FF2B5EF4-FFF2-40B4-BE49-F238E27FC236}">
                <a16:creationId xmlns:a16="http://schemas.microsoft.com/office/drawing/2014/main" id="{18132237-38B8-4A72-BC7B-BD7F7A6F9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9668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4C01FF6-C23E-42D5-BED4-FB4E70138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16632"/>
            <a:ext cx="8229600" cy="1642194"/>
          </a:xfrm>
        </p:spPr>
        <p:txBody>
          <a:bodyPr/>
          <a:lstStyle/>
          <a:p>
            <a:r>
              <a:rPr lang="en-US" b="1" dirty="0" err="1">
                <a:latin typeface="+mn-lt"/>
              </a:rPr>
              <a:t>Prvkov</a:t>
            </a:r>
            <a:r>
              <a:rPr lang="cs-CZ" b="1" dirty="0">
                <a:latin typeface="+mn-lt"/>
              </a:rPr>
              <a:t>á analýza kosterních pozůstatků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48008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Zástupný symbol pro obsah 4">
            <a:extLst>
              <a:ext uri="{FF2B5EF4-FFF2-40B4-BE49-F238E27FC236}">
                <a16:creationId xmlns:a16="http://schemas.microsoft.com/office/drawing/2014/main" id="{C58F6C66-1975-4091-9D25-DC9332F0B9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36925" y="1154974"/>
            <a:ext cx="3133725" cy="4335462"/>
          </a:xfrm>
        </p:spPr>
      </p:pic>
      <p:pic>
        <p:nvPicPr>
          <p:cNvPr id="88067" name="Obrázek 5">
            <a:extLst>
              <a:ext uri="{FF2B5EF4-FFF2-40B4-BE49-F238E27FC236}">
                <a16:creationId xmlns:a16="http://schemas.microsoft.com/office/drawing/2014/main" id="{3365536F-5032-466E-9A9A-3F991530B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70" y="3704140"/>
            <a:ext cx="2208213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Obrázek 11">
            <a:extLst>
              <a:ext uri="{FF2B5EF4-FFF2-40B4-BE49-F238E27FC236}">
                <a16:creationId xmlns:a16="http://schemas.microsoft.com/office/drawing/2014/main" id="{597DAE77-2DDC-4569-A57A-51D223A66E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5" t="13046" r="13345" b="19206"/>
          <a:stretch>
            <a:fillRect/>
          </a:stretch>
        </p:blipFill>
        <p:spPr bwMode="auto">
          <a:xfrm>
            <a:off x="540870" y="4139265"/>
            <a:ext cx="22510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délník 17">
            <a:extLst>
              <a:ext uri="{FF2B5EF4-FFF2-40B4-BE49-F238E27FC236}">
                <a16:creationId xmlns:a16="http://schemas.microsoft.com/office/drawing/2014/main" id="{B74F02D1-02E6-4A34-ADA5-8C040A97A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752" y="5729640"/>
            <a:ext cx="86336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dirty="0">
                <a:latin typeface="+mn-lt"/>
                <a:cs typeface="Arial" charset="0"/>
              </a:rPr>
              <a:t>Špičák</a:t>
            </a:r>
            <a:r>
              <a:rPr lang="en-US" sz="2000" dirty="0">
                <a:latin typeface="+mn-lt"/>
                <a:cs typeface="Arial" charset="0"/>
              </a:rPr>
              <a:t> (C</a:t>
            </a:r>
            <a:r>
              <a:rPr lang="en-US" sz="2000" baseline="-25000" dirty="0">
                <a:latin typeface="+mn-lt"/>
                <a:cs typeface="Arial" charset="0"/>
              </a:rPr>
              <a:t>1</a:t>
            </a:r>
            <a:r>
              <a:rPr lang="en-US" sz="2000" dirty="0">
                <a:latin typeface="+mn-lt"/>
                <a:cs typeface="Arial" charset="0"/>
              </a:rPr>
              <a:t>)</a:t>
            </a:r>
            <a:r>
              <a:rPr lang="cs-CZ" sz="2000" dirty="0">
                <a:latin typeface="+mn-lt"/>
                <a:cs typeface="Arial" charset="0"/>
              </a:rPr>
              <a:t> fosilního medvěda hnědého </a:t>
            </a:r>
            <a:r>
              <a:rPr lang="en-US" sz="2000" dirty="0">
                <a:latin typeface="+mn-lt"/>
                <a:cs typeface="Arial" charset="0"/>
              </a:rPr>
              <a:t>(</a:t>
            </a:r>
            <a:r>
              <a:rPr lang="en-US" sz="2000" i="1" dirty="0" err="1">
                <a:latin typeface="+mn-lt"/>
                <a:cs typeface="Arial" charset="0"/>
              </a:rPr>
              <a:t>Ursus</a:t>
            </a:r>
            <a:r>
              <a:rPr lang="en-US" sz="2000" i="1" dirty="0">
                <a:latin typeface="+mn-lt"/>
                <a:cs typeface="Arial" charset="0"/>
              </a:rPr>
              <a:t> </a:t>
            </a:r>
            <a:r>
              <a:rPr lang="en-US" sz="2000" i="1" dirty="0" err="1">
                <a:latin typeface="+mn-lt"/>
                <a:cs typeface="Arial" charset="0"/>
              </a:rPr>
              <a:t>arctos</a:t>
            </a:r>
            <a:r>
              <a:rPr lang="en-US" sz="2000" dirty="0">
                <a:latin typeface="+mn-lt"/>
                <a:cs typeface="Arial" charset="0"/>
              </a:rPr>
              <a:t>)</a:t>
            </a:r>
            <a:r>
              <a:rPr lang="cs-CZ" sz="2000" dirty="0">
                <a:latin typeface="+mn-lt"/>
                <a:cs typeface="Arial" charset="0"/>
              </a:rPr>
              <a:t>, </a:t>
            </a:r>
            <a:r>
              <a:rPr lang="cs-CZ" sz="2000" dirty="0">
                <a:cs typeface="Arial" charset="0"/>
              </a:rPr>
              <a:t>g</a:t>
            </a:r>
            <a:r>
              <a:rPr lang="en-US" sz="2000" dirty="0" err="1">
                <a:cs typeface="Arial" charset="0"/>
              </a:rPr>
              <a:t>ravetti</a:t>
            </a:r>
            <a:r>
              <a:rPr lang="cs-CZ" sz="2000" dirty="0">
                <a:cs typeface="Arial" charset="0"/>
              </a:rPr>
              <a:t>e</a:t>
            </a:r>
            <a:r>
              <a:rPr lang="en-US" sz="2000" dirty="0">
                <a:cs typeface="Arial" charset="0"/>
              </a:rPr>
              <a:t>n</a:t>
            </a:r>
            <a:r>
              <a:rPr lang="cs-CZ" sz="2000" dirty="0">
                <a:latin typeface="+mn-lt"/>
                <a:cs typeface="Arial" charset="0"/>
              </a:rPr>
              <a:t>, </a:t>
            </a:r>
            <a:r>
              <a:rPr lang="en-US" sz="2000" dirty="0">
                <a:cs typeface="Arial" charset="0"/>
              </a:rPr>
              <a:t>26 640 ± 110 BP (</a:t>
            </a:r>
            <a:r>
              <a:rPr lang="cs-CZ" sz="2000" dirty="0" err="1">
                <a:cs typeface="Arial" charset="0"/>
              </a:rPr>
              <a:t>nek</a:t>
            </a:r>
            <a:r>
              <a:rPr lang="en-US" sz="2000" dirty="0" err="1">
                <a:cs typeface="Arial" charset="0"/>
              </a:rPr>
              <a:t>alib</a:t>
            </a:r>
            <a:r>
              <a:rPr lang="cs-CZ" sz="2000" dirty="0" err="1">
                <a:cs typeface="Arial" charset="0"/>
              </a:rPr>
              <a:t>ovaná</a:t>
            </a:r>
            <a:r>
              <a:rPr lang="cs-CZ" sz="2000" dirty="0">
                <a:cs typeface="Arial" charset="0"/>
              </a:rPr>
              <a:t> </a:t>
            </a:r>
            <a:r>
              <a:rPr lang="en-US" sz="2000" baseline="30000" dirty="0">
                <a:cs typeface="Arial" charset="0"/>
              </a:rPr>
              <a:t>14</a:t>
            </a:r>
            <a:r>
              <a:rPr lang="en-US" sz="2000" dirty="0">
                <a:cs typeface="Arial" charset="0"/>
              </a:rPr>
              <a:t>C data).</a:t>
            </a:r>
            <a:endParaRPr lang="cs-CZ" sz="2000" dirty="0">
              <a:latin typeface="+mn-lt"/>
              <a:cs typeface="Arial" charset="0"/>
            </a:endParaRPr>
          </a:p>
        </p:txBody>
      </p:sp>
      <p:sp>
        <p:nvSpPr>
          <p:cNvPr id="88071" name="Obdélník 1">
            <a:extLst>
              <a:ext uri="{FF2B5EF4-FFF2-40B4-BE49-F238E27FC236}">
                <a16:creationId xmlns:a16="http://schemas.microsoft.com/office/drawing/2014/main" id="{0F030AD1-235D-4779-9A5F-3956981F0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506" y="330994"/>
            <a:ext cx="29730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800" b="1" dirty="0" err="1"/>
              <a:t>Dolní</a:t>
            </a:r>
            <a:r>
              <a:rPr lang="en-US" altLang="cs-CZ" sz="2800" b="1" dirty="0"/>
              <a:t> </a:t>
            </a:r>
            <a:r>
              <a:rPr lang="en-US" altLang="cs-CZ" b="1" dirty="0" err="1"/>
              <a:t>Věstonice</a:t>
            </a:r>
            <a:r>
              <a:rPr lang="en-US" altLang="cs-CZ" sz="2800" b="1" dirty="0"/>
              <a:t> II</a:t>
            </a:r>
            <a:endParaRPr lang="cs-CZ" altLang="cs-CZ" sz="2800" b="1" dirty="0"/>
          </a:p>
        </p:txBody>
      </p:sp>
      <p:pic>
        <p:nvPicPr>
          <p:cNvPr id="88072" name="Picture 13">
            <a:extLst>
              <a:ext uri="{FF2B5EF4-FFF2-40B4-BE49-F238E27FC236}">
                <a16:creationId xmlns:a16="http://schemas.microsoft.com/office/drawing/2014/main" id="{7F2FF959-7688-4F22-B5AC-D6BC0B559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0" y="1389565"/>
            <a:ext cx="3081337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7038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823D917E-D815-4121-829A-CB788BDAFE2E}"/>
              </a:ext>
            </a:extLst>
          </p:cNvPr>
          <p:cNvGraphicFramePr>
            <a:graphicFrameLocks noGrp="1"/>
          </p:cNvGraphicFramePr>
          <p:nvPr/>
        </p:nvGraphicFramePr>
        <p:xfrm>
          <a:off x="2843808" y="305593"/>
          <a:ext cx="6072188" cy="2355851"/>
        </p:xfrm>
        <a:graphic>
          <a:graphicData uri="http://schemas.openxmlformats.org/drawingml/2006/table">
            <a:tbl>
              <a:tblPr/>
              <a:tblGrid>
                <a:gridCol w="19270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07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44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97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b="1" dirty="0">
                          <a:latin typeface="Calibri"/>
                          <a:ea typeface="Calibri"/>
                          <a:cs typeface="Times New Roman"/>
                        </a:rPr>
                        <a:t>Prvek</a:t>
                      </a:r>
                      <a:endParaRPr lang="cs-CZ" sz="2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b="1" noProof="0" dirty="0">
                          <a:latin typeface="Calibri"/>
                          <a:ea typeface="Calibri"/>
                          <a:cs typeface="Times New Roman"/>
                        </a:rPr>
                        <a:t>obsah</a:t>
                      </a:r>
                      <a:r>
                        <a:rPr lang="cs-CZ" sz="2200" b="1" dirty="0">
                          <a:latin typeface="Calibri"/>
                          <a:ea typeface="Calibri"/>
                          <a:cs typeface="Times New Roman"/>
                        </a:rPr>
                        <a:t> prvku (µg/g)</a:t>
                      </a:r>
                      <a:endParaRPr lang="cs-CZ" sz="2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b="1">
                          <a:latin typeface="Calibri"/>
                          <a:ea typeface="Calibri"/>
                          <a:cs typeface="Times New Roman"/>
                        </a:rPr>
                        <a:t>RSD</a:t>
                      </a:r>
                      <a:endParaRPr lang="cs-CZ" sz="2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>
                          <a:latin typeface="Calibri"/>
                          <a:ea typeface="Calibri"/>
                          <a:cs typeface="Times New Roman"/>
                        </a:rPr>
                        <a:t>Ba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dirty="0">
                          <a:latin typeface="Calibri"/>
                          <a:ea typeface="Calibri"/>
                          <a:cs typeface="Times New Roman"/>
                        </a:rPr>
                        <a:t>101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dirty="0"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>
                          <a:latin typeface="Calibri"/>
                          <a:ea typeface="Calibri"/>
                          <a:cs typeface="Times New Roman"/>
                        </a:rPr>
                        <a:t>Zn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dirty="0">
                          <a:latin typeface="Calibri"/>
                          <a:ea typeface="Calibri"/>
                          <a:cs typeface="Times New Roman"/>
                        </a:rPr>
                        <a:t>184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dirty="0"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dirty="0" err="1">
                          <a:latin typeface="Calibri"/>
                          <a:ea typeface="Calibri"/>
                          <a:cs typeface="Times New Roman"/>
                        </a:rPr>
                        <a:t>Sr</a:t>
                      </a:r>
                      <a:endParaRPr lang="cs-CZ" sz="2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dirty="0">
                          <a:latin typeface="Calibri"/>
                          <a:ea typeface="Calibri"/>
                          <a:cs typeface="Times New Roman"/>
                        </a:rPr>
                        <a:t>374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dirty="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9112" name="Obdélník 4">
            <a:extLst>
              <a:ext uri="{FF2B5EF4-FFF2-40B4-BE49-F238E27FC236}">
                <a16:creationId xmlns:a16="http://schemas.microsoft.com/office/drawing/2014/main" id="{2409C2B6-E15B-44E6-B0BC-6379BE8F2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3789040"/>
            <a:ext cx="7286625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/>
              <a:t>obsah Zn </a:t>
            </a:r>
            <a:r>
              <a:rPr lang="en-US" altLang="cs-CZ" sz="2200" dirty="0"/>
              <a:t>[</a:t>
            </a:r>
            <a:r>
              <a:rPr lang="cs-CZ" altLang="cs-CZ" sz="2200" dirty="0"/>
              <a:t>mg/kg</a:t>
            </a:r>
            <a:r>
              <a:rPr lang="en-US" altLang="cs-CZ" sz="2200" dirty="0"/>
              <a:t>] </a:t>
            </a:r>
            <a:r>
              <a:rPr lang="cs-CZ" altLang="cs-CZ" sz="2200" dirty="0"/>
              <a:t>:       býložravci </a:t>
            </a:r>
            <a:r>
              <a:rPr lang="en-US" altLang="cs-CZ" sz="2200" dirty="0">
                <a:sym typeface="Symbol" panose="05050102010706020507" pitchFamily="18" charset="2"/>
              </a:rPr>
              <a:t></a:t>
            </a:r>
            <a:r>
              <a:rPr lang="cs-CZ" altLang="cs-CZ" sz="2200" dirty="0"/>
              <a:t> </a:t>
            </a:r>
            <a:r>
              <a:rPr lang="cs-CZ" altLang="cs-CZ" sz="2200" b="1" dirty="0">
                <a:solidFill>
                  <a:srgbClr val="FF0000"/>
                </a:solidFill>
              </a:rPr>
              <a:t>všežravci</a:t>
            </a:r>
            <a:r>
              <a:rPr lang="cs-CZ" altLang="cs-CZ" sz="2200" dirty="0"/>
              <a:t> </a:t>
            </a:r>
            <a:r>
              <a:rPr lang="en-US" altLang="cs-CZ" sz="2200" dirty="0">
                <a:sym typeface="Symbol" panose="05050102010706020507" pitchFamily="18" charset="2"/>
              </a:rPr>
              <a:t></a:t>
            </a:r>
            <a:r>
              <a:rPr lang="cs-CZ" altLang="cs-CZ" sz="2200" dirty="0"/>
              <a:t> </a:t>
            </a:r>
            <a:r>
              <a:rPr lang="cs-CZ" altLang="cs-CZ" sz="2200" b="1" dirty="0">
                <a:solidFill>
                  <a:srgbClr val="FF0000"/>
                </a:solidFill>
              </a:rPr>
              <a:t>masožravci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/>
              <a:t>                                              90-150 </a:t>
            </a:r>
            <a:r>
              <a:rPr lang="en-US" altLang="cs-CZ" sz="2200" dirty="0">
                <a:sym typeface="Symbol" panose="05050102010706020507" pitchFamily="18" charset="2"/>
              </a:rPr>
              <a:t></a:t>
            </a:r>
            <a:r>
              <a:rPr lang="cs-CZ" altLang="cs-CZ" sz="2200" dirty="0"/>
              <a:t> </a:t>
            </a:r>
            <a:r>
              <a:rPr lang="cs-CZ" altLang="cs-CZ" sz="2200" b="1" dirty="0">
                <a:solidFill>
                  <a:srgbClr val="FF0000"/>
                </a:solidFill>
              </a:rPr>
              <a:t>120-220</a:t>
            </a:r>
            <a:r>
              <a:rPr lang="cs-CZ" altLang="cs-CZ" sz="2200" dirty="0"/>
              <a:t>  </a:t>
            </a:r>
            <a:r>
              <a:rPr lang="en-US" altLang="cs-CZ" sz="2200" dirty="0">
                <a:sym typeface="Symbol" panose="05050102010706020507" pitchFamily="18" charset="2"/>
              </a:rPr>
              <a:t></a:t>
            </a:r>
            <a:r>
              <a:rPr lang="en-US" altLang="cs-CZ" sz="2200" dirty="0"/>
              <a:t> </a:t>
            </a:r>
            <a:r>
              <a:rPr lang="en-US" altLang="cs-CZ" sz="2200" b="1" dirty="0">
                <a:solidFill>
                  <a:srgbClr val="FF0000"/>
                </a:solidFill>
              </a:rPr>
              <a:t>175-250</a:t>
            </a:r>
            <a:r>
              <a:rPr lang="en-US" altLang="cs-CZ" sz="2200" dirty="0"/>
              <a:t> </a:t>
            </a:r>
            <a:endParaRPr lang="cs-CZ" altLang="cs-CZ" sz="22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cs-CZ" altLang="cs-CZ" sz="2200" dirty="0"/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2200" dirty="0" err="1"/>
              <a:t>Content</a:t>
            </a:r>
            <a:r>
              <a:rPr lang="cs-CZ" altLang="cs-CZ" sz="2200" dirty="0"/>
              <a:t> </a:t>
            </a:r>
            <a:r>
              <a:rPr lang="cs-CZ" altLang="cs-CZ" sz="2200" dirty="0" err="1"/>
              <a:t>Sr</a:t>
            </a:r>
            <a:r>
              <a:rPr lang="en-US" altLang="cs-CZ" sz="2200" dirty="0"/>
              <a:t>[</a:t>
            </a:r>
            <a:r>
              <a:rPr lang="cs-CZ" altLang="cs-CZ" sz="2200" dirty="0"/>
              <a:t>mg/kg</a:t>
            </a:r>
            <a:r>
              <a:rPr lang="en-US" altLang="cs-CZ" sz="2200" dirty="0"/>
              <a:t>]</a:t>
            </a:r>
            <a:r>
              <a:rPr lang="cs-CZ" altLang="cs-CZ" sz="2200" dirty="0"/>
              <a:t>:        </a:t>
            </a:r>
            <a:r>
              <a:rPr lang="cs-CZ" altLang="cs-CZ" sz="2200" b="1" dirty="0">
                <a:solidFill>
                  <a:srgbClr val="FF0000"/>
                </a:solidFill>
              </a:rPr>
              <a:t>masožravci</a:t>
            </a:r>
            <a:r>
              <a:rPr lang="cs-CZ" altLang="cs-CZ" sz="2200" dirty="0"/>
              <a:t> → </a:t>
            </a:r>
            <a:r>
              <a:rPr lang="cs-CZ" altLang="cs-CZ" sz="2200" b="1" dirty="0">
                <a:solidFill>
                  <a:srgbClr val="FF0000"/>
                </a:solidFill>
              </a:rPr>
              <a:t>všežravci</a:t>
            </a:r>
            <a:r>
              <a:rPr lang="cs-CZ" altLang="cs-CZ" sz="2200" dirty="0"/>
              <a:t> → býložravci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2200" b="1" dirty="0">
                <a:solidFill>
                  <a:srgbClr val="FF0000"/>
                </a:solidFill>
              </a:rPr>
              <a:t>                                            100-300</a:t>
            </a:r>
            <a:r>
              <a:rPr lang="cs-CZ" altLang="cs-CZ" sz="2200" dirty="0"/>
              <a:t>    → </a:t>
            </a:r>
            <a:r>
              <a:rPr lang="cs-CZ" altLang="cs-CZ" sz="2200" b="1" dirty="0">
                <a:solidFill>
                  <a:srgbClr val="FF0000"/>
                </a:solidFill>
              </a:rPr>
              <a:t>150-400</a:t>
            </a:r>
            <a:r>
              <a:rPr lang="cs-CZ" altLang="cs-CZ" sz="2200" dirty="0"/>
              <a:t>   →   400-500</a:t>
            </a:r>
          </a:p>
        </p:txBody>
      </p:sp>
      <p:pic>
        <p:nvPicPr>
          <p:cNvPr id="89113" name="Obrázek 7">
            <a:extLst>
              <a:ext uri="{FF2B5EF4-FFF2-40B4-BE49-F238E27FC236}">
                <a16:creationId xmlns:a16="http://schemas.microsoft.com/office/drawing/2014/main" id="{83195DFC-9704-4050-B187-EF385BB5D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0580"/>
            <a:ext cx="1584176" cy="21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6234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Obrázek 12">
            <a:extLst>
              <a:ext uri="{FF2B5EF4-FFF2-40B4-BE49-F238E27FC236}">
                <a16:creationId xmlns:a16="http://schemas.microsoft.com/office/drawing/2014/main" id="{0F75B476-3D6E-4A32-8EF8-AE89213E9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476250"/>
            <a:ext cx="8932863" cy="629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6975B595-4B89-42EC-8285-4160B6B1D422}"/>
              </a:ext>
            </a:extLst>
          </p:cNvPr>
          <p:cNvSpPr/>
          <p:nvPr/>
        </p:nvSpPr>
        <p:spPr>
          <a:xfrm>
            <a:off x="5786438" y="3571875"/>
            <a:ext cx="1571625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57788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Obrázek 11">
            <a:extLst>
              <a:ext uri="{FF2B5EF4-FFF2-40B4-BE49-F238E27FC236}">
                <a16:creationId xmlns:a16="http://schemas.microsoft.com/office/drawing/2014/main" id="{39BF25C8-4B0E-43AA-83FC-3D8C74584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61963"/>
            <a:ext cx="8688388" cy="602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99EC684-59F1-4B45-8FBA-1026EA205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66E1D48-BB56-4C68-BEBF-B1CE45B058F1}" type="slidenum">
              <a:rPr lang="cs-CZ" altLang="en-US">
                <a:solidFill>
                  <a:srgbClr val="898989"/>
                </a:solidFill>
              </a:rPr>
              <a:pPr eaLnBrk="1" hangingPunct="1"/>
              <a:t>58</a:t>
            </a:fld>
            <a:endParaRPr lang="cs-CZ" alt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2636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248773"/>
            <a:ext cx="2106960" cy="538647"/>
          </a:xfrm>
        </p:spPr>
        <p:txBody>
          <a:bodyPr>
            <a:noAutofit/>
          </a:bodyPr>
          <a:lstStyle/>
          <a:p>
            <a:r>
              <a:rPr lang="cs-CZ" sz="3200" b="1" dirty="0">
                <a:latin typeface="+mn-lt"/>
              </a:rPr>
              <a:t>Mikulov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795" y="3396172"/>
            <a:ext cx="4506631" cy="334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861" y="1187501"/>
            <a:ext cx="2329543" cy="18085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266" y="1187500"/>
            <a:ext cx="1181100" cy="17621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228" y="1187501"/>
            <a:ext cx="1209675" cy="17621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758561"/>
              </p:ext>
            </p:extLst>
          </p:nvPr>
        </p:nvGraphicFramePr>
        <p:xfrm>
          <a:off x="345018" y="4077071"/>
          <a:ext cx="4150782" cy="22571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16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6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7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07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Jméno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Rok úmrtí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Hg (µg.g</a:t>
                      </a:r>
                      <a:r>
                        <a:rPr lang="cs-CZ" sz="1100" baseline="30000">
                          <a:effectLst/>
                        </a:rPr>
                        <a:t>-1</a:t>
                      </a:r>
                      <a:r>
                        <a:rPr lang="cs-CZ" sz="1100">
                          <a:effectLst/>
                        </a:rPr>
                        <a:t>)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5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Karolina Maxmiliána </a:t>
                      </a:r>
                      <a:r>
                        <a:rPr lang="cs-CZ" sz="1100" dirty="0" err="1">
                          <a:effectLst/>
                        </a:rPr>
                        <a:t>Dietrichsteinová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1734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8,20 ± 0,23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7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Robert Burns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1844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8,02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5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Andrew Jackson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1845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6,0</a:t>
                      </a:r>
                      <a:endParaRPr lang="cs-CZ" sz="12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5,6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23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Napoleon Bonaparte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1821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3,98 ± 0,29</a:t>
                      </a:r>
                      <a:endParaRPr lang="cs-CZ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3,3</a:t>
                      </a:r>
                      <a:endParaRPr lang="cs-CZ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4,7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275924" y="1986292"/>
            <a:ext cx="361912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Kněžna Karolina Maxmiliana (</a:t>
            </a:r>
            <a:r>
              <a:rPr lang="cs-CZ" sz="2000" dirty="0"/>
              <a:t>†</a:t>
            </a:r>
            <a:r>
              <a:rPr lang="cs-CZ" dirty="0"/>
              <a:t>1734) trpěla nějakou blíže neurčenou, a na kosterních pozůstatcích nezjistitelnou, chorobou (uvažuje se o tzv. „rychlých souchotinách“).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439B475-0388-4EE0-AB0E-EDC2B6F083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8816" y="3445053"/>
            <a:ext cx="1585943" cy="145166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33E5EDE-0701-4193-BA56-0353E7D620D6}"/>
              </a:ext>
            </a:extLst>
          </p:cNvPr>
          <p:cNvSpPr txBox="1"/>
          <p:nvPr/>
        </p:nvSpPr>
        <p:spPr>
          <a:xfrm>
            <a:off x="275924" y="1187500"/>
            <a:ext cx="3824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Výzkum rodinné hrobky </a:t>
            </a:r>
            <a:r>
              <a:rPr lang="cs-CZ" dirty="0" err="1"/>
              <a:t>Dietrichsteinů</a:t>
            </a:r>
            <a:r>
              <a:rPr lang="cs-CZ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516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685044B0-0380-440F-9F44-C254932F5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700213"/>
            <a:ext cx="6127750" cy="435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87" name="Rectangle 1">
            <a:extLst>
              <a:ext uri="{FF2B5EF4-FFF2-40B4-BE49-F238E27FC236}">
                <a16:creationId xmlns:a16="http://schemas.microsoft.com/office/drawing/2014/main" id="{F68A88B2-1AAF-4052-91F1-CAFC8D4378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b="1"/>
              <a:t>Studium výrobních technologií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58CA87-7CA3-4CCC-BECB-612278E46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706090"/>
          </a:xfrm>
        </p:spPr>
        <p:txBody>
          <a:bodyPr/>
          <a:lstStyle/>
          <a:p>
            <a:r>
              <a:rPr lang="cs-CZ" sz="3200" b="1" dirty="0">
                <a:latin typeface="+mn-lt"/>
              </a:rPr>
              <a:t>Uherské Hradiště</a:t>
            </a:r>
            <a:endParaRPr lang="en-US" sz="3200" b="1" dirty="0">
              <a:latin typeface="+mn-lt"/>
            </a:endParaRPr>
          </a:p>
        </p:txBody>
      </p:sp>
      <p:pic>
        <p:nvPicPr>
          <p:cNvPr id="94212" name="Picture 4" descr="Jan Filipec 1431 1509">
            <a:extLst>
              <a:ext uri="{FF2B5EF4-FFF2-40B4-BE49-F238E27FC236}">
                <a16:creationId xmlns:a16="http://schemas.microsoft.com/office/drawing/2014/main" id="{95D44285-DD8C-4C3D-92E3-5D2B36A6F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513" y="116632"/>
            <a:ext cx="1993404" cy="199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4" name="Picture 6" descr="Výsledek obrázku pro biskup jan filipec">
            <a:extLst>
              <a:ext uri="{FF2B5EF4-FFF2-40B4-BE49-F238E27FC236}">
                <a16:creationId xmlns:a16="http://schemas.microsoft.com/office/drawing/2014/main" id="{CB023431-C37A-432D-9506-5122E3D4F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303" y="2255237"/>
            <a:ext cx="2006157" cy="444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769FDB5-D7EF-4612-A120-F58BFF930C90}"/>
              </a:ext>
            </a:extLst>
          </p:cNvPr>
          <p:cNvSpPr txBox="1"/>
          <p:nvPr/>
        </p:nvSpPr>
        <p:spPr>
          <a:xfrm>
            <a:off x="237165" y="3435541"/>
            <a:ext cx="6408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Jan Filipec </a:t>
            </a:r>
            <a:r>
              <a:rPr lang="cs-CZ" dirty="0"/>
              <a:t>(†1509) biskup velkovaradínský a správce olomouckého biskupství, diplomat ve službách uherského krále Matyáše Korvína a poté českého a uherského krále Vladislava Jagellonského.</a:t>
            </a:r>
            <a:endParaRPr lang="en-US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D6FFDCC7-7D99-4D51-8894-19EE4CBF7B49}"/>
              </a:ext>
            </a:extLst>
          </p:cNvPr>
          <p:cNvSpPr/>
          <p:nvPr/>
        </p:nvSpPr>
        <p:spPr>
          <a:xfrm>
            <a:off x="228599" y="1232873"/>
            <a:ext cx="64087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+mn-lt"/>
                <a:ea typeface="Times New Roman" panose="02020603050405020304" pitchFamily="18" charset="0"/>
              </a:rPr>
              <a:t>při záchranném archeologickém výzkumu klášterního kostela vyzvednuty na Rajském dvoře kláštera kosterní pozůstatky. Podle názoru autora výzkumu, archeologa R. </a:t>
            </a:r>
            <a:r>
              <a:rPr lang="cs-CZ" dirty="0" err="1">
                <a:latin typeface="+mn-lt"/>
                <a:ea typeface="Times New Roman" panose="02020603050405020304" pitchFamily="18" charset="0"/>
              </a:rPr>
              <a:t>Snášila</a:t>
            </a:r>
            <a:r>
              <a:rPr lang="cs-CZ" dirty="0">
                <a:latin typeface="+mn-lt"/>
                <a:ea typeface="Times New Roman" panose="02020603050405020304" pitchFamily="18" charset="0"/>
              </a:rPr>
              <a:t>, mohly pozůstatky patřit zakladateli kláštera biskupu Janu Filipcovi. </a:t>
            </a:r>
            <a:r>
              <a:rPr lang="cs-CZ" dirty="0"/>
              <a:t>Ten měl být původně pohřben před hlavním oltářem, jeho pozůstatky se zde však nenašly (biskupův náhrobek je vsazen do severní stěny presbyteria). </a:t>
            </a:r>
            <a:endParaRPr lang="en-US" dirty="0">
              <a:latin typeface="+mn-lt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5CB2C133-53E0-4E16-8C3C-20C7CDFA21DB}"/>
              </a:ext>
            </a:extLst>
          </p:cNvPr>
          <p:cNvSpPr/>
          <p:nvPr/>
        </p:nvSpPr>
        <p:spPr>
          <a:xfrm>
            <a:off x="137735" y="4886463"/>
            <a:ext cx="66075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+mn-lt"/>
                <a:ea typeface="Times New Roman" panose="02020603050405020304" pitchFamily="18" charset="0"/>
              </a:rPr>
              <a:t>Mauzoleum, kde byl biskup původně pohřben, bylo patrně vykradeno a jeho hrob vypleněn. Pokud se tedy jedná o pozůstatky biskupa, musel být na Rajském dvoře pohřben sekundárně. V hrobě byly nalezeny fragmenty dřevěné rakve s hřebíky, nedovřený zlatý kroužek (snad součást biskupského řetězu) a zvířecí kosti. 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96235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pb%20ba">
            <a:extLst>
              <a:ext uri="{FF2B5EF4-FFF2-40B4-BE49-F238E27FC236}">
                <a16:creationId xmlns:a16="http://schemas.microsoft.com/office/drawing/2014/main" id="{FF3501DB-339A-4022-B5A0-D60C7DDB3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98" y="131193"/>
            <a:ext cx="5429446" cy="336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7" name="Picture 3" descr="sr%20ba">
            <a:extLst>
              <a:ext uri="{FF2B5EF4-FFF2-40B4-BE49-F238E27FC236}">
                <a16:creationId xmlns:a16="http://schemas.microsoft.com/office/drawing/2014/main" id="{1D04F08E-EF12-46FC-8F8E-9FD655C26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936" y="3429000"/>
            <a:ext cx="5300974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59889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fili2a">
            <a:extLst>
              <a:ext uri="{FF2B5EF4-FFF2-40B4-BE49-F238E27FC236}">
                <a16:creationId xmlns:a16="http://schemas.microsoft.com/office/drawing/2014/main" id="{4BA36F7F-E0A5-4C9C-B85E-9D7A794D5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0056"/>
            <a:ext cx="6768752" cy="509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867FD6E3-22BF-49CA-B60C-CB92B212839A}"/>
              </a:ext>
            </a:extLst>
          </p:cNvPr>
          <p:cNvSpPr/>
          <p:nvPr/>
        </p:nvSpPr>
        <p:spPr>
          <a:xfrm>
            <a:off x="251520" y="5280616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cs-CZ" dirty="0">
                <a:latin typeface="+mn-lt"/>
                <a:ea typeface="Times New Roman" panose="02020603050405020304" pitchFamily="18" charset="0"/>
              </a:rPr>
              <a:t>Vysoký obsah </a:t>
            </a:r>
            <a:r>
              <a:rPr lang="cs-CZ" dirty="0" err="1">
                <a:latin typeface="+mn-lt"/>
                <a:ea typeface="Times New Roman" panose="02020603050405020304" pitchFamily="18" charset="0"/>
              </a:rPr>
              <a:t>Pb</a:t>
            </a:r>
            <a:r>
              <a:rPr lang="cs-CZ" dirty="0">
                <a:latin typeface="+mn-lt"/>
                <a:ea typeface="Times New Roman" panose="02020603050405020304" pitchFamily="18" charset="0"/>
              </a:rPr>
              <a:t> v kostech jedince A může být jedním z podpůrných argumentů pro jeho ztotožnění s biskupem Janem Filipcem, který byl velikým milovníkem vína. Z tohoto hlediska je zajímavá historická zpráva o onemocnění biskupa Jana Filipce </a:t>
            </a:r>
            <a:r>
              <a:rPr lang="cs-CZ" dirty="0" err="1">
                <a:latin typeface="+mn-lt"/>
                <a:ea typeface="Times New Roman" panose="02020603050405020304" pitchFamily="18" charset="0"/>
              </a:rPr>
              <a:t>dnou</a:t>
            </a:r>
            <a:r>
              <a:rPr lang="cs-CZ" dirty="0">
                <a:latin typeface="+mn-lt"/>
                <a:ea typeface="Times New Roman" panose="02020603050405020304" pitchFamily="18" charset="0"/>
              </a:rPr>
              <a:t>: toto onemocnění, pokud ovšem nešlo o jinou chorobu, bývá totiž častým symptomem subchronické otravy olovem.</a:t>
            </a:r>
            <a:endParaRPr lang="en-US" sz="1800" dirty="0">
              <a:effectLst/>
              <a:latin typeface="+mn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3131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13525" y="404664"/>
            <a:ext cx="8516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/>
              <a:t>Příštpo</a:t>
            </a:r>
            <a:endParaRPr lang="cs-CZ" sz="3200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5724128" y="2852936"/>
          <a:ext cx="3001645" cy="3783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8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4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53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b="1" dirty="0">
                          <a:effectLst/>
                        </a:rPr>
                        <a:t>Vzorek</a:t>
                      </a:r>
                      <a:endParaRPr lang="cs-CZ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b="1" dirty="0">
                          <a:effectLst/>
                        </a:rPr>
                        <a:t>Kost</a:t>
                      </a:r>
                      <a:endParaRPr lang="cs-CZ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b="1" dirty="0" err="1">
                          <a:effectLst/>
                        </a:rPr>
                        <a:t>Pb</a:t>
                      </a:r>
                      <a:r>
                        <a:rPr lang="cs-CZ" sz="1200" b="1" dirty="0">
                          <a:effectLst/>
                        </a:rPr>
                        <a:t> (ug.g</a:t>
                      </a:r>
                      <a:r>
                        <a:rPr lang="cs-CZ" sz="1200" b="1" baseline="30000" dirty="0">
                          <a:effectLst/>
                        </a:rPr>
                        <a:t>-1</a:t>
                      </a:r>
                      <a:r>
                        <a:rPr lang="cs-CZ" sz="1200" b="1" dirty="0">
                          <a:effectLst/>
                        </a:rPr>
                        <a:t>)</a:t>
                      </a:r>
                      <a:endParaRPr lang="cs-CZ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Třebíč - klášter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žebro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9.83 ± 1.56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Třebíč - klášter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žebro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22.90 ± 0.88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Třebíč - klášter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žebro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16.32 ± 1.02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Třebíč - klášter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lebka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17.43 ± 0.22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Třebíč - Podklášteří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žebro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7.03 ± 2.74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Třebíč - Podklášteří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lebka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6.96 ± 1.56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Příštpo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žebro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43.79 ± 3.12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Příštpo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žebro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67.39 ± 1.88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Příštpo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žebro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50.07 ± 6.88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Kralice nad Oslavou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žebro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5.00 ± 3.94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Kralice nad Oslavou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žebro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6.66 ± 2.17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Obdélník 2">
            <a:extLst>
              <a:ext uri="{FF2B5EF4-FFF2-40B4-BE49-F238E27FC236}">
                <a16:creationId xmlns:a16="http://schemas.microsoft.com/office/drawing/2014/main" id="{CE989343-A73E-4F5B-B1C6-B2C4E6EF0870}"/>
              </a:ext>
            </a:extLst>
          </p:cNvPr>
          <p:cNvSpPr/>
          <p:nvPr/>
        </p:nvSpPr>
        <p:spPr>
          <a:xfrm>
            <a:off x="179512" y="1772816"/>
            <a:ext cx="86509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Při kopání sklepa domu č.p. 54 byly nalezeny neúplné kosterní pozůstatky minimálně pěti jedinců mužského pohlaví. Až na jednoho dospělého jedince byli ostatní staří cca 18–20 let.</a:t>
            </a:r>
            <a:endParaRPr lang="en-US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2411FCE-4CC7-4397-84F2-9499C0C0C668}"/>
              </a:ext>
            </a:extLst>
          </p:cNvPr>
          <p:cNvSpPr/>
          <p:nvPr/>
        </p:nvSpPr>
        <p:spPr>
          <a:xfrm>
            <a:off x="326736" y="1162167"/>
            <a:ext cx="83565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Příštpo</a:t>
            </a:r>
            <a:r>
              <a:rPr lang="en-US" dirty="0"/>
              <a:t> je </a:t>
            </a:r>
            <a:r>
              <a:rPr lang="en-US" dirty="0" err="1"/>
              <a:t>obec</a:t>
            </a:r>
            <a:r>
              <a:rPr lang="en-US" dirty="0"/>
              <a:t> </a:t>
            </a:r>
            <a:r>
              <a:rPr lang="en-US" dirty="0" err="1"/>
              <a:t>ležící</a:t>
            </a:r>
            <a:r>
              <a:rPr lang="en-US" dirty="0"/>
              <a:t> </a:t>
            </a:r>
            <a:r>
              <a:rPr lang="en-US" dirty="0" err="1"/>
              <a:t>cca</a:t>
            </a:r>
            <a:r>
              <a:rPr lang="en-US" dirty="0"/>
              <a:t> 3 km </a:t>
            </a:r>
            <a:r>
              <a:rPr lang="en-US" dirty="0" err="1"/>
              <a:t>jihovýchodně</a:t>
            </a:r>
            <a:r>
              <a:rPr lang="en-US" dirty="0"/>
              <a:t> od </a:t>
            </a:r>
            <a:r>
              <a:rPr lang="en-US" dirty="0" err="1"/>
              <a:t>Jaroměřic</a:t>
            </a:r>
            <a:r>
              <a:rPr lang="en-US" dirty="0"/>
              <a:t> </a:t>
            </a:r>
            <a:r>
              <a:rPr lang="en-US" dirty="0" err="1"/>
              <a:t>nad</a:t>
            </a:r>
            <a:r>
              <a:rPr lang="en-US" dirty="0"/>
              <a:t> </a:t>
            </a:r>
            <a:r>
              <a:rPr lang="en-US" dirty="0" err="1"/>
              <a:t>Rokytnou</a:t>
            </a:r>
            <a:r>
              <a:rPr lang="en-US" dirty="0"/>
              <a:t>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D71BE3F-80D1-488B-B69D-5C4CF2BCB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27" y="2743653"/>
            <a:ext cx="5098240" cy="400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110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093FB53-0D83-43D2-913C-1629372C9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53381"/>
            <a:ext cx="4767030" cy="295232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E2EAB59-E498-4861-93E4-98EA61DEF5AF}"/>
              </a:ext>
            </a:extLst>
          </p:cNvPr>
          <p:cNvSpPr txBox="1"/>
          <p:nvPr/>
        </p:nvSpPr>
        <p:spPr>
          <a:xfrm>
            <a:off x="286798" y="3339054"/>
            <a:ext cx="8591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Nález z Příštpa je hromadný hrob francouzských (?) vojáků po bitvě u Znojma roku 18</a:t>
            </a:r>
            <a:r>
              <a:rPr lang="en-US" dirty="0"/>
              <a:t>09</a:t>
            </a:r>
            <a:r>
              <a:rPr lang="cs-CZ" dirty="0"/>
              <a:t>, kteří zemřeli cestou do lazaretu v Jaroměřicích nad Rokytnou.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6C6EBB4-FBC7-4778-B24A-F6BDFC569B53}"/>
              </a:ext>
            </a:extLst>
          </p:cNvPr>
          <p:cNvSpPr txBox="1"/>
          <p:nvPr/>
        </p:nvSpPr>
        <p:spPr>
          <a:xfrm>
            <a:off x="286798" y="548680"/>
            <a:ext cx="3709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Průzkumem kosterních pozůstatků z hromadného hrobu napoleonských vojáků nalezeného ve Znojmě byl zjištěn nízký věk pohřbených jedinců.</a:t>
            </a:r>
            <a:endParaRPr lang="en-US" dirty="0"/>
          </a:p>
        </p:txBody>
      </p:sp>
      <p:sp>
        <p:nvSpPr>
          <p:cNvPr id="6" name="Šipka: dolů 5">
            <a:extLst>
              <a:ext uri="{FF2B5EF4-FFF2-40B4-BE49-F238E27FC236}">
                <a16:creationId xmlns:a16="http://schemas.microsoft.com/office/drawing/2014/main" id="{D2078D74-C474-4FA8-B727-12F51EC468CD}"/>
              </a:ext>
            </a:extLst>
          </p:cNvPr>
          <p:cNvSpPr/>
          <p:nvPr/>
        </p:nvSpPr>
        <p:spPr>
          <a:xfrm>
            <a:off x="1621440" y="196195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26" name="Picture 2">
            <a:extLst>
              <a:ext uri="{FF2B5EF4-FFF2-40B4-BE49-F238E27FC236}">
                <a16:creationId xmlns:a16="http://schemas.microsoft.com/office/drawing/2014/main" id="{EDB2B9E1-CD51-2F13-2928-444A771CE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9" y="4588532"/>
            <a:ext cx="1559611" cy="207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058E121-F7B8-E896-EB44-F8B2D7E53BA3}"/>
              </a:ext>
            </a:extLst>
          </p:cNvPr>
          <p:cNvSpPr txBox="1"/>
          <p:nvPr/>
        </p:nvSpPr>
        <p:spPr>
          <a:xfrm>
            <a:off x="2297009" y="6221763"/>
            <a:ext cx="22749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Hrob </a:t>
            </a:r>
            <a:r>
              <a:rPr lang="en-US" sz="1200" dirty="0"/>
              <a:t>o</a:t>
            </a:r>
            <a:r>
              <a:rPr lang="cs-CZ" sz="1200" dirty="0" err="1"/>
              <a:t>bětí</a:t>
            </a:r>
            <a:r>
              <a:rPr lang="cs-CZ" sz="1200" dirty="0"/>
              <a:t> napoleonských válek. Jaroměřice nad Rokytnou.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95F5C77-0C1D-EB4E-55AB-65E4092EE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0561" y="4149081"/>
            <a:ext cx="3527946" cy="2471962"/>
          </a:xfrm>
          <a:prstGeom prst="rect">
            <a:avLst/>
          </a:prstGeom>
        </p:spPr>
      </p:pic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155AC24D-2ED8-2F48-BE44-FAB3F2B0CC78}"/>
              </a:ext>
            </a:extLst>
          </p:cNvPr>
          <p:cNvCxnSpPr/>
          <p:nvPr/>
        </p:nvCxnSpPr>
        <p:spPr>
          <a:xfrm flipV="1">
            <a:off x="2297009" y="4869160"/>
            <a:ext cx="3283103" cy="216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6489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995" name="Object 3">
            <a:extLst>
              <a:ext uri="{FF2B5EF4-FFF2-40B4-BE49-F238E27FC236}">
                <a16:creationId xmlns:a16="http://schemas.microsoft.com/office/drawing/2014/main" id="{94CA698D-58C4-43CB-9492-846323FB25F2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09233725"/>
              </p:ext>
            </p:extLst>
          </p:nvPr>
        </p:nvGraphicFramePr>
        <p:xfrm>
          <a:off x="333347" y="3068960"/>
          <a:ext cx="6902949" cy="3672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2" imgW="11791950" imgH="5657850" progId="Excel.Chart.8">
                  <p:embed/>
                </p:oleObj>
              </mc:Choice>
              <mc:Fallback>
                <p:oleObj name="Graf" r:id="rId2" imgW="11791950" imgH="5657850" progId="Excel.Chart.8">
                  <p:embed/>
                  <p:pic>
                    <p:nvPicPr>
                      <p:cNvPr id="84995" name="Object 3">
                        <a:extLst>
                          <a:ext uri="{FF2B5EF4-FFF2-40B4-BE49-F238E27FC236}">
                            <a16:creationId xmlns:a16="http://schemas.microsoft.com/office/drawing/2014/main" id="{94CA698D-58C4-43CB-9492-846323FB25F2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347" y="3068960"/>
                        <a:ext cx="6902949" cy="36724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996" name="Text Box 5">
            <a:extLst>
              <a:ext uri="{FF2B5EF4-FFF2-40B4-BE49-F238E27FC236}">
                <a16:creationId xmlns:a16="http://schemas.microsoft.com/office/drawing/2014/main" id="{70939682-7514-4E1B-A56F-FC2D92FEB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343" y="419193"/>
            <a:ext cx="17188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latin typeface="+mn-lt"/>
              </a:rPr>
              <a:t>Strachotín</a:t>
            </a:r>
          </a:p>
        </p:txBody>
      </p:sp>
      <p:sp>
        <p:nvSpPr>
          <p:cNvPr id="84997" name="Text Box 6">
            <a:extLst>
              <a:ext uri="{FF2B5EF4-FFF2-40B4-BE49-F238E27FC236}">
                <a16:creationId xmlns:a16="http://schemas.microsoft.com/office/drawing/2014/main" id="{EEFB9039-043B-4822-9212-6C56558B0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4031" y="2290126"/>
            <a:ext cx="2178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Vyloupený hrob č. 80</a:t>
            </a:r>
          </a:p>
        </p:txBody>
      </p:sp>
      <p:pic>
        <p:nvPicPr>
          <p:cNvPr id="84998" name="Picture 8" descr="steh">
            <a:extLst>
              <a:ext uri="{FF2B5EF4-FFF2-40B4-BE49-F238E27FC236}">
                <a16:creationId xmlns:a16="http://schemas.microsoft.com/office/drawing/2014/main" id="{17F2E985-49A6-4268-9E1A-0EA2D18EDB4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081" y="116631"/>
            <a:ext cx="3684276" cy="511902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85EC9735-70C7-4E60-8C3E-3581DF83295E}"/>
              </a:ext>
            </a:extLst>
          </p:cNvPr>
          <p:cNvSpPr/>
          <p:nvPr/>
        </p:nvSpPr>
        <p:spPr>
          <a:xfrm>
            <a:off x="167643" y="1118605"/>
            <a:ext cx="49084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dirty="0">
                <a:cs typeface="Times New Roman" panose="02020603050405020304" pitchFamily="18" charset="0"/>
              </a:rPr>
              <a:t>výzkum pohřebiště z doby stěhování národů (kmen Langobardů)</a:t>
            </a:r>
          </a:p>
        </p:txBody>
      </p:sp>
    </p:spTree>
    <p:extLst>
      <p:ext uri="{BB962C8B-B14F-4D97-AF65-F5344CB8AC3E}">
        <p14:creationId xmlns:p14="http://schemas.microsoft.com/office/powerpoint/2010/main" val="33897734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2FA1AE-7CCD-4DD6-881A-74F8D46AC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7757"/>
            <a:ext cx="8229600" cy="844979"/>
          </a:xfrm>
        </p:spPr>
        <p:txBody>
          <a:bodyPr/>
          <a:lstStyle/>
          <a:p>
            <a:r>
              <a:rPr lang="en-US" sz="3200" b="1" dirty="0"/>
              <a:t>Pom</a:t>
            </a:r>
            <a:r>
              <a:rPr lang="cs-CZ" sz="3200" b="1" dirty="0"/>
              <a:t>ě</a:t>
            </a:r>
            <a:r>
              <a:rPr lang="en-US" sz="3200" b="1" dirty="0"/>
              <a:t>r</a:t>
            </a:r>
            <a:r>
              <a:rPr lang="cs-CZ" sz="3200" b="1" dirty="0"/>
              <a:t> izotopů stroncia</a:t>
            </a:r>
            <a:r>
              <a:rPr lang="en-US" sz="3200" b="1" dirty="0"/>
              <a:t> </a:t>
            </a:r>
            <a:r>
              <a:rPr lang="cs-CZ" sz="3200" b="1" dirty="0"/>
              <a:t>(</a:t>
            </a:r>
            <a:r>
              <a:rPr lang="en-US" sz="3200" b="1" baseline="30000" dirty="0"/>
              <a:t>87</a:t>
            </a:r>
            <a:r>
              <a:rPr lang="en-US" sz="3200" b="1" dirty="0"/>
              <a:t>Sr / </a:t>
            </a:r>
            <a:r>
              <a:rPr lang="en-US" sz="3200" b="1" baseline="30000" dirty="0"/>
              <a:t>86</a:t>
            </a:r>
            <a:r>
              <a:rPr lang="en-US" sz="3200" b="1" dirty="0"/>
              <a:t>Sr</a:t>
            </a:r>
            <a:r>
              <a:rPr lang="cs-CZ" sz="3200" b="1" dirty="0"/>
              <a:t>)</a:t>
            </a:r>
            <a:endParaRPr lang="en-US" sz="3200" b="1" dirty="0"/>
          </a:p>
        </p:txBody>
      </p:sp>
      <p:pic>
        <p:nvPicPr>
          <p:cNvPr id="88066" name="Picture 2" descr="Výsledek obrázku pro enamel dentin">
            <a:extLst>
              <a:ext uri="{FF2B5EF4-FFF2-40B4-BE49-F238E27FC236}">
                <a16:creationId xmlns:a16="http://schemas.microsoft.com/office/drawing/2014/main" id="{C22263D7-9ED1-46EC-836C-A299EC4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519310"/>
            <a:ext cx="3135982" cy="313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8172A5A-1CCA-4371-8BB6-BE97AF7B5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90" y="3576852"/>
            <a:ext cx="5210100" cy="271287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4D4C1F6-E69D-4BCE-A31A-A52F284072F4}"/>
              </a:ext>
            </a:extLst>
          </p:cNvPr>
          <p:cNvSpPr txBox="1"/>
          <p:nvPr/>
        </p:nvSpPr>
        <p:spPr>
          <a:xfrm>
            <a:off x="755576" y="3507445"/>
            <a:ext cx="1354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/>
              <a:t>87</a:t>
            </a:r>
            <a:r>
              <a:rPr lang="en-US" sz="2400" dirty="0"/>
              <a:t>Sr / </a:t>
            </a:r>
            <a:r>
              <a:rPr lang="en-US" sz="2400" baseline="30000" dirty="0"/>
              <a:t>86</a:t>
            </a:r>
            <a:r>
              <a:rPr lang="en-US" sz="2400" dirty="0"/>
              <a:t>Sr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7D5C0C8-BF9F-48D8-9081-7FD5A3CFEBF1}"/>
              </a:ext>
            </a:extLst>
          </p:cNvPr>
          <p:cNvSpPr/>
          <p:nvPr/>
        </p:nvSpPr>
        <p:spPr>
          <a:xfrm>
            <a:off x="361881" y="1556792"/>
            <a:ext cx="84982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Poměr stabilních izotopů stroncia (</a:t>
            </a:r>
            <a:r>
              <a:rPr lang="en-US" baseline="30000" dirty="0"/>
              <a:t>87</a:t>
            </a:r>
            <a:r>
              <a:rPr lang="en-US" dirty="0"/>
              <a:t>Sr / </a:t>
            </a:r>
            <a:r>
              <a:rPr lang="en-US" baseline="30000" dirty="0"/>
              <a:t>86</a:t>
            </a:r>
            <a:r>
              <a:rPr lang="en-US" dirty="0"/>
              <a:t>Sr</a:t>
            </a:r>
            <a:r>
              <a:rPr lang="cs-CZ" dirty="0"/>
              <a:t>) primárně závisí na geologickém stáří a následných geochemických procesech (např. přeměna hornin, smísení hornin různého stáří, apod.). To vede ke vzniku lokálních rozdílů v poměru </a:t>
            </a:r>
            <a:r>
              <a:rPr lang="en-US" baseline="30000" dirty="0"/>
              <a:t>87</a:t>
            </a:r>
            <a:r>
              <a:rPr lang="en-US" dirty="0"/>
              <a:t>Sr / </a:t>
            </a:r>
            <a:r>
              <a:rPr lang="en-US" baseline="30000" dirty="0"/>
              <a:t>86</a:t>
            </a:r>
            <a:r>
              <a:rPr lang="en-US" dirty="0"/>
              <a:t>Sr</a:t>
            </a:r>
            <a:r>
              <a:rPr lang="cs-CZ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1206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C534A4-804D-4208-BB67-CC97362A1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Pom</a:t>
            </a:r>
            <a:r>
              <a:rPr lang="cs-CZ" b="1" dirty="0"/>
              <a:t>ě</a:t>
            </a:r>
            <a:r>
              <a:rPr lang="en-US" b="1" dirty="0"/>
              <a:t>r</a:t>
            </a:r>
            <a:r>
              <a:rPr lang="cs-CZ" b="1" dirty="0"/>
              <a:t> izotopů stroncia</a:t>
            </a:r>
            <a:r>
              <a:rPr lang="en-US" b="1" dirty="0"/>
              <a:t> </a:t>
            </a:r>
            <a:r>
              <a:rPr lang="cs-CZ" b="1" dirty="0"/>
              <a:t>(</a:t>
            </a:r>
            <a:r>
              <a:rPr lang="en-US" b="1" baseline="30000" dirty="0"/>
              <a:t>87</a:t>
            </a:r>
            <a:r>
              <a:rPr lang="en-US" b="1" dirty="0"/>
              <a:t>Sr / </a:t>
            </a:r>
            <a:r>
              <a:rPr lang="en-US" b="1" baseline="30000" dirty="0"/>
              <a:t>86</a:t>
            </a:r>
            <a:r>
              <a:rPr lang="en-US" b="1" dirty="0"/>
              <a:t>Sr</a:t>
            </a:r>
            <a:r>
              <a:rPr lang="cs-CZ" b="1" dirty="0"/>
              <a:t>)</a:t>
            </a:r>
            <a:endParaRPr lang="en-US" dirty="0"/>
          </a:p>
        </p:txBody>
      </p:sp>
      <p:pic>
        <p:nvPicPr>
          <p:cNvPr id="89090" name="Picture 2" descr="Výsledek obrázku pro strontium isotopes">
            <a:extLst>
              <a:ext uri="{FF2B5EF4-FFF2-40B4-BE49-F238E27FC236}">
                <a16:creationId xmlns:a16="http://schemas.microsoft.com/office/drawing/2014/main" id="{1833C304-A069-4071-BB01-295177745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56302"/>
            <a:ext cx="8784976" cy="503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6650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99062B-7917-49AB-993B-FB1D34003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latin typeface="+mn-lt"/>
              </a:rPr>
              <a:t>Interpretace</a:t>
            </a:r>
            <a:endParaRPr lang="en-US" sz="2800" b="1" dirty="0">
              <a:latin typeface="+mn-lt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89EE0DC-052A-4187-8626-833F179F1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7" y="1988840"/>
            <a:ext cx="9034881" cy="448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661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63756C62-7B69-44FA-BE94-24B42651B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06" y="1265713"/>
            <a:ext cx="8156387" cy="5300992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4BA66B61-574B-4EF5-BAD7-10736C16AFF1}"/>
              </a:ext>
            </a:extLst>
          </p:cNvPr>
          <p:cNvSpPr/>
          <p:nvPr/>
        </p:nvSpPr>
        <p:spPr>
          <a:xfrm>
            <a:off x="395536" y="308030"/>
            <a:ext cx="5720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De </a:t>
            </a:r>
            <a:r>
              <a:rPr lang="en-US" sz="2400" dirty="0" err="1"/>
              <a:t>Heul</a:t>
            </a:r>
            <a:r>
              <a:rPr lang="en-US" sz="2400" dirty="0"/>
              <a:t> (</a:t>
            </a:r>
            <a:r>
              <a:rPr lang="en-US" sz="2400" dirty="0" err="1"/>
              <a:t>Wijk</a:t>
            </a:r>
            <a:r>
              <a:rPr lang="en-US" sz="2400" dirty="0"/>
              <a:t> </a:t>
            </a:r>
            <a:r>
              <a:rPr lang="en-US" sz="2400" dirty="0" err="1"/>
              <a:t>bij</a:t>
            </a:r>
            <a:r>
              <a:rPr lang="en-US" sz="2400" dirty="0"/>
              <a:t> </a:t>
            </a:r>
            <a:r>
              <a:rPr lang="en-US" sz="2400" dirty="0" err="1"/>
              <a:t>Duurstede</a:t>
            </a:r>
            <a:r>
              <a:rPr lang="en-US" sz="2400" dirty="0"/>
              <a:t>), ran</a:t>
            </a:r>
            <a:r>
              <a:rPr lang="cs-CZ" sz="2400" dirty="0"/>
              <a:t>ý středověk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70442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mapa&#10;&#10;Popis byl vytvořen automaticky">
            <a:extLst>
              <a:ext uri="{FF2B5EF4-FFF2-40B4-BE49-F238E27FC236}">
                <a16:creationId xmlns:a16="http://schemas.microsoft.com/office/drawing/2014/main" id="{C524D4CA-E1EC-4179-B9A6-A4387CA92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948" y="764704"/>
            <a:ext cx="5558860" cy="3700612"/>
          </a:xfrm>
          <a:prstGeom prst="rect">
            <a:avLst/>
          </a:prstGeom>
        </p:spPr>
      </p:pic>
      <p:sp>
        <p:nvSpPr>
          <p:cNvPr id="43010" name="Rectangle 1">
            <a:extLst>
              <a:ext uri="{FF2B5EF4-FFF2-40B4-BE49-F238E27FC236}">
                <a16:creationId xmlns:a16="http://schemas.microsoft.com/office/drawing/2014/main" id="{0DEFBEED-28CA-4846-B4B3-0DF5A17A4E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71800" y="260648"/>
            <a:ext cx="4402137" cy="504056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b="1" dirty="0">
                <a:latin typeface="+mn-lt"/>
              </a:rPr>
              <a:t>Výroba vápna</a:t>
            </a:r>
            <a:endParaRPr lang="en-GB" altLang="cs-CZ" sz="3600" b="1" dirty="0">
              <a:latin typeface="+mn-lt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B2E948E0-B4D8-4092-B17E-9CB0A0081D0A}"/>
              </a:ext>
            </a:extLst>
          </p:cNvPr>
          <p:cNvSpPr/>
          <p:nvPr/>
        </p:nvSpPr>
        <p:spPr>
          <a:xfrm>
            <a:off x="157958" y="1220005"/>
            <a:ext cx="55588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A0A0A"/>
                </a:solidFill>
                <a:latin typeface="Open Sans"/>
              </a:rPr>
              <a:t>Hrub</a:t>
            </a:r>
            <a:r>
              <a:rPr lang="cs-CZ" b="1" dirty="0">
                <a:solidFill>
                  <a:srgbClr val="0A0A0A"/>
                </a:solidFill>
                <a:latin typeface="Open Sans"/>
              </a:rPr>
              <a:t>á</a:t>
            </a:r>
            <a:r>
              <a:rPr lang="pl-PL" b="1" dirty="0">
                <a:solidFill>
                  <a:srgbClr val="0A0A0A"/>
                </a:solidFill>
                <a:latin typeface="Open Sans"/>
              </a:rPr>
              <a:t> Vrbka</a:t>
            </a:r>
            <a:r>
              <a:rPr lang="pl-PL" dirty="0">
                <a:solidFill>
                  <a:srgbClr val="0A0A0A"/>
                </a:solidFill>
                <a:latin typeface="Open Sans"/>
              </a:rPr>
              <a:t> ("Za Bařinou„), </a:t>
            </a:r>
            <a:r>
              <a:rPr lang="en-GB" altLang="cs-CZ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en-GB" alt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doba</a:t>
            </a:r>
            <a:r>
              <a:rPr lang="en-GB" altLang="cs-CZ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římská</a:t>
            </a:r>
            <a:r>
              <a:rPr lang="en-GB" altLang="cs-CZ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r>
              <a:rPr lang="ar-SA" altLang="cs-CZ" dirty="0">
                <a:solidFill>
                  <a:srgbClr val="000000"/>
                </a:solidFill>
                <a:latin typeface="Arial" panose="020B0604020202020204" pitchFamily="34" charset="0"/>
              </a:rPr>
              <a:t>‏</a:t>
            </a:r>
            <a:endParaRPr lang="en-GB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pl-PL" dirty="0">
                <a:solidFill>
                  <a:srgbClr val="0A0A0A"/>
                </a:solidFill>
                <a:latin typeface="Open Sans"/>
              </a:rPr>
              <a:t> </a:t>
            </a:r>
            <a:endParaRPr lang="en-US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C969915E-8FDF-4E7D-B6CE-4B7B451B64CC}"/>
              </a:ext>
            </a:extLst>
          </p:cNvPr>
          <p:cNvSpPr/>
          <p:nvPr/>
        </p:nvSpPr>
        <p:spPr>
          <a:xfrm>
            <a:off x="130563" y="1876187"/>
            <a:ext cx="340970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+mn-lt"/>
              </a:rPr>
              <a:t>Kanálová</a:t>
            </a:r>
            <a:r>
              <a:rPr lang="en-US" dirty="0">
                <a:latin typeface="+mn-lt"/>
              </a:rPr>
              <a:t> pec </a:t>
            </a:r>
            <a:r>
              <a:rPr lang="en-US" dirty="0" err="1">
                <a:latin typeface="+mn-lt"/>
              </a:rPr>
              <a:t>pracuje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na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principu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žíhání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vápence</a:t>
            </a:r>
            <a:r>
              <a:rPr lang="en-US" dirty="0">
                <a:latin typeface="+mn-lt"/>
              </a:rPr>
              <a:t> (CaCO</a:t>
            </a:r>
            <a:r>
              <a:rPr lang="en-US" baseline="-25000" dirty="0">
                <a:latin typeface="+mn-lt"/>
              </a:rPr>
              <a:t>3</a:t>
            </a:r>
            <a:r>
              <a:rPr lang="en-US" dirty="0">
                <a:latin typeface="+mn-lt"/>
              </a:rPr>
              <a:t>) </a:t>
            </a:r>
            <a:r>
              <a:rPr lang="en-US" dirty="0" err="1">
                <a:latin typeface="+mn-lt"/>
              </a:rPr>
              <a:t>dlouhým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plamenem</a:t>
            </a:r>
            <a:r>
              <a:rPr lang="en-US" dirty="0">
                <a:latin typeface="+mn-lt"/>
              </a:rPr>
              <a:t> (750 - 1000 °C), </a:t>
            </a:r>
            <a:r>
              <a:rPr lang="en-US" dirty="0" err="1">
                <a:latin typeface="+mn-lt"/>
              </a:rPr>
              <a:t>který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pozvolna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prostupuje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samonosnou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kamennou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klenbou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zbudovanou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rovněž</a:t>
            </a:r>
            <a:r>
              <a:rPr lang="en-US" dirty="0">
                <a:latin typeface="+mn-lt"/>
              </a:rPr>
              <a:t> z </a:t>
            </a:r>
            <a:r>
              <a:rPr lang="en-US" dirty="0" err="1">
                <a:latin typeface="+mn-lt"/>
              </a:rPr>
              <a:t>vápence</a:t>
            </a:r>
            <a:r>
              <a:rPr lang="en-US" dirty="0">
                <a:latin typeface="+mn-lt"/>
              </a:rPr>
              <a:t>. </a:t>
            </a:r>
            <a:r>
              <a:rPr lang="en-US" dirty="0" err="1">
                <a:latin typeface="+mn-lt"/>
              </a:rPr>
              <a:t>Vysoká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teplota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způsobuje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únik</a:t>
            </a:r>
            <a:r>
              <a:rPr lang="en-US" dirty="0">
                <a:latin typeface="+mn-lt"/>
              </a:rPr>
              <a:t> CO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 za </a:t>
            </a:r>
            <a:r>
              <a:rPr lang="en-US" dirty="0" err="1">
                <a:latin typeface="+mn-lt"/>
              </a:rPr>
              <a:t>vzniku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CaO</a:t>
            </a:r>
            <a:r>
              <a:rPr lang="cs-CZ" dirty="0">
                <a:latin typeface="+mn-lt"/>
              </a:rPr>
              <a:t>. </a:t>
            </a:r>
            <a:r>
              <a:rPr lang="en-US" dirty="0">
                <a:latin typeface="+mn-lt"/>
              </a:rPr>
              <a:t>K </a:t>
            </a:r>
            <a:r>
              <a:rPr lang="en-US" dirty="0" err="1">
                <a:latin typeface="+mn-lt"/>
              </a:rPr>
              <a:t>výpalu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jednokanálové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pece</a:t>
            </a:r>
            <a:r>
              <a:rPr lang="en-US" dirty="0">
                <a:latin typeface="+mn-lt"/>
              </a:rPr>
              <a:t> o </a:t>
            </a:r>
            <a:r>
              <a:rPr lang="en-US" dirty="0" err="1">
                <a:latin typeface="+mn-lt"/>
              </a:rPr>
              <a:t>výrobním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objemu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cca</a:t>
            </a:r>
            <a:r>
              <a:rPr lang="en-US" dirty="0">
                <a:latin typeface="+mn-lt"/>
              </a:rPr>
              <a:t> 0,8 - 1,0 m</a:t>
            </a:r>
            <a:r>
              <a:rPr lang="en-US" baseline="30000" dirty="0">
                <a:latin typeface="+mn-lt"/>
              </a:rPr>
              <a:t>3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vápence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bylo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spotřebováno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cca</a:t>
            </a:r>
            <a:r>
              <a:rPr lang="en-US" dirty="0">
                <a:latin typeface="+mn-lt"/>
              </a:rPr>
              <a:t> 2 - 4 m</a:t>
            </a:r>
            <a:r>
              <a:rPr lang="en-US" baseline="30000" dirty="0">
                <a:latin typeface="+mn-lt"/>
              </a:rPr>
              <a:t>3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dřeva</a:t>
            </a:r>
            <a:r>
              <a:rPr lang="en-US" dirty="0">
                <a:latin typeface="+mn-lt"/>
              </a:rPr>
              <a:t>. 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2C349E03-62C8-4C2D-8C2F-88D7245BD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800" y="5368120"/>
            <a:ext cx="6292798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8000"/>
              </a:lnSpc>
              <a:spcBef>
                <a:spcPct val="0"/>
              </a:spcBef>
              <a:buFontTx/>
              <a:buNone/>
            </a:pPr>
            <a:r>
              <a:rPr lang="en-GB" altLang="cs-CZ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CaCO</a:t>
            </a:r>
            <a:r>
              <a:rPr lang="en-GB" altLang="cs-CZ" sz="1800" baseline="-2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cs-CZ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→   </a:t>
            </a:r>
            <a:r>
              <a:rPr lang="en-GB" altLang="cs-CZ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GB" altLang="cs-CZ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+  CO</a:t>
            </a:r>
            <a:r>
              <a:rPr lang="en-GB" altLang="cs-CZ" sz="1800" baseline="-2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GB" altLang="cs-CZ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↑	(ΔH = 178 kJ.mol</a:t>
            </a:r>
            <a:r>
              <a:rPr lang="en-GB" altLang="cs-CZ" sz="1800" baseline="2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GB" altLang="cs-CZ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ar-SA" altLang="cs-CZ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‏</a:t>
            </a:r>
            <a:endParaRPr lang="en-GB" altLang="cs-CZ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ovéPole 1">
            <a:extLst>
              <a:ext uri="{FF2B5EF4-FFF2-40B4-BE49-F238E27FC236}">
                <a16:creationId xmlns:a16="http://schemas.microsoft.com/office/drawing/2014/main" id="{9FCE9D7A-20C3-4CB9-9EF5-E26D2E03B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6229052"/>
            <a:ext cx="2746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Infračervená spektrometrie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4BF3539-AB92-44E5-91C9-0EC66F53E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98" y="1124744"/>
            <a:ext cx="8493004" cy="556963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08CAAC6-CA61-47B0-A0ED-AEFCE6F624AD}"/>
              </a:ext>
            </a:extLst>
          </p:cNvPr>
          <p:cNvSpPr txBox="1"/>
          <p:nvPr/>
        </p:nvSpPr>
        <p:spPr>
          <a:xfrm>
            <a:off x="2240111" y="476672"/>
            <a:ext cx="612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Blučina, Tuřany a Podolí (mladší doba bronzová)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2163273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C8F1A0D3-56B2-48CB-9530-1AD7E9A4B853}"/>
              </a:ext>
            </a:extLst>
          </p:cNvPr>
          <p:cNvSpPr/>
          <p:nvPr/>
        </p:nvSpPr>
        <p:spPr>
          <a:xfrm>
            <a:off x="179512" y="404664"/>
            <a:ext cx="856895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cs-CZ" dirty="0">
                <a:latin typeface="+mn-lt"/>
                <a:ea typeface="Times New Roman" panose="02020603050405020304" pitchFamily="18" charset="0"/>
              </a:rPr>
              <a:t>Výrazný rozdíl v izotopových poměrech ve sklovině a dentinu jedince 12 z Blučiny a jedince 14 z Tuřan může souviset s jejich </a:t>
            </a:r>
            <a:r>
              <a:rPr lang="cs-CZ" b="1" dirty="0">
                <a:latin typeface="+mn-lt"/>
                <a:ea typeface="Times New Roman" panose="02020603050405020304" pitchFamily="18" charset="0"/>
              </a:rPr>
              <a:t>ženským pohlavím </a:t>
            </a:r>
            <a:r>
              <a:rPr lang="cs-CZ" dirty="0">
                <a:latin typeface="+mn-lt"/>
                <a:ea typeface="Times New Roman" panose="02020603050405020304" pitchFamily="18" charset="0"/>
              </a:rPr>
              <a:t>(u juvenilních jedinců 8 a 21 nebylo pohlaví možno určit).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cs-CZ" sz="18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cs-CZ" dirty="0"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cs-CZ" sz="18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cs-CZ" dirty="0">
              <a:latin typeface="+mn-lt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cs-CZ" sz="2400" b="1" dirty="0" err="1">
                <a:latin typeface="+mn-lt"/>
                <a:ea typeface="Times New Roman" panose="02020603050405020304" pitchFamily="18" charset="0"/>
              </a:rPr>
              <a:t>patrilokální</a:t>
            </a:r>
            <a:r>
              <a:rPr lang="cs-CZ" sz="2400" b="1" dirty="0">
                <a:latin typeface="+mn-lt"/>
                <a:ea typeface="Times New Roman" panose="02020603050405020304" pitchFamily="18" charset="0"/>
              </a:rPr>
              <a:t> exogamie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(n</a:t>
            </a:r>
            <a:r>
              <a:rPr lang="cs-CZ" dirty="0" err="1"/>
              <a:t>evěsta</a:t>
            </a:r>
            <a:r>
              <a:rPr lang="cs-CZ" dirty="0"/>
              <a:t> přichází</a:t>
            </a:r>
            <a:r>
              <a:rPr lang="en-US" dirty="0"/>
              <a:t> </a:t>
            </a:r>
            <a:r>
              <a:rPr lang="cs-CZ" dirty="0"/>
              <a:t>do</a:t>
            </a:r>
            <a:r>
              <a:rPr lang="en-US" dirty="0"/>
              <a:t> </a:t>
            </a:r>
            <a:r>
              <a:rPr lang="en-US" dirty="0" err="1"/>
              <a:t>rodin</a:t>
            </a:r>
            <a:r>
              <a:rPr lang="cs-CZ" dirty="0"/>
              <a:t>y</a:t>
            </a:r>
            <a:r>
              <a:rPr lang="en-US" dirty="0"/>
              <a:t> </a:t>
            </a:r>
            <a:r>
              <a:rPr lang="en-US" dirty="0" err="1"/>
              <a:t>manžela</a:t>
            </a:r>
            <a:r>
              <a:rPr lang="cs-CZ" dirty="0"/>
              <a:t>, </a:t>
            </a:r>
            <a:r>
              <a:rPr lang="cs-CZ" dirty="0">
                <a:latin typeface="+mn-lt"/>
                <a:ea typeface="Times New Roman" panose="02020603050405020304" pitchFamily="18" charset="0"/>
              </a:rPr>
              <a:t>pro středoevropskou dobu bronzovou byla </a:t>
            </a:r>
            <a:r>
              <a:rPr lang="cs-CZ" dirty="0" err="1">
                <a:latin typeface="+mn-lt"/>
                <a:ea typeface="Times New Roman" panose="02020603050405020304" pitchFamily="18" charset="0"/>
              </a:rPr>
              <a:t>patrilokalita</a:t>
            </a:r>
            <a:r>
              <a:rPr lang="cs-CZ" dirty="0">
                <a:latin typeface="+mn-lt"/>
                <a:ea typeface="Times New Roman" panose="02020603050405020304" pitchFamily="18" charset="0"/>
              </a:rPr>
              <a:t> typická)</a:t>
            </a:r>
            <a:endParaRPr lang="en-US" sz="18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3" name="Šipka: dolů 2">
            <a:extLst>
              <a:ext uri="{FF2B5EF4-FFF2-40B4-BE49-F238E27FC236}">
                <a16:creationId xmlns:a16="http://schemas.microsoft.com/office/drawing/2014/main" id="{C635DFA4-B686-40E5-BF64-35DF30F4F7B4}"/>
              </a:ext>
            </a:extLst>
          </p:cNvPr>
          <p:cNvSpPr/>
          <p:nvPr/>
        </p:nvSpPr>
        <p:spPr>
          <a:xfrm>
            <a:off x="4572000" y="126876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, mapa&#10;&#10;Popis byl vytvořen automaticky">
            <a:extLst>
              <a:ext uri="{FF2B5EF4-FFF2-40B4-BE49-F238E27FC236}">
                <a16:creationId xmlns:a16="http://schemas.microsoft.com/office/drawing/2014/main" id="{5C2F8651-D64E-45ED-ACA2-9E5FAC889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498682"/>
            <a:ext cx="4392488" cy="326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724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6">
            <a:extLst>
              <a:ext uri="{FF2B5EF4-FFF2-40B4-BE49-F238E27FC236}">
                <a16:creationId xmlns:a16="http://schemas.microsoft.com/office/drawing/2014/main" id="{64177354-94DF-405D-8AB4-13AC38CCB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413" y="548680"/>
            <a:ext cx="66311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000" b="1" dirty="0"/>
              <a:t>Rozklad kosterních pozůstatků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83C65A6-0DE5-4AAE-BA02-9E422DB82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832" y="1556792"/>
            <a:ext cx="6834336" cy="512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882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">
            <a:extLst>
              <a:ext uri="{FF2B5EF4-FFF2-40B4-BE49-F238E27FC236}">
                <a16:creationId xmlns:a16="http://schemas.microsoft.com/office/drawing/2014/main" id="{E534BBCA-E2A7-41CC-8B85-D1167E6F6E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03275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600"/>
              <a:t>Transformace kostního minerálu</a:t>
            </a:r>
          </a:p>
        </p:txBody>
      </p:sp>
      <p:pic>
        <p:nvPicPr>
          <p:cNvPr id="78851" name="Picture 2">
            <a:extLst>
              <a:ext uri="{FF2B5EF4-FFF2-40B4-BE49-F238E27FC236}">
                <a16:creationId xmlns:a16="http://schemas.microsoft.com/office/drawing/2014/main" id="{B6FABD60-C454-402D-BCFA-3065ADE22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57563"/>
            <a:ext cx="3744913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52" name="Picture 3">
            <a:extLst>
              <a:ext uri="{FF2B5EF4-FFF2-40B4-BE49-F238E27FC236}">
                <a16:creationId xmlns:a16="http://schemas.microsoft.com/office/drawing/2014/main" id="{46738A38-456F-4459-9E7C-988823CFC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284538"/>
            <a:ext cx="345757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8853" name="Text Box 4">
            <a:extLst>
              <a:ext uri="{FF2B5EF4-FFF2-40B4-BE49-F238E27FC236}">
                <a16:creationId xmlns:a16="http://schemas.microsoft.com/office/drawing/2014/main" id="{C2F47804-C1A0-4244-9D03-AC9E0FC6E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25538"/>
            <a:ext cx="8280400" cy="124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>
                <a:solidFill>
                  <a:srgbClr val="000000"/>
                </a:solidFill>
                <a:latin typeface="Times New Roman" panose="02020603050405020304" pitchFamily="18" charset="0"/>
              </a:rPr>
              <a:t>V kyselém prostředí: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24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i="1">
                <a:solidFill>
                  <a:srgbClr val="000000"/>
                </a:solidFill>
                <a:latin typeface="Times New Roman" panose="02020603050405020304" pitchFamily="18" charset="0"/>
              </a:rPr>
              <a:t>hydroxyapatit</a:t>
            </a:r>
            <a:r>
              <a:rPr lang="en-GB" altLang="cs-CZ" sz="2400">
                <a:solidFill>
                  <a:srgbClr val="000000"/>
                </a:solidFill>
                <a:latin typeface="Times New Roman" panose="02020603050405020304" pitchFamily="18" charset="0"/>
              </a:rPr>
              <a:t>  (Ca</a:t>
            </a:r>
            <a:r>
              <a:rPr lang="en-GB" altLang="cs-CZ" sz="2400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10</a:t>
            </a:r>
            <a:r>
              <a:rPr lang="en-GB" altLang="cs-CZ" sz="2400">
                <a:solidFill>
                  <a:srgbClr val="000000"/>
                </a:solidFill>
                <a:latin typeface="Times New Roman" panose="02020603050405020304" pitchFamily="18" charset="0"/>
              </a:rPr>
              <a:t>(PO</a:t>
            </a:r>
            <a:r>
              <a:rPr lang="en-GB" altLang="cs-CZ" sz="2400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r>
              <a:rPr lang="en-GB" altLang="cs-CZ" sz="240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  <a:r>
              <a:rPr lang="en-GB" altLang="cs-CZ" sz="2400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6</a:t>
            </a:r>
            <a:r>
              <a:rPr lang="en-GB" altLang="cs-CZ" sz="2400">
                <a:solidFill>
                  <a:srgbClr val="000000"/>
                </a:solidFill>
                <a:latin typeface="Times New Roman" panose="02020603050405020304" pitchFamily="18" charset="0"/>
              </a:rPr>
              <a:t>(OH)</a:t>
            </a:r>
            <a:r>
              <a:rPr lang="en-GB" altLang="cs-CZ" sz="2400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GB" altLang="cs-CZ" sz="2400">
                <a:solidFill>
                  <a:srgbClr val="000000"/>
                </a:solidFill>
                <a:latin typeface="Times New Roman" panose="02020603050405020304" pitchFamily="18" charset="0"/>
              </a:rPr>
              <a:t> ) </a:t>
            </a:r>
            <a:r>
              <a:rPr lang="en-GB" altLang="cs-CZ" sz="2400">
                <a:solidFill>
                  <a:srgbClr val="000000"/>
                </a:solidFill>
                <a:latin typeface="Wingdings" panose="05000000000000000000" pitchFamily="2" charset="2"/>
              </a:rPr>
              <a:t></a:t>
            </a:r>
            <a:r>
              <a:rPr lang="en-GB" altLang="cs-CZ" sz="24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cs-CZ" sz="2400" i="1">
                <a:solidFill>
                  <a:srgbClr val="000000"/>
                </a:solidFill>
                <a:latin typeface="Times New Roman" panose="02020603050405020304" pitchFamily="18" charset="0"/>
              </a:rPr>
              <a:t>brushit</a:t>
            </a:r>
            <a:r>
              <a:rPr lang="en-GB" altLang="cs-CZ" sz="2400">
                <a:solidFill>
                  <a:srgbClr val="000000"/>
                </a:solidFill>
                <a:latin typeface="Times New Roman" panose="02020603050405020304" pitchFamily="18" charset="0"/>
              </a:rPr>
              <a:t> (CaHPO</a:t>
            </a:r>
            <a:r>
              <a:rPr lang="en-GB" altLang="cs-CZ" sz="2400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r>
              <a:rPr lang="en-GB" altLang="cs-CZ" sz="2400">
                <a:solidFill>
                  <a:srgbClr val="000000"/>
                </a:solidFill>
                <a:latin typeface="Times New Roman" panose="02020603050405020304" pitchFamily="18" charset="0"/>
              </a:rPr>
              <a:t> . 2 H</a:t>
            </a:r>
            <a:r>
              <a:rPr lang="en-GB" altLang="cs-CZ" sz="2400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GB" altLang="cs-CZ" sz="2400">
                <a:solidFill>
                  <a:srgbClr val="000000"/>
                </a:solidFill>
                <a:latin typeface="Times New Roman" panose="02020603050405020304" pitchFamily="18" charset="0"/>
              </a:rPr>
              <a:t>O )</a:t>
            </a:r>
            <a:r>
              <a:rPr lang="ar-SA" altLang="cs-CZ" sz="2400">
                <a:solidFill>
                  <a:srgbClr val="000000"/>
                </a:solidFill>
                <a:latin typeface="Times New Roman" panose="02020603050405020304" pitchFamily="18" charset="0"/>
              </a:rPr>
              <a:t>‏</a:t>
            </a:r>
            <a:endParaRPr lang="en-GB" altLang="cs-CZ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8854" name="Text Box 5">
            <a:extLst>
              <a:ext uri="{FF2B5EF4-FFF2-40B4-BE49-F238E27FC236}">
                <a16:creationId xmlns:a16="http://schemas.microsoft.com/office/drawing/2014/main" id="{E7D93437-5C8D-40FC-A55B-74C1715D2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636838"/>
            <a:ext cx="784860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000">
                <a:solidFill>
                  <a:srgbClr val="000000"/>
                </a:solidFill>
                <a:latin typeface="Times New Roman" panose="02020603050405020304" pitchFamily="18" charset="0"/>
              </a:rPr>
              <a:t>pH: 7, 0 – 7,5 (fyziologické) 		pH: 4,5 – 6,0 </a:t>
            </a:r>
          </a:p>
        </p:txBody>
      </p:sp>
      <p:sp>
        <p:nvSpPr>
          <p:cNvPr id="78855" name="Text Box 6">
            <a:extLst>
              <a:ext uri="{FF2B5EF4-FFF2-40B4-BE49-F238E27FC236}">
                <a16:creationId xmlns:a16="http://schemas.microsoft.com/office/drawing/2014/main" id="{D5C01197-8DE0-482E-9B82-F46A4C1BB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6216650"/>
            <a:ext cx="42449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400">
                <a:solidFill>
                  <a:srgbClr val="000000"/>
                </a:solidFill>
                <a:latin typeface="Arial" panose="020B0604020202020204" pitchFamily="34" charset="0"/>
              </a:rPr>
              <a:t>Kníže Walter Xaver Dietrichstein, 18. stol., Mikulov)</a:t>
            </a:r>
            <a:r>
              <a:rPr lang="ar-SA" altLang="cs-CZ" sz="1400">
                <a:solidFill>
                  <a:srgbClr val="000000"/>
                </a:solidFill>
                <a:latin typeface="Arial" panose="020B0604020202020204" pitchFamily="34" charset="0"/>
              </a:rPr>
              <a:t>‏</a:t>
            </a:r>
            <a:endParaRPr lang="en-GB" altLang="cs-CZ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930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Obrázek 1">
            <a:extLst>
              <a:ext uri="{FF2B5EF4-FFF2-40B4-BE49-F238E27FC236}">
                <a16:creationId xmlns:a16="http://schemas.microsoft.com/office/drawing/2014/main" id="{0F5526B2-88F0-4C46-8BC3-B7007F083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126" y="3653839"/>
            <a:ext cx="4375150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Obrázek 2">
            <a:extLst>
              <a:ext uri="{FF2B5EF4-FFF2-40B4-BE49-F238E27FC236}">
                <a16:creationId xmlns:a16="http://schemas.microsoft.com/office/drawing/2014/main" id="{DA28647D-D139-4983-AC73-5EF728271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1" y="3698875"/>
            <a:ext cx="4343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8" name="Rectangle 2">
            <a:extLst>
              <a:ext uri="{FF2B5EF4-FFF2-40B4-BE49-F238E27FC236}">
                <a16:creationId xmlns:a16="http://schemas.microsoft.com/office/drawing/2014/main" id="{B1B03C92-C15B-4ECE-A17B-BB6557809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448" y="329902"/>
            <a:ext cx="3917702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dirty="0"/>
              <a:t>Kosterní pozůstatky příslušníků rodu </a:t>
            </a:r>
            <a:r>
              <a:rPr lang="cs-CZ" altLang="cs-CZ" dirty="0" err="1"/>
              <a:t>Dietrichsteinů</a:t>
            </a:r>
            <a:endParaRPr lang="cs-CZ" altLang="cs-CZ" dirty="0"/>
          </a:p>
        </p:txBody>
      </p:sp>
      <p:pic>
        <p:nvPicPr>
          <p:cNvPr id="7" name="Obrázek 5">
            <a:extLst>
              <a:ext uri="{FF2B5EF4-FFF2-40B4-BE49-F238E27FC236}">
                <a16:creationId xmlns:a16="http://schemas.microsoft.com/office/drawing/2014/main" id="{BC836D19-CAAE-425E-B8FC-589A326FC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166" y="111125"/>
            <a:ext cx="376707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094859D-357B-4912-858C-C0FFB4CA33E5}"/>
              </a:ext>
            </a:extLst>
          </p:cNvPr>
          <p:cNvSpPr txBox="1"/>
          <p:nvPr/>
        </p:nvSpPr>
        <p:spPr>
          <a:xfrm>
            <a:off x="664214" y="2543657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Mikulov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5479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6">
            <a:extLst>
              <a:ext uri="{FF2B5EF4-FFF2-40B4-BE49-F238E27FC236}">
                <a16:creationId xmlns:a16="http://schemas.microsoft.com/office/drawing/2014/main" id="{61FA8460-15B5-4D3F-8BC0-BE837BCA6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11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80899" name="Picture 5" descr="IMGP0068">
            <a:extLst>
              <a:ext uri="{FF2B5EF4-FFF2-40B4-BE49-F238E27FC236}">
                <a16:creationId xmlns:a16="http://schemas.microsoft.com/office/drawing/2014/main" id="{15CC7DFD-C994-40E6-9149-307D62F33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990600"/>
            <a:ext cx="3816350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Rectangle 7">
            <a:extLst>
              <a:ext uri="{FF2B5EF4-FFF2-40B4-BE49-F238E27FC236}">
                <a16:creationId xmlns:a16="http://schemas.microsoft.com/office/drawing/2014/main" id="{29AC11BE-1443-438C-B011-528CFA8A5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4289425"/>
            <a:ext cx="30924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 Vzorek 1. </a:t>
            </a:r>
            <a:r>
              <a:rPr lang="cs-CZ" altLang="cs-CZ" sz="1400" b="1">
                <a:cs typeface="Times New Roman" panose="02020603050405020304" pitchFamily="18" charset="0"/>
              </a:rPr>
              <a:t>Fragment dlouhé kosti (kníže</a:t>
            </a:r>
            <a:endParaRPr lang="cs-CZ" altLang="cs-CZ" sz="1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cs typeface="Times New Roman" panose="02020603050405020304" pitchFamily="18" charset="0"/>
              </a:rPr>
              <a:t> Ferdinand Josef)</a:t>
            </a:r>
            <a:endParaRPr lang="cs-CZ" altLang="cs-CZ" sz="1400" b="1"/>
          </a:p>
        </p:txBody>
      </p:sp>
      <p:sp>
        <p:nvSpPr>
          <p:cNvPr id="80901" name="Rectangle 9">
            <a:extLst>
              <a:ext uri="{FF2B5EF4-FFF2-40B4-BE49-F238E27FC236}">
                <a16:creationId xmlns:a16="http://schemas.microsoft.com/office/drawing/2014/main" id="{F3562BDC-9885-4D62-82E6-FD3977A22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97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80902" name="Picture 8" descr="IMGP0116">
            <a:extLst>
              <a:ext uri="{FF2B5EF4-FFF2-40B4-BE49-F238E27FC236}">
                <a16:creationId xmlns:a16="http://schemas.microsoft.com/office/drawing/2014/main" id="{F8E9FF24-6AC2-496D-A149-883A7928C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4157663"/>
            <a:ext cx="381635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3" name="Rectangle 10">
            <a:extLst>
              <a:ext uri="{FF2B5EF4-FFF2-40B4-BE49-F238E27FC236}">
                <a16:creationId xmlns:a16="http://schemas.microsoft.com/office/drawing/2014/main" id="{E4902C3C-54FA-448C-8ABC-A6DF7EBE8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5657850"/>
            <a:ext cx="37449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 Vzorek  3. </a:t>
            </a:r>
            <a:r>
              <a:rPr lang="cs-CZ" altLang="cs-CZ" sz="1400" b="1">
                <a:cs typeface="Times New Roman" panose="02020603050405020304" pitchFamily="18" charset="0"/>
              </a:rPr>
              <a:t>Fragment obratle  (kníže</a:t>
            </a:r>
            <a:endParaRPr lang="cs-CZ" altLang="cs-CZ" sz="1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 </a:t>
            </a:r>
            <a:r>
              <a:rPr lang="cs-CZ" altLang="cs-CZ" sz="1400" b="1">
                <a:cs typeface="Times New Roman" panose="02020603050405020304" pitchFamily="18" charset="0"/>
              </a:rPr>
              <a:t>Walter </a:t>
            </a:r>
            <a:r>
              <a:rPr lang="cs-CZ" altLang="cs-CZ" sz="1400" b="1"/>
              <a:t>X</a:t>
            </a:r>
            <a:r>
              <a:rPr lang="cs-CZ" altLang="cs-CZ" sz="1400" b="1">
                <a:cs typeface="Times New Roman" panose="02020603050405020304" pitchFamily="18" charset="0"/>
              </a:rPr>
              <a:t>aver)</a:t>
            </a:r>
            <a:endParaRPr lang="cs-CZ" altLang="cs-CZ" sz="1400" b="1"/>
          </a:p>
        </p:txBody>
      </p:sp>
      <p:sp>
        <p:nvSpPr>
          <p:cNvPr id="80904" name="Rectangle 12">
            <a:extLst>
              <a:ext uri="{FF2B5EF4-FFF2-40B4-BE49-F238E27FC236}">
                <a16:creationId xmlns:a16="http://schemas.microsoft.com/office/drawing/2014/main" id="{AE538AA7-EB3E-46AF-B94A-4E4D42C7E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97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80905" name="Picture 11" descr="IMGP0073">
            <a:extLst>
              <a:ext uri="{FF2B5EF4-FFF2-40B4-BE49-F238E27FC236}">
                <a16:creationId xmlns:a16="http://schemas.microsoft.com/office/drawing/2014/main" id="{8B292A95-AFD4-431F-AB24-14A240079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341438"/>
            <a:ext cx="381635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6" name="Rectangle 13">
            <a:extLst>
              <a:ext uri="{FF2B5EF4-FFF2-40B4-BE49-F238E27FC236}">
                <a16:creationId xmlns:a16="http://schemas.microsoft.com/office/drawing/2014/main" id="{55E251A1-0965-4190-8482-11D1CAE81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4994275"/>
            <a:ext cx="3457575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Vzorek 2. </a:t>
            </a:r>
            <a:r>
              <a:rPr lang="cs-CZ" altLang="cs-CZ" sz="1400" b="1">
                <a:cs typeface="Times New Roman" panose="02020603050405020304" pitchFamily="18" charset="0"/>
              </a:rPr>
              <a:t> Fragment lebky (kníže Leopold Ignác)</a:t>
            </a:r>
            <a:endParaRPr lang="cs-CZ" altLang="cs-CZ" sz="1400" b="1"/>
          </a:p>
        </p:txBody>
      </p:sp>
      <p:sp>
        <p:nvSpPr>
          <p:cNvPr id="80907" name="Rectangle 15">
            <a:extLst>
              <a:ext uri="{FF2B5EF4-FFF2-40B4-BE49-F238E27FC236}">
                <a16:creationId xmlns:a16="http://schemas.microsoft.com/office/drawing/2014/main" id="{54D0C150-9697-4963-9F7D-863685889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74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80908" name="Line 18">
            <a:extLst>
              <a:ext uri="{FF2B5EF4-FFF2-40B4-BE49-F238E27FC236}">
                <a16:creationId xmlns:a16="http://schemas.microsoft.com/office/drawing/2014/main" id="{E1F2703F-F426-48C8-91E7-06E1CDD65BF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08513" y="3581400"/>
            <a:ext cx="539750" cy="708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9" name="Line 19">
            <a:extLst>
              <a:ext uri="{FF2B5EF4-FFF2-40B4-BE49-F238E27FC236}">
                <a16:creationId xmlns:a16="http://schemas.microsoft.com/office/drawing/2014/main" id="{46C44E39-DE77-40E3-BBAB-9DDC3FF891D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456613" y="3876675"/>
            <a:ext cx="0" cy="1008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0" name="Line 20">
            <a:extLst>
              <a:ext uri="{FF2B5EF4-FFF2-40B4-BE49-F238E27FC236}">
                <a16:creationId xmlns:a16="http://schemas.microsoft.com/office/drawing/2014/main" id="{AC752B5F-DFB1-462F-989F-DDF0332186C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87900" y="5805488"/>
            <a:ext cx="3603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1389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9">
            <a:extLst>
              <a:ext uri="{FF2B5EF4-FFF2-40B4-BE49-F238E27FC236}">
                <a16:creationId xmlns:a16="http://schemas.microsoft.com/office/drawing/2014/main" id="{CA5B8DD9-59C6-4A11-BE5E-941E6A903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473075"/>
            <a:ext cx="1282700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cs typeface="Times New Roman" panose="02020603050405020304" pitchFamily="18" charset="0"/>
              </a:rPr>
              <a:t>Sample 1. </a:t>
            </a:r>
            <a:endParaRPr lang="cs-CZ" altLang="cs-CZ" sz="11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1">
                <a:cs typeface="Times New Roman" panose="02020603050405020304" pitchFamily="18" charset="0"/>
              </a:rPr>
              <a:t>(Ferdinand Josef)</a:t>
            </a:r>
            <a:endParaRPr lang="cs-CZ" altLang="cs-CZ" sz="11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81923" name="Picture 8" descr="FJ">
            <a:extLst>
              <a:ext uri="{FF2B5EF4-FFF2-40B4-BE49-F238E27FC236}">
                <a16:creationId xmlns:a16="http://schemas.microsoft.com/office/drawing/2014/main" id="{251E8C40-9C62-4C5A-A324-4531E0CF8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762000"/>
            <a:ext cx="4318000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Rectangle 11">
            <a:extLst>
              <a:ext uri="{FF2B5EF4-FFF2-40B4-BE49-F238E27FC236}">
                <a16:creationId xmlns:a16="http://schemas.microsoft.com/office/drawing/2014/main" id="{D1071334-6524-4EBE-A9B1-E1EB515C5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617538"/>
            <a:ext cx="11684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cs typeface="Times New Roman" panose="02020603050405020304" pitchFamily="18" charset="0"/>
              </a:rPr>
              <a:t>Sample 2.</a:t>
            </a:r>
            <a:endParaRPr lang="cs-CZ" altLang="cs-CZ" sz="11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1">
                <a:cs typeface="Times New Roman" panose="02020603050405020304" pitchFamily="18" charset="0"/>
              </a:rPr>
              <a:t>(Leopold Ignác)</a:t>
            </a:r>
            <a:endParaRPr lang="cs-CZ" altLang="cs-CZ" sz="11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81925" name="Picture 10" descr="LI">
            <a:extLst>
              <a:ext uri="{FF2B5EF4-FFF2-40B4-BE49-F238E27FC236}">
                <a16:creationId xmlns:a16="http://schemas.microsoft.com/office/drawing/2014/main" id="{3C782576-8F6A-4D80-ADB1-609889E02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590550"/>
            <a:ext cx="4318000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Rectangle 13">
            <a:extLst>
              <a:ext uri="{FF2B5EF4-FFF2-40B4-BE49-F238E27FC236}">
                <a16:creationId xmlns:a16="http://schemas.microsoft.com/office/drawing/2014/main" id="{7016C64E-ACBD-4451-BE83-FA248EDCB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905250"/>
            <a:ext cx="1106488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cs typeface="Times New Roman" panose="02020603050405020304" pitchFamily="18" charset="0"/>
              </a:rPr>
              <a:t>Sample 3.</a:t>
            </a:r>
            <a:endParaRPr lang="cs-CZ" altLang="cs-CZ" sz="11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1">
                <a:cs typeface="Times New Roman" panose="02020603050405020304" pitchFamily="18" charset="0"/>
              </a:rPr>
              <a:t>(Walter Xaver)</a:t>
            </a:r>
            <a:endParaRPr lang="cs-CZ" altLang="cs-CZ" sz="11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81927" name="Picture 12" descr="WX">
            <a:extLst>
              <a:ext uri="{FF2B5EF4-FFF2-40B4-BE49-F238E27FC236}">
                <a16:creationId xmlns:a16="http://schemas.microsoft.com/office/drawing/2014/main" id="{DB64788F-6EB8-4842-866B-FD4766375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4005263"/>
            <a:ext cx="4318000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8" name="TextovéPole 1">
            <a:extLst>
              <a:ext uri="{FF2B5EF4-FFF2-40B4-BE49-F238E27FC236}">
                <a16:creationId xmlns:a16="http://schemas.microsoft.com/office/drawing/2014/main" id="{8A72F1AB-2790-45CF-9EA0-26A849542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2100" y="3276600"/>
            <a:ext cx="962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brushite</a:t>
            </a:r>
          </a:p>
        </p:txBody>
      </p:sp>
      <p:pic>
        <p:nvPicPr>
          <p:cNvPr id="81929" name="Obrázek 2">
            <a:extLst>
              <a:ext uri="{FF2B5EF4-FFF2-40B4-BE49-F238E27FC236}">
                <a16:creationId xmlns:a16="http://schemas.microsoft.com/office/drawing/2014/main" id="{8DDDCEE0-62F1-4146-8CB1-92A1FDF238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3848100"/>
            <a:ext cx="4205287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5855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54B91A51-F8AF-440E-822A-0372249028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219075"/>
            <a:ext cx="8132763" cy="1800225"/>
          </a:xfrm>
        </p:spPr>
        <p:txBody>
          <a:bodyPr lIns="81639" tIns="42452" rIns="81639" bIns="42452"/>
          <a:lstStyle/>
          <a:p>
            <a:pPr eaLnBrk="1">
              <a:buSzPct val="45000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cs-CZ" altLang="cs-CZ" sz="4800" b="1" dirty="0"/>
              <a:t>Analýza půdních vzorků</a:t>
            </a:r>
            <a:br>
              <a:rPr lang="cs-CZ" altLang="cs-CZ" sz="4800" b="1" dirty="0"/>
            </a:br>
            <a:r>
              <a:rPr lang="cs-CZ" altLang="cs-CZ" sz="4800" b="1" dirty="0"/>
              <a:t>v archeologii</a:t>
            </a:r>
          </a:p>
        </p:txBody>
      </p:sp>
      <p:pic>
        <p:nvPicPr>
          <p:cNvPr id="12291" name="Picture 1">
            <a:extLst>
              <a:ext uri="{FF2B5EF4-FFF2-40B4-BE49-F238E27FC236}">
                <a16:creationId xmlns:a16="http://schemas.microsoft.com/office/drawing/2014/main" id="{12D14C42-A6FE-4898-84AD-8EC3A659D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205038"/>
            <a:ext cx="5556250" cy="416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53132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>
            <a:extLst>
              <a:ext uri="{FF2B5EF4-FFF2-40B4-BE49-F238E27FC236}">
                <a16:creationId xmlns:a16="http://schemas.microsoft.com/office/drawing/2014/main" id="{B8586FA9-FB82-4ED7-9000-90FF289120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76250"/>
            <a:ext cx="6289675" cy="803275"/>
          </a:xfrm>
        </p:spPr>
        <p:txBody>
          <a:bodyPr lIns="81639" tIns="42452" rIns="81639" bIns="42452"/>
          <a:lstStyle/>
          <a:p>
            <a:pPr eaLnBrk="1">
              <a:buSzPct val="45000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cs-CZ" altLang="cs-CZ" sz="3300" b="1" dirty="0"/>
              <a:t>Půda a její vlastnosti</a:t>
            </a: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A17AB682-F382-4BC1-AF67-57B6773C94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766888"/>
            <a:ext cx="5326062" cy="4900612"/>
          </a:xfrm>
        </p:spPr>
        <p:txBody>
          <a:bodyPr lIns="81639" tIns="42452" rIns="81639" bIns="42452"/>
          <a:lstStyle/>
          <a:p>
            <a:pPr marL="388938" indent="-293688" eaLnBrk="1">
              <a:spcBef>
                <a:spcPts val="550"/>
              </a:spcBef>
              <a:buSzPct val="45000"/>
              <a:buFont typeface="Wingdings" panose="05000000000000000000" pitchFamily="2" charset="2"/>
              <a:buChar char=""/>
              <a:tabLst>
                <a:tab pos="388938" algn="l"/>
                <a:tab pos="484188" algn="l"/>
                <a:tab pos="892175" algn="l"/>
                <a:tab pos="1300163" algn="l"/>
                <a:tab pos="1706563" algn="l"/>
                <a:tab pos="2114550" algn="l"/>
                <a:tab pos="2522538" algn="l"/>
                <a:tab pos="2928938" algn="l"/>
                <a:tab pos="3336925" algn="l"/>
                <a:tab pos="3744913" algn="l"/>
                <a:tab pos="4152900" algn="l"/>
                <a:tab pos="4559300" algn="l"/>
                <a:tab pos="4967288" algn="l"/>
                <a:tab pos="5375275" algn="l"/>
                <a:tab pos="5781675" algn="l"/>
                <a:tab pos="6189663" algn="l"/>
                <a:tab pos="6597650" algn="l"/>
                <a:tab pos="7005638" algn="l"/>
                <a:tab pos="7412038" algn="l"/>
                <a:tab pos="7820025" algn="l"/>
                <a:tab pos="8228013" algn="l"/>
              </a:tabLst>
            </a:pPr>
            <a:r>
              <a:rPr lang="cs-CZ" altLang="cs-CZ" sz="2200" dirty="0"/>
              <a:t>zrnitost</a:t>
            </a:r>
          </a:p>
          <a:p>
            <a:pPr marL="388938" indent="-293688" eaLnBrk="1">
              <a:spcBef>
                <a:spcPts val="175"/>
              </a:spcBef>
              <a:buSzPct val="45000"/>
              <a:buFont typeface="Arial" panose="020B0604020202020204" pitchFamily="34" charset="0"/>
              <a:buNone/>
              <a:tabLst>
                <a:tab pos="388938" algn="l"/>
                <a:tab pos="484188" algn="l"/>
                <a:tab pos="892175" algn="l"/>
                <a:tab pos="1300163" algn="l"/>
                <a:tab pos="1706563" algn="l"/>
                <a:tab pos="2114550" algn="l"/>
                <a:tab pos="2522538" algn="l"/>
                <a:tab pos="2928938" algn="l"/>
                <a:tab pos="3336925" algn="l"/>
                <a:tab pos="3744913" algn="l"/>
                <a:tab pos="4152900" algn="l"/>
                <a:tab pos="4559300" algn="l"/>
                <a:tab pos="4967288" algn="l"/>
                <a:tab pos="5375275" algn="l"/>
                <a:tab pos="5781675" algn="l"/>
                <a:tab pos="6189663" algn="l"/>
                <a:tab pos="6597650" algn="l"/>
                <a:tab pos="7005638" algn="l"/>
                <a:tab pos="7412038" algn="l"/>
                <a:tab pos="7820025" algn="l"/>
                <a:tab pos="8228013" algn="l"/>
              </a:tabLst>
            </a:pPr>
            <a:endParaRPr lang="cs-CZ" altLang="cs-CZ" sz="700" dirty="0"/>
          </a:p>
          <a:p>
            <a:pPr marL="388938" indent="-293688" eaLnBrk="1">
              <a:spcBef>
                <a:spcPts val="550"/>
              </a:spcBef>
              <a:buSzPct val="45000"/>
              <a:buFont typeface="Wingdings" panose="05000000000000000000" pitchFamily="2" charset="2"/>
              <a:buChar char=""/>
              <a:tabLst>
                <a:tab pos="388938" algn="l"/>
                <a:tab pos="484188" algn="l"/>
                <a:tab pos="892175" algn="l"/>
                <a:tab pos="1300163" algn="l"/>
                <a:tab pos="1706563" algn="l"/>
                <a:tab pos="2114550" algn="l"/>
                <a:tab pos="2522538" algn="l"/>
                <a:tab pos="2928938" algn="l"/>
                <a:tab pos="3336925" algn="l"/>
                <a:tab pos="3744913" algn="l"/>
                <a:tab pos="4152900" algn="l"/>
                <a:tab pos="4559300" algn="l"/>
                <a:tab pos="4967288" algn="l"/>
                <a:tab pos="5375275" algn="l"/>
                <a:tab pos="5781675" algn="l"/>
                <a:tab pos="6189663" algn="l"/>
                <a:tab pos="6597650" algn="l"/>
                <a:tab pos="7005638" algn="l"/>
                <a:tab pos="7412038" algn="l"/>
                <a:tab pos="7820025" algn="l"/>
                <a:tab pos="8228013" algn="l"/>
              </a:tabLst>
            </a:pPr>
            <a:r>
              <a:rPr lang="cs-CZ" altLang="cs-CZ" sz="2200" dirty="0"/>
              <a:t>kyselost (pH) </a:t>
            </a:r>
          </a:p>
          <a:p>
            <a:pPr marL="388938" indent="-293688" eaLnBrk="1">
              <a:spcBef>
                <a:spcPts val="175"/>
              </a:spcBef>
              <a:buSzPct val="45000"/>
              <a:buFont typeface="Arial" panose="020B0604020202020204" pitchFamily="34" charset="0"/>
              <a:buNone/>
              <a:tabLst>
                <a:tab pos="388938" algn="l"/>
                <a:tab pos="484188" algn="l"/>
                <a:tab pos="892175" algn="l"/>
                <a:tab pos="1300163" algn="l"/>
                <a:tab pos="1706563" algn="l"/>
                <a:tab pos="2114550" algn="l"/>
                <a:tab pos="2522538" algn="l"/>
                <a:tab pos="2928938" algn="l"/>
                <a:tab pos="3336925" algn="l"/>
                <a:tab pos="3744913" algn="l"/>
                <a:tab pos="4152900" algn="l"/>
                <a:tab pos="4559300" algn="l"/>
                <a:tab pos="4967288" algn="l"/>
                <a:tab pos="5375275" algn="l"/>
                <a:tab pos="5781675" algn="l"/>
                <a:tab pos="6189663" algn="l"/>
                <a:tab pos="6597650" algn="l"/>
                <a:tab pos="7005638" algn="l"/>
                <a:tab pos="7412038" algn="l"/>
                <a:tab pos="7820025" algn="l"/>
                <a:tab pos="8228013" algn="l"/>
              </a:tabLst>
            </a:pPr>
            <a:endParaRPr lang="cs-CZ" altLang="cs-CZ" sz="700" dirty="0"/>
          </a:p>
          <a:p>
            <a:pPr marL="388938" indent="-293688" eaLnBrk="1">
              <a:spcBef>
                <a:spcPts val="550"/>
              </a:spcBef>
              <a:buSzPct val="45000"/>
              <a:buFont typeface="Wingdings" panose="05000000000000000000" pitchFamily="2" charset="2"/>
              <a:buChar char=""/>
              <a:tabLst>
                <a:tab pos="388938" algn="l"/>
                <a:tab pos="484188" algn="l"/>
                <a:tab pos="892175" algn="l"/>
                <a:tab pos="1300163" algn="l"/>
                <a:tab pos="1706563" algn="l"/>
                <a:tab pos="2114550" algn="l"/>
                <a:tab pos="2522538" algn="l"/>
                <a:tab pos="2928938" algn="l"/>
                <a:tab pos="3336925" algn="l"/>
                <a:tab pos="3744913" algn="l"/>
                <a:tab pos="4152900" algn="l"/>
                <a:tab pos="4559300" algn="l"/>
                <a:tab pos="4967288" algn="l"/>
                <a:tab pos="5375275" algn="l"/>
                <a:tab pos="5781675" algn="l"/>
                <a:tab pos="6189663" algn="l"/>
                <a:tab pos="6597650" algn="l"/>
                <a:tab pos="7005638" algn="l"/>
                <a:tab pos="7412038" algn="l"/>
                <a:tab pos="7820025" algn="l"/>
                <a:tab pos="8228013" algn="l"/>
              </a:tabLst>
            </a:pPr>
            <a:r>
              <a:rPr lang="cs-CZ" altLang="cs-CZ" sz="2200" dirty="0"/>
              <a:t>hustota</a:t>
            </a:r>
          </a:p>
          <a:p>
            <a:pPr marL="388938" indent="-293688" eaLnBrk="1">
              <a:spcBef>
                <a:spcPts val="175"/>
              </a:spcBef>
              <a:buSzPct val="45000"/>
              <a:buFont typeface="Arial" panose="020B0604020202020204" pitchFamily="34" charset="0"/>
              <a:buNone/>
              <a:tabLst>
                <a:tab pos="388938" algn="l"/>
                <a:tab pos="484188" algn="l"/>
                <a:tab pos="892175" algn="l"/>
                <a:tab pos="1300163" algn="l"/>
                <a:tab pos="1706563" algn="l"/>
                <a:tab pos="2114550" algn="l"/>
                <a:tab pos="2522538" algn="l"/>
                <a:tab pos="2928938" algn="l"/>
                <a:tab pos="3336925" algn="l"/>
                <a:tab pos="3744913" algn="l"/>
                <a:tab pos="4152900" algn="l"/>
                <a:tab pos="4559300" algn="l"/>
                <a:tab pos="4967288" algn="l"/>
                <a:tab pos="5375275" algn="l"/>
                <a:tab pos="5781675" algn="l"/>
                <a:tab pos="6189663" algn="l"/>
                <a:tab pos="6597650" algn="l"/>
                <a:tab pos="7005638" algn="l"/>
                <a:tab pos="7412038" algn="l"/>
                <a:tab pos="7820025" algn="l"/>
                <a:tab pos="8228013" algn="l"/>
              </a:tabLst>
            </a:pPr>
            <a:endParaRPr lang="cs-CZ" altLang="cs-CZ" sz="700" dirty="0"/>
          </a:p>
          <a:p>
            <a:pPr marL="388938" indent="-293688" eaLnBrk="1">
              <a:spcBef>
                <a:spcPts val="550"/>
              </a:spcBef>
              <a:buSzPct val="45000"/>
              <a:buFont typeface="Wingdings" panose="05000000000000000000" pitchFamily="2" charset="2"/>
              <a:buChar char=""/>
              <a:tabLst>
                <a:tab pos="388938" algn="l"/>
                <a:tab pos="484188" algn="l"/>
                <a:tab pos="892175" algn="l"/>
                <a:tab pos="1300163" algn="l"/>
                <a:tab pos="1706563" algn="l"/>
                <a:tab pos="2114550" algn="l"/>
                <a:tab pos="2522538" algn="l"/>
                <a:tab pos="2928938" algn="l"/>
                <a:tab pos="3336925" algn="l"/>
                <a:tab pos="3744913" algn="l"/>
                <a:tab pos="4152900" algn="l"/>
                <a:tab pos="4559300" algn="l"/>
                <a:tab pos="4967288" algn="l"/>
                <a:tab pos="5375275" algn="l"/>
                <a:tab pos="5781675" algn="l"/>
                <a:tab pos="6189663" algn="l"/>
                <a:tab pos="6597650" algn="l"/>
                <a:tab pos="7005638" algn="l"/>
                <a:tab pos="7412038" algn="l"/>
                <a:tab pos="7820025" algn="l"/>
                <a:tab pos="8228013" algn="l"/>
              </a:tabLst>
            </a:pPr>
            <a:r>
              <a:rPr lang="cs-CZ" altLang="cs-CZ" sz="2200" dirty="0"/>
              <a:t>zbarvení</a:t>
            </a:r>
          </a:p>
          <a:p>
            <a:pPr marL="388938" indent="-293688" eaLnBrk="1">
              <a:spcBef>
                <a:spcPts val="175"/>
              </a:spcBef>
              <a:buSzPct val="45000"/>
              <a:buFont typeface="Arial" panose="020B0604020202020204" pitchFamily="34" charset="0"/>
              <a:buNone/>
              <a:tabLst>
                <a:tab pos="388938" algn="l"/>
                <a:tab pos="484188" algn="l"/>
                <a:tab pos="892175" algn="l"/>
                <a:tab pos="1300163" algn="l"/>
                <a:tab pos="1706563" algn="l"/>
                <a:tab pos="2114550" algn="l"/>
                <a:tab pos="2522538" algn="l"/>
                <a:tab pos="2928938" algn="l"/>
                <a:tab pos="3336925" algn="l"/>
                <a:tab pos="3744913" algn="l"/>
                <a:tab pos="4152900" algn="l"/>
                <a:tab pos="4559300" algn="l"/>
                <a:tab pos="4967288" algn="l"/>
                <a:tab pos="5375275" algn="l"/>
                <a:tab pos="5781675" algn="l"/>
                <a:tab pos="6189663" algn="l"/>
                <a:tab pos="6597650" algn="l"/>
                <a:tab pos="7005638" algn="l"/>
                <a:tab pos="7412038" algn="l"/>
                <a:tab pos="7820025" algn="l"/>
                <a:tab pos="8228013" algn="l"/>
              </a:tabLst>
            </a:pPr>
            <a:endParaRPr lang="cs-CZ" altLang="cs-CZ" sz="700" dirty="0"/>
          </a:p>
          <a:p>
            <a:pPr marL="388938" indent="-293688" eaLnBrk="1">
              <a:spcBef>
                <a:spcPts val="550"/>
              </a:spcBef>
              <a:buSzPct val="45000"/>
              <a:buFont typeface="Wingdings" panose="05000000000000000000" pitchFamily="2" charset="2"/>
              <a:buChar char=""/>
              <a:tabLst>
                <a:tab pos="388938" algn="l"/>
                <a:tab pos="484188" algn="l"/>
                <a:tab pos="892175" algn="l"/>
                <a:tab pos="1300163" algn="l"/>
                <a:tab pos="1706563" algn="l"/>
                <a:tab pos="2114550" algn="l"/>
                <a:tab pos="2522538" algn="l"/>
                <a:tab pos="2928938" algn="l"/>
                <a:tab pos="3336925" algn="l"/>
                <a:tab pos="3744913" algn="l"/>
                <a:tab pos="4152900" algn="l"/>
                <a:tab pos="4559300" algn="l"/>
                <a:tab pos="4967288" algn="l"/>
                <a:tab pos="5375275" algn="l"/>
                <a:tab pos="5781675" algn="l"/>
                <a:tab pos="6189663" algn="l"/>
                <a:tab pos="6597650" algn="l"/>
                <a:tab pos="7005638" algn="l"/>
                <a:tab pos="7412038" algn="l"/>
                <a:tab pos="7820025" algn="l"/>
                <a:tab pos="8228013" algn="l"/>
              </a:tabLst>
            </a:pPr>
            <a:r>
              <a:rPr lang="cs-CZ" altLang="cs-CZ" sz="2200" dirty="0"/>
              <a:t>obsah organické složky</a:t>
            </a:r>
          </a:p>
          <a:p>
            <a:pPr marL="388938" indent="-293688" eaLnBrk="1">
              <a:spcBef>
                <a:spcPts val="550"/>
              </a:spcBef>
              <a:buSzPct val="45000"/>
              <a:buFont typeface="Wingdings" panose="05000000000000000000" pitchFamily="2" charset="2"/>
              <a:buChar char=""/>
              <a:tabLst>
                <a:tab pos="388938" algn="l"/>
                <a:tab pos="484188" algn="l"/>
                <a:tab pos="892175" algn="l"/>
                <a:tab pos="1300163" algn="l"/>
                <a:tab pos="1706563" algn="l"/>
                <a:tab pos="2114550" algn="l"/>
                <a:tab pos="2522538" algn="l"/>
                <a:tab pos="2928938" algn="l"/>
                <a:tab pos="3336925" algn="l"/>
                <a:tab pos="3744913" algn="l"/>
                <a:tab pos="4152900" algn="l"/>
                <a:tab pos="4559300" algn="l"/>
                <a:tab pos="4967288" algn="l"/>
                <a:tab pos="5375275" algn="l"/>
                <a:tab pos="5781675" algn="l"/>
                <a:tab pos="6189663" algn="l"/>
                <a:tab pos="6597650" algn="l"/>
                <a:tab pos="7005638" algn="l"/>
                <a:tab pos="7412038" algn="l"/>
                <a:tab pos="7820025" algn="l"/>
                <a:tab pos="8228013" algn="l"/>
              </a:tabLst>
            </a:pPr>
            <a:r>
              <a:rPr lang="cs-CZ" altLang="cs-CZ" sz="2200" dirty="0"/>
              <a:t>obsah fosforu</a:t>
            </a:r>
          </a:p>
          <a:p>
            <a:pPr marL="388938" indent="-293688" eaLnBrk="1">
              <a:spcBef>
                <a:spcPts val="550"/>
              </a:spcBef>
              <a:buSzPct val="45000"/>
              <a:buFont typeface="Wingdings" panose="05000000000000000000" pitchFamily="2" charset="2"/>
              <a:buChar char=""/>
              <a:tabLst>
                <a:tab pos="388938" algn="l"/>
                <a:tab pos="484188" algn="l"/>
                <a:tab pos="892175" algn="l"/>
                <a:tab pos="1300163" algn="l"/>
                <a:tab pos="1706563" algn="l"/>
                <a:tab pos="2114550" algn="l"/>
                <a:tab pos="2522538" algn="l"/>
                <a:tab pos="2928938" algn="l"/>
                <a:tab pos="3336925" algn="l"/>
                <a:tab pos="3744913" algn="l"/>
                <a:tab pos="4152900" algn="l"/>
                <a:tab pos="4559300" algn="l"/>
                <a:tab pos="4967288" algn="l"/>
                <a:tab pos="5375275" algn="l"/>
                <a:tab pos="5781675" algn="l"/>
                <a:tab pos="6189663" algn="l"/>
                <a:tab pos="6597650" algn="l"/>
                <a:tab pos="7005638" algn="l"/>
                <a:tab pos="7412038" algn="l"/>
                <a:tab pos="7820025" algn="l"/>
                <a:tab pos="8228013" algn="l"/>
              </a:tabLst>
            </a:pPr>
            <a:r>
              <a:rPr lang="cs-CZ" altLang="cs-CZ" sz="2200" dirty="0"/>
              <a:t>obsah uhličitanu</a:t>
            </a:r>
          </a:p>
          <a:p>
            <a:pPr marL="95250" indent="0" eaLnBrk="1">
              <a:spcBef>
                <a:spcPts val="550"/>
              </a:spcBef>
              <a:buSzPct val="45000"/>
              <a:buNone/>
              <a:tabLst>
                <a:tab pos="388938" algn="l"/>
                <a:tab pos="484188" algn="l"/>
                <a:tab pos="892175" algn="l"/>
                <a:tab pos="1300163" algn="l"/>
                <a:tab pos="1706563" algn="l"/>
                <a:tab pos="2114550" algn="l"/>
                <a:tab pos="2522538" algn="l"/>
                <a:tab pos="2928938" algn="l"/>
                <a:tab pos="3336925" algn="l"/>
                <a:tab pos="3744913" algn="l"/>
                <a:tab pos="4152900" algn="l"/>
                <a:tab pos="4559300" algn="l"/>
                <a:tab pos="4967288" algn="l"/>
                <a:tab pos="5375275" algn="l"/>
                <a:tab pos="5781675" algn="l"/>
                <a:tab pos="6189663" algn="l"/>
                <a:tab pos="6597650" algn="l"/>
                <a:tab pos="7005638" algn="l"/>
                <a:tab pos="7412038" algn="l"/>
                <a:tab pos="7820025" algn="l"/>
                <a:tab pos="8228013" algn="l"/>
              </a:tabLst>
            </a:pPr>
            <a:endParaRPr lang="cs-CZ" altLang="cs-CZ" sz="2200" dirty="0"/>
          </a:p>
          <a:p>
            <a:pPr marL="95250" indent="0" eaLnBrk="1">
              <a:spcBef>
                <a:spcPts val="550"/>
              </a:spcBef>
              <a:buSzPct val="45000"/>
              <a:buNone/>
              <a:tabLst>
                <a:tab pos="388938" algn="l"/>
                <a:tab pos="484188" algn="l"/>
                <a:tab pos="892175" algn="l"/>
                <a:tab pos="1300163" algn="l"/>
                <a:tab pos="1706563" algn="l"/>
                <a:tab pos="2114550" algn="l"/>
                <a:tab pos="2522538" algn="l"/>
                <a:tab pos="2928938" algn="l"/>
                <a:tab pos="3336925" algn="l"/>
                <a:tab pos="3744913" algn="l"/>
                <a:tab pos="4152900" algn="l"/>
                <a:tab pos="4559300" algn="l"/>
                <a:tab pos="4967288" algn="l"/>
                <a:tab pos="5375275" algn="l"/>
                <a:tab pos="5781675" algn="l"/>
                <a:tab pos="6189663" algn="l"/>
                <a:tab pos="6597650" algn="l"/>
                <a:tab pos="7005638" algn="l"/>
                <a:tab pos="7412038" algn="l"/>
                <a:tab pos="7820025" algn="l"/>
                <a:tab pos="8228013" algn="l"/>
              </a:tabLst>
            </a:pPr>
            <a:endParaRPr lang="cs-CZ" altLang="cs-CZ" sz="2200" dirty="0"/>
          </a:p>
          <a:p>
            <a:pPr marL="388938" indent="-293688" eaLnBrk="1">
              <a:spcBef>
                <a:spcPts val="550"/>
              </a:spcBef>
              <a:buSzPct val="45000"/>
              <a:buFont typeface="Arial" panose="020B0604020202020204" pitchFamily="34" charset="0"/>
              <a:buNone/>
              <a:tabLst>
                <a:tab pos="388938" algn="l"/>
                <a:tab pos="484188" algn="l"/>
                <a:tab pos="892175" algn="l"/>
                <a:tab pos="1300163" algn="l"/>
                <a:tab pos="1706563" algn="l"/>
                <a:tab pos="2114550" algn="l"/>
                <a:tab pos="2522538" algn="l"/>
                <a:tab pos="2928938" algn="l"/>
                <a:tab pos="3336925" algn="l"/>
                <a:tab pos="3744913" algn="l"/>
                <a:tab pos="4152900" algn="l"/>
                <a:tab pos="4559300" algn="l"/>
                <a:tab pos="4967288" algn="l"/>
                <a:tab pos="5375275" algn="l"/>
                <a:tab pos="5781675" algn="l"/>
                <a:tab pos="6189663" algn="l"/>
                <a:tab pos="6597650" algn="l"/>
                <a:tab pos="7005638" algn="l"/>
                <a:tab pos="7412038" algn="l"/>
                <a:tab pos="7820025" algn="l"/>
                <a:tab pos="8228013" algn="l"/>
              </a:tabLst>
            </a:pPr>
            <a:endParaRPr lang="cs-CZ" altLang="cs-CZ" sz="2200" dirty="0"/>
          </a:p>
          <a:p>
            <a:pPr marL="388938" indent="-293688" eaLnBrk="1">
              <a:spcBef>
                <a:spcPts val="550"/>
              </a:spcBef>
              <a:buSzPct val="45000"/>
              <a:buFont typeface="Arial" panose="020B0604020202020204" pitchFamily="34" charset="0"/>
              <a:buNone/>
              <a:tabLst>
                <a:tab pos="388938" algn="l"/>
                <a:tab pos="484188" algn="l"/>
                <a:tab pos="892175" algn="l"/>
                <a:tab pos="1300163" algn="l"/>
                <a:tab pos="1706563" algn="l"/>
                <a:tab pos="2114550" algn="l"/>
                <a:tab pos="2522538" algn="l"/>
                <a:tab pos="2928938" algn="l"/>
                <a:tab pos="3336925" algn="l"/>
                <a:tab pos="3744913" algn="l"/>
                <a:tab pos="4152900" algn="l"/>
                <a:tab pos="4559300" algn="l"/>
                <a:tab pos="4967288" algn="l"/>
                <a:tab pos="5375275" algn="l"/>
                <a:tab pos="5781675" algn="l"/>
                <a:tab pos="6189663" algn="l"/>
                <a:tab pos="6597650" algn="l"/>
                <a:tab pos="7005638" algn="l"/>
                <a:tab pos="7412038" algn="l"/>
                <a:tab pos="7820025" algn="l"/>
                <a:tab pos="8228013" algn="l"/>
              </a:tabLst>
            </a:pPr>
            <a:endParaRPr lang="cs-CZ" altLang="cs-CZ" sz="2200" dirty="0"/>
          </a:p>
        </p:txBody>
      </p:sp>
      <p:pic>
        <p:nvPicPr>
          <p:cNvPr id="13316" name="Picture 3">
            <a:extLst>
              <a:ext uri="{FF2B5EF4-FFF2-40B4-BE49-F238E27FC236}">
                <a16:creationId xmlns:a16="http://schemas.microsoft.com/office/drawing/2014/main" id="{22ECA0CD-F281-4811-A8F2-88E54A391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675" y="188913"/>
            <a:ext cx="2341563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7" name="Picture 4">
            <a:extLst>
              <a:ext uri="{FF2B5EF4-FFF2-40B4-BE49-F238E27FC236}">
                <a16:creationId xmlns:a16="http://schemas.microsoft.com/office/drawing/2014/main" id="{23665B5C-7994-44EC-92AC-B60AD0A68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716338"/>
            <a:ext cx="4083050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82405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>
            <a:extLst>
              <a:ext uri="{FF2B5EF4-FFF2-40B4-BE49-F238E27FC236}">
                <a16:creationId xmlns:a16="http://schemas.microsoft.com/office/drawing/2014/main" id="{E25895E9-B234-47C9-8374-D3DD5F84E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33" y="2355442"/>
            <a:ext cx="5436096" cy="4371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TextovéPole 1">
            <a:extLst>
              <a:ext uri="{FF2B5EF4-FFF2-40B4-BE49-F238E27FC236}">
                <a16:creationId xmlns:a16="http://schemas.microsoft.com/office/drawing/2014/main" id="{7F566B3E-7BA6-4F8B-9639-97D981E37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260648"/>
            <a:ext cx="1371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/>
              <a:t>Fosfor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C028D6-BAF3-40D6-9B80-3FE7C794E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88112"/>
            <a:ext cx="3024336" cy="193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3842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95435" y="1312303"/>
            <a:ext cx="516337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dirty="0">
                <a:cs typeface="Arial" panose="020B0604020202020204" pitchFamily="34" charset="0"/>
              </a:rPr>
              <a:t>Vápenec</a:t>
            </a:r>
            <a:r>
              <a:rPr lang="cs-CZ" dirty="0">
                <a:cs typeface="Arial" panose="020B0604020202020204" pitchFamily="34" charset="0"/>
              </a:rPr>
              <a:t> je jemnozrnná až celistvá sedimentární hornina. V převážné míře (nad 80 %) je složena z uhličitanu vápenatého (CaCO</a:t>
            </a:r>
            <a:r>
              <a:rPr lang="cs-CZ" baseline="-25000" dirty="0">
                <a:cs typeface="Arial" panose="020B0604020202020204" pitchFamily="34" charset="0"/>
              </a:rPr>
              <a:t>3</a:t>
            </a:r>
            <a:r>
              <a:rPr lang="cs-CZ" dirty="0">
                <a:cs typeface="Arial" panose="020B0604020202020204" pitchFamily="34" charset="0"/>
              </a:rPr>
              <a:t>) ať už ve formě kalcitu, nebo aragonitu. Jako příměsi se vyskytují dolomit, siderit, křemen, jílové minerály a úlomky zkamenělin. Vápence se používají se k výrobě páleného vápna, cementu, drceného kameniva i pro ušlechtilou kamenickou výrobu, v metalurgii, chemickém průmyslu, papírenství a v mnoha dalších oborech. Jemnozrnný vápenec se používá pro tiskovou techniku zvanou litografie. </a:t>
            </a:r>
          </a:p>
          <a:p>
            <a:pPr algn="just"/>
            <a:endParaRPr lang="cs-CZ" dirty="0">
              <a:cs typeface="Arial" panose="020B0604020202020204" pitchFamily="34" charset="0"/>
            </a:endParaRPr>
          </a:p>
          <a:p>
            <a:pPr algn="just"/>
            <a:endParaRPr lang="cs-CZ" dirty="0">
              <a:cs typeface="Arial" panose="020B0604020202020204" pitchFamily="34" charset="0"/>
            </a:endParaRPr>
          </a:p>
          <a:p>
            <a:pPr algn="just"/>
            <a:endParaRPr lang="cs-CZ" dirty="0">
              <a:cs typeface="Arial" panose="020B0604020202020204" pitchFamily="34" charset="0"/>
            </a:endParaRPr>
          </a:p>
          <a:p>
            <a:pPr algn="just"/>
            <a:r>
              <a:rPr lang="en-US" b="1" dirty="0" err="1">
                <a:cs typeface="Arial" panose="020B0604020202020204" pitchFamily="34" charset="0"/>
              </a:rPr>
              <a:t>Dolomit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cs-CZ" dirty="0" err="1">
                <a:cs typeface="Arial" panose="020B0604020202020204" pitchFamily="34" charset="0"/>
              </a:rPr>
              <a:t>CaMg</a:t>
            </a:r>
            <a:r>
              <a:rPr lang="cs-CZ" dirty="0">
                <a:cs typeface="Arial" panose="020B0604020202020204" pitchFamily="34" charset="0"/>
              </a:rPr>
              <a:t>(CO</a:t>
            </a:r>
            <a:r>
              <a:rPr lang="cs-CZ" baseline="-25000" dirty="0">
                <a:cs typeface="Arial" panose="020B0604020202020204" pitchFamily="34" charset="0"/>
              </a:rPr>
              <a:t>3</a:t>
            </a:r>
            <a:r>
              <a:rPr lang="cs-CZ" dirty="0">
                <a:cs typeface="Arial" panose="020B0604020202020204" pitchFamily="34" charset="0"/>
              </a:rPr>
              <a:t>)</a:t>
            </a:r>
            <a:r>
              <a:rPr lang="cs-CZ" baseline="-25000" dirty="0">
                <a:cs typeface="Arial" panose="020B0604020202020204" pitchFamily="34" charset="0"/>
              </a:rPr>
              <a:t>2</a:t>
            </a:r>
            <a:r>
              <a:rPr lang="cs-CZ" dirty="0">
                <a:cs typeface="Arial" panose="020B0604020202020204" pitchFamily="34" charset="0"/>
              </a:rPr>
              <a:t> (uhličitan </a:t>
            </a:r>
            <a:r>
              <a:rPr lang="cs-CZ" dirty="0" err="1">
                <a:cs typeface="Arial" panose="020B0604020202020204" pitchFamily="34" charset="0"/>
              </a:rPr>
              <a:t>vápenato</a:t>
            </a:r>
            <a:r>
              <a:rPr lang="cs-CZ" dirty="0">
                <a:cs typeface="Arial" panose="020B0604020202020204" pitchFamily="34" charset="0"/>
              </a:rPr>
              <a:t>-hořečnatý), používá se na výrobu speciálních druhů cementu ve stavebnictví, ohnivzdorných materiálů a jako hnojivo.</a:t>
            </a:r>
          </a:p>
        </p:txBody>
      </p:sp>
      <p:pic>
        <p:nvPicPr>
          <p:cNvPr id="1026" name="Picture 2" descr="Výsledek obrázku pro vápenec">
            <a:extLst>
              <a:ext uri="{FF2B5EF4-FFF2-40B4-BE49-F238E27FC236}">
                <a16:creationId xmlns:a16="http://schemas.microsoft.com/office/drawing/2014/main" id="{8F19AD04-2941-4453-88BE-85C36119A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996" y="1220029"/>
            <a:ext cx="2886075" cy="192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EF9908F0-E83E-4AAA-B62D-CA0858BD4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660" y="3712960"/>
            <a:ext cx="2886075" cy="1955657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4AB33F96-88B9-4420-9DCC-EE226203E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548680"/>
            <a:ext cx="3627665" cy="466385"/>
          </a:xfrm>
        </p:spPr>
        <p:txBody>
          <a:bodyPr>
            <a:normAutofit/>
          </a:bodyPr>
          <a:lstStyle/>
          <a:p>
            <a:r>
              <a:rPr lang="cs-CZ" sz="2100" b="1" dirty="0">
                <a:latin typeface="+mn-lt"/>
              </a:rPr>
              <a:t>Suroviny pro výrobu vápna</a:t>
            </a:r>
            <a:endParaRPr lang="en-US" sz="21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036520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EFE9824B-1CAE-4F6B-A2DF-D605F530B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9"/>
            <a:ext cx="3610744" cy="844550"/>
          </a:xfrm>
        </p:spPr>
        <p:txBody>
          <a:bodyPr/>
          <a:lstStyle/>
          <a:p>
            <a:pPr eaLnBrk="1" hangingPunct="1"/>
            <a:r>
              <a:rPr lang="cs-CZ" altLang="cs-CZ" sz="2800" dirty="0"/>
              <a:t>Molybdenová reakce</a:t>
            </a:r>
          </a:p>
        </p:txBody>
      </p:sp>
      <p:sp>
        <p:nvSpPr>
          <p:cNvPr id="27651" name="AutoShape 2" descr="data:image/jpeg;base64,/9j/4AAQSkZJRgABAQAAAQABAAD/2wCEAAkGBwoKDAgICAoICAgICA0HBwcHCA8ICQcKFBEWFhQRFhMYHjQgGCYlGxMTITEtJSkrMTo1IyMzOD8tNyg5NzoBCgoKDQ0NFAwMFCsZFRkrLC83KywrLCwsKysrLCwtNywsKzgsKyw3KywsNysrKys3Kys3KysrKysrKysrLCwrK//AABEIAPMAzwMBEQACEQEDEQH/xAAaAAEBAQEBAQEAAAAAAAAAAAAAAQIDBAcF/8QALRABAAEDAgMGBgMBAAAAAAAAAAECAxEEEiFSogUTMUGT0QYVUVNxwRQjoSL/xAAaAQEBAQEBAQEAAAAAAAAAAAAAAQIDBQYE/8QAJBEBAAICAgEFAAMBAAAAAAAAAAERAlEDEhMUITFSgTJhcQT/2gAMAwEAAhEDEQA/APnlVU8ZmczM5mZ4zMvsaeQzuVaNwUu5SjcFG4SjeFLuCjcFLvEpJrFoisSl3BRu/IUbwpd6lG8KN4UbwpN/5Qo3fkKN/wCQpN4tG8KNwU76PVXdPcov2K6rd23nZconFVOYmJ/yZYyxjKKmLT3j3h5qmmoYkaFDIGQMgZBciGQTItGQpcqUZEoygZCjKlLkKTKFGQoyBkKMhRMipkKWJB0pRzlmoahhWkAFAAAUQUQAUBRAAAABAAUEAAACAdKRiUqRYYVpJFQFkCAFAAAAAAARQAAAUEAAAAQIB0p8xiUqFhiRpBQABQAAAAABRAAAAAFkEAAAAQIB0pGJKghzkbQAUUAAAAAAUQAAAAABQAQAFBAIQdKRiVqCHORpBUVQAAAAAFEAAAAAAAUEBQQACQIQbpGZaqEhzkaRVAQVREBRQEBRAFBAUAAAQAAAFQACAboRmW5VmHORtAQUAAkAAAAFgAAQBQQAAAFBAAQVQbpGJlqoSGJGmZFBQDAIACgAgKAIAoAAAIBAKACAAQDpR+hiWqghiRq2BQAAEkUABQAABAAFAAAAAABAAIB1oGJKhIZkbpgUAAFQAAAFAAEAUAAAAAAAEAAgHSkYlqsIYkbZkEAAFQAAAAAFEAUEABQAAQAAACBXWgc5WvzEhiRtgUABBQAAAAFAEAAAAAUEAAFAQFgHWgc5WvzEhiRpkaQAVAAAUAQABQAAAAAAQAAVAAWEHShXOWqlSGZRpmRpkAAAAAAAFAAAAAAABAABQEBYQdKFc5aqVIZRpJBmRpAAAAUAAAAAAAQFAAAQAAAUgHWgc5WpUhmUaSQZkaQAAFAABAUAAACBCQBQAEAAAAhB1oGJWpUhmRpkVBUAFBAFABAAAAUAAAEAAAAAQIB0oGJaqlUhiUbSVVARFQFUBAAAAFBAUAAAAAAEAQBSBHSgYlqRIYkdGZAURFQFAVAAFAAAAAAABAAAAEUBYEbpGZWRIZG2ZBAAAAFUAEAAUAAAAEAAAAQABSAbpGJakSGZG2QQAAAVAAVQEUAAAAAEBQQBAAAFIB0pRiVlUhmRthAUABUAABQFRQAAAAAAAQBAAAFIQdKRiVlUhmfNGmRUAUBQEBQBAFUAAABAUBJQAAAAEVYEbpGZKhIZz4jSSKAgAooACAAKoAIEKKIiAKAgKCAqCAsA3SMySWkMyW0haoWBYACgCooAAAAAKqIgsAgoAgAAAQWNwjMkhDMjTMgAAALYAoCgAAAAAACwIZFRAAALBAgG4GZWQhiYRUFTACgACgKAAAAAAAACoIoWBaCWAoCwDUDMrMH+SkJMJ+qh+qh+lmD9LMKpEFIuFoMBZj6qWYCzAWYC0wFmAuFwFwYEuDAXBhPfS3CYSi1xAWmAXAIKsCNRCT/aS+gfEXw92fauUVWtPsm9T313F+7MTXPGeG7h4+TyeL/p5ev8n6Z48e3w/G+UaTh/VPrXPd19RyfZnpjp5+0OzNNatzXbtzTVuiM97XVwzH1k9RyfYjDHTpp+ytLVu3WpnEcP7a4/Z6jk+zXjx07fJtH9mfWue56jk+yThjpPk+j+zPrXPdqOfkn5lnpjpKuyNJ9qfH7tz3ajlz2vTHTPynSfan1a/dqOXPadYhzr7M0sTiLc+rXP7a8mW0qHL5fp+SfUr9zyZbKhznQ2MT/x11e6+TLaVDH8KzyddXuvky2VCTo7PJ11e698tlQ51aW1y9UkZ5bSoZnT2+Xqle+WyoTuLfL1Sd8tpUHcW+Xqk75bKg7i3y9UnfLZUNRprfL1Sz3y2tQk6a3y9UnfLZUJ/Ht8vVJ3y2U53LNEeEdUtRlO0c6bdM7sx4YxxlqZlGu6p48PL6ykTI51UREZiOP5WyXv+G9Ja1Wr0+n1NPeWbm/fRuqoziiqY4xx8Yhx5+TPDG8ZpcYifl//2Q==">
            <a:extLst>
              <a:ext uri="{FF2B5EF4-FFF2-40B4-BE49-F238E27FC236}">
                <a16:creationId xmlns:a16="http://schemas.microsoft.com/office/drawing/2014/main" id="{745084D8-3A6A-4098-9865-1565FB32BE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1288" y="-120650"/>
            <a:ext cx="276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7652" name="AutoShape 4" descr="data:image/jpeg;base64,/9j/4AAQSkZJRgABAQAAAQABAAD/2wCEAAkGBwoKDAgICAoICAgICA0HBwcHCA8ICQcKFBEWFhQRFhMYHjQgGCYlGxMTITEtJSkrMTo1IyMzOD8tNyg5NzoBCgoKDQ0NFAwMFCsZFRkrLC83KywrLCwsKysrLCwtNywsKzgsKyw3KywsNysrKys3Kys3KysrKysrKysrLCwrK//AABEIAPMAzwMBEQACEQEDEQH/xAAaAAEBAQEBAQEAAAAAAAAAAAAAAQIDBAcF/8QALRABAAEDAgMGBgMBAAAAAAAAAAECAxEEEiFSogUTMUGT0QYVUVNxwRQjoSL/xAAaAQEBAQEBAQEAAAAAAAAAAAAAAQIDBQYE/8QAJBEBAAICAgEFAAMBAAAAAAAAAAERAlEDEhMUITFSgTJhcQT/2gAMAwEAAhEDEQA/APnlVU8ZmczM5mZ4zMvsaeQzuVaNwUu5SjcFG4SjeFLuCjcFLvEpJrFoisSl3BRu/IUbwpd6lG8KN4UbwpN/5Qo3fkKN/wCQpN4tG8KNwU76PVXdPcov2K6rd23nZconFVOYmJ/yZYyxjKKmLT3j3h5qmmoYkaFDIGQMgZBciGQTItGQpcqUZEoygZCjKlLkKTKFGQoyBkKMhRMipkKWJB0pRzlmoahhWkAFAAAUQUQAUBRAAAABAAUEAAACAdKRiUqRYYVpJFQFkCAFAAAAAAARQAAAUEAAAAQIB0p8xiUqFhiRpBQABQAAAAABRAAAAAFkEAAAAQIB0pGJKghzkbQAUUAAAAAAUQAAAAABQAQAFBAIQdKRiVqCHORpBUVQAAAAAFEAAAAAAAUEBQQACQIQbpGZaqEhzkaRVAQVREBRQEBRAFBAUAAAQAAAFQACAboRmW5VmHORtAQUAAkAAAAFgAAQBQQAAAFBAAQVQbpGJlqoSGJGmZFBQDAIACgAgKAIAoAAAIBAKACAAQDpR+hiWqghiRq2BQAAEkUABQAABAAFAAAAAABAAIB1oGJKhIZkbpgUAAFQAAAFAAEAUAAAAAAAEAAgHSkYlqsIYkbZkEAAFQAAAAAFEAUEABQAAQAAACBXWgc5WvzEhiRtgUABBQAAAAFAEAAAAAUEAAFAQFgHWgc5WvzEhiRpkaQAVAAAUAQABQAAAAAAQAAVAAWEHShXOWqlSGZRpmRpkAAAAAAAFAAAAAAABAABQEBYQdKFc5aqVIZRpJBmRpAAAAUAAAAAAAQFAAAQAAAUgHWgc5WpUhmUaSQZkaQAAFAABAUAAACBCQBQAEAAAAhB1oGJWpUhmRpkVBUAFBAFABAAAAUAAAEAAAAAQIB0oGJaqlUhiUbSVVARFQFUBAAAAFBAUAAAAAAEAQBSBHSgYlqRIYkdGZAURFQFAVAAFAAAAAAABAAAAEUBYEbpGZWRIZG2ZBAAAAFUAEAAUAAAAEAAAAQABSAbpGJakSGZG2QQAAAVAAVQEUAAAAAEBQQBAAAFIB0pRiVlUhmRthAUABUAABQFRQAAAAAAAQBAAAFIQdKRiVlUhmfNGmRUAUBQEBQBAFUAAABAUBJQAAAAEVYEbpGZKhIZz4jSSKAgAooACAAKoAIEKKIiAKAgKCAqCAsA3SMySWkMyW0haoWBYACgCooAAAAAKqIgsAgoAgAAAQWNwjMkhDMjTMgAAALYAoCgAAAAAACwIZFRAAALBAgG4GZWQhiYRUFTACgACgKAAAAAAAACoIoWBaCWAoCwDUDMrMH+SkJMJ+qh+qh+lmD9LMKpEFIuFoMBZj6qWYCzAWYC0wFmAuFwFwYEuDAXBhPfS3CYSi1xAWmAXAIKsCNRCT/aS+gfEXw92fauUVWtPsm9T313F+7MTXPGeG7h4+TyeL/p5ev8n6Z48e3w/G+UaTh/VPrXPd19RyfZnpjp5+0OzNNatzXbtzTVuiM97XVwzH1k9RyfYjDHTpp+ytLVu3WpnEcP7a4/Z6jk+zXjx07fJtH9mfWue56jk+yThjpPk+j+zPrXPdqOfkn5lnpjpKuyNJ9qfH7tz3ajlz2vTHTPynSfan1a/dqOXPadYhzr7M0sTiLc+rXP7a8mW0qHL5fp+SfUr9zyZbKhznQ2MT/x11e6+TLaVDH8KzyddXuvky2VCTo7PJ11e698tlQ51aW1y9UkZ5bSoZnT2+Xqle+WyoTuLfL1Sd8tpUHcW+Xqk75bKg7i3y9UnfLZUNRprfL1Sz3y2tQk6a3y9UnfLZUJ/Ht8vVJ3y2U53LNEeEdUtRlO0c6bdM7sx4YxxlqZlGu6p48PL6ykTI51UREZiOP5WyXv+G9Ja1Wr0+n1NPeWbm/fRuqoziiqY4xx8Yhx5+TPDG8ZpcYifl//2Q==">
            <a:extLst>
              <a:ext uri="{FF2B5EF4-FFF2-40B4-BE49-F238E27FC236}">
                <a16:creationId xmlns:a16="http://schemas.microsoft.com/office/drawing/2014/main" id="{333201E8-3511-4B89-868A-EC0B7FC87A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9400" y="17463"/>
            <a:ext cx="276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7653" name="Picture 8">
            <a:extLst>
              <a:ext uri="{FF2B5EF4-FFF2-40B4-BE49-F238E27FC236}">
                <a16:creationId xmlns:a16="http://schemas.microsoft.com/office/drawing/2014/main" id="{99E1ECD0-239E-430C-8F45-C8E6EE87B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771" y="3643201"/>
            <a:ext cx="117475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ovéPole 7">
            <a:extLst>
              <a:ext uri="{FF2B5EF4-FFF2-40B4-BE49-F238E27FC236}">
                <a16:creationId xmlns:a16="http://schemas.microsoft.com/office/drawing/2014/main" id="{747BA037-83A9-4F4E-9E51-7A7F4B27D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2" y="1235077"/>
            <a:ext cx="6661150" cy="1930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dirty="0" err="1"/>
              <a:t>Fosf</a:t>
            </a:r>
            <a:r>
              <a:rPr lang="cs-CZ" altLang="cs-CZ" sz="2000" dirty="0"/>
              <a:t>á</a:t>
            </a:r>
            <a:r>
              <a:rPr lang="en-US" altLang="cs-CZ" sz="2000" dirty="0"/>
              <a:t>t</a:t>
            </a:r>
            <a:r>
              <a:rPr lang="cs-CZ" altLang="cs-CZ" sz="2000" dirty="0"/>
              <a:t>  +  molybdenan </a:t>
            </a:r>
            <a:r>
              <a:rPr lang="cs-CZ" altLang="cs-CZ" sz="2000" dirty="0">
                <a:sym typeface="Wingdings" panose="05000000000000000000" pitchFamily="2" charset="2"/>
              </a:rPr>
              <a:t> </a:t>
            </a:r>
            <a:r>
              <a:rPr lang="cs-CZ" altLang="cs-CZ" sz="2000" dirty="0" err="1">
                <a:sym typeface="Wingdings" panose="05000000000000000000" pitchFamily="2" charset="2"/>
              </a:rPr>
              <a:t>fosfomolybdenová</a:t>
            </a:r>
            <a:r>
              <a:rPr lang="cs-CZ" altLang="cs-CZ" sz="2000" dirty="0">
                <a:sym typeface="Wingdings" panose="05000000000000000000" pitchFamily="2" charset="2"/>
              </a:rPr>
              <a:t> žluť</a:t>
            </a:r>
            <a:r>
              <a:rPr lang="cs-CZ" altLang="cs-CZ" sz="20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									   			 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									 		</a:t>
            </a:r>
          </a:p>
        </p:txBody>
      </p:sp>
      <p:sp>
        <p:nvSpPr>
          <p:cNvPr id="27656" name="Obdélník 4">
            <a:extLst>
              <a:ext uri="{FF2B5EF4-FFF2-40B4-BE49-F238E27FC236}">
                <a16:creationId xmlns:a16="http://schemas.microsoft.com/office/drawing/2014/main" id="{4C7645AC-2D6C-4C95-AD34-C9E309353D1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845966" y="3502199"/>
            <a:ext cx="85541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ym typeface="Wingdings" panose="05000000000000000000" pitchFamily="2" charset="2"/>
              </a:rPr>
              <a:t></a:t>
            </a:r>
            <a:endParaRPr lang="cs-CZ" altLang="cs-CZ" sz="1800" dirty="0"/>
          </a:p>
        </p:txBody>
      </p:sp>
      <p:sp>
        <p:nvSpPr>
          <p:cNvPr id="27657" name="Obdélník 5">
            <a:extLst>
              <a:ext uri="{FF2B5EF4-FFF2-40B4-BE49-F238E27FC236}">
                <a16:creationId xmlns:a16="http://schemas.microsoft.com/office/drawing/2014/main" id="{70FEDD52-AE98-418D-B606-DF8FCDC59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4617" y="4020128"/>
            <a:ext cx="2776750" cy="39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sym typeface="Wingdings" panose="05000000000000000000" pitchFamily="2" charset="2"/>
              </a:rPr>
              <a:t>fosfomolybdenová</a:t>
            </a:r>
            <a:r>
              <a:rPr lang="cs-CZ" altLang="cs-CZ" sz="2000" dirty="0">
                <a:sym typeface="Wingdings" panose="05000000000000000000" pitchFamily="2" charset="2"/>
              </a:rPr>
              <a:t> modř</a:t>
            </a:r>
            <a:r>
              <a:rPr lang="cs-CZ" altLang="cs-CZ" sz="2000" dirty="0"/>
              <a:t> </a:t>
            </a:r>
          </a:p>
        </p:txBody>
      </p:sp>
      <p:sp>
        <p:nvSpPr>
          <p:cNvPr id="27658" name="Obdélník 10">
            <a:extLst>
              <a:ext uri="{FF2B5EF4-FFF2-40B4-BE49-F238E27FC236}">
                <a16:creationId xmlns:a16="http://schemas.microsoft.com/office/drawing/2014/main" id="{2E9E5877-9ACD-4B1E-A654-AC8BE3B9E308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00893" y="2608962"/>
            <a:ext cx="3937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ym typeface="Wingdings" panose="05000000000000000000" pitchFamily="2" charset="2"/>
              </a:rPr>
              <a:t></a:t>
            </a:r>
            <a:endParaRPr lang="cs-CZ" altLang="cs-CZ" sz="1800" dirty="0"/>
          </a:p>
        </p:txBody>
      </p:sp>
      <p:sp>
        <p:nvSpPr>
          <p:cNvPr id="27659" name="TextovéPole 6">
            <a:extLst>
              <a:ext uri="{FF2B5EF4-FFF2-40B4-BE49-F238E27FC236}">
                <a16:creationId xmlns:a16="http://schemas.microsoft.com/office/drawing/2014/main" id="{6E0206FC-88CD-4B00-89B3-D5CC1CF18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681" y="3086760"/>
            <a:ext cx="922460" cy="1007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Vzorek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    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  </a:t>
            </a:r>
            <a:r>
              <a:rPr lang="cs-CZ" altLang="cs-CZ" sz="2000" dirty="0" err="1"/>
              <a:t>HCl</a:t>
            </a:r>
            <a:endParaRPr lang="cs-CZ" altLang="cs-CZ" sz="2000" dirty="0"/>
          </a:p>
        </p:txBody>
      </p:sp>
      <p:pic>
        <p:nvPicPr>
          <p:cNvPr id="27660" name="Picture 12">
            <a:extLst>
              <a:ext uri="{FF2B5EF4-FFF2-40B4-BE49-F238E27FC236}">
                <a16:creationId xmlns:a16="http://schemas.microsoft.com/office/drawing/2014/main" id="{7F31E73E-DD4E-450B-A20A-4DEA257D9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11" y="4381214"/>
            <a:ext cx="22383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46D1A986-7BDC-4C3B-8C11-491256B57C72}"/>
              </a:ext>
            </a:extLst>
          </p:cNvPr>
          <p:cNvSpPr/>
          <p:nvPr/>
        </p:nvSpPr>
        <p:spPr>
          <a:xfrm>
            <a:off x="4533484" y="2764162"/>
            <a:ext cx="16979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000" dirty="0" err="1"/>
              <a:t>kys</a:t>
            </a:r>
            <a:r>
              <a:rPr lang="cs-CZ" altLang="cs-CZ" sz="2000" dirty="0"/>
              <a:t>. askorbová</a:t>
            </a:r>
            <a:endParaRPr lang="en-US" sz="2000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399222F5-30A1-435F-B709-3BA2716FB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304" y="4693357"/>
            <a:ext cx="2238375" cy="2097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DC9B422F-3604-4A62-BCC3-B7842A023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41" y="1686996"/>
            <a:ext cx="806858" cy="905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2CE97D24-94F3-4DCD-A50F-177B1A49D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446" y="1657298"/>
            <a:ext cx="904251" cy="90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F315E342-229E-420A-8DD3-9F34F49F4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045" y="147606"/>
            <a:ext cx="1850667" cy="185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0">
            <a:extLst>
              <a:ext uri="{FF2B5EF4-FFF2-40B4-BE49-F238E27FC236}">
                <a16:creationId xmlns:a16="http://schemas.microsoft.com/office/drawing/2014/main" id="{7A07EDA0-21CF-45C2-8FB5-86D4D11EE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62" y="1686996"/>
            <a:ext cx="117475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14745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>
            <a:extLst>
              <a:ext uri="{FF2B5EF4-FFF2-40B4-BE49-F238E27FC236}">
                <a16:creationId xmlns:a16="http://schemas.microsoft.com/office/drawing/2014/main" id="{06E9245D-FF8F-44B5-82A4-362AE5662B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14325"/>
            <a:ext cx="8228013" cy="1062038"/>
          </a:xfrm>
        </p:spPr>
        <p:txBody>
          <a:bodyPr tIns="28737"/>
          <a:lstStyle/>
          <a:p>
            <a:pPr eaLnBrk="1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cs-CZ" altLang="cs-CZ" sz="3300"/>
              <a:t>Polní test na fosfor</a:t>
            </a: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3E5D4439-F9DF-4F60-8499-A2FFAE3C2C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4963"/>
            <a:ext cx="8228013" cy="4443412"/>
          </a:xfrm>
        </p:spPr>
        <p:txBody>
          <a:bodyPr tIns="22532"/>
          <a:lstStyle/>
          <a:p>
            <a:pPr marL="388938" indent="-293688" eaLnBrk="1">
              <a:buSzPct val="45000"/>
              <a:buFont typeface="Wingdings" panose="05000000000000000000" pitchFamily="2" charset="2"/>
              <a:buChar char=""/>
              <a:tabLst>
                <a:tab pos="388938" algn="l"/>
                <a:tab pos="484188" algn="l"/>
                <a:tab pos="892175" algn="l"/>
                <a:tab pos="1300163" algn="l"/>
                <a:tab pos="1706563" algn="l"/>
                <a:tab pos="2114550" algn="l"/>
                <a:tab pos="2522538" algn="l"/>
                <a:tab pos="2928938" algn="l"/>
                <a:tab pos="3336925" algn="l"/>
                <a:tab pos="3744913" algn="l"/>
                <a:tab pos="4152900" algn="l"/>
                <a:tab pos="4559300" algn="l"/>
                <a:tab pos="4967288" algn="l"/>
                <a:tab pos="5375275" algn="l"/>
                <a:tab pos="5781675" algn="l"/>
                <a:tab pos="6189663" algn="l"/>
                <a:tab pos="6597650" algn="l"/>
                <a:tab pos="7005638" algn="l"/>
                <a:tab pos="7412038" algn="l"/>
                <a:tab pos="7820025" algn="l"/>
                <a:tab pos="8228013" algn="l"/>
              </a:tabLst>
            </a:pPr>
            <a:r>
              <a:rPr lang="cs-CZ" altLang="cs-CZ" sz="2500"/>
              <a:t>Test na filtračním papíru podle Gundlacha</a:t>
            </a:r>
          </a:p>
        </p:txBody>
      </p:sp>
      <p:pic>
        <p:nvPicPr>
          <p:cNvPr id="29700" name="Picture 3">
            <a:extLst>
              <a:ext uri="{FF2B5EF4-FFF2-40B4-BE49-F238E27FC236}">
                <a16:creationId xmlns:a16="http://schemas.microsoft.com/office/drawing/2014/main" id="{32B6F8B5-88E6-4BDF-956C-24FF17003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46378"/>
            <a:ext cx="4104456" cy="278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5474" name="Picture 2" descr="Související obrázek">
            <a:extLst>
              <a:ext uri="{FF2B5EF4-FFF2-40B4-BE49-F238E27FC236}">
                <a16:creationId xmlns:a16="http://schemas.microsoft.com/office/drawing/2014/main" id="{1A67C93C-3340-46D6-93FC-4BD62E8AC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5" y="3606227"/>
            <a:ext cx="4319687" cy="287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4995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>
            <a:extLst>
              <a:ext uri="{FF2B5EF4-FFF2-40B4-BE49-F238E27FC236}">
                <a16:creationId xmlns:a16="http://schemas.microsoft.com/office/drawing/2014/main" id="{3400BB0B-6FF1-4F38-BA2B-C59B275287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838" y="692150"/>
            <a:ext cx="2962275" cy="1146175"/>
          </a:xfrm>
        </p:spPr>
        <p:txBody>
          <a:bodyPr tIns="25471"/>
          <a:lstStyle/>
          <a:p>
            <a:pPr eaLnBrk="1" hangingPunct="1">
              <a:buSzPct val="45000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cs-CZ" altLang="cs-CZ" sz="2900" b="1"/>
              <a:t>Fosfátová prospekce</a:t>
            </a: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8B90B71D-E654-4954-86A8-6610C89DF3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950" y="4868863"/>
            <a:ext cx="3167063" cy="1143000"/>
          </a:xfrm>
        </p:spPr>
        <p:txBody>
          <a:bodyPr tIns="17634"/>
          <a:lstStyle/>
          <a:p>
            <a:pPr marL="390525" indent="-292100" eaLnBrk="1" hangingPunct="1">
              <a:buSzPct val="45000"/>
              <a:buFont typeface="Arial" panose="020B0604020202020204" pitchFamily="34" charset="0"/>
              <a:buNone/>
              <a:tabLst>
                <a:tab pos="390525" algn="l"/>
                <a:tab pos="485775" algn="l"/>
                <a:tab pos="893763" algn="l"/>
                <a:tab pos="1301750" algn="l"/>
                <a:tab pos="1708150" algn="l"/>
                <a:tab pos="2116138" algn="l"/>
                <a:tab pos="2524125" algn="l"/>
                <a:tab pos="2930525" algn="l"/>
                <a:tab pos="3338513" algn="l"/>
                <a:tab pos="3746500" algn="l"/>
                <a:tab pos="4152900" algn="l"/>
                <a:tab pos="4560888" algn="l"/>
                <a:tab pos="4968875" algn="l"/>
                <a:tab pos="5376863" algn="l"/>
                <a:tab pos="5783263" algn="l"/>
                <a:tab pos="6191250" algn="l"/>
                <a:tab pos="6599238" algn="l"/>
                <a:tab pos="7005638" algn="l"/>
                <a:tab pos="7413625" algn="l"/>
                <a:tab pos="7821613" algn="l"/>
                <a:tab pos="8229600" algn="l"/>
              </a:tabLst>
            </a:pPr>
            <a:r>
              <a:rPr lang="cs-CZ" altLang="cs-CZ" sz="2200"/>
              <a:t>ZSO Mstěnice</a:t>
            </a:r>
          </a:p>
          <a:p>
            <a:pPr marL="390525" indent="-292100" eaLnBrk="1" hangingPunct="1">
              <a:buSzPct val="45000"/>
              <a:buFont typeface="Arial" panose="020B0604020202020204" pitchFamily="34" charset="0"/>
              <a:buNone/>
              <a:tabLst>
                <a:tab pos="390525" algn="l"/>
                <a:tab pos="485775" algn="l"/>
                <a:tab pos="893763" algn="l"/>
                <a:tab pos="1301750" algn="l"/>
                <a:tab pos="1708150" algn="l"/>
                <a:tab pos="2116138" algn="l"/>
                <a:tab pos="2524125" algn="l"/>
                <a:tab pos="2930525" algn="l"/>
                <a:tab pos="3338513" algn="l"/>
                <a:tab pos="3746500" algn="l"/>
                <a:tab pos="4152900" algn="l"/>
                <a:tab pos="4560888" algn="l"/>
                <a:tab pos="4968875" algn="l"/>
                <a:tab pos="5376863" algn="l"/>
                <a:tab pos="5783263" algn="l"/>
                <a:tab pos="6191250" algn="l"/>
                <a:tab pos="6599238" algn="l"/>
                <a:tab pos="7005638" algn="l"/>
                <a:tab pos="7413625" algn="l"/>
                <a:tab pos="7821613" algn="l"/>
                <a:tab pos="8229600" algn="l"/>
              </a:tabLst>
            </a:pPr>
            <a:r>
              <a:rPr lang="cs-CZ" altLang="cs-CZ" sz="2200"/>
              <a:t>(Hrotovice, okr. Třebíč)</a:t>
            </a:r>
          </a:p>
        </p:txBody>
      </p:sp>
      <p:pic>
        <p:nvPicPr>
          <p:cNvPr id="31748" name="Picture 3">
            <a:extLst>
              <a:ext uri="{FF2B5EF4-FFF2-40B4-BE49-F238E27FC236}">
                <a16:creationId xmlns:a16="http://schemas.microsoft.com/office/drawing/2014/main" id="{7530257F-37A5-425C-96CD-97A4B6A6F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60350"/>
            <a:ext cx="5940425" cy="642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35356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1BAF563E-4885-41FB-AA12-C9490D62A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1050925"/>
            <a:ext cx="9144000" cy="574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1" name="Text Box 3">
            <a:extLst>
              <a:ext uri="{FF2B5EF4-FFF2-40B4-BE49-F238E27FC236}">
                <a16:creationId xmlns:a16="http://schemas.microsoft.com/office/drawing/2014/main" id="{CAC926B8-909A-428A-9D29-3A380376C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3050"/>
            <a:ext cx="3898776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Pct val="45000"/>
              <a:buFontTx/>
              <a:buNone/>
            </a:pPr>
            <a:r>
              <a:rPr lang="cs-CZ" altLang="cs-CZ" sz="2400" dirty="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rPr>
              <a:t>Suchohrdly-</a:t>
            </a:r>
            <a:r>
              <a:rPr lang="cs-CZ" altLang="cs-CZ" sz="2400" dirty="0" err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rPr>
              <a:t>Deblínek</a:t>
            </a:r>
            <a:endParaRPr lang="cs-CZ" altLang="cs-CZ" sz="2400" dirty="0">
              <a:solidFill>
                <a:srgbClr val="000000"/>
              </a:solidFill>
              <a:latin typeface="Arial" panose="020B0604020202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C2FB5722-4A76-4CD0-BDE8-DEA130F73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54" y="3194294"/>
            <a:ext cx="2781353" cy="3663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D52DA41-F1C1-4F91-A78E-0E0566260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626" y="28422"/>
            <a:ext cx="3024336" cy="227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085966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Obrázek 1">
            <a:extLst>
              <a:ext uri="{FF2B5EF4-FFF2-40B4-BE49-F238E27FC236}">
                <a16:creationId xmlns:a16="http://schemas.microsoft.com/office/drawing/2014/main" id="{B0D46C8A-0A1B-499B-AED2-2245168F4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85800"/>
            <a:ext cx="4324350" cy="57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ovéPole 3">
            <a:extLst>
              <a:ext uri="{FF2B5EF4-FFF2-40B4-BE49-F238E27FC236}">
                <a16:creationId xmlns:a16="http://schemas.microsoft.com/office/drawing/2014/main" id="{C49FDCD6-7F17-46CE-B99B-DFABA2A2E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786" y="4005064"/>
            <a:ext cx="1428961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Hrob  H 1034</a:t>
            </a:r>
          </a:p>
        </p:txBody>
      </p:sp>
      <p:sp>
        <p:nvSpPr>
          <p:cNvPr id="35844" name="TextovéPole 2">
            <a:extLst>
              <a:ext uri="{FF2B5EF4-FFF2-40B4-BE49-F238E27FC236}">
                <a16:creationId xmlns:a16="http://schemas.microsoft.com/office/drawing/2014/main" id="{CE43A0E9-D459-4BFF-8A41-B6158D838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4633010"/>
            <a:ext cx="4008438" cy="203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pohřeb je narušen v místech, kde se nacházely hlavy a trupy pohřbených jedinců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dolní končetiny jsou v obou případech sekundárním zásahem prakticky neporušené</a:t>
            </a:r>
          </a:p>
        </p:txBody>
      </p:sp>
      <p:sp>
        <p:nvSpPr>
          <p:cNvPr id="35845" name="Text Box 1">
            <a:extLst>
              <a:ext uri="{FF2B5EF4-FFF2-40B4-BE49-F238E27FC236}">
                <a16:creationId xmlns:a16="http://schemas.microsoft.com/office/drawing/2014/main" id="{2AAE87C0-E6DC-48BD-B46D-98353C7AB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193675"/>
            <a:ext cx="1878112" cy="6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32" rIns="0" bIns="0" anchor="ctr"/>
          <a:lstStyle>
            <a:lvl1pPr marL="342900" indent="-341313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425"/>
              </a:spcAft>
              <a:buFontTx/>
              <a:buNone/>
            </a:pPr>
            <a:r>
              <a:rPr lang="cs-CZ" altLang="cs-CZ" sz="3300" b="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Kyjov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7E802C1-5D80-4196-8C26-D123781DB20A}"/>
              </a:ext>
            </a:extLst>
          </p:cNvPr>
          <p:cNvSpPr txBox="1"/>
          <p:nvPr/>
        </p:nvSpPr>
        <p:spPr>
          <a:xfrm>
            <a:off x="287107" y="1340768"/>
            <a:ext cx="3746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- pohřebiště z doby stěhování národů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07196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09ABF87B-076B-4129-BB71-9CE3A1BAF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01213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ovéPole 1">
            <a:extLst>
              <a:ext uri="{FF2B5EF4-FFF2-40B4-BE49-F238E27FC236}">
                <a16:creationId xmlns:a16="http://schemas.microsoft.com/office/drawing/2014/main" id="{82FE4DB4-BF92-4855-8B32-4A12DA5ED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609600"/>
            <a:ext cx="12223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H 1034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EA60164-509E-4850-9D14-4E0271F04749}"/>
              </a:ext>
            </a:extLst>
          </p:cNvPr>
          <p:cNvSpPr txBox="1"/>
          <p:nvPr/>
        </p:nvSpPr>
        <p:spPr>
          <a:xfrm>
            <a:off x="762000" y="1339850"/>
            <a:ext cx="685800" cy="260350"/>
          </a:xfrm>
          <a:prstGeom prst="rect">
            <a:avLst/>
          </a:prstGeom>
          <a:noFill/>
        </p:spPr>
        <p:txBody>
          <a:bodyPr lIns="91430" tIns="45715" rIns="91430" bIns="45715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100" dirty="0">
                <a:latin typeface="+mn-lt"/>
                <a:cs typeface="+mn-cs"/>
              </a:rPr>
              <a:t>X 100</a:t>
            </a:r>
          </a:p>
        </p:txBody>
      </p:sp>
    </p:spTree>
    <p:extLst>
      <p:ext uri="{BB962C8B-B14F-4D97-AF65-F5344CB8AC3E}">
        <p14:creationId xmlns:p14="http://schemas.microsoft.com/office/powerpoint/2010/main" val="419734570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ovéPole 1">
            <a:extLst>
              <a:ext uri="{FF2B5EF4-FFF2-40B4-BE49-F238E27FC236}">
                <a16:creationId xmlns:a16="http://schemas.microsoft.com/office/drawing/2014/main" id="{21086451-D4D1-4773-BBCC-DB9BE6DFC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713" y="914400"/>
            <a:ext cx="2362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Rozklad distribuce na </a:t>
            </a:r>
            <a:r>
              <a:rPr lang="cs-CZ" altLang="cs-CZ" sz="1600" dirty="0" err="1"/>
              <a:t>gaussovské</a:t>
            </a:r>
            <a:r>
              <a:rPr lang="cs-CZ" altLang="cs-CZ" sz="1600" dirty="0"/>
              <a:t> složky metodou maximální věrohodnosti</a:t>
            </a:r>
          </a:p>
        </p:txBody>
      </p:sp>
      <p:pic>
        <p:nvPicPr>
          <p:cNvPr id="37891" name="Picture 2">
            <a:extLst>
              <a:ext uri="{FF2B5EF4-FFF2-40B4-BE49-F238E27FC236}">
                <a16:creationId xmlns:a16="http://schemas.microsoft.com/office/drawing/2014/main" id="{0FB8456C-5BCD-490D-B923-9003DF04E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63" y="304800"/>
            <a:ext cx="5991225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714035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B32FF995-48EC-400A-BD9C-5A01CD32F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701213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ovéPole 2">
            <a:extLst>
              <a:ext uri="{FF2B5EF4-FFF2-40B4-BE49-F238E27FC236}">
                <a16:creationId xmlns:a16="http://schemas.microsoft.com/office/drawing/2014/main" id="{1747C791-E8F2-4CCB-9F94-D14EB4856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609600"/>
            <a:ext cx="12223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H 1034</a:t>
            </a:r>
          </a:p>
        </p:txBody>
      </p:sp>
    </p:spTree>
    <p:extLst>
      <p:ext uri="{BB962C8B-B14F-4D97-AF65-F5344CB8AC3E}">
        <p14:creationId xmlns:p14="http://schemas.microsoft.com/office/powerpoint/2010/main" val="377989490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poulik122">
            <a:extLst>
              <a:ext uri="{FF2B5EF4-FFF2-40B4-BE49-F238E27FC236}">
                <a16:creationId xmlns:a16="http://schemas.microsoft.com/office/drawing/2014/main" id="{4EE27428-1ADF-42CA-B8FC-7B9B25A68C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57663" y="3152775"/>
            <a:ext cx="4608512" cy="33909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1" name="Picture 2">
            <a:extLst>
              <a:ext uri="{FF2B5EF4-FFF2-40B4-BE49-F238E27FC236}">
                <a16:creationId xmlns:a16="http://schemas.microsoft.com/office/drawing/2014/main" id="{B92F2391-9731-4BE6-84CC-9C0F14CA2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179388"/>
            <a:ext cx="3916363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1">
            <a:extLst>
              <a:ext uri="{FF2B5EF4-FFF2-40B4-BE49-F238E27FC236}">
                <a16:creationId xmlns:a16="http://schemas.microsoft.com/office/drawing/2014/main" id="{36F61ABD-2859-4D44-8FC7-B6037DA4C8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2575" y="465138"/>
            <a:ext cx="4354513" cy="1144587"/>
          </a:xfrm>
        </p:spPr>
        <p:txBody>
          <a:bodyPr tIns="28737"/>
          <a:lstStyle/>
          <a:p>
            <a:pPr eaLnBrk="1" hangingPunct="1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cs-CZ" altLang="cs-CZ" sz="3300"/>
              <a:t>Rozklad kosterních</a:t>
            </a:r>
            <a:br>
              <a:rPr lang="cs-CZ" altLang="cs-CZ" sz="3300"/>
            </a:br>
            <a:r>
              <a:rPr lang="cs-CZ" altLang="cs-CZ" sz="3300"/>
              <a:t>pozůstatků</a:t>
            </a:r>
          </a:p>
        </p:txBody>
      </p:sp>
      <p:pic>
        <p:nvPicPr>
          <p:cNvPr id="17413" name="Picture 7">
            <a:extLst>
              <a:ext uri="{FF2B5EF4-FFF2-40B4-BE49-F238E27FC236}">
                <a16:creationId xmlns:a16="http://schemas.microsoft.com/office/drawing/2014/main" id="{DF13B875-11CC-4EEF-837F-DC8A12898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133600"/>
            <a:ext cx="295275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0148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>
            <a:extLst>
              <a:ext uri="{FF2B5EF4-FFF2-40B4-BE49-F238E27FC236}">
                <a16:creationId xmlns:a16="http://schemas.microsoft.com/office/drawing/2014/main" id="{C57341F6-A21F-466A-BDF5-B8055B50C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5775" y="354013"/>
            <a:ext cx="403225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3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Totální rozklad skeletu</a:t>
            </a:r>
          </a:p>
        </p:txBody>
      </p:sp>
      <p:sp>
        <p:nvSpPr>
          <p:cNvPr id="18435" name="Text Box 2">
            <a:extLst>
              <a:ext uri="{FF2B5EF4-FFF2-40B4-BE49-F238E27FC236}">
                <a16:creationId xmlns:a16="http://schemas.microsoft.com/office/drawing/2014/main" id="{1D62F5D3-85D2-4B54-AF29-476D12849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219200"/>
            <a:ext cx="8320088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	Mechanismem rozkladu je přeměna hydroxyapatit </a:t>
            </a:r>
            <a:r>
              <a:rPr lang="cs-CZ" altLang="cs-CZ" sz="1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→</a:t>
            </a:r>
            <a:r>
              <a:rPr lang="cs-CZ" altLang="cs-CZ" sz="1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 brushit, rekrystalizace vede k mechanickému rozrušení kostního minerálu a následnému vzniku „siluety“, či totálnímu rozkladu skeletu (k dokumentaci silně nebo zcela rozložených skeletů je vhodné využít fotografii v UV oblasti). Přeměna může být indukována: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1. </a:t>
            </a:r>
            <a:r>
              <a:rPr lang="cs-CZ" altLang="cs-CZ" sz="1800" b="1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nízkým pH půdy</a:t>
            </a:r>
            <a:r>
              <a:rPr lang="cs-CZ" altLang="cs-CZ" sz="1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 (&lt; 7; kyselé půdy, vysoký obsah huminových kyselin)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2. </a:t>
            </a:r>
            <a:r>
              <a:rPr lang="cs-CZ" altLang="cs-CZ" sz="1800" b="1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kyselými metabolity</a:t>
            </a:r>
            <a:r>
              <a:rPr lang="cs-CZ" altLang="cs-CZ" sz="1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 </a:t>
            </a:r>
            <a:r>
              <a:rPr lang="cs-CZ" altLang="cs-CZ" sz="1800" b="1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saprofytních mikroorganismů </a:t>
            </a:r>
            <a:r>
              <a:rPr lang="cs-CZ" altLang="cs-CZ" sz="1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(např. kys. citronová, šťavelová, aj.), napadajících buď tělo (zejm. plísně, v menší míře bakterie), nebo materiál rakve (dřevokazné houby). Uplatňuje se např. v hrobech v alkalických půdách a v kryptách. Charakteristickým projevem biogenního rozkladu je významný rozdíl v zachovalosti jednotlivých částí skeletu.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1557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2">
            <a:extLst>
              <a:ext uri="{FF2B5EF4-FFF2-40B4-BE49-F238E27FC236}">
                <a16:creationId xmlns:a16="http://schemas.microsoft.com/office/drawing/2014/main" id="{BCE87D8F-BC1B-411F-A981-A3CCEE82B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908" y="188777"/>
            <a:ext cx="5558001" cy="3240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36" name="Picture 3">
            <a:extLst>
              <a:ext uri="{FF2B5EF4-FFF2-40B4-BE49-F238E27FC236}">
                <a16:creationId xmlns:a16="http://schemas.microsoft.com/office/drawing/2014/main" id="{D9B592BD-9489-4033-9621-F78FA2F91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798065"/>
            <a:ext cx="5818262" cy="2871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40" name="Text Box 7">
            <a:extLst>
              <a:ext uri="{FF2B5EF4-FFF2-40B4-BE49-F238E27FC236}">
                <a16:creationId xmlns:a16="http://schemas.microsoft.com/office/drawing/2014/main" id="{B63C56D8-E76B-4104-A595-B9B2AD79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085" y="188777"/>
            <a:ext cx="18923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Hrubá</a:t>
            </a:r>
            <a:r>
              <a:rPr lang="en-GB" altLang="cs-CZ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Vrbka</a:t>
            </a:r>
            <a:endParaRPr lang="en-GB" altLang="cs-CZ" sz="2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en-GB" altLang="cs-CZ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doba</a:t>
            </a:r>
            <a:r>
              <a:rPr lang="en-GB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římská</a:t>
            </a:r>
            <a:r>
              <a:rPr lang="en-GB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r>
              <a:rPr lang="ar-SA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‏</a:t>
            </a:r>
            <a:endParaRPr lang="en-GB" alt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4041" name="Text Box 8">
            <a:extLst>
              <a:ext uri="{FF2B5EF4-FFF2-40B4-BE49-F238E27FC236}">
                <a16:creationId xmlns:a16="http://schemas.microsoft.com/office/drawing/2014/main" id="{10F65AB0-4C40-4D1B-BBC4-381EA38B9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229" y="5233644"/>
            <a:ext cx="2612881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Pásy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uhličitanu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a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křemičitanu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indikují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vysoký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obsah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křemene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ve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vzorku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Jde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patrně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o </a:t>
            </a:r>
            <a:r>
              <a:rPr lang="en-GB" altLang="cs-CZ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výrobní</a:t>
            </a:r>
            <a:r>
              <a:rPr lang="en-GB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odpad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>
            <a:extLst>
              <a:ext uri="{FF2B5EF4-FFF2-40B4-BE49-F238E27FC236}">
                <a16:creationId xmlns:a16="http://schemas.microsoft.com/office/drawing/2014/main" id="{959FEB6B-EC63-4FF4-9365-7F893EA5C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" y="1196752"/>
            <a:ext cx="8816975" cy="555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19" name="TextovéPole 1">
            <a:extLst>
              <a:ext uri="{FF2B5EF4-FFF2-40B4-BE49-F238E27FC236}">
                <a16:creationId xmlns:a16="http://schemas.microsoft.com/office/drawing/2014/main" id="{B342D7D7-501F-4B61-8F71-31B09F659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71046"/>
            <a:ext cx="2727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Pohansko</a:t>
            </a:r>
            <a:r>
              <a:rPr lang="cs-CZ" altLang="cs-CZ" sz="2400" b="1" dirty="0"/>
              <a:t> u Břeclavi</a:t>
            </a:r>
          </a:p>
        </p:txBody>
      </p:sp>
    </p:spTree>
    <p:extLst>
      <p:ext uri="{BB962C8B-B14F-4D97-AF65-F5344CB8AC3E}">
        <p14:creationId xmlns:p14="http://schemas.microsoft.com/office/powerpoint/2010/main" val="31990715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budova, vsedě, kousek, stůl&#10;&#10;Popis byl vytvořen automaticky">
            <a:extLst>
              <a:ext uri="{FF2B5EF4-FFF2-40B4-BE49-F238E27FC236}">
                <a16:creationId xmlns:a16="http://schemas.microsoft.com/office/drawing/2014/main" id="{E260A1F6-0494-4B92-BC64-705FCFF1C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1031"/>
            <a:ext cx="5316083" cy="3987062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0960AF19-2DCB-4EF7-ADC5-7AA7FC66A5F4}"/>
              </a:ext>
            </a:extLst>
          </p:cNvPr>
          <p:cNvSpPr txBox="1">
            <a:spLocks noChangeArrowheads="1"/>
          </p:cNvSpPr>
          <p:nvPr/>
        </p:nvSpPr>
        <p:spPr>
          <a:xfrm>
            <a:off x="1259632" y="476672"/>
            <a:ext cx="6624736" cy="610086"/>
          </a:xfrm>
          <a:prstGeom prst="rect">
            <a:avLst/>
          </a:prstGeom>
          <a:ln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en-US" sz="2000" b="1" dirty="0"/>
              <a:t>Doklad přítomnosti dřevěné konstrukce (zbarvení půdy)</a:t>
            </a:r>
            <a:endParaRPr lang="en-GB" altLang="en-US" sz="2000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8A72173-985F-48E5-8785-E65684ACA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3493128"/>
            <a:ext cx="2520280" cy="206853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8E864C9-D0CD-4B17-B031-447922504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9818" y="1561349"/>
            <a:ext cx="1748979" cy="176973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493065-A2E2-4E0D-8D8C-8858B74B51DC}"/>
              </a:ext>
            </a:extLst>
          </p:cNvPr>
          <p:cNvSpPr txBox="1"/>
          <p:nvPr/>
        </p:nvSpPr>
        <p:spPr>
          <a:xfrm>
            <a:off x="755576" y="6015651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Výplně nor hlodavců zpravidla obsahují méně fosforu než kůlové jamky.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93201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6EC07B17-06B0-4756-838A-2D3146FD7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4044950" cy="635670"/>
          </a:xfrm>
        </p:spPr>
        <p:txBody>
          <a:bodyPr/>
          <a:lstStyle/>
          <a:p>
            <a:pPr eaLnBrk="1" hangingPunct="1"/>
            <a:r>
              <a:rPr lang="cs-CZ" altLang="cs-CZ" sz="2800" b="1" dirty="0" err="1"/>
              <a:t>Brongersův</a:t>
            </a:r>
            <a:r>
              <a:rPr lang="cs-CZ" altLang="cs-CZ" sz="2800" b="1" dirty="0"/>
              <a:t> test</a:t>
            </a:r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2E35A354-FA16-406E-913D-5145B16D8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194" y="273051"/>
            <a:ext cx="3283053" cy="438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4" name="Obdélník 9">
            <a:extLst>
              <a:ext uri="{FF2B5EF4-FFF2-40B4-BE49-F238E27FC236}">
                <a16:creationId xmlns:a16="http://schemas.microsoft.com/office/drawing/2014/main" id="{344670C9-71BE-4679-932C-D60DE42BD92C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255641" y="928083"/>
            <a:ext cx="5027982" cy="119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>
            <a:lvl1pPr marL="338138" indent="-3365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ts val="638"/>
              </a:spcBef>
              <a:buFontTx/>
              <a:buNone/>
            </a:pPr>
            <a:r>
              <a:rPr lang="cs-CZ" altLang="cs-CZ" sz="1800" dirty="0">
                <a:latin typeface="+mn-lt"/>
                <a:cs typeface="Lucida Sans Unicode" panose="020B0602030504020204" pitchFamily="34" charset="0"/>
              </a:rPr>
              <a:t>Slouží k </a:t>
            </a:r>
            <a:r>
              <a:rPr lang="cs-CZ" altLang="cs-CZ" sz="1800" b="1" dirty="0">
                <a:latin typeface="+mn-lt"/>
                <a:cs typeface="Lucida Sans Unicode" panose="020B0602030504020204" pitchFamily="34" charset="0"/>
              </a:rPr>
              <a:t>detekci zetlelého dřeva</a:t>
            </a:r>
            <a:r>
              <a:rPr lang="cs-CZ" altLang="cs-CZ" sz="1800" dirty="0">
                <a:latin typeface="+mn-lt"/>
                <a:cs typeface="Lucida Sans Unicode" panose="020B0602030504020204" pitchFamily="34" charset="0"/>
              </a:rPr>
              <a:t>. </a:t>
            </a:r>
            <a:r>
              <a:rPr lang="cs-CZ" altLang="cs-CZ" sz="1800" dirty="0" err="1">
                <a:latin typeface="+mn-lt"/>
                <a:cs typeface="Lucida Sans Unicode" panose="020B0602030504020204" pitchFamily="34" charset="0"/>
              </a:rPr>
              <a:t>Huminové</a:t>
            </a:r>
            <a:r>
              <a:rPr lang="cs-CZ" altLang="cs-CZ" sz="1800" dirty="0">
                <a:latin typeface="+mn-lt"/>
                <a:cs typeface="Lucida Sans Unicode" panose="020B0602030504020204" pitchFamily="34" charset="0"/>
              </a:rPr>
              <a:t> kyseliny z rozkladu dřeva na sebe postupně vážou ionty Fe</a:t>
            </a:r>
            <a:r>
              <a:rPr lang="cs-CZ" altLang="cs-CZ" sz="1800" baseline="30000" dirty="0">
                <a:latin typeface="+mn-lt"/>
                <a:cs typeface="Lucida Sans Unicode" panose="020B0602030504020204" pitchFamily="34" charset="0"/>
              </a:rPr>
              <a:t>3+ </a:t>
            </a:r>
            <a:r>
              <a:rPr lang="cs-CZ" altLang="cs-CZ" sz="1800" dirty="0">
                <a:latin typeface="+mn-lt"/>
                <a:cs typeface="Lucida Sans Unicode" panose="020B0602030504020204" pitchFamily="34" charset="0"/>
              </a:rPr>
              <a:t>a dochází k jejich lokální akumulaci.  Přítomnost </a:t>
            </a:r>
            <a:r>
              <a:rPr lang="cs-CZ" altLang="cs-CZ" sz="1800" dirty="0">
                <a:cs typeface="Lucida Sans Unicode" panose="020B0602030504020204" pitchFamily="34" charset="0"/>
              </a:rPr>
              <a:t>iontů Fe</a:t>
            </a:r>
            <a:r>
              <a:rPr lang="cs-CZ" altLang="cs-CZ" sz="1800" baseline="30000" dirty="0">
                <a:cs typeface="Lucida Sans Unicode" panose="020B0602030504020204" pitchFamily="34" charset="0"/>
              </a:rPr>
              <a:t>3+  </a:t>
            </a:r>
            <a:r>
              <a:rPr lang="cs-CZ" altLang="cs-CZ" sz="1800" dirty="0">
                <a:cs typeface="Lucida Sans Unicode" panose="020B0602030504020204" pitchFamily="34" charset="0"/>
              </a:rPr>
              <a:t>se prokazuje reakcí s </a:t>
            </a:r>
            <a:r>
              <a:rPr lang="cs-CZ" altLang="cs-CZ" sz="1800" dirty="0" err="1">
                <a:cs typeface="Lucida Sans Unicode" panose="020B0602030504020204" pitchFamily="34" charset="0"/>
              </a:rPr>
              <a:t>thiokyanatanem</a:t>
            </a:r>
            <a:r>
              <a:rPr lang="cs-CZ" altLang="cs-CZ" sz="1800" dirty="0">
                <a:cs typeface="Lucida Sans Unicode" panose="020B0602030504020204" pitchFamily="34" charset="0"/>
              </a:rPr>
              <a:t>.</a:t>
            </a:r>
            <a:endParaRPr lang="cs-CZ" altLang="cs-CZ" sz="1800" dirty="0">
              <a:latin typeface="+mn-lt"/>
              <a:cs typeface="Lucida Sans Unicode" panose="020B0602030504020204" pitchFamily="34" charset="0"/>
            </a:endParaRPr>
          </a:p>
        </p:txBody>
      </p:sp>
      <p:sp>
        <p:nvSpPr>
          <p:cNvPr id="22535" name="Obdélník 10">
            <a:extLst>
              <a:ext uri="{FF2B5EF4-FFF2-40B4-BE49-F238E27FC236}">
                <a16:creationId xmlns:a16="http://schemas.microsoft.com/office/drawing/2014/main" id="{69D2F1B7-FE51-4E2D-9AC3-52FA7D9BBC97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6105129" y="4912427"/>
            <a:ext cx="2559996" cy="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>
            <a:lvl1pPr marL="338138" indent="-3365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638"/>
              </a:spcBef>
              <a:buFontTx/>
              <a:buNone/>
            </a:pPr>
            <a:r>
              <a:rPr lang="cs-CZ" altLang="cs-CZ" sz="1800" dirty="0">
                <a:latin typeface="+mn-lt"/>
                <a:cs typeface="Lucida Sans Unicode" panose="020B0602030504020204" pitchFamily="34" charset="0"/>
              </a:rPr>
              <a:t>Kyjov (pohřebiště DSN) 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4B9C4CD3-F7FD-43B2-B8D3-FF7BD10B1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60452"/>
            <a:ext cx="4824536" cy="215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81F708F-8420-472E-BF35-E6B162CE862D}"/>
              </a:ext>
            </a:extLst>
          </p:cNvPr>
          <p:cNvSpPr txBox="1"/>
          <p:nvPr/>
        </p:nvSpPr>
        <p:spPr>
          <a:xfrm>
            <a:off x="5642254" y="6215617"/>
            <a:ext cx="2559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Květná zahrada, Kroměříž</a:t>
            </a:r>
            <a:endParaRPr lang="en-US" dirty="0"/>
          </a:p>
        </p:txBody>
      </p:sp>
      <p:sp>
        <p:nvSpPr>
          <p:cNvPr id="11" name="TextovéPole 3">
            <a:extLst>
              <a:ext uri="{FF2B5EF4-FFF2-40B4-BE49-F238E27FC236}">
                <a16:creationId xmlns:a16="http://schemas.microsoft.com/office/drawing/2014/main" id="{5E88F6EE-1B25-4022-9F25-7C8AA5A36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944" y="2539473"/>
            <a:ext cx="2811462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/>
              <a:t>Fe</a:t>
            </a:r>
            <a:r>
              <a:rPr lang="cs-CZ" altLang="cs-CZ" sz="2200" baseline="30000" dirty="0"/>
              <a:t>3+</a:t>
            </a:r>
            <a:r>
              <a:rPr lang="cs-CZ" altLang="cs-CZ" sz="2200" dirty="0"/>
              <a:t> + SCN</a:t>
            </a:r>
            <a:r>
              <a:rPr lang="cs-CZ" altLang="cs-CZ" sz="2200" baseline="30000" dirty="0"/>
              <a:t>-</a:t>
            </a:r>
            <a:r>
              <a:rPr lang="cs-CZ" altLang="cs-CZ" sz="2200" dirty="0"/>
              <a:t> </a:t>
            </a:r>
            <a:r>
              <a:rPr lang="cs-CZ" altLang="cs-CZ" sz="2200" dirty="0">
                <a:sym typeface="Wingdings" panose="05000000000000000000" pitchFamily="2" charset="2"/>
              </a:rPr>
              <a:t></a:t>
            </a:r>
            <a:r>
              <a:rPr lang="en-US" altLang="cs-CZ" sz="2200" dirty="0">
                <a:sym typeface="Wingdings" panose="05000000000000000000" pitchFamily="2" charset="2"/>
              </a:rPr>
              <a:t> </a:t>
            </a:r>
            <a:r>
              <a:rPr lang="en-US" altLang="cs-CZ" sz="2200" u="sng" dirty="0">
                <a:sym typeface="Wingdings" panose="05000000000000000000" pitchFamily="2" charset="2"/>
              </a:rPr>
              <a:t>Fe(SCN)</a:t>
            </a:r>
            <a:r>
              <a:rPr lang="en-US" altLang="cs-CZ" sz="2200" u="sng" baseline="-25000" dirty="0">
                <a:sym typeface="Wingdings" panose="05000000000000000000" pitchFamily="2" charset="2"/>
              </a:rPr>
              <a:t>3</a:t>
            </a:r>
            <a:endParaRPr lang="cs-CZ" altLang="cs-CZ" sz="2200" u="sng" baseline="-25000" dirty="0"/>
          </a:p>
        </p:txBody>
      </p:sp>
    </p:spTree>
    <p:extLst>
      <p:ext uri="{BB962C8B-B14F-4D97-AF65-F5344CB8AC3E}">
        <p14:creationId xmlns:p14="http://schemas.microsoft.com/office/powerpoint/2010/main" val="3271890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2">
            <a:extLst>
              <a:ext uri="{FF2B5EF4-FFF2-40B4-BE49-F238E27FC236}">
                <a16:creationId xmlns:a16="http://schemas.microsoft.com/office/drawing/2014/main" id="{B5D9128F-C8C7-4E74-B546-5DA70F994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44824"/>
            <a:ext cx="6389464" cy="4793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3" name="Obdélník 5">
            <a:extLst>
              <a:ext uri="{FF2B5EF4-FFF2-40B4-BE49-F238E27FC236}">
                <a16:creationId xmlns:a16="http://schemas.microsoft.com/office/drawing/2014/main" id="{00680CF8-B87A-4029-B6AF-A39B33E9E587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555676" y="209348"/>
            <a:ext cx="6608611" cy="1222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>
            <a:lvl1pPr marL="338138" indent="-3365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638"/>
              </a:spcBef>
              <a:buNone/>
            </a:pPr>
            <a:r>
              <a:rPr lang="cs-CZ" altLang="cs-CZ" sz="2800" b="1" dirty="0">
                <a:latin typeface="+mn-lt"/>
                <a:cs typeface="Lucida Sans Unicode" panose="020B0602030504020204" pitchFamily="34" charset="0"/>
              </a:rPr>
              <a:t>Těšetice-Kyjovice</a:t>
            </a:r>
          </a:p>
          <a:p>
            <a:pPr eaLnBrk="1" hangingPunct="1">
              <a:spcBef>
                <a:spcPts val="638"/>
              </a:spcBef>
              <a:buNone/>
            </a:pPr>
            <a:endParaRPr lang="cs-CZ" altLang="cs-CZ" sz="1800" dirty="0">
              <a:latin typeface="+mn-lt"/>
            </a:endParaRPr>
          </a:p>
          <a:p>
            <a:pPr eaLnBrk="1" hangingPunct="1">
              <a:spcBef>
                <a:spcPts val="638"/>
              </a:spcBef>
              <a:buNone/>
            </a:pPr>
            <a:r>
              <a:rPr lang="cs-CZ" altLang="cs-CZ" sz="1800" dirty="0">
                <a:latin typeface="+mn-lt"/>
              </a:rPr>
              <a:t>Hrob H 27, kultura zvoncovitých pohárů</a:t>
            </a:r>
          </a:p>
        </p:txBody>
      </p:sp>
    </p:spTree>
    <p:extLst>
      <p:ext uri="{BB962C8B-B14F-4D97-AF65-F5344CB8AC3E}">
        <p14:creationId xmlns:p14="http://schemas.microsoft.com/office/powerpoint/2010/main" val="115474852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>
            <a:extLst>
              <a:ext uri="{FF2B5EF4-FFF2-40B4-BE49-F238E27FC236}">
                <a16:creationId xmlns:a16="http://schemas.microsoft.com/office/drawing/2014/main" id="{2A695347-44F5-4C0F-B21F-3562DCE7C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51" y="273050"/>
            <a:ext cx="3322712" cy="692150"/>
          </a:xfrm>
        </p:spPr>
        <p:txBody>
          <a:bodyPr/>
          <a:lstStyle/>
          <a:p>
            <a:pPr eaLnBrk="1" hangingPunct="1"/>
            <a:r>
              <a:rPr lang="cs-CZ" altLang="cs-CZ" sz="2800" b="1" dirty="0"/>
              <a:t>Těšetice - Kyjovice</a:t>
            </a:r>
          </a:p>
        </p:txBody>
      </p:sp>
      <p:pic>
        <p:nvPicPr>
          <p:cNvPr id="40963" name="Picture 2">
            <a:extLst>
              <a:ext uri="{FF2B5EF4-FFF2-40B4-BE49-F238E27FC236}">
                <a16:creationId xmlns:a16="http://schemas.microsoft.com/office/drawing/2014/main" id="{E83B1FF5-7118-4DBA-A653-4D50E6D8A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84" y="3517731"/>
            <a:ext cx="4297829" cy="3222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C7420595-CC29-4C36-955A-9B130EF6B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677" y="469899"/>
            <a:ext cx="4297145" cy="295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5" name="TextovéPole 2">
            <a:extLst>
              <a:ext uri="{FF2B5EF4-FFF2-40B4-BE49-F238E27FC236}">
                <a16:creationId xmlns:a16="http://schemas.microsoft.com/office/drawing/2014/main" id="{A1D1BCAA-E552-4457-9AF9-B71C28C78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0488" y="4259263"/>
            <a:ext cx="8540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140 cm</a:t>
            </a:r>
          </a:p>
        </p:txBody>
      </p:sp>
      <p:pic>
        <p:nvPicPr>
          <p:cNvPr id="40967" name="Picture 5">
            <a:extLst>
              <a:ext uri="{FF2B5EF4-FFF2-40B4-BE49-F238E27FC236}">
                <a16:creationId xmlns:a16="http://schemas.microsoft.com/office/drawing/2014/main" id="{DF895DBB-FBBD-40D0-8CFA-40023581F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154" y="3843338"/>
            <a:ext cx="4297829" cy="295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8" name="Obdélník 5">
            <a:extLst>
              <a:ext uri="{FF2B5EF4-FFF2-40B4-BE49-F238E27FC236}">
                <a16:creationId xmlns:a16="http://schemas.microsoft.com/office/drawing/2014/main" id="{5F87E937-4E2C-4EDB-B76F-77C7BC626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8913" y="4114800"/>
            <a:ext cx="8540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140 cm</a:t>
            </a:r>
          </a:p>
        </p:txBody>
      </p:sp>
      <p:sp>
        <p:nvSpPr>
          <p:cNvPr id="40969" name="Obdélník 6">
            <a:extLst>
              <a:ext uri="{FF2B5EF4-FFF2-40B4-BE49-F238E27FC236}">
                <a16:creationId xmlns:a16="http://schemas.microsoft.com/office/drawing/2014/main" id="{FB3BC319-B1B6-4759-BF8A-F33AB4A3D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7604" y="785018"/>
            <a:ext cx="7366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40 cm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53E621DC-70CC-4EB8-AAF8-7FC3D1551325}"/>
              </a:ext>
            </a:extLst>
          </p:cNvPr>
          <p:cNvSpPr/>
          <p:nvPr/>
        </p:nvSpPr>
        <p:spPr>
          <a:xfrm>
            <a:off x="390209" y="1340768"/>
            <a:ext cx="3894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638"/>
              </a:spcBef>
              <a:buNone/>
            </a:pPr>
            <a:r>
              <a:rPr lang="cs-CZ" altLang="cs-CZ" dirty="0"/>
              <a:t>Hrob H 27, kultura zvoncovitých pohárů</a:t>
            </a:r>
          </a:p>
        </p:txBody>
      </p:sp>
    </p:spTree>
    <p:extLst>
      <p:ext uri="{BB962C8B-B14F-4D97-AF65-F5344CB8AC3E}">
        <p14:creationId xmlns:p14="http://schemas.microsoft.com/office/powerpoint/2010/main" val="344906586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>
            <a:extLst>
              <a:ext uri="{FF2B5EF4-FFF2-40B4-BE49-F238E27FC236}">
                <a16:creationId xmlns:a16="http://schemas.microsoft.com/office/drawing/2014/main" id="{4B038093-BE8B-4AFF-9E59-B064A9960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488" y="273050"/>
            <a:ext cx="4233862" cy="544513"/>
          </a:xfrm>
        </p:spPr>
        <p:txBody>
          <a:bodyPr/>
          <a:lstStyle/>
          <a:p>
            <a:pPr eaLnBrk="1" hangingPunct="1"/>
            <a:r>
              <a:rPr lang="cs-CZ" altLang="cs-CZ" sz="2800" b="1" dirty="0">
                <a:latin typeface="+mn-lt"/>
              </a:rPr>
              <a:t>Těšetice - Kyjovice</a:t>
            </a:r>
          </a:p>
        </p:txBody>
      </p:sp>
      <p:pic>
        <p:nvPicPr>
          <p:cNvPr id="39939" name="Picture 3">
            <a:extLst>
              <a:ext uri="{FF2B5EF4-FFF2-40B4-BE49-F238E27FC236}">
                <a16:creationId xmlns:a16="http://schemas.microsoft.com/office/drawing/2014/main" id="{527E8FD3-E4A6-4B86-881C-D41C6CD6F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3498850"/>
            <a:ext cx="4427537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0" name="Picture 4">
            <a:extLst>
              <a:ext uri="{FF2B5EF4-FFF2-40B4-BE49-F238E27FC236}">
                <a16:creationId xmlns:a16="http://schemas.microsoft.com/office/drawing/2014/main" id="{63913D3D-7156-4781-A910-9749D8367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3705225"/>
            <a:ext cx="4384675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2" name="Picture 5">
            <a:extLst>
              <a:ext uri="{FF2B5EF4-FFF2-40B4-BE49-F238E27FC236}">
                <a16:creationId xmlns:a16="http://schemas.microsoft.com/office/drawing/2014/main" id="{6045A4D4-5F25-4A8F-A137-B0750C477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50" y="361950"/>
            <a:ext cx="4545013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3" name="Obdélník 3">
            <a:extLst>
              <a:ext uri="{FF2B5EF4-FFF2-40B4-BE49-F238E27FC236}">
                <a16:creationId xmlns:a16="http://schemas.microsoft.com/office/drawing/2014/main" id="{29B43CD6-2735-4D9D-B1FC-341D54FCC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0025" y="457200"/>
            <a:ext cx="8540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130 cm</a:t>
            </a:r>
          </a:p>
        </p:txBody>
      </p:sp>
      <p:sp>
        <p:nvSpPr>
          <p:cNvPr id="39944" name="Obdélník 4">
            <a:extLst>
              <a:ext uri="{FF2B5EF4-FFF2-40B4-BE49-F238E27FC236}">
                <a16:creationId xmlns:a16="http://schemas.microsoft.com/office/drawing/2014/main" id="{C1589B42-7A53-4CB3-8356-2887BCE19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0025" y="3913188"/>
            <a:ext cx="8540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140 cm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0F371DC1-6311-4CFC-857B-F356FFB8C8F0}"/>
              </a:ext>
            </a:extLst>
          </p:cNvPr>
          <p:cNvSpPr/>
          <p:nvPr/>
        </p:nvSpPr>
        <p:spPr>
          <a:xfrm>
            <a:off x="365938" y="1340768"/>
            <a:ext cx="3894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638"/>
              </a:spcBef>
              <a:buNone/>
            </a:pPr>
            <a:r>
              <a:rPr lang="cs-CZ" altLang="cs-CZ" dirty="0"/>
              <a:t>Hrob H 27, kultura zvoncovitých pohárů</a:t>
            </a:r>
          </a:p>
        </p:txBody>
      </p:sp>
    </p:spTree>
    <p:extLst>
      <p:ext uri="{BB962C8B-B14F-4D97-AF65-F5344CB8AC3E}">
        <p14:creationId xmlns:p14="http://schemas.microsoft.com/office/powerpoint/2010/main" val="176426403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25130A-5636-4E6B-B252-8E6C922D6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Sledování provenience</a:t>
            </a:r>
            <a:endParaRPr lang="en-US" dirty="0"/>
          </a:p>
        </p:txBody>
      </p:sp>
      <p:pic>
        <p:nvPicPr>
          <p:cNvPr id="4" name="Obrázek 3" descr="Obsah obrázku exteriér, skála, skalní, vsedě&#10;&#10;Popis byl vytvořen automaticky">
            <a:extLst>
              <a:ext uri="{FF2B5EF4-FFF2-40B4-BE49-F238E27FC236}">
                <a16:creationId xmlns:a16="http://schemas.microsoft.com/office/drawing/2014/main" id="{DCFFAC56-95D5-4EC9-AD2C-33BC4D50B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8542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04464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CF379B-2287-4FE9-9302-38A387401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9"/>
            <a:ext cx="8224838" cy="780132"/>
          </a:xfrm>
        </p:spPr>
        <p:txBody>
          <a:bodyPr/>
          <a:lstStyle/>
          <a:p>
            <a:r>
              <a:rPr lang="cs-CZ" sz="2800" b="1" dirty="0"/>
              <a:t>Obsidián</a:t>
            </a:r>
            <a:endParaRPr lang="en-US" sz="2800" b="1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DF0FC0A8-181A-4346-AF5F-5DB37A44CB33}"/>
              </a:ext>
            </a:extLst>
          </p:cNvPr>
          <p:cNvSpPr/>
          <p:nvPr/>
        </p:nvSpPr>
        <p:spPr>
          <a:xfrm>
            <a:off x="179512" y="1124744"/>
            <a:ext cx="8856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Obsidián</a:t>
            </a:r>
            <a:r>
              <a:rPr lang="en-US" dirty="0"/>
              <a:t> je </a:t>
            </a:r>
            <a:r>
              <a:rPr lang="en-US" dirty="0" err="1"/>
              <a:t>druh</a:t>
            </a:r>
            <a:r>
              <a:rPr lang="en-US" dirty="0"/>
              <a:t> </a:t>
            </a:r>
            <a:r>
              <a:rPr lang="en-US" dirty="0" err="1"/>
              <a:t>sopečného</a:t>
            </a:r>
            <a:r>
              <a:rPr lang="en-US" dirty="0"/>
              <a:t> </a:t>
            </a:r>
            <a:r>
              <a:rPr lang="en-US" dirty="0" err="1"/>
              <a:t>skla</a:t>
            </a:r>
            <a:r>
              <a:rPr lang="en-US" dirty="0"/>
              <a:t>, </a:t>
            </a:r>
            <a:r>
              <a:rPr lang="en-US" dirty="0" err="1"/>
              <a:t>horniny</a:t>
            </a:r>
            <a:r>
              <a:rPr lang="en-US" dirty="0"/>
              <a:t>, </a:t>
            </a:r>
            <a:r>
              <a:rPr lang="en-US" dirty="0" err="1"/>
              <a:t>která</a:t>
            </a:r>
            <a:r>
              <a:rPr lang="en-US" dirty="0"/>
              <a:t> </a:t>
            </a:r>
            <a:r>
              <a:rPr lang="en-US" dirty="0" err="1"/>
              <a:t>vzniká</a:t>
            </a:r>
            <a:r>
              <a:rPr lang="en-US" dirty="0"/>
              <a:t> </a:t>
            </a:r>
            <a:r>
              <a:rPr lang="en-US" dirty="0" err="1"/>
              <a:t>následkem</a:t>
            </a:r>
            <a:r>
              <a:rPr lang="en-US" dirty="0"/>
              <a:t> </a:t>
            </a:r>
            <a:r>
              <a:rPr lang="en-US" dirty="0" err="1"/>
              <a:t>magmatické</a:t>
            </a:r>
            <a:r>
              <a:rPr lang="en-US" dirty="0"/>
              <a:t> </a:t>
            </a:r>
            <a:r>
              <a:rPr lang="en-US" dirty="0" err="1"/>
              <a:t>činnosti</a:t>
            </a:r>
            <a:r>
              <a:rPr lang="en-US" dirty="0"/>
              <a:t>, </a:t>
            </a:r>
            <a:r>
              <a:rPr lang="en-US" dirty="0" err="1"/>
              <a:t>kdy</a:t>
            </a:r>
            <a:r>
              <a:rPr lang="en-US" dirty="0"/>
              <a:t> </a:t>
            </a:r>
            <a:r>
              <a:rPr lang="en-US" dirty="0" err="1"/>
              <a:t>dojde</a:t>
            </a:r>
            <a:r>
              <a:rPr lang="en-US" dirty="0"/>
              <a:t> k </a:t>
            </a:r>
            <a:r>
              <a:rPr lang="en-US" dirty="0" err="1"/>
              <a:t>rychlému</a:t>
            </a:r>
            <a:r>
              <a:rPr lang="en-US" dirty="0"/>
              <a:t> </a:t>
            </a:r>
            <a:r>
              <a:rPr lang="en-US" dirty="0" err="1"/>
              <a:t>kontaktu</a:t>
            </a:r>
            <a:r>
              <a:rPr lang="en-US" dirty="0"/>
              <a:t> </a:t>
            </a:r>
            <a:r>
              <a:rPr lang="en-US" dirty="0" err="1"/>
              <a:t>žhavé</a:t>
            </a:r>
            <a:r>
              <a:rPr lang="en-US" dirty="0"/>
              <a:t> </a:t>
            </a:r>
            <a:r>
              <a:rPr lang="en-US" dirty="0" err="1"/>
              <a:t>kyselé</a:t>
            </a:r>
            <a:r>
              <a:rPr lang="en-US" dirty="0"/>
              <a:t> a </a:t>
            </a:r>
            <a:r>
              <a:rPr lang="en-US" dirty="0" err="1"/>
              <a:t>viskózní</a:t>
            </a:r>
            <a:r>
              <a:rPr lang="en-US" dirty="0"/>
              <a:t> </a:t>
            </a:r>
            <a:r>
              <a:rPr lang="en-US" dirty="0" err="1"/>
              <a:t>lávy</a:t>
            </a:r>
            <a:r>
              <a:rPr lang="en-US" dirty="0"/>
              <a:t> s </a:t>
            </a:r>
            <a:r>
              <a:rPr lang="en-US" dirty="0" err="1"/>
              <a:t>chladným</a:t>
            </a:r>
            <a:r>
              <a:rPr lang="en-US" dirty="0"/>
              <a:t> </a:t>
            </a:r>
            <a:r>
              <a:rPr lang="en-US" dirty="0" err="1"/>
              <a:t>prostředím</a:t>
            </a:r>
            <a:r>
              <a:rPr lang="en-US" dirty="0"/>
              <a:t> a </a:t>
            </a:r>
            <a:r>
              <a:rPr lang="en-US" dirty="0" err="1"/>
              <a:t>následnému</a:t>
            </a:r>
            <a:r>
              <a:rPr lang="en-US" dirty="0"/>
              <a:t> </a:t>
            </a:r>
            <a:r>
              <a:rPr lang="en-US" dirty="0" err="1"/>
              <a:t>rychlému</a:t>
            </a:r>
            <a:r>
              <a:rPr lang="en-US" dirty="0"/>
              <a:t> </a:t>
            </a:r>
            <a:r>
              <a:rPr lang="en-US" dirty="0" err="1"/>
              <a:t>utuhnutí</a:t>
            </a:r>
            <a:r>
              <a:rPr lang="en-US" dirty="0"/>
              <a:t>. </a:t>
            </a:r>
          </a:p>
        </p:txBody>
      </p:sp>
      <p:pic>
        <p:nvPicPr>
          <p:cNvPr id="7" name="Obrázek 6" descr="Obsah obrázku mapa, text&#10;&#10;Popis byl vytvořen automaticky">
            <a:extLst>
              <a:ext uri="{FF2B5EF4-FFF2-40B4-BE49-F238E27FC236}">
                <a16:creationId xmlns:a16="http://schemas.microsoft.com/office/drawing/2014/main" id="{D29F1485-914B-49E6-BC60-0966182F8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" y="2847474"/>
            <a:ext cx="9144000" cy="401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0861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>
            <a:extLst>
              <a:ext uri="{FF2B5EF4-FFF2-40B4-BE49-F238E27FC236}">
                <a16:creationId xmlns:a16="http://schemas.microsoft.com/office/drawing/2014/main" id="{94500E04-7533-4446-AC1E-FBC3E81D6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201150" cy="690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242442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Obrázek 6">
            <a:extLst>
              <a:ext uri="{FF2B5EF4-FFF2-40B4-BE49-F238E27FC236}">
                <a16:creationId xmlns:a16="http://schemas.microsoft.com/office/drawing/2014/main" id="{0354C046-FBD2-4D8D-9D4B-36BB9CD0C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123825"/>
            <a:ext cx="6415088" cy="641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Oval 4">
            <a:extLst>
              <a:ext uri="{FF2B5EF4-FFF2-40B4-BE49-F238E27FC236}">
                <a16:creationId xmlns:a16="http://schemas.microsoft.com/office/drawing/2014/main" id="{3840E1B8-044C-473F-92A9-77EF345F5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0763" y="4789488"/>
            <a:ext cx="2138362" cy="649287"/>
          </a:xfrm>
          <a:prstGeom prst="ellips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36" name="Oval 5">
            <a:extLst>
              <a:ext uri="{FF2B5EF4-FFF2-40B4-BE49-F238E27FC236}">
                <a16:creationId xmlns:a16="http://schemas.microsoft.com/office/drawing/2014/main" id="{BC19602C-B989-4FBC-B9DB-68737F40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8550" y="1225550"/>
            <a:ext cx="552450" cy="898525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37" name="Oval 6">
            <a:extLst>
              <a:ext uri="{FF2B5EF4-FFF2-40B4-BE49-F238E27FC236}">
                <a16:creationId xmlns:a16="http://schemas.microsoft.com/office/drawing/2014/main" id="{86FFF267-C912-4F5F-8D11-1F2251EFD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3" y="2651125"/>
            <a:ext cx="777875" cy="1639888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200295430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8653</TotalTime>
  <Words>3500</Words>
  <Application>Microsoft Office PowerPoint</Application>
  <PresentationFormat>Předvádění na obrazovce (4:3)</PresentationFormat>
  <Paragraphs>555</Paragraphs>
  <Slides>123</Slides>
  <Notes>42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123</vt:i4>
      </vt:variant>
    </vt:vector>
  </HeadingPairs>
  <TitlesOfParts>
    <vt:vector size="133" baseType="lpstr">
      <vt:lpstr>Arial</vt:lpstr>
      <vt:lpstr>Arial</vt:lpstr>
      <vt:lpstr>Arial Black</vt:lpstr>
      <vt:lpstr>Arial Unicode MS</vt:lpstr>
      <vt:lpstr>Calibri</vt:lpstr>
      <vt:lpstr>Open Sans</vt:lpstr>
      <vt:lpstr>Times New Roman</vt:lpstr>
      <vt:lpstr>Wingdings</vt:lpstr>
      <vt:lpstr>Motiv systému Office</vt:lpstr>
      <vt:lpstr>Graf</vt:lpstr>
      <vt:lpstr>Prezentace aplikace PowerPoint</vt:lpstr>
      <vt:lpstr>Chemie</vt:lpstr>
      <vt:lpstr>Prezentace aplikace PowerPoint</vt:lpstr>
      <vt:lpstr>Prezentace aplikace PowerPoint</vt:lpstr>
      <vt:lpstr>Prezentace aplikace PowerPoint</vt:lpstr>
      <vt:lpstr>Studium výrobních technologií</vt:lpstr>
      <vt:lpstr>Výroba vápna</vt:lpstr>
      <vt:lpstr>Suroviny pro výrobu vápna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Suchá destilace diterpenoidních pryskyřic</vt:lpstr>
      <vt:lpstr>Kolomaz</vt:lpstr>
      <vt:lpstr>Prezentace aplikace PowerPoint</vt:lpstr>
      <vt:lpstr>Prezentace aplikace PowerPoint</vt:lpstr>
      <vt:lpstr>Změny diterpenoidních pryskyřic za přístupu kyslíku </vt:lpstr>
      <vt:lpstr>Prezentace aplikace PowerPoint</vt:lpstr>
      <vt:lpstr>Prezentace aplikace PowerPoint</vt:lpstr>
      <vt:lpstr>Borová pryskyřice</vt:lpstr>
      <vt:lpstr>Dehet z březové kůry</vt:lpstr>
      <vt:lpstr>Výroba dehtu z březové kůry</vt:lpstr>
      <vt:lpstr>Suchá destilace triterpenoidních pryskyřic</vt:lpstr>
      <vt:lpstr>Prezentace aplikace PowerPoint</vt:lpstr>
      <vt:lpstr>Prezentace aplikace PowerPoint</vt:lpstr>
      <vt:lpstr>Brno–Modřice</vt:lpstr>
      <vt:lpstr>Prezentace aplikace PowerPoint</vt:lpstr>
      <vt:lpstr>Prezentace aplikace PowerPoint</vt:lpstr>
      <vt:lpstr>Prezentace aplikace PowerPoint</vt:lpstr>
      <vt:lpstr>Kamenouhelný dehet</vt:lpstr>
      <vt:lpstr>Analýza spálených kosterních pozůstatků</vt:lpstr>
      <vt:lpstr>Průběh spalování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Spálené kosterní pozůstatky</vt:lpstr>
      <vt:lpstr>Prezentace aplikace PowerPoint</vt:lpstr>
      <vt:lpstr>Prezentace aplikace PowerPoint</vt:lpstr>
      <vt:lpstr>Pohřební ritus lužické kultury</vt:lpstr>
      <vt:lpstr>Prezentace aplikace PowerPoint</vt:lpstr>
      <vt:lpstr>Prezentace aplikace PowerPoint</vt:lpstr>
      <vt:lpstr>Prezentace aplikace PowerPoint</vt:lpstr>
      <vt:lpstr>Spálené kosti</vt:lpstr>
      <vt:lpstr>Prezentace aplikace PowerPoint</vt:lpstr>
      <vt:lpstr>Prezentace aplikace PowerPoint</vt:lpstr>
      <vt:lpstr>Prezentace aplikace PowerPoint</vt:lpstr>
      <vt:lpstr>Prvková analýza kosterních pozůstatků</vt:lpstr>
      <vt:lpstr>Prezentace aplikace PowerPoint</vt:lpstr>
      <vt:lpstr>Prezentace aplikace PowerPoint</vt:lpstr>
      <vt:lpstr>Prezentace aplikace PowerPoint</vt:lpstr>
      <vt:lpstr>Prezentace aplikace PowerPoint</vt:lpstr>
      <vt:lpstr>Mikulov</vt:lpstr>
      <vt:lpstr>Uherské Hradiště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Poměr izotopů stroncia (87Sr / 86Sr)</vt:lpstr>
      <vt:lpstr>Poměr izotopů stroncia (87Sr / 86Sr)</vt:lpstr>
      <vt:lpstr>Interpretace</vt:lpstr>
      <vt:lpstr>Prezentace aplikace PowerPoint</vt:lpstr>
      <vt:lpstr>Prezentace aplikace PowerPoint</vt:lpstr>
      <vt:lpstr>Prezentace aplikace PowerPoint</vt:lpstr>
      <vt:lpstr>Prezentace aplikace PowerPoint</vt:lpstr>
      <vt:lpstr>Transformace kostního minerálu</vt:lpstr>
      <vt:lpstr>Prezentace aplikace PowerPoint</vt:lpstr>
      <vt:lpstr>Prezentace aplikace PowerPoint</vt:lpstr>
      <vt:lpstr>Prezentace aplikace PowerPoint</vt:lpstr>
      <vt:lpstr>Analýza půdních vzorků v archeologii</vt:lpstr>
      <vt:lpstr>Půda a její vlastnosti</vt:lpstr>
      <vt:lpstr>Prezentace aplikace PowerPoint</vt:lpstr>
      <vt:lpstr>Molybdenová reakce</vt:lpstr>
      <vt:lpstr>Polní test na fosfor</vt:lpstr>
      <vt:lpstr>Fosfátová prospekce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Rozklad kosterních pozůstatků</vt:lpstr>
      <vt:lpstr>Prezentace aplikace PowerPoint</vt:lpstr>
      <vt:lpstr>Prezentace aplikace PowerPoint</vt:lpstr>
      <vt:lpstr>Prezentace aplikace PowerPoint</vt:lpstr>
      <vt:lpstr>Brongersův test</vt:lpstr>
      <vt:lpstr>Prezentace aplikace PowerPoint</vt:lpstr>
      <vt:lpstr>Těšetice - Kyjovice</vt:lpstr>
      <vt:lpstr>Těšetice - Kyjovice</vt:lpstr>
      <vt:lpstr>Sledování provenience</vt:lpstr>
      <vt:lpstr>Obsidián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Provenience obsidiánu</vt:lpstr>
      <vt:lpstr>Prezentace aplikace PowerPoint</vt:lpstr>
      <vt:lpstr>Chronologie paleolitu</vt:lpstr>
      <vt:lpstr>Prezentace aplikace PowerPoint</vt:lpstr>
      <vt:lpstr>Aurignacien</vt:lpstr>
      <vt:lpstr>Prezentace aplikace PowerPoint</vt:lpstr>
      <vt:lpstr>Epigravettien</vt:lpstr>
      <vt:lpstr>Prezentace aplikace PowerPoint</vt:lpstr>
      <vt:lpstr>Prezentace aplikace PowerPoint</vt:lpstr>
      <vt:lpstr>Coltan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Poděkování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uzivatel</dc:creator>
  <cp:lastModifiedBy>Lubomír Prokeš</cp:lastModifiedBy>
  <cp:revision>297</cp:revision>
  <cp:lastPrinted>2014-10-30T09:43:14Z</cp:lastPrinted>
  <dcterms:created xsi:type="dcterms:W3CDTF">2014-10-12T09:13:13Z</dcterms:created>
  <dcterms:modified xsi:type="dcterms:W3CDTF">2023-09-18T09:10:25Z</dcterms:modified>
</cp:coreProperties>
</file>