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406" r:id="rId2"/>
    <p:sldId id="257" r:id="rId3"/>
    <p:sldId id="292" r:id="rId4"/>
    <p:sldId id="294" r:id="rId5"/>
    <p:sldId id="432" r:id="rId6"/>
    <p:sldId id="433" r:id="rId7"/>
    <p:sldId id="422" r:id="rId8"/>
    <p:sldId id="596" r:id="rId9"/>
    <p:sldId id="271" r:id="rId10"/>
    <p:sldId id="424" r:id="rId11"/>
    <p:sldId id="270" r:id="rId12"/>
    <p:sldId id="273" r:id="rId13"/>
    <p:sldId id="599" r:id="rId14"/>
    <p:sldId id="600" r:id="rId15"/>
    <p:sldId id="601" r:id="rId16"/>
    <p:sldId id="602" r:id="rId17"/>
    <p:sldId id="263" r:id="rId18"/>
    <p:sldId id="603" r:id="rId19"/>
    <p:sldId id="598" r:id="rId20"/>
    <p:sldId id="392" r:id="rId21"/>
    <p:sldId id="389" r:id="rId22"/>
    <p:sldId id="390" r:id="rId23"/>
    <p:sldId id="293" r:id="rId24"/>
    <p:sldId id="291" r:id="rId25"/>
    <p:sldId id="604" r:id="rId26"/>
    <p:sldId id="324" r:id="rId27"/>
    <p:sldId id="607" r:id="rId28"/>
    <p:sldId id="606" r:id="rId29"/>
    <p:sldId id="327" r:id="rId30"/>
    <p:sldId id="391" r:id="rId31"/>
    <p:sldId id="287" r:id="rId32"/>
    <p:sldId id="290" r:id="rId33"/>
    <p:sldId id="369" r:id="rId34"/>
    <p:sldId id="380" r:id="rId35"/>
    <p:sldId id="593" r:id="rId36"/>
    <p:sldId id="388" r:id="rId37"/>
    <p:sldId id="296" r:id="rId38"/>
    <p:sldId id="297" r:id="rId39"/>
    <p:sldId id="298" r:id="rId40"/>
    <p:sldId id="299" r:id="rId41"/>
    <p:sldId id="323" r:id="rId42"/>
    <p:sldId id="399" r:id="rId43"/>
    <p:sldId id="401" r:id="rId44"/>
    <p:sldId id="325" r:id="rId45"/>
    <p:sldId id="326" r:id="rId46"/>
    <p:sldId id="591" r:id="rId47"/>
    <p:sldId id="445" r:id="rId48"/>
    <p:sldId id="301" r:id="rId49"/>
    <p:sldId id="303" r:id="rId50"/>
    <p:sldId id="304" r:id="rId51"/>
    <p:sldId id="312" r:id="rId52"/>
    <p:sldId id="313" r:id="rId53"/>
    <p:sldId id="314" r:id="rId54"/>
    <p:sldId id="315" r:id="rId55"/>
    <p:sldId id="316" r:id="rId56"/>
    <p:sldId id="277" r:id="rId57"/>
    <p:sldId id="317" r:id="rId58"/>
    <p:sldId id="306" r:id="rId59"/>
    <p:sldId id="307" r:id="rId60"/>
    <p:sldId id="308" r:id="rId61"/>
    <p:sldId id="309" r:id="rId62"/>
    <p:sldId id="310" r:id="rId63"/>
    <p:sldId id="311" r:id="rId64"/>
    <p:sldId id="498" r:id="rId65"/>
    <p:sldId id="499" r:id="rId66"/>
    <p:sldId id="339" r:id="rId6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90" autoAdjust="0"/>
    <p:restoredTop sz="93878" autoAdjust="0"/>
  </p:normalViewPr>
  <p:slideViewPr>
    <p:cSldViewPr>
      <p:cViewPr varScale="1">
        <p:scale>
          <a:sx n="77" d="100"/>
          <a:sy n="77" d="100"/>
        </p:scale>
        <p:origin x="1627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D07212B7-FDDF-404F-9845-5E003A15E9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9D3BC90-0239-4CB3-9959-46C12173833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A685C93-427D-47BD-9D89-35D1690F8284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D0C53306-DF12-48B2-9757-EE3440FD535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480A3BC2-F700-454A-AF10-1711E2BB60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106495A-D163-4861-964D-AD1D0263372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11416EA-5463-4F91-81E1-821312AE75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E45E7E7-7F9F-4743-A19F-D5ACB4C7FB9B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93295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1">
            <a:extLst>
              <a:ext uri="{FF2B5EF4-FFF2-40B4-BE49-F238E27FC236}">
                <a16:creationId xmlns:a16="http://schemas.microsoft.com/office/drawing/2014/main" id="{0175F3ED-E086-4458-9ED2-167D8F3725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2275" name="Rectangle 2">
            <a:extLst>
              <a:ext uri="{FF2B5EF4-FFF2-40B4-BE49-F238E27FC236}">
                <a16:creationId xmlns:a16="http://schemas.microsoft.com/office/drawing/2014/main" id="{5C77443A-1C39-48AF-A604-40E82ED179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">
            <a:extLst>
              <a:ext uri="{FF2B5EF4-FFF2-40B4-BE49-F238E27FC236}">
                <a16:creationId xmlns:a16="http://schemas.microsoft.com/office/drawing/2014/main" id="{E4702617-2A94-46FF-9276-E960269614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5347" name="Rectangle 2">
            <a:extLst>
              <a:ext uri="{FF2B5EF4-FFF2-40B4-BE49-F238E27FC236}">
                <a16:creationId xmlns:a16="http://schemas.microsoft.com/office/drawing/2014/main" id="{08087EB2-4AB0-46A3-8FB6-359E274A7A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>
            <a:extLst>
              <a:ext uri="{FF2B5EF4-FFF2-40B4-BE49-F238E27FC236}">
                <a16:creationId xmlns:a16="http://schemas.microsoft.com/office/drawing/2014/main" id="{2648042E-169F-4814-9C56-10253468DC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9851710B-90C2-4D2C-9296-CE76F5971F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243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">
            <a:extLst>
              <a:ext uri="{FF2B5EF4-FFF2-40B4-BE49-F238E27FC236}">
                <a16:creationId xmlns:a16="http://schemas.microsoft.com/office/drawing/2014/main" id="{B2E23C1C-75CB-4991-A6AA-604A605785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029F8C9B-D40E-42B8-8AF2-9CE285193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243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>
            <a:extLst>
              <a:ext uri="{FF2B5EF4-FFF2-40B4-BE49-F238E27FC236}">
                <a16:creationId xmlns:a16="http://schemas.microsoft.com/office/drawing/2014/main" id="{C68786C1-4D3E-460F-98C1-771402FE0A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CD9A3F2D-1673-434D-AB02-C41672498F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243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>
            <a:extLst>
              <a:ext uri="{FF2B5EF4-FFF2-40B4-BE49-F238E27FC236}">
                <a16:creationId xmlns:a16="http://schemas.microsoft.com/office/drawing/2014/main" id="{67DA80B2-20E1-4686-A408-BD166797F4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F2B1691B-52F9-4B44-A2CF-1BDF702B9B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243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41625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98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30795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08347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77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471776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97128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>
            <a:extLst>
              <a:ext uri="{FF2B5EF4-FFF2-40B4-BE49-F238E27FC236}">
                <a16:creationId xmlns:a16="http://schemas.microsoft.com/office/drawing/2014/main" id="{2D5602DE-F66C-4F65-BFCE-491429B044F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1515ED73-2F82-4C4F-8793-15BDF9410A2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11066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>
            <a:extLst>
              <a:ext uri="{FF2B5EF4-FFF2-40B4-BE49-F238E27FC236}">
                <a16:creationId xmlns:a16="http://schemas.microsoft.com/office/drawing/2014/main" id="{61AB6E73-6B62-455C-B026-EFEB08BC61E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2946" name="Rectangle 2">
            <a:extLst>
              <a:ext uri="{FF2B5EF4-FFF2-40B4-BE49-F238E27FC236}">
                <a16:creationId xmlns:a16="http://schemas.microsoft.com/office/drawing/2014/main" id="{2EFECD5A-9DA0-47D0-A035-D18CB495D15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87954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>
            <a:extLst>
              <a:ext uri="{FF2B5EF4-FFF2-40B4-BE49-F238E27FC236}">
                <a16:creationId xmlns:a16="http://schemas.microsoft.com/office/drawing/2014/main" id="{8A58346F-3C7E-4813-B2E8-F4BA3A9E01D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0" name="Rectangle 2">
            <a:extLst>
              <a:ext uri="{FF2B5EF4-FFF2-40B4-BE49-F238E27FC236}">
                <a16:creationId xmlns:a16="http://schemas.microsoft.com/office/drawing/2014/main" id="{A37B5BC0-F709-4722-B7D9-F4C6344204D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08301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D231C4FF-2EFD-4393-A955-14259BBBD6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08F8FAA2-16F3-4CEB-AF81-9D444761A6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5EC73752-6D35-484E-9955-6B7001CF61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E4FE669B-629F-45E2-BF2D-BBEC630857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9D193C12-8073-45C7-938A-A778DE3EBD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0165" tIns="40083" rIns="80165" bIns="40083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4E270CE-5E40-41C9-99EF-23D3CB1F876C}" type="slidenum">
              <a:rPr lang="cs-CZ" altLang="cs-CZ"/>
              <a:pPr/>
              <a:t>28</a:t>
            </a:fld>
            <a:endParaRPr lang="cs-CZ" altLang="cs-CZ"/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49D997EB-1ABC-4779-9083-1290132EA3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C249A5D0-AEED-4F3B-816F-97671E97B2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4813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>
            <a:extLst>
              <a:ext uri="{FF2B5EF4-FFF2-40B4-BE49-F238E27FC236}">
                <a16:creationId xmlns:a16="http://schemas.microsoft.com/office/drawing/2014/main" id="{FBA80FBF-DA81-4C3C-8D99-3627C520A2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8C2FC8F2-9108-42DF-98E3-FBDFD9137B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197162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>
            <a:extLst>
              <a:ext uri="{FF2B5EF4-FFF2-40B4-BE49-F238E27FC236}">
                <a16:creationId xmlns:a16="http://schemas.microsoft.com/office/drawing/2014/main" id="{B62F8884-1099-4897-87F1-3AA5C3BC169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8850" name="Rectangle 2">
            <a:extLst>
              <a:ext uri="{FF2B5EF4-FFF2-40B4-BE49-F238E27FC236}">
                <a16:creationId xmlns:a16="http://schemas.microsoft.com/office/drawing/2014/main" id="{5FEE687E-92BF-4923-AEAF-89D4230B24F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>
            <a:extLst>
              <a:ext uri="{FF2B5EF4-FFF2-40B4-BE49-F238E27FC236}">
                <a16:creationId xmlns:a16="http://schemas.microsoft.com/office/drawing/2014/main" id="{21137E1A-82E9-41C1-8019-9561361AB43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1798300" y="-11796713"/>
            <a:ext cx="11798300" cy="124920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2" name="Rectangle 2">
            <a:extLst>
              <a:ext uri="{FF2B5EF4-FFF2-40B4-BE49-F238E27FC236}">
                <a16:creationId xmlns:a16="http://schemas.microsoft.com/office/drawing/2014/main" id="{E96B2F03-DE85-4987-BA21-2FD6F45F9EE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716653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1">
            <a:extLst>
              <a:ext uri="{FF2B5EF4-FFF2-40B4-BE49-F238E27FC236}">
                <a16:creationId xmlns:a16="http://schemas.microsoft.com/office/drawing/2014/main" id="{F9460B63-05D9-4F4D-8056-E74DDD4485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63843" name="Rectangle 2">
            <a:extLst>
              <a:ext uri="{FF2B5EF4-FFF2-40B4-BE49-F238E27FC236}">
                <a16:creationId xmlns:a16="http://schemas.microsoft.com/office/drawing/2014/main" id="{B0E9F8AF-04A0-4083-9159-59BC7D37367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15070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Text Box 1">
            <a:extLst>
              <a:ext uri="{FF2B5EF4-FFF2-40B4-BE49-F238E27FC236}">
                <a16:creationId xmlns:a16="http://schemas.microsoft.com/office/drawing/2014/main" id="{2D32F6BF-B829-4BE2-8323-C67240C4F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66915" name="Rectangle 2">
            <a:extLst>
              <a:ext uri="{FF2B5EF4-FFF2-40B4-BE49-F238E27FC236}">
                <a16:creationId xmlns:a16="http://schemas.microsoft.com/office/drawing/2014/main" id="{C81721AB-9DE3-4A9D-971D-94450A4EBB9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93802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1">
            <a:extLst>
              <a:ext uri="{FF2B5EF4-FFF2-40B4-BE49-F238E27FC236}">
                <a16:creationId xmlns:a16="http://schemas.microsoft.com/office/drawing/2014/main" id="{DDF141BE-3C10-42E4-9F67-59897AE9A14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E56D0F5D-00C8-48E6-A311-4CE3B754073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1">
            <a:extLst>
              <a:ext uri="{FF2B5EF4-FFF2-40B4-BE49-F238E27FC236}">
                <a16:creationId xmlns:a16="http://schemas.microsoft.com/office/drawing/2014/main" id="{B4332060-20F8-4253-8F9F-5CC4597F72A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7939" name="Rectangle 2">
            <a:extLst>
              <a:ext uri="{FF2B5EF4-FFF2-40B4-BE49-F238E27FC236}">
                <a16:creationId xmlns:a16="http://schemas.microsoft.com/office/drawing/2014/main" id="{A5EC45CE-5F29-4123-80C1-23530E3B75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94038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">
            <a:extLst>
              <a:ext uri="{FF2B5EF4-FFF2-40B4-BE49-F238E27FC236}">
                <a16:creationId xmlns:a16="http://schemas.microsoft.com/office/drawing/2014/main" id="{8DC9000A-F0A7-4505-84EC-B80AA790FC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8963" name="Rectangle 2">
            <a:extLst>
              <a:ext uri="{FF2B5EF4-FFF2-40B4-BE49-F238E27FC236}">
                <a16:creationId xmlns:a16="http://schemas.microsoft.com/office/drawing/2014/main" id="{989F5AD4-CE68-4777-8506-B75E749100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26254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Rectangle 1">
            <a:extLst>
              <a:ext uri="{FF2B5EF4-FFF2-40B4-BE49-F238E27FC236}">
                <a16:creationId xmlns:a16="http://schemas.microsoft.com/office/drawing/2014/main" id="{66FA159F-F902-444C-B606-5AC8FA017E6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3F5EF25A-F099-405D-B202-78062CE6C43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1">
            <a:extLst>
              <a:ext uri="{FF2B5EF4-FFF2-40B4-BE49-F238E27FC236}">
                <a16:creationId xmlns:a16="http://schemas.microsoft.com/office/drawing/2014/main" id="{D62142E5-E5F9-4BE8-AB5D-5867F7AE33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73411" name="Rectangle 2">
            <a:extLst>
              <a:ext uri="{FF2B5EF4-FFF2-40B4-BE49-F238E27FC236}">
                <a16:creationId xmlns:a16="http://schemas.microsoft.com/office/drawing/2014/main" id="{02B77D94-C74E-4EB9-86FF-FE678651C5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1">
            <a:extLst>
              <a:ext uri="{FF2B5EF4-FFF2-40B4-BE49-F238E27FC236}">
                <a16:creationId xmlns:a16="http://schemas.microsoft.com/office/drawing/2014/main" id="{FB9CC256-396D-4CB8-A46E-A1BE9337A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69987" name="Rectangle 2">
            <a:extLst>
              <a:ext uri="{FF2B5EF4-FFF2-40B4-BE49-F238E27FC236}">
                <a16:creationId xmlns:a16="http://schemas.microsoft.com/office/drawing/2014/main" id="{2AB7E600-32FE-4B59-B9D9-798D56559B3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664337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Text Box 1">
            <a:extLst>
              <a:ext uri="{FF2B5EF4-FFF2-40B4-BE49-F238E27FC236}">
                <a16:creationId xmlns:a16="http://schemas.microsoft.com/office/drawing/2014/main" id="{31FB0977-C7EC-45BC-9608-2D081B0E81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71011" name="Rectangle 2">
            <a:extLst>
              <a:ext uri="{FF2B5EF4-FFF2-40B4-BE49-F238E27FC236}">
                <a16:creationId xmlns:a16="http://schemas.microsoft.com/office/drawing/2014/main" id="{6E8B749B-87B0-4B10-96B0-92AB86D11BD2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670396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Text Box 1">
            <a:extLst>
              <a:ext uri="{FF2B5EF4-FFF2-40B4-BE49-F238E27FC236}">
                <a16:creationId xmlns:a16="http://schemas.microsoft.com/office/drawing/2014/main" id="{5B3712A1-BE4F-4DAE-9C67-820B7F64B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25" y="695325"/>
            <a:ext cx="257175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172035" name="Rectangle 2">
            <a:extLst>
              <a:ext uri="{FF2B5EF4-FFF2-40B4-BE49-F238E27FC236}">
                <a16:creationId xmlns:a16="http://schemas.microsoft.com/office/drawing/2014/main" id="{AC08169E-C03C-4047-B50E-9F23F3A7FCF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3225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738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93209468-C0F3-4DD4-934D-38AB3C44F5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0801350" y="-7405688"/>
            <a:ext cx="21604288" cy="162036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BB51776F-456E-4E49-8AF7-FF17B3C48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1">
            <a:extLst>
              <a:ext uri="{FF2B5EF4-FFF2-40B4-BE49-F238E27FC236}">
                <a16:creationId xmlns:a16="http://schemas.microsoft.com/office/drawing/2014/main" id="{8FFA0778-7051-4369-B825-7B969869A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cs-CZ" altLang="cs-CZ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63F20550-D0A3-4A9B-B1F2-4BDAEE3EDECA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3225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>
            <a:extLst>
              <a:ext uri="{FF2B5EF4-FFF2-40B4-BE49-F238E27FC236}">
                <a16:creationId xmlns:a16="http://schemas.microsoft.com/office/drawing/2014/main" id="{8F95F137-8291-4B4F-9F88-F60D2EF780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D53EDDBE-1082-4F0E-8D74-02E1F89A73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0243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05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32493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">
            <a:extLst>
              <a:ext uri="{FF2B5EF4-FFF2-40B4-BE49-F238E27FC236}">
                <a16:creationId xmlns:a16="http://schemas.microsoft.com/office/drawing/2014/main" id="{77A4379A-8AFA-4D1B-8547-978E128451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3299" name="Rectangle 2">
            <a:extLst>
              <a:ext uri="{FF2B5EF4-FFF2-40B4-BE49-F238E27FC236}">
                <a16:creationId xmlns:a16="http://schemas.microsoft.com/office/drawing/2014/main" id="{ABD87C23-7BE5-425F-959E-67CA099ED1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98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588" y="0"/>
            <a:ext cx="1587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85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0243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36534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116D03-F9AF-4D57-9F55-0495D1564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EC6E-722D-4ECB-AAB0-1AEE3BC5CE80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4DD5CC-9119-4CE5-BB1E-C9B5BAAA7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BE0E5D-2FFB-430F-B800-DB0959BB0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00DF0-3D83-4016-A226-1A87E88A423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39834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EA0639-43CD-4E7F-A714-4EB6CEBC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1145A-2FB1-4D7C-A9E4-001618B09584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0EA7183-CCD3-4AC7-8B01-73BB3829E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F2C8C6-52DC-4E05-894B-0500BB6B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AA996F-04B4-4C81-8597-D04269BCD95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52061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A4F74B7-2F44-4948-A883-0FE78236F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A290C-2280-4FCD-A0A8-B30C844CE5D1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447888A-CE44-49CD-BF1E-EAD3ABE4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421A17-E83E-40E9-9D77-1D878A1A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3FA76-FE06-40BC-9179-6D118DB959A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990214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128588"/>
            <a:ext cx="8224838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5425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5025" y="1600200"/>
            <a:ext cx="4037013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5425" cy="21859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3938588"/>
            <a:ext cx="4037013" cy="21859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06D1BBF-B9F9-4AB9-B476-59A7D274A8F0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401AB25-A1E4-4C3C-9F23-FB917AEDC865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74486D8-18B4-4B13-958D-699017B54FE0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8C009A8C-A65B-4118-A76F-17B303CE7301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051845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4838" cy="14319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5425" cy="45243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5025" y="1600200"/>
            <a:ext cx="4037013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5025" y="3938588"/>
            <a:ext cx="4037013" cy="218598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4A57229A-701B-4B19-9AE2-5BE3FCE4387E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1C5AAC2-903D-4706-AE47-93D59E2EF85A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3124200" y="6245225"/>
            <a:ext cx="2890838" cy="4714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79496232-64F2-4E59-9FCA-F445D310A24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6553200" y="6245225"/>
            <a:ext cx="2128838" cy="471488"/>
          </a:xfrm>
        </p:spPr>
        <p:txBody>
          <a:bodyPr/>
          <a:lstStyle>
            <a:lvl1pPr>
              <a:defRPr/>
            </a:lvl1pPr>
          </a:lstStyle>
          <a:p>
            <a:fld id="{C3179C68-24A5-48E5-8B0C-116D9F017D2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1603164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489CB552-358E-4E02-B6E5-A1BBB1512C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D65ACCBD-D84A-4DB8-A41D-81AA53848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F0A279DB-AFB8-47F1-9686-94DFCB1B8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FFC45F8-4083-47AC-A5AA-3221CD9EA37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7489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6425" cy="143351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5494A9F-12B5-49E0-AA3D-108C8DF3998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2AFF46-5705-46D0-A2F0-1039D2C9D98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AB3F95-6B5C-412E-99F6-EB5528077FB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D1CCBD8-33A5-4FD6-8944-57DA0B7E2E62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288446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7A5FAB-DC32-42E5-808B-B5147BB98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1680E-112A-45F5-BCFD-3BC3ABC9CE58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992ED2-449F-4EB9-9C58-F115F3CB7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01D635B-955E-4FA5-BAD6-3F4B43A34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81A4F-6A6C-467D-ADFB-DD3A99D6B16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60125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BDD53E-E29D-4906-8E9D-A90B1F577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3747F-4157-46F0-901C-90C0831E2770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5F7136-1C4E-4205-92A3-F54ED3081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DF54DB-FB41-44DC-9727-2B4D55BFE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CC7BE3-8815-4ACF-AD6E-A69B333BF7C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738633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C43785F-B88D-456E-AFD1-D1D6791AA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F9BE1-4D33-4D3C-9569-331C54ABED17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CCF78BA4-22EF-408D-9CCA-416E5DE8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A653F33-DD18-4700-8C3D-9666F1E4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9032D3-4A8C-49AC-ABE2-C675F61B8B7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06469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4219CF13-624D-4A2E-A6DE-C852F883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284CB-DEAA-45A7-95D5-65EE8E010E59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8017815C-7E90-487E-BEE8-B36B9D1AD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6D3FB900-3001-4636-8307-8830FEA2E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E9EE93-FA8A-4233-88E4-33B762BDBE6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0739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618B60B3-8B8E-42AB-BC10-3DE603218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2D38A-BC2D-4762-BD08-A6DC09C66E2A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459BD78E-95F4-4409-8A05-B180B375B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277BBB2-6253-4CE6-9ED4-AFD95117B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A98645-3C6A-4D68-9BEF-9624C1C7ADE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19044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2D1BEA8E-C60D-423A-8F6F-6CE4AC43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B54D2-E0F8-4800-A4F7-939395EB6A5C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3C6ED0F0-417C-4DFC-9789-64FEE0C14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FC396D7A-11E7-42C7-B912-15B66587C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A5379-03DA-4445-A18F-CDE200EC13D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95816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07A3F574-5014-4BF1-9888-243ABE15C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149A62-B6BC-47CF-B4E4-8C52BA817153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7BBCCDA-7BA0-4160-8B38-5D2697361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9DB5C066-145F-41B3-AF64-F568E7A05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A121C-4731-4FAA-A121-6540AE117984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5164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92538417-1C68-4A33-B625-FE659F91E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2D2E2-78F4-4F77-8C13-81D9790C32A4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C2446C6-FB27-4D3C-964B-A083E635F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9A5ADE2-2992-4848-8153-1A70CCF2D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0C0824-01A7-4DCD-BA0B-364A40FDDDE9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83801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074BD45B-26D3-4BD9-B6BB-9B103F70E1C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C5438919-17BB-4377-AD82-566FBFF1072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87C8935-DBE6-472E-A5F3-0428835A9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25DD761-A536-45FB-96B3-9278A1797F25}" type="datetimeFigureOut">
              <a:rPr lang="cs-CZ"/>
              <a:pPr>
                <a:defRPr/>
              </a:pPr>
              <a:t>30.09.2024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E05C602-EE19-47A9-9DB3-A0C54946FB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AD7F2A-8840-4158-BF70-D351ACB050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CD9F306-05BF-44BF-9ACB-C65BADB28283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7" r:id="rId14"/>
    <p:sldLayoutId id="214748373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oleObject" Target="../embeddings/oleObject1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emf"/><Relationship Id="rId4" Type="http://schemas.openxmlformats.org/officeDocument/2006/relationships/image" Target="../media/image115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emf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98879755-81AF-4E0C-9388-487F1C463E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6F220B3-855E-40B3-BA88-2B70B93B95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pic>
        <p:nvPicPr>
          <p:cNvPr id="6148" name="Obrázek 3">
            <a:extLst>
              <a:ext uri="{FF2B5EF4-FFF2-40B4-BE49-F238E27FC236}">
                <a16:creationId xmlns:a16="http://schemas.microsoft.com/office/drawing/2014/main" id="{88E5C561-3F0E-4943-89A9-9D8477CFA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Rectangle 1">
            <a:extLst>
              <a:ext uri="{FF2B5EF4-FFF2-40B4-BE49-F238E27FC236}">
                <a16:creationId xmlns:a16="http://schemas.microsoft.com/office/drawing/2014/main" id="{EA7E0279-E3BE-4A52-9320-DE7E56C6B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9632" y="836712"/>
            <a:ext cx="691276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cs-CZ" sz="4400" b="1" dirty="0">
                <a:solidFill>
                  <a:srgbClr val="FFFFFF"/>
                </a:solidFill>
              </a:rPr>
              <a:t>C</a:t>
            </a:r>
            <a:r>
              <a:rPr lang="cs-CZ" altLang="cs-CZ" sz="4400" b="1" dirty="0" err="1">
                <a:solidFill>
                  <a:srgbClr val="FFFFFF"/>
                </a:solidFill>
              </a:rPr>
              <a:t>hemie</a:t>
            </a:r>
            <a:r>
              <a:rPr lang="cs-CZ" altLang="cs-CZ" sz="4400" b="1" dirty="0">
                <a:solidFill>
                  <a:srgbClr val="FFFFFF"/>
                </a:solidFill>
              </a:rPr>
              <a:t> v archeologii</a:t>
            </a:r>
            <a:r>
              <a:rPr lang="en-US" altLang="cs-CZ" sz="4400" b="1" dirty="0">
                <a:solidFill>
                  <a:srgbClr val="FFFFFF"/>
                </a:solidFill>
              </a:rPr>
              <a:t> III</a:t>
            </a:r>
            <a:endParaRPr lang="cs-CZ" altLang="cs-CZ" sz="44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327" y="146617"/>
            <a:ext cx="6172200" cy="656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>
          <a:xfrm>
            <a:off x="323850" y="304800"/>
            <a:ext cx="2879725" cy="1438275"/>
          </a:xfrm>
          <a:ln/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2800" b="1" dirty="0" err="1"/>
              <a:t>Sarggeburt</a:t>
            </a:r>
            <a:r>
              <a:rPr lang="en-GB" altLang="cs-CZ" sz="2800" b="1" dirty="0"/>
              <a:t> (“</a:t>
            </a:r>
            <a:r>
              <a:rPr lang="en-GB" altLang="cs-CZ" sz="2800" b="1" dirty="0" err="1"/>
              <a:t>porod</a:t>
            </a:r>
            <a:r>
              <a:rPr lang="en-GB" altLang="cs-CZ" sz="2800" b="1" dirty="0"/>
              <a:t> v </a:t>
            </a:r>
            <a:r>
              <a:rPr lang="en-GB" altLang="cs-CZ" sz="2800" b="1" dirty="0" err="1"/>
              <a:t>rakvi</a:t>
            </a:r>
            <a:r>
              <a:rPr lang="en-GB" altLang="cs-CZ" sz="2800" b="1" dirty="0"/>
              <a:t>”)</a:t>
            </a:r>
          </a:p>
        </p:txBody>
      </p:sp>
    </p:spTree>
    <p:extLst>
      <p:ext uri="{BB962C8B-B14F-4D97-AF65-F5344CB8AC3E}">
        <p14:creationId xmlns:p14="http://schemas.microsoft.com/office/powerpoint/2010/main" val="37514255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8D2665A4-0679-4A59-A1C7-D2173A06B5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93662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/>
              <a:t>Proteiny</a:t>
            </a:r>
          </a:p>
        </p:txBody>
      </p:sp>
      <p:sp>
        <p:nvSpPr>
          <p:cNvPr id="32771" name="Text Box 2">
            <a:extLst>
              <a:ext uri="{FF2B5EF4-FFF2-40B4-BE49-F238E27FC236}">
                <a16:creationId xmlns:a16="http://schemas.microsoft.com/office/drawing/2014/main" id="{50A9B358-7BA8-48D3-91FF-86300E653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196975"/>
            <a:ext cx="8353425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b="1" i="1">
                <a:solidFill>
                  <a:srgbClr val="000000"/>
                </a:solidFill>
              </a:rPr>
              <a:t>Mikrobiální rozklad</a:t>
            </a:r>
            <a:r>
              <a:rPr lang="cs-CZ" altLang="cs-CZ">
                <a:solidFill>
                  <a:srgbClr val="000000"/>
                </a:solidFill>
              </a:rPr>
              <a:t>:</a:t>
            </a:r>
          </a:p>
          <a:p>
            <a:pPr eaLnBrk="1" hangingPunct="1">
              <a:buClrTx/>
              <a:buFontTx/>
              <a:buNone/>
            </a:pPr>
            <a:endParaRPr lang="cs-CZ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>
                <a:solidFill>
                  <a:srgbClr val="000000"/>
                </a:solidFill>
              </a:rPr>
              <a:t>Hydrolýza proteinů: peptidy, peptony, aminokyseliny</a:t>
            </a:r>
          </a:p>
          <a:p>
            <a:pPr eaLnBrk="1" hangingPunct="1">
              <a:buClrTx/>
              <a:buFontTx/>
              <a:buNone/>
            </a:pPr>
            <a:endParaRPr lang="cs-CZ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>
                <a:solidFill>
                  <a:srgbClr val="000000"/>
                </a:solidFill>
              </a:rPr>
              <a:t>Deaminace aminokyselin: amoniak + organické kyseliny (VFA)</a:t>
            </a:r>
          </a:p>
          <a:p>
            <a:pPr eaLnBrk="1" hangingPunct="1">
              <a:buClrTx/>
              <a:buFontTx/>
              <a:buNone/>
            </a:pPr>
            <a:endParaRPr lang="cs-CZ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>
                <a:solidFill>
                  <a:srgbClr val="000000"/>
                </a:solidFill>
              </a:rPr>
              <a:t>Ptomainy: kadaverin, putrescin, histamin</a:t>
            </a:r>
          </a:p>
          <a:p>
            <a:pPr eaLnBrk="1" hangingPunct="1">
              <a:buClrTx/>
              <a:buFontTx/>
              <a:buNone/>
            </a:pPr>
            <a:endParaRPr lang="cs-CZ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>
                <a:solidFill>
                  <a:srgbClr val="000000"/>
                </a:solidFill>
              </a:rPr>
              <a:t>Skatol, indol</a:t>
            </a:r>
          </a:p>
          <a:p>
            <a:pPr eaLnBrk="1" hangingPunct="1">
              <a:buClrTx/>
              <a:buFontTx/>
              <a:buNone/>
            </a:pPr>
            <a:endParaRPr lang="cs-CZ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cs-CZ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endParaRPr lang="cs-CZ" altLang="cs-CZ">
              <a:solidFill>
                <a:srgbClr val="000000"/>
              </a:solidFill>
            </a:endParaRPr>
          </a:p>
        </p:txBody>
      </p:sp>
      <p:pic>
        <p:nvPicPr>
          <p:cNvPr id="32772" name="Picture 3">
            <a:extLst>
              <a:ext uri="{FF2B5EF4-FFF2-40B4-BE49-F238E27FC236}">
                <a16:creationId xmlns:a16="http://schemas.microsoft.com/office/drawing/2014/main" id="{209E1F16-915A-4C83-B551-CC3C2A48D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437063"/>
            <a:ext cx="2898775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3" name="Text Box 4">
            <a:extLst>
              <a:ext uri="{FF2B5EF4-FFF2-40B4-BE49-F238E27FC236}">
                <a16:creationId xmlns:a16="http://schemas.microsoft.com/office/drawing/2014/main" id="{37C3D349-CF37-423B-8323-75FEDB000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213" y="5176838"/>
            <a:ext cx="5205412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i="1">
                <a:solidFill>
                  <a:srgbClr val="000000"/>
                </a:solidFill>
              </a:rPr>
              <a:t>Rašeliniště</a:t>
            </a:r>
            <a:r>
              <a:rPr lang="cs-CZ" altLang="cs-CZ">
                <a:solidFill>
                  <a:srgbClr val="000000"/>
                </a:solidFill>
              </a:rPr>
              <a:t>: interakce proteinů s tříslovinami = omezená dekompozice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>
            <a:extLst>
              <a:ext uri="{FF2B5EF4-FFF2-40B4-BE49-F238E27FC236}">
                <a16:creationId xmlns:a16="http://schemas.microsoft.com/office/drawing/2014/main" id="{77E7615D-CC6D-4237-B326-90D30C8098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836613"/>
            <a:ext cx="3024187" cy="158432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200"/>
              <a:t>Těkavé organické kyseliny</a:t>
            </a:r>
          </a:p>
        </p:txBody>
      </p:sp>
      <p:graphicFrame>
        <p:nvGraphicFramePr>
          <p:cNvPr id="20482" name="Group 2">
            <a:extLst>
              <a:ext uri="{FF2B5EF4-FFF2-40B4-BE49-F238E27FC236}">
                <a16:creationId xmlns:a16="http://schemas.microsoft.com/office/drawing/2014/main" id="{3153C158-FF19-4891-87E7-84C0C4CEADB1}"/>
              </a:ext>
            </a:extLst>
          </p:cNvPr>
          <p:cNvGraphicFramePr>
            <a:graphicFrameLocks noGrp="1"/>
          </p:cNvGraphicFramePr>
          <p:nvPr/>
        </p:nvGraphicFramePr>
        <p:xfrm>
          <a:off x="968375" y="4691063"/>
          <a:ext cx="4965700" cy="1254141"/>
        </p:xfrm>
        <a:graphic>
          <a:graphicData uri="http://schemas.openxmlformats.org/drawingml/2006/table">
            <a:tbl>
              <a:tblPr/>
              <a:tblGrid>
                <a:gridCol w="12461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1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38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98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2232"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ug/g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izomáselná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valerová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izovalerová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232"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Duz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412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159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-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232"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Knin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-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-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11,5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743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Lucida Sans Unicode" charset="0"/>
                          <a:cs typeface="Lucida Sans Unicode" charset="0"/>
                        </a:rPr>
                        <a:t>Knin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9,3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-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39725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342900" algn="l"/>
                          <a:tab pos="790575" algn="l"/>
                          <a:tab pos="1239838" algn="l"/>
                          <a:tab pos="1689100" algn="l"/>
                          <a:tab pos="2138363" algn="l"/>
                          <a:tab pos="2587625" algn="l"/>
                          <a:tab pos="3036888" algn="l"/>
                          <a:tab pos="3486150" algn="l"/>
                          <a:tab pos="3935413" algn="l"/>
                          <a:tab pos="4384675" algn="l"/>
                          <a:tab pos="4833938" algn="l"/>
                          <a:tab pos="5283200" algn="l"/>
                          <a:tab pos="5732463" algn="l"/>
                          <a:tab pos="6181725" algn="l"/>
                          <a:tab pos="6630988" algn="l"/>
                          <a:tab pos="7080250" algn="l"/>
                          <a:tab pos="7529513" algn="l"/>
                          <a:tab pos="7978775" algn="l"/>
                          <a:tab pos="8428038" algn="l"/>
                          <a:tab pos="8877300" algn="l"/>
                          <a:tab pos="9326563" algn="l"/>
                        </a:tabLst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6" charset="0"/>
                          <a:ea typeface="SimSun" charset="-122"/>
                        </a:rPr>
                        <a:t>7,3</a:t>
                      </a:r>
                    </a:p>
                  </a:txBody>
                  <a:tcPr marL="90000" marR="90000" marT="73423" marB="4679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5860" name="Rectangle 19">
            <a:extLst>
              <a:ext uri="{FF2B5EF4-FFF2-40B4-BE49-F238E27FC236}">
                <a16:creationId xmlns:a16="http://schemas.microsoft.com/office/drawing/2014/main" id="{E1DA3652-6A15-4B99-ACC2-9DCD88B939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538" y="6019800"/>
            <a:ext cx="5321300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Hřbitov v Duzu (Kosovo) a hromadný hrob v Kninu (Chorvatsko). </a:t>
            </a:r>
          </a:p>
        </p:txBody>
      </p:sp>
      <p:pic>
        <p:nvPicPr>
          <p:cNvPr id="35861" name="Picture 20">
            <a:extLst>
              <a:ext uri="{FF2B5EF4-FFF2-40B4-BE49-F238E27FC236}">
                <a16:creationId xmlns:a16="http://schemas.microsoft.com/office/drawing/2014/main" id="{1DBC9F42-138E-41EA-9262-A87233DFE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04813"/>
            <a:ext cx="5262563" cy="365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62" name="Text Box 21">
            <a:extLst>
              <a:ext uri="{FF2B5EF4-FFF2-40B4-BE49-F238E27FC236}">
                <a16:creationId xmlns:a16="http://schemas.microsoft.com/office/drawing/2014/main" id="{5B933B9A-F083-4F4E-8941-6C24771D2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997200"/>
            <a:ext cx="2395537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Mikrobiální rozklad a deaminace proteinů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>
            <a:extLst>
              <a:ext uri="{FF2B5EF4-FFF2-40B4-BE49-F238E27FC236}">
                <a16:creationId xmlns:a16="http://schemas.microsoft.com/office/drawing/2014/main" id="{94F37689-2E21-4E84-B6A0-E82E2BE055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1841" y="180361"/>
            <a:ext cx="8228160" cy="1311840"/>
          </a:xfrm>
        </p:spPr>
        <p:txBody>
          <a:bodyPr/>
          <a:lstStyle/>
          <a:p>
            <a:pPr>
              <a:tabLst>
                <a:tab pos="0" algn="l"/>
                <a:tab pos="912973" algn="l"/>
                <a:tab pos="1827387" algn="l"/>
                <a:tab pos="2741800" algn="l"/>
                <a:tab pos="3656214" algn="l"/>
                <a:tab pos="4570627" algn="l"/>
                <a:tab pos="5485041" algn="l"/>
                <a:tab pos="6399454" algn="l"/>
                <a:tab pos="7313868" algn="l"/>
                <a:tab pos="8228281" algn="l"/>
                <a:tab pos="9142695" algn="l"/>
                <a:tab pos="10057108" algn="l"/>
              </a:tabLst>
            </a:pPr>
            <a:r>
              <a:rPr lang="cs-CZ" altLang="en-US" sz="3175"/>
              <a:t>Přítomnost dutého prostoru</a:t>
            </a:r>
            <a:endParaRPr lang="en-GB" altLang="en-US" sz="3175"/>
          </a:p>
        </p:txBody>
      </p:sp>
      <p:pic>
        <p:nvPicPr>
          <p:cNvPr id="70659" name="Picture 2">
            <a:extLst>
              <a:ext uri="{FF2B5EF4-FFF2-40B4-BE49-F238E27FC236}">
                <a16:creationId xmlns:a16="http://schemas.microsoft.com/office/drawing/2014/main" id="{369FC3F6-AD17-436D-A849-1BD3D0700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601" y="1977481"/>
            <a:ext cx="5768640" cy="3928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>
            <a:extLst>
              <a:ext uri="{FF2B5EF4-FFF2-40B4-BE49-F238E27FC236}">
                <a16:creationId xmlns:a16="http://schemas.microsoft.com/office/drawing/2014/main" id="{2BEAAC83-89B2-4346-8987-6E2552982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41" y="1677961"/>
            <a:ext cx="8228160" cy="466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07" name="Rectangle 1">
            <a:extLst>
              <a:ext uri="{FF2B5EF4-FFF2-40B4-BE49-F238E27FC236}">
                <a16:creationId xmlns:a16="http://schemas.microsoft.com/office/drawing/2014/main" id="{2074685B-4AAA-4F38-8613-A5735661EF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1841" y="180361"/>
            <a:ext cx="8228160" cy="1311840"/>
          </a:xfrm>
        </p:spPr>
        <p:txBody>
          <a:bodyPr/>
          <a:lstStyle/>
          <a:p>
            <a:pPr>
              <a:tabLst>
                <a:tab pos="0" algn="l"/>
                <a:tab pos="912973" algn="l"/>
                <a:tab pos="1827387" algn="l"/>
                <a:tab pos="2741800" algn="l"/>
                <a:tab pos="3656214" algn="l"/>
                <a:tab pos="4570627" algn="l"/>
                <a:tab pos="5485041" algn="l"/>
                <a:tab pos="6399454" algn="l"/>
                <a:tab pos="7313868" algn="l"/>
                <a:tab pos="8228281" algn="l"/>
                <a:tab pos="9142695" algn="l"/>
                <a:tab pos="10057108" algn="l"/>
              </a:tabLst>
            </a:pPr>
            <a:r>
              <a:rPr lang="cs-CZ" altLang="en-US" sz="3175"/>
              <a:t>Přítomnost dutého prostoru</a:t>
            </a:r>
            <a:endParaRPr lang="en-GB" altLang="en-US" sz="3175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>
            <a:extLst>
              <a:ext uri="{FF2B5EF4-FFF2-40B4-BE49-F238E27FC236}">
                <a16:creationId xmlns:a16="http://schemas.microsoft.com/office/drawing/2014/main" id="{43B5F428-584D-4522-9E64-1BE1F4BE2B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1841" y="180361"/>
            <a:ext cx="8228160" cy="1311840"/>
          </a:xfrm>
        </p:spPr>
        <p:txBody>
          <a:bodyPr/>
          <a:lstStyle/>
          <a:p>
            <a:pPr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  <a:defRPr/>
            </a:pPr>
            <a:r>
              <a:rPr lang="en-GB" altLang="en-US" sz="3199" dirty="0" err="1"/>
              <a:t>Disartikulace</a:t>
            </a:r>
            <a:r>
              <a:rPr lang="en-GB" altLang="en-US" sz="3199" dirty="0"/>
              <a:t> </a:t>
            </a:r>
            <a:r>
              <a:rPr lang="en-GB" altLang="en-US" sz="3199" dirty="0" err="1"/>
              <a:t>kloubních</a:t>
            </a:r>
            <a:r>
              <a:rPr lang="en-GB" altLang="en-US" sz="3199" dirty="0"/>
              <a:t> </a:t>
            </a:r>
            <a:r>
              <a:rPr lang="en-GB" altLang="en-US" sz="3199" dirty="0" err="1"/>
              <a:t>spojení</a:t>
            </a:r>
            <a:endParaRPr lang="en-GB" altLang="en-US" sz="3199" dirty="0"/>
          </a:p>
        </p:txBody>
      </p:sp>
      <p:sp>
        <p:nvSpPr>
          <p:cNvPr id="66562" name="Text Box 2">
            <a:extLst>
              <a:ext uri="{FF2B5EF4-FFF2-40B4-BE49-F238E27FC236}">
                <a16:creationId xmlns:a16="http://schemas.microsoft.com/office/drawing/2014/main" id="{E4D70FE1-4F03-49EA-AA6D-7089F1DB7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8801" y="10319760"/>
            <a:ext cx="1497600" cy="285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0" tIns="46795" rIns="89990" bIns="46795"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en-US" sz="2000" dirty="0"/>
              <a:t>H. </a:t>
            </a:r>
            <a:r>
              <a:rPr lang="en-GB" altLang="en-US" sz="2000" dirty="0" err="1"/>
              <a:t>Duday</a:t>
            </a:r>
            <a:endParaRPr lang="en-GB" altLang="en-US" sz="2000" dirty="0"/>
          </a:p>
        </p:txBody>
      </p:sp>
      <p:pic>
        <p:nvPicPr>
          <p:cNvPr id="74756" name="Picture 3">
            <a:extLst>
              <a:ext uri="{FF2B5EF4-FFF2-40B4-BE49-F238E27FC236}">
                <a16:creationId xmlns:a16="http://schemas.microsoft.com/office/drawing/2014/main" id="{43F0DCB8-4A61-4108-B200-6892E7BBA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1" y="1734121"/>
            <a:ext cx="3224160" cy="456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7" name="Picture 2" descr="http://www.theposthole.org/sites/theposthole.org/files/images/8/antorprehis.jpg">
            <a:extLst>
              <a:ext uri="{FF2B5EF4-FFF2-40B4-BE49-F238E27FC236}">
                <a16:creationId xmlns:a16="http://schemas.microsoft.com/office/drawing/2014/main" id="{E25BA544-07E5-4A80-A852-22A2762C2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81" y="1706761"/>
            <a:ext cx="3399840" cy="46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>
            <a:extLst>
              <a:ext uri="{FF2B5EF4-FFF2-40B4-BE49-F238E27FC236}">
                <a16:creationId xmlns:a16="http://schemas.microsoft.com/office/drawing/2014/main" id="{3595D45C-BC05-4AAF-8360-371DB570B9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921" y="127081"/>
            <a:ext cx="8228160" cy="953280"/>
          </a:xfrm>
        </p:spPr>
        <p:txBody>
          <a:bodyPr/>
          <a:lstStyle/>
          <a:p>
            <a:pPr>
              <a:tabLst>
                <a:tab pos="0" algn="l"/>
                <a:tab pos="914305" algn="l"/>
                <a:tab pos="1828610" algn="l"/>
                <a:tab pos="2742915" algn="l"/>
                <a:tab pos="3657220" algn="l"/>
                <a:tab pos="4571526" algn="l"/>
                <a:tab pos="5485831" algn="l"/>
                <a:tab pos="6400137" algn="l"/>
                <a:tab pos="7314442" algn="l"/>
                <a:tab pos="8228747" algn="l"/>
                <a:tab pos="9143052" algn="l"/>
                <a:tab pos="10057357" algn="l"/>
              </a:tabLst>
              <a:defRPr/>
            </a:pPr>
            <a:r>
              <a:rPr lang="en-GB" altLang="en-US" sz="3199"/>
              <a:t>“effet de parois”</a:t>
            </a:r>
          </a:p>
        </p:txBody>
      </p:sp>
      <p:pic>
        <p:nvPicPr>
          <p:cNvPr id="76803" name="Picture 2">
            <a:extLst>
              <a:ext uri="{FF2B5EF4-FFF2-40B4-BE49-F238E27FC236}">
                <a16:creationId xmlns:a16="http://schemas.microsoft.com/office/drawing/2014/main" id="{08A6C015-4AD2-4479-BB8D-94CA635B1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01" y="1603081"/>
            <a:ext cx="2855520" cy="415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6804" name="Picture 3">
            <a:extLst>
              <a:ext uri="{FF2B5EF4-FFF2-40B4-BE49-F238E27FC236}">
                <a16:creationId xmlns:a16="http://schemas.microsoft.com/office/drawing/2014/main" id="{F1AA19E2-AEA3-4DA6-9D98-2E10DFE6E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001" y="1440361"/>
            <a:ext cx="2878560" cy="41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6805" name="Text Box 4">
            <a:extLst>
              <a:ext uri="{FF2B5EF4-FFF2-40B4-BE49-F238E27FC236}">
                <a16:creationId xmlns:a16="http://schemas.microsoft.com/office/drawing/2014/main" id="{69BD8961-0C92-4DB9-8729-11E2AD9553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001" y="5679720"/>
            <a:ext cx="4138560" cy="89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0" tIns="46795" rIns="89990" bIns="46795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Aft>
                <a:spcPct val="0"/>
              </a:spcAft>
            </a:pPr>
            <a:r>
              <a:rPr lang="en-GB" altLang="en-US" sz="1633">
                <a:cs typeface="Arial" panose="020B0604020202020204" pitchFamily="34" charset="0"/>
              </a:rPr>
              <a:t>Pavlov Horní pole (KZP)</a:t>
            </a:r>
          </a:p>
        </p:txBody>
      </p:sp>
      <p:sp>
        <p:nvSpPr>
          <p:cNvPr id="76806" name="Text Box 5">
            <a:extLst>
              <a:ext uri="{FF2B5EF4-FFF2-40B4-BE49-F238E27FC236}">
                <a16:creationId xmlns:a16="http://schemas.microsoft.com/office/drawing/2014/main" id="{8CA1ED73-5554-4439-9FF8-2509988A5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001" y="5760360"/>
            <a:ext cx="4138560" cy="898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90" tIns="46795" rIns="89990" bIns="46795" anchor="ctr"/>
          <a:lstStyle>
            <a:lvl1pPr>
              <a:lnSpc>
                <a:spcPct val="93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9pPr>
          </a:lstStyle>
          <a:p>
            <a:pPr algn="ctr" eaLnBrk="1">
              <a:spcAft>
                <a:spcPct val="0"/>
              </a:spcAft>
            </a:pPr>
            <a:r>
              <a:rPr lang="en-GB" altLang="en-US" sz="1633">
                <a:cs typeface="Arial" panose="020B0604020202020204" pitchFamily="34" charset="0"/>
              </a:rPr>
              <a:t>Rebešovice (UK)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3096" y="116632"/>
            <a:ext cx="8229600" cy="490066"/>
          </a:xfrm>
        </p:spPr>
        <p:txBody>
          <a:bodyPr/>
          <a:lstStyle/>
          <a:p>
            <a:r>
              <a:rPr lang="cs-CZ" sz="2800" dirty="0"/>
              <a:t>Pompeje</a:t>
            </a:r>
          </a:p>
        </p:txBody>
      </p:sp>
      <p:pic>
        <p:nvPicPr>
          <p:cNvPr id="6146" name="Picture 2" descr="http://images.fineartamerica.com/images-medium-large/2-pompeii-plaster-cast-grang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68" y="724364"/>
            <a:ext cx="7581056" cy="59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169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724400"/>
            <a:ext cx="2209800" cy="1143000"/>
          </a:xfrm>
        </p:spPr>
        <p:txBody>
          <a:bodyPr>
            <a:normAutofit/>
          </a:bodyPr>
          <a:lstStyle/>
          <a:p>
            <a:r>
              <a:rPr lang="cs-CZ" sz="2800" dirty="0" err="1"/>
              <a:t>Oplontis</a:t>
            </a:r>
            <a:r>
              <a:rPr lang="cs-CZ" sz="2800" dirty="0"/>
              <a:t> (Pompeje)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756047"/>
            <a:ext cx="4490317" cy="2803637"/>
          </a:xfrm>
          <a:prstGeom prst="rect">
            <a:avLst/>
          </a:prstGeom>
        </p:spPr>
      </p:pic>
      <p:pic>
        <p:nvPicPr>
          <p:cNvPr id="3" name="Picture 2" descr="http://www.infohostels.com/immagini/news/466.jpg">
            <a:extLst>
              <a:ext uri="{FF2B5EF4-FFF2-40B4-BE49-F238E27FC236}">
                <a16:creationId xmlns:a16="http://schemas.microsoft.com/office/drawing/2014/main" id="{E23843AD-1300-4199-A64B-31CE1B37C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96136"/>
            <a:ext cx="4490317" cy="311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12C9CEA2-94AD-4D46-93BF-F61EF93DAEAD}"/>
              </a:ext>
            </a:extLst>
          </p:cNvPr>
          <p:cNvSpPr txBox="1">
            <a:spLocks/>
          </p:cNvSpPr>
          <p:nvPr/>
        </p:nvSpPr>
        <p:spPr>
          <a:xfrm>
            <a:off x="952500" y="1481054"/>
            <a:ext cx="1981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800"/>
              <a:t>Pompeje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803659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600" dirty="0"/>
              <a:t>Mumifikace</a:t>
            </a:r>
            <a:endParaRPr lang="en-GB" altLang="cs-CZ" sz="3600" dirty="0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68287" y="1628800"/>
            <a:ext cx="8713788" cy="3095625"/>
          </a:xfrm>
          <a:ln/>
        </p:spPr>
        <p:txBody>
          <a:bodyPr/>
          <a:lstStyle/>
          <a:p>
            <a:pPr indent="-339725">
              <a:spcBef>
                <a:spcPts val="450"/>
              </a:spcBef>
              <a:buClrTx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</a:pPr>
            <a:r>
              <a:rPr lang="cs-CZ" altLang="cs-CZ" sz="2000" dirty="0"/>
              <a:t>	Voda je reakční prostředí pro řadu chemických i biochemických reakcí. Kůže obsahuje velmi malé množství vody (extrémní dehydratace), většina není vázaná (není součástí struktury tkáně).</a:t>
            </a:r>
          </a:p>
          <a:p>
            <a:pPr indent="-339725">
              <a:spcBef>
                <a:spcPts val="450"/>
              </a:spcBef>
              <a:buClrTx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</a:pPr>
            <a:r>
              <a:rPr lang="cs-CZ" altLang="cs-CZ" sz="2000" dirty="0"/>
              <a:t> 	</a:t>
            </a:r>
          </a:p>
          <a:p>
            <a:pPr indent="-339725">
              <a:spcBef>
                <a:spcPts val="450"/>
              </a:spcBef>
              <a:buClrTx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</a:pPr>
            <a:r>
              <a:rPr lang="cs-CZ" altLang="cs-CZ" sz="2000" dirty="0"/>
              <a:t>	</a:t>
            </a:r>
            <a:r>
              <a:rPr lang="cs-CZ" altLang="cs-CZ" sz="2000" b="1" dirty="0"/>
              <a:t>Volná</a:t>
            </a:r>
            <a:r>
              <a:rPr lang="cs-CZ" altLang="cs-CZ" sz="2000" dirty="0"/>
              <a:t> voda může interagovat s prostředím, její obsah se výrazně mění vlivem vnějších podmínek. </a:t>
            </a:r>
          </a:p>
          <a:p>
            <a:pPr indent="-339725">
              <a:spcBef>
                <a:spcPts val="450"/>
              </a:spcBef>
              <a:buClrTx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</a:pPr>
            <a:endParaRPr lang="cs-CZ" altLang="cs-CZ" sz="2000" dirty="0"/>
          </a:p>
          <a:p>
            <a:pPr indent="-339725">
              <a:spcBef>
                <a:spcPts val="450"/>
              </a:spcBef>
              <a:buClrTx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</a:pPr>
            <a:r>
              <a:rPr lang="cs-CZ" altLang="cs-CZ" sz="2000" dirty="0"/>
              <a:t>	</a:t>
            </a:r>
            <a:r>
              <a:rPr lang="cs-CZ" altLang="cs-CZ" sz="2000" b="1" dirty="0"/>
              <a:t>Vázaná</a:t>
            </a:r>
            <a:r>
              <a:rPr lang="cs-CZ" altLang="cs-CZ" sz="2000" dirty="0"/>
              <a:t> voda je vázaná fyzikálně (sorpce, kapilární síly) a/nebo chemicky.</a:t>
            </a:r>
          </a:p>
          <a:p>
            <a:pPr indent="-339725">
              <a:spcBef>
                <a:spcPts val="450"/>
              </a:spcBef>
              <a:buClrTx/>
              <a:buFontTx/>
              <a:buNone/>
              <a:tabLst>
                <a:tab pos="342900" algn="l"/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  <a:tab pos="10331450" algn="l"/>
                <a:tab pos="10780713" algn="l"/>
              </a:tabLst>
            </a:pPr>
            <a:endParaRPr lang="cs-CZ" altLang="cs-CZ" sz="2000" dirty="0"/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395288" y="4797425"/>
            <a:ext cx="8459787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cs-CZ"/>
              <a:t>V suchém prostředí dochází k dehydrataci kolagenu. Molekuly vody uložené mezi molekulami kolagenu mají „změkčující účinek“, umožňují větší pohyblivost kolagenových vláken. Ztráta vody vyvolává uložení vláken ve svazcích do kompaktnější, méně pohyblivé struktury. Kůže tvrdnou a křehnou, jsou málo odolné vůči mechanickému namáhání. </a:t>
            </a:r>
          </a:p>
        </p:txBody>
      </p:sp>
    </p:spTree>
    <p:extLst>
      <p:ext uri="{BB962C8B-B14F-4D97-AF65-F5344CB8AC3E}">
        <p14:creationId xmlns:p14="http://schemas.microsoft.com/office/powerpoint/2010/main" val="33065010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582613"/>
            <a:ext cx="7772400" cy="642937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600"/>
              <a:t>Význam chemických metod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557338"/>
            <a:ext cx="7772400" cy="4538662"/>
          </a:xfrm>
          <a:ln/>
        </p:spPr>
        <p:txBody>
          <a:bodyPr/>
          <a:lstStyle/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/>
              <a:t>Doplnění závěrů makro- a mikroskopických metod </a:t>
            </a:r>
          </a:p>
          <a:p>
            <a:pPr marL="341313" indent="-341313">
              <a:spcBef>
                <a:spcPts val="2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sz="800"/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/>
              <a:t>Příčiny dekompozice pozůstatků, predikce jejich zachovalosti a možnosti konzervace</a:t>
            </a:r>
          </a:p>
          <a:p>
            <a:pPr marL="341313" indent="-341313">
              <a:spcBef>
                <a:spcPts val="2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sz="800"/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/>
              <a:t>Kontaminace pozůstatků (nutriční rekonstrukce, toxikologie)</a:t>
            </a:r>
          </a:p>
          <a:p>
            <a:pPr marL="341313" indent="-341313">
              <a:spcBef>
                <a:spcPts val="2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sz="800"/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/>
              <a:t>Detekce přítomnosti totálně rozložených nebo přemístěných pozůstatků, přítomnost rakve a org. artefaktů</a:t>
            </a:r>
          </a:p>
          <a:p>
            <a:pPr marL="341313" indent="-341313">
              <a:spcBef>
                <a:spcPts val="200"/>
              </a:spcBef>
              <a:buFont typeface="Arial" panose="020B0604020202020204" pitchFamily="34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cs-CZ" altLang="cs-CZ" sz="800"/>
          </a:p>
          <a:p>
            <a:pPr marL="341313" indent="-341313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cs-CZ" altLang="cs-CZ" sz="2400"/>
              <a:t>Průběh kremace (kosti, silikátové konkrece), autenticita pozůstatků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600"/>
              <a:t>Voda</a:t>
            </a:r>
          </a:p>
        </p:txBody>
      </p:sp>
      <p:graphicFrame>
        <p:nvGraphicFramePr>
          <p:cNvPr id="54274" name="Group 2"/>
          <p:cNvGraphicFramePr>
            <a:graphicFrameLocks noGrp="1"/>
          </p:cNvGraphicFramePr>
          <p:nvPr/>
        </p:nvGraphicFramePr>
        <p:xfrm>
          <a:off x="4716463" y="2060575"/>
          <a:ext cx="4040187" cy="3417889"/>
        </p:xfrm>
        <a:graphic>
          <a:graphicData uri="http://schemas.openxmlformats.org/drawingml/2006/table">
            <a:tbl>
              <a:tblPr/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8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58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89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78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Typ vody</a:t>
                      </a:r>
                    </a:p>
                    <a:p>
                      <a:pPr marL="0" marR="0" lvl="0" indent="0" algn="l" defTabSz="449263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(% celk. hm.)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noha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hýždě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868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87000"/>
                        </a:lnSpc>
                        <a:spcBef>
                          <a:spcPts val="7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endParaRPr kumimoji="0" lang="en-GB" altLang="cs-CZ" sz="2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000" marR="90000" marT="117504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Ötzi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Recent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Ötzi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cs-CZ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Recent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1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Volná 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16,50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52,70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13,59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48,07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063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Chemicky vázaná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1,43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18,56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2,34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16,00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1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Celková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17,93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71,26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15,93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914400" algn="l"/>
                          <a:tab pos="1828800" algn="l"/>
                          <a:tab pos="2743200" algn="l"/>
                          <a:tab pos="3657600" algn="l"/>
                          <a:tab pos="4572000" algn="l"/>
                          <a:tab pos="5486400" algn="l"/>
                          <a:tab pos="6400800" algn="l"/>
                          <a:tab pos="7315200" algn="l"/>
                          <a:tab pos="8229600" algn="l"/>
                          <a:tab pos="9144000" algn="l"/>
                          <a:tab pos="10058400" algn="l"/>
                        </a:tabLst>
                      </a:pPr>
                      <a:r>
                        <a:rPr kumimoji="0" lang="en-GB" altLang="cs-CZ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Arial" panose="020B0604020202020204" pitchFamily="34" charset="0"/>
                        </a:rPr>
                        <a:t>64,07</a:t>
                      </a:r>
                    </a:p>
                  </a:txBody>
                  <a:tcPr marL="90000" marR="90000" marT="69480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4298" name="Rectangle 26"/>
          <p:cNvSpPr>
            <a:spLocks noChangeArrowheads="1"/>
          </p:cNvSpPr>
          <p:nvPr/>
        </p:nvSpPr>
        <p:spPr bwMode="auto">
          <a:xfrm>
            <a:off x="979488" y="6165850"/>
            <a:ext cx="74898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1600"/>
              <a:t>Termická analýza kůže (pokožka + škára), mumie Ötzi a recent (pitevní materiál) </a:t>
            </a:r>
          </a:p>
        </p:txBody>
      </p:sp>
      <p:pic>
        <p:nvPicPr>
          <p:cNvPr id="54299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133600"/>
            <a:ext cx="3413125" cy="2659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2447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202363" cy="8509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600" dirty="0"/>
              <a:t>M</a:t>
            </a:r>
            <a:r>
              <a:rPr lang="en-GB" altLang="cs-CZ" sz="3600" dirty="0" err="1"/>
              <a:t>umifikace</a:t>
            </a:r>
            <a:endParaRPr lang="en-GB" altLang="cs-CZ" sz="3600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2832100" cy="377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765175"/>
            <a:ext cx="2320925" cy="309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189038" y="5589588"/>
            <a:ext cx="10175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/>
              <a:t>„Ginger“</a:t>
            </a:r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4365625"/>
            <a:ext cx="3213100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3475038" y="5897563"/>
            <a:ext cx="10302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cs-CZ"/>
              <a:t>Palermo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4913313" y="2368550"/>
            <a:ext cx="612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en-GB" altLang="cs-CZ"/>
              <a:t>Inka</a:t>
            </a:r>
          </a:p>
        </p:txBody>
      </p:sp>
    </p:spTree>
    <p:extLst>
      <p:ext uri="{BB962C8B-B14F-4D97-AF65-F5344CB8AC3E}">
        <p14:creationId xmlns:p14="http://schemas.microsoft.com/office/powerpoint/2010/main" val="14476984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913" y="549275"/>
            <a:ext cx="2563812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7023100" y="5876925"/>
            <a:ext cx="11811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/>
              <a:t>Qilakitsoq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059488" cy="70609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600" dirty="0"/>
              <a:t>M</a:t>
            </a:r>
            <a:r>
              <a:rPr lang="en-GB" altLang="cs-CZ" sz="3600" dirty="0" err="1"/>
              <a:t>umifikace</a:t>
            </a:r>
            <a:endParaRPr lang="en-GB" altLang="cs-CZ" sz="3600" dirty="0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933825"/>
            <a:ext cx="3097212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4070350" y="5661025"/>
            <a:ext cx="9921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/>
              <a:t>Franklin</a:t>
            </a:r>
          </a:p>
        </p:txBody>
      </p:sp>
    </p:spTree>
    <p:extLst>
      <p:ext uri="{BB962C8B-B14F-4D97-AF65-F5344CB8AC3E}">
        <p14:creationId xmlns:p14="http://schemas.microsoft.com/office/powerpoint/2010/main" val="5213017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>
            <a:extLst>
              <a:ext uri="{FF2B5EF4-FFF2-40B4-BE49-F238E27FC236}">
                <a16:creationId xmlns:a16="http://schemas.microsoft.com/office/drawing/2014/main" id="{DEA5460F-7484-4CFD-A049-E006CBF88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4038600" cy="269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2" name="Picture 2">
            <a:extLst>
              <a:ext uri="{FF2B5EF4-FFF2-40B4-BE49-F238E27FC236}">
                <a16:creationId xmlns:a16="http://schemas.microsoft.com/office/drawing/2014/main" id="{3227D867-9298-4367-B24B-780FFE40A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54200"/>
            <a:ext cx="4038600" cy="401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3" name="Rectangle 3">
            <a:extLst>
              <a:ext uri="{FF2B5EF4-FFF2-40B4-BE49-F238E27FC236}">
                <a16:creationId xmlns:a16="http://schemas.microsoft.com/office/drawing/2014/main" id="{35B4DEF8-10CF-4597-9304-BFE43AED96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600"/>
              <a:t>„Lidé z bažin“</a:t>
            </a:r>
          </a:p>
        </p:txBody>
      </p:sp>
      <p:sp>
        <p:nvSpPr>
          <p:cNvPr id="40964" name="Text Box 4">
            <a:extLst>
              <a:ext uri="{FF2B5EF4-FFF2-40B4-BE49-F238E27FC236}">
                <a16:creationId xmlns:a16="http://schemas.microsoft.com/office/drawing/2014/main" id="{AA1E371F-EBF8-4404-8C1C-1773EFDAAC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4816475"/>
            <a:ext cx="2717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/>
              <a:t>Muž z Tollundu (Dánsko)</a:t>
            </a:r>
          </a:p>
        </p:txBody>
      </p:sp>
      <p:sp>
        <p:nvSpPr>
          <p:cNvPr id="40965" name="Text Box 5">
            <a:extLst>
              <a:ext uri="{FF2B5EF4-FFF2-40B4-BE49-F238E27FC236}">
                <a16:creationId xmlns:a16="http://schemas.microsoft.com/office/drawing/2014/main" id="{8CB974B7-DFE2-44F3-AFF3-F258CE5D4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8" y="5753100"/>
            <a:ext cx="31940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/>
              <a:t>Muž z Lindow (Velká Británie)</a:t>
            </a:r>
          </a:p>
        </p:txBody>
      </p:sp>
    </p:spTree>
    <p:extLst>
      <p:ext uri="{BB962C8B-B14F-4D97-AF65-F5344CB8AC3E}">
        <p14:creationId xmlns:p14="http://schemas.microsoft.com/office/powerpoint/2010/main" val="10390619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7EB44425-5D90-4480-9396-4C2EDB1850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483225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600"/>
              <a:t>„Lidé z bažin“</a:t>
            </a:r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DA332DCB-7218-4701-BF8E-4191556B07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00438"/>
            <a:ext cx="4038600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31EA9A08-11A5-4CA4-A22A-51323CFDD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836613"/>
            <a:ext cx="3138488" cy="218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8A828859-3E2D-4DD1-9EB6-9B812366B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076700"/>
            <a:ext cx="3281362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7" name="Picture 5">
            <a:extLst>
              <a:ext uri="{FF2B5EF4-FFF2-40B4-BE49-F238E27FC236}">
                <a16:creationId xmlns:a16="http://schemas.microsoft.com/office/drawing/2014/main" id="{68052A5E-7053-45E4-A901-F9868AE56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628775"/>
            <a:ext cx="367665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8" name="Text Box 6">
            <a:extLst>
              <a:ext uri="{FF2B5EF4-FFF2-40B4-BE49-F238E27FC236}">
                <a16:creationId xmlns:a16="http://schemas.microsoft.com/office/drawing/2014/main" id="{C99E1FD5-0965-4BA6-9A0C-BAE6818AC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7338" y="5805488"/>
            <a:ext cx="28305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/>
              <a:t>Muž z Grauballe (Dánsko)</a:t>
            </a:r>
          </a:p>
        </p:txBody>
      </p:sp>
      <p:sp>
        <p:nvSpPr>
          <p:cNvPr id="38919" name="Line 7">
            <a:extLst>
              <a:ext uri="{FF2B5EF4-FFF2-40B4-BE49-F238E27FC236}">
                <a16:creationId xmlns:a16="http://schemas.microsoft.com/office/drawing/2014/main" id="{E42803D0-28B4-40F2-8BA5-3D4D0E10BF5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79638" y="1739900"/>
            <a:ext cx="520700" cy="41910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16563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>
            <a:extLst>
              <a:ext uri="{FF2B5EF4-FFF2-40B4-BE49-F238E27FC236}">
                <a16:creationId xmlns:a16="http://schemas.microsoft.com/office/drawing/2014/main" id="{2FF30072-8B32-4A43-A795-50A488A51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60363"/>
            <a:ext cx="5759450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38" name="Picture 2">
            <a:extLst>
              <a:ext uri="{FF2B5EF4-FFF2-40B4-BE49-F238E27FC236}">
                <a16:creationId xmlns:a16="http://schemas.microsoft.com/office/drawing/2014/main" id="{6D8BD37D-8563-4789-BDC1-C0508C89F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3959225"/>
            <a:ext cx="3419475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39" name="Picture 3">
            <a:extLst>
              <a:ext uri="{FF2B5EF4-FFF2-40B4-BE49-F238E27FC236}">
                <a16:creationId xmlns:a16="http://schemas.microsoft.com/office/drawing/2014/main" id="{C5559D82-99C1-4D98-A3B4-E2AA31EFC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1800225"/>
            <a:ext cx="2700337" cy="419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33763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1" name="Picture 7" descr="Blue Man corpse">
            <a:extLst>
              <a:ext uri="{FF2B5EF4-FFF2-40B4-BE49-F238E27FC236}">
                <a16:creationId xmlns:a16="http://schemas.microsoft.com/office/drawing/2014/main" id="{F49797BC-FD9D-425E-8668-6B70CF42C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99039"/>
            <a:ext cx="4620344" cy="282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B4DAE9D-4F6F-430C-97D1-3EA7B6095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916" y="3933056"/>
            <a:ext cx="4795235" cy="244827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D26EC97-9070-4064-862E-6E0EB70B3882}"/>
              </a:ext>
            </a:extLst>
          </p:cNvPr>
          <p:cNvSpPr txBox="1"/>
          <p:nvPr/>
        </p:nvSpPr>
        <p:spPr>
          <a:xfrm>
            <a:off x="1488220" y="2505670"/>
            <a:ext cx="23134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„</a:t>
            </a:r>
            <a:r>
              <a:rPr lang="cs-CZ" dirty="0" err="1"/>
              <a:t>Brienzi</a:t>
            </a:r>
            <a:r>
              <a:rPr lang="cs-CZ" dirty="0"/>
              <a:t>“, jez. </a:t>
            </a:r>
            <a:r>
              <a:rPr lang="cs-CZ" dirty="0" err="1"/>
              <a:t>Brienz</a:t>
            </a:r>
            <a:r>
              <a:rPr lang="cs-CZ" dirty="0"/>
              <a:t> </a:t>
            </a:r>
          </a:p>
          <a:p>
            <a:pPr algn="ctr"/>
            <a:r>
              <a:rPr lang="cs-CZ" dirty="0"/>
              <a:t>(Švýcarsko)</a:t>
            </a:r>
          </a:p>
          <a:p>
            <a:pPr algn="ctr"/>
            <a:r>
              <a:rPr lang="cs-CZ" dirty="0"/>
              <a:t>cca 1700 n. l.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6656CA8-FDA8-422A-A026-E696B5B43DF3}"/>
              </a:ext>
            </a:extLst>
          </p:cNvPr>
          <p:cNvSpPr txBox="1"/>
          <p:nvPr/>
        </p:nvSpPr>
        <p:spPr>
          <a:xfrm>
            <a:off x="1392489" y="4357083"/>
            <a:ext cx="22785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/>
              <a:t>Tomašica</a:t>
            </a:r>
            <a:r>
              <a:rPr lang="cs-CZ" dirty="0"/>
              <a:t>, hrom. </a:t>
            </a:r>
            <a:r>
              <a:rPr lang="en-US"/>
              <a:t>h</a:t>
            </a:r>
            <a:r>
              <a:rPr lang="cs-CZ"/>
              <a:t>rob</a:t>
            </a:r>
            <a:endParaRPr lang="cs-CZ" dirty="0"/>
          </a:p>
          <a:p>
            <a:pPr algn="ctr"/>
            <a:r>
              <a:rPr lang="cs-CZ" dirty="0"/>
              <a:t>(Bosna a Hercegovina)</a:t>
            </a:r>
          </a:p>
          <a:p>
            <a:pPr algn="ctr"/>
            <a:r>
              <a:rPr lang="cs-CZ" dirty="0"/>
              <a:t>1992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:a16="http://schemas.microsoft.com/office/drawing/2014/main" id="{497CF32B-0A2F-459D-8EDA-EB7714CD9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414373"/>
            <a:ext cx="225414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Zmýdelnění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(saponifikace)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3">
            <a:extLst>
              <a:ext uri="{FF2B5EF4-FFF2-40B4-BE49-F238E27FC236}">
                <a16:creationId xmlns:a16="http://schemas.microsoft.com/office/drawing/2014/main" id="{AF3C78C7-854B-48FC-80C3-A26CA857B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3425098"/>
            <a:ext cx="3943350" cy="221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Hydrogenace kyseliny olejové na stearovou a linoleové na palmitovou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900" dirty="0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Oxidace kyseliny olejové na </a:t>
            </a:r>
            <a:r>
              <a:rPr lang="cs-CZ" alt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hydroxystearovou</a:t>
            </a:r>
            <a:r>
              <a:rPr lang="cs-CZ" alt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a </a:t>
            </a:r>
            <a:r>
              <a:rPr lang="cs-CZ" altLang="cs-CZ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oxostearovou</a:t>
            </a:r>
            <a:endParaRPr lang="cs-CZ" altLang="cs-CZ" sz="2000" dirty="0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900" dirty="0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Vznik solí mastných kyselin (Na</a:t>
            </a:r>
            <a:r>
              <a:rPr lang="cs-CZ" altLang="cs-CZ" sz="2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+</a:t>
            </a:r>
            <a:r>
              <a:rPr lang="cs-CZ" alt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, K</a:t>
            </a:r>
            <a:r>
              <a:rPr lang="cs-CZ" altLang="cs-CZ" sz="2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+</a:t>
            </a:r>
            <a:r>
              <a:rPr lang="cs-CZ" alt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a Ca</a:t>
            </a:r>
            <a:r>
              <a:rPr lang="cs-CZ" altLang="cs-CZ" sz="20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2+</a:t>
            </a:r>
            <a:r>
              <a:rPr lang="cs-CZ" altLang="cs-CZ" sz="20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)</a:t>
            </a:r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id="{86FA9A2D-DE0B-43AA-B2BA-D3B7E022C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157288"/>
            <a:ext cx="4852988" cy="4710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1" name="Text Box 4">
            <a:extLst>
              <a:ext uri="{FF2B5EF4-FFF2-40B4-BE49-F238E27FC236}">
                <a16:creationId xmlns:a16="http://schemas.microsoft.com/office/drawing/2014/main" id="{5988B8A3-2C59-4182-9BA9-79949A87A8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069" y="411677"/>
            <a:ext cx="40479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Zmýdelnění (saponifikace)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3BEF1021-42BD-420B-B9F9-A9F4B62F7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592" y="2238079"/>
            <a:ext cx="2172687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Adipocire</a:t>
            </a:r>
            <a:r>
              <a:rPr lang="cs-CZ" altLang="cs-CZ" sz="24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(mrtvolný vosk)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>
            <a:extLst>
              <a:ext uri="{FF2B5EF4-FFF2-40B4-BE49-F238E27FC236}">
                <a16:creationId xmlns:a16="http://schemas.microsoft.com/office/drawing/2014/main" id="{8E52B313-268E-4087-8E15-3E6B5E3203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8013" cy="708025"/>
          </a:xfrm>
        </p:spPr>
        <p:txBody>
          <a:bodyPr tIns="25471"/>
          <a:lstStyle/>
          <a:p>
            <a:pPr eaLnBrk="1" hangingPunct="1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</a:pPr>
            <a:r>
              <a:rPr lang="cs-CZ" altLang="cs-CZ" sz="2900" dirty="0"/>
              <a:t>St. </a:t>
            </a:r>
            <a:r>
              <a:rPr lang="cs-CZ" altLang="cs-CZ" sz="2900" dirty="0" err="1"/>
              <a:t>Bees</a:t>
            </a:r>
            <a:r>
              <a:rPr lang="cs-CZ" altLang="cs-CZ" sz="2900" dirty="0"/>
              <a:t> Man</a:t>
            </a:r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3344DFB1-7207-4A5C-BDD0-83F13A59D6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98463" y="1295400"/>
            <a:ext cx="8228012" cy="1006475"/>
          </a:xfrm>
        </p:spPr>
        <p:txBody>
          <a:bodyPr/>
          <a:lstStyle/>
          <a:p>
            <a:pPr eaLnBrk="1" hangingPunct="1"/>
            <a:r>
              <a:rPr lang="cs-CZ" altLang="cs-CZ" sz="2000" dirty="0"/>
              <a:t>- mrtvý je pravděpodobně rytíř </a:t>
            </a:r>
            <a:r>
              <a:rPr lang="en-US" altLang="cs-CZ" sz="2000" dirty="0"/>
              <a:t>Anthony de Lucy</a:t>
            </a:r>
            <a:r>
              <a:rPr lang="cs-CZ" altLang="cs-CZ" sz="2000" dirty="0"/>
              <a:t> († </a:t>
            </a:r>
            <a:r>
              <a:rPr lang="en-US" altLang="cs-CZ" sz="2000" dirty="0"/>
              <a:t>1368</a:t>
            </a:r>
            <a:r>
              <a:rPr lang="cs-CZ" altLang="cs-CZ" sz="2000" dirty="0"/>
              <a:t>)</a:t>
            </a:r>
          </a:p>
        </p:txBody>
      </p:sp>
      <p:pic>
        <p:nvPicPr>
          <p:cNvPr id="30724" name="Picture 3">
            <a:extLst>
              <a:ext uri="{FF2B5EF4-FFF2-40B4-BE49-F238E27FC236}">
                <a16:creationId xmlns:a16="http://schemas.microsoft.com/office/drawing/2014/main" id="{9D8A9F60-433B-4C2C-B56E-2990BA862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5" y="2535238"/>
            <a:ext cx="2800350" cy="187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5" name="Picture 4">
            <a:extLst>
              <a:ext uri="{FF2B5EF4-FFF2-40B4-BE49-F238E27FC236}">
                <a16:creationId xmlns:a16="http://schemas.microsoft.com/office/drawing/2014/main" id="{51475323-A80A-4AB1-8A7E-8F58545B8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4841875"/>
            <a:ext cx="2801937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6" name="Picture 5">
            <a:extLst>
              <a:ext uri="{FF2B5EF4-FFF2-40B4-BE49-F238E27FC236}">
                <a16:creationId xmlns:a16="http://schemas.microsoft.com/office/drawing/2014/main" id="{EA94F977-C3D9-466D-B6EE-9DBFA07E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613025"/>
            <a:ext cx="2284413" cy="387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7" name="Picture 6">
            <a:extLst>
              <a:ext uri="{FF2B5EF4-FFF2-40B4-BE49-F238E27FC236}">
                <a16:creationId xmlns:a16="http://schemas.microsoft.com/office/drawing/2014/main" id="{92CF5F4D-B2CB-4E61-A6D7-1339B9F9F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4735513"/>
            <a:ext cx="3100387" cy="179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8" name="Picture 7">
            <a:extLst>
              <a:ext uri="{FF2B5EF4-FFF2-40B4-BE49-F238E27FC236}">
                <a16:creationId xmlns:a16="http://schemas.microsoft.com/office/drawing/2014/main" id="{763BA2FD-8346-4986-9BBE-8C45A5A6B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2449513"/>
            <a:ext cx="2541588" cy="199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>
            <a:extLst>
              <a:ext uri="{FF2B5EF4-FFF2-40B4-BE49-F238E27FC236}">
                <a16:creationId xmlns:a16="http://schemas.microsoft.com/office/drawing/2014/main" id="{59360D74-4B24-46D8-97EA-8E2EE0F9F1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5586412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/>
              <a:t>Cimetiére des Innocents </a:t>
            </a:r>
          </a:p>
        </p:txBody>
      </p:sp>
      <p:pic>
        <p:nvPicPr>
          <p:cNvPr id="28675" name="Picture 2">
            <a:extLst>
              <a:ext uri="{FF2B5EF4-FFF2-40B4-BE49-F238E27FC236}">
                <a16:creationId xmlns:a16="http://schemas.microsoft.com/office/drawing/2014/main" id="{0092A4FD-EF24-44CB-97CD-2E8BE4F0F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04813"/>
            <a:ext cx="2133600" cy="240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3">
            <a:extLst>
              <a:ext uri="{FF2B5EF4-FFF2-40B4-BE49-F238E27FC236}">
                <a16:creationId xmlns:a16="http://schemas.microsoft.com/office/drawing/2014/main" id="{D5B401B6-BCAB-4664-A3E2-AF137857D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86163"/>
            <a:ext cx="5472112" cy="297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7" name="Picture 4">
            <a:extLst>
              <a:ext uri="{FF2B5EF4-FFF2-40B4-BE49-F238E27FC236}">
                <a16:creationId xmlns:a16="http://schemas.microsoft.com/office/drawing/2014/main" id="{958F1F13-25D6-468A-91CA-B059E4276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500438"/>
            <a:ext cx="1663700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8" name="Text Box 5">
            <a:extLst>
              <a:ext uri="{FF2B5EF4-FFF2-40B4-BE49-F238E27FC236}">
                <a16:creationId xmlns:a16="http://schemas.microsoft.com/office/drawing/2014/main" id="{2D9E8CE0-1CE2-4570-8D65-63903F4DD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700213"/>
            <a:ext cx="5780088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0000"/>
                </a:solidFill>
                <a:cs typeface="Lucida Sans Unicode" panose="020B0602030504020204" pitchFamily="34" charset="0"/>
              </a:rPr>
              <a:t>Adipocire poprvé charakterizoval chemik Antoine Francois comte de Fourcroy, který jej zjistil na pozůstatcích ze hřbitova Neviňátek v Paříži.  Dlouholetý hřbitov byl 1780 z hygienických důvodů (kvůli nesnesitelnému zápachu) zrušen. Od roku 1785 je na místě hřbitova park.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5881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600"/>
              <a:t>Dekompozice měkkých tkání</a:t>
            </a:r>
          </a:p>
        </p:txBody>
      </p:sp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561975" y="1484313"/>
            <a:ext cx="6983413" cy="477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Biogenní rozklad, limitující faktory:</a:t>
            </a:r>
          </a:p>
          <a:p>
            <a:pPr>
              <a:buClrTx/>
              <a:buFontTx/>
              <a:buNone/>
            </a:pPr>
            <a:endParaRPr lang="cs-CZ" altLang="cs-CZ" sz="800">
              <a:latin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1) množství kyslíku (O</a:t>
            </a:r>
            <a:r>
              <a:rPr lang="cs-CZ" altLang="cs-CZ" sz="2400" baseline="-25000">
                <a:latin typeface="Times New Roman" panose="02020603050405020304" pitchFamily="18" charset="0"/>
              </a:rPr>
              <a:t>2</a:t>
            </a:r>
            <a:r>
              <a:rPr lang="cs-CZ" altLang="cs-CZ" sz="2400">
                <a:latin typeface="Times New Roman" panose="02020603050405020304" pitchFamily="18" charset="0"/>
              </a:rPr>
              <a:t>)</a:t>
            </a:r>
          </a:p>
          <a:p>
            <a:pPr>
              <a:buClr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2) přítomnost vody</a:t>
            </a:r>
          </a:p>
          <a:p>
            <a:pPr>
              <a:buClr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3) přítomnost mikroorganismů (bakterie, plísně)</a:t>
            </a:r>
          </a:p>
          <a:p>
            <a:pPr>
              <a:buClr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	</a:t>
            </a:r>
          </a:p>
          <a:p>
            <a:pPr>
              <a:buClrTx/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Fermentativní autolýza</a:t>
            </a:r>
          </a:p>
          <a:p>
            <a:pPr>
              <a:buClrTx/>
              <a:buFontTx/>
              <a:buNone/>
            </a:pPr>
            <a:endParaRPr lang="cs-CZ" altLang="cs-CZ" sz="800">
              <a:latin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Emfyzém (bakterie)</a:t>
            </a:r>
          </a:p>
          <a:p>
            <a:pPr>
              <a:buClrTx/>
              <a:buFontTx/>
              <a:buNone/>
            </a:pPr>
            <a:endParaRPr lang="cs-CZ" altLang="cs-CZ" sz="800">
              <a:latin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Ztráta tekutin</a:t>
            </a:r>
          </a:p>
          <a:p>
            <a:pPr>
              <a:buClrTx/>
              <a:buFontTx/>
              <a:buNone/>
            </a:pPr>
            <a:endParaRPr lang="cs-CZ" altLang="cs-CZ" sz="800">
              <a:latin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Suchý rozklad (plísně)</a:t>
            </a:r>
          </a:p>
          <a:p>
            <a:pPr>
              <a:buClrTx/>
              <a:buFontTx/>
              <a:buNone/>
            </a:pPr>
            <a:endParaRPr lang="cs-CZ" altLang="cs-CZ" sz="800">
              <a:latin typeface="Times New Roman" panose="02020603050405020304" pitchFamily="18" charset="0"/>
            </a:endParaRPr>
          </a:p>
          <a:p>
            <a:pPr>
              <a:buClrTx/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Skeletizace a disartikulace	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353442"/>
            <a:ext cx="8229600" cy="868362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dirty="0" err="1"/>
              <a:t>Mumifikace</a:t>
            </a:r>
            <a:r>
              <a:rPr lang="en-GB" altLang="cs-CZ" dirty="0"/>
              <a:t> vs. </a:t>
            </a:r>
            <a:r>
              <a:rPr lang="en-GB" altLang="cs-CZ" dirty="0" err="1"/>
              <a:t>balzamov</a:t>
            </a:r>
            <a:r>
              <a:rPr lang="cs-CZ" altLang="cs-CZ" dirty="0" err="1"/>
              <a:t>ání</a:t>
            </a:r>
            <a:endParaRPr lang="en-GB" altLang="cs-CZ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1663700"/>
            <a:ext cx="30861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1600200"/>
            <a:ext cx="2954337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3938588"/>
            <a:ext cx="3028950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05263"/>
            <a:ext cx="3563938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7048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2682AFB9-EEDB-427C-928A-2AC1012046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/>
              <a:t>Boráty</a:t>
            </a:r>
          </a:p>
        </p:txBody>
      </p:sp>
      <p:pic>
        <p:nvPicPr>
          <p:cNvPr id="34818" name="Picture 2">
            <a:extLst>
              <a:ext uri="{FF2B5EF4-FFF2-40B4-BE49-F238E27FC236}">
                <a16:creationId xmlns:a16="http://schemas.microsoft.com/office/drawing/2014/main" id="{403F069A-FAC6-4923-82DF-9E0A449FB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284538"/>
            <a:ext cx="4038600" cy="1316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19" name="Picture 3">
            <a:extLst>
              <a:ext uri="{FF2B5EF4-FFF2-40B4-BE49-F238E27FC236}">
                <a16:creationId xmlns:a16="http://schemas.microsoft.com/office/drawing/2014/main" id="{4DA090B0-47C4-415F-8778-F8C548453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868863"/>
            <a:ext cx="4038600" cy="147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>
            <a:extLst>
              <a:ext uri="{FF2B5EF4-FFF2-40B4-BE49-F238E27FC236}">
                <a16:creationId xmlns:a16="http://schemas.microsoft.com/office/drawing/2014/main" id="{B316A216-216D-426B-99C3-48B0CC5DA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97425"/>
            <a:ext cx="4038600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1" name="Picture 5">
            <a:extLst>
              <a:ext uri="{FF2B5EF4-FFF2-40B4-BE49-F238E27FC236}">
                <a16:creationId xmlns:a16="http://schemas.microsoft.com/office/drawing/2014/main" id="{6B1C3669-456B-4E4E-BADD-D5CEF720E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981075"/>
            <a:ext cx="1590675" cy="169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2" name="Picture 6">
            <a:extLst>
              <a:ext uri="{FF2B5EF4-FFF2-40B4-BE49-F238E27FC236}">
                <a16:creationId xmlns:a16="http://schemas.microsoft.com/office/drawing/2014/main" id="{F1938E42-C342-43A4-A195-C2DAB06B5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68413"/>
            <a:ext cx="249555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3" name="Text Box 7">
            <a:extLst>
              <a:ext uri="{FF2B5EF4-FFF2-40B4-BE49-F238E27FC236}">
                <a16:creationId xmlns:a16="http://schemas.microsoft.com/office/drawing/2014/main" id="{1EF15427-772D-4227-AD9E-727652544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5750" y="2060575"/>
            <a:ext cx="8270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/>
              <a:t>natron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BE30694C-57DB-43C3-B7BD-91F4DF575E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27000"/>
            <a:ext cx="3322638" cy="9540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600"/>
              <a:t>Balzamování</a:t>
            </a:r>
          </a:p>
        </p:txBody>
      </p:sp>
      <p:sp>
        <p:nvSpPr>
          <p:cNvPr id="37892" name="Text Box 4">
            <a:extLst>
              <a:ext uri="{FF2B5EF4-FFF2-40B4-BE49-F238E27FC236}">
                <a16:creationId xmlns:a16="http://schemas.microsoft.com/office/drawing/2014/main" id="{F98B3F5E-E321-47F3-A40D-0A30789F96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7941" y="2736459"/>
            <a:ext cx="324008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cs-CZ" dirty="0"/>
              <a:t>19. </a:t>
            </a:r>
            <a:r>
              <a:rPr lang="en-GB" altLang="cs-CZ" dirty="0" err="1"/>
              <a:t>století</a:t>
            </a:r>
            <a:endParaRPr lang="en-GB" altLang="cs-CZ" dirty="0"/>
          </a:p>
        </p:txBody>
      </p:sp>
      <p:pic>
        <p:nvPicPr>
          <p:cNvPr id="37893" name="Picture 5">
            <a:extLst>
              <a:ext uri="{FF2B5EF4-FFF2-40B4-BE49-F238E27FC236}">
                <a16:creationId xmlns:a16="http://schemas.microsoft.com/office/drawing/2014/main" id="{303D77DC-D6D2-46C1-8022-AC60104C1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17" y="1646289"/>
            <a:ext cx="2725021" cy="4026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4" name="Text Box 6">
            <a:extLst>
              <a:ext uri="{FF2B5EF4-FFF2-40B4-BE49-F238E27FC236}">
                <a16:creationId xmlns:a16="http://schemas.microsoft.com/office/drawing/2014/main" id="{5B570FA4-0AF8-4FA9-BE11-4A02055FF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580063"/>
            <a:ext cx="324008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GB" altLang="cs-CZ"/>
              <a:t>20. a 21. století </a:t>
            </a:r>
          </a:p>
        </p:txBody>
      </p:sp>
      <p:pic>
        <p:nvPicPr>
          <p:cNvPr id="118788" name="Picture 4" descr="Embalming Becomes Common During Civil War - America Comes Alive">
            <a:extLst>
              <a:ext uri="{FF2B5EF4-FFF2-40B4-BE49-F238E27FC236}">
                <a16:creationId xmlns:a16="http://schemas.microsoft.com/office/drawing/2014/main" id="{702C718A-C25A-4A55-8659-5CAB44B42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32656"/>
            <a:ext cx="2900503" cy="251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3C1152F-748B-466B-9C9C-74FC189AB3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4854" y="3659757"/>
            <a:ext cx="3046263" cy="268937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>
            <a:extLst>
              <a:ext uri="{FF2B5EF4-FFF2-40B4-BE49-F238E27FC236}">
                <a16:creationId xmlns:a16="http://schemas.microsoft.com/office/drawing/2014/main" id="{435C2C93-533F-4EEA-A2CF-0BABB929A9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zh-CN" sz="3600"/>
              <a:t>Reakce s formaldehydem </a:t>
            </a:r>
            <a:endParaRPr lang="cs-CZ" altLang="cs-CZ" sz="3600"/>
          </a:p>
        </p:txBody>
      </p:sp>
      <p:sp>
        <p:nvSpPr>
          <p:cNvPr id="241668" name="Rectangle 4">
            <a:extLst>
              <a:ext uri="{FF2B5EF4-FFF2-40B4-BE49-F238E27FC236}">
                <a16:creationId xmlns:a16="http://schemas.microsoft.com/office/drawing/2014/main" id="{DE096AAD-29FD-49F5-98B1-8125B6441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125538"/>
            <a:ext cx="813593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cs-CZ" altLang="cs-CZ"/>
              <a:t>Reakcí volné aminoskupiny proteinu s formaldehydem vzniká Schiffova báze. Tato reakce se uplatňuje při konzervaci anatomických preparátů formalínem (35-40 % vodný roztok formaldehydu). Též mumifikace (USA)</a:t>
            </a:r>
          </a:p>
        </p:txBody>
      </p:sp>
      <p:pic>
        <p:nvPicPr>
          <p:cNvPr id="241669" name="Picture 5">
            <a:extLst>
              <a:ext uri="{FF2B5EF4-FFF2-40B4-BE49-F238E27FC236}">
                <a16:creationId xmlns:a16="http://schemas.microsoft.com/office/drawing/2014/main" id="{16166D8E-0579-46B4-8A76-4566B416EF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205038"/>
            <a:ext cx="7704137" cy="43259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8" name="Rectangle 4">
            <a:extLst>
              <a:ext uri="{FF2B5EF4-FFF2-40B4-BE49-F238E27FC236}">
                <a16:creationId xmlns:a16="http://schemas.microsoft.com/office/drawing/2014/main" id="{A1108E8D-D8BE-4978-975C-16F154BEFA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cs-CZ" altLang="zh-CN" sz="3600"/>
              <a:t>Reakce s glutaraldehydem </a:t>
            </a:r>
            <a:endParaRPr lang="cs-CZ" altLang="cs-CZ" sz="3600"/>
          </a:p>
        </p:txBody>
      </p:sp>
      <p:pic>
        <p:nvPicPr>
          <p:cNvPr id="267269" name="Picture 5">
            <a:extLst>
              <a:ext uri="{FF2B5EF4-FFF2-40B4-BE49-F238E27FC236}">
                <a16:creationId xmlns:a16="http://schemas.microsoft.com/office/drawing/2014/main" id="{4A58722C-85D9-4429-807E-58FB3831DB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557338"/>
            <a:ext cx="7272337" cy="5016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6">
            <a:extLst>
              <a:ext uri="{FF2B5EF4-FFF2-40B4-BE49-F238E27FC236}">
                <a16:creationId xmlns:a16="http://schemas.microsoft.com/office/drawing/2014/main" id="{64177354-94DF-405D-8AB4-13AC38CCB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6413" y="548680"/>
            <a:ext cx="66311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4000" b="1" dirty="0"/>
              <a:t>Rozklad kosterních pozůstatků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83C65A6-0DE5-4AAE-BA02-9E422DB82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832" y="1556792"/>
            <a:ext cx="6834336" cy="512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966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>
            <a:extLst>
              <a:ext uri="{FF2B5EF4-FFF2-40B4-BE49-F238E27FC236}">
                <a16:creationId xmlns:a16="http://schemas.microsoft.com/office/drawing/2014/main" id="{E534BBCA-E2A7-41CC-8B85-D1167E6F6E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03275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600"/>
              <a:t>Transformace kostního minerálu</a:t>
            </a:r>
          </a:p>
        </p:txBody>
      </p:sp>
      <p:pic>
        <p:nvPicPr>
          <p:cNvPr id="78851" name="Picture 2">
            <a:extLst>
              <a:ext uri="{FF2B5EF4-FFF2-40B4-BE49-F238E27FC236}">
                <a16:creationId xmlns:a16="http://schemas.microsoft.com/office/drawing/2014/main" id="{B6FABD60-C454-402D-BCFA-3065ADE22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357563"/>
            <a:ext cx="3744913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8852" name="Picture 3">
            <a:extLst>
              <a:ext uri="{FF2B5EF4-FFF2-40B4-BE49-F238E27FC236}">
                <a16:creationId xmlns:a16="http://schemas.microsoft.com/office/drawing/2014/main" id="{46738A38-456F-4459-9E7C-988823CFC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284538"/>
            <a:ext cx="345757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8853" name="Text Box 4">
            <a:extLst>
              <a:ext uri="{FF2B5EF4-FFF2-40B4-BE49-F238E27FC236}">
                <a16:creationId xmlns:a16="http://schemas.microsoft.com/office/drawing/2014/main" id="{C2F47804-C1A0-4244-9D03-AC9E0FC6E6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125538"/>
            <a:ext cx="8280400" cy="124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V kyselém prostředí: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cs-CZ" sz="2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400" i="1">
                <a:solidFill>
                  <a:srgbClr val="000000"/>
                </a:solidFill>
                <a:latin typeface="Times New Roman" panose="02020603050405020304" pitchFamily="18" charset="0"/>
              </a:rPr>
              <a:t>hydroxyapatit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  (Ca</a:t>
            </a:r>
            <a:r>
              <a:rPr lang="en-GB" altLang="cs-CZ" sz="2400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10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(PO</a:t>
            </a:r>
            <a:r>
              <a:rPr lang="en-GB" altLang="cs-CZ" sz="2400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)</a:t>
            </a:r>
            <a:r>
              <a:rPr lang="en-GB" altLang="cs-CZ" sz="2400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6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(OH)</a:t>
            </a:r>
            <a:r>
              <a:rPr lang="en-GB" altLang="cs-CZ" sz="2400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 ) </a:t>
            </a:r>
            <a:r>
              <a:rPr lang="en-GB" altLang="cs-CZ" sz="2400">
                <a:solidFill>
                  <a:srgbClr val="000000"/>
                </a:solidFill>
                <a:latin typeface="Wingdings" panose="05000000000000000000" pitchFamily="2" charset="2"/>
              </a:rPr>
              <a:t>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cs-CZ" sz="2400" i="1">
                <a:solidFill>
                  <a:srgbClr val="000000"/>
                </a:solidFill>
                <a:latin typeface="Times New Roman" panose="02020603050405020304" pitchFamily="18" charset="0"/>
              </a:rPr>
              <a:t>brushit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 (CaHPO</a:t>
            </a:r>
            <a:r>
              <a:rPr lang="en-GB" altLang="cs-CZ" sz="2400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4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 . 2 H</a:t>
            </a:r>
            <a:r>
              <a:rPr lang="en-GB" altLang="cs-CZ" sz="2400" baseline="-25000">
                <a:solidFill>
                  <a:srgbClr val="000000"/>
                </a:solidFill>
                <a:latin typeface="Times New Roman" panose="02020603050405020304" pitchFamily="18" charset="0"/>
              </a:rPr>
              <a:t>2</a:t>
            </a:r>
            <a:r>
              <a:rPr lang="en-GB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O )</a:t>
            </a:r>
            <a:r>
              <a:rPr lang="ar-SA" altLang="cs-CZ" sz="2400">
                <a:solidFill>
                  <a:srgbClr val="000000"/>
                </a:solidFill>
                <a:latin typeface="Times New Roman" panose="02020603050405020304" pitchFamily="18" charset="0"/>
              </a:rPr>
              <a:t>‏</a:t>
            </a:r>
            <a:endParaRPr lang="en-GB" altLang="cs-CZ" sz="2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8854" name="Text Box 5">
            <a:extLst>
              <a:ext uri="{FF2B5EF4-FFF2-40B4-BE49-F238E27FC236}">
                <a16:creationId xmlns:a16="http://schemas.microsoft.com/office/drawing/2014/main" id="{E7D93437-5C8D-40FC-A55B-74C1715D2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636838"/>
            <a:ext cx="7848600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  <a:tab pos="10329863" algn="l"/>
                <a:tab pos="10779125" algn="l"/>
                <a:tab pos="107807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cs-CZ" sz="2000">
                <a:solidFill>
                  <a:srgbClr val="000000"/>
                </a:solidFill>
                <a:latin typeface="Times New Roman" panose="02020603050405020304" pitchFamily="18" charset="0"/>
              </a:rPr>
              <a:t>pH: 7, 0 – 7,5 (fyziologické) 		pH: 4,5 – 6,0 </a:t>
            </a:r>
          </a:p>
        </p:txBody>
      </p:sp>
      <p:sp>
        <p:nvSpPr>
          <p:cNvPr id="78855" name="Text Box 6">
            <a:extLst>
              <a:ext uri="{FF2B5EF4-FFF2-40B4-BE49-F238E27FC236}">
                <a16:creationId xmlns:a16="http://schemas.microsoft.com/office/drawing/2014/main" id="{D5C01197-8DE0-482E-9B82-F46A4C1BB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6216650"/>
            <a:ext cx="42449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cs-CZ" sz="1400">
                <a:solidFill>
                  <a:srgbClr val="000000"/>
                </a:solidFill>
                <a:latin typeface="Arial" panose="020B0604020202020204" pitchFamily="34" charset="0"/>
              </a:rPr>
              <a:t>Kníže Walter Xaver Dietrichstein, 18. stol., Mikulov)</a:t>
            </a:r>
            <a:r>
              <a:rPr lang="ar-SA" altLang="cs-CZ" sz="1400">
                <a:solidFill>
                  <a:srgbClr val="000000"/>
                </a:solidFill>
                <a:latin typeface="Arial" panose="020B0604020202020204" pitchFamily="34" charset="0"/>
              </a:rPr>
              <a:t>‏</a:t>
            </a:r>
            <a:endParaRPr lang="en-GB" altLang="cs-CZ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102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Obrázek 1">
            <a:extLst>
              <a:ext uri="{FF2B5EF4-FFF2-40B4-BE49-F238E27FC236}">
                <a16:creationId xmlns:a16="http://schemas.microsoft.com/office/drawing/2014/main" id="{0F5526B2-88F0-4C46-8BC3-B7007F083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126" y="3653839"/>
            <a:ext cx="4375150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Obrázek 2">
            <a:extLst>
              <a:ext uri="{FF2B5EF4-FFF2-40B4-BE49-F238E27FC236}">
                <a16:creationId xmlns:a16="http://schemas.microsoft.com/office/drawing/2014/main" id="{DA28647D-D139-4983-AC73-5EF728271D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1" y="3698875"/>
            <a:ext cx="43434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8" name="Rectangle 2">
            <a:extLst>
              <a:ext uri="{FF2B5EF4-FFF2-40B4-BE49-F238E27FC236}">
                <a16:creationId xmlns:a16="http://schemas.microsoft.com/office/drawing/2014/main" id="{B1B03C92-C15B-4ECE-A17B-BB65578093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48" y="329902"/>
            <a:ext cx="3917702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dirty="0"/>
              <a:t>Kosterní pozůstatky příslušníků rodu </a:t>
            </a:r>
            <a:r>
              <a:rPr lang="cs-CZ" altLang="cs-CZ" dirty="0" err="1"/>
              <a:t>Dietrichsteinů</a:t>
            </a:r>
            <a:endParaRPr lang="cs-CZ" altLang="cs-CZ" dirty="0"/>
          </a:p>
        </p:txBody>
      </p:sp>
      <p:pic>
        <p:nvPicPr>
          <p:cNvPr id="7" name="Obrázek 5">
            <a:extLst>
              <a:ext uri="{FF2B5EF4-FFF2-40B4-BE49-F238E27FC236}">
                <a16:creationId xmlns:a16="http://schemas.microsoft.com/office/drawing/2014/main" id="{BC836D19-CAAE-425E-B8FC-589A326FCC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166" y="111125"/>
            <a:ext cx="376707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094859D-357B-4912-858C-C0FFB4CA33E5}"/>
              </a:ext>
            </a:extLst>
          </p:cNvPr>
          <p:cNvSpPr txBox="1"/>
          <p:nvPr/>
        </p:nvSpPr>
        <p:spPr>
          <a:xfrm>
            <a:off x="664214" y="2543657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Mikulov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383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>
            <a:extLst>
              <a:ext uri="{FF2B5EF4-FFF2-40B4-BE49-F238E27FC236}">
                <a16:creationId xmlns:a16="http://schemas.microsoft.com/office/drawing/2014/main" id="{61FA8460-15B5-4D3F-8BC0-BE837BCA6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1113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0899" name="Picture 5" descr="IMGP0068">
            <a:extLst>
              <a:ext uri="{FF2B5EF4-FFF2-40B4-BE49-F238E27FC236}">
                <a16:creationId xmlns:a16="http://schemas.microsoft.com/office/drawing/2014/main" id="{15CC7DFD-C994-40E6-9149-307D62F33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990600"/>
            <a:ext cx="381635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7">
            <a:extLst>
              <a:ext uri="{FF2B5EF4-FFF2-40B4-BE49-F238E27FC236}">
                <a16:creationId xmlns:a16="http://schemas.microsoft.com/office/drawing/2014/main" id="{29AC11BE-1443-438C-B011-528CFA8A5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4289425"/>
            <a:ext cx="30924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 Vzorek 1. </a:t>
            </a:r>
            <a:r>
              <a:rPr lang="cs-CZ" altLang="cs-CZ" sz="1400" b="1">
                <a:cs typeface="Times New Roman" panose="02020603050405020304" pitchFamily="18" charset="0"/>
              </a:rPr>
              <a:t>Fragment dlouhé kosti (kníže</a:t>
            </a:r>
            <a:endParaRPr lang="cs-CZ" altLang="cs-CZ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>
                <a:cs typeface="Times New Roman" panose="02020603050405020304" pitchFamily="18" charset="0"/>
              </a:rPr>
              <a:t> Ferdinand Josef)</a:t>
            </a:r>
            <a:endParaRPr lang="cs-CZ" altLang="cs-CZ" sz="1400" b="1"/>
          </a:p>
        </p:txBody>
      </p:sp>
      <p:sp>
        <p:nvSpPr>
          <p:cNvPr id="80901" name="Rectangle 9">
            <a:extLst>
              <a:ext uri="{FF2B5EF4-FFF2-40B4-BE49-F238E27FC236}">
                <a16:creationId xmlns:a16="http://schemas.microsoft.com/office/drawing/2014/main" id="{F3562BDC-9885-4D62-82E6-FD3977A22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97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0902" name="Picture 8" descr="IMGP0116">
            <a:extLst>
              <a:ext uri="{FF2B5EF4-FFF2-40B4-BE49-F238E27FC236}">
                <a16:creationId xmlns:a16="http://schemas.microsoft.com/office/drawing/2014/main" id="{F8E9FF24-6AC2-496D-A149-883A7928C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4157663"/>
            <a:ext cx="38163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3" name="Rectangle 10">
            <a:extLst>
              <a:ext uri="{FF2B5EF4-FFF2-40B4-BE49-F238E27FC236}">
                <a16:creationId xmlns:a16="http://schemas.microsoft.com/office/drawing/2014/main" id="{E4902C3C-54FA-448C-8ABC-A6DF7EBE8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263" y="5657850"/>
            <a:ext cx="37449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 Vzorek  3. </a:t>
            </a:r>
            <a:r>
              <a:rPr lang="cs-CZ" altLang="cs-CZ" sz="1400" b="1">
                <a:cs typeface="Times New Roman" panose="02020603050405020304" pitchFamily="18" charset="0"/>
              </a:rPr>
              <a:t>Fragment obratle  (kníže</a:t>
            </a:r>
            <a:endParaRPr lang="cs-CZ" altLang="cs-CZ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 </a:t>
            </a:r>
            <a:r>
              <a:rPr lang="cs-CZ" altLang="cs-CZ" sz="1400" b="1">
                <a:cs typeface="Times New Roman" panose="02020603050405020304" pitchFamily="18" charset="0"/>
              </a:rPr>
              <a:t>Walter </a:t>
            </a:r>
            <a:r>
              <a:rPr lang="cs-CZ" altLang="cs-CZ" sz="1400" b="1"/>
              <a:t>X</a:t>
            </a:r>
            <a:r>
              <a:rPr lang="cs-CZ" altLang="cs-CZ" sz="1400" b="1">
                <a:cs typeface="Times New Roman" panose="02020603050405020304" pitchFamily="18" charset="0"/>
              </a:rPr>
              <a:t>aver)</a:t>
            </a:r>
            <a:endParaRPr lang="cs-CZ" altLang="cs-CZ" sz="1400" b="1"/>
          </a:p>
        </p:txBody>
      </p:sp>
      <p:sp>
        <p:nvSpPr>
          <p:cNvPr id="80904" name="Rectangle 12">
            <a:extLst>
              <a:ext uri="{FF2B5EF4-FFF2-40B4-BE49-F238E27FC236}">
                <a16:creationId xmlns:a16="http://schemas.microsoft.com/office/drawing/2014/main" id="{AE538AA7-EB3E-46AF-B94A-4E4D42C7E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97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0905" name="Picture 11" descr="IMGP0073">
            <a:extLst>
              <a:ext uri="{FF2B5EF4-FFF2-40B4-BE49-F238E27FC236}">
                <a16:creationId xmlns:a16="http://schemas.microsoft.com/office/drawing/2014/main" id="{8B292A95-AFD4-431F-AB24-14A240079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341438"/>
            <a:ext cx="38163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6" name="Rectangle 13">
            <a:extLst>
              <a:ext uri="{FF2B5EF4-FFF2-40B4-BE49-F238E27FC236}">
                <a16:creationId xmlns:a16="http://schemas.microsoft.com/office/drawing/2014/main" id="{55E251A1-0965-4190-8482-11D1CAE81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4994275"/>
            <a:ext cx="3457575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Vzorek 2. </a:t>
            </a:r>
            <a:r>
              <a:rPr lang="cs-CZ" altLang="cs-CZ" sz="1400" b="1">
                <a:cs typeface="Times New Roman" panose="02020603050405020304" pitchFamily="18" charset="0"/>
              </a:rPr>
              <a:t> Fragment lebky (kníže Leopold Ignác)</a:t>
            </a:r>
            <a:endParaRPr lang="cs-CZ" altLang="cs-CZ" sz="1400" b="1"/>
          </a:p>
        </p:txBody>
      </p:sp>
      <p:sp>
        <p:nvSpPr>
          <p:cNvPr id="80907" name="Rectangle 15">
            <a:extLst>
              <a:ext uri="{FF2B5EF4-FFF2-40B4-BE49-F238E27FC236}">
                <a16:creationId xmlns:a16="http://schemas.microsoft.com/office/drawing/2014/main" id="{54D0C150-9697-4963-9F7D-8636858892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48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80908" name="Line 18">
            <a:extLst>
              <a:ext uri="{FF2B5EF4-FFF2-40B4-BE49-F238E27FC236}">
                <a16:creationId xmlns:a16="http://schemas.microsoft.com/office/drawing/2014/main" id="{E1F2703F-F426-48C8-91E7-06E1CDD65B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608513" y="3581400"/>
            <a:ext cx="539750" cy="708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9" name="Line 19">
            <a:extLst>
              <a:ext uri="{FF2B5EF4-FFF2-40B4-BE49-F238E27FC236}">
                <a16:creationId xmlns:a16="http://schemas.microsoft.com/office/drawing/2014/main" id="{46C44E39-DE77-40E3-BBAB-9DDC3FF891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456613" y="3876675"/>
            <a:ext cx="0" cy="1008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0" name="Line 20">
            <a:extLst>
              <a:ext uri="{FF2B5EF4-FFF2-40B4-BE49-F238E27FC236}">
                <a16:creationId xmlns:a16="http://schemas.microsoft.com/office/drawing/2014/main" id="{AC752B5F-DFB1-462F-989F-DDF0332186C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787900" y="5805488"/>
            <a:ext cx="36036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8309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>
            <a:extLst>
              <a:ext uri="{FF2B5EF4-FFF2-40B4-BE49-F238E27FC236}">
                <a16:creationId xmlns:a16="http://schemas.microsoft.com/office/drawing/2014/main" id="{CA5B8DD9-59C6-4A11-BE5E-941E6A903F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813" y="473075"/>
            <a:ext cx="1282700" cy="738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cs typeface="Times New Roman" panose="02020603050405020304" pitchFamily="18" charset="0"/>
              </a:rPr>
              <a:t>Sample 1. </a:t>
            </a:r>
            <a:endParaRPr lang="cs-CZ" altLang="cs-CZ" sz="11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>
                <a:cs typeface="Times New Roman" panose="02020603050405020304" pitchFamily="18" charset="0"/>
              </a:rPr>
              <a:t>(Ferdinand Josef)</a:t>
            </a:r>
            <a:endParaRPr lang="cs-CZ" altLang="cs-CZ" sz="11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1923" name="Picture 8" descr="FJ">
            <a:extLst>
              <a:ext uri="{FF2B5EF4-FFF2-40B4-BE49-F238E27FC236}">
                <a16:creationId xmlns:a16="http://schemas.microsoft.com/office/drawing/2014/main" id="{251E8C40-9C62-4C5A-A324-4531E0CF8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762000"/>
            <a:ext cx="4318000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4" name="Rectangle 11">
            <a:extLst>
              <a:ext uri="{FF2B5EF4-FFF2-40B4-BE49-F238E27FC236}">
                <a16:creationId xmlns:a16="http://schemas.microsoft.com/office/drawing/2014/main" id="{D1071334-6524-4EBE-A9B1-E1EB515C5C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617538"/>
            <a:ext cx="11684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cs typeface="Times New Roman" panose="02020603050405020304" pitchFamily="18" charset="0"/>
              </a:rPr>
              <a:t>Sample 2.</a:t>
            </a:r>
            <a:endParaRPr lang="cs-CZ" altLang="cs-CZ" sz="11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>
                <a:cs typeface="Times New Roman" panose="02020603050405020304" pitchFamily="18" charset="0"/>
              </a:rPr>
              <a:t>(Leopold Ignác)</a:t>
            </a:r>
            <a:endParaRPr lang="cs-CZ" altLang="cs-CZ" sz="11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1925" name="Picture 10" descr="LI">
            <a:extLst>
              <a:ext uri="{FF2B5EF4-FFF2-40B4-BE49-F238E27FC236}">
                <a16:creationId xmlns:a16="http://schemas.microsoft.com/office/drawing/2014/main" id="{3C782576-8F6A-4D80-ADB1-609889E02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590550"/>
            <a:ext cx="43180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6" name="Rectangle 13">
            <a:extLst>
              <a:ext uri="{FF2B5EF4-FFF2-40B4-BE49-F238E27FC236}">
                <a16:creationId xmlns:a16="http://schemas.microsoft.com/office/drawing/2014/main" id="{7016C64E-ACBD-4451-BE83-FA248EDCB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3905250"/>
            <a:ext cx="1106488" cy="73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>
                <a:cs typeface="Times New Roman" panose="02020603050405020304" pitchFamily="18" charset="0"/>
              </a:rPr>
              <a:t>Sample 3.</a:t>
            </a:r>
            <a:endParaRPr lang="cs-CZ" altLang="cs-CZ" sz="11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>
                <a:cs typeface="Times New Roman" panose="02020603050405020304" pitchFamily="18" charset="0"/>
              </a:rPr>
              <a:t>(Walter Xaver)</a:t>
            </a:r>
            <a:endParaRPr lang="cs-CZ" altLang="cs-CZ" sz="110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81927" name="Picture 12" descr="WX">
            <a:extLst>
              <a:ext uri="{FF2B5EF4-FFF2-40B4-BE49-F238E27FC236}">
                <a16:creationId xmlns:a16="http://schemas.microsoft.com/office/drawing/2014/main" id="{DB64788F-6EB8-4842-866B-FD4766375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3" y="4005263"/>
            <a:ext cx="4318000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8" name="TextovéPole 1">
            <a:extLst>
              <a:ext uri="{FF2B5EF4-FFF2-40B4-BE49-F238E27FC236}">
                <a16:creationId xmlns:a16="http://schemas.microsoft.com/office/drawing/2014/main" id="{8A72F1AB-2790-45CF-9EA0-26A849542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2100" y="3276600"/>
            <a:ext cx="962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brushite</a:t>
            </a:r>
          </a:p>
        </p:txBody>
      </p:sp>
      <p:pic>
        <p:nvPicPr>
          <p:cNvPr id="81929" name="Obrázek 2">
            <a:extLst>
              <a:ext uri="{FF2B5EF4-FFF2-40B4-BE49-F238E27FC236}">
                <a16:creationId xmlns:a16="http://schemas.microsoft.com/office/drawing/2014/main" id="{8DDDCEE0-62F1-4146-8CB1-92A1FDF238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513" y="3848100"/>
            <a:ext cx="4205287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274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684213" y="1125538"/>
            <a:ext cx="5113337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cs-CZ" sz="3600"/>
              <a:t>Mikrobiální rozklad těla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1125538"/>
            <a:ext cx="2192337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997200"/>
            <a:ext cx="25273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013325"/>
            <a:ext cx="2127250" cy="148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941888"/>
            <a:ext cx="2160587" cy="152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997200"/>
            <a:ext cx="2166938" cy="149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068638"/>
            <a:ext cx="2268537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>
            <a:extLst>
              <a:ext uri="{FF2B5EF4-FFF2-40B4-BE49-F238E27FC236}">
                <a16:creationId xmlns:a16="http://schemas.microsoft.com/office/drawing/2014/main" id="{A83DAF4A-767B-4244-BE3A-364E0264FB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772400" cy="1143000"/>
          </a:xfrm>
        </p:spPr>
        <p:txBody>
          <a:bodyPr/>
          <a:lstStyle/>
          <a:p>
            <a:pPr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dirty="0"/>
              <a:t>Analýza spálených kosterních pozůstatků</a:t>
            </a:r>
            <a:endParaRPr lang="en-GB" altLang="cs-CZ" dirty="0"/>
          </a:p>
        </p:txBody>
      </p:sp>
      <p:pic>
        <p:nvPicPr>
          <p:cNvPr id="93187" name="Picture 2">
            <a:extLst>
              <a:ext uri="{FF2B5EF4-FFF2-40B4-BE49-F238E27FC236}">
                <a16:creationId xmlns:a16="http://schemas.microsoft.com/office/drawing/2014/main" id="{68AEBEC0-D880-45E2-92CF-CE76A843A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35089"/>
            <a:ext cx="8168482" cy="4870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27107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 Box 1">
            <a:extLst>
              <a:ext uri="{FF2B5EF4-FFF2-40B4-BE49-F238E27FC236}">
                <a16:creationId xmlns:a16="http://schemas.microsoft.com/office/drawing/2014/main" id="{CC8A7139-289D-46D5-BF44-3F58087908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228600"/>
            <a:ext cx="2657475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/>
              <a:t>Hoření lidského těla</a:t>
            </a:r>
          </a:p>
        </p:txBody>
      </p:sp>
      <p:pic>
        <p:nvPicPr>
          <p:cNvPr id="71682" name="Picture 2">
            <a:extLst>
              <a:ext uri="{FF2B5EF4-FFF2-40B4-BE49-F238E27FC236}">
                <a16:creationId xmlns:a16="http://schemas.microsoft.com/office/drawing/2014/main" id="{1FB1F50C-C72A-4271-B10D-11CF80CEC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581400"/>
            <a:ext cx="3175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71683" name="Object 3">
            <a:extLst>
              <a:ext uri="{FF2B5EF4-FFF2-40B4-BE49-F238E27FC236}">
                <a16:creationId xmlns:a16="http://schemas.microsoft.com/office/drawing/2014/main" id="{ECA9E37A-0565-43B5-B905-BA2BB0583D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0" y="304800"/>
          <a:ext cx="3810000" cy="298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571429" imgH="3580952" progId="">
                  <p:embed/>
                </p:oleObj>
              </mc:Choice>
              <mc:Fallback>
                <p:oleObj r:id="rId4" imgW="4571429" imgH="3580952" progId="">
                  <p:embed/>
                  <p:pic>
                    <p:nvPicPr>
                      <p:cNvPr id="71683" name="Object 3">
                        <a:extLst>
                          <a:ext uri="{FF2B5EF4-FFF2-40B4-BE49-F238E27FC236}">
                            <a16:creationId xmlns:a16="http://schemas.microsoft.com/office/drawing/2014/main" id="{ECA9E37A-0565-43B5-B905-BA2BB0583D1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304800"/>
                        <a:ext cx="3810000" cy="2986088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>
            <a:extLst>
              <a:ext uri="{FF2B5EF4-FFF2-40B4-BE49-F238E27FC236}">
                <a16:creationId xmlns:a16="http://schemas.microsoft.com/office/drawing/2014/main" id="{F9884F90-CDDE-41DF-843B-A938E350F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14400"/>
            <a:ext cx="3444875" cy="491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4025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1800">
                <a:cs typeface="Times New Roman" panose="02020603050405020304" pitchFamily="18" charset="0"/>
              </a:rPr>
              <a:t>W = A + P + F + M</a:t>
            </a:r>
          </a:p>
          <a:p>
            <a:pPr>
              <a:buClrTx/>
              <a:buFontTx/>
              <a:buNone/>
            </a:pPr>
            <a:r>
              <a:rPr lang="cs-CZ" altLang="cs-CZ" sz="1800" baseline="-30000"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cs-CZ" altLang="cs-CZ" sz="1400">
                <a:cs typeface="Times New Roman" panose="02020603050405020304" pitchFamily="18" charset="0"/>
              </a:rPr>
              <a:t>W je hmotnost těla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cs-CZ" altLang="cs-CZ" sz="1400">
                <a:cs typeface="Times New Roman" panose="02020603050405020304" pitchFamily="18" charset="0"/>
              </a:rPr>
              <a:t> A je hmotnost vody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cs-CZ" altLang="cs-CZ" sz="1400">
                <a:cs typeface="Times New Roman" panose="02020603050405020304" pitchFamily="18" charset="0"/>
              </a:rPr>
              <a:t>P je hmotnost proteinů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cs-CZ" altLang="cs-CZ" sz="1400">
                <a:cs typeface="Times New Roman" panose="02020603050405020304" pitchFamily="18" charset="0"/>
              </a:rPr>
              <a:t>F je hmotnost tuku </a:t>
            </a:r>
          </a:p>
          <a:p>
            <a:pPr>
              <a:lnSpc>
                <a:spcPct val="150000"/>
              </a:lnSpc>
              <a:buClrTx/>
              <a:buFontTx/>
              <a:buNone/>
            </a:pPr>
            <a:r>
              <a:rPr lang="cs-CZ" altLang="cs-CZ" sz="1400">
                <a:cs typeface="Times New Roman" panose="02020603050405020304" pitchFamily="18" charset="0"/>
              </a:rPr>
              <a:t>M je hmotnost minerální složky.</a:t>
            </a:r>
          </a:p>
          <a:p>
            <a:pPr>
              <a:buClrTx/>
              <a:buFontTx/>
              <a:buNone/>
            </a:pPr>
            <a:endParaRPr lang="cs-CZ" altLang="cs-CZ" sz="1400"/>
          </a:p>
          <a:p>
            <a:pPr>
              <a:buClrTx/>
              <a:buFontTx/>
              <a:buNone/>
            </a:pPr>
            <a:endParaRPr lang="cs-CZ" altLang="cs-CZ" sz="1400"/>
          </a:p>
          <a:p>
            <a:pPr>
              <a:buFont typeface="Times New Roman" panose="02020603050405020304" pitchFamily="18" charset="0"/>
              <a:buAutoNum type="arabicPeriod"/>
            </a:pPr>
            <a:r>
              <a:rPr lang="cs-CZ" altLang="cs-CZ" sz="1800"/>
              <a:t>Odpaření vody (endotermní reakce)</a:t>
            </a:r>
          </a:p>
          <a:p>
            <a:pPr>
              <a:buFont typeface="Times New Roman" panose="02020603050405020304" pitchFamily="18" charset="0"/>
              <a:buAutoNum type="arabicPeriod"/>
            </a:pPr>
            <a:r>
              <a:rPr lang="cs-CZ" altLang="cs-CZ" sz="1800"/>
              <a:t>Spalování tuku (exotermní reakce)</a:t>
            </a:r>
          </a:p>
          <a:p>
            <a:pPr>
              <a:buFont typeface="Times New Roman" panose="02020603050405020304" pitchFamily="18" charset="0"/>
              <a:buAutoNum type="arabicPeriod"/>
            </a:pPr>
            <a:r>
              <a:rPr lang="cs-CZ" altLang="cs-CZ" sz="1800"/>
              <a:t>Spalování proteinů (exotermní reakce)</a:t>
            </a:r>
            <a:r>
              <a:rPr lang="cs-CZ" altLang="cs-CZ" sz="1800">
                <a:cs typeface="Times New Roman" panose="02020603050405020304" pitchFamily="18" charset="0"/>
              </a:rPr>
              <a:t> </a:t>
            </a:r>
          </a:p>
          <a:p>
            <a:pPr>
              <a:buFont typeface="Times New Roman" panose="02020603050405020304" pitchFamily="18" charset="0"/>
              <a:buAutoNum type="arabicPeriod"/>
            </a:pPr>
            <a:r>
              <a:rPr lang="cs-CZ" altLang="cs-CZ" sz="1800"/>
              <a:t>Spalování paliva (exotermní reakce)</a:t>
            </a:r>
          </a:p>
        </p:txBody>
      </p:sp>
      <p:sp>
        <p:nvSpPr>
          <p:cNvPr id="71685" name="Text Box 5">
            <a:extLst>
              <a:ext uri="{FF2B5EF4-FFF2-40B4-BE49-F238E27FC236}">
                <a16:creationId xmlns:a16="http://schemas.microsoft.com/office/drawing/2014/main" id="{226C4646-5232-427B-8C3B-13ABF9EC2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867400"/>
            <a:ext cx="84582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150000"/>
              </a:lnSpc>
              <a:buClrTx/>
              <a:buFontTx/>
              <a:buNone/>
            </a:pPr>
            <a:r>
              <a:rPr lang="cs-CZ" altLang="cs-CZ" sz="1600"/>
              <a:t>Experimenty se spalováním kostí zbavených měkkých tkání mají pro interpretaci žárového ritu velmi omezenou hodnotu !!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>
            <a:extLst>
              <a:ext uri="{FF2B5EF4-FFF2-40B4-BE49-F238E27FC236}">
                <a16:creationId xmlns:a16="http://schemas.microsoft.com/office/drawing/2014/main" id="{F4414DB3-2124-4456-82EB-58B3CA1523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0650" y="188913"/>
            <a:ext cx="4392613" cy="731837"/>
          </a:xfrm>
        </p:spPr>
        <p:txBody>
          <a:bodyPr/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3600" b="1"/>
              <a:t>Průběh spalování </a:t>
            </a:r>
          </a:p>
        </p:txBody>
      </p:sp>
      <p:sp>
        <p:nvSpPr>
          <p:cNvPr id="94211" name="Rectangle 2">
            <a:extLst>
              <a:ext uri="{FF2B5EF4-FFF2-40B4-BE49-F238E27FC236}">
                <a16:creationId xmlns:a16="http://schemas.microsoft.com/office/drawing/2014/main" id="{59F5A153-0872-40A6-8BAA-AE32CE0A17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4175" y="1341438"/>
            <a:ext cx="3810000" cy="4114800"/>
          </a:xfrm>
        </p:spPr>
        <p:txBody>
          <a:bodyPr/>
          <a:lstStyle/>
          <a:p>
            <a:pPr indent="-339725">
              <a:spcBef>
                <a:spcPts val="500"/>
              </a:spcBef>
              <a:buFont typeface="Times New Roman" panose="02020603050405020304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/>
              <a:t>Spalování paliva</a:t>
            </a:r>
          </a:p>
          <a:p>
            <a:pPr indent="-339725">
              <a:spcBef>
                <a:spcPts val="500"/>
              </a:spcBef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400" dirty="0"/>
          </a:p>
          <a:p>
            <a:pPr indent="-339725">
              <a:spcBef>
                <a:spcPts val="500"/>
              </a:spcBef>
              <a:buFont typeface="Times New Roman" panose="02020603050405020304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/>
              <a:t>Odpaření vody</a:t>
            </a:r>
          </a:p>
          <a:p>
            <a:pPr indent="-339725">
              <a:spcBef>
                <a:spcPts val="500"/>
              </a:spcBef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400" dirty="0"/>
          </a:p>
          <a:p>
            <a:pPr indent="-339725">
              <a:spcBef>
                <a:spcPts val="500"/>
              </a:spcBef>
              <a:buFont typeface="Times New Roman" panose="02020603050405020304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/>
              <a:t>Spalování měkkých tkání</a:t>
            </a:r>
          </a:p>
          <a:p>
            <a:pPr indent="-339725">
              <a:spcBef>
                <a:spcPts val="500"/>
              </a:spcBef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cs-CZ" altLang="cs-CZ" sz="2400" dirty="0"/>
          </a:p>
          <a:p>
            <a:pPr indent="-339725">
              <a:spcBef>
                <a:spcPts val="500"/>
              </a:spcBef>
              <a:buFont typeface="Times New Roman" panose="02020603050405020304" pitchFamily="18" charset="0"/>
              <a:buChar char="•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cs-CZ" altLang="cs-CZ" sz="2400" dirty="0"/>
              <a:t>Spalování kostí</a:t>
            </a:r>
          </a:p>
        </p:txBody>
      </p:sp>
      <p:sp>
        <p:nvSpPr>
          <p:cNvPr id="94213" name="Text Box 4">
            <a:extLst>
              <a:ext uri="{FF2B5EF4-FFF2-40B4-BE49-F238E27FC236}">
                <a16:creationId xmlns:a16="http://schemas.microsoft.com/office/drawing/2014/main" id="{0C5BF111-06FF-4D9E-AC4F-DDDD23B02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164" y="5275671"/>
            <a:ext cx="3667584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 dirty="0"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rPr>
              <a:t>Teplotní (vlhkostní) gradient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i="1" dirty="0">
              <a:solidFill>
                <a:srgbClr val="000000"/>
              </a:solidFill>
              <a:latin typeface="+mn-lt"/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i="1" dirty="0">
                <a:solidFill>
                  <a:srgbClr val="000000"/>
                </a:solidFill>
                <a:latin typeface="+mn-lt"/>
                <a:cs typeface="Lucida Sans Unicode" panose="020B0602030504020204" pitchFamily="34" charset="0"/>
              </a:rPr>
              <a:t>Knotový efekt</a:t>
            </a:r>
          </a:p>
        </p:txBody>
      </p:sp>
      <p:pic>
        <p:nvPicPr>
          <p:cNvPr id="94214" name="Picture 4">
            <a:extLst>
              <a:ext uri="{FF2B5EF4-FFF2-40B4-BE49-F238E27FC236}">
                <a16:creationId xmlns:a16="http://schemas.microsoft.com/office/drawing/2014/main" id="{E45B1D84-CF62-4A4B-B6DC-C093DA699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616" y="3501008"/>
            <a:ext cx="4036337" cy="322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oheň, krb, tmavé, život&#10;&#10;Popis byl vytvořen automaticky">
            <a:extLst>
              <a:ext uri="{FF2B5EF4-FFF2-40B4-BE49-F238E27FC236}">
                <a16:creationId xmlns:a16="http://schemas.microsoft.com/office/drawing/2014/main" id="{D9634B9E-641C-4BDE-9689-AD55D10453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616" y="324135"/>
            <a:ext cx="4043809" cy="303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05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1">
            <a:extLst>
              <a:ext uri="{FF2B5EF4-FFF2-40B4-BE49-F238E27FC236}">
                <a16:creationId xmlns:a16="http://schemas.microsoft.com/office/drawing/2014/main" id="{94BED759-35BC-4069-8D85-6D5A39B50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33400"/>
            <a:ext cx="3981450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5235" name="Text Box 2">
            <a:extLst>
              <a:ext uri="{FF2B5EF4-FFF2-40B4-BE49-F238E27FC236}">
                <a16:creationId xmlns:a16="http://schemas.microsoft.com/office/drawing/2014/main" id="{674588CD-2096-4B17-B1C2-4F37F2E225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"/>
            <a:ext cx="3657600" cy="2044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Obsah vody v těle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a teplotní gradient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000">
              <a:solidFill>
                <a:srgbClr val="000000"/>
              </a:solidFill>
              <a:latin typeface="Times New Roman" panose="02020603050405020304" pitchFamily="18" charset="0"/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rPr>
              <a:t>Zpomalené hoření tkání s vysokým obsahem vody.</a:t>
            </a:r>
          </a:p>
        </p:txBody>
      </p:sp>
      <p:graphicFrame>
        <p:nvGraphicFramePr>
          <p:cNvPr id="72707" name="Group 3">
            <a:extLst>
              <a:ext uri="{FF2B5EF4-FFF2-40B4-BE49-F238E27FC236}">
                <a16:creationId xmlns:a16="http://schemas.microsoft.com/office/drawing/2014/main" id="{D72ABFC6-4130-4BC9-A1C3-5B915AF0A548}"/>
              </a:ext>
            </a:extLst>
          </p:cNvPr>
          <p:cNvGraphicFramePr>
            <a:graphicFrameLocks noGrp="1"/>
          </p:cNvGraphicFramePr>
          <p:nvPr/>
        </p:nvGraphicFramePr>
        <p:xfrm>
          <a:off x="304800" y="2514600"/>
          <a:ext cx="3430588" cy="4059432"/>
        </p:xfrm>
        <a:graphic>
          <a:graphicData uri="http://schemas.openxmlformats.org/drawingml/2006/table">
            <a:tbl>
              <a:tblPr/>
              <a:tblGrid>
                <a:gridCol w="1716088">
                  <a:extLst>
                    <a:ext uri="{9D8B030D-6E8A-4147-A177-3AD203B41FA5}">
                      <a16:colId xmlns:a16="http://schemas.microsoft.com/office/drawing/2014/main" val="3740875845"/>
                    </a:ext>
                  </a:extLst>
                </a:gridCol>
                <a:gridCol w="1714500">
                  <a:extLst>
                    <a:ext uri="{9D8B030D-6E8A-4147-A177-3AD203B41FA5}">
                      <a16:colId xmlns:a16="http://schemas.microsoft.com/office/drawing/2014/main" val="2035976166"/>
                    </a:ext>
                  </a:extLst>
                </a:gridCol>
              </a:tblGrid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Tkáň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1" i="1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Obsah vody (%)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4553741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kostra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22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58068821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tuková tkáň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30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81326783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kůže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70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3040799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svalstvo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75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9483697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mícha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70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0036269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bílá hmota mozková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70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6367058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šedá hmota mozková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86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8209806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krev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80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65372012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játra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70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0437688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ledviny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83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7956352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plíce 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79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1646485"/>
                  </a:ext>
                </a:extLst>
              </a:tr>
              <a:tr h="304800"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l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srdce</a:t>
                      </a:r>
                    </a:p>
                  </a:txBody>
                  <a:tcPr marL="90000" marR="90000" marT="73440" marB="46800" horzOverflow="overflow">
                    <a:lnL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 defTabSz="449263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90000"/>
                        </a:lnSpc>
                        <a:spcBef>
                          <a:spcPts val="35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Lucida Sans Unicode" panose="020B0602030504020204" pitchFamily="34" charset="0"/>
                        </a:rPr>
                        <a:t>79</a:t>
                      </a:r>
                    </a:p>
                  </a:txBody>
                  <a:tcPr marL="90000" marR="90000" marT="73440" marB="46800" horzOverflow="overflow">
                    <a:lnL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30674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65510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>
            <a:extLst>
              <a:ext uri="{FF2B5EF4-FFF2-40B4-BE49-F238E27FC236}">
                <a16:creationId xmlns:a16="http://schemas.microsoft.com/office/drawing/2014/main" id="{7AAC2512-12E3-4A42-BA7E-CE8089F37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14400"/>
            <a:ext cx="4572000" cy="390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3730" name="Picture 2">
            <a:extLst>
              <a:ext uri="{FF2B5EF4-FFF2-40B4-BE49-F238E27FC236}">
                <a16:creationId xmlns:a16="http://schemas.microsoft.com/office/drawing/2014/main" id="{03DB0A65-0B50-427A-BDB9-27B4B84A1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188913"/>
            <a:ext cx="3636962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3731" name="Text Box 3">
            <a:extLst>
              <a:ext uri="{FF2B5EF4-FFF2-40B4-BE49-F238E27FC236}">
                <a16:creationId xmlns:a16="http://schemas.microsoft.com/office/drawing/2014/main" id="{AC3BFFF2-17A5-4AF1-BFAC-1464A66DE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724400"/>
            <a:ext cx="344487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1800"/>
              <a:t>A</a:t>
            </a:r>
          </a:p>
        </p:txBody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id="{3E4258C5-CAD9-472F-BAEB-E8A1EB4F3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7313" y="4686300"/>
            <a:ext cx="333375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1800"/>
              <a:t>B</a:t>
            </a:r>
          </a:p>
        </p:txBody>
      </p:sp>
      <p:sp>
        <p:nvSpPr>
          <p:cNvPr id="73733" name="Text Box 5">
            <a:extLst>
              <a:ext uri="{FF2B5EF4-FFF2-40B4-BE49-F238E27FC236}">
                <a16:creationId xmlns:a16="http://schemas.microsoft.com/office/drawing/2014/main" id="{2D1EBE5E-4437-456A-9EEF-4C78B7E6F5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5199063"/>
            <a:ext cx="37957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200000"/>
              </a:lnSpc>
              <a:buClrTx/>
              <a:buFontTx/>
              <a:buNone/>
            </a:pPr>
            <a:r>
              <a:rPr lang="cs-CZ" altLang="cs-CZ" sz="1600"/>
              <a:t>A  forenzní případ</a:t>
            </a:r>
          </a:p>
          <a:p>
            <a:pPr>
              <a:lnSpc>
                <a:spcPct val="200000"/>
              </a:lnSpc>
              <a:buClrTx/>
              <a:buFontTx/>
              <a:buNone/>
            </a:pPr>
            <a:r>
              <a:rPr lang="cs-CZ" altLang="cs-CZ" sz="1600"/>
              <a:t>B  pohřebiště Endingen, merovejské období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">
            <a:extLst>
              <a:ext uri="{FF2B5EF4-FFF2-40B4-BE49-F238E27FC236}">
                <a16:creationId xmlns:a16="http://schemas.microsoft.com/office/drawing/2014/main" id="{F6FB7F99-554C-42C3-9158-D08BC06C1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38" y="1219200"/>
            <a:ext cx="358775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4147" name="Picture 2">
            <a:extLst>
              <a:ext uri="{FF2B5EF4-FFF2-40B4-BE49-F238E27FC236}">
                <a16:creationId xmlns:a16="http://schemas.microsoft.com/office/drawing/2014/main" id="{3DA17E7F-0DA0-4466-95F6-5B0B7612F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19200"/>
            <a:ext cx="3657600" cy="508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6A75939-45FA-49B1-A63B-3D29A9596CC1}"/>
              </a:ext>
            </a:extLst>
          </p:cNvPr>
          <p:cNvSpPr/>
          <p:nvPr/>
        </p:nvSpPr>
        <p:spPr>
          <a:xfrm>
            <a:off x="146822" y="1340768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+mn-lt"/>
              </a:rPr>
              <a:t>Během h</a:t>
            </a:r>
            <a:r>
              <a:rPr lang="en-US" dirty="0" err="1">
                <a:latin typeface="+mn-lt"/>
              </a:rPr>
              <a:t>oř</a:t>
            </a:r>
            <a:r>
              <a:rPr lang="cs-CZ" dirty="0" err="1">
                <a:latin typeface="+mn-lt"/>
              </a:rPr>
              <a:t>ení</a:t>
            </a:r>
            <a:r>
              <a:rPr lang="cs-CZ" dirty="0">
                <a:latin typeface="+mn-lt"/>
              </a:rPr>
              <a:t> knotu se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svíčka</a:t>
            </a:r>
            <a:r>
              <a:rPr lang="en-US" dirty="0">
                <a:latin typeface="+mn-lt"/>
              </a:rPr>
              <a:t> se </a:t>
            </a:r>
            <a:r>
              <a:rPr lang="en-US" dirty="0" err="1">
                <a:latin typeface="+mn-lt"/>
              </a:rPr>
              <a:t>taví</a:t>
            </a:r>
            <a:r>
              <a:rPr lang="en-US" dirty="0">
                <a:latin typeface="+mn-lt"/>
              </a:rPr>
              <a:t> a </a:t>
            </a:r>
            <a:r>
              <a:rPr lang="en-US" dirty="0" err="1">
                <a:latin typeface="+mn-lt"/>
              </a:rPr>
              <a:t>vzniklá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kapalina</a:t>
            </a:r>
            <a:r>
              <a:rPr lang="en-US" dirty="0">
                <a:latin typeface="+mn-lt"/>
              </a:rPr>
              <a:t> je </a:t>
            </a:r>
            <a:r>
              <a:rPr lang="en-US" dirty="0" err="1">
                <a:latin typeface="+mn-lt"/>
              </a:rPr>
              <a:t>nasávána</a:t>
            </a:r>
            <a:r>
              <a:rPr lang="en-US" dirty="0">
                <a:latin typeface="+mn-lt"/>
              </a:rPr>
              <a:t> do </a:t>
            </a:r>
            <a:r>
              <a:rPr lang="en-US" dirty="0" err="1">
                <a:latin typeface="+mn-lt"/>
              </a:rPr>
              <a:t>knotu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kde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hoří</a:t>
            </a:r>
            <a:r>
              <a:rPr lang="en-US" dirty="0">
                <a:latin typeface="+mn-lt"/>
              </a:rPr>
              <a:t>.</a:t>
            </a:r>
            <a:r>
              <a:rPr lang="cs-CZ" dirty="0"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Lidské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tělo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obsahuje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velké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množství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tuku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který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se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začne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tavit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, je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nasáván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oblečením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které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tak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funguje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jako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knot, a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udržuje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+mn-lt"/>
              </a:rPr>
              <a:t>hoření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.</a:t>
            </a:r>
            <a:endParaRPr lang="en-US" dirty="0">
              <a:latin typeface="+mn-lt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6D10F98-23C6-47DE-BA92-013066E75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590" y="3434134"/>
            <a:ext cx="4330988" cy="317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9A1B42A-49BE-4C0B-A2C8-F5BDE90AE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2" y="3434134"/>
            <a:ext cx="4243388" cy="3176588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EEC15FF-6E16-43D7-99BC-9B38D3DA1A4D}"/>
              </a:ext>
            </a:extLst>
          </p:cNvPr>
          <p:cNvSpPr txBox="1"/>
          <p:nvPr/>
        </p:nvSpPr>
        <p:spPr>
          <a:xfrm>
            <a:off x="328612" y="245648"/>
            <a:ext cx="25590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/>
              <a:t>Knotový efekt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2234621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Nadpis 1">
            <a:extLst>
              <a:ext uri="{FF2B5EF4-FFF2-40B4-BE49-F238E27FC236}">
                <a16:creationId xmlns:a16="http://schemas.microsoft.com/office/drawing/2014/main" id="{28C0B119-3F36-4925-A46F-600A121F3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04800"/>
            <a:ext cx="7769225" cy="527050"/>
          </a:xfrm>
        </p:spPr>
        <p:txBody>
          <a:bodyPr/>
          <a:lstStyle/>
          <a:p>
            <a:r>
              <a:rPr lang="cs-CZ" altLang="cs-CZ" sz="3200"/>
              <a:t>Smrt hraběnky von Görlitz</a:t>
            </a:r>
          </a:p>
        </p:txBody>
      </p:sp>
      <p:pic>
        <p:nvPicPr>
          <p:cNvPr id="149507" name="Picture 4" descr="http://upload.wikimedia.org/wikipedia/commons/f/fd/JustusLiebig.jpg">
            <a:extLst>
              <a:ext uri="{FF2B5EF4-FFF2-40B4-BE49-F238E27FC236}">
                <a16:creationId xmlns:a16="http://schemas.microsoft.com/office/drawing/2014/main" id="{FA7EE4E9-DA7B-495C-88E3-F89EE88C0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200400"/>
            <a:ext cx="265112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9508" name="Picture 5">
            <a:extLst>
              <a:ext uri="{FF2B5EF4-FFF2-40B4-BE49-F238E27FC236}">
                <a16:creationId xmlns:a16="http://schemas.microsoft.com/office/drawing/2014/main" id="{FED340AF-9DE6-4C1C-BE05-F12E20EA1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95600"/>
            <a:ext cx="432435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9509" name="TextovéPole 3">
            <a:extLst>
              <a:ext uri="{FF2B5EF4-FFF2-40B4-BE49-F238E27FC236}">
                <a16:creationId xmlns:a16="http://schemas.microsoft.com/office/drawing/2014/main" id="{7B4140BE-9513-4D80-9D41-82E4109884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6019800"/>
            <a:ext cx="1409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Justus Liebig</a:t>
            </a:r>
          </a:p>
        </p:txBody>
      </p:sp>
      <p:sp>
        <p:nvSpPr>
          <p:cNvPr id="149510" name="Obdélník 4">
            <a:extLst>
              <a:ext uri="{FF2B5EF4-FFF2-40B4-BE49-F238E27FC236}">
                <a16:creationId xmlns:a16="http://schemas.microsoft.com/office/drawing/2014/main" id="{2786C55C-B7A5-4E0E-8A7E-81F2F9365B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038" y="1141413"/>
            <a:ext cx="63452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1800">
                <a:solidFill>
                  <a:schemeClr val="tx1"/>
                </a:solidFill>
              </a:rPr>
              <a:t>† 13.6.1847 , Darmstadt:   </a:t>
            </a:r>
            <a:r>
              <a:rPr lang="cs-CZ" altLang="cs-CZ" sz="2000">
                <a:solidFill>
                  <a:schemeClr val="tx1"/>
                </a:solidFill>
              </a:rPr>
              <a:t>v komnatách nalezeno ohořelé tělo </a:t>
            </a:r>
          </a:p>
        </p:txBody>
      </p:sp>
      <p:sp>
        <p:nvSpPr>
          <p:cNvPr id="149511" name="TextovéPole 5">
            <a:extLst>
              <a:ext uri="{FF2B5EF4-FFF2-40B4-BE49-F238E27FC236}">
                <a16:creationId xmlns:a16="http://schemas.microsoft.com/office/drawing/2014/main" id="{9D79AECC-9391-40BB-B55F-F88C9262B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8" y="1905000"/>
            <a:ext cx="8299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>
                <a:solidFill>
                  <a:schemeClr val="tx1"/>
                </a:solidFill>
              </a:rPr>
              <a:t>Podezření na spontánní samovznícení (SHC), později prokázán kriminální čin. 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6" descr="cremx05x">
            <a:extLst>
              <a:ext uri="{FF2B5EF4-FFF2-40B4-BE49-F238E27FC236}">
                <a16:creationId xmlns:a16="http://schemas.microsoft.com/office/drawing/2014/main" id="{A7CB1052-3806-4163-8163-F3596AA43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927924"/>
            <a:ext cx="8642350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7" descr="forensic_cremation_recovery_and_analysis149">
            <a:extLst>
              <a:ext uri="{FF2B5EF4-FFF2-40B4-BE49-F238E27FC236}">
                <a16:creationId xmlns:a16="http://schemas.microsoft.com/office/drawing/2014/main" id="{70E00330-3A37-43EA-85F9-AABB597BE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149080"/>
            <a:ext cx="7200900" cy="239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60" name="Picture 12" descr="forensic_cremation_recovery_and_analysis059">
            <a:extLst>
              <a:ext uri="{FF2B5EF4-FFF2-40B4-BE49-F238E27FC236}">
                <a16:creationId xmlns:a16="http://schemas.microsoft.com/office/drawing/2014/main" id="{F3676C89-CA8F-4824-A7D9-327E0085160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6730" y="980728"/>
            <a:ext cx="6481762" cy="16557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C99C48C-628C-42EF-ABFE-7DDAB6137F88}"/>
              </a:ext>
            </a:extLst>
          </p:cNvPr>
          <p:cNvSpPr txBox="1"/>
          <p:nvPr/>
        </p:nvSpPr>
        <p:spPr>
          <a:xfrm>
            <a:off x="250825" y="311795"/>
            <a:ext cx="1975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Zbarvení kosti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878723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ext Box 10">
            <a:extLst>
              <a:ext uri="{FF2B5EF4-FFF2-40B4-BE49-F238E27FC236}">
                <a16:creationId xmlns:a16="http://schemas.microsoft.com/office/drawing/2014/main" id="{5B30EB7D-58CB-4E89-B6EB-8F749BA40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34" y="1572182"/>
            <a:ext cx="46228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Přítomnost vody (fyzikálně i chemicky vázaná)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Přítomnost organické složky (rezidua kolagenu)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/>
              <a:t>Změny krystalické mřížky kostního minerálu (uhličitan, </a:t>
            </a:r>
            <a:r>
              <a:rPr lang="cs-CZ" altLang="zh-CN" sz="2000" dirty="0"/>
              <a:t>β</a:t>
            </a:r>
            <a:r>
              <a:rPr lang="cs-CZ" altLang="cs-CZ" sz="2000" dirty="0"/>
              <a:t>-</a:t>
            </a:r>
            <a:r>
              <a:rPr lang="cs-CZ" altLang="cs-CZ" sz="2000" dirty="0" err="1"/>
              <a:t>trikalcium</a:t>
            </a:r>
            <a:r>
              <a:rPr lang="cs-CZ" altLang="cs-CZ" sz="2000" dirty="0"/>
              <a:t> fosfát, aj.) </a:t>
            </a:r>
          </a:p>
        </p:txBody>
      </p:sp>
      <p:pic>
        <p:nvPicPr>
          <p:cNvPr id="97284" name="Picture 13" descr="ftir burn4">
            <a:extLst>
              <a:ext uri="{FF2B5EF4-FFF2-40B4-BE49-F238E27FC236}">
                <a16:creationId xmlns:a16="http://schemas.microsoft.com/office/drawing/2014/main" id="{51D4164E-0B6B-49D0-A764-4A01EE2A5C2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0" y="0"/>
            <a:ext cx="4006850" cy="4437063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285" name="Picture 2" descr="forensic_cremation_recovery_and_analysis065">
            <a:extLst>
              <a:ext uri="{FF2B5EF4-FFF2-40B4-BE49-F238E27FC236}">
                <a16:creationId xmlns:a16="http://schemas.microsoft.com/office/drawing/2014/main" id="{31B35551-02CC-499E-94B5-C15A03E36FB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50" y="4484127"/>
            <a:ext cx="6985000" cy="23749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01DDFAFF-5A77-467F-8D17-64B3042CCB50}"/>
              </a:ext>
            </a:extLst>
          </p:cNvPr>
          <p:cNvSpPr txBox="1"/>
          <p:nvPr/>
        </p:nvSpPr>
        <p:spPr>
          <a:xfrm>
            <a:off x="395536" y="692696"/>
            <a:ext cx="2084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Metoda FTIR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72246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8CF7E667-2945-4977-9F66-17128F9637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73038"/>
            <a:ext cx="4943475" cy="1344612"/>
          </a:xfrm>
        </p:spPr>
        <p:txBody>
          <a:bodyPr lIns="0" tIns="0" rIns="0" bIns="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/>
              <a:t>Experimentální tafonomie</a:t>
            </a:r>
          </a:p>
        </p:txBody>
      </p:sp>
      <p:pic>
        <p:nvPicPr>
          <p:cNvPr id="31747" name="Picture 2">
            <a:extLst>
              <a:ext uri="{FF2B5EF4-FFF2-40B4-BE49-F238E27FC236}">
                <a16:creationId xmlns:a16="http://schemas.microsoft.com/office/drawing/2014/main" id="{055F9ACC-21C8-4D5B-8C5F-C306CCAAD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25" y="360363"/>
            <a:ext cx="3106738" cy="3376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8" name="Text Box 3">
            <a:extLst>
              <a:ext uri="{FF2B5EF4-FFF2-40B4-BE49-F238E27FC236}">
                <a16:creationId xmlns:a16="http://schemas.microsoft.com/office/drawing/2014/main" id="{59D5BD51-F35A-4725-B244-3DCFEBB4E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200" y="3883025"/>
            <a:ext cx="4500563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indent="-22701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lvl="4" algn="ctr"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</a:pPr>
            <a:r>
              <a:rPr lang="en-GB" altLang="cs-CZ" sz="1600">
                <a:latin typeface="Arial" panose="020B0604020202020204" pitchFamily="34" charset="0"/>
                <a:cs typeface="Arial" panose="020B0604020202020204" pitchFamily="34" charset="0"/>
              </a:rPr>
              <a:t>Mathieu J. B. Orfila (1787 – 1853)</a:t>
            </a:r>
            <a:r>
              <a:rPr lang="ar-SA" altLang="cs-CZ" sz="1600">
                <a:latin typeface="Arial" panose="020B0604020202020204" pitchFamily="34" charset="0"/>
                <a:cs typeface="Arial" panose="020B0604020202020204" pitchFamily="34" charset="0"/>
              </a:rPr>
              <a:t>‏</a:t>
            </a:r>
            <a:endParaRPr lang="en-GB" altLang="cs-CZ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9" name="Picture 4">
            <a:extLst>
              <a:ext uri="{FF2B5EF4-FFF2-40B4-BE49-F238E27FC236}">
                <a16:creationId xmlns:a16="http://schemas.microsoft.com/office/drawing/2014/main" id="{FABC7940-EE3D-465F-95FB-A63742F81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500563"/>
            <a:ext cx="3060700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0" name="Picture 5">
            <a:extLst>
              <a:ext uri="{FF2B5EF4-FFF2-40B4-BE49-F238E27FC236}">
                <a16:creationId xmlns:a16="http://schemas.microsoft.com/office/drawing/2014/main" id="{0A80F0B6-74BA-4BAE-9D90-544D07382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240088"/>
            <a:ext cx="1979612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51" name="Picture 6">
            <a:extLst>
              <a:ext uri="{FF2B5EF4-FFF2-40B4-BE49-F238E27FC236}">
                <a16:creationId xmlns:a16="http://schemas.microsoft.com/office/drawing/2014/main" id="{68718B4F-B6AA-4441-9664-6624BAA47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3060700"/>
            <a:ext cx="2006600" cy="353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52" name="Text Box 7">
            <a:extLst>
              <a:ext uri="{FF2B5EF4-FFF2-40B4-BE49-F238E27FC236}">
                <a16:creationId xmlns:a16="http://schemas.microsoft.com/office/drawing/2014/main" id="{EC67057C-5823-4471-9A7A-69A5C3D9C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79500" y="1658938"/>
            <a:ext cx="6119813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indent="-22701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lvl="4" algn="just"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</a:pPr>
            <a:r>
              <a:rPr lang="en-GB" altLang="cs-CZ" sz="1600">
                <a:latin typeface="Arial" panose="020B0604020202020204" pitchFamily="34" charset="0"/>
                <a:cs typeface="Arial" panose="020B0604020202020204" pitchFamily="34" charset="0"/>
              </a:rPr>
              <a:t>  M. Orfila srovnával rychlost rozkladu lidského stehna v různých typech půd (různého složení)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1">
            <a:extLst>
              <a:ext uri="{FF2B5EF4-FFF2-40B4-BE49-F238E27FC236}">
                <a16:creationId xmlns:a16="http://schemas.microsoft.com/office/drawing/2014/main" id="{4369ABE1-93CC-484A-AE89-364AAAB47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9" y="1556792"/>
            <a:ext cx="2774950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8307" name="Picture 2">
            <a:extLst>
              <a:ext uri="{FF2B5EF4-FFF2-40B4-BE49-F238E27FC236}">
                <a16:creationId xmlns:a16="http://schemas.microsoft.com/office/drawing/2014/main" id="{DD1A9F49-1119-46C9-9603-E864C6735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039" y="3641122"/>
            <a:ext cx="5799138" cy="3097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8308" name="AutoShape 3">
            <a:extLst>
              <a:ext uri="{FF2B5EF4-FFF2-40B4-BE49-F238E27FC236}">
                <a16:creationId xmlns:a16="http://schemas.microsoft.com/office/drawing/2014/main" id="{45B3067B-549E-4813-882A-71E4E3A3B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19872" y="6093296"/>
            <a:ext cx="974725" cy="215900"/>
          </a:xfrm>
          <a:prstGeom prst="leftArrow">
            <a:avLst>
              <a:gd name="adj1" fmla="val 50000"/>
              <a:gd name="adj2" fmla="val 112868"/>
            </a:avLst>
          </a:prstGeom>
          <a:solidFill>
            <a:srgbClr val="BBE0E3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3" name="Obrázek 2" descr="Obsah obrázku text, mapa&#10;&#10;Popis byl vytvořen automaticky">
            <a:extLst>
              <a:ext uri="{FF2B5EF4-FFF2-40B4-BE49-F238E27FC236}">
                <a16:creationId xmlns:a16="http://schemas.microsoft.com/office/drawing/2014/main" id="{DB86FA53-D747-458A-A0BF-A1A9F347ED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49" y="260648"/>
            <a:ext cx="5367802" cy="338047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DE865BB-CBCE-4E1A-A305-34F070EE1548}"/>
              </a:ext>
            </a:extLst>
          </p:cNvPr>
          <p:cNvSpPr txBox="1"/>
          <p:nvPr/>
        </p:nvSpPr>
        <p:spPr>
          <a:xfrm>
            <a:off x="467544" y="476672"/>
            <a:ext cx="2084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Metoda FTIR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98154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1">
            <a:extLst>
              <a:ext uri="{FF2B5EF4-FFF2-40B4-BE49-F238E27FC236}">
                <a16:creationId xmlns:a16="http://schemas.microsoft.com/office/drawing/2014/main" id="{D8D448C1-3A6F-4599-A065-F142E7B7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86" name="Oval 2">
            <a:extLst>
              <a:ext uri="{FF2B5EF4-FFF2-40B4-BE49-F238E27FC236}">
                <a16:creationId xmlns:a16="http://schemas.microsoft.com/office/drawing/2014/main" id="{EFCB9A28-9AAE-4F5D-B20F-9690F0257E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733800"/>
            <a:ext cx="3657600" cy="1143000"/>
          </a:xfrm>
          <a:prstGeom prst="ellipse">
            <a:avLst/>
          </a:prstGeom>
          <a:noFill/>
          <a:ln w="12600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5476" name="Text Box 3">
            <a:extLst>
              <a:ext uri="{FF2B5EF4-FFF2-40B4-BE49-F238E27FC236}">
                <a16:creationId xmlns:a16="http://schemas.microsoft.com/office/drawing/2014/main" id="{999C6CAF-00AD-47E0-8A49-DB96FB80C6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576263"/>
            <a:ext cx="5943600" cy="95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1500"/>
              </a:spcBef>
              <a:buFontTx/>
              <a:buNone/>
            </a:pPr>
            <a:r>
              <a:rPr lang="cs-CZ" altLang="cs-CZ" sz="2800" b="1">
                <a:solidFill>
                  <a:schemeClr val="bg2"/>
                </a:solidFill>
                <a:latin typeface="Times New Roman" panose="02020603050405020304" pitchFamily="18" charset="0"/>
              </a:rPr>
              <a:t>Žárové pohřebiště lužické kultury v</a:t>
            </a:r>
            <a:r>
              <a:rPr lang="en-GB" altLang="cs-CZ" sz="2800" b="1">
                <a:solidFill>
                  <a:schemeClr val="bg2"/>
                </a:solidFill>
                <a:latin typeface="Times New Roman" panose="02020603050405020304" pitchFamily="18" charset="0"/>
              </a:rPr>
              <a:t> Příbo</a:t>
            </a:r>
            <a:r>
              <a:rPr lang="cs-CZ" altLang="cs-CZ" sz="2800" b="1">
                <a:solidFill>
                  <a:schemeClr val="bg2"/>
                </a:solidFill>
                <a:latin typeface="Times New Roman" panose="02020603050405020304" pitchFamily="18" charset="0"/>
              </a:rPr>
              <a:t>ře</a:t>
            </a:r>
            <a:r>
              <a:rPr lang="ar-SA" altLang="cs-CZ" sz="2400" b="1">
                <a:solidFill>
                  <a:schemeClr val="bg2"/>
                </a:solidFill>
                <a:latin typeface="Times New Roman" panose="02020603050405020304" pitchFamily="18" charset="0"/>
              </a:rPr>
              <a:t>‏</a:t>
            </a:r>
            <a:endParaRPr lang="en-GB" altLang="cs-CZ" sz="2400" b="1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707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  <p:tav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">
            <a:extLst>
              <a:ext uri="{FF2B5EF4-FFF2-40B4-BE49-F238E27FC236}">
                <a16:creationId xmlns:a16="http://schemas.microsoft.com/office/drawing/2014/main" id="{A8E46D1A-C3CE-4BB0-AD87-D4A53A96E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0"/>
            <a:ext cx="4716462" cy="353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499" name="Picture 2">
            <a:extLst>
              <a:ext uri="{FF2B5EF4-FFF2-40B4-BE49-F238E27FC236}">
                <a16:creationId xmlns:a16="http://schemas.microsoft.com/office/drawing/2014/main" id="{BBB971E2-46B9-4B6F-ACF9-928330FCC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538" cy="332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500" name="Picture 3">
            <a:extLst>
              <a:ext uri="{FF2B5EF4-FFF2-40B4-BE49-F238E27FC236}">
                <a16:creationId xmlns:a16="http://schemas.microsoft.com/office/drawing/2014/main" id="{69440AD9-5737-48A7-8DA2-620E935A8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590925"/>
            <a:ext cx="435610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501" name="Picture 4">
            <a:extLst>
              <a:ext uri="{FF2B5EF4-FFF2-40B4-BE49-F238E27FC236}">
                <a16:creationId xmlns:a16="http://schemas.microsoft.com/office/drawing/2014/main" id="{069170DC-39E5-4DDD-90EE-116C2B828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7075"/>
            <a:ext cx="478790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02931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5" descr="DSC_0048">
            <a:extLst>
              <a:ext uri="{FF2B5EF4-FFF2-40B4-BE49-F238E27FC236}">
                <a16:creationId xmlns:a16="http://schemas.microsoft.com/office/drawing/2014/main" id="{692C662E-FC2B-40A7-A6A7-6C7B110E7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5"/>
          <a:stretch>
            <a:fillRect/>
          </a:stretch>
        </p:blipFill>
        <p:spPr bwMode="auto">
          <a:xfrm>
            <a:off x="358775" y="1689100"/>
            <a:ext cx="3665538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00_0386">
            <a:extLst>
              <a:ext uri="{FF2B5EF4-FFF2-40B4-BE49-F238E27FC236}">
                <a16:creationId xmlns:a16="http://schemas.microsoft.com/office/drawing/2014/main" id="{D17BC40F-5333-4F93-892B-6A046FF1B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1755775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ovéPole 1">
            <a:extLst>
              <a:ext uri="{FF2B5EF4-FFF2-40B4-BE49-F238E27FC236}">
                <a16:creationId xmlns:a16="http://schemas.microsoft.com/office/drawing/2014/main" id="{E4ACDB73-CC2C-46A1-9689-15CC1F175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9788" y="4419600"/>
            <a:ext cx="615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 67</a:t>
            </a:r>
          </a:p>
        </p:txBody>
      </p:sp>
      <p:sp>
        <p:nvSpPr>
          <p:cNvPr id="107525" name="TextovéPole 6">
            <a:extLst>
              <a:ext uri="{FF2B5EF4-FFF2-40B4-BE49-F238E27FC236}">
                <a16:creationId xmlns:a16="http://schemas.microsoft.com/office/drawing/2014/main" id="{F22EB3D6-C689-4431-B80F-4EAF62808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1025" y="3870325"/>
            <a:ext cx="615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 67</a:t>
            </a:r>
          </a:p>
        </p:txBody>
      </p:sp>
      <p:sp>
        <p:nvSpPr>
          <p:cNvPr id="107526" name="Rectangle 2">
            <a:extLst>
              <a:ext uri="{FF2B5EF4-FFF2-40B4-BE49-F238E27FC236}">
                <a16:creationId xmlns:a16="http://schemas.microsoft.com/office/drawing/2014/main" id="{B2A68EA2-2224-4DE9-A9CF-B44C1E94F7F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2250" y="263525"/>
            <a:ext cx="8229600" cy="792163"/>
          </a:xfrm>
        </p:spPr>
        <p:txBody>
          <a:bodyPr/>
          <a:lstStyle/>
          <a:p>
            <a:pPr eaLnBrk="1" hangingPunct="1"/>
            <a:r>
              <a:rPr lang="cs-CZ" altLang="cs-CZ" sz="3200"/>
              <a:t>Spálené kosterní pozůstatky</a:t>
            </a:r>
          </a:p>
        </p:txBody>
      </p:sp>
    </p:spTree>
    <p:extLst>
      <p:ext uri="{BB962C8B-B14F-4D97-AF65-F5344CB8AC3E}">
        <p14:creationId xmlns:p14="http://schemas.microsoft.com/office/powerpoint/2010/main" val="257540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4">
            <a:extLst>
              <a:ext uri="{FF2B5EF4-FFF2-40B4-BE49-F238E27FC236}">
                <a16:creationId xmlns:a16="http://schemas.microsoft.com/office/drawing/2014/main" id="{B8DCBF24-705C-48F9-A969-D82D0AE9E6CD}"/>
              </a:ext>
            </a:extLst>
          </p:cNvPr>
          <p:cNvGrpSpPr>
            <a:grpSpLocks/>
          </p:cNvGrpSpPr>
          <p:nvPr/>
        </p:nvGrpSpPr>
        <p:grpSpPr bwMode="auto">
          <a:xfrm>
            <a:off x="466725" y="836613"/>
            <a:ext cx="4176713" cy="2205037"/>
            <a:chOff x="1882" y="1207"/>
            <a:chExt cx="2544" cy="1294"/>
          </a:xfrm>
        </p:grpSpPr>
        <p:sp>
          <p:nvSpPr>
            <p:cNvPr id="108560" name="Text Box 5">
              <a:extLst>
                <a:ext uri="{FF2B5EF4-FFF2-40B4-BE49-F238E27FC236}">
                  <a16:creationId xmlns:a16="http://schemas.microsoft.com/office/drawing/2014/main" id="{279B0B48-3F35-416A-9B1B-A20869F7F7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" y="1376"/>
              <a:ext cx="340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H 40</a:t>
              </a:r>
            </a:p>
          </p:txBody>
        </p:sp>
        <p:pic>
          <p:nvPicPr>
            <p:cNvPr id="108561" name="Picture 6" descr="H40">
              <a:extLst>
                <a:ext uri="{FF2B5EF4-FFF2-40B4-BE49-F238E27FC236}">
                  <a16:creationId xmlns:a16="http://schemas.microsoft.com/office/drawing/2014/main" id="{87DC1351-8D41-4314-92D9-CC0AD33766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1207"/>
              <a:ext cx="2544" cy="1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8547" name="Group 7">
            <a:extLst>
              <a:ext uri="{FF2B5EF4-FFF2-40B4-BE49-F238E27FC236}">
                <a16:creationId xmlns:a16="http://schemas.microsoft.com/office/drawing/2014/main" id="{B2C7182E-23EA-4EC5-B21A-AB4B114F125F}"/>
              </a:ext>
            </a:extLst>
          </p:cNvPr>
          <p:cNvGrpSpPr>
            <a:grpSpLocks/>
          </p:cNvGrpSpPr>
          <p:nvPr/>
        </p:nvGrpSpPr>
        <p:grpSpPr bwMode="auto">
          <a:xfrm>
            <a:off x="4859338" y="908050"/>
            <a:ext cx="4321175" cy="2160588"/>
            <a:chOff x="3122" y="1512"/>
            <a:chExt cx="2544" cy="1321"/>
          </a:xfrm>
        </p:grpSpPr>
        <p:pic>
          <p:nvPicPr>
            <p:cNvPr id="108558" name="Picture 8" descr="H57">
              <a:extLst>
                <a:ext uri="{FF2B5EF4-FFF2-40B4-BE49-F238E27FC236}">
                  <a16:creationId xmlns:a16="http://schemas.microsoft.com/office/drawing/2014/main" id="{6CCBBF16-0C37-4994-A180-7EDFC18527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2" y="1512"/>
              <a:ext cx="2544" cy="1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559" name="Text Box 9">
              <a:extLst>
                <a:ext uri="{FF2B5EF4-FFF2-40B4-BE49-F238E27FC236}">
                  <a16:creationId xmlns:a16="http://schemas.microsoft.com/office/drawing/2014/main" id="{0737AF79-930C-4027-A40B-34CD1012A6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15" y="1616"/>
              <a:ext cx="329" cy="1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H 57</a:t>
              </a:r>
            </a:p>
          </p:txBody>
        </p:sp>
      </p:grpSp>
      <p:grpSp>
        <p:nvGrpSpPr>
          <p:cNvPr id="108548" name="Group 10">
            <a:extLst>
              <a:ext uri="{FF2B5EF4-FFF2-40B4-BE49-F238E27FC236}">
                <a16:creationId xmlns:a16="http://schemas.microsoft.com/office/drawing/2014/main" id="{16602827-7E69-4D49-ADB9-B51E05E1B2FE}"/>
              </a:ext>
            </a:extLst>
          </p:cNvPr>
          <p:cNvGrpSpPr>
            <a:grpSpLocks/>
          </p:cNvGrpSpPr>
          <p:nvPr/>
        </p:nvGrpSpPr>
        <p:grpSpPr bwMode="auto">
          <a:xfrm>
            <a:off x="466725" y="3573463"/>
            <a:ext cx="4321175" cy="2232025"/>
            <a:chOff x="3061" y="2840"/>
            <a:chExt cx="2544" cy="1306"/>
          </a:xfrm>
        </p:grpSpPr>
        <p:pic>
          <p:nvPicPr>
            <p:cNvPr id="108556" name="Picture 11" descr="H67">
              <a:extLst>
                <a:ext uri="{FF2B5EF4-FFF2-40B4-BE49-F238E27FC236}">
                  <a16:creationId xmlns:a16="http://schemas.microsoft.com/office/drawing/2014/main" id="{88C46048-06F9-4A9F-8F4F-5B76960449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840"/>
              <a:ext cx="2544" cy="1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557" name="Text Box 12">
              <a:extLst>
                <a:ext uri="{FF2B5EF4-FFF2-40B4-BE49-F238E27FC236}">
                  <a16:creationId xmlns:a16="http://schemas.microsoft.com/office/drawing/2014/main" id="{239DC85F-FFBA-46D9-B1DC-26475D3D3C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4" y="2963"/>
              <a:ext cx="329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H 67</a:t>
              </a:r>
            </a:p>
          </p:txBody>
        </p:sp>
      </p:grpSp>
      <p:grpSp>
        <p:nvGrpSpPr>
          <p:cNvPr id="108549" name="Group 13">
            <a:extLst>
              <a:ext uri="{FF2B5EF4-FFF2-40B4-BE49-F238E27FC236}">
                <a16:creationId xmlns:a16="http://schemas.microsoft.com/office/drawing/2014/main" id="{BC101449-3F69-42E7-B139-1C870C038F2C}"/>
              </a:ext>
            </a:extLst>
          </p:cNvPr>
          <p:cNvGrpSpPr>
            <a:grpSpLocks/>
          </p:cNvGrpSpPr>
          <p:nvPr/>
        </p:nvGrpSpPr>
        <p:grpSpPr bwMode="auto">
          <a:xfrm>
            <a:off x="4787900" y="3500438"/>
            <a:ext cx="4321175" cy="2303462"/>
            <a:chOff x="3055" y="2936"/>
            <a:chExt cx="2547" cy="1268"/>
          </a:xfrm>
        </p:grpSpPr>
        <p:pic>
          <p:nvPicPr>
            <p:cNvPr id="108554" name="Picture 14" descr="H44">
              <a:extLst>
                <a:ext uri="{FF2B5EF4-FFF2-40B4-BE49-F238E27FC236}">
                  <a16:creationId xmlns:a16="http://schemas.microsoft.com/office/drawing/2014/main" id="{5E0DD7F1-90BC-4876-9FFA-41E3F70BC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5" y="2936"/>
              <a:ext cx="2547" cy="1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8555" name="Text Box 15">
              <a:extLst>
                <a:ext uri="{FF2B5EF4-FFF2-40B4-BE49-F238E27FC236}">
                  <a16:creationId xmlns:a16="http://schemas.microsoft.com/office/drawing/2014/main" id="{85240988-2F44-4D23-B225-2DD934CA66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0" y="3067"/>
              <a:ext cx="402" cy="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H 44</a:t>
              </a:r>
            </a:p>
          </p:txBody>
        </p:sp>
      </p:grpSp>
      <p:sp>
        <p:nvSpPr>
          <p:cNvPr id="108550" name="Line 16">
            <a:extLst>
              <a:ext uri="{FF2B5EF4-FFF2-40B4-BE49-F238E27FC236}">
                <a16:creationId xmlns:a16="http://schemas.microsoft.com/office/drawing/2014/main" id="{FCB74E00-FB83-402F-9F78-7E628EEA7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2813" y="4940300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1" name="Line 17">
            <a:extLst>
              <a:ext uri="{FF2B5EF4-FFF2-40B4-BE49-F238E27FC236}">
                <a16:creationId xmlns:a16="http://schemas.microsoft.com/office/drawing/2014/main" id="{49A5FBDB-D1F3-4785-AB49-DCDA58A48F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4250" y="2276475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2" name="Line 18">
            <a:extLst>
              <a:ext uri="{FF2B5EF4-FFF2-40B4-BE49-F238E27FC236}">
                <a16:creationId xmlns:a16="http://schemas.microsoft.com/office/drawing/2014/main" id="{A3AD9218-7628-4DD0-A340-397FBA82E53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3075" y="4868863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53" name="Line 19">
            <a:extLst>
              <a:ext uri="{FF2B5EF4-FFF2-40B4-BE49-F238E27FC236}">
                <a16:creationId xmlns:a16="http://schemas.microsoft.com/office/drawing/2014/main" id="{AD0AD54E-AB05-4C31-BACD-3801CBFC3B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40200" y="1989138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6665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570" name="Group 5">
            <a:extLst>
              <a:ext uri="{FF2B5EF4-FFF2-40B4-BE49-F238E27FC236}">
                <a16:creationId xmlns:a16="http://schemas.microsoft.com/office/drawing/2014/main" id="{C22B22E4-6127-41F6-B40D-E7F341F161D3}"/>
              </a:ext>
            </a:extLst>
          </p:cNvPr>
          <p:cNvGrpSpPr>
            <a:grpSpLocks/>
          </p:cNvGrpSpPr>
          <p:nvPr/>
        </p:nvGrpSpPr>
        <p:grpSpPr bwMode="auto">
          <a:xfrm>
            <a:off x="0" y="908050"/>
            <a:ext cx="4321175" cy="2519363"/>
            <a:chOff x="158" y="2523"/>
            <a:chExt cx="2631" cy="1451"/>
          </a:xfrm>
        </p:grpSpPr>
        <p:pic>
          <p:nvPicPr>
            <p:cNvPr id="109580" name="Picture 6" descr="H37">
              <a:extLst>
                <a:ext uri="{FF2B5EF4-FFF2-40B4-BE49-F238E27FC236}">
                  <a16:creationId xmlns:a16="http://schemas.microsoft.com/office/drawing/2014/main" id="{88A7CB6E-0C0F-4977-867D-C003B5437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523"/>
              <a:ext cx="2631" cy="1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9581" name="Text Box 7">
              <a:extLst>
                <a:ext uri="{FF2B5EF4-FFF2-40B4-BE49-F238E27FC236}">
                  <a16:creationId xmlns:a16="http://schemas.microsoft.com/office/drawing/2014/main" id="{92D28C91-4455-437D-94A4-7705E2C4BA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" y="2655"/>
              <a:ext cx="340" cy="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H 37</a:t>
              </a:r>
            </a:p>
          </p:txBody>
        </p:sp>
      </p:grpSp>
      <p:grpSp>
        <p:nvGrpSpPr>
          <p:cNvPr id="109571" name="Group 8">
            <a:extLst>
              <a:ext uri="{FF2B5EF4-FFF2-40B4-BE49-F238E27FC236}">
                <a16:creationId xmlns:a16="http://schemas.microsoft.com/office/drawing/2014/main" id="{3314A9EF-AEA5-4EB0-8729-8406E464578E}"/>
              </a:ext>
            </a:extLst>
          </p:cNvPr>
          <p:cNvGrpSpPr>
            <a:grpSpLocks/>
          </p:cNvGrpSpPr>
          <p:nvPr/>
        </p:nvGrpSpPr>
        <p:grpSpPr bwMode="auto">
          <a:xfrm>
            <a:off x="4962525" y="981075"/>
            <a:ext cx="4181475" cy="2303463"/>
            <a:chOff x="2971" y="391"/>
            <a:chExt cx="2634" cy="1451"/>
          </a:xfrm>
        </p:grpSpPr>
        <p:pic>
          <p:nvPicPr>
            <p:cNvPr id="109578" name="Picture 9" descr="H53">
              <a:extLst>
                <a:ext uri="{FF2B5EF4-FFF2-40B4-BE49-F238E27FC236}">
                  <a16:creationId xmlns:a16="http://schemas.microsoft.com/office/drawing/2014/main" id="{0C454704-A479-4091-8200-EC88507A6C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391"/>
              <a:ext cx="2634" cy="1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9579" name="Text Box 10">
              <a:extLst>
                <a:ext uri="{FF2B5EF4-FFF2-40B4-BE49-F238E27FC236}">
                  <a16:creationId xmlns:a16="http://schemas.microsoft.com/office/drawing/2014/main" id="{20EE5B6D-C370-4361-82CD-3C5C91286C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4" y="527"/>
              <a:ext cx="35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H 53</a:t>
              </a:r>
            </a:p>
          </p:txBody>
        </p:sp>
      </p:grpSp>
      <p:grpSp>
        <p:nvGrpSpPr>
          <p:cNvPr id="109572" name="Group 11">
            <a:extLst>
              <a:ext uri="{FF2B5EF4-FFF2-40B4-BE49-F238E27FC236}">
                <a16:creationId xmlns:a16="http://schemas.microsoft.com/office/drawing/2014/main" id="{627F1895-0089-46E2-A806-255150D59DBA}"/>
              </a:ext>
            </a:extLst>
          </p:cNvPr>
          <p:cNvGrpSpPr>
            <a:grpSpLocks/>
          </p:cNvGrpSpPr>
          <p:nvPr/>
        </p:nvGrpSpPr>
        <p:grpSpPr bwMode="auto">
          <a:xfrm>
            <a:off x="2193925" y="3860800"/>
            <a:ext cx="4254500" cy="2217738"/>
            <a:chOff x="2971" y="2568"/>
            <a:chExt cx="2680" cy="1397"/>
          </a:xfrm>
        </p:grpSpPr>
        <p:pic>
          <p:nvPicPr>
            <p:cNvPr id="109576" name="Picture 12" descr="H58">
              <a:extLst>
                <a:ext uri="{FF2B5EF4-FFF2-40B4-BE49-F238E27FC236}">
                  <a16:creationId xmlns:a16="http://schemas.microsoft.com/office/drawing/2014/main" id="{AA1D9F99-CB01-41F2-8880-8454486977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" y="2568"/>
              <a:ext cx="2680" cy="1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9577" name="Text Box 13">
              <a:extLst>
                <a:ext uri="{FF2B5EF4-FFF2-40B4-BE49-F238E27FC236}">
                  <a16:creationId xmlns:a16="http://schemas.microsoft.com/office/drawing/2014/main" id="{1900B3D5-519D-4B70-8D8C-9FA408E69C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4" y="2704"/>
              <a:ext cx="352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H 58</a:t>
              </a:r>
            </a:p>
          </p:txBody>
        </p:sp>
      </p:grpSp>
      <p:sp>
        <p:nvSpPr>
          <p:cNvPr id="109573" name="Line 14">
            <a:extLst>
              <a:ext uri="{FF2B5EF4-FFF2-40B4-BE49-F238E27FC236}">
                <a16:creationId xmlns:a16="http://schemas.microsoft.com/office/drawing/2014/main" id="{4072A632-22D4-4473-9E6F-DCD3ABCB92B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0263" y="5110163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4" name="Line 15">
            <a:extLst>
              <a:ext uri="{FF2B5EF4-FFF2-40B4-BE49-F238E27FC236}">
                <a16:creationId xmlns:a16="http://schemas.microsoft.com/office/drawing/2014/main" id="{1C31166F-A37E-441C-9784-38667B1915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2349500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575" name="Line 16">
            <a:extLst>
              <a:ext uri="{FF2B5EF4-FFF2-40B4-BE49-F238E27FC236}">
                <a16:creationId xmlns:a16="http://schemas.microsoft.com/office/drawing/2014/main" id="{10DB2282-9C51-47BE-9ECF-DADAED5118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2813" y="2349500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294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AEAD2BC2-89BC-48F7-9C45-56DBBF608D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63859"/>
            <a:ext cx="8229600" cy="490066"/>
          </a:xfrm>
        </p:spPr>
        <p:txBody>
          <a:bodyPr/>
          <a:lstStyle/>
          <a:p>
            <a:r>
              <a:rPr lang="cs-CZ" altLang="en-US" sz="2800" b="1" dirty="0">
                <a:latin typeface="+mn-lt"/>
              </a:rPr>
              <a:t>Pohřební ritus lužické kultury</a:t>
            </a:r>
          </a:p>
        </p:txBody>
      </p:sp>
      <p:graphicFrame>
        <p:nvGraphicFramePr>
          <p:cNvPr id="31747" name="Object 3">
            <a:extLst>
              <a:ext uri="{FF2B5EF4-FFF2-40B4-BE49-F238E27FC236}">
                <a16:creationId xmlns:a16="http://schemas.microsoft.com/office/drawing/2014/main" id="{81179DAC-4CF2-456E-92C3-CF2179CC8E77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1044025"/>
              </p:ext>
            </p:extLst>
          </p:nvPr>
        </p:nvGraphicFramePr>
        <p:xfrm>
          <a:off x="611560" y="653925"/>
          <a:ext cx="7433777" cy="4951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f" r:id="rId2" imgW="8839214" imgH="5886442" progId="Excel.Chart.8">
                  <p:embed/>
                </p:oleObj>
              </mc:Choice>
              <mc:Fallback>
                <p:oleObj name="Graf" r:id="rId2" imgW="8839214" imgH="5886442" progId="Excel.Chart.8">
                  <p:embed/>
                  <p:pic>
                    <p:nvPicPr>
                      <p:cNvPr id="31747" name="Object 3">
                        <a:extLst>
                          <a:ext uri="{FF2B5EF4-FFF2-40B4-BE49-F238E27FC236}">
                            <a16:creationId xmlns:a16="http://schemas.microsoft.com/office/drawing/2014/main" id="{81179DAC-4CF2-456E-92C3-CF2179CC8E7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653925"/>
                        <a:ext cx="7433777" cy="49511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8" name="Text Box 4">
            <a:extLst>
              <a:ext uri="{FF2B5EF4-FFF2-40B4-BE49-F238E27FC236}">
                <a16:creationId xmlns:a16="http://schemas.microsoft.com/office/drawing/2014/main" id="{4E7B0973-7853-4A1A-8391-8B146DDB4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939" y="5720480"/>
            <a:ext cx="616099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Lužická kultura: dobře organizovaná technická stránka kremace (snad spodní přívod vzduchu, omezení ztrát tepla do okolí), případně použití značného množství paliva (Chochol 1961).</a:t>
            </a:r>
            <a:r>
              <a:rPr lang="cs-CZ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cs-CZ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CB2639D1-76E0-4229-AC2A-371E5BECB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0232" y="5263247"/>
            <a:ext cx="218482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en-US" sz="1600" dirty="0"/>
              <a:t>a = křídovité</a:t>
            </a:r>
          </a:p>
          <a:p>
            <a:r>
              <a:rPr lang="cs-CZ" altLang="en-US" sz="1600" dirty="0"/>
              <a:t>b = křídovité – dokonalé</a:t>
            </a:r>
          </a:p>
          <a:p>
            <a:r>
              <a:rPr lang="cs-CZ" altLang="en-US" sz="1600" dirty="0"/>
              <a:t>c = dokonalé</a:t>
            </a:r>
          </a:p>
          <a:p>
            <a:r>
              <a:rPr lang="cs-CZ" altLang="en-US" sz="1600" dirty="0"/>
              <a:t>d = téměř dokonalé</a:t>
            </a:r>
          </a:p>
          <a:p>
            <a:r>
              <a:rPr lang="cs-CZ" altLang="en-US" sz="1600" dirty="0"/>
              <a:t>e = nedokonalé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4" descr="pyre">
            <a:extLst>
              <a:ext uri="{FF2B5EF4-FFF2-40B4-BE49-F238E27FC236}">
                <a16:creationId xmlns:a16="http://schemas.microsoft.com/office/drawing/2014/main" id="{E6B9B22F-ABC9-4ABF-A106-945A00CEEF9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9725" y="2133600"/>
            <a:ext cx="3690938" cy="30480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0595" name="Text Box 11">
            <a:extLst>
              <a:ext uri="{FF2B5EF4-FFF2-40B4-BE49-F238E27FC236}">
                <a16:creationId xmlns:a16="http://schemas.microsoft.com/office/drawing/2014/main" id="{F5D92368-30D5-49D8-99A7-B97DA7872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24488"/>
            <a:ext cx="4011613" cy="646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Experimentální hranice (McKinley1997),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Lokálně teplota dosáhla až 1000 °C. </a:t>
            </a:r>
          </a:p>
        </p:txBody>
      </p:sp>
      <p:pic>
        <p:nvPicPr>
          <p:cNvPr id="110596" name="Picture 14" descr="Bez názvu 1">
            <a:extLst>
              <a:ext uri="{FF2B5EF4-FFF2-40B4-BE49-F238E27FC236}">
                <a16:creationId xmlns:a16="http://schemas.microsoft.com/office/drawing/2014/main" id="{C0A072A4-22BD-462A-9ABE-E4413C14FD3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43400" y="2109788"/>
            <a:ext cx="4464050" cy="3446462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0597" name="Text Box 15">
            <a:extLst>
              <a:ext uri="{FF2B5EF4-FFF2-40B4-BE49-F238E27FC236}">
                <a16:creationId xmlns:a16="http://schemas.microsoft.com/office/drawing/2014/main" id="{45CE801D-AFF8-44ED-9B60-1EECA24A7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1025" y="5746750"/>
            <a:ext cx="4343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Etnografická analogie:  kremace  v Tibetu</a:t>
            </a:r>
          </a:p>
        </p:txBody>
      </p:sp>
      <p:sp>
        <p:nvSpPr>
          <p:cNvPr id="110598" name="Obdélník 1">
            <a:extLst>
              <a:ext uri="{FF2B5EF4-FFF2-40B4-BE49-F238E27FC236}">
                <a16:creationId xmlns:a16="http://schemas.microsoft.com/office/drawing/2014/main" id="{938D063B-5117-4273-A75A-7998239F09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360363"/>
            <a:ext cx="8382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Charakteristika pohřebního ritu na pohřebišti v Příboře</a:t>
            </a:r>
            <a:r>
              <a:rPr lang="cs-CZ" altLang="cs-CZ" sz="180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Ustálená technologie kremace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Teplota kremace okolo 800 - 900 °C  s dobrým přístupem vzdušného kyslíku.</a:t>
            </a:r>
          </a:p>
        </p:txBody>
      </p:sp>
    </p:spTree>
    <p:extLst>
      <p:ext uri="{BB962C8B-B14F-4D97-AF65-F5344CB8AC3E}">
        <p14:creationId xmlns:p14="http://schemas.microsoft.com/office/powerpoint/2010/main" val="34629497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7CEF5FD5-BA66-4145-871B-CDD06A1791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99331" name="Rectangle 3">
            <a:extLst>
              <a:ext uri="{FF2B5EF4-FFF2-40B4-BE49-F238E27FC236}">
                <a16:creationId xmlns:a16="http://schemas.microsoft.com/office/drawing/2014/main" id="{AD27774E-99A9-40B6-A8CD-37FF3A349B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pic>
        <p:nvPicPr>
          <p:cNvPr id="99332" name="Picture 5" descr="Obrázek CH">
            <a:extLst>
              <a:ext uri="{FF2B5EF4-FFF2-40B4-BE49-F238E27FC236}">
                <a16:creationId xmlns:a16="http://schemas.microsoft.com/office/drawing/2014/main" id="{6B04C79B-BD8D-47B4-ABFA-EB097D0522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3" name="Text Box 6">
            <a:extLst>
              <a:ext uri="{FF2B5EF4-FFF2-40B4-BE49-F238E27FC236}">
                <a16:creationId xmlns:a16="http://schemas.microsoft.com/office/drawing/2014/main" id="{BFCE98E3-83FE-4017-8172-4737FEF6B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538" y="12890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99334" name="Text Box 9">
            <a:extLst>
              <a:ext uri="{FF2B5EF4-FFF2-40B4-BE49-F238E27FC236}">
                <a16:creationId xmlns:a16="http://schemas.microsoft.com/office/drawing/2014/main" id="{6416101B-CAB4-4FAC-85F3-702C439BF2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27038"/>
            <a:ext cx="5151154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b="1" dirty="0"/>
              <a:t>Hradisko Chotěbuz-</a:t>
            </a:r>
            <a:r>
              <a:rPr lang="cs-CZ" altLang="cs-CZ" b="1" dirty="0" err="1"/>
              <a:t>Podobora</a:t>
            </a:r>
            <a:endParaRPr lang="cs-CZ" altLang="cs-CZ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262533557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5" descr="01108889">
            <a:extLst>
              <a:ext uri="{FF2B5EF4-FFF2-40B4-BE49-F238E27FC236}">
                <a16:creationId xmlns:a16="http://schemas.microsoft.com/office/drawing/2014/main" id="{328D421A-BB2A-4F35-820B-271ACCA14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 Box 6">
            <a:extLst>
              <a:ext uri="{FF2B5EF4-FFF2-40B4-BE49-F238E27FC236}">
                <a16:creationId xmlns:a16="http://schemas.microsoft.com/office/drawing/2014/main" id="{5AFB6E77-F656-404C-824E-A76711C91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6096000"/>
            <a:ext cx="85693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  <a:latin typeface="Arial Black" panose="020B0A04020102020204" pitchFamily="34" charset="0"/>
              </a:rPr>
              <a:t>Kráva</a:t>
            </a:r>
            <a:r>
              <a:rPr lang="cs-CZ" altLang="cs-CZ" sz="1800">
                <a:latin typeface="Arial Black" panose="020B0A04020102020204" pitchFamily="34" charset="0"/>
              </a:rPr>
              <a:t> </a:t>
            </a:r>
            <a:r>
              <a:rPr lang="cs-CZ" altLang="cs-CZ" sz="1800"/>
              <a:t>v červené elipse</a:t>
            </a:r>
            <a:r>
              <a:rPr lang="cs-CZ" altLang="cs-CZ" sz="1800">
                <a:latin typeface="Arial Black" panose="020B0A04020102020204" pitchFamily="34" charset="0"/>
              </a:rPr>
              <a:t>, </a:t>
            </a:r>
            <a:r>
              <a:rPr lang="cs-CZ" altLang="cs-CZ" sz="1800" b="1">
                <a:solidFill>
                  <a:srgbClr val="FF6600"/>
                </a:solidFill>
                <a:latin typeface="Arial Black" panose="020B0A04020102020204" pitchFamily="34" charset="0"/>
              </a:rPr>
              <a:t>ovce/koza</a:t>
            </a:r>
            <a:r>
              <a:rPr lang="cs-CZ" altLang="cs-CZ" sz="1800">
                <a:latin typeface="Arial Black" panose="020B0A04020102020204" pitchFamily="34" charset="0"/>
              </a:rPr>
              <a:t> </a:t>
            </a:r>
            <a:r>
              <a:rPr lang="cs-CZ" altLang="cs-CZ" sz="1800"/>
              <a:t>v oranžové elipse</a:t>
            </a:r>
            <a:r>
              <a:rPr lang="cs-CZ" altLang="cs-CZ" sz="1800">
                <a:latin typeface="Arial Black" panose="020B0A04020102020204" pitchFamily="34" charset="0"/>
              </a:rPr>
              <a:t>, </a:t>
            </a:r>
            <a:r>
              <a:rPr lang="cs-CZ" altLang="cs-CZ" sz="1800" b="1">
                <a:solidFill>
                  <a:srgbClr val="FFFF00"/>
                </a:solidFill>
                <a:latin typeface="Arial Black" panose="020B0A04020102020204" pitchFamily="34" charset="0"/>
              </a:rPr>
              <a:t>prase</a:t>
            </a:r>
            <a:r>
              <a:rPr lang="cs-CZ" altLang="cs-CZ" sz="1800">
                <a:latin typeface="Arial Black" panose="020B0A04020102020204" pitchFamily="34" charset="0"/>
              </a:rPr>
              <a:t> </a:t>
            </a:r>
            <a:r>
              <a:rPr lang="cs-CZ" altLang="cs-CZ" sz="1800"/>
              <a:t>ve žluté elipse a </a:t>
            </a:r>
            <a:r>
              <a:rPr lang="cs-CZ" altLang="cs-CZ" sz="1800" b="1">
                <a:solidFill>
                  <a:srgbClr val="000066"/>
                </a:solidFill>
                <a:latin typeface="Arial Black" panose="020B0A04020102020204" pitchFamily="34" charset="0"/>
              </a:rPr>
              <a:t>pes</a:t>
            </a:r>
            <a:r>
              <a:rPr lang="cs-CZ" altLang="cs-CZ" sz="1800">
                <a:latin typeface="Arial Black" panose="020B0A04020102020204" pitchFamily="34" charset="0"/>
              </a:rPr>
              <a:t> </a:t>
            </a:r>
            <a:r>
              <a:rPr lang="cs-CZ" altLang="cs-CZ" sz="1800"/>
              <a:t>v modré elipse.  </a:t>
            </a:r>
          </a:p>
        </p:txBody>
      </p:sp>
      <p:sp>
        <p:nvSpPr>
          <p:cNvPr id="100356" name="TextovéPole 1">
            <a:extLst>
              <a:ext uri="{FF2B5EF4-FFF2-40B4-BE49-F238E27FC236}">
                <a16:creationId xmlns:a16="http://schemas.microsoft.com/office/drawing/2014/main" id="{8A034896-B8EB-410D-B54F-78E79453B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727075"/>
            <a:ext cx="1335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bg2"/>
                </a:solidFill>
              </a:rPr>
              <a:t>Zbytky stáje</a:t>
            </a:r>
          </a:p>
        </p:txBody>
      </p:sp>
    </p:spTree>
    <p:extLst>
      <p:ext uri="{BB962C8B-B14F-4D97-AF65-F5344CB8AC3E}">
        <p14:creationId xmlns:p14="http://schemas.microsoft.com/office/powerpoint/2010/main" val="41616292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0A8E4574-6952-49A3-96CE-C1512B8B34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0363" y="179388"/>
            <a:ext cx="5122862" cy="1346200"/>
          </a:xfrm>
        </p:spPr>
        <p:txBody>
          <a:bodyPr lIns="0" tIns="0" rIns="0" bIns="0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cs-CZ" sz="3200"/>
              <a:t>„Body farm“</a:t>
            </a:r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id="{8056632F-7541-43C5-868A-61194A237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959225"/>
            <a:ext cx="4749800" cy="2636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3">
            <a:extLst>
              <a:ext uri="{FF2B5EF4-FFF2-40B4-BE49-F238E27FC236}">
                <a16:creationId xmlns:a16="http://schemas.microsoft.com/office/drawing/2014/main" id="{FEBE03AB-56DD-42C2-8154-FE29B945B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60363"/>
            <a:ext cx="2700338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7" name="Text Box 4">
            <a:extLst>
              <a:ext uri="{FF2B5EF4-FFF2-40B4-BE49-F238E27FC236}">
                <a16:creationId xmlns:a16="http://schemas.microsoft.com/office/drawing/2014/main" id="{722F7672-0099-4D84-84E9-A4B8F87D8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3419475"/>
            <a:ext cx="360045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indent="-227013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7013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057400" algn="l"/>
                <a:tab pos="2505075" algn="l"/>
                <a:tab pos="2954338" algn="l"/>
                <a:tab pos="3403600" algn="l"/>
                <a:tab pos="3852863" algn="l"/>
                <a:tab pos="4302125" algn="l"/>
                <a:tab pos="4751388" algn="l"/>
                <a:tab pos="5200650" algn="l"/>
                <a:tab pos="5649913" algn="l"/>
                <a:tab pos="6099175" algn="l"/>
                <a:tab pos="6548438" algn="l"/>
                <a:tab pos="6997700" algn="l"/>
                <a:tab pos="7446963" algn="l"/>
                <a:tab pos="7896225" algn="l"/>
                <a:tab pos="8345488" algn="l"/>
                <a:tab pos="8794750" algn="l"/>
                <a:tab pos="9244013" algn="l"/>
                <a:tab pos="9693275" algn="l"/>
                <a:tab pos="10142538" algn="l"/>
                <a:tab pos="10591800" algn="l"/>
                <a:tab pos="110410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lvl="4" algn="ctr" eaLnBrk="1" hangingPunct="1">
              <a:lnSpc>
                <a:spcPct val="93000"/>
              </a:lnSpc>
              <a:spcBef>
                <a:spcPts val="450"/>
              </a:spcBef>
              <a:buClrTx/>
              <a:buFontTx/>
              <a:buNone/>
            </a:pPr>
            <a:r>
              <a:rPr lang="en-GB" altLang="cs-CZ" sz="1600">
                <a:latin typeface="Arial" panose="020B0604020202020204" pitchFamily="34" charset="0"/>
                <a:cs typeface="Arial" panose="020B0604020202020204" pitchFamily="34" charset="0"/>
              </a:rPr>
              <a:t>William M. Bass</a:t>
            </a:r>
          </a:p>
        </p:txBody>
      </p:sp>
      <p:sp>
        <p:nvSpPr>
          <p:cNvPr id="33798" name="Text Box 5">
            <a:extLst>
              <a:ext uri="{FF2B5EF4-FFF2-40B4-BE49-F238E27FC236}">
                <a16:creationId xmlns:a16="http://schemas.microsoft.com/office/drawing/2014/main" id="{F1FEEC00-A6E4-409E-B6A2-0414755F9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600200"/>
            <a:ext cx="4860925" cy="130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cs-CZ" sz="2400">
                <a:latin typeface="Arial" panose="020B0604020202020204" pitchFamily="34" charset="0"/>
                <a:cs typeface="Arial" panose="020B0604020202020204" pitchFamily="34" charset="0"/>
              </a:rPr>
              <a:t>Knoxville, Tennessee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cs-CZ" sz="2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cs-CZ" sz="2000">
                <a:latin typeface="Arial" panose="020B0604020202020204" pitchFamily="34" charset="0"/>
                <a:cs typeface="Arial" panose="020B0604020202020204" pitchFamily="34" charset="0"/>
              </a:rPr>
              <a:t>University of Tennessee Anthropological Research Facility</a:t>
            </a:r>
          </a:p>
        </p:txBody>
      </p:sp>
      <p:pic>
        <p:nvPicPr>
          <p:cNvPr id="33799" name="Picture 6">
            <a:extLst>
              <a:ext uri="{FF2B5EF4-FFF2-40B4-BE49-F238E27FC236}">
                <a16:creationId xmlns:a16="http://schemas.microsoft.com/office/drawing/2014/main" id="{E738825E-2726-47F4-B456-CF279B189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3622675"/>
            <a:ext cx="3159125" cy="213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4" descr="DSC_0057">
            <a:extLst>
              <a:ext uri="{FF2B5EF4-FFF2-40B4-BE49-F238E27FC236}">
                <a16:creationId xmlns:a16="http://schemas.microsoft.com/office/drawing/2014/main" id="{B482BA7F-234B-47D2-ABF3-62664DCE2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3598863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79" name="Picture 5" descr="DSC_0053">
            <a:extLst>
              <a:ext uri="{FF2B5EF4-FFF2-40B4-BE49-F238E27FC236}">
                <a16:creationId xmlns:a16="http://schemas.microsoft.com/office/drawing/2014/main" id="{906FA9C4-30A2-46E5-91E7-AB077032F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41438"/>
            <a:ext cx="3598862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0" name="Picture 6" descr="DSC_0050">
            <a:extLst>
              <a:ext uri="{FF2B5EF4-FFF2-40B4-BE49-F238E27FC236}">
                <a16:creationId xmlns:a16="http://schemas.microsoft.com/office/drawing/2014/main" id="{11F04027-AD1F-47A0-ABB7-68900466A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076700"/>
            <a:ext cx="3598863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381" name="Picture 7" descr="DSC_0052">
            <a:extLst>
              <a:ext uri="{FF2B5EF4-FFF2-40B4-BE49-F238E27FC236}">
                <a16:creationId xmlns:a16="http://schemas.microsoft.com/office/drawing/2014/main" id="{EBFDDBD8-0AF8-4771-A7F7-7859A21E1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076700"/>
            <a:ext cx="3598862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2" name="Rectangle 2">
            <a:extLst>
              <a:ext uri="{FF2B5EF4-FFF2-40B4-BE49-F238E27FC236}">
                <a16:creationId xmlns:a16="http://schemas.microsoft.com/office/drawing/2014/main" id="{9A604E13-09DE-44F1-BDD1-2DC8E306B3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84138"/>
            <a:ext cx="8229600" cy="792162"/>
          </a:xfrm>
        </p:spPr>
        <p:txBody>
          <a:bodyPr/>
          <a:lstStyle/>
          <a:p>
            <a:pPr eaLnBrk="1" hangingPunct="1"/>
            <a:r>
              <a:rPr lang="cs-CZ" altLang="cs-CZ" sz="3200"/>
              <a:t>Spálené kosti</a:t>
            </a:r>
          </a:p>
        </p:txBody>
      </p:sp>
      <p:sp>
        <p:nvSpPr>
          <p:cNvPr id="101383" name="Text Box 8">
            <a:extLst>
              <a:ext uri="{FF2B5EF4-FFF2-40B4-BE49-F238E27FC236}">
                <a16:creationId xmlns:a16="http://schemas.microsoft.com/office/drawing/2014/main" id="{B6048E0E-F02C-4709-9DBB-8693BB81C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08050"/>
            <a:ext cx="1916113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Kráva (hnědá kost)</a:t>
            </a:r>
          </a:p>
        </p:txBody>
      </p:sp>
      <p:sp>
        <p:nvSpPr>
          <p:cNvPr id="101384" name="Text Box 10">
            <a:extLst>
              <a:ext uri="{FF2B5EF4-FFF2-40B4-BE49-F238E27FC236}">
                <a16:creationId xmlns:a16="http://schemas.microsoft.com/office/drawing/2014/main" id="{C4E7871D-39A2-4BB2-9048-1FF1B45B8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716338"/>
            <a:ext cx="6937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Prase</a:t>
            </a:r>
          </a:p>
        </p:txBody>
      </p:sp>
      <p:sp>
        <p:nvSpPr>
          <p:cNvPr id="101385" name="Text Box 11">
            <a:extLst>
              <a:ext uri="{FF2B5EF4-FFF2-40B4-BE49-F238E27FC236}">
                <a16:creationId xmlns:a16="http://schemas.microsoft.com/office/drawing/2014/main" id="{68EE1BAC-1DEF-4E2C-A824-8FC074866C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3716338"/>
            <a:ext cx="1154112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Ovce/koza</a:t>
            </a:r>
          </a:p>
        </p:txBody>
      </p:sp>
      <p:sp>
        <p:nvSpPr>
          <p:cNvPr id="101386" name="Text Box 8">
            <a:extLst>
              <a:ext uri="{FF2B5EF4-FFF2-40B4-BE49-F238E27FC236}">
                <a16:creationId xmlns:a16="http://schemas.microsoft.com/office/drawing/2014/main" id="{0FD0D7B5-51C0-49C4-B133-828E740E92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513" y="876300"/>
            <a:ext cx="1662112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Kráva (bílá kost)</a:t>
            </a:r>
          </a:p>
        </p:txBody>
      </p:sp>
    </p:spTree>
    <p:extLst>
      <p:ext uri="{BB962C8B-B14F-4D97-AF65-F5344CB8AC3E}">
        <p14:creationId xmlns:p14="http://schemas.microsoft.com/office/powerpoint/2010/main" val="4939013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804" name="Group 252">
            <a:extLst>
              <a:ext uri="{FF2B5EF4-FFF2-40B4-BE49-F238E27FC236}">
                <a16:creationId xmlns:a16="http://schemas.microsoft.com/office/drawing/2014/main" id="{96B7A2F3-562A-4D74-98B6-F39A1BAB114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905000" y="1482725"/>
          <a:ext cx="6275388" cy="2255838"/>
        </p:xfrm>
        <a:graphic>
          <a:graphicData uri="http://schemas.openxmlformats.org/drawingml/2006/table">
            <a:tbl>
              <a:tblPr/>
              <a:tblGrid>
                <a:gridCol w="2071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7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58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0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Dokládal 1999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Holck 1997 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925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Kráva (hnědá kost)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Stupeň II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(± 300°C)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Stupeň 1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(cca 300°C)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25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Kráva (černá kost)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Stupeň II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(± 400°C)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Stupeň 2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(cca 400°C)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25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Kráva (bílá kost),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prase, ovce/koza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Stupeň V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(up to 750°C)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Stupeň 3 resp. 4 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SimSun" pitchFamily="2" charset="-122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(up to 800°C)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Arial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3803" name="Group 251">
            <a:extLst>
              <a:ext uri="{FF2B5EF4-FFF2-40B4-BE49-F238E27FC236}">
                <a16:creationId xmlns:a16="http://schemas.microsoft.com/office/drawing/2014/main" id="{2E4B5D31-5A47-4981-9CC3-2D56F42D82EF}"/>
              </a:ext>
            </a:extLst>
          </p:cNvPr>
          <p:cNvGraphicFramePr>
            <a:graphicFrameLocks noGrp="1"/>
          </p:cNvGraphicFramePr>
          <p:nvPr>
            <p:ph sz="quarter" idx="2"/>
          </p:nvPr>
        </p:nvGraphicFramePr>
        <p:xfrm>
          <a:off x="1752600" y="4343400"/>
          <a:ext cx="6767512" cy="1801892"/>
        </p:xfrm>
        <a:graphic>
          <a:graphicData uri="http://schemas.openxmlformats.org/drawingml/2006/table">
            <a:tbl>
              <a:tblPr/>
              <a:tblGrid>
                <a:gridCol w="219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86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4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2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Munro</a:t>
                      </a: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 et al. 2007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Walker et al. 2007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Kráva (hnědá kost)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688" marB="456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250 – 300 °C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cca 250 °C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52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Kráva (černá kost)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688" marB="456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cca 350 °C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350 – 400 °C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901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Kráva (bílá kost),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prase, ovce/koza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688" marB="4568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&gt; 700°C</a:t>
                      </a: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SimSun" pitchFamily="2" charset="-122"/>
                          <a:cs typeface="Times New Roman" pitchFamily="18" charset="0"/>
                        </a:rPr>
                        <a:t>cca 900°C</a:t>
                      </a: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SimSun" pitchFamily="2" charset="-122"/>
                        <a:cs typeface="Times New Roman" pitchFamily="18" charset="0"/>
                      </a:endParaRPr>
                    </a:p>
                  </a:txBody>
                  <a:tcPr marT="45709" marB="457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2446" name="Text Box 163">
            <a:extLst>
              <a:ext uri="{FF2B5EF4-FFF2-40B4-BE49-F238E27FC236}">
                <a16:creationId xmlns:a16="http://schemas.microsoft.com/office/drawing/2014/main" id="{08F44C86-721B-4E9F-B82B-13F0657DF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842963"/>
            <a:ext cx="327660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Stupeň spálení</a:t>
            </a:r>
          </a:p>
        </p:txBody>
      </p:sp>
      <p:sp>
        <p:nvSpPr>
          <p:cNvPr id="102447" name="Text Box 246">
            <a:extLst>
              <a:ext uri="{FF2B5EF4-FFF2-40B4-BE49-F238E27FC236}">
                <a16:creationId xmlns:a16="http://schemas.microsoft.com/office/drawing/2014/main" id="{3D91CA8B-9CA0-43F8-9917-F040033BF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3810000"/>
            <a:ext cx="101758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Zbarvení</a:t>
            </a:r>
          </a:p>
        </p:txBody>
      </p:sp>
    </p:spTree>
    <p:extLst>
      <p:ext uri="{BB962C8B-B14F-4D97-AF65-F5344CB8AC3E}">
        <p14:creationId xmlns:p14="http://schemas.microsoft.com/office/powerpoint/2010/main" val="22253864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5">
            <a:extLst>
              <a:ext uri="{FF2B5EF4-FFF2-40B4-BE49-F238E27FC236}">
                <a16:creationId xmlns:a16="http://schemas.microsoft.com/office/drawing/2014/main" id="{685EAB26-C5F9-43DF-BCF7-D5174DA526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442913"/>
            <a:ext cx="274637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>
                <a:solidFill>
                  <a:schemeClr val="tx2"/>
                </a:solidFill>
              </a:rPr>
              <a:t>Kráva</a:t>
            </a:r>
          </a:p>
        </p:txBody>
      </p:sp>
      <p:pic>
        <p:nvPicPr>
          <p:cNvPr id="103427" name="Picture 6" descr="kr hn">
            <a:extLst>
              <a:ext uri="{FF2B5EF4-FFF2-40B4-BE49-F238E27FC236}">
                <a16:creationId xmlns:a16="http://schemas.microsoft.com/office/drawing/2014/main" id="{48D856DC-0EA2-4892-927C-40671B2AA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88913"/>
            <a:ext cx="4038600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8" name="Picture 7" descr="kr cer">
            <a:extLst>
              <a:ext uri="{FF2B5EF4-FFF2-40B4-BE49-F238E27FC236}">
                <a16:creationId xmlns:a16="http://schemas.microsoft.com/office/drawing/2014/main" id="{4BBA8E0C-A094-458F-A169-055DE74EF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455863"/>
            <a:ext cx="4110038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9" name="Text Box 8">
            <a:extLst>
              <a:ext uri="{FF2B5EF4-FFF2-40B4-BE49-F238E27FC236}">
                <a16:creationId xmlns:a16="http://schemas.microsoft.com/office/drawing/2014/main" id="{DDEE029E-A489-455D-935F-2F246D2C0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476250"/>
            <a:ext cx="1116013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Hnědá kost</a:t>
            </a:r>
          </a:p>
        </p:txBody>
      </p:sp>
      <p:sp>
        <p:nvSpPr>
          <p:cNvPr id="103430" name="Text Box 9">
            <a:extLst>
              <a:ext uri="{FF2B5EF4-FFF2-40B4-BE49-F238E27FC236}">
                <a16:creationId xmlns:a16="http://schemas.microsoft.com/office/drawing/2014/main" id="{BC37E687-8E79-42DC-A652-2BB1B6227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4163" y="2492375"/>
            <a:ext cx="106203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Černá kost</a:t>
            </a:r>
          </a:p>
        </p:txBody>
      </p:sp>
      <p:sp>
        <p:nvSpPr>
          <p:cNvPr id="103431" name="Text Box 10">
            <a:extLst>
              <a:ext uri="{FF2B5EF4-FFF2-40B4-BE49-F238E27FC236}">
                <a16:creationId xmlns:a16="http://schemas.microsoft.com/office/drawing/2014/main" id="{9436D68B-18A6-4227-9229-8D4EE5C86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5600" y="4797425"/>
            <a:ext cx="655638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white</a:t>
            </a:r>
          </a:p>
        </p:txBody>
      </p:sp>
      <p:pic>
        <p:nvPicPr>
          <p:cNvPr id="103432" name="Picture 11" descr="kr bi">
            <a:extLst>
              <a:ext uri="{FF2B5EF4-FFF2-40B4-BE49-F238E27FC236}">
                <a16:creationId xmlns:a16="http://schemas.microsoft.com/office/drawing/2014/main" id="{8670091E-6C3C-4A05-92E9-519794238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583113"/>
            <a:ext cx="396557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3" name="Line 12">
            <a:extLst>
              <a:ext uri="{FF2B5EF4-FFF2-40B4-BE49-F238E27FC236}">
                <a16:creationId xmlns:a16="http://schemas.microsoft.com/office/drawing/2014/main" id="{7004D146-F3C8-4F48-809B-C66AADEA287B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8350" y="5734050"/>
            <a:ext cx="144463" cy="142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4" name="Line 13">
            <a:extLst>
              <a:ext uri="{FF2B5EF4-FFF2-40B4-BE49-F238E27FC236}">
                <a16:creationId xmlns:a16="http://schemas.microsoft.com/office/drawing/2014/main" id="{1B1B643D-CABB-41FB-903B-8A95CE58C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4750" y="5805488"/>
            <a:ext cx="215900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5" name="Line 14">
            <a:extLst>
              <a:ext uri="{FF2B5EF4-FFF2-40B4-BE49-F238E27FC236}">
                <a16:creationId xmlns:a16="http://schemas.microsoft.com/office/drawing/2014/main" id="{CD20B2E8-A72E-454C-8166-A9438B1A3E68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4750" y="1341438"/>
            <a:ext cx="215900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6" name="Line 15">
            <a:extLst>
              <a:ext uri="{FF2B5EF4-FFF2-40B4-BE49-F238E27FC236}">
                <a16:creationId xmlns:a16="http://schemas.microsoft.com/office/drawing/2014/main" id="{A54A8C23-0189-43B0-BACB-44390EAC45D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25" y="2924175"/>
            <a:ext cx="215900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7" name="Line 16">
            <a:extLst>
              <a:ext uri="{FF2B5EF4-FFF2-40B4-BE49-F238E27FC236}">
                <a16:creationId xmlns:a16="http://schemas.microsoft.com/office/drawing/2014/main" id="{5ABAB47C-753A-4560-B7AB-75BFFC744F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25" y="4076700"/>
            <a:ext cx="215900" cy="215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8" name="Line 17">
            <a:extLst>
              <a:ext uri="{FF2B5EF4-FFF2-40B4-BE49-F238E27FC236}">
                <a16:creationId xmlns:a16="http://schemas.microsoft.com/office/drawing/2014/main" id="{727AE5DA-C4D7-4E72-A93F-BDD510E1B159}"/>
              </a:ext>
            </a:extLst>
          </p:cNvPr>
          <p:cNvSpPr>
            <a:spLocks noChangeShapeType="1"/>
          </p:cNvSpPr>
          <p:nvPr/>
        </p:nvSpPr>
        <p:spPr bwMode="auto">
          <a:xfrm>
            <a:off x="7885113" y="5084763"/>
            <a:ext cx="215900" cy="21590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39" name="Line 18">
            <a:extLst>
              <a:ext uri="{FF2B5EF4-FFF2-40B4-BE49-F238E27FC236}">
                <a16:creationId xmlns:a16="http://schemas.microsoft.com/office/drawing/2014/main" id="{CA1694B8-AF00-40ED-8524-49551A921C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4888" y="2924175"/>
            <a:ext cx="215900" cy="217488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0" name="Line 19">
            <a:extLst>
              <a:ext uri="{FF2B5EF4-FFF2-40B4-BE49-F238E27FC236}">
                <a16:creationId xmlns:a16="http://schemas.microsoft.com/office/drawing/2014/main" id="{7F476F93-0FBA-4B6A-B760-D13CA3F1D73B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8850" y="2708275"/>
            <a:ext cx="215900" cy="217488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1" name="Line 20">
            <a:extLst>
              <a:ext uri="{FF2B5EF4-FFF2-40B4-BE49-F238E27FC236}">
                <a16:creationId xmlns:a16="http://schemas.microsoft.com/office/drawing/2014/main" id="{49E7B501-21FB-44C3-86FB-907B279C8B5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25" y="4724400"/>
            <a:ext cx="215900" cy="217488"/>
          </a:xfrm>
          <a:prstGeom prst="line">
            <a:avLst/>
          </a:prstGeom>
          <a:noFill/>
          <a:ln w="9525">
            <a:solidFill>
              <a:srgbClr val="FF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2" name="Line 21">
            <a:extLst>
              <a:ext uri="{FF2B5EF4-FFF2-40B4-BE49-F238E27FC236}">
                <a16:creationId xmlns:a16="http://schemas.microsoft.com/office/drawing/2014/main" id="{A40ACC4C-E6E7-4D5D-A750-12C926F2651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5876925"/>
            <a:ext cx="215900" cy="144463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3" name="Line 22">
            <a:extLst>
              <a:ext uri="{FF2B5EF4-FFF2-40B4-BE49-F238E27FC236}">
                <a16:creationId xmlns:a16="http://schemas.microsoft.com/office/drawing/2014/main" id="{F0A8BBAD-9B8E-4421-8BEA-DE746B0CE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51500" y="3284538"/>
            <a:ext cx="215900" cy="2159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4" name="Line 23">
            <a:extLst>
              <a:ext uri="{FF2B5EF4-FFF2-40B4-BE49-F238E27FC236}">
                <a16:creationId xmlns:a16="http://schemas.microsoft.com/office/drawing/2014/main" id="{C80C6159-6B47-43BC-8D16-0213B7302F6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8625" y="1484313"/>
            <a:ext cx="215900" cy="2159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5" name="Line 24">
            <a:extLst>
              <a:ext uri="{FF2B5EF4-FFF2-40B4-BE49-F238E27FC236}">
                <a16:creationId xmlns:a16="http://schemas.microsoft.com/office/drawing/2014/main" id="{0AE257F2-889C-4EA3-8D56-78D6707ADD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0513" y="2327275"/>
            <a:ext cx="215900" cy="2159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46" name="Text Box 25">
            <a:extLst>
              <a:ext uri="{FF2B5EF4-FFF2-40B4-BE49-F238E27FC236}">
                <a16:creationId xmlns:a16="http://schemas.microsoft.com/office/drawing/2014/main" id="{0E190677-B55C-4BA0-B791-7BA36D979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349500"/>
            <a:ext cx="347345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Redukce OH pásu mezi 3600 -2600 cm</a:t>
            </a:r>
            <a:r>
              <a:rPr lang="cs-CZ" altLang="cs-CZ" sz="1600" baseline="30000"/>
              <a:t>-1</a:t>
            </a:r>
          </a:p>
        </p:txBody>
      </p:sp>
      <p:sp>
        <p:nvSpPr>
          <p:cNvPr id="103447" name="Text Box 26">
            <a:extLst>
              <a:ext uri="{FF2B5EF4-FFF2-40B4-BE49-F238E27FC236}">
                <a16:creationId xmlns:a16="http://schemas.microsoft.com/office/drawing/2014/main" id="{3734EC13-1120-4EFE-BEF4-93C9E46119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495425"/>
            <a:ext cx="1930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Vliv vysoké teploty</a:t>
            </a:r>
          </a:p>
        </p:txBody>
      </p:sp>
      <p:sp>
        <p:nvSpPr>
          <p:cNvPr id="103448" name="Text Box 27">
            <a:extLst>
              <a:ext uri="{FF2B5EF4-FFF2-40B4-BE49-F238E27FC236}">
                <a16:creationId xmlns:a16="http://schemas.microsoft.com/office/drawing/2014/main" id="{0CA00BA9-E010-4FB9-908A-FCFF117051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2995613"/>
            <a:ext cx="4078287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Redukce uhličitanového pásu (1459-1410 cm</a:t>
            </a:r>
            <a:r>
              <a:rPr lang="cs-CZ" altLang="cs-CZ" sz="1600" baseline="30000"/>
              <a:t>-1</a:t>
            </a:r>
            <a:r>
              <a:rPr lang="cs-CZ" altLang="cs-CZ" sz="1600"/>
              <a:t>)</a:t>
            </a:r>
          </a:p>
        </p:txBody>
      </p:sp>
      <p:sp>
        <p:nvSpPr>
          <p:cNvPr id="103449" name="Line 28">
            <a:extLst>
              <a:ext uri="{FF2B5EF4-FFF2-40B4-BE49-F238E27FC236}">
                <a16:creationId xmlns:a16="http://schemas.microsoft.com/office/drawing/2014/main" id="{06AF9EC7-17DE-4F0D-9CC9-FF132810C7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3850" y="3500438"/>
            <a:ext cx="215900" cy="21590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450" name="Text Box 29">
            <a:extLst>
              <a:ext uri="{FF2B5EF4-FFF2-40B4-BE49-F238E27FC236}">
                <a16:creationId xmlns:a16="http://schemas.microsoft.com/office/drawing/2014/main" id="{99E3E028-A5A6-4051-97BE-EA7150B6C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50043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3451" name="Text Box 30">
            <a:extLst>
              <a:ext uri="{FF2B5EF4-FFF2-40B4-BE49-F238E27FC236}">
                <a16:creationId xmlns:a16="http://schemas.microsoft.com/office/drawing/2014/main" id="{968C0868-6713-444C-9B16-D810BE6EE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13" y="3521075"/>
            <a:ext cx="37973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Nový pás </a:t>
            </a:r>
            <a:r>
              <a:rPr lang="cs-CZ" altLang="zh-CN" sz="1600"/>
              <a:t>β</a:t>
            </a:r>
            <a:r>
              <a:rPr lang="cs-CZ" altLang="cs-CZ" sz="1600"/>
              <a:t>-trikalcium fosfátu cca 1090 cm</a:t>
            </a:r>
            <a:r>
              <a:rPr lang="cs-CZ" altLang="cs-CZ" sz="1600" baseline="30000"/>
              <a:t>-1</a:t>
            </a:r>
          </a:p>
        </p:txBody>
      </p:sp>
      <p:sp>
        <p:nvSpPr>
          <p:cNvPr id="103452" name="Text Box 31">
            <a:extLst>
              <a:ext uri="{FF2B5EF4-FFF2-40B4-BE49-F238E27FC236}">
                <a16:creationId xmlns:a16="http://schemas.microsoft.com/office/drawing/2014/main" id="{2145C4D3-57A9-44C2-932D-34F7AE8D6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0767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3453" name="Text Box 32">
            <a:extLst>
              <a:ext uri="{FF2B5EF4-FFF2-40B4-BE49-F238E27FC236}">
                <a16:creationId xmlns:a16="http://schemas.microsoft.com/office/drawing/2014/main" id="{B3608C86-C9BF-4CB8-BE94-7D5E10C16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149725"/>
            <a:ext cx="3738562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Nový pás </a:t>
            </a:r>
            <a:r>
              <a:rPr lang="cs-CZ" altLang="zh-CN" sz="1600"/>
              <a:t>β</a:t>
            </a:r>
            <a:r>
              <a:rPr lang="cs-CZ" altLang="cs-CZ" sz="1600"/>
              <a:t>-trikalcium fosfátu cca 655 cm</a:t>
            </a:r>
            <a:r>
              <a:rPr lang="cs-CZ" altLang="cs-CZ" sz="1600" baseline="30000"/>
              <a:t>-1</a:t>
            </a:r>
            <a:r>
              <a:rPr lang="cs-CZ" altLang="cs-CZ" sz="1600"/>
              <a:t> </a:t>
            </a:r>
          </a:p>
        </p:txBody>
      </p:sp>
      <p:sp>
        <p:nvSpPr>
          <p:cNvPr id="103454" name="Text Box 33">
            <a:extLst>
              <a:ext uri="{FF2B5EF4-FFF2-40B4-BE49-F238E27FC236}">
                <a16:creationId xmlns:a16="http://schemas.microsoft.com/office/drawing/2014/main" id="{33B66E58-8F8B-4F83-A35E-5648E9666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47244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03455" name="Text Box 34">
            <a:extLst>
              <a:ext uri="{FF2B5EF4-FFF2-40B4-BE49-F238E27FC236}">
                <a16:creationId xmlns:a16="http://schemas.microsoft.com/office/drawing/2014/main" id="{AC11609A-99CE-4AF8-A803-9D88D29A4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4835525"/>
            <a:ext cx="3908425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Pásy odpovídající organické složce kosti: C-H (2920-2950 cm</a:t>
            </a:r>
            <a:r>
              <a:rPr lang="cs-CZ" altLang="cs-CZ" sz="1600" baseline="30000"/>
              <a:t>-1</a:t>
            </a:r>
            <a:r>
              <a:rPr lang="cs-CZ" altLang="cs-CZ" sz="1600"/>
              <a:t>)  a C=O (1700 cm</a:t>
            </a:r>
            <a:r>
              <a:rPr lang="cs-CZ" altLang="cs-CZ" sz="1600" baseline="30000"/>
              <a:t>-1</a:t>
            </a:r>
            <a:r>
              <a:rPr lang="cs-CZ" altLang="cs-CZ" sz="1600"/>
              <a:t>), resp. pásy N-H a O-H (3600 -2600 cm</a:t>
            </a:r>
            <a:r>
              <a:rPr lang="cs-CZ" altLang="cs-CZ" sz="1600" baseline="30000"/>
              <a:t>-1</a:t>
            </a:r>
            <a:r>
              <a:rPr lang="cs-CZ" altLang="cs-CZ" sz="1600"/>
              <a:t>) a C-O (1459-1410 cm</a:t>
            </a:r>
            <a:r>
              <a:rPr lang="cs-CZ" altLang="cs-CZ" sz="1600" baseline="30000"/>
              <a:t>-1</a:t>
            </a:r>
            <a:r>
              <a:rPr lang="cs-CZ" altLang="cs-CZ" sz="1600"/>
              <a:t>; superpozice s  pásy uhličitanu).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6EACE3AD-C316-4F28-B453-534C78989882}"/>
              </a:ext>
            </a:extLst>
          </p:cNvPr>
          <p:cNvSpPr/>
          <p:nvPr/>
        </p:nvSpPr>
        <p:spPr>
          <a:xfrm>
            <a:off x="5435600" y="4797425"/>
            <a:ext cx="655638" cy="395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3457" name="Text Box 9">
            <a:extLst>
              <a:ext uri="{FF2B5EF4-FFF2-40B4-BE49-F238E27FC236}">
                <a16:creationId xmlns:a16="http://schemas.microsoft.com/office/drawing/2014/main" id="{4D3AB454-5DA0-4F18-B491-8871133DA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563" y="4797425"/>
            <a:ext cx="876300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Bílá kost</a:t>
            </a:r>
          </a:p>
        </p:txBody>
      </p:sp>
    </p:spTree>
    <p:extLst>
      <p:ext uri="{BB962C8B-B14F-4D97-AF65-F5344CB8AC3E}">
        <p14:creationId xmlns:p14="http://schemas.microsoft.com/office/powerpoint/2010/main" val="25036698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4" descr="kr bi">
            <a:extLst>
              <a:ext uri="{FF2B5EF4-FFF2-40B4-BE49-F238E27FC236}">
                <a16:creationId xmlns:a16="http://schemas.microsoft.com/office/drawing/2014/main" id="{16D3A426-F537-42D3-AFDC-70A133665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508500"/>
            <a:ext cx="4038600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 Box 5">
            <a:extLst>
              <a:ext uri="{FF2B5EF4-FFF2-40B4-BE49-F238E27FC236}">
                <a16:creationId xmlns:a16="http://schemas.microsoft.com/office/drawing/2014/main" id="{94211054-C018-49A8-989C-1B90D626C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4797425"/>
            <a:ext cx="1336675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Kráva (bílá kost)</a:t>
            </a:r>
          </a:p>
        </p:txBody>
      </p:sp>
      <p:grpSp>
        <p:nvGrpSpPr>
          <p:cNvPr id="104452" name="Group 6">
            <a:extLst>
              <a:ext uri="{FF2B5EF4-FFF2-40B4-BE49-F238E27FC236}">
                <a16:creationId xmlns:a16="http://schemas.microsoft.com/office/drawing/2014/main" id="{2547DD6F-0D99-42FF-B767-DBEAD14F69EA}"/>
              </a:ext>
            </a:extLst>
          </p:cNvPr>
          <p:cNvGrpSpPr>
            <a:grpSpLocks/>
          </p:cNvGrpSpPr>
          <p:nvPr/>
        </p:nvGrpSpPr>
        <p:grpSpPr bwMode="auto">
          <a:xfrm>
            <a:off x="4859338" y="2349500"/>
            <a:ext cx="4038600" cy="2073275"/>
            <a:chOff x="3061" y="1480"/>
            <a:chExt cx="2453" cy="1259"/>
          </a:xfrm>
        </p:grpSpPr>
        <p:pic>
          <p:nvPicPr>
            <p:cNvPr id="104469" name="Picture 7" descr="ok bi">
              <a:extLst>
                <a:ext uri="{FF2B5EF4-FFF2-40B4-BE49-F238E27FC236}">
                  <a16:creationId xmlns:a16="http://schemas.microsoft.com/office/drawing/2014/main" id="{98A62BAD-1CB5-4349-BCEA-0BD4537A59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1480"/>
              <a:ext cx="2453" cy="1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70" name="Text Box 8">
              <a:extLst>
                <a:ext uri="{FF2B5EF4-FFF2-40B4-BE49-F238E27FC236}">
                  <a16:creationId xmlns:a16="http://schemas.microsoft.com/office/drawing/2014/main" id="{E1E413AE-68BD-4225-9F7C-0B5BB412AE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9" y="1616"/>
              <a:ext cx="570" cy="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Ovce/koza</a:t>
              </a:r>
            </a:p>
          </p:txBody>
        </p:sp>
      </p:grpSp>
      <p:grpSp>
        <p:nvGrpSpPr>
          <p:cNvPr id="104453" name="Group 9">
            <a:extLst>
              <a:ext uri="{FF2B5EF4-FFF2-40B4-BE49-F238E27FC236}">
                <a16:creationId xmlns:a16="http://schemas.microsoft.com/office/drawing/2014/main" id="{B784B96F-31F6-4DE1-B67B-D6A62996DB36}"/>
              </a:ext>
            </a:extLst>
          </p:cNvPr>
          <p:cNvGrpSpPr>
            <a:grpSpLocks/>
          </p:cNvGrpSpPr>
          <p:nvPr/>
        </p:nvGrpSpPr>
        <p:grpSpPr bwMode="auto">
          <a:xfrm>
            <a:off x="4859338" y="188913"/>
            <a:ext cx="4038600" cy="2073275"/>
            <a:chOff x="3061" y="210"/>
            <a:chExt cx="2404" cy="1234"/>
          </a:xfrm>
        </p:grpSpPr>
        <p:pic>
          <p:nvPicPr>
            <p:cNvPr id="104467" name="Picture 10" descr="pr bi">
              <a:extLst>
                <a:ext uri="{FF2B5EF4-FFF2-40B4-BE49-F238E27FC236}">
                  <a16:creationId xmlns:a16="http://schemas.microsoft.com/office/drawing/2014/main" id="{E661AA50-B3C2-489D-A884-CDD1A56339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1" y="210"/>
              <a:ext cx="2404" cy="1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468" name="Text Box 11">
              <a:extLst>
                <a:ext uri="{FF2B5EF4-FFF2-40B4-BE49-F238E27FC236}">
                  <a16:creationId xmlns:a16="http://schemas.microsoft.com/office/drawing/2014/main" id="{51B50051-8224-4DEB-9AD9-02E6E8B31F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9" y="346"/>
              <a:ext cx="347" cy="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400"/>
                <a:t>Prase</a:t>
              </a:r>
            </a:p>
          </p:txBody>
        </p:sp>
      </p:grpSp>
      <p:sp>
        <p:nvSpPr>
          <p:cNvPr id="104454" name="Line 42">
            <a:extLst>
              <a:ext uri="{FF2B5EF4-FFF2-40B4-BE49-F238E27FC236}">
                <a16:creationId xmlns:a16="http://schemas.microsoft.com/office/drawing/2014/main" id="{2294DED6-E73B-46AF-857C-704F7211A03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1628775"/>
            <a:ext cx="215900" cy="2159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5" name="Line 43">
            <a:extLst>
              <a:ext uri="{FF2B5EF4-FFF2-40B4-BE49-F238E27FC236}">
                <a16:creationId xmlns:a16="http://schemas.microsoft.com/office/drawing/2014/main" id="{0BED9433-A576-4E4C-8458-B2A5B1EB33E9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3716338"/>
            <a:ext cx="215900" cy="2159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6" name="Line 44">
            <a:extLst>
              <a:ext uri="{FF2B5EF4-FFF2-40B4-BE49-F238E27FC236}">
                <a16:creationId xmlns:a16="http://schemas.microsoft.com/office/drawing/2014/main" id="{112FDBE8-F9CC-43A7-B904-84C51E80E17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35600" y="5876925"/>
            <a:ext cx="215900" cy="215900"/>
          </a:xfrm>
          <a:prstGeom prst="line">
            <a:avLst/>
          </a:prstGeom>
          <a:noFill/>
          <a:ln w="9525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7" name="Line 45">
            <a:extLst>
              <a:ext uri="{FF2B5EF4-FFF2-40B4-BE49-F238E27FC236}">
                <a16:creationId xmlns:a16="http://schemas.microsoft.com/office/drawing/2014/main" id="{3F1B8211-57A2-47B7-A5CB-CBA213A75DC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4750" y="1628775"/>
            <a:ext cx="215900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8" name="Line 46">
            <a:extLst>
              <a:ext uri="{FF2B5EF4-FFF2-40B4-BE49-F238E27FC236}">
                <a16:creationId xmlns:a16="http://schemas.microsoft.com/office/drawing/2014/main" id="{8D2FB8EA-1B5A-47AA-943C-B114DC57C3D7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6188" y="3716338"/>
            <a:ext cx="215900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9" name="Line 47">
            <a:extLst>
              <a:ext uri="{FF2B5EF4-FFF2-40B4-BE49-F238E27FC236}">
                <a16:creationId xmlns:a16="http://schemas.microsoft.com/office/drawing/2014/main" id="{011DC2C0-3DFF-4F5A-AF1C-A4E988EAC61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24750" y="5805488"/>
            <a:ext cx="215900" cy="21590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0" name="Line 48">
            <a:extLst>
              <a:ext uri="{FF2B5EF4-FFF2-40B4-BE49-F238E27FC236}">
                <a16:creationId xmlns:a16="http://schemas.microsoft.com/office/drawing/2014/main" id="{56D3EEF1-46B3-40AD-99E2-DB2BB7B70E30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2088" y="908050"/>
            <a:ext cx="287337" cy="21590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1" name="Line 49">
            <a:extLst>
              <a:ext uri="{FF2B5EF4-FFF2-40B4-BE49-F238E27FC236}">
                <a16:creationId xmlns:a16="http://schemas.microsoft.com/office/drawing/2014/main" id="{8A2A2B76-9565-4F22-913F-8BB161D5947D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2088" y="2997200"/>
            <a:ext cx="287337" cy="21590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2" name="Line 50">
            <a:extLst>
              <a:ext uri="{FF2B5EF4-FFF2-40B4-BE49-F238E27FC236}">
                <a16:creationId xmlns:a16="http://schemas.microsoft.com/office/drawing/2014/main" id="{1C5CB578-A3EB-4C23-900A-78A490D1FC15}"/>
              </a:ext>
            </a:extLst>
          </p:cNvPr>
          <p:cNvSpPr>
            <a:spLocks noChangeShapeType="1"/>
          </p:cNvSpPr>
          <p:nvPr/>
        </p:nvSpPr>
        <p:spPr bwMode="auto">
          <a:xfrm>
            <a:off x="7812088" y="5013325"/>
            <a:ext cx="287337" cy="215900"/>
          </a:xfrm>
          <a:prstGeom prst="line">
            <a:avLst/>
          </a:prstGeom>
          <a:noFill/>
          <a:ln w="9525">
            <a:solidFill>
              <a:srgbClr val="339966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3" name="Line 51">
            <a:extLst>
              <a:ext uri="{FF2B5EF4-FFF2-40B4-BE49-F238E27FC236}">
                <a16:creationId xmlns:a16="http://schemas.microsoft.com/office/drawing/2014/main" id="{933DEA15-BDD9-4688-889C-97DD1BE2A3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8350" y="5734050"/>
            <a:ext cx="215900" cy="142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4" name="Line 52">
            <a:extLst>
              <a:ext uri="{FF2B5EF4-FFF2-40B4-BE49-F238E27FC236}">
                <a16:creationId xmlns:a16="http://schemas.microsoft.com/office/drawing/2014/main" id="{B563ADB4-DE71-4FD5-88E9-64F4CD1B0B38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8350" y="3644900"/>
            <a:ext cx="215900" cy="142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5" name="Line 53">
            <a:extLst>
              <a:ext uri="{FF2B5EF4-FFF2-40B4-BE49-F238E27FC236}">
                <a16:creationId xmlns:a16="http://schemas.microsoft.com/office/drawing/2014/main" id="{47671287-8AF1-4092-8A4F-28B5C698279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8350" y="1628775"/>
            <a:ext cx="215900" cy="1428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66" name="Text Box 54">
            <a:extLst>
              <a:ext uri="{FF2B5EF4-FFF2-40B4-BE49-F238E27FC236}">
                <a16:creationId xmlns:a16="http://schemas.microsoft.com/office/drawing/2014/main" id="{4CB11677-CB25-4C58-9AF2-9557B002D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967163"/>
            <a:ext cx="4392613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Teploty odhadnuté z infračervené spektrometrie odpovídají teplotám odhadnutým ze zbarvení a stupně spálení.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Kráva:                           </a:t>
            </a:r>
            <a:r>
              <a:rPr lang="cs-CZ" altLang="cs-CZ" sz="1800" b="1" dirty="0"/>
              <a:t>800 - 900 °C</a:t>
            </a:r>
            <a:r>
              <a:rPr lang="cs-CZ" altLang="cs-CZ" sz="18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Prase a ovce/koza:     </a:t>
            </a:r>
            <a:r>
              <a:rPr lang="cs-CZ" altLang="cs-CZ" sz="1800" b="1" dirty="0"/>
              <a:t>900 – 1000 °C</a:t>
            </a:r>
            <a:r>
              <a:rPr lang="cs-CZ" altLang="cs-CZ" sz="1800" dirty="0"/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dirty="0"/>
          </a:p>
        </p:txBody>
      </p:sp>
      <p:pic>
        <p:nvPicPr>
          <p:cNvPr id="23" name="Picture 4" descr="chata1">
            <a:extLst>
              <a:ext uri="{FF2B5EF4-FFF2-40B4-BE49-F238E27FC236}">
                <a16:creationId xmlns:a16="http://schemas.microsoft.com/office/drawing/2014/main" id="{A92C41D1-D7CB-4083-889A-0975B94F5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" y="223399"/>
            <a:ext cx="3671888" cy="305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5836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3F4AB4F7-4138-4D72-9388-C0D5C7D1D2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497" y="253351"/>
            <a:ext cx="8229600" cy="706437"/>
          </a:xfrm>
        </p:spPr>
        <p:txBody>
          <a:bodyPr/>
          <a:lstStyle/>
          <a:p>
            <a:pPr eaLnBrk="1" hangingPunct="1"/>
            <a:r>
              <a:rPr lang="cs-CZ" altLang="cs-CZ" sz="2800" b="1" dirty="0">
                <a:latin typeface="+mn-lt"/>
              </a:rPr>
              <a:t>„</a:t>
            </a:r>
            <a:r>
              <a:rPr lang="cs-CZ" altLang="cs-CZ" sz="2800" b="1" dirty="0" err="1">
                <a:latin typeface="+mn-lt"/>
              </a:rPr>
              <a:t>Mos</a:t>
            </a:r>
            <a:r>
              <a:rPr lang="cs-CZ" altLang="cs-CZ" sz="2800" b="1" dirty="0">
                <a:latin typeface="+mn-lt"/>
              </a:rPr>
              <a:t> </a:t>
            </a:r>
            <a:r>
              <a:rPr lang="cs-CZ" altLang="cs-CZ" sz="2800" b="1" dirty="0" err="1">
                <a:latin typeface="+mn-lt"/>
              </a:rPr>
              <a:t>teutonicus</a:t>
            </a:r>
            <a:r>
              <a:rPr lang="cs-CZ" altLang="cs-CZ" sz="2800" b="1" dirty="0">
                <a:latin typeface="+mn-lt"/>
              </a:rPr>
              <a:t>“</a:t>
            </a:r>
          </a:p>
        </p:txBody>
      </p:sp>
      <p:pic>
        <p:nvPicPr>
          <p:cNvPr id="20483" name="Picture 3" descr="mos">
            <a:extLst>
              <a:ext uri="{FF2B5EF4-FFF2-40B4-BE49-F238E27FC236}">
                <a16:creationId xmlns:a16="http://schemas.microsoft.com/office/drawing/2014/main" id="{54F8919E-F2FC-42E9-9F77-93D60CC050D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497" y="1823174"/>
            <a:ext cx="4320074" cy="42270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C2794CB5-BA8B-0CB2-D509-8E7A2F9844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939" y="2263788"/>
            <a:ext cx="4152932" cy="3530522"/>
          </a:xfrm>
          <a:prstGeom prst="rect">
            <a:avLst/>
          </a:prstGeom>
        </p:spPr>
      </p:pic>
      <p:sp>
        <p:nvSpPr>
          <p:cNvPr id="2" name="Text Box 6">
            <a:extLst>
              <a:ext uri="{FF2B5EF4-FFF2-40B4-BE49-F238E27FC236}">
                <a16:creationId xmlns:a16="http://schemas.microsoft.com/office/drawing/2014/main" id="{D3B931BD-6238-6EE2-CB19-2D3AE0EAC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" y="759838"/>
            <a:ext cx="8610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Pohřební praktika, používaná v případě, že panovník či šlechtic zemřel daleko od své vlasti. Mrtvé tělo rozsekáno a vařeno v kotli, měkké tkáně pohřbeny v místě úmrtí a kosti převezeny do místa pohřbu. 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3427CA81-79F5-7584-245B-5353A3BD0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271" y="6081429"/>
            <a:ext cx="8610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/>
              <a:t>Doklad „</a:t>
            </a:r>
            <a:r>
              <a:rPr lang="cs-CZ" altLang="cs-CZ" sz="1400" dirty="0" err="1"/>
              <a:t>mos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teutonicus</a:t>
            </a:r>
            <a:r>
              <a:rPr lang="cs-CZ" altLang="cs-CZ" sz="1400" dirty="0"/>
              <a:t>“ (bazilika sv. Jiří, Pražský hrad). Jde patrně o pozůstatky knížete Konráda Oty Znojemského, který zemřel během tažení v Itálii. 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189CBA9-2C26-485E-B7F9-44810FD554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9550" y="329971"/>
            <a:ext cx="4545634" cy="451576"/>
          </a:xfrm>
        </p:spPr>
        <p:txBody>
          <a:bodyPr/>
          <a:lstStyle/>
          <a:p>
            <a:pPr eaLnBrk="1" hangingPunct="1"/>
            <a:r>
              <a:rPr lang="cs-CZ" altLang="cs-CZ" sz="2800" b="1" dirty="0"/>
              <a:t>Racemizace aminokyselin</a:t>
            </a:r>
          </a:p>
        </p:txBody>
      </p:sp>
      <p:pic>
        <p:nvPicPr>
          <p:cNvPr id="3076" name="Picture 4" descr="chart_08">
            <a:extLst>
              <a:ext uri="{FF2B5EF4-FFF2-40B4-BE49-F238E27FC236}">
                <a16:creationId xmlns:a16="http://schemas.microsoft.com/office/drawing/2014/main" id="{6E1B11FE-9BC1-44C1-BDCA-157E1C12903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2457" y="265113"/>
            <a:ext cx="2665413" cy="181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EB4A811-8DA6-234A-ACB7-9CAA5121E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38" y="2589180"/>
            <a:ext cx="4647846" cy="1039650"/>
          </a:xfrm>
          <a:prstGeom prst="rect">
            <a:avLst/>
          </a:prstGeom>
        </p:spPr>
      </p:pic>
      <p:pic>
        <p:nvPicPr>
          <p:cNvPr id="6" name="Picture 3" descr="E:\Obrázky\racem\Age\Ogino1986!!!!4.tif">
            <a:extLst>
              <a:ext uri="{FF2B5EF4-FFF2-40B4-BE49-F238E27FC236}">
                <a16:creationId xmlns:a16="http://schemas.microsoft.com/office/drawing/2014/main" id="{EC92757E-4D1E-CC4A-94F3-30DD852C6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740" y="3907517"/>
            <a:ext cx="2899465" cy="1582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743E0A4E-D8FF-C71C-B07E-AD41601E39E7}"/>
              </a:ext>
            </a:extLst>
          </p:cNvPr>
          <p:cNvSpPr txBox="1"/>
          <p:nvPr/>
        </p:nvSpPr>
        <p:spPr>
          <a:xfrm>
            <a:off x="287624" y="1062375"/>
            <a:ext cx="54040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Proteiny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tkáních živočichů jsou tvořeny výhradně L- formou aminokyselin. Po smrti organismu dochází k postupné spontánní racemizaci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 formu D.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62BF5534-35FA-47F7-624C-FB4CA8B1CF09}"/>
              </a:ext>
            </a:extLst>
          </p:cNvPr>
          <p:cNvSpPr txBox="1"/>
          <p:nvPr/>
        </p:nvSpPr>
        <p:spPr>
          <a:xfrm>
            <a:off x="287624" y="5843247"/>
            <a:ext cx="44989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Přeměnu lze urychlit vyšší teplotou, např. vařením.</a:t>
            </a:r>
            <a:endParaRPr lang="cs-CZ" sz="200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3A9F1CD-E815-C956-B255-0D919CD2F2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6443" y="2358866"/>
            <a:ext cx="3632686" cy="3507060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C65EB6A2-4B8E-D968-3311-0983B9C1D771}"/>
              </a:ext>
            </a:extLst>
          </p:cNvPr>
          <p:cNvSpPr txBox="1"/>
          <p:nvPr/>
        </p:nvSpPr>
        <p:spPr>
          <a:xfrm>
            <a:off x="5412695" y="5975329"/>
            <a:ext cx="3509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Racemizace kyseliny L-</a:t>
            </a:r>
            <a:r>
              <a:rPr lang="cs-CZ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asparágové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</a:t>
            </a:r>
            <a:r>
              <a:rPr lang="cs-CZ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v kosti jelena v závislosti na době vaření.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>
            <a:extLst>
              <a:ext uri="{FF2B5EF4-FFF2-40B4-BE49-F238E27FC236}">
                <a16:creationId xmlns:a16="http://schemas.microsoft.com/office/drawing/2014/main" id="{94E1EF53-5EAE-4B39-96A9-E4F94CAD08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898776" cy="706437"/>
          </a:xfrm>
          <a:noFill/>
        </p:spPr>
        <p:txBody>
          <a:bodyPr/>
          <a:lstStyle/>
          <a:p>
            <a:pPr eaLnBrk="1" hangingPunct="1"/>
            <a:r>
              <a:rPr lang="cs-CZ" altLang="cs-CZ" sz="2800" b="1" dirty="0">
                <a:latin typeface="+mn-lt"/>
              </a:rPr>
              <a:t>„</a:t>
            </a:r>
            <a:r>
              <a:rPr lang="cs-CZ" altLang="cs-CZ" sz="2800" b="1" dirty="0" err="1">
                <a:latin typeface="+mn-lt"/>
              </a:rPr>
              <a:t>Mos</a:t>
            </a:r>
            <a:r>
              <a:rPr lang="cs-CZ" altLang="cs-CZ" sz="2800" b="1" dirty="0">
                <a:latin typeface="+mn-lt"/>
              </a:rPr>
              <a:t> </a:t>
            </a:r>
            <a:r>
              <a:rPr lang="cs-CZ" altLang="cs-CZ" sz="2800" b="1" dirty="0" err="1">
                <a:latin typeface="+mn-lt"/>
              </a:rPr>
              <a:t>teutonicus</a:t>
            </a:r>
            <a:r>
              <a:rPr lang="cs-CZ" altLang="cs-CZ" sz="2800" b="1" dirty="0">
                <a:latin typeface="+mn-lt"/>
              </a:rPr>
              <a:t>“</a:t>
            </a:r>
          </a:p>
        </p:txBody>
      </p:sp>
      <p:graphicFrame>
        <p:nvGraphicFramePr>
          <p:cNvPr id="145412" name="Group 4">
            <a:extLst>
              <a:ext uri="{FF2B5EF4-FFF2-40B4-BE49-F238E27FC236}">
                <a16:creationId xmlns:a16="http://schemas.microsoft.com/office/drawing/2014/main" id="{932079CD-BF94-4485-A08A-4A7F17460953}"/>
              </a:ext>
            </a:extLst>
          </p:cNvPr>
          <p:cNvGraphicFramePr>
            <a:graphicFrameLocks noGrp="1"/>
          </p:cNvGraphicFramePr>
          <p:nvPr/>
        </p:nvGraphicFramePr>
        <p:xfrm>
          <a:off x="215237" y="3429000"/>
          <a:ext cx="4814592" cy="1846924"/>
        </p:xfrm>
        <a:graphic>
          <a:graphicData uri="http://schemas.openxmlformats.org/drawingml/2006/table">
            <a:tbl>
              <a:tblPr/>
              <a:tblGrid>
                <a:gridCol w="1046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9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69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09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143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Rok </a:t>
                      </a:r>
                      <a:r>
                        <a:rPr kumimoji="0" lang="cs-CZ" alt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umrtí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D/L </a:t>
                      </a:r>
                      <a:r>
                        <a:rPr kumimoji="0" lang="cs-CZ" altLang="cs-CZ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Asp</a:t>
                      </a: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160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altLang="cs-CZ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Postup A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(4 h, 110 °C)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Postup B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(4 h, 110 °C)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94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Reichenza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1141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0,059 ± 0,002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0,028 ± 0,004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94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Lothar I.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1137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0,090 ± 0,001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0,056 ± 0,001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944"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Jindřich Lev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1139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0,059 ± 0,002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 marL="342900" indent="-34290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alt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0,029 ± 0,004</a:t>
                      </a:r>
                    </a:p>
                  </a:txBody>
                  <a:tcPr horzOverflow="overflow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1539" name="Rectangle 35">
            <a:extLst>
              <a:ext uri="{FF2B5EF4-FFF2-40B4-BE49-F238E27FC236}">
                <a16:creationId xmlns:a16="http://schemas.microsoft.com/office/drawing/2014/main" id="{E953FCF1-EA0A-4012-848D-676E6C49C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355" y="5447318"/>
            <a:ext cx="4565502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 experimentální časové závislosti racemizace kyseliny L-</a:t>
            </a:r>
            <a:r>
              <a:rPr lang="cs-CZ" alt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asparágové</a:t>
            </a:r>
            <a:r>
              <a:rPr lang="cs-CZ" alt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altLang="cs-CZ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Asp</a:t>
            </a:r>
            <a:r>
              <a:rPr lang="cs-CZ" altLang="cs-C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v kosti ve vroucí vodě bylo možno odhadnout i dobu vaření císařova těla na cca 6 h ± 30 min </a:t>
            </a:r>
          </a:p>
        </p:txBody>
      </p:sp>
      <p:pic>
        <p:nvPicPr>
          <p:cNvPr id="3074" name="Picture 2" descr="Königslutter">
            <a:extLst>
              <a:ext uri="{FF2B5EF4-FFF2-40B4-BE49-F238E27FC236}">
                <a16:creationId xmlns:a16="http://schemas.microsoft.com/office/drawing/2014/main" id="{F9D79C90-EF86-2018-ACD4-2CC2189E5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342" y="157251"/>
            <a:ext cx="3203458" cy="239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A3C3C0D-E104-19B7-F844-E19E6D32C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437" y="2832512"/>
            <a:ext cx="3817930" cy="351581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490A6C9-1B73-3884-AE1A-4AB186838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342" y="6348324"/>
            <a:ext cx="3629025" cy="35242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537D3677-46B5-C232-A9A6-3DA63C1F48B1}"/>
              </a:ext>
            </a:extLst>
          </p:cNvPr>
          <p:cNvSpPr txBox="1"/>
          <p:nvPr/>
        </p:nvSpPr>
        <p:spPr>
          <a:xfrm>
            <a:off x="252857" y="132900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altLang="cs-CZ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Königslutter</a:t>
            </a:r>
            <a:r>
              <a:rPr lang="cs-CZ" alt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lang="cs-CZ" alt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000" b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Elm</a:t>
            </a:r>
            <a:r>
              <a:rPr lang="cs-CZ" altLang="cs-CZ" sz="2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Dolní Sasko, SRN</a:t>
            </a:r>
            <a:endParaRPr lang="cs-CZ" sz="2000" b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430DAC4-C9F8-9000-1702-DC31CB7933D7}"/>
              </a:ext>
            </a:extLst>
          </p:cNvPr>
          <p:cNvSpPr txBox="1"/>
          <p:nvPr/>
        </p:nvSpPr>
        <p:spPr>
          <a:xfrm>
            <a:off x="215236" y="1822192"/>
            <a:ext cx="481459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Císař Lothar III. zemřel během návratu z tažení v Itálii při přechodu Alp. Jeho pozůstatky byly uloženy do hrobky v k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áš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tern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í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en-US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kostel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v </a:t>
            </a:r>
            <a:r>
              <a:rPr lang="cs-CZ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Königslutteru</a:t>
            </a:r>
            <a:r>
              <a:rPr lang="cs-CZ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(cca 500 km od místa úmrtí).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D3F1D5A9-0368-4B13-B492-D63799883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990600"/>
            <a:ext cx="4797425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59" name="Picture 2">
            <a:extLst>
              <a:ext uri="{FF2B5EF4-FFF2-40B4-BE49-F238E27FC236}">
                <a16:creationId xmlns:a16="http://schemas.microsoft.com/office/drawing/2014/main" id="{32734685-908C-47E2-8F17-644EF67DA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4379913"/>
            <a:ext cx="4322762" cy="207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1">
            <a:extLst>
              <a:ext uri="{FF2B5EF4-FFF2-40B4-BE49-F238E27FC236}">
                <a16:creationId xmlns:a16="http://schemas.microsoft.com/office/drawing/2014/main" id="{6663F2DF-50D7-4489-ACC7-E2477E6F2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685800"/>
            <a:ext cx="4121150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1" name="Picture 2">
            <a:extLst>
              <a:ext uri="{FF2B5EF4-FFF2-40B4-BE49-F238E27FC236}">
                <a16:creationId xmlns:a16="http://schemas.microsoft.com/office/drawing/2014/main" id="{8C039B06-D1A7-49B3-A521-A1BF67D89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267200"/>
            <a:ext cx="3730625" cy="230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792163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altLang="cs-CZ" sz="3600"/>
              <a:t>Chemické biomarkery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1341438"/>
            <a:ext cx="7772400" cy="4878387"/>
          </a:xfrm>
          <a:ln/>
        </p:spPr>
        <p:txBody>
          <a:bodyPr/>
          <a:lstStyle/>
          <a:p>
            <a:pPr marL="609600" indent="-608013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6096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altLang="cs-CZ" sz="2800"/>
              <a:t>	= molekuly charakteristické pro nebo specifické pro určitý druh materiálu (tkáně).</a:t>
            </a:r>
          </a:p>
          <a:p>
            <a:pPr marL="609600" indent="-608013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6096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altLang="cs-CZ" sz="2800"/>
              <a:t>	Na základě jejich zjištění (nebo jejich metabolitů) lze usuzovat na přítomnost daného materiálu (tkáně).</a:t>
            </a:r>
          </a:p>
          <a:p>
            <a:pPr marL="609600" indent="-608013">
              <a:lnSpc>
                <a:spcPct val="90000"/>
              </a:lnSpc>
              <a:spcBef>
                <a:spcPts val="700"/>
              </a:spcBef>
              <a:buClrTx/>
              <a:buFontTx/>
              <a:buNone/>
              <a:tabLst>
                <a:tab pos="6096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altLang="cs-CZ" sz="2800"/>
          </a:p>
          <a:p>
            <a:pPr marL="609600" indent="-608013">
              <a:lnSpc>
                <a:spcPct val="90000"/>
              </a:lnSpc>
              <a:spcBef>
                <a:spcPts val="700"/>
              </a:spcBef>
              <a:buFont typeface="Times New Roman" panose="02020603050405020304" pitchFamily="18" charset="0"/>
              <a:buAutoNum type="arabicPeriod"/>
              <a:tabLst>
                <a:tab pos="6096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altLang="cs-CZ" sz="2800"/>
              <a:t>Přítomnost organického materiálu (VFA, fosfor, …)</a:t>
            </a:r>
          </a:p>
          <a:p>
            <a:pPr marL="609600" indent="-608013">
              <a:lnSpc>
                <a:spcPct val="90000"/>
              </a:lnSpc>
              <a:spcBef>
                <a:spcPts val="700"/>
              </a:spcBef>
              <a:tabLst>
                <a:tab pos="6096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altLang="cs-CZ" sz="2800"/>
          </a:p>
          <a:p>
            <a:pPr marL="609600" indent="-608013">
              <a:lnSpc>
                <a:spcPct val="90000"/>
              </a:lnSpc>
              <a:spcBef>
                <a:spcPts val="700"/>
              </a:spcBef>
              <a:buFont typeface="Times New Roman" panose="02020603050405020304" pitchFamily="18" charset="0"/>
              <a:buAutoNum type="arabicPeriod"/>
              <a:tabLst>
                <a:tab pos="6096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GB" altLang="cs-CZ" sz="2800"/>
              <a:t>Přítomnost živočišné tkáně (cholesterol, …)</a:t>
            </a:r>
          </a:p>
          <a:p>
            <a:pPr marL="609600" indent="-608013">
              <a:lnSpc>
                <a:spcPct val="90000"/>
              </a:lnSpc>
              <a:spcBef>
                <a:spcPts val="700"/>
              </a:spcBef>
              <a:tabLst>
                <a:tab pos="6096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GB" altLang="cs-CZ" sz="2800"/>
          </a:p>
        </p:txBody>
      </p:sp>
    </p:spTree>
    <p:extLst>
      <p:ext uri="{BB962C8B-B14F-4D97-AF65-F5344CB8AC3E}">
        <p14:creationId xmlns:p14="http://schemas.microsoft.com/office/powerpoint/2010/main" val="518606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1">
            <a:extLst>
              <a:ext uri="{FF2B5EF4-FFF2-40B4-BE49-F238E27FC236}">
                <a16:creationId xmlns:a16="http://schemas.microsoft.com/office/drawing/2014/main" id="{7DA6559B-0C0E-42A9-84C3-2114A9F8B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25" y="171450"/>
            <a:ext cx="79406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cs-CZ" altLang="cs-CZ" sz="3200">
                <a:solidFill>
                  <a:srgbClr val="000000"/>
                </a:solidFill>
              </a:rPr>
              <a:t>Hnilobné procesy a hnilobný emfyzém</a:t>
            </a:r>
          </a:p>
        </p:txBody>
      </p:sp>
      <p:pic>
        <p:nvPicPr>
          <p:cNvPr id="33795" name="Picture 2">
            <a:extLst>
              <a:ext uri="{FF2B5EF4-FFF2-40B4-BE49-F238E27FC236}">
                <a16:creationId xmlns:a16="http://schemas.microsoft.com/office/drawing/2014/main" id="{A9938D29-CEE0-4E5B-9FB2-FEBE28885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066800"/>
            <a:ext cx="3074988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6" name="Text Box 3">
            <a:extLst>
              <a:ext uri="{FF2B5EF4-FFF2-40B4-BE49-F238E27FC236}">
                <a16:creationId xmlns:a16="http://schemas.microsoft.com/office/drawing/2014/main" id="{154A8993-8AE6-490E-9AC6-21AFFDE4C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86740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  <p:sp>
        <p:nvSpPr>
          <p:cNvPr id="33797" name="Text Box 4">
            <a:extLst>
              <a:ext uri="{FF2B5EF4-FFF2-40B4-BE49-F238E27FC236}">
                <a16:creationId xmlns:a16="http://schemas.microsoft.com/office/drawing/2014/main" id="{F7B92728-89DB-4DC7-85BC-1880F008E3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4572000"/>
            <a:ext cx="4495800" cy="215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Nahromadění plynů v těle vede ke vzniku hnilobného emfyzému; jeho důsledkem může být např. „pohyb“ mrtvoly, abdukce končetin, u juvenilních jedinců rovněž rozestoupení lebečních švů. </a:t>
            </a:r>
          </a:p>
        </p:txBody>
      </p:sp>
      <p:sp>
        <p:nvSpPr>
          <p:cNvPr id="33798" name="Text Box 5">
            <a:extLst>
              <a:ext uri="{FF2B5EF4-FFF2-40B4-BE49-F238E27FC236}">
                <a16:creationId xmlns:a16="http://schemas.microsoft.com/office/drawing/2014/main" id="{2383F620-FC4A-4A2B-97D4-3FDF2D518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838200"/>
            <a:ext cx="4435475" cy="5929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cs-CZ" altLang="cs-CZ" sz="1800" i="1">
                <a:solidFill>
                  <a:srgbClr val="000000"/>
                </a:solidFill>
              </a:rPr>
              <a:t>Nejvýznamnější produkty rozkladu:</a:t>
            </a: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endParaRPr lang="cs-CZ" altLang="cs-CZ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CH</a:t>
            </a:r>
            <a:r>
              <a:rPr lang="cs-CZ" altLang="cs-CZ" sz="1800" baseline="-25000">
                <a:solidFill>
                  <a:srgbClr val="000000"/>
                </a:solidFill>
              </a:rPr>
              <a:t>4</a:t>
            </a:r>
            <a:r>
              <a:rPr lang="cs-CZ" altLang="cs-CZ" sz="1800">
                <a:solidFill>
                  <a:srgbClr val="000000"/>
                </a:solidFill>
              </a:rPr>
              <a:t>, CO</a:t>
            </a:r>
            <a:r>
              <a:rPr lang="cs-CZ" altLang="cs-CZ" sz="1800" baseline="-25000">
                <a:solidFill>
                  <a:srgbClr val="000000"/>
                </a:solidFill>
              </a:rPr>
              <a:t>2</a:t>
            </a:r>
            <a:r>
              <a:rPr lang="cs-CZ" altLang="cs-CZ" sz="1800">
                <a:solidFill>
                  <a:srgbClr val="000000"/>
                </a:solidFill>
              </a:rPr>
              <a:t>, H</a:t>
            </a:r>
            <a:r>
              <a:rPr lang="cs-CZ" altLang="cs-CZ" sz="1800" baseline="-25000">
                <a:solidFill>
                  <a:srgbClr val="000000"/>
                </a:solidFill>
              </a:rPr>
              <a:t>2</a:t>
            </a:r>
            <a:r>
              <a:rPr lang="cs-CZ" altLang="cs-CZ" sz="1800">
                <a:solidFill>
                  <a:srgbClr val="000000"/>
                </a:solidFill>
              </a:rPr>
              <a:t>S, NH</a:t>
            </a:r>
            <a:r>
              <a:rPr lang="cs-CZ" altLang="cs-CZ" sz="1800" baseline="-25000">
                <a:solidFill>
                  <a:srgbClr val="000000"/>
                </a:solidFill>
              </a:rPr>
              <a:t>3</a:t>
            </a:r>
            <a:r>
              <a:rPr lang="cs-CZ" altLang="cs-CZ" sz="1800">
                <a:solidFill>
                  <a:srgbClr val="000000"/>
                </a:solidFill>
              </a:rPr>
              <a:t>, aj.</a:t>
            </a:r>
          </a:p>
          <a:p>
            <a:pPr eaLnBrk="1" hangingPunct="1">
              <a:buClrTx/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Těkavé aminy (methylamin, ethylamin, dimethylamin, aj.)</a:t>
            </a:r>
          </a:p>
          <a:p>
            <a:pPr eaLnBrk="1" hangingPunct="1">
              <a:buClrTx/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  <a:p>
            <a:pPr eaLnBrk="1" hangingPunct="1">
              <a:buClrTx/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H</a:t>
            </a:r>
            <a:r>
              <a:rPr lang="cs-CZ" altLang="cs-CZ" sz="1800" baseline="-25000">
                <a:solidFill>
                  <a:srgbClr val="000000"/>
                </a:solidFill>
              </a:rPr>
              <a:t>2</a:t>
            </a:r>
            <a:r>
              <a:rPr lang="cs-CZ" altLang="cs-CZ" sz="1800">
                <a:solidFill>
                  <a:srgbClr val="000000"/>
                </a:solidFill>
              </a:rPr>
              <a:t>O</a:t>
            </a:r>
          </a:p>
          <a:p>
            <a:pPr eaLnBrk="1" hangingPunct="1">
              <a:buClrTx/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Nižší karboxylové kyseliny (octová, propionová, máselná)</a:t>
            </a:r>
          </a:p>
          <a:p>
            <a:pPr eaLnBrk="1" hangingPunct="1">
              <a:buClrTx/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Ptomainy (kadaverin, putrescin)</a:t>
            </a:r>
          </a:p>
          <a:p>
            <a:pPr eaLnBrk="1" hangingPunct="1">
              <a:buClrTx/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r>
              <a:rPr lang="cs-CZ" altLang="cs-CZ" sz="1800">
                <a:solidFill>
                  <a:srgbClr val="000000"/>
                </a:solidFill>
              </a:rPr>
              <a:t>Fenoly a indoly (fenol, kresol, indol, skatol)</a:t>
            </a:r>
          </a:p>
          <a:p>
            <a:pPr eaLnBrk="1" hangingPunct="1">
              <a:lnSpc>
                <a:spcPct val="150000"/>
              </a:lnSpc>
              <a:buClrTx/>
              <a:buFontTx/>
              <a:buNone/>
            </a:pPr>
            <a:endParaRPr lang="cs-CZ" altLang="cs-CZ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5013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8729</TotalTime>
  <Words>1879</Words>
  <Application>Microsoft Office PowerPoint</Application>
  <PresentationFormat>Předvádění na obrazovce (4:3)</PresentationFormat>
  <Paragraphs>388</Paragraphs>
  <Slides>66</Slides>
  <Notes>39</Notes>
  <HiddenSlides>0</HiddenSlides>
  <MMClips>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4" baseType="lpstr">
      <vt:lpstr>Arial</vt:lpstr>
      <vt:lpstr>Arial Black</vt:lpstr>
      <vt:lpstr>Calibri</vt:lpstr>
      <vt:lpstr>Lucida Sans Unicode</vt:lpstr>
      <vt:lpstr>Times New Roman</vt:lpstr>
      <vt:lpstr>Wingdings</vt:lpstr>
      <vt:lpstr>Motiv systému Office</vt:lpstr>
      <vt:lpstr>Graf</vt:lpstr>
      <vt:lpstr>Prezentace aplikace PowerPoint</vt:lpstr>
      <vt:lpstr>Význam chemických metod</vt:lpstr>
      <vt:lpstr>Dekompozice měkkých tkání</vt:lpstr>
      <vt:lpstr>Mikrobiální rozklad těla</vt:lpstr>
      <vt:lpstr>Experimentální tafonomie</vt:lpstr>
      <vt:lpstr>„Body farm“</vt:lpstr>
      <vt:lpstr>Prezentace aplikace PowerPoint</vt:lpstr>
      <vt:lpstr>Chemické biomarkery</vt:lpstr>
      <vt:lpstr>Prezentace aplikace PowerPoint</vt:lpstr>
      <vt:lpstr>Sarggeburt (“porod v rakvi”)</vt:lpstr>
      <vt:lpstr>Proteiny</vt:lpstr>
      <vt:lpstr>Těkavé organické kyseliny</vt:lpstr>
      <vt:lpstr>Přítomnost dutého prostoru</vt:lpstr>
      <vt:lpstr>Přítomnost dutého prostoru</vt:lpstr>
      <vt:lpstr>Disartikulace kloubních spojení</vt:lpstr>
      <vt:lpstr>“effet de parois”</vt:lpstr>
      <vt:lpstr>Pompeje</vt:lpstr>
      <vt:lpstr>Oplontis (Pompeje)</vt:lpstr>
      <vt:lpstr>Mumifikace</vt:lpstr>
      <vt:lpstr>Voda</vt:lpstr>
      <vt:lpstr>Mumifikace</vt:lpstr>
      <vt:lpstr>Mumifikace</vt:lpstr>
      <vt:lpstr>„Lidé z bažin“</vt:lpstr>
      <vt:lpstr>„Lidé z bažin“</vt:lpstr>
      <vt:lpstr>Prezentace aplikace PowerPoint</vt:lpstr>
      <vt:lpstr>Prezentace aplikace PowerPoint</vt:lpstr>
      <vt:lpstr>Prezentace aplikace PowerPoint</vt:lpstr>
      <vt:lpstr>St. Bees Man</vt:lpstr>
      <vt:lpstr>Cimetiére des Innocents </vt:lpstr>
      <vt:lpstr>Mumifikace vs. balzamování</vt:lpstr>
      <vt:lpstr>Boráty</vt:lpstr>
      <vt:lpstr>Balzamování</vt:lpstr>
      <vt:lpstr>Reakce s formaldehydem </vt:lpstr>
      <vt:lpstr>Reakce s glutaraldehydem </vt:lpstr>
      <vt:lpstr>Prezentace aplikace PowerPoint</vt:lpstr>
      <vt:lpstr>Transformace kostního minerálu</vt:lpstr>
      <vt:lpstr>Prezentace aplikace PowerPoint</vt:lpstr>
      <vt:lpstr>Prezentace aplikace PowerPoint</vt:lpstr>
      <vt:lpstr>Prezentace aplikace PowerPoint</vt:lpstr>
      <vt:lpstr>Analýza spálených kosterních pozůstatků</vt:lpstr>
      <vt:lpstr>Prezentace aplikace PowerPoint</vt:lpstr>
      <vt:lpstr>Průběh spalování </vt:lpstr>
      <vt:lpstr>Prezentace aplikace PowerPoint</vt:lpstr>
      <vt:lpstr>Prezentace aplikace PowerPoint</vt:lpstr>
      <vt:lpstr>Prezentace aplikace PowerPoint</vt:lpstr>
      <vt:lpstr>Prezentace aplikace PowerPoint</vt:lpstr>
      <vt:lpstr>Smrt hraběnky von Görlitz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Spálené kosterní pozůstatky</vt:lpstr>
      <vt:lpstr>Prezentace aplikace PowerPoint</vt:lpstr>
      <vt:lpstr>Prezentace aplikace PowerPoint</vt:lpstr>
      <vt:lpstr>Pohřební ritus lužické kultury</vt:lpstr>
      <vt:lpstr>Prezentace aplikace PowerPoint</vt:lpstr>
      <vt:lpstr>Prezentace aplikace PowerPoint</vt:lpstr>
      <vt:lpstr>Prezentace aplikace PowerPoint</vt:lpstr>
      <vt:lpstr>Spálené kosti</vt:lpstr>
      <vt:lpstr>Prezentace aplikace PowerPoint</vt:lpstr>
      <vt:lpstr>Prezentace aplikace PowerPoint</vt:lpstr>
      <vt:lpstr>Prezentace aplikace PowerPoint</vt:lpstr>
      <vt:lpstr>„Mos teutonicus“</vt:lpstr>
      <vt:lpstr>Racemizace aminokyselin</vt:lpstr>
      <vt:lpstr>„Mos teutonicus“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uzivatel</dc:creator>
  <cp:lastModifiedBy>Lubomír Prokeš</cp:lastModifiedBy>
  <cp:revision>314</cp:revision>
  <cp:lastPrinted>2014-10-30T09:43:14Z</cp:lastPrinted>
  <dcterms:created xsi:type="dcterms:W3CDTF">2014-10-12T09:13:13Z</dcterms:created>
  <dcterms:modified xsi:type="dcterms:W3CDTF">2024-09-30T13:01:23Z</dcterms:modified>
</cp:coreProperties>
</file>