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579" r:id="rId2"/>
    <p:sldId id="331" r:id="rId3"/>
    <p:sldId id="404" r:id="rId4"/>
    <p:sldId id="333" r:id="rId5"/>
    <p:sldId id="334" r:id="rId6"/>
    <p:sldId id="571" r:id="rId7"/>
    <p:sldId id="585" r:id="rId8"/>
    <p:sldId id="597" r:id="rId9"/>
    <p:sldId id="598" r:id="rId10"/>
    <p:sldId id="578" r:id="rId11"/>
    <p:sldId id="586" r:id="rId12"/>
    <p:sldId id="576" r:id="rId13"/>
    <p:sldId id="577" r:id="rId14"/>
    <p:sldId id="619" r:id="rId15"/>
    <p:sldId id="572" r:id="rId16"/>
    <p:sldId id="573" r:id="rId17"/>
    <p:sldId id="581" r:id="rId18"/>
    <p:sldId id="601" r:id="rId19"/>
    <p:sldId id="397" r:id="rId20"/>
    <p:sldId id="393" r:id="rId21"/>
    <p:sldId id="394" r:id="rId22"/>
    <p:sldId id="391" r:id="rId23"/>
    <p:sldId id="390" r:id="rId24"/>
    <p:sldId id="395" r:id="rId25"/>
    <p:sldId id="385" r:id="rId26"/>
    <p:sldId id="609" r:id="rId27"/>
    <p:sldId id="432" r:id="rId28"/>
    <p:sldId id="610" r:id="rId29"/>
    <p:sldId id="611" r:id="rId30"/>
    <p:sldId id="605" r:id="rId31"/>
    <p:sldId id="608" r:id="rId32"/>
    <p:sldId id="606" r:id="rId33"/>
    <p:sldId id="607" r:id="rId34"/>
    <p:sldId id="270" r:id="rId35"/>
    <p:sldId id="271" r:id="rId36"/>
    <p:sldId id="261" r:id="rId37"/>
    <p:sldId id="613" r:id="rId38"/>
    <p:sldId id="614" r:id="rId39"/>
    <p:sldId id="615" r:id="rId40"/>
    <p:sldId id="617" r:id="rId41"/>
    <p:sldId id="616" r:id="rId42"/>
    <p:sldId id="618" r:id="rId43"/>
    <p:sldId id="974" r:id="rId44"/>
    <p:sldId id="975" r:id="rId45"/>
    <p:sldId id="284" r:id="rId46"/>
    <p:sldId id="286" r:id="rId47"/>
    <p:sldId id="272" r:id="rId48"/>
    <p:sldId id="330" r:id="rId49"/>
    <p:sldId id="305" r:id="rId50"/>
    <p:sldId id="269" r:id="rId51"/>
    <p:sldId id="308" r:id="rId52"/>
    <p:sldId id="309" r:id="rId53"/>
    <p:sldId id="310" r:id="rId54"/>
    <p:sldId id="311" r:id="rId55"/>
    <p:sldId id="289" r:id="rId56"/>
    <p:sldId id="290" r:id="rId57"/>
    <p:sldId id="291" r:id="rId5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878" autoAdjust="0"/>
  </p:normalViewPr>
  <p:slideViewPr>
    <p:cSldViewPr>
      <p:cViewPr varScale="1">
        <p:scale>
          <a:sx n="77" d="100"/>
          <a:sy n="77" d="100"/>
        </p:scale>
        <p:origin x="1637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07212B7-FDDF-404F-9845-5E003A15E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9D3BC90-0239-4CB3-9959-46C12173833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685C93-427D-47BD-9D89-35D1690F8284}" type="datetimeFigureOut">
              <a:rPr lang="cs-CZ"/>
              <a:pPr>
                <a:defRPr/>
              </a:pPr>
              <a:t>14.10.2024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D0C53306-DF12-48B2-9757-EE3440FD53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480A3BC2-F700-454A-AF10-1711E2BB6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06495A-D163-4861-964D-AD1D026337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1416EA-5463-4F91-81E1-821312AE7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45E7E7-7F9F-4743-A19F-D5ACB4C7FB9B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6AA1-9E9C-473D-9DFF-3C662624A28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578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AB170B-0BB8-49EE-B101-43628504C0F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ACD3AE-0A89-4608-9AA3-53B853F83C2E}" type="slidenum">
              <a:rPr lang="cs-CZ" altLang="cs-CZ"/>
              <a:pPr/>
              <a:t>57</a:t>
            </a:fld>
            <a:endParaRPr lang="cs-CZ" altLang="cs-CZ"/>
          </a:p>
        </p:txBody>
      </p:sp>
      <p:sp>
        <p:nvSpPr>
          <p:cNvPr id="81921" name="Rectangle 1">
            <a:extLst>
              <a:ext uri="{FF2B5EF4-FFF2-40B4-BE49-F238E27FC236}">
                <a16:creationId xmlns:a16="http://schemas.microsoft.com/office/drawing/2014/main" id="{223AE1D6-9691-4530-B863-9E04D93F138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1A31F695-E17B-470E-9DC0-ADBF17EBE79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7196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6">
            <a:extLst>
              <a:ext uri="{FF2B5EF4-FFF2-40B4-BE49-F238E27FC236}">
                <a16:creationId xmlns:a16="http://schemas.microsoft.com/office/drawing/2014/main" id="{8FE6B197-2D7B-4BCE-8EF6-53A0CF9EE4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fld id="{0CEC2C36-8EED-436B-B6C5-96AEB53F8404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t>24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62819" name="Rectangle 1">
            <a:extLst>
              <a:ext uri="{FF2B5EF4-FFF2-40B4-BE49-F238E27FC236}">
                <a16:creationId xmlns:a16="http://schemas.microsoft.com/office/drawing/2014/main" id="{74D86BED-4037-4919-9F48-A1AD320E73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Rectangle 2">
            <a:extLst>
              <a:ext uri="{FF2B5EF4-FFF2-40B4-BE49-F238E27FC236}">
                <a16:creationId xmlns:a16="http://schemas.microsoft.com/office/drawing/2014/main" id="{5389C576-BE73-40D0-93B0-4505B3805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02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B224E72-6FAA-4EE9-BCAE-C6F4867CC7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4FB3AC1-111B-482C-9997-0A119F31F86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0A982D6-EB2E-45AA-8B60-3A5193753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1A8C681-66AB-42A2-B000-BE8BCCA284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EBF7947-028E-412E-BFD8-E818F8321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BB3A3BD-D56B-447A-A1C9-C153B9CE0A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45A9FC4-3C3C-44A7-894C-F5679E2CC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D5596DC-50EB-403E-99C1-9103F4E407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D5DA8C-CAC1-498F-96AA-1A01B9E5A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BF6F5F8-7618-42EB-875E-900D2F79F3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562967-D34B-4F6F-8C0D-2DAAAC6B010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971E55-D653-4E9B-8D6B-D28496D6D2C6}" type="slidenum">
              <a:rPr lang="cs-CZ" altLang="cs-CZ"/>
              <a:pPr/>
              <a:t>55</a:t>
            </a:fld>
            <a:endParaRPr lang="cs-CZ" altLang="cs-CZ"/>
          </a:p>
        </p:txBody>
      </p:sp>
      <p:sp>
        <p:nvSpPr>
          <p:cNvPr id="79873" name="Rectangle 1">
            <a:extLst>
              <a:ext uri="{FF2B5EF4-FFF2-40B4-BE49-F238E27FC236}">
                <a16:creationId xmlns:a16="http://schemas.microsoft.com/office/drawing/2014/main" id="{7F012EB1-C77C-4B5C-B621-DE91C775E3D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7381F421-2C1D-40B6-9816-66C65F642D6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042337-0C92-4399-ACC7-808F39B3E8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E85EA3-EE72-485F-81AF-CF6216DA044F}" type="slidenum">
              <a:rPr lang="cs-CZ" altLang="cs-CZ"/>
              <a:pPr/>
              <a:t>56</a:t>
            </a:fld>
            <a:endParaRPr lang="cs-CZ" altLang="cs-CZ"/>
          </a:p>
        </p:txBody>
      </p:sp>
      <p:sp>
        <p:nvSpPr>
          <p:cNvPr id="80897" name="Rectangle 1">
            <a:extLst>
              <a:ext uri="{FF2B5EF4-FFF2-40B4-BE49-F238E27FC236}">
                <a16:creationId xmlns:a16="http://schemas.microsoft.com/office/drawing/2014/main" id="{CE6773FE-E69E-449F-BC75-448CA649F76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F9A185BF-E971-411C-95C1-5BD0A9A794B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116D03-F9AF-4D57-9F55-0495D156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EC6E-722D-4ECB-AAB0-1AEE3BC5CE80}" type="datetimeFigureOut">
              <a:rPr lang="cs-CZ"/>
              <a:pPr>
                <a:defRPr/>
              </a:pPr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4DD5CC-9119-4CE5-BB1E-C9B5BAAA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BE0E5D-2FFB-430F-B800-DB0959BB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00DF0-3D83-4016-A226-1A87E88A423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3983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EA0639-43CD-4E7F-A714-4EB6CEBC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1145A-2FB1-4D7C-A9E4-001618B09584}" type="datetimeFigureOut">
              <a:rPr lang="cs-CZ"/>
              <a:pPr>
                <a:defRPr/>
              </a:pPr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EA7183-CCD3-4AC7-8B01-73BB3829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F2C8C6-52DC-4E05-894B-0500BB6B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A996F-04B4-4C81-8597-D04269BCD95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5206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4F74B7-2F44-4948-A883-0FE78236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A290C-2280-4FCD-A0A8-B30C844CE5D1}" type="datetimeFigureOut">
              <a:rPr lang="cs-CZ"/>
              <a:pPr>
                <a:defRPr/>
              </a:pPr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47888A-CE44-49CD-BF1E-EAD3ABE4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421A17-E83E-40E9-9D77-1D878A1A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3FA76-FE06-40BC-9179-6D118DB959A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90214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69FACE7-7919-4F16-89CF-A68A610698B8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4C1F97-BA4E-419A-9B43-E529E4167AC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1C27DEB-759D-4F7C-9BD9-4F0CB5D6215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809F6DA0-96E2-4118-88A6-2873DEA8E61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941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E6242-3E7B-43EF-8AE3-D0E2FFE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5D7CD-E35F-4986-9C57-B7DB2F714BD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6480" y="1604329"/>
            <a:ext cx="4043520" cy="219191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50CBA2B-CC67-4062-943E-7114D3B220B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6480" y="3934493"/>
            <a:ext cx="4043520" cy="219335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CDD605-0F63-4E0B-AD87-2D8E8A6B2D2F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38240" y="1604329"/>
            <a:ext cx="4043520" cy="452351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C6ECD634-8374-4A3C-8E31-8913C9AC3993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096B0966-BC7F-451B-9736-EC6A9FA4AA9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7681" y="6247376"/>
            <a:ext cx="2895840" cy="469489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7E46A4C-1199-4A18-B847-D8840F43909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fld id="{B08ADDE5-66D2-4A19-979C-AA29F1F731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9638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0EC15-55C1-FEC3-AD39-99C5E6549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F413D2-7A9C-152E-C246-8EFFFAAA4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9FE755D-7770-EF89-41C1-8C8AB9F4DEC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ADEA6ED-02AC-BF61-86E4-CD2A01D683B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F520127C-CD32-EEB9-C39A-E43CCAA6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DAA8A96F-D7F1-DCF7-2D2A-4F452C4F8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D7262AB-CE2B-AED6-5B85-4FEF55B25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B703567-0C84-401F-9B4B-F939020C50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9730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7A5FAB-DC32-42E5-808B-B5147BB9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680E-112A-45F5-BCFD-3BC3ABC9CE58}" type="datetimeFigureOut">
              <a:rPr lang="cs-CZ"/>
              <a:pPr>
                <a:defRPr/>
              </a:pPr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992ED2-449F-4EB9-9C58-F115F3CB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1D635B-955E-4FA5-BAD6-3F4B43A3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81A4F-6A6C-467D-ADFB-DD3A99D6B16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6012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BDD53E-E29D-4906-8E9D-A90B1F57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747F-4157-46F0-901C-90C0831E2770}" type="datetimeFigureOut">
              <a:rPr lang="cs-CZ"/>
              <a:pPr>
                <a:defRPr/>
              </a:pPr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5F7136-1C4E-4205-92A3-F54ED308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DF54DB-FB41-44DC-9727-2B4D55BF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C7BE3-8815-4ACF-AD6E-A69B333BF7C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3863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C43785F-B88D-456E-AFD1-D1D6791A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9BE1-4D33-4D3C-9569-331C54ABED17}" type="datetimeFigureOut">
              <a:rPr lang="cs-CZ"/>
              <a:pPr>
                <a:defRPr/>
              </a:pPr>
              <a:t>14.10.2024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CF78BA4-22EF-408D-9CCA-416E5DE8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A653F33-DD18-4700-8C3D-9666F1E4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032D3-4A8C-49AC-ABE2-C675F61B8B7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0646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4219CF13-624D-4A2E-A6DE-C852F883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284CB-DEAA-45A7-95D5-65EE8E010E59}" type="datetimeFigureOut">
              <a:rPr lang="cs-CZ"/>
              <a:pPr>
                <a:defRPr/>
              </a:pPr>
              <a:t>14.10.2024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8017815C-7E90-487E-BEE8-B36B9D1AD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D3FB900-3001-4636-8307-8830FEA2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9EE93-FA8A-4233-88E4-33B762BDBE6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0739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18B60B3-8B8E-42AB-BC10-3DE60321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D38A-BC2D-4762-BD08-A6DC09C66E2A}" type="datetimeFigureOut">
              <a:rPr lang="cs-CZ"/>
              <a:pPr>
                <a:defRPr/>
              </a:pPr>
              <a:t>14.10.2024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459BD78E-95F4-4409-8A05-B180B375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277BBB2-6253-4CE6-9ED4-AFD95117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98645-3C6A-4D68-9BEF-9624C1C7ADE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1904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D1BEA8E-C60D-423A-8F6F-6CE4AC43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B54D2-E0F8-4800-A4F7-939395EB6A5C}" type="datetimeFigureOut">
              <a:rPr lang="cs-CZ"/>
              <a:pPr>
                <a:defRPr/>
              </a:pPr>
              <a:t>14.10.2024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3C6ED0F0-417C-4DFC-9789-64FEE0C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C396D7A-11E7-42C7-B912-15B66587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A5379-03DA-4445-A18F-CDE200EC13D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9581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7A3F574-5014-4BF1-9888-243ABE15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9A62-B6BC-47CF-B4E4-8C52BA817153}" type="datetimeFigureOut">
              <a:rPr lang="cs-CZ"/>
              <a:pPr>
                <a:defRPr/>
              </a:pPr>
              <a:t>14.10.2024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7BBCCDA-7BA0-4160-8B38-5D269736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DB5C066-145F-41B3-AF64-F568E7A0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A121C-4731-4FAA-A121-6540AE11798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5164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2538417-1C68-4A33-B625-FE659F91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D2E2-78F4-4F77-8C13-81D9790C32A4}" type="datetimeFigureOut">
              <a:rPr lang="cs-CZ"/>
              <a:pPr>
                <a:defRPr/>
              </a:pPr>
              <a:t>14.10.2024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C2446C6-FB27-4D3C-964B-A083E635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9A5ADE2-2992-4848-8153-1A70CCF2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C0824-01A7-4DCD-BA0B-364A40FDDDE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8380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074BD45B-26D3-4BD9-B6BB-9B103F70E1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C5438919-17BB-4377-AD82-566FBFF10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7C8935-DBE6-472E-A5F3-0428835A9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5DD761-A536-45FB-96B3-9278A1797F25}" type="datetimeFigureOut">
              <a:rPr lang="cs-CZ"/>
              <a:pPr>
                <a:defRPr/>
              </a:pPr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05C602-EE19-47A9-9DB3-A0C54946F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AD7F2A-8840-4158-BF70-D351ACB05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CD9F306-05BF-44BF-9ACB-C65BADB28283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6" r:id="rId12"/>
    <p:sldLayoutId id="2147483737" r:id="rId13"/>
    <p:sldLayoutId id="214748373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0.png"/><Relationship Id="rId4" Type="http://schemas.openxmlformats.org/officeDocument/2006/relationships/oleObject" Target="../embeddings/oleObject2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eg"/><Relationship Id="rId4" Type="http://schemas.openxmlformats.org/officeDocument/2006/relationships/image" Target="../media/image9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budova, vsedě, staré, patro&#10;&#10;Popis byl vytvořen automaticky">
            <a:extLst>
              <a:ext uri="{FF2B5EF4-FFF2-40B4-BE49-F238E27FC236}">
                <a16:creationId xmlns:a16="http://schemas.microsoft.com/office/drawing/2014/main" id="{18132237-38B8-4A72-BC7B-BD7F7A6F9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668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4C01FF6-C23E-42D5-BED4-FB4E7013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642194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Prvkov</a:t>
            </a:r>
            <a:r>
              <a:rPr lang="cs-CZ" b="1" dirty="0">
                <a:latin typeface="+mn-lt"/>
              </a:rPr>
              <a:t>á analýza v archeologii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4800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13525" y="404664"/>
            <a:ext cx="8516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/>
              <a:t>Příštpo</a:t>
            </a:r>
            <a:endParaRPr lang="cs-CZ" sz="32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5724128" y="2852936"/>
          <a:ext cx="3001645" cy="3783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b="1" dirty="0">
                          <a:effectLst/>
                        </a:rPr>
                        <a:t>Vzorek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b="1" dirty="0">
                          <a:effectLst/>
                        </a:rPr>
                        <a:t>Kost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b="1" dirty="0" err="1">
                          <a:effectLst/>
                        </a:rPr>
                        <a:t>Pb</a:t>
                      </a:r>
                      <a:r>
                        <a:rPr lang="cs-CZ" sz="1200" b="1" dirty="0">
                          <a:effectLst/>
                        </a:rPr>
                        <a:t> (ug.g</a:t>
                      </a:r>
                      <a:r>
                        <a:rPr lang="cs-CZ" sz="1200" b="1" baseline="30000" dirty="0">
                          <a:effectLst/>
                        </a:rPr>
                        <a:t>-1</a:t>
                      </a:r>
                      <a:r>
                        <a:rPr lang="cs-CZ" sz="1200" b="1" dirty="0">
                          <a:effectLst/>
                        </a:rPr>
                        <a:t>)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Třebíč - klášter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9.83 ± 1.56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Třebíč - klášter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22.90 ± 0.88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Třebíč - klášter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16.32 ± 1.02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Třebíč - klášter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lebka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17.43 ± 0.22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Třebíč - Podklášteří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7.03 ± 2.74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Třebíč - Podklášteří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lebka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6.96 ± 1.56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Příštpo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43.79 ± 3.12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Příštpo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67.39 ± 1.88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Příštpo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50.07 ± 6.88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Kralice nad Oslavou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5.00 ± 3.94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Kralice nad Oslavou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6.66 ± 2.17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CE989343-A73E-4F5B-B1C6-B2C4E6EF0870}"/>
              </a:ext>
            </a:extLst>
          </p:cNvPr>
          <p:cNvSpPr/>
          <p:nvPr/>
        </p:nvSpPr>
        <p:spPr>
          <a:xfrm>
            <a:off x="179512" y="1772816"/>
            <a:ext cx="8650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Při kopání sklepa domu č.p. 54 byly nalezeny neúplné kosterní pozůstatky minimálně pěti jedinců mužského pohlaví. Až na jednoho dospělého jedince byli ostatní staří cca 18–20 let.</a:t>
            </a:r>
            <a:endParaRPr lang="en-US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2411FCE-4CC7-4397-84F2-9499C0C0C668}"/>
              </a:ext>
            </a:extLst>
          </p:cNvPr>
          <p:cNvSpPr/>
          <p:nvPr/>
        </p:nvSpPr>
        <p:spPr>
          <a:xfrm>
            <a:off x="326736" y="1162167"/>
            <a:ext cx="8356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Příštpo</a:t>
            </a:r>
            <a:r>
              <a:rPr lang="en-US" dirty="0"/>
              <a:t> je </a:t>
            </a:r>
            <a:r>
              <a:rPr lang="en-US" dirty="0" err="1"/>
              <a:t>obec</a:t>
            </a:r>
            <a:r>
              <a:rPr lang="en-US" dirty="0"/>
              <a:t> </a:t>
            </a:r>
            <a:r>
              <a:rPr lang="en-US" dirty="0" err="1"/>
              <a:t>ležící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3 km </a:t>
            </a:r>
            <a:r>
              <a:rPr lang="en-US" dirty="0" err="1"/>
              <a:t>jihovýchodně</a:t>
            </a:r>
            <a:r>
              <a:rPr lang="en-US" dirty="0"/>
              <a:t> od </a:t>
            </a:r>
            <a:r>
              <a:rPr lang="en-US" dirty="0" err="1"/>
              <a:t>Jaroměřic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Rokytnou</a:t>
            </a:r>
            <a:r>
              <a:rPr lang="en-US" dirty="0"/>
              <a:t>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71BE3F-80D1-488B-B69D-5C4CF2BC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27" y="2743653"/>
            <a:ext cx="5098240" cy="400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1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093FB53-0D83-43D2-913C-1629372C9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25" y="174572"/>
            <a:ext cx="4767030" cy="29523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E2EAB59-E498-4861-93E4-98EA61DEF5AF}"/>
              </a:ext>
            </a:extLst>
          </p:cNvPr>
          <p:cNvSpPr txBox="1"/>
          <p:nvPr/>
        </p:nvSpPr>
        <p:spPr>
          <a:xfrm>
            <a:off x="286798" y="393305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Nález z Příštpa je hromadný hrob francouzských (?) vojáků po bitvě u Znojma roku 18</a:t>
            </a:r>
            <a:r>
              <a:rPr lang="en-US" dirty="0"/>
              <a:t>09</a:t>
            </a:r>
            <a:r>
              <a:rPr lang="cs-CZ" dirty="0"/>
              <a:t>, kteří zemřeli cestou do lazaretu v Jaroměřicích nad Rokytnou.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6EBB4-FBC7-4778-B24A-F6BDFC569B53}"/>
              </a:ext>
            </a:extLst>
          </p:cNvPr>
          <p:cNvSpPr txBox="1"/>
          <p:nvPr/>
        </p:nvSpPr>
        <p:spPr>
          <a:xfrm>
            <a:off x="286798" y="548680"/>
            <a:ext cx="370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Průzkumem kosterních pozůstatků z hromadného hrobu napoleonských vojáků nalezeného ve Znojmě byl zjištěn nízký věk pohřbených jedinců.</a:t>
            </a:r>
            <a:endParaRPr lang="en-US" dirty="0"/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D2078D74-C474-4FA8-B727-12F51EC468CD}"/>
              </a:ext>
            </a:extLst>
          </p:cNvPr>
          <p:cNvSpPr/>
          <p:nvPr/>
        </p:nvSpPr>
        <p:spPr>
          <a:xfrm>
            <a:off x="1670309" y="240696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8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FA1AE-7CCD-4DD6-881A-74F8D46A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7757"/>
            <a:ext cx="8229600" cy="844979"/>
          </a:xfrm>
        </p:spPr>
        <p:txBody>
          <a:bodyPr/>
          <a:lstStyle/>
          <a:p>
            <a:r>
              <a:rPr lang="en-US" sz="3200" b="1" dirty="0"/>
              <a:t>Pom</a:t>
            </a:r>
            <a:r>
              <a:rPr lang="cs-CZ" sz="3200" b="1" dirty="0"/>
              <a:t>ě</a:t>
            </a:r>
            <a:r>
              <a:rPr lang="en-US" sz="3200" b="1" dirty="0"/>
              <a:t>r</a:t>
            </a:r>
            <a:r>
              <a:rPr lang="cs-CZ" sz="3200" b="1" dirty="0"/>
              <a:t> izotopů stroncia</a:t>
            </a:r>
            <a:r>
              <a:rPr lang="en-US" sz="3200" b="1" dirty="0"/>
              <a:t> </a:t>
            </a:r>
            <a:r>
              <a:rPr lang="cs-CZ" sz="3200" b="1" dirty="0"/>
              <a:t>(</a:t>
            </a:r>
            <a:r>
              <a:rPr lang="en-US" sz="3200" b="1" baseline="30000" dirty="0"/>
              <a:t>87</a:t>
            </a:r>
            <a:r>
              <a:rPr lang="en-US" sz="3200" b="1" dirty="0"/>
              <a:t>Sr / </a:t>
            </a:r>
            <a:r>
              <a:rPr lang="en-US" sz="3200" b="1" baseline="30000" dirty="0"/>
              <a:t>86</a:t>
            </a:r>
            <a:r>
              <a:rPr lang="en-US" sz="3200" b="1" dirty="0"/>
              <a:t>Sr</a:t>
            </a:r>
            <a:r>
              <a:rPr lang="cs-CZ" sz="3200" b="1" dirty="0"/>
              <a:t>)</a:t>
            </a:r>
            <a:endParaRPr lang="en-US" sz="3200" b="1" dirty="0"/>
          </a:p>
        </p:txBody>
      </p:sp>
      <p:pic>
        <p:nvPicPr>
          <p:cNvPr id="88066" name="Picture 2" descr="Výsledek obrázku pro enamel dentin">
            <a:extLst>
              <a:ext uri="{FF2B5EF4-FFF2-40B4-BE49-F238E27FC236}">
                <a16:creationId xmlns:a16="http://schemas.microsoft.com/office/drawing/2014/main" id="{C22263D7-9ED1-46EC-836C-A299EC4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19310"/>
            <a:ext cx="3135982" cy="313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8172A5A-1CCA-4371-8BB6-BE97AF7B5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90" y="3576852"/>
            <a:ext cx="5210100" cy="27128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4D4C1F6-E69D-4BCE-A31A-A52F284072F4}"/>
              </a:ext>
            </a:extLst>
          </p:cNvPr>
          <p:cNvSpPr txBox="1"/>
          <p:nvPr/>
        </p:nvSpPr>
        <p:spPr>
          <a:xfrm>
            <a:off x="755576" y="3507445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87</a:t>
            </a:r>
            <a:r>
              <a:rPr lang="en-US" sz="2400" dirty="0"/>
              <a:t>Sr / </a:t>
            </a:r>
            <a:r>
              <a:rPr lang="en-US" sz="2400" baseline="30000" dirty="0"/>
              <a:t>86</a:t>
            </a:r>
            <a:r>
              <a:rPr lang="en-US" sz="2400" dirty="0"/>
              <a:t>Sr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7D5C0C8-BF9F-48D8-9081-7FD5A3CFEBF1}"/>
              </a:ext>
            </a:extLst>
          </p:cNvPr>
          <p:cNvSpPr/>
          <p:nvPr/>
        </p:nvSpPr>
        <p:spPr>
          <a:xfrm>
            <a:off x="361881" y="1556792"/>
            <a:ext cx="8498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Poměr stabilních izotopů stroncia (</a:t>
            </a:r>
            <a:r>
              <a:rPr lang="en-US" baseline="30000" dirty="0"/>
              <a:t>87</a:t>
            </a:r>
            <a:r>
              <a:rPr lang="en-US" dirty="0"/>
              <a:t>Sr / </a:t>
            </a:r>
            <a:r>
              <a:rPr lang="en-US" baseline="30000" dirty="0"/>
              <a:t>86</a:t>
            </a:r>
            <a:r>
              <a:rPr lang="en-US" dirty="0"/>
              <a:t>Sr</a:t>
            </a:r>
            <a:r>
              <a:rPr lang="cs-CZ" dirty="0"/>
              <a:t>) primárně závisí na geologickém stáří a následných geochemických procesech (např. přeměna hornin, smísení hornin různého stáří, apod.). To vede ke vzniku lokálních rozdílů v poměru </a:t>
            </a:r>
            <a:r>
              <a:rPr lang="en-US" baseline="30000" dirty="0"/>
              <a:t>87</a:t>
            </a:r>
            <a:r>
              <a:rPr lang="en-US" dirty="0"/>
              <a:t>Sr / </a:t>
            </a:r>
            <a:r>
              <a:rPr lang="en-US" baseline="30000" dirty="0"/>
              <a:t>86</a:t>
            </a:r>
            <a:r>
              <a:rPr lang="en-US" dirty="0"/>
              <a:t>Sr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12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534A4-804D-4208-BB67-CC97362A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Pom</a:t>
            </a:r>
            <a:r>
              <a:rPr lang="cs-CZ" b="1" dirty="0"/>
              <a:t>ě</a:t>
            </a:r>
            <a:r>
              <a:rPr lang="en-US" b="1" dirty="0"/>
              <a:t>r</a:t>
            </a:r>
            <a:r>
              <a:rPr lang="cs-CZ" b="1" dirty="0"/>
              <a:t> izotopů stroncia</a:t>
            </a:r>
            <a:r>
              <a:rPr lang="en-US" b="1" dirty="0"/>
              <a:t> </a:t>
            </a:r>
            <a:r>
              <a:rPr lang="cs-CZ" b="1" dirty="0"/>
              <a:t>(</a:t>
            </a:r>
            <a:r>
              <a:rPr lang="en-US" b="1" baseline="30000" dirty="0"/>
              <a:t>87</a:t>
            </a:r>
            <a:r>
              <a:rPr lang="en-US" b="1" dirty="0"/>
              <a:t>Sr / </a:t>
            </a:r>
            <a:r>
              <a:rPr lang="en-US" b="1" baseline="30000" dirty="0"/>
              <a:t>86</a:t>
            </a:r>
            <a:r>
              <a:rPr lang="en-US" b="1" dirty="0"/>
              <a:t>Sr</a:t>
            </a:r>
            <a:r>
              <a:rPr lang="cs-CZ" b="1" dirty="0"/>
              <a:t>)</a:t>
            </a:r>
            <a:endParaRPr lang="en-US" dirty="0"/>
          </a:p>
        </p:txBody>
      </p:sp>
      <p:pic>
        <p:nvPicPr>
          <p:cNvPr id="89090" name="Picture 2" descr="Výsledek obrázku pro strontium isotopes">
            <a:extLst>
              <a:ext uri="{FF2B5EF4-FFF2-40B4-BE49-F238E27FC236}">
                <a16:creationId xmlns:a16="http://schemas.microsoft.com/office/drawing/2014/main" id="{1833C304-A069-4071-BB01-295177745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6302"/>
            <a:ext cx="8784976" cy="503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665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9062B-7917-49AB-993B-FB1D3400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latin typeface="+mn-lt"/>
              </a:rPr>
              <a:t>Interpretace</a:t>
            </a:r>
            <a:endParaRPr lang="en-US" sz="2800" b="1" dirty="0"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9EE0DC-052A-4187-8626-833F179F1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7" y="1988840"/>
            <a:ext cx="9034881" cy="44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66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3756C62-7B69-44FA-BE94-24B42651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06" y="1265713"/>
            <a:ext cx="8156387" cy="530099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BA66B61-574B-4EF5-BAD7-10736C16AFF1}"/>
              </a:ext>
            </a:extLst>
          </p:cNvPr>
          <p:cNvSpPr/>
          <p:nvPr/>
        </p:nvSpPr>
        <p:spPr>
          <a:xfrm>
            <a:off x="395536" y="308030"/>
            <a:ext cx="5720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De </a:t>
            </a:r>
            <a:r>
              <a:rPr lang="en-US" sz="2400" dirty="0" err="1"/>
              <a:t>Heul</a:t>
            </a:r>
            <a:r>
              <a:rPr lang="en-US" sz="2400" dirty="0"/>
              <a:t> (</a:t>
            </a:r>
            <a:r>
              <a:rPr lang="en-US" sz="2400" dirty="0" err="1"/>
              <a:t>Wijk</a:t>
            </a:r>
            <a:r>
              <a:rPr lang="en-US" sz="2400" dirty="0"/>
              <a:t> </a:t>
            </a:r>
            <a:r>
              <a:rPr lang="en-US" sz="2400" dirty="0" err="1"/>
              <a:t>bij</a:t>
            </a:r>
            <a:r>
              <a:rPr lang="en-US" sz="2400" dirty="0"/>
              <a:t> </a:t>
            </a:r>
            <a:r>
              <a:rPr lang="en-US" sz="2400" dirty="0" err="1"/>
              <a:t>Duurstede</a:t>
            </a:r>
            <a:r>
              <a:rPr lang="en-US" sz="2400" dirty="0"/>
              <a:t>), ran</a:t>
            </a:r>
            <a:r>
              <a:rPr lang="cs-CZ" sz="2400" dirty="0"/>
              <a:t>ý středověk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0442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4BF3539-AB92-44E5-91C9-0EC66F53E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8" y="1124744"/>
            <a:ext cx="8493004" cy="55696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08CAAC6-CA61-47B0-A0ED-AEFCE6F624AD}"/>
              </a:ext>
            </a:extLst>
          </p:cNvPr>
          <p:cNvSpPr txBox="1"/>
          <p:nvPr/>
        </p:nvSpPr>
        <p:spPr>
          <a:xfrm>
            <a:off x="2240111" y="476672"/>
            <a:ext cx="612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Blučina, Tuřany a Podolí (mladší doba bronzová)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1632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8F1A0D3-56B2-48CB-9530-1AD7E9A4B853}"/>
              </a:ext>
            </a:extLst>
          </p:cNvPr>
          <p:cNvSpPr/>
          <p:nvPr/>
        </p:nvSpPr>
        <p:spPr>
          <a:xfrm>
            <a:off x="179512" y="404664"/>
            <a:ext cx="856895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latin typeface="+mn-lt"/>
                <a:ea typeface="Times New Roman" panose="02020603050405020304" pitchFamily="18" charset="0"/>
              </a:rPr>
              <a:t>Výrazný rozdíl v izotopových poměrech ve sklovině a dentinu jedince 12 z Blučiny a jedince 14 z Tuřan může souviset s jejich </a:t>
            </a:r>
            <a:r>
              <a:rPr lang="cs-CZ" b="1" dirty="0">
                <a:latin typeface="+mn-lt"/>
                <a:ea typeface="Times New Roman" panose="02020603050405020304" pitchFamily="18" charset="0"/>
              </a:rPr>
              <a:t>ženským pohlavím 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(u juvenilních jedinců 8 a 21 nebylo pohlaví možno určit).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dirty="0">
              <a:latin typeface="+mn-lt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cs-CZ" sz="2400" b="1" dirty="0" err="1">
                <a:latin typeface="+mn-lt"/>
                <a:ea typeface="Times New Roman" panose="02020603050405020304" pitchFamily="18" charset="0"/>
              </a:rPr>
              <a:t>patrilokální</a:t>
            </a:r>
            <a:r>
              <a:rPr lang="cs-CZ" sz="2400" b="1" dirty="0">
                <a:latin typeface="+mn-lt"/>
                <a:ea typeface="Times New Roman" panose="02020603050405020304" pitchFamily="18" charset="0"/>
              </a:rPr>
              <a:t> exogamie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(n</a:t>
            </a:r>
            <a:r>
              <a:rPr lang="cs-CZ" dirty="0" err="1"/>
              <a:t>evěsta</a:t>
            </a:r>
            <a:r>
              <a:rPr lang="cs-CZ" dirty="0"/>
              <a:t> přichází</a:t>
            </a:r>
            <a:r>
              <a:rPr lang="en-US" dirty="0"/>
              <a:t> </a:t>
            </a:r>
            <a:r>
              <a:rPr lang="cs-CZ" dirty="0"/>
              <a:t>do</a:t>
            </a:r>
            <a:r>
              <a:rPr lang="en-US" dirty="0"/>
              <a:t> </a:t>
            </a:r>
            <a:r>
              <a:rPr lang="en-US" dirty="0" err="1"/>
              <a:t>rodin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en-US" dirty="0" err="1"/>
              <a:t>manžela</a:t>
            </a:r>
            <a:r>
              <a:rPr lang="cs-CZ" dirty="0"/>
              <a:t>, 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pro středoevropskou dobu bronzovou byla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patrilokalita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 typická)</a:t>
            </a: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3" name="Šipka: dolů 2">
            <a:extLst>
              <a:ext uri="{FF2B5EF4-FFF2-40B4-BE49-F238E27FC236}">
                <a16:creationId xmlns:a16="http://schemas.microsoft.com/office/drawing/2014/main" id="{C635DFA4-B686-40E5-BF64-35DF30F4F7B4}"/>
              </a:ext>
            </a:extLst>
          </p:cNvPr>
          <p:cNvSpPr/>
          <p:nvPr/>
        </p:nvSpPr>
        <p:spPr>
          <a:xfrm>
            <a:off x="4572000" y="126876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5C2F8651-D64E-45ED-ACA2-9E5FAC889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98682"/>
            <a:ext cx="4392488" cy="32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72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F379B-2287-4FE9-9302-38A38740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9"/>
            <a:ext cx="8224838" cy="780132"/>
          </a:xfrm>
        </p:spPr>
        <p:txBody>
          <a:bodyPr/>
          <a:lstStyle/>
          <a:p>
            <a:r>
              <a:rPr lang="cs-CZ" sz="2800" b="1" dirty="0"/>
              <a:t>Obsidián</a:t>
            </a:r>
            <a:endParaRPr lang="en-US" sz="2800" b="1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F0FC0A8-181A-4346-AF5F-5DB37A44CB33}"/>
              </a:ext>
            </a:extLst>
          </p:cNvPr>
          <p:cNvSpPr/>
          <p:nvPr/>
        </p:nvSpPr>
        <p:spPr>
          <a:xfrm>
            <a:off x="179512" y="1124744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Obsidián</a:t>
            </a:r>
            <a:r>
              <a:rPr lang="en-US" dirty="0"/>
              <a:t> je </a:t>
            </a:r>
            <a:r>
              <a:rPr lang="en-US" dirty="0" err="1"/>
              <a:t>druh</a:t>
            </a:r>
            <a:r>
              <a:rPr lang="en-US" dirty="0"/>
              <a:t> </a:t>
            </a:r>
            <a:r>
              <a:rPr lang="en-US" dirty="0" err="1"/>
              <a:t>sopečného</a:t>
            </a:r>
            <a:r>
              <a:rPr lang="en-US" dirty="0"/>
              <a:t> </a:t>
            </a:r>
            <a:r>
              <a:rPr lang="en-US" dirty="0" err="1"/>
              <a:t>skla</a:t>
            </a:r>
            <a:r>
              <a:rPr lang="en-US" dirty="0"/>
              <a:t>, </a:t>
            </a:r>
            <a:r>
              <a:rPr lang="en-US" dirty="0" err="1"/>
              <a:t>horniny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vzniká</a:t>
            </a:r>
            <a:r>
              <a:rPr lang="en-US" dirty="0"/>
              <a:t> </a:t>
            </a:r>
            <a:r>
              <a:rPr lang="en-US" dirty="0" err="1"/>
              <a:t>následkem</a:t>
            </a:r>
            <a:r>
              <a:rPr lang="en-US" dirty="0"/>
              <a:t> </a:t>
            </a:r>
            <a:r>
              <a:rPr lang="en-US" dirty="0" err="1"/>
              <a:t>magmatické</a:t>
            </a:r>
            <a:r>
              <a:rPr lang="en-US" dirty="0"/>
              <a:t> </a:t>
            </a:r>
            <a:r>
              <a:rPr lang="en-US" dirty="0" err="1"/>
              <a:t>činnosti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</a:t>
            </a:r>
            <a:r>
              <a:rPr lang="en-US" dirty="0" err="1"/>
              <a:t>dojde</a:t>
            </a:r>
            <a:r>
              <a:rPr lang="en-US" dirty="0"/>
              <a:t> k </a:t>
            </a:r>
            <a:r>
              <a:rPr lang="en-US" dirty="0" err="1"/>
              <a:t>rychlému</a:t>
            </a:r>
            <a:r>
              <a:rPr lang="en-US" dirty="0"/>
              <a:t> </a:t>
            </a:r>
            <a:r>
              <a:rPr lang="en-US" dirty="0" err="1"/>
              <a:t>kontaktu</a:t>
            </a:r>
            <a:r>
              <a:rPr lang="en-US" dirty="0"/>
              <a:t> </a:t>
            </a:r>
            <a:r>
              <a:rPr lang="en-US" dirty="0" err="1"/>
              <a:t>žhavé</a:t>
            </a:r>
            <a:r>
              <a:rPr lang="en-US" dirty="0"/>
              <a:t> </a:t>
            </a:r>
            <a:r>
              <a:rPr lang="en-US" dirty="0" err="1"/>
              <a:t>kyselé</a:t>
            </a:r>
            <a:r>
              <a:rPr lang="en-US" dirty="0"/>
              <a:t> a </a:t>
            </a:r>
            <a:r>
              <a:rPr lang="en-US" dirty="0" err="1"/>
              <a:t>viskózní</a:t>
            </a:r>
            <a:r>
              <a:rPr lang="en-US" dirty="0"/>
              <a:t> </a:t>
            </a:r>
            <a:r>
              <a:rPr lang="en-US" dirty="0" err="1"/>
              <a:t>lávy</a:t>
            </a:r>
            <a:r>
              <a:rPr lang="en-US" dirty="0"/>
              <a:t> s </a:t>
            </a:r>
            <a:r>
              <a:rPr lang="en-US" dirty="0" err="1"/>
              <a:t>chladným</a:t>
            </a:r>
            <a:r>
              <a:rPr lang="en-US" dirty="0"/>
              <a:t> </a:t>
            </a:r>
            <a:r>
              <a:rPr lang="en-US" dirty="0" err="1"/>
              <a:t>prostředím</a:t>
            </a:r>
            <a:r>
              <a:rPr lang="en-US" dirty="0"/>
              <a:t> a </a:t>
            </a:r>
            <a:r>
              <a:rPr lang="en-US" dirty="0" err="1"/>
              <a:t>následnému</a:t>
            </a:r>
            <a:r>
              <a:rPr lang="en-US" dirty="0"/>
              <a:t> </a:t>
            </a:r>
            <a:r>
              <a:rPr lang="en-US" dirty="0" err="1"/>
              <a:t>rychlému</a:t>
            </a:r>
            <a:r>
              <a:rPr lang="en-US" dirty="0"/>
              <a:t> </a:t>
            </a:r>
            <a:r>
              <a:rPr lang="en-US" dirty="0" err="1"/>
              <a:t>utuhnutí</a:t>
            </a:r>
            <a:r>
              <a:rPr lang="en-US" dirty="0"/>
              <a:t>. </a:t>
            </a:r>
          </a:p>
        </p:txBody>
      </p:sp>
      <p:pic>
        <p:nvPicPr>
          <p:cNvPr id="7" name="Obrázek 6" descr="Obsah obrázku mapa, text&#10;&#10;Popis byl vytvořen automaticky">
            <a:extLst>
              <a:ext uri="{FF2B5EF4-FFF2-40B4-BE49-F238E27FC236}">
                <a16:creationId xmlns:a16="http://schemas.microsoft.com/office/drawing/2014/main" id="{D29F1485-914B-49E6-BC60-0966182F8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" y="2847474"/>
            <a:ext cx="9144000" cy="401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08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94500E04-7533-4446-AC1E-FBC3E81D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0115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424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Zástupný symbol pro obsah 4">
            <a:extLst>
              <a:ext uri="{FF2B5EF4-FFF2-40B4-BE49-F238E27FC236}">
                <a16:creationId xmlns:a16="http://schemas.microsoft.com/office/drawing/2014/main" id="{C58F6C66-1975-4091-9D25-DC9332F0B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6925" y="1154974"/>
            <a:ext cx="3133725" cy="4335462"/>
          </a:xfrm>
        </p:spPr>
      </p:pic>
      <p:pic>
        <p:nvPicPr>
          <p:cNvPr id="88067" name="Obrázek 5">
            <a:extLst>
              <a:ext uri="{FF2B5EF4-FFF2-40B4-BE49-F238E27FC236}">
                <a16:creationId xmlns:a16="http://schemas.microsoft.com/office/drawing/2014/main" id="{3365536F-5032-466E-9A9A-3F991530B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70" y="3704140"/>
            <a:ext cx="22082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Obrázek 11">
            <a:extLst>
              <a:ext uri="{FF2B5EF4-FFF2-40B4-BE49-F238E27FC236}">
                <a16:creationId xmlns:a16="http://schemas.microsoft.com/office/drawing/2014/main" id="{597DAE77-2DDC-4569-A57A-51D223A66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13046" r="13345" b="19206"/>
          <a:stretch>
            <a:fillRect/>
          </a:stretch>
        </p:blipFill>
        <p:spPr bwMode="auto">
          <a:xfrm>
            <a:off x="540870" y="4139265"/>
            <a:ext cx="22510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7">
            <a:extLst>
              <a:ext uri="{FF2B5EF4-FFF2-40B4-BE49-F238E27FC236}">
                <a16:creationId xmlns:a16="http://schemas.microsoft.com/office/drawing/2014/main" id="{B74F02D1-02E6-4A34-ADA5-8C040A97A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52" y="5729640"/>
            <a:ext cx="86336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dirty="0">
                <a:latin typeface="+mn-lt"/>
                <a:cs typeface="Arial" charset="0"/>
              </a:rPr>
              <a:t>Špičák</a:t>
            </a:r>
            <a:r>
              <a:rPr lang="en-US" sz="2000" dirty="0">
                <a:latin typeface="+mn-lt"/>
                <a:cs typeface="Arial" charset="0"/>
              </a:rPr>
              <a:t> (C</a:t>
            </a:r>
            <a:r>
              <a:rPr lang="en-US" sz="2000" baseline="-25000" dirty="0">
                <a:latin typeface="+mn-lt"/>
                <a:cs typeface="Arial" charset="0"/>
              </a:rPr>
              <a:t>1</a:t>
            </a:r>
            <a:r>
              <a:rPr lang="en-US" sz="2000" dirty="0">
                <a:latin typeface="+mn-lt"/>
                <a:cs typeface="Arial" charset="0"/>
              </a:rPr>
              <a:t>)</a:t>
            </a:r>
            <a:r>
              <a:rPr lang="cs-CZ" sz="2000" dirty="0">
                <a:latin typeface="+mn-lt"/>
                <a:cs typeface="Arial" charset="0"/>
              </a:rPr>
              <a:t> fosilního medvěda hnědého </a:t>
            </a:r>
            <a:r>
              <a:rPr lang="en-US" sz="2000" dirty="0">
                <a:latin typeface="+mn-lt"/>
                <a:cs typeface="Arial" charset="0"/>
              </a:rPr>
              <a:t>(</a:t>
            </a:r>
            <a:r>
              <a:rPr lang="en-US" sz="2000" i="1" dirty="0" err="1">
                <a:latin typeface="+mn-lt"/>
                <a:cs typeface="Arial" charset="0"/>
              </a:rPr>
              <a:t>Ursus</a:t>
            </a:r>
            <a:r>
              <a:rPr lang="en-US" sz="2000" i="1" dirty="0">
                <a:latin typeface="+mn-lt"/>
                <a:cs typeface="Arial" charset="0"/>
              </a:rPr>
              <a:t> </a:t>
            </a:r>
            <a:r>
              <a:rPr lang="en-US" sz="2000" i="1" dirty="0" err="1">
                <a:latin typeface="+mn-lt"/>
                <a:cs typeface="Arial" charset="0"/>
              </a:rPr>
              <a:t>arctos</a:t>
            </a:r>
            <a:r>
              <a:rPr lang="en-US" sz="2000" dirty="0">
                <a:latin typeface="+mn-lt"/>
                <a:cs typeface="Arial" charset="0"/>
              </a:rPr>
              <a:t>)</a:t>
            </a:r>
            <a:r>
              <a:rPr lang="cs-CZ" sz="2000" dirty="0">
                <a:latin typeface="+mn-lt"/>
                <a:cs typeface="Arial" charset="0"/>
              </a:rPr>
              <a:t>, </a:t>
            </a:r>
            <a:r>
              <a:rPr lang="cs-CZ" sz="2000" dirty="0">
                <a:cs typeface="Arial" charset="0"/>
              </a:rPr>
              <a:t>g</a:t>
            </a:r>
            <a:r>
              <a:rPr lang="en-US" sz="2000" dirty="0" err="1">
                <a:cs typeface="Arial" charset="0"/>
              </a:rPr>
              <a:t>ravetti</a:t>
            </a:r>
            <a:r>
              <a:rPr lang="cs-CZ" sz="2000" dirty="0">
                <a:cs typeface="Arial" charset="0"/>
              </a:rPr>
              <a:t>e</a:t>
            </a:r>
            <a:r>
              <a:rPr lang="en-US" sz="2000" dirty="0">
                <a:cs typeface="Arial" charset="0"/>
              </a:rPr>
              <a:t>n</a:t>
            </a:r>
            <a:r>
              <a:rPr lang="cs-CZ" sz="2000" dirty="0">
                <a:latin typeface="+mn-lt"/>
                <a:cs typeface="Arial" charset="0"/>
              </a:rPr>
              <a:t>, </a:t>
            </a:r>
            <a:r>
              <a:rPr lang="en-US" sz="2000" dirty="0">
                <a:cs typeface="Arial" charset="0"/>
              </a:rPr>
              <a:t>26 640 ± 110 BP (</a:t>
            </a:r>
            <a:r>
              <a:rPr lang="cs-CZ" sz="2000" dirty="0" err="1">
                <a:cs typeface="Arial" charset="0"/>
              </a:rPr>
              <a:t>nek</a:t>
            </a:r>
            <a:r>
              <a:rPr lang="en-US" sz="2000" dirty="0" err="1">
                <a:cs typeface="Arial" charset="0"/>
              </a:rPr>
              <a:t>alibr</a:t>
            </a:r>
            <a:r>
              <a:rPr lang="cs-CZ" sz="2000" dirty="0" err="1">
                <a:cs typeface="Arial" charset="0"/>
              </a:rPr>
              <a:t>ovaná</a:t>
            </a:r>
            <a:r>
              <a:rPr lang="cs-CZ" sz="2000" dirty="0">
                <a:cs typeface="Arial" charset="0"/>
              </a:rPr>
              <a:t> </a:t>
            </a:r>
            <a:r>
              <a:rPr lang="en-US" sz="2000" baseline="30000" dirty="0">
                <a:cs typeface="Arial" charset="0"/>
              </a:rPr>
              <a:t>14</a:t>
            </a:r>
            <a:r>
              <a:rPr lang="en-US" sz="2000" dirty="0">
                <a:cs typeface="Arial" charset="0"/>
              </a:rPr>
              <a:t>C data).</a:t>
            </a:r>
            <a:endParaRPr lang="cs-CZ" sz="2000" dirty="0">
              <a:latin typeface="+mn-lt"/>
              <a:cs typeface="Arial" charset="0"/>
            </a:endParaRPr>
          </a:p>
        </p:txBody>
      </p:sp>
      <p:sp>
        <p:nvSpPr>
          <p:cNvPr id="88071" name="Obdélník 1">
            <a:extLst>
              <a:ext uri="{FF2B5EF4-FFF2-40B4-BE49-F238E27FC236}">
                <a16:creationId xmlns:a16="http://schemas.microsoft.com/office/drawing/2014/main" id="{0F030AD1-235D-4779-9A5F-3956981F0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" y="330994"/>
            <a:ext cx="29730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 b="1" dirty="0" err="1"/>
              <a:t>Dolní</a:t>
            </a:r>
            <a:r>
              <a:rPr lang="en-US" altLang="cs-CZ" sz="2800" b="1" dirty="0"/>
              <a:t> </a:t>
            </a:r>
            <a:r>
              <a:rPr lang="en-US" altLang="cs-CZ" b="1" dirty="0" err="1"/>
              <a:t>Věstonice</a:t>
            </a:r>
            <a:r>
              <a:rPr lang="en-US" altLang="cs-CZ" sz="2800" b="1" dirty="0"/>
              <a:t> II</a:t>
            </a:r>
            <a:endParaRPr lang="cs-CZ" altLang="cs-CZ" sz="2800" b="1" dirty="0"/>
          </a:p>
        </p:txBody>
      </p:sp>
      <p:pic>
        <p:nvPicPr>
          <p:cNvPr id="88072" name="Picture 13">
            <a:extLst>
              <a:ext uri="{FF2B5EF4-FFF2-40B4-BE49-F238E27FC236}">
                <a16:creationId xmlns:a16="http://schemas.microsoft.com/office/drawing/2014/main" id="{7F2FF959-7688-4F22-B5AC-D6BC0B559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0" y="1389565"/>
            <a:ext cx="3081337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703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Obrázek 6">
            <a:extLst>
              <a:ext uri="{FF2B5EF4-FFF2-40B4-BE49-F238E27FC236}">
                <a16:creationId xmlns:a16="http://schemas.microsoft.com/office/drawing/2014/main" id="{0354C046-FBD2-4D8D-9D4B-36BB9CD0C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23825"/>
            <a:ext cx="6415088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Oval 4">
            <a:extLst>
              <a:ext uri="{FF2B5EF4-FFF2-40B4-BE49-F238E27FC236}">
                <a16:creationId xmlns:a16="http://schemas.microsoft.com/office/drawing/2014/main" id="{3840E1B8-044C-473F-92A9-77EF345F5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4789488"/>
            <a:ext cx="2138362" cy="649287"/>
          </a:xfrm>
          <a:prstGeom prst="ellips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36" name="Oval 5">
            <a:extLst>
              <a:ext uri="{FF2B5EF4-FFF2-40B4-BE49-F238E27FC236}">
                <a16:creationId xmlns:a16="http://schemas.microsoft.com/office/drawing/2014/main" id="{BC19602C-B989-4FBC-B9DB-68737F40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550" y="1225550"/>
            <a:ext cx="552450" cy="898525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37" name="Oval 6">
            <a:extLst>
              <a:ext uri="{FF2B5EF4-FFF2-40B4-BE49-F238E27FC236}">
                <a16:creationId xmlns:a16="http://schemas.microsoft.com/office/drawing/2014/main" id="{86FFF267-C912-4F5F-8D11-1F2251EFD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2651125"/>
            <a:ext cx="777875" cy="1639888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002954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>
            <a:extLst>
              <a:ext uri="{FF2B5EF4-FFF2-40B4-BE49-F238E27FC236}">
                <a16:creationId xmlns:a16="http://schemas.microsoft.com/office/drawing/2014/main" id="{7348164A-6F46-4843-85F9-CD00D5625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5413"/>
            <a:ext cx="6459537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666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6D58B3A9-7662-4CA8-A5EC-3A59BADB5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0962"/>
            <a:ext cx="669607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032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>
            <a:extLst>
              <a:ext uri="{FF2B5EF4-FFF2-40B4-BE49-F238E27FC236}">
                <a16:creationId xmlns:a16="http://schemas.microsoft.com/office/drawing/2014/main" id="{27D97862-1D94-4B86-AE0B-21E0DC69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90745"/>
            <a:ext cx="608965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73731" name="Přímá spojovací šipka 5">
            <a:extLst>
              <a:ext uri="{FF2B5EF4-FFF2-40B4-BE49-F238E27FC236}">
                <a16:creationId xmlns:a16="http://schemas.microsoft.com/office/drawing/2014/main" id="{7E186D82-3B4F-4DDF-970C-7AA4EFDCBF2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174875" y="4660900"/>
            <a:ext cx="388938" cy="258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32" name="TextovéPole 1">
            <a:extLst>
              <a:ext uri="{FF2B5EF4-FFF2-40B4-BE49-F238E27FC236}">
                <a16:creationId xmlns:a16="http://schemas.microsoft.com/office/drawing/2014/main" id="{4FDFC19C-97CA-488F-8815-930389320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1236663"/>
            <a:ext cx="1944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Popůvky</a:t>
            </a: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4562ACE1-44A0-403F-8EB3-9321B44BF210}"/>
              </a:ext>
            </a:extLst>
          </p:cNvPr>
          <p:cNvGraphicFramePr>
            <a:graphicFrameLocks noGrp="1"/>
          </p:cNvGraphicFramePr>
          <p:nvPr/>
        </p:nvGraphicFramePr>
        <p:xfrm>
          <a:off x="6465888" y="2060575"/>
          <a:ext cx="2333625" cy="3733802"/>
        </p:xfrm>
        <a:graphic>
          <a:graphicData uri="http://schemas.openxmlformats.org/drawingml/2006/table">
            <a:tbl>
              <a:tblPr/>
              <a:tblGrid>
                <a:gridCol w="1127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5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97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Element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latin typeface="+mn-lt"/>
                          <a:ea typeface="Calibri"/>
                          <a:cs typeface="Times New Roman"/>
                        </a:rPr>
                        <a:t>Content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[mg kg</a:t>
                      </a:r>
                      <a:r>
                        <a:rPr lang="en-US" sz="1600" baseline="30000" dirty="0">
                          <a:latin typeface="+mn-lt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]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Na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+mn-lt"/>
                          <a:ea typeface="Calibri"/>
                          <a:cs typeface="Times New Roman"/>
                        </a:rPr>
                        <a:t>7545.511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Mg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+mn-lt"/>
                          <a:ea typeface="Calibri"/>
                          <a:cs typeface="Times New Roman"/>
                        </a:rPr>
                        <a:t>87.26532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Al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+mn-lt"/>
                          <a:ea typeface="Calibri"/>
                          <a:cs typeface="Times New Roman"/>
                        </a:rPr>
                        <a:t>15103.68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Si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91507.3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P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+mn-lt"/>
                          <a:ea typeface="Calibri"/>
                          <a:cs typeface="Times New Roman"/>
                        </a:rPr>
                        <a:t>20.45951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K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618666.5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Ca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+mn-lt"/>
                          <a:ea typeface="Calibri"/>
                          <a:cs typeface="Times New Roman"/>
                        </a:rPr>
                        <a:t>1624.135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500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Obrázek 6">
            <a:extLst>
              <a:ext uri="{FF2B5EF4-FFF2-40B4-BE49-F238E27FC236}">
                <a16:creationId xmlns:a16="http://schemas.microsoft.com/office/drawing/2014/main" id="{F12B57D3-A4A1-40FB-932C-2CDAD9024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695325"/>
            <a:ext cx="6161087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5">
            <a:extLst>
              <a:ext uri="{FF2B5EF4-FFF2-40B4-BE49-F238E27FC236}">
                <a16:creationId xmlns:a16="http://schemas.microsoft.com/office/drawing/2014/main" id="{C50AFD1B-7E9D-4264-963C-8457D59C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1" y="3573016"/>
            <a:ext cx="1406740" cy="200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435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9E2EDA53-FCE8-4755-8DD3-C4805C0FC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/>
              <a:t>Provenience obsidiánu</a:t>
            </a:r>
          </a:p>
        </p:txBody>
      </p:sp>
      <p:pic>
        <p:nvPicPr>
          <p:cNvPr id="105474" name="Picture 2" descr="Výsledek obrázku pro carpathian obsidian">
            <a:extLst>
              <a:ext uri="{FF2B5EF4-FFF2-40B4-BE49-F238E27FC236}">
                <a16:creationId xmlns:a16="http://schemas.microsoft.com/office/drawing/2014/main" id="{08486861-ED70-4B0F-8499-C4E32D1C8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3" y="1340768"/>
            <a:ext cx="8007646" cy="541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393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CA45E9C-9E0D-46F7-A5A0-A0450B73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30" y="2689820"/>
            <a:ext cx="6848475" cy="3619500"/>
          </a:xfrm>
          <a:prstGeom prst="rect">
            <a:avLst/>
          </a:prstGeom>
        </p:spPr>
      </p:pic>
      <p:pic>
        <p:nvPicPr>
          <p:cNvPr id="103426" name="Picture 2" descr="Výsledek obrázku pro carpathian obsidian">
            <a:extLst>
              <a:ext uri="{FF2B5EF4-FFF2-40B4-BE49-F238E27FC236}">
                <a16:creationId xmlns:a16="http://schemas.microsoft.com/office/drawing/2014/main" id="{C6BA8DF4-57AE-4BE4-BBB1-4738635E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290756"/>
            <a:ext cx="1940220" cy="129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39F6473-33F1-4ABC-A205-FC72300A7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06" y="129856"/>
            <a:ext cx="2496261" cy="199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5">
            <a:extLst>
              <a:ext uri="{FF2B5EF4-FFF2-40B4-BE49-F238E27FC236}">
                <a16:creationId xmlns:a16="http://schemas.microsoft.com/office/drawing/2014/main" id="{11A866BC-9261-4D66-9320-8CD100584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82" y="392457"/>
            <a:ext cx="1131725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Viničky</a:t>
            </a:r>
            <a:r>
              <a:rPr lang="cs-CZ" altLang="cs-CZ" sz="1800" dirty="0"/>
              <a:t> Slovakia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4DE7CDC-563B-4C59-97A4-5EF442AB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637" y="129856"/>
            <a:ext cx="2496260" cy="206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7">
            <a:extLst>
              <a:ext uri="{FF2B5EF4-FFF2-40B4-BE49-F238E27FC236}">
                <a16:creationId xmlns:a16="http://schemas.microsoft.com/office/drawing/2014/main" id="{6FC05413-8711-4674-B72B-4A82C60F9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397393"/>
            <a:ext cx="1152128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Kašov</a:t>
            </a:r>
            <a:endParaRPr lang="cs-CZ" altLang="cs-CZ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Slovakia</a:t>
            </a:r>
          </a:p>
        </p:txBody>
      </p:sp>
    </p:spTree>
    <p:extLst>
      <p:ext uri="{BB962C8B-B14F-4D97-AF65-F5344CB8AC3E}">
        <p14:creationId xmlns:p14="http://schemas.microsoft.com/office/powerpoint/2010/main" val="3675148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C8643-5A14-4F11-AC71-05D0401B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Chronologie</a:t>
            </a:r>
            <a:r>
              <a:rPr lang="en-US" sz="2800" dirty="0"/>
              <a:t> </a:t>
            </a:r>
            <a:r>
              <a:rPr lang="en-US" sz="2800" dirty="0" err="1"/>
              <a:t>paleolitu</a:t>
            </a:r>
            <a:endParaRPr lang="en-US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48A79B4-7BCB-4E68-823C-3B7605EDA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9" y="1916832"/>
            <a:ext cx="8491102" cy="39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01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Výsledek obrázku pro szeletien">
            <a:extLst>
              <a:ext uri="{FF2B5EF4-FFF2-40B4-BE49-F238E27FC236}">
                <a16:creationId xmlns:a16="http://schemas.microsoft.com/office/drawing/2014/main" id="{DCF763FB-7D77-420C-9472-06BE1661E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74426"/>
            <a:ext cx="2808312" cy="389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9A12806-DEA5-4840-9D65-17A81D698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245" y="3155351"/>
            <a:ext cx="5173012" cy="371703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4D9B1D9-94C0-4A37-A3AF-F84BAF5BF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554" y="34498"/>
            <a:ext cx="4983703" cy="3573016"/>
          </a:xfrm>
          <a:prstGeom prst="rect">
            <a:avLst/>
          </a:prstGeom>
        </p:spPr>
      </p:pic>
      <p:sp>
        <p:nvSpPr>
          <p:cNvPr id="695" name="TextovéPole 694">
            <a:extLst>
              <a:ext uri="{FF2B5EF4-FFF2-40B4-BE49-F238E27FC236}">
                <a16:creationId xmlns:a16="http://schemas.microsoft.com/office/drawing/2014/main" id="{C08FCEEE-FB2F-4FD9-8290-2AF77361BF6E}"/>
              </a:ext>
            </a:extLst>
          </p:cNvPr>
          <p:cNvSpPr txBox="1"/>
          <p:nvPr/>
        </p:nvSpPr>
        <p:spPr>
          <a:xfrm>
            <a:off x="1115616" y="381391"/>
            <a:ext cx="152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Szeletien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16149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F824A29-0D46-4EFF-9D04-64E8A682C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9" y="3393716"/>
            <a:ext cx="4665792" cy="334765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E4AACB-6A3F-4D17-AE2D-33A34281D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648" cy="994122"/>
          </a:xfrm>
        </p:spPr>
        <p:txBody>
          <a:bodyPr/>
          <a:lstStyle/>
          <a:p>
            <a:r>
              <a:rPr lang="cs-CZ" sz="2800" b="1" dirty="0">
                <a:latin typeface="+mn-lt"/>
              </a:rPr>
              <a:t>Aurignacien</a:t>
            </a:r>
            <a:endParaRPr lang="en-US" sz="2800" b="1" dirty="0">
              <a:latin typeface="+mn-lt"/>
            </a:endParaRPr>
          </a:p>
        </p:txBody>
      </p:sp>
      <p:pic>
        <p:nvPicPr>
          <p:cNvPr id="107522" name="Picture 2" descr="Výsledek obrázku pro aurignacien">
            <a:extLst>
              <a:ext uri="{FF2B5EF4-FFF2-40B4-BE49-F238E27FC236}">
                <a16:creationId xmlns:a16="http://schemas.microsoft.com/office/drawing/2014/main" id="{58103226-BE21-4164-9C26-DF6DDC353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952328" cy="41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81B562E-B605-4CD2-B76A-BCDDB59CE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861" y="44624"/>
            <a:ext cx="5161221" cy="36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6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823D917E-D815-4121-829A-CB788BDAFE2E}"/>
              </a:ext>
            </a:extLst>
          </p:cNvPr>
          <p:cNvGraphicFramePr>
            <a:graphicFrameLocks noGrp="1"/>
          </p:cNvGraphicFramePr>
          <p:nvPr/>
        </p:nvGraphicFramePr>
        <p:xfrm>
          <a:off x="2843808" y="305593"/>
          <a:ext cx="6072188" cy="2355851"/>
        </p:xfrm>
        <a:graphic>
          <a:graphicData uri="http://schemas.openxmlformats.org/drawingml/2006/table">
            <a:tbl>
              <a:tblPr/>
              <a:tblGrid>
                <a:gridCol w="1927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0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4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9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b="1" dirty="0">
                          <a:latin typeface="Calibri"/>
                          <a:ea typeface="Calibri"/>
                          <a:cs typeface="Times New Roman"/>
                        </a:rPr>
                        <a:t>Prvek</a:t>
                      </a:r>
                      <a:endParaRPr lang="cs-CZ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b="1" noProof="0" dirty="0">
                          <a:latin typeface="Calibri"/>
                          <a:ea typeface="Calibri"/>
                          <a:cs typeface="Times New Roman"/>
                        </a:rPr>
                        <a:t>obsah</a:t>
                      </a:r>
                      <a:r>
                        <a:rPr lang="cs-CZ" sz="2200" b="1" dirty="0">
                          <a:latin typeface="Calibri"/>
                          <a:ea typeface="Calibri"/>
                          <a:cs typeface="Times New Roman"/>
                        </a:rPr>
                        <a:t> prvku (µg/g)</a:t>
                      </a:r>
                      <a:endParaRPr lang="cs-CZ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b="1">
                          <a:latin typeface="Calibri"/>
                          <a:ea typeface="Calibri"/>
                          <a:cs typeface="Times New Roman"/>
                        </a:rPr>
                        <a:t>RSD</a:t>
                      </a:r>
                      <a:endParaRPr lang="cs-CZ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>
                          <a:latin typeface="Calibri"/>
                          <a:ea typeface="Calibri"/>
                          <a:cs typeface="Times New Roman"/>
                        </a:rPr>
                        <a:t>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>
                          <a:latin typeface="Calibri"/>
                          <a:ea typeface="Calibri"/>
                          <a:cs typeface="Times New Roman"/>
                        </a:rPr>
                        <a:t>Zn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 err="1">
                          <a:latin typeface="Calibri"/>
                          <a:ea typeface="Calibri"/>
                          <a:cs typeface="Times New Roman"/>
                        </a:rPr>
                        <a:t>Sr</a:t>
                      </a:r>
                      <a:endParaRPr lang="cs-CZ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374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9112" name="Obdélník 4">
            <a:extLst>
              <a:ext uri="{FF2B5EF4-FFF2-40B4-BE49-F238E27FC236}">
                <a16:creationId xmlns:a16="http://schemas.microsoft.com/office/drawing/2014/main" id="{2409C2B6-E15B-44E6-B0BC-6379BE8F2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3789040"/>
            <a:ext cx="72866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/>
              <a:t>obsah Zn </a:t>
            </a:r>
            <a:r>
              <a:rPr lang="en-US" altLang="cs-CZ" sz="2200" dirty="0"/>
              <a:t>[</a:t>
            </a:r>
            <a:r>
              <a:rPr lang="cs-CZ" altLang="cs-CZ" sz="2200" dirty="0"/>
              <a:t>mg/kg</a:t>
            </a:r>
            <a:r>
              <a:rPr lang="en-US" altLang="cs-CZ" sz="2200" dirty="0"/>
              <a:t>] </a:t>
            </a:r>
            <a:r>
              <a:rPr lang="cs-CZ" altLang="cs-CZ" sz="2200" dirty="0"/>
              <a:t>:       býložravci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cs-CZ" altLang="cs-CZ" sz="2200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všežravci</a:t>
            </a:r>
            <a:r>
              <a:rPr lang="cs-CZ" altLang="cs-CZ" sz="2200" dirty="0"/>
              <a:t>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cs-CZ" altLang="cs-CZ" sz="2200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masožravci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/>
              <a:t>                                              90-150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cs-CZ" altLang="cs-CZ" sz="2200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120-220</a:t>
            </a:r>
            <a:r>
              <a:rPr lang="cs-CZ" altLang="cs-CZ" sz="2200" dirty="0"/>
              <a:t> 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en-US" altLang="cs-CZ" sz="2200" dirty="0"/>
              <a:t> </a:t>
            </a:r>
            <a:r>
              <a:rPr lang="en-US" altLang="cs-CZ" sz="2200" b="1" dirty="0">
                <a:solidFill>
                  <a:srgbClr val="FF0000"/>
                </a:solidFill>
              </a:rPr>
              <a:t>175-250</a:t>
            </a:r>
            <a:r>
              <a:rPr lang="en-US" altLang="cs-CZ" sz="2200" dirty="0"/>
              <a:t> </a:t>
            </a:r>
            <a:endParaRPr lang="cs-CZ" altLang="cs-CZ" sz="22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22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200" dirty="0" err="1"/>
              <a:t>Content</a:t>
            </a:r>
            <a:r>
              <a:rPr lang="cs-CZ" altLang="cs-CZ" sz="2200" dirty="0"/>
              <a:t> </a:t>
            </a:r>
            <a:r>
              <a:rPr lang="cs-CZ" altLang="cs-CZ" sz="2200" dirty="0" err="1"/>
              <a:t>Sr</a:t>
            </a:r>
            <a:r>
              <a:rPr lang="en-US" altLang="cs-CZ" sz="2200" dirty="0"/>
              <a:t>[</a:t>
            </a:r>
            <a:r>
              <a:rPr lang="cs-CZ" altLang="cs-CZ" sz="2200" dirty="0"/>
              <a:t>mg/kg</a:t>
            </a:r>
            <a:r>
              <a:rPr lang="en-US" altLang="cs-CZ" sz="2200" dirty="0"/>
              <a:t>]</a:t>
            </a:r>
            <a:r>
              <a:rPr lang="cs-CZ" altLang="cs-CZ" sz="2200" dirty="0"/>
              <a:t>:        </a:t>
            </a:r>
            <a:r>
              <a:rPr lang="cs-CZ" altLang="cs-CZ" sz="2200" b="1" dirty="0">
                <a:solidFill>
                  <a:srgbClr val="FF0000"/>
                </a:solidFill>
              </a:rPr>
              <a:t>masožravci</a:t>
            </a:r>
            <a:r>
              <a:rPr lang="cs-CZ" altLang="cs-CZ" sz="2200" dirty="0"/>
              <a:t> → </a:t>
            </a:r>
            <a:r>
              <a:rPr lang="cs-CZ" altLang="cs-CZ" sz="2200" b="1" dirty="0">
                <a:solidFill>
                  <a:srgbClr val="FF0000"/>
                </a:solidFill>
              </a:rPr>
              <a:t>všežravci</a:t>
            </a:r>
            <a:r>
              <a:rPr lang="cs-CZ" altLang="cs-CZ" sz="2200" dirty="0"/>
              <a:t> → býložravci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200" b="1" dirty="0">
                <a:solidFill>
                  <a:srgbClr val="FF0000"/>
                </a:solidFill>
              </a:rPr>
              <a:t>                                            100-300</a:t>
            </a:r>
            <a:r>
              <a:rPr lang="cs-CZ" altLang="cs-CZ" sz="2200" dirty="0"/>
              <a:t>    → </a:t>
            </a:r>
            <a:r>
              <a:rPr lang="cs-CZ" altLang="cs-CZ" sz="2200" b="1" dirty="0">
                <a:solidFill>
                  <a:srgbClr val="FF0000"/>
                </a:solidFill>
              </a:rPr>
              <a:t>150-400</a:t>
            </a:r>
            <a:r>
              <a:rPr lang="cs-CZ" altLang="cs-CZ" sz="2200" dirty="0"/>
              <a:t>   →   400-500</a:t>
            </a:r>
          </a:p>
        </p:txBody>
      </p:sp>
      <p:pic>
        <p:nvPicPr>
          <p:cNvPr id="89113" name="Obrázek 7">
            <a:extLst>
              <a:ext uri="{FF2B5EF4-FFF2-40B4-BE49-F238E27FC236}">
                <a16:creationId xmlns:a16="http://schemas.microsoft.com/office/drawing/2014/main" id="{83195DFC-9704-4050-B187-EF385BB5D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0580"/>
            <a:ext cx="1584176" cy="21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623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D5ABCD3-D7EB-44D9-A4C3-F3117C74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269674"/>
            <a:ext cx="4871839" cy="349994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925BEF-9539-4246-A3AD-3DAB2F536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579" y="89625"/>
            <a:ext cx="4999976" cy="358510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C47D4F3-829A-436D-AB01-A97D2AA478C8}"/>
              </a:ext>
            </a:extLst>
          </p:cNvPr>
          <p:cNvSpPr txBox="1"/>
          <p:nvPr/>
        </p:nvSpPr>
        <p:spPr>
          <a:xfrm>
            <a:off x="899592" y="404664"/>
            <a:ext cx="1759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Gravettien</a:t>
            </a:r>
            <a:endParaRPr lang="en-US" sz="2800" b="1" dirty="0"/>
          </a:p>
        </p:txBody>
      </p:sp>
      <p:pic>
        <p:nvPicPr>
          <p:cNvPr id="8" name="Picture 2" descr="C:\Users\Ondra\Documents\Archeologie\Opava\Paleolit střední Evropy\Gravettien\ŠI Předmostí.jpg">
            <a:extLst>
              <a:ext uri="{FF2B5EF4-FFF2-40B4-BE49-F238E27FC236}">
                <a16:creationId xmlns:a16="http://schemas.microsoft.com/office/drawing/2014/main" id="{FB970107-E3D4-4213-AB76-EA1D34600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36316"/>
            <a:ext cx="3096344" cy="39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99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44DFC-F034-46E2-B019-71A29AFE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706090"/>
          </a:xfrm>
        </p:spPr>
        <p:txBody>
          <a:bodyPr/>
          <a:lstStyle/>
          <a:p>
            <a:r>
              <a:rPr lang="cs-CZ" sz="2800" b="1" dirty="0" err="1"/>
              <a:t>Epigravettien</a:t>
            </a:r>
            <a:endParaRPr lang="en-US" sz="28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20A982-EFEE-462F-A00C-D2234132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114365"/>
            <a:ext cx="5034153" cy="36125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DB4C24E-51E0-4648-B46D-E5AF290A8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582" y="31626"/>
            <a:ext cx="4734963" cy="339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53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0F801A6-C329-48DA-B993-2D3575239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5" y="3284984"/>
            <a:ext cx="4897527" cy="35137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F2161CE-A126-4D2D-A4A2-A145FDFB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40712"/>
            <a:ext cx="4896543" cy="351379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6C5DC4B-3A46-4AD7-A009-D8631C9A78CB}"/>
              </a:ext>
            </a:extLst>
          </p:cNvPr>
          <p:cNvSpPr txBox="1"/>
          <p:nvPr/>
        </p:nvSpPr>
        <p:spPr>
          <a:xfrm>
            <a:off x="313834" y="216024"/>
            <a:ext cx="2569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Epimagdalenien</a:t>
            </a:r>
            <a:endParaRPr lang="en-US" sz="2800" b="1" dirty="0"/>
          </a:p>
        </p:txBody>
      </p:sp>
      <p:pic>
        <p:nvPicPr>
          <p:cNvPr id="9" name="Obrázek 8" descr="Obsah obrázku text, kreslení&#10;&#10;Popis byl vytvořen automaticky">
            <a:extLst>
              <a:ext uri="{FF2B5EF4-FFF2-40B4-BE49-F238E27FC236}">
                <a16:creationId xmlns:a16="http://schemas.microsoft.com/office/drawing/2014/main" id="{B3BB2452-4C44-47A3-8A41-E84A1876A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0" y="2348880"/>
            <a:ext cx="3145301" cy="41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70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CBEABCC-A95A-4F18-9F93-86F176D2C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3284984"/>
            <a:ext cx="4824536" cy="34621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BEA7139-4DFC-41C3-B6D5-135558C1F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5" y="148868"/>
            <a:ext cx="4968552" cy="356488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C6CBF65-9B04-448B-BDB5-B5012476F291}"/>
              </a:ext>
            </a:extLst>
          </p:cNvPr>
          <p:cNvSpPr txBox="1"/>
          <p:nvPr/>
        </p:nvSpPr>
        <p:spPr>
          <a:xfrm>
            <a:off x="467544" y="836712"/>
            <a:ext cx="2516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Pozdní paleolit a mezolit</a:t>
            </a:r>
            <a:endParaRPr lang="en-US" b="1" dirty="0"/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95393421-531D-49AE-B9DF-33AC20368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8" y="2996952"/>
            <a:ext cx="2862545" cy="3564880"/>
          </a:xfrm>
        </p:spPr>
      </p:pic>
    </p:spTree>
    <p:extLst>
      <p:ext uri="{BB962C8B-B14F-4D97-AF65-F5344CB8AC3E}">
        <p14:creationId xmlns:p14="http://schemas.microsoft.com/office/powerpoint/2010/main" val="891714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encrypted-tbn2.gstatic.com/images?q=tbn:ANd9GcRSxDKtOLRI2Ye4y16k5Zm9RF-zWHgFsCHR_66RU6FNt2fm2U-t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22589"/>
            <a:ext cx="5867400" cy="26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/>
          <p:cNvSpPr txBox="1">
            <a:spLocks noGrp="1"/>
          </p:cNvSpPr>
          <p:nvPr>
            <p:ph type="title"/>
          </p:nvPr>
        </p:nvSpPr>
        <p:spPr>
          <a:xfrm>
            <a:off x="2999653" y="538490"/>
            <a:ext cx="2992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„</a:t>
            </a:r>
            <a:r>
              <a:rPr lang="cs-CZ" sz="2800" b="1" dirty="0" err="1"/>
              <a:t>Conflict</a:t>
            </a:r>
            <a:r>
              <a:rPr lang="cs-CZ" sz="2800" b="1" dirty="0"/>
              <a:t> </a:t>
            </a:r>
            <a:r>
              <a:rPr lang="cs-CZ" sz="2800" b="1" dirty="0" err="1"/>
              <a:t>minerals</a:t>
            </a:r>
            <a:r>
              <a:rPr lang="cs-CZ" sz="2800" b="1" dirty="0"/>
              <a:t>“</a:t>
            </a:r>
          </a:p>
        </p:txBody>
      </p:sp>
      <p:pic>
        <p:nvPicPr>
          <p:cNvPr id="6148" name="Picture 4" descr="https://merahza.files.wordpress.com/2009/05/coltan_sm.jpg?w=6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8" y="1828800"/>
            <a:ext cx="3817129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1.tribune.com.pk/wp-content/uploads/2010/10/24-to-27-1-Coltan-Feature-160x1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11915"/>
            <a:ext cx="2171699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267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https://encrypted-tbn2.gstatic.com/images?q=tbn:ANd9GcRJwEqeJUYvwxEDSEMvEi6Lxxi5HO214IpWTAMP4oA9IV_8dXNmJ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67200"/>
            <a:ext cx="3276648" cy="246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520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gr.bund.de/EN/Themen/Min_rohstoffe/Bilder/NL_Coltan_1_g.jpg?__blob=normal&amp;v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73" y="359277"/>
            <a:ext cx="4262128" cy="615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nalytischer Herkunftsnachweis (“Fingerprint“) für TTT - Coltan und Wolfram-/Zinn-Er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1" y="3557576"/>
            <a:ext cx="3922779" cy="29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ild_labor_-_col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" y="838200"/>
            <a:ext cx="385826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897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B31D801-BFE0-4923-962A-BCDDA6240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576262"/>
            <a:ext cx="821055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13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D0B6F90-6147-41E0-BD7C-B5C2D0AE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70" y="583302"/>
            <a:ext cx="8838417" cy="572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15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7A14801-8DB9-4854-83B3-980D6BE55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52475"/>
            <a:ext cx="82296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46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Obrázek 12">
            <a:extLst>
              <a:ext uri="{FF2B5EF4-FFF2-40B4-BE49-F238E27FC236}">
                <a16:creationId xmlns:a16="http://schemas.microsoft.com/office/drawing/2014/main" id="{0F75B476-3D6E-4A32-8EF8-AE89213E9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476250"/>
            <a:ext cx="8932863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975B595-4B89-42EC-8285-4160B6B1D422}"/>
              </a:ext>
            </a:extLst>
          </p:cNvPr>
          <p:cNvSpPr/>
          <p:nvPr/>
        </p:nvSpPr>
        <p:spPr>
          <a:xfrm>
            <a:off x="5786438" y="3571875"/>
            <a:ext cx="1571625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778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8966B4A-301A-43CE-8DAC-9667F53BD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842962"/>
            <a:ext cx="75247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60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0E7E611-DE29-49D6-85BE-3FF6F5B14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582685" cy="587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82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B6F9C79-41AF-43EF-BE63-6B75DCF22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13" y="476672"/>
            <a:ext cx="8409157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46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3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r>
              <a:rPr lang="cs-CZ" altLang="cs-CZ" sz="3600"/>
              <a:t>Provenience železa</a:t>
            </a:r>
          </a:p>
        </p:txBody>
      </p:sp>
      <p:pic>
        <p:nvPicPr>
          <p:cNvPr id="74756" name="Picture 4" descr="Devos200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420938"/>
            <a:ext cx="4032250" cy="3617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9" name="Picture 7" descr="Devos20007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205038"/>
            <a:ext cx="4248150" cy="3892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Devos20007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88913"/>
            <a:ext cx="6986587" cy="6440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662238" cy="1811338"/>
          </a:xfrm>
        </p:spPr>
        <p:txBody>
          <a:bodyPr/>
          <a:lstStyle/>
          <a:p>
            <a:r>
              <a:rPr lang="cs-CZ" altLang="cs-CZ" sz="3600"/>
              <a:t>Analýza izotopových poměrů</a:t>
            </a:r>
          </a:p>
        </p:txBody>
      </p:sp>
      <p:pic>
        <p:nvPicPr>
          <p:cNvPr id="30723" name="Picture 3" descr="Schultheis2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404813"/>
            <a:ext cx="4100513" cy="2897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 descr="Schultheis2004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3500438"/>
            <a:ext cx="7451725" cy="3201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84213" y="3068638"/>
            <a:ext cx="260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Sklo „Art nouveau“</a:t>
            </a:r>
          </a:p>
        </p:txBody>
      </p:sp>
      <p:pic>
        <p:nvPicPr>
          <p:cNvPr id="30728" name="Picture 8" descr="nouveau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860800"/>
            <a:ext cx="207645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43363" cy="1143000"/>
          </a:xfrm>
          <a:noFill/>
          <a:ln/>
        </p:spPr>
        <p:txBody>
          <a:bodyPr/>
          <a:lstStyle/>
          <a:p>
            <a:r>
              <a:rPr lang="cs-CZ" altLang="cs-CZ"/>
              <a:t>Terra sigillata</a:t>
            </a:r>
          </a:p>
        </p:txBody>
      </p:sp>
      <p:graphicFrame>
        <p:nvGraphicFramePr>
          <p:cNvPr id="7782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566738" y="1724025"/>
          <a:ext cx="3819525" cy="427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2" imgW="3820058" imgH="4277322" progId="MSPhotoEd.3">
                  <p:embed/>
                </p:oleObj>
              </mc:Choice>
              <mc:Fallback>
                <p:oleObj name="Fotografie" r:id="rId2" imgW="3820058" imgH="4277322" progId="MSPhotoEd.3">
                  <p:embed/>
                  <p:pic>
                    <p:nvPicPr>
                      <p:cNvPr id="778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8" y="1724025"/>
                        <a:ext cx="3819525" cy="427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2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35600" y="404813"/>
          <a:ext cx="2914650" cy="218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3809524" imgH="2857899" progId="MSPhotoEd.3">
                  <p:embed/>
                </p:oleObj>
              </mc:Choice>
              <mc:Fallback>
                <p:oleObj name="Fotografie" r:id="rId4" imgW="3809524" imgH="2857899" progId="MSPhotoEd.3">
                  <p:embed/>
                  <p:pic>
                    <p:nvPicPr>
                      <p:cNvPr id="7783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404813"/>
                        <a:ext cx="2914650" cy="218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4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435600" y="2924175"/>
          <a:ext cx="2862263" cy="367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6" imgW="2857899" imgH="3666667" progId="MSPhotoEd.3">
                  <p:embed/>
                </p:oleObj>
              </mc:Choice>
              <mc:Fallback>
                <p:oleObj name="Fotografie" r:id="rId6" imgW="2857899" imgH="3666667" progId="MSPhotoEd.3">
                  <p:embed/>
                  <p:pic>
                    <p:nvPicPr>
                      <p:cNvPr id="7783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924175"/>
                        <a:ext cx="2862263" cy="367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4038600" cy="2943225"/>
          </a:xfrm>
          <a:noFill/>
          <a:ln/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900113" y="4508500"/>
            <a:ext cx="29527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600"/>
              <a:t>LIBS spektra </a:t>
            </a:r>
          </a:p>
          <a:p>
            <a:endParaRPr lang="cs-CZ" altLang="cs-CZ" sz="1600"/>
          </a:p>
          <a:p>
            <a:pPr>
              <a:buFontTx/>
              <a:buAutoNum type="alphaLcParenBoth"/>
            </a:pPr>
            <a:r>
              <a:rPr lang="cs-CZ" altLang="cs-CZ" sz="1600"/>
              <a:t>Hispánský vzorek, H5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Galský vzorek G3</a:t>
            </a:r>
          </a:p>
        </p:txBody>
      </p:sp>
      <p:pic>
        <p:nvPicPr>
          <p:cNvPr id="4301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052513"/>
            <a:ext cx="4038600" cy="2906712"/>
          </a:xfrm>
          <a:noFill/>
          <a:ln/>
        </p:spPr>
      </p:pic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4859338" y="4868863"/>
            <a:ext cx="4032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Discriminační analýza výsledků (elipsy odpovídají 90% hladiny významnosti)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5" name="Object 3">
            <a:extLst>
              <a:ext uri="{FF2B5EF4-FFF2-40B4-BE49-F238E27FC236}">
                <a16:creationId xmlns:a16="http://schemas.microsoft.com/office/drawing/2014/main" id="{94CA698D-58C4-43CB-9492-846323FB25F2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33347" y="3068960"/>
          <a:ext cx="6902949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11791950" imgH="5657850" progId="Excel.Chart.8">
                  <p:embed/>
                </p:oleObj>
              </mc:Choice>
              <mc:Fallback>
                <p:oleObj name="Graf" r:id="rId2" imgW="11791950" imgH="5657850" progId="Excel.Chart.8">
                  <p:embed/>
                  <p:pic>
                    <p:nvPicPr>
                      <p:cNvPr id="84995" name="Object 3">
                        <a:extLst>
                          <a:ext uri="{FF2B5EF4-FFF2-40B4-BE49-F238E27FC236}">
                            <a16:creationId xmlns:a16="http://schemas.microsoft.com/office/drawing/2014/main" id="{94CA698D-58C4-43CB-9492-846323FB25F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47" y="3068960"/>
                        <a:ext cx="6902949" cy="3672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6" name="Text Box 5">
            <a:extLst>
              <a:ext uri="{FF2B5EF4-FFF2-40B4-BE49-F238E27FC236}">
                <a16:creationId xmlns:a16="http://schemas.microsoft.com/office/drawing/2014/main" id="{70939682-7514-4E1B-A56F-FC2D92FEB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43" y="419193"/>
            <a:ext cx="17188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latin typeface="+mn-lt"/>
              </a:rPr>
              <a:t>Strachotín</a:t>
            </a:r>
          </a:p>
        </p:txBody>
      </p:sp>
      <p:sp>
        <p:nvSpPr>
          <p:cNvPr id="84997" name="Text Box 6">
            <a:extLst>
              <a:ext uri="{FF2B5EF4-FFF2-40B4-BE49-F238E27FC236}">
                <a16:creationId xmlns:a16="http://schemas.microsoft.com/office/drawing/2014/main" id="{EEFB9039-043B-4822-9212-6C56558B0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031" y="2290126"/>
            <a:ext cx="217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Vyloupený hrob č. 80</a:t>
            </a:r>
          </a:p>
        </p:txBody>
      </p:sp>
      <p:pic>
        <p:nvPicPr>
          <p:cNvPr id="84998" name="Picture 8" descr="steh">
            <a:extLst>
              <a:ext uri="{FF2B5EF4-FFF2-40B4-BE49-F238E27FC236}">
                <a16:creationId xmlns:a16="http://schemas.microsoft.com/office/drawing/2014/main" id="{17F2E985-49A6-4268-9E1A-0EA2D18EDB4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081" y="116631"/>
            <a:ext cx="3684276" cy="51190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5EC9735-70C7-4E60-8C3E-3581DF83295E}"/>
              </a:ext>
            </a:extLst>
          </p:cNvPr>
          <p:cNvSpPr/>
          <p:nvPr/>
        </p:nvSpPr>
        <p:spPr>
          <a:xfrm>
            <a:off x="167643" y="1118605"/>
            <a:ext cx="4908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>
                <a:cs typeface="Times New Roman" panose="02020603050405020304" pitchFamily="18" charset="0"/>
              </a:rPr>
              <a:t>výzkum pohřebiště z doby stěhování národů (kmen Langobardů)</a:t>
            </a:r>
          </a:p>
        </p:txBody>
      </p:sp>
    </p:spTree>
    <p:extLst>
      <p:ext uri="{BB962C8B-B14F-4D97-AF65-F5344CB8AC3E}">
        <p14:creationId xmlns:p14="http://schemas.microsoft.com/office/powerpoint/2010/main" val="11974907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513C4AD-C409-4815-9178-9F07A397FD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40688" y="2217049"/>
            <a:ext cx="3051000" cy="460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68D8CBB-49A4-47EC-8D85-5A85AF97AF8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2408" y="2924944"/>
            <a:ext cx="5292869" cy="37631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BD75000-4F21-48BF-B1CC-BF39472D0A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5799" y="411256"/>
            <a:ext cx="4413925" cy="1200329"/>
          </a:xfrm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cs-CZ" sz="3600" dirty="0"/>
              <a:t>Reakce pozůstatků s mědí</a:t>
            </a:r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B9B60029-CFA2-413B-A6FD-A0A77FAF8823}"/>
              </a:ext>
            </a:extLst>
          </p:cNvPr>
          <p:cNvSpPr/>
          <p:nvPr/>
        </p:nvSpPr>
        <p:spPr>
          <a:xfrm>
            <a:off x="1187624" y="1981784"/>
            <a:ext cx="3912100" cy="703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2000" dirty="0">
                <a:latin typeface="Times New Roman" pitchFamily="18"/>
                <a:ea typeface="Lucida Sans Unicode" pitchFamily="2"/>
                <a:cs typeface="Tahoma" pitchFamily="2"/>
              </a:rPr>
              <a:t>Kosterní materiál z jihoafrických muzeí</a:t>
            </a:r>
          </a:p>
        </p:txBody>
      </p:sp>
      <p:pic>
        <p:nvPicPr>
          <p:cNvPr id="3074" name="Picture 2" descr="Bones Stained Green By Copper Jewelry - Archive - The 9th Age">
            <a:extLst>
              <a:ext uri="{FF2B5EF4-FFF2-40B4-BE49-F238E27FC236}">
                <a16:creationId xmlns:a16="http://schemas.microsoft.com/office/drawing/2014/main" id="{86D9D34C-10A9-4A0D-B83E-C22537253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57699" y="-312339"/>
            <a:ext cx="1824165" cy="276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Obrázek 11">
            <a:extLst>
              <a:ext uri="{FF2B5EF4-FFF2-40B4-BE49-F238E27FC236}">
                <a16:creationId xmlns:a16="http://schemas.microsoft.com/office/drawing/2014/main" id="{39BF25C8-4B0E-43AA-83FC-3D8C74584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1963"/>
            <a:ext cx="8688388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9EC684-59F1-4B45-8FBA-1026EA20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6E1D48-BB56-4C68-BEBF-B1CE45B058F1}" type="slidenum">
              <a:rPr lang="cs-CZ" altLang="en-US">
                <a:solidFill>
                  <a:srgbClr val="898989"/>
                </a:solidFill>
              </a:rPr>
              <a:pPr eaLnBrk="1" hangingPunct="1"/>
              <a:t>5</a:t>
            </a:fld>
            <a:endParaRPr lang="cs-CZ" alt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636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73788" cy="1020762"/>
          </a:xfrm>
        </p:spPr>
        <p:txBody>
          <a:bodyPr>
            <a:normAutofit/>
          </a:bodyPr>
          <a:lstStyle/>
          <a:p>
            <a:r>
              <a:rPr lang="cs-CZ" sz="2400" b="1" dirty="0"/>
              <a:t>Kontaminace kosti korozními produkty mědi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468313" y="1196975"/>
            <a:ext cx="7559675" cy="5472113"/>
            <a:chOff x="158" y="677"/>
            <a:chExt cx="5142" cy="333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385" y="2591"/>
              <a:ext cx="4915" cy="1419"/>
              <a:chOff x="385" y="2591"/>
              <a:chExt cx="4915" cy="1419"/>
            </a:xfrm>
          </p:grpSpPr>
          <p:pic>
            <p:nvPicPr>
              <p:cNvPr id="15365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833" b="27682"/>
              <a:stretch>
                <a:fillRect/>
              </a:stretch>
            </p:blipFill>
            <p:spPr bwMode="auto">
              <a:xfrm>
                <a:off x="385" y="2591"/>
                <a:ext cx="4915" cy="14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366" name="Oval 6"/>
              <p:cNvSpPr>
                <a:spLocks noChangeArrowheads="1"/>
              </p:cNvSpPr>
              <p:nvPr/>
            </p:nvSpPr>
            <p:spPr bwMode="auto">
              <a:xfrm>
                <a:off x="521" y="3249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67" name="Oval 7"/>
              <p:cNvSpPr>
                <a:spLocks noChangeArrowheads="1"/>
              </p:cNvSpPr>
              <p:nvPr/>
            </p:nvSpPr>
            <p:spPr bwMode="auto">
              <a:xfrm>
                <a:off x="1292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68" name="Oval 8"/>
              <p:cNvSpPr>
                <a:spLocks noChangeArrowheads="1"/>
              </p:cNvSpPr>
              <p:nvPr/>
            </p:nvSpPr>
            <p:spPr bwMode="auto">
              <a:xfrm>
                <a:off x="2109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69" name="Oval 9"/>
              <p:cNvSpPr>
                <a:spLocks noChangeArrowheads="1"/>
              </p:cNvSpPr>
              <p:nvPr/>
            </p:nvSpPr>
            <p:spPr bwMode="auto">
              <a:xfrm>
                <a:off x="2880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70" name="Oval 10"/>
              <p:cNvSpPr>
                <a:spLocks noChangeArrowheads="1"/>
              </p:cNvSpPr>
              <p:nvPr/>
            </p:nvSpPr>
            <p:spPr bwMode="auto">
              <a:xfrm>
                <a:off x="3651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71" name="Oval 11"/>
              <p:cNvSpPr>
                <a:spLocks noChangeArrowheads="1"/>
              </p:cNvSpPr>
              <p:nvPr/>
            </p:nvSpPr>
            <p:spPr bwMode="auto">
              <a:xfrm>
                <a:off x="4468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aphicFrame>
          <p:nvGraphicFramePr>
            <p:cNvPr id="15372" name="Object 12"/>
            <p:cNvGraphicFramePr>
              <a:graphicFrameLocks noChangeAspect="1"/>
            </p:cNvGraphicFramePr>
            <p:nvPr/>
          </p:nvGraphicFramePr>
          <p:xfrm>
            <a:off x="158" y="677"/>
            <a:ext cx="4582" cy="28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List" r:id="rId3" imgW="9239266" imgH="5743647" progId="Excel.Sheet.8">
                    <p:embed/>
                  </p:oleObj>
                </mc:Choice>
                <mc:Fallback>
                  <p:oleObj name="List" r:id="rId3" imgW="9239266" imgH="5743647" progId="Excel.Sheet.8">
                    <p:embed/>
                    <p:pic>
                      <p:nvPicPr>
                        <p:cNvPr id="1537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677"/>
                          <a:ext cx="4582" cy="28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373" name="Pictur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2950" y="188913"/>
            <a:ext cx="1870075" cy="14033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2113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59D8E740-619F-4525-ACAB-5C0849C4FD21}"/>
              </a:ext>
            </a:extLst>
          </p:cNvPr>
          <p:cNvSpPr/>
          <p:nvPr/>
        </p:nvSpPr>
        <p:spPr>
          <a:xfrm>
            <a:off x="359532" y="940127"/>
            <a:ext cx="8424936" cy="127406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katedrále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v </a:t>
            </a:r>
            <a:r>
              <a:rPr lang="en-US" sz="2000" b="1" dirty="0" err="1">
                <a:latin typeface="Times New Roman" pitchFamily="18"/>
                <a:ea typeface="Lucida Sans Unicode" pitchFamily="2"/>
                <a:cs typeface="Tahoma" pitchFamily="2"/>
              </a:rPr>
              <a:t>Lescaru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(1483-1555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pohřebiště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navarrských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panovníků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). 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kryptě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na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podlaze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nalezeny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pozůstatky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zbarvené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zeleně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či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načernale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+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zóny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hnědé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a bez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zbarvení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. (v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kryptě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nepřítomny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měděné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předměty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). </a:t>
            </a:r>
            <a:endParaRPr lang="cs-CZ" sz="20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endParaRPr lang="cs-CZ" sz="2000" dirty="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84FD28E-3C4A-4425-9B69-68FF170E30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56176" y="2018392"/>
            <a:ext cx="2088232" cy="25687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7AE930C-ECEC-4509-83BC-A3D584FED047}"/>
              </a:ext>
            </a:extLst>
          </p:cNvPr>
          <p:cNvSpPr txBox="1"/>
          <p:nvPr/>
        </p:nvSpPr>
        <p:spPr>
          <a:xfrm>
            <a:off x="189856" y="4644370"/>
            <a:ext cx="88466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 hangingPunct="1">
              <a:buNone/>
              <a:tabLst/>
            </a:pPr>
            <a:endParaRPr lang="cs-CZ" sz="20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just" rtl="0" hangingPunct="1">
              <a:buNone/>
              <a:tabLst/>
            </a:pP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Pozůstatky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sv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.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Ludvíka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zemřelého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1270 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Tunisu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vařeny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slané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vodě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–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kosti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transportovány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do Saint Denis a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maso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do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Monreale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(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Sicílie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).</a:t>
            </a:r>
          </a:p>
          <a:p>
            <a:pPr marL="0" marR="0" lvl="0" indent="0" algn="just" rtl="0" hangingPunct="1">
              <a:buNone/>
              <a:tabLst/>
            </a:pPr>
            <a:endParaRPr lang="cs-CZ" sz="20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just" rtl="0" hangingPunct="1">
              <a:buNone/>
              <a:tabLst/>
            </a:pP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Filip III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Smělý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zemřelý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1285 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Perpignanu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vařen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vodě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víně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kosti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transportovány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do Saint Denis a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maso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do Narbonne</a:t>
            </a:r>
            <a:r>
              <a:rPr lang="cs-CZ" sz="2000" dirty="0">
                <a:latin typeface="Times New Roman" pitchFamily="18"/>
                <a:ea typeface="Lucida Sans Unicode" pitchFamily="2"/>
                <a:cs typeface="Tahoma" pitchFamily="2"/>
              </a:rPr>
              <a:t>.</a:t>
            </a:r>
            <a:endParaRPr lang="en-US" sz="2000" dirty="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22C4529-88A4-484F-8F29-4C31CAFE9781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7064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latin typeface="+mn-lt"/>
              </a:rPr>
              <a:t>„</a:t>
            </a:r>
            <a:r>
              <a:rPr lang="cs-CZ" altLang="cs-CZ" sz="2800" b="1" dirty="0" err="1">
                <a:latin typeface="+mn-lt"/>
              </a:rPr>
              <a:t>Mos</a:t>
            </a:r>
            <a:r>
              <a:rPr lang="cs-CZ" altLang="cs-CZ" sz="2800" b="1" dirty="0">
                <a:latin typeface="+mn-lt"/>
              </a:rPr>
              <a:t> </a:t>
            </a:r>
            <a:r>
              <a:rPr lang="cs-CZ" altLang="cs-CZ" sz="2800" b="1" dirty="0" err="1">
                <a:latin typeface="+mn-lt"/>
              </a:rPr>
              <a:t>teutonicus</a:t>
            </a:r>
            <a:r>
              <a:rPr lang="cs-CZ" altLang="cs-CZ" sz="2800" b="1" dirty="0">
                <a:latin typeface="+mn-lt"/>
              </a:rPr>
              <a:t>“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8712F5-AF73-45A3-B4FB-226CA8A2BE82}"/>
              </a:ext>
            </a:extLst>
          </p:cNvPr>
          <p:cNvSpPr txBox="1"/>
          <p:nvPr/>
        </p:nvSpPr>
        <p:spPr>
          <a:xfrm>
            <a:off x="274291" y="2326159"/>
            <a:ext cx="501992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>
                <a:latin typeface="Times New Roman" pitchFamily="18"/>
                <a:ea typeface="Lucida Sans Unicode" pitchFamily="2"/>
                <a:cs typeface="Tahoma" pitchFamily="2"/>
              </a:rPr>
              <a:t>Pozůstaky</a:t>
            </a:r>
            <a:r>
              <a:rPr lang="cs-CZ" sz="2000" dirty="0">
                <a:latin typeface="Times New Roman" pitchFamily="18"/>
                <a:ea typeface="Lucida Sans Unicode" pitchFamily="2"/>
                <a:cs typeface="Tahoma" pitchFamily="2"/>
              </a:rPr>
              <a:t> byly připsány králi </a:t>
            </a:r>
            <a:r>
              <a:rPr lang="cs-CZ" sz="2000" u="sng" dirty="0">
                <a:latin typeface="Times New Roman" pitchFamily="18"/>
                <a:ea typeface="Lucida Sans Unicode" pitchFamily="2"/>
                <a:cs typeface="Tahoma" pitchFamily="2"/>
              </a:rPr>
              <a:t>Jindřichovi II.</a:t>
            </a:r>
          </a:p>
          <a:p>
            <a:endParaRPr lang="cs-CZ" sz="8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r>
              <a:rPr lang="cs-CZ" sz="2000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Z</a:t>
            </a:r>
            <a:r>
              <a:rPr lang="en-US" sz="2000" dirty="0" err="1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eleno-smaragdové</a:t>
            </a:r>
            <a:r>
              <a:rPr lang="en-US" sz="2000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 </a:t>
            </a:r>
            <a:r>
              <a:rPr lang="cs-CZ" sz="2000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zbarvení kostí =</a:t>
            </a:r>
            <a:r>
              <a:rPr lang="en-US" sz="2000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 </a:t>
            </a:r>
            <a:r>
              <a:rPr lang="cs-CZ" sz="2000" u="sng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důsledek vaření </a:t>
            </a:r>
            <a:r>
              <a:rPr lang="cs-CZ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těla v měděném kotli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7F16E0B-8A8C-43DB-A9A2-8BB4EEE631D3}"/>
              </a:ext>
            </a:extLst>
          </p:cNvPr>
          <p:cNvSpPr txBox="1"/>
          <p:nvPr/>
        </p:nvSpPr>
        <p:spPr>
          <a:xfrm>
            <a:off x="1569365" y="4356357"/>
            <a:ext cx="27479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2400" b="1" dirty="0" err="1">
                <a:latin typeface="Times New Roman" pitchFamily="18"/>
                <a:ea typeface="Lucida Sans Unicode" pitchFamily="2"/>
                <a:cs typeface="Tahoma" pitchFamily="2"/>
              </a:rPr>
              <a:t>Mos</a:t>
            </a:r>
            <a:r>
              <a:rPr lang="cs-CZ" sz="2400" b="1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cs-CZ" sz="2400" b="1" dirty="0" err="1">
                <a:latin typeface="Times New Roman" pitchFamily="18"/>
                <a:ea typeface="Lucida Sans Unicode" pitchFamily="2"/>
                <a:cs typeface="Tahoma" pitchFamily="2"/>
              </a:rPr>
              <a:t>teutonicus</a:t>
            </a:r>
            <a:endParaRPr lang="cs-CZ" sz="2400" b="1" dirty="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Šipka: dolů 4">
            <a:extLst>
              <a:ext uri="{FF2B5EF4-FFF2-40B4-BE49-F238E27FC236}">
                <a16:creationId xmlns:a16="http://schemas.microsoft.com/office/drawing/2014/main" id="{D09B51FA-1F8E-4BCD-9143-AD6D8DC3532E}"/>
              </a:ext>
            </a:extLst>
          </p:cNvPr>
          <p:cNvSpPr/>
          <p:nvPr/>
        </p:nvSpPr>
        <p:spPr>
          <a:xfrm>
            <a:off x="2458698" y="3616231"/>
            <a:ext cx="484632" cy="6541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: obrazec 1">
            <a:extLst>
              <a:ext uri="{FF2B5EF4-FFF2-40B4-BE49-F238E27FC236}">
                <a16:creationId xmlns:a16="http://schemas.microsoft.com/office/drawing/2014/main" id="{7CB959F6-B7E6-4505-ADF7-B90C5B390A87}"/>
              </a:ext>
            </a:extLst>
          </p:cNvPr>
          <p:cNvSpPr/>
          <p:nvPr/>
        </p:nvSpPr>
        <p:spPr>
          <a:xfrm>
            <a:off x="251520" y="894890"/>
            <a:ext cx="8229600" cy="38516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50 ml octa a 50 g soli / l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vody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Pozůstatky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3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hodiny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vařeny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poté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ponechány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v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kotli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60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dní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rtl="0" hangingPunct="1">
              <a:buNone/>
              <a:tabLst/>
            </a:pPr>
            <a:endParaRPr lang="en-US" sz="8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18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h 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tam se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objevují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nazelenalé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skvrnky</a:t>
            </a:r>
            <a:endParaRPr lang="en-US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800" dirty="0">
                <a:latin typeface="+mn-lt"/>
                <a:ea typeface="Lucida Sans Unicode" pitchFamily="2"/>
                <a:cs typeface="Tahoma" pitchFamily="2"/>
              </a:rPr>
              <a:t> 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36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h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zřetelné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světle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skvrny</a:t>
            </a:r>
            <a:endParaRPr lang="en-US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endParaRPr lang="en-US" sz="8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72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h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zbarvení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kostí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zbytků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měkkých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tkání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(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svalů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vazů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)</a:t>
            </a:r>
          </a:p>
          <a:p>
            <a:pPr marL="0" marR="0" lvl="0" indent="0" algn="l" rtl="0" hangingPunct="1">
              <a:buNone/>
              <a:tabLst/>
            </a:pPr>
            <a:endParaRPr lang="en-US" sz="8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5d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zbarvení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dosahuje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mnaxima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u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vzorků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bez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většího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podílu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tukové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tkáně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vzorky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tukem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maximum za 8-10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dní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</a:p>
          <a:p>
            <a:pPr marL="0" marR="0" lvl="0" indent="0" algn="l" rtl="0" hangingPunct="1">
              <a:buNone/>
              <a:tabLst/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62 d –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zbarvení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se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neliší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od toho z 10.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dne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8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Během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varu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svalovina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odpadá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až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malé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zbytky</a:t>
            </a:r>
            <a:endParaRPr lang="en-US" sz="2000" dirty="0">
              <a:latin typeface="+mn-lt"/>
              <a:ea typeface="Lucida Sans Unicode" pitchFamily="2"/>
              <a:cs typeface="Tahoma" pitchFamily="2"/>
            </a:endParaRP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F0990304-6494-40D6-B937-B51022766A92}"/>
              </a:ext>
            </a:extLst>
          </p:cNvPr>
          <p:cNvSpPr/>
          <p:nvPr/>
        </p:nvSpPr>
        <p:spPr>
          <a:xfrm>
            <a:off x="251520" y="232965"/>
            <a:ext cx="363708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2400" dirty="0">
                <a:latin typeface="Times New Roman" pitchFamily="18"/>
                <a:ea typeface="Lucida Sans Unicode" pitchFamily="2"/>
                <a:cs typeface="Tahoma" pitchFamily="2"/>
              </a:rPr>
              <a:t>Experiment (</a:t>
            </a:r>
            <a:r>
              <a:rPr lang="cs-CZ" sz="2400" dirty="0" err="1">
                <a:latin typeface="Times New Roman" pitchFamily="18"/>
                <a:ea typeface="Lucida Sans Unicode" pitchFamily="2"/>
                <a:cs typeface="Tahoma" pitchFamily="2"/>
              </a:rPr>
              <a:t>Franchet</a:t>
            </a:r>
            <a:r>
              <a:rPr lang="cs-CZ" sz="2400" dirty="0">
                <a:latin typeface="Times New Roman" pitchFamily="18"/>
                <a:ea typeface="Lucida Sans Unicode" pitchFamily="2"/>
                <a:cs typeface="Tahoma" pitchFamily="2"/>
              </a:rPr>
              <a:t> 1933)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175C9F-F9B0-40E7-B856-F4A68E3C7D3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0060" y="4767970"/>
            <a:ext cx="5299370" cy="1938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: obrazec 1">
            <a:extLst>
              <a:ext uri="{FF2B5EF4-FFF2-40B4-BE49-F238E27FC236}">
                <a16:creationId xmlns:a16="http://schemas.microsoft.com/office/drawing/2014/main" id="{E7087E21-108E-41A4-9470-2463BD332D7E}"/>
              </a:ext>
            </a:extLst>
          </p:cNvPr>
          <p:cNvSpPr/>
          <p:nvPr/>
        </p:nvSpPr>
        <p:spPr>
          <a:xfrm>
            <a:off x="323528" y="188640"/>
            <a:ext cx="8496944" cy="385169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2000" b="1" i="1" dirty="0">
                <a:latin typeface="+mn-lt"/>
                <a:ea typeface="Lucida Sans Unicode" pitchFamily="2"/>
                <a:cs typeface="Tahoma" pitchFamily="2"/>
              </a:rPr>
              <a:t>K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osti</a:t>
            </a:r>
            <a:r>
              <a:rPr lang="cs-CZ" sz="2000" b="1" i="1" dirty="0">
                <a:latin typeface="+mn-lt"/>
                <a:ea typeface="Lucida Sans Unicode" pitchFamily="2"/>
                <a:cs typeface="Tahoma" pitchFamily="2"/>
              </a:rPr>
              <a:t> bez tuku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modrozelená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barva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tam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nažloutlé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skvrnky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Kosti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částečně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zbavené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tuku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–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světle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smaragdová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barva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kromě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míst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kde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zcela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vymizel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– tam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barva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modrozelená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Také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žluté-světle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hnědé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skvrny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Kosti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s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vysokým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obsahem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tuku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–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tmavě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smaragdová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barva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s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černými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hnědými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skvrnami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Kost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která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si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uchovala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téměř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všechen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tuk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barva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zelená-černá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64CDAE45-4D0D-4184-A265-39A6992B7E4F}"/>
              </a:ext>
            </a:extLst>
          </p:cNvPr>
          <p:cNvSpPr/>
          <p:nvPr/>
        </p:nvSpPr>
        <p:spPr>
          <a:xfrm>
            <a:off x="208378" y="4437112"/>
            <a:ext cx="8727243" cy="19731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Na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zbarvení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nemá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vliv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ani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tak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doba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macerace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jakoi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spíš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obsah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Kosti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tukem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získávají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barvu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zeleno-černou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s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vymizením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se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změní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modro-zelenou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endParaRPr lang="cs-CZ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Kosti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b="1" i="1" dirty="0" err="1">
                <a:latin typeface="+mn-lt"/>
                <a:ea typeface="Lucida Sans Unicode" pitchFamily="2"/>
                <a:cs typeface="Tahoma" pitchFamily="2"/>
              </a:rPr>
              <a:t>krále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cs-CZ" sz="2000" b="1" i="1" dirty="0">
                <a:latin typeface="+mn-lt"/>
                <a:ea typeface="Lucida Sans Unicode" pitchFamily="2"/>
                <a:cs typeface="Tahoma" pitchFamily="2"/>
              </a:rPr>
              <a:t>Jindřicha</a:t>
            </a:r>
            <a:r>
              <a:rPr lang="en-US" sz="2000" b="1" i="1" dirty="0">
                <a:latin typeface="+mn-lt"/>
                <a:ea typeface="Lucida Sans Unicode" pitchFamily="2"/>
                <a:cs typeface="Tahoma" pitchFamily="2"/>
              </a:rPr>
              <a:t> II.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zeleno-smaragdové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=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velká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část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se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odstranila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vařením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nebo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se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během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staletí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rozložil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barva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se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změnila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modrou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74053-7BBF-4AC5-93B4-8094404A62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2880" y="196349"/>
            <a:ext cx="7772400" cy="461665"/>
          </a:xfrm>
        </p:spPr>
        <p:txBody>
          <a:bodyPr wrap="square">
            <a:spAutoFit/>
          </a:bodyPr>
          <a:lstStyle/>
          <a:p>
            <a:pPr lvl="0"/>
            <a:r>
              <a:rPr lang="cs-CZ" sz="2400" b="1" dirty="0"/>
              <a:t>Interakce měkkých tkání s mědí</a:t>
            </a: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64F39C99-5239-4E70-91A2-81A3CE9711EC}"/>
              </a:ext>
            </a:extLst>
          </p:cNvPr>
          <p:cNvSpPr/>
          <p:nvPr/>
        </p:nvSpPr>
        <p:spPr>
          <a:xfrm>
            <a:off x="179512" y="967558"/>
            <a:ext cx="8856984" cy="291240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Měkké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tkáně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se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rychle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nasyt</a:t>
            </a:r>
            <a:r>
              <a:rPr lang="cs-CZ" sz="2000" dirty="0" err="1">
                <a:latin typeface="+mn-lt"/>
                <a:ea typeface="Lucida Sans Unicode" pitchFamily="2"/>
                <a:cs typeface="Tahoma" pitchFamily="2"/>
              </a:rPr>
              <a:t>ily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solemi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mědi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 Po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vyjmutí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z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roztoku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působením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vzduchu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vysuš</a:t>
            </a:r>
            <a:r>
              <a:rPr lang="cs-CZ" sz="2000" dirty="0" err="1">
                <a:latin typeface="+mn-lt"/>
                <a:ea typeface="Lucida Sans Unicode" pitchFamily="2"/>
                <a:cs typeface="Tahoma" pitchFamily="2"/>
              </a:rPr>
              <a:t>ené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ztvrd</a:t>
            </a:r>
            <a:r>
              <a:rPr lang="cs-CZ" sz="2000" dirty="0" err="1">
                <a:latin typeface="+mn-lt"/>
                <a:ea typeface="Lucida Sans Unicode" pitchFamily="2"/>
                <a:cs typeface="Tahoma" pitchFamily="2"/>
              </a:rPr>
              <a:t>lé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získ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aly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zeleno-černou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barvu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Tuk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původně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přítomný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svalovině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se v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horké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vodě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rozpustí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svalovina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získá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světle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zelenou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barvu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je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křehká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lámavá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 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Tkáně jsou m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umifik</a:t>
            </a:r>
            <a:r>
              <a:rPr lang="cs-CZ" sz="2000" dirty="0" err="1">
                <a:latin typeface="+mn-lt"/>
                <a:ea typeface="Lucida Sans Unicode" pitchFamily="2"/>
                <a:cs typeface="Tahoma" pitchFamily="2"/>
              </a:rPr>
              <a:t>ované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nerozkládají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se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 a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mírně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+mn-lt"/>
                <a:ea typeface="Lucida Sans Unicode" pitchFamily="2"/>
                <a:cs typeface="Tahoma" pitchFamily="2"/>
              </a:rPr>
              <a:t>zapáchají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 po </a:t>
            </a: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loji</a:t>
            </a:r>
            <a:r>
              <a:rPr lang="en-US" sz="2000" dirty="0">
                <a:latin typeface="+mn-lt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endParaRPr lang="en-US" sz="2000" dirty="0">
              <a:latin typeface="+mn-lt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r>
              <a:rPr lang="cs-CZ" sz="2000" dirty="0">
                <a:latin typeface="+mn-lt"/>
                <a:ea typeface="Lucida Sans Unicode" pitchFamily="2"/>
                <a:cs typeface="Tahoma" pitchFamily="2"/>
              </a:rPr>
              <a:t>	</a:t>
            </a:r>
            <a:endParaRPr lang="en-US" sz="2000" dirty="0">
              <a:latin typeface="+mn-lt"/>
              <a:ea typeface="Lucida Sans Unicode" pitchFamily="2"/>
              <a:cs typeface="Tahoma" pitchFamily="2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224AB84-B511-40B1-9382-8C7C7733B6F9}"/>
              </a:ext>
            </a:extLst>
          </p:cNvPr>
          <p:cNvSpPr txBox="1"/>
          <p:nvPr/>
        </p:nvSpPr>
        <p:spPr>
          <a:xfrm>
            <a:off x="179512" y="5430153"/>
            <a:ext cx="86535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Buffon</a:t>
            </a:r>
            <a:r>
              <a:rPr lang="cs-CZ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(</a:t>
            </a:r>
            <a:r>
              <a:rPr lang="cs-CZ" sz="1800" i="1" dirty="0" err="1">
                <a:latin typeface="+mn-lt"/>
                <a:ea typeface="Lucida Sans Unicode" pitchFamily="2"/>
                <a:cs typeface="Tahoma" pitchFamily="2"/>
              </a:rPr>
              <a:t>Histoire</a:t>
            </a:r>
            <a:r>
              <a:rPr lang="cs-CZ" sz="1800" i="1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cs-CZ" sz="1800" i="1" dirty="0" err="1">
                <a:latin typeface="+mn-lt"/>
                <a:ea typeface="Lucida Sans Unicode" pitchFamily="2"/>
                <a:cs typeface="Tahoma" pitchFamily="2"/>
              </a:rPr>
              <a:t>naturelle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) </a:t>
            </a:r>
            <a:r>
              <a:rPr lang="cs-CZ" sz="1800" dirty="0">
                <a:latin typeface="+mn-lt"/>
                <a:ea typeface="Lucida Sans Unicode" pitchFamily="2"/>
                <a:cs typeface="Tahoma" pitchFamily="2"/>
              </a:rPr>
              <a:t>popisuje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ruk</a:t>
            </a:r>
            <a:r>
              <a:rPr lang="cs-CZ" sz="1800" dirty="0">
                <a:latin typeface="+mn-lt"/>
                <a:ea typeface="Lucida Sans Unicode" pitchFamily="2"/>
                <a:cs typeface="Tahoma" pitchFamily="2"/>
              </a:rPr>
              <a:t>u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ženy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(?)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nalezen</a:t>
            </a:r>
            <a:r>
              <a:rPr lang="cs-CZ" sz="1800" dirty="0">
                <a:latin typeface="+mn-lt"/>
                <a:ea typeface="Lucida Sans Unicode" pitchFamily="2"/>
                <a:cs typeface="Tahoma" pitchFamily="2"/>
              </a:rPr>
              <a:t>ou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v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Clamecy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(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Niévre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):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kompletně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vysušená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kůže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zbytky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měkkých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tkání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jsou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černé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zkornatělé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a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taktéž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poškozené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na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několika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místech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kde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lze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vidět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kosti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zbarvené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modře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s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tendencí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do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tu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více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tu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méně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tmavě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+mn-lt"/>
                <a:ea typeface="Lucida Sans Unicode" pitchFamily="2"/>
                <a:cs typeface="Tahoma" pitchFamily="2"/>
              </a:rPr>
              <a:t>zelené</a:t>
            </a:r>
            <a:r>
              <a:rPr lang="en-US" sz="1800" dirty="0">
                <a:latin typeface="+mn-lt"/>
                <a:ea typeface="Lucida Sans Unicode" pitchFamily="2"/>
                <a:cs typeface="Tahoma" pitchFamily="2"/>
              </a:rPr>
              <a:t>.  </a:t>
            </a:r>
            <a:endParaRPr lang="cs-CZ" dirty="0"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4D9B62-2A06-4489-9FD4-CCFED52EC7E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4355" y="3363898"/>
            <a:ext cx="2720880" cy="16271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E3A3A9BF-083D-4F72-BAFD-841A596EB30E}"/>
              </a:ext>
            </a:extLst>
          </p:cNvPr>
          <p:cNvSpPr/>
          <p:nvPr/>
        </p:nvSpPr>
        <p:spPr>
          <a:xfrm>
            <a:off x="3502577" y="3242797"/>
            <a:ext cx="5072380" cy="127432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buNone/>
              <a:tabLst/>
            </a:pPr>
            <a:r>
              <a:rPr lang="cs-CZ" sz="1600" i="1" dirty="0">
                <a:latin typeface="Arial" pitchFamily="34"/>
                <a:ea typeface="Arial" pitchFamily="34"/>
                <a:cs typeface="Arial" pitchFamily="34"/>
              </a:rPr>
              <a:t>Proteiny:</a:t>
            </a:r>
            <a:r>
              <a:rPr lang="en-US" sz="1600" i="1" dirty="0"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vznik komplexů (</a:t>
            </a:r>
            <a:r>
              <a:rPr lang="cs-CZ" sz="1600" dirty="0" err="1">
                <a:latin typeface="Arial" pitchFamily="34"/>
                <a:ea typeface="Arial" pitchFamily="34"/>
                <a:cs typeface="Arial" pitchFamily="34"/>
              </a:rPr>
              <a:t>Cu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)</a:t>
            </a:r>
          </a:p>
          <a:p>
            <a:pPr marL="0" marR="0" lvl="0" indent="0" algn="l" rtl="0" hangingPunct="1">
              <a:lnSpc>
                <a:spcPct val="100000"/>
              </a:lnSpc>
              <a:buNone/>
              <a:tabLst/>
            </a:pPr>
            <a:endParaRPr lang="cs-CZ" sz="1600" dirty="0"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buNone/>
              <a:tabLst/>
            </a:pPr>
            <a:r>
              <a:rPr lang="cs-CZ" sz="1600" i="1" dirty="0">
                <a:latin typeface="Arial" pitchFamily="34"/>
                <a:ea typeface="Arial" pitchFamily="34"/>
                <a:cs typeface="Arial" pitchFamily="34"/>
              </a:rPr>
              <a:t>Lipidy:</a:t>
            </a:r>
            <a:r>
              <a:rPr lang="en-US" sz="1600" i="1" dirty="0"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	vznik solí MK</a:t>
            </a:r>
          </a:p>
          <a:p>
            <a:pPr marL="0" marR="0" lvl="0" indent="0" algn="l" rtl="0" hangingPunct="1">
              <a:lnSpc>
                <a:spcPct val="100000"/>
              </a:lnSpc>
              <a:buNone/>
              <a:tabLst/>
            </a:pPr>
            <a:endParaRPr lang="cs-CZ" sz="1600" dirty="0"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buNone/>
              <a:tabLst/>
            </a:pPr>
            <a:r>
              <a:rPr lang="cs-CZ" sz="1600" i="1" dirty="0">
                <a:latin typeface="Arial" pitchFamily="34"/>
                <a:ea typeface="Arial" pitchFamily="34"/>
                <a:cs typeface="Arial" pitchFamily="34"/>
              </a:rPr>
              <a:t>Kostní minerál:</a:t>
            </a:r>
            <a:r>
              <a:rPr lang="en-US" sz="1600" i="1" dirty="0"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	substituce Ca (</a:t>
            </a:r>
            <a:r>
              <a:rPr lang="cs-CZ" sz="1600" dirty="0" err="1">
                <a:latin typeface="Arial" pitchFamily="34"/>
                <a:ea typeface="Arial" pitchFamily="34"/>
                <a:cs typeface="Arial" pitchFamily="34"/>
              </a:rPr>
              <a:t>Cu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, </a:t>
            </a:r>
            <a:r>
              <a:rPr lang="cs-CZ" sz="1600" dirty="0" err="1">
                <a:latin typeface="Arial" pitchFamily="34"/>
                <a:ea typeface="Arial" pitchFamily="34"/>
                <a:cs typeface="Arial" pitchFamily="34"/>
              </a:rPr>
              <a:t>Pb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, </a:t>
            </a:r>
            <a:r>
              <a:rPr lang="cs-CZ" sz="1600" dirty="0" err="1">
                <a:latin typeface="Arial" pitchFamily="34"/>
                <a:ea typeface="Arial" pitchFamily="34"/>
                <a:cs typeface="Arial" pitchFamily="34"/>
              </a:rPr>
              <a:t>Fe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083B433A-E107-4C1E-BB04-A951ACB62C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481" y="273961"/>
            <a:ext cx="4365845" cy="582693"/>
          </a:xfrm>
          <a:ln/>
        </p:spPr>
        <p:txBody>
          <a:bodyPr vert="horz" wrap="square" lIns="91440" tIns="35268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dirty="0"/>
              <a:t>Fluor</a:t>
            </a:r>
            <a:r>
              <a:rPr lang="en-US" altLang="cs-CZ" dirty="0" err="1"/>
              <a:t>ov</a:t>
            </a:r>
            <a:r>
              <a:rPr lang="cs-CZ" altLang="cs-CZ" dirty="0"/>
              <a:t>ý test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4B455119-F531-4FCA-B5BA-630CE0407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81" y="3969001"/>
            <a:ext cx="4014720" cy="215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268D1327-CAA6-492A-8663-B8F7B8A0C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801" y="1604521"/>
            <a:ext cx="4014720" cy="452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A97FBE6A-8FD2-4515-8036-719345328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00" y="856654"/>
            <a:ext cx="4350757" cy="520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AEE89A3E-8568-4C02-93D3-12D18789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0" y="3662175"/>
            <a:ext cx="4115520" cy="233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37F9408-D52A-4D3C-B890-39C833737E3C}"/>
              </a:ext>
            </a:extLst>
          </p:cNvPr>
          <p:cNvSpPr txBox="1"/>
          <p:nvPr/>
        </p:nvSpPr>
        <p:spPr>
          <a:xfrm>
            <a:off x="456480" y="1737218"/>
            <a:ext cx="3829885" cy="2102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cs-CZ" sz="2177" dirty="0">
                <a:solidFill>
                  <a:srgbClr val="303336"/>
                </a:solidFill>
              </a:rPr>
              <a:t>Určení relativního stáří fosilních a subfosilních kostí n základě obsahu fluoru, jehož obsah se se stářím kostí zvyšuje.</a:t>
            </a:r>
            <a:endParaRPr lang="en-US" sz="2177" dirty="0">
              <a:solidFill>
                <a:srgbClr val="212529"/>
              </a:solidFill>
            </a:endParaRPr>
          </a:p>
          <a:p>
            <a:pPr algn="just"/>
            <a:br>
              <a:rPr lang="en-US" sz="2177" dirty="0"/>
            </a:br>
            <a:endParaRPr lang="cs-CZ" sz="2177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7AD1EFFB-2181-4826-ADAF-7A0282E0E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481" y="314281"/>
            <a:ext cx="2972160" cy="621611"/>
          </a:xfrm>
          <a:ln/>
        </p:spPr>
        <p:txBody>
          <a:bodyPr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altLang="cs-CZ" sz="2903" dirty="0" err="1"/>
              <a:t>Gánovce</a:t>
            </a:r>
            <a:endParaRPr lang="en-GB" altLang="cs-CZ" sz="2903" dirty="0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6986D930-A68B-48D8-A960-53EA44F85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65559"/>
            <a:ext cx="4356000" cy="348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2" name="Text Box 4">
            <a:extLst>
              <a:ext uri="{FF2B5EF4-FFF2-40B4-BE49-F238E27FC236}">
                <a16:creationId xmlns:a16="http://schemas.microsoft.com/office/drawing/2014/main" id="{39769E64-E32F-4C97-8743-0E3832F1E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841" y="2953631"/>
            <a:ext cx="1892160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735" rIns="0" bIns="0"/>
          <a:lstStyle>
            <a:lvl1pPr marL="431800" indent="-322263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Aft>
                <a:spcPts val="1293"/>
              </a:spcAft>
              <a:buSzPct val="45000"/>
            </a:pPr>
            <a:r>
              <a:rPr lang="cs-CZ" altLang="cs-CZ" sz="1451" dirty="0"/>
              <a:t>Index = C</a:t>
            </a:r>
            <a:r>
              <a:rPr lang="cs-CZ" altLang="cs-CZ" sz="1451" baseline="-25000" dirty="0"/>
              <a:t>F</a:t>
            </a:r>
            <a:r>
              <a:rPr lang="cs-CZ" altLang="cs-CZ" sz="1451" dirty="0"/>
              <a:t>/C</a:t>
            </a:r>
            <a:r>
              <a:rPr lang="cs-CZ" altLang="cs-CZ" sz="1451" baseline="-25000" dirty="0"/>
              <a:t>PO4</a:t>
            </a:r>
          </a:p>
        </p:txBody>
      </p:sp>
      <p:pic>
        <p:nvPicPr>
          <p:cNvPr id="37893" name="Picture 5">
            <a:extLst>
              <a:ext uri="{FF2B5EF4-FFF2-40B4-BE49-F238E27FC236}">
                <a16:creationId xmlns:a16="http://schemas.microsoft.com/office/drawing/2014/main" id="{FF9469DC-41AA-4EC4-B04A-F94470550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1" y="4067546"/>
            <a:ext cx="3854043" cy="248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E984AA3A-D5F3-4885-85B2-CAA16969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58" y="154440"/>
            <a:ext cx="3265920" cy="261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4873169-F8E9-4549-B03A-3CBB09D7EF76}"/>
              </a:ext>
            </a:extLst>
          </p:cNvPr>
          <p:cNvSpPr txBox="1"/>
          <p:nvPr/>
        </p:nvSpPr>
        <p:spPr>
          <a:xfrm>
            <a:off x="379324" y="1148073"/>
            <a:ext cx="4539449" cy="1488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814" dirty="0"/>
              <a:t>Nález přirozeného travertinového výlitku mozku neandertálce.</a:t>
            </a:r>
          </a:p>
          <a:p>
            <a:pPr algn="just"/>
            <a:endParaRPr lang="cs-CZ" sz="1814" dirty="0"/>
          </a:p>
          <a:p>
            <a:pPr algn="just"/>
            <a:r>
              <a:rPr lang="cs-CZ" sz="1814" dirty="0"/>
              <a:t>Obsah fluoru může být ovlivněn prostředím – termálním pramenem.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64CFA37C-801A-4161-B5E8-F773B35F1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480" y="167977"/>
            <a:ext cx="4115520" cy="573388"/>
          </a:xfrm>
          <a:ln/>
        </p:spPr>
        <p:txBody>
          <a:bodyPr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altLang="cs-CZ" sz="2903" dirty="0" err="1"/>
              <a:t>Eoanthropus</a:t>
            </a:r>
            <a:r>
              <a:rPr lang="en-GB" altLang="cs-CZ" sz="2903" dirty="0"/>
              <a:t> </a:t>
            </a:r>
            <a:r>
              <a:rPr lang="en-GB" altLang="cs-CZ" sz="2903" dirty="0" err="1"/>
              <a:t>dawsoni</a:t>
            </a:r>
            <a:endParaRPr lang="en-GB" altLang="cs-CZ" sz="2903" dirty="0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62BEB4B7-F399-4283-AF20-49D2BF4ED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17" y="184064"/>
            <a:ext cx="4014720" cy="630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A4E6ED8B-C869-47B5-BEC8-85CF11AF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3" y="2170011"/>
            <a:ext cx="2362806" cy="199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02EA5E4-0F18-40BE-B020-B7705AFF9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926" y="2353447"/>
            <a:ext cx="1930591" cy="212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A5C54162-1B5B-4EDA-8847-F13BC23F8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7" y="4276599"/>
            <a:ext cx="3235580" cy="24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D96FA2D-2C69-492E-A22D-99E582952442}"/>
              </a:ext>
            </a:extLst>
          </p:cNvPr>
          <p:cNvSpPr txBox="1"/>
          <p:nvPr/>
        </p:nvSpPr>
        <p:spPr>
          <a:xfrm>
            <a:off x="456480" y="1065654"/>
            <a:ext cx="436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Roboto"/>
              </a:rPr>
              <a:t> </a:t>
            </a:r>
            <a:r>
              <a:rPr lang="cs-CZ" b="0" i="0" dirty="0">
                <a:effectLst/>
                <a:latin typeface="Roboto"/>
              </a:rPr>
              <a:t>F</a:t>
            </a:r>
            <a:r>
              <a:rPr lang="en-US" b="0" i="0" dirty="0" err="1">
                <a:effectLst/>
                <a:latin typeface="Roboto"/>
              </a:rPr>
              <a:t>osil</a:t>
            </a:r>
            <a:r>
              <a:rPr lang="cs-CZ" b="0" i="0" dirty="0">
                <a:effectLst/>
                <a:latin typeface="Roboto"/>
              </a:rPr>
              <a:t>ní</a:t>
            </a:r>
            <a:r>
              <a:rPr lang="en-US" b="0" i="0" dirty="0">
                <a:effectLst/>
                <a:latin typeface="Roboto"/>
              </a:rPr>
              <a:t> </a:t>
            </a:r>
            <a:r>
              <a:rPr lang="cs-CZ" b="0" i="0" dirty="0">
                <a:effectLst/>
                <a:latin typeface="Roboto"/>
              </a:rPr>
              <a:t>pozůstatky</a:t>
            </a:r>
            <a:r>
              <a:rPr lang="en-US" b="0" i="0" dirty="0">
                <a:effectLst/>
                <a:latin typeface="Roboto"/>
              </a:rPr>
              <a:t>, </a:t>
            </a:r>
            <a:r>
              <a:rPr lang="cs-CZ" b="0" i="0" dirty="0">
                <a:effectLst/>
                <a:latin typeface="Roboto"/>
              </a:rPr>
              <a:t>objevené v Anglii v roce </a:t>
            </a:r>
            <a:r>
              <a:rPr lang="en-US" b="0" i="0" dirty="0">
                <a:effectLst/>
                <a:latin typeface="Roboto"/>
              </a:rPr>
              <a:t>1910–12, </a:t>
            </a:r>
            <a:r>
              <a:rPr lang="cs-CZ" b="0" i="0" dirty="0">
                <a:effectLst/>
                <a:latin typeface="Roboto"/>
              </a:rPr>
              <a:t>později odhaleny jako padělek.</a:t>
            </a:r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248773"/>
            <a:ext cx="2106960" cy="538647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+mn-lt"/>
              </a:rPr>
              <a:t>Mikulov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95" y="3396172"/>
            <a:ext cx="4506631" cy="33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61" y="1187501"/>
            <a:ext cx="2329543" cy="18085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66" y="1187500"/>
            <a:ext cx="1181100" cy="1762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228" y="1187501"/>
            <a:ext cx="1209675" cy="1762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758561"/>
              </p:ext>
            </p:extLst>
          </p:nvPr>
        </p:nvGraphicFramePr>
        <p:xfrm>
          <a:off x="345018" y="4077071"/>
          <a:ext cx="4150782" cy="22571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6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Jméno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Rok úmrtí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Hg (µg.g</a:t>
                      </a:r>
                      <a:r>
                        <a:rPr lang="cs-CZ" sz="1100" baseline="30000">
                          <a:effectLst/>
                        </a:rPr>
                        <a:t>-1</a:t>
                      </a:r>
                      <a:r>
                        <a:rPr lang="cs-CZ" sz="1100">
                          <a:effectLst/>
                        </a:rPr>
                        <a:t>)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Karolina Maxmiliána </a:t>
                      </a:r>
                      <a:r>
                        <a:rPr lang="cs-CZ" sz="1100" dirty="0" err="1">
                          <a:effectLst/>
                        </a:rPr>
                        <a:t>Dietrichsteinová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1734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8,20 ± 0,23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Robert Burns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1844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8,02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Andrew Jackson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1845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6,0</a:t>
                      </a:r>
                      <a:endParaRPr lang="cs-CZ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5,6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3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Napoleon Bonaparte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1821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3,98 ± 0,29</a:t>
                      </a:r>
                      <a:endParaRPr lang="cs-CZ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3,3</a:t>
                      </a:r>
                      <a:endParaRPr lang="cs-CZ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4,7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75924" y="1986292"/>
            <a:ext cx="36191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Kněžna Karolina Maxmiliana (</a:t>
            </a:r>
            <a:r>
              <a:rPr lang="cs-CZ" sz="2000" dirty="0"/>
              <a:t>†</a:t>
            </a:r>
            <a:r>
              <a:rPr lang="cs-CZ" dirty="0"/>
              <a:t>1734) trpěla nějakou blíže neurčenou, a na kosterních pozůstatcích nezjistitelnou, chorobou (uvažuje se o tzv. „rychlých souchotinách“).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439B475-0388-4EE0-AB0E-EDC2B6F08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816" y="3445053"/>
            <a:ext cx="1585943" cy="14516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33E5EDE-0701-4193-BA56-0353E7D620D6}"/>
              </a:ext>
            </a:extLst>
          </p:cNvPr>
          <p:cNvSpPr txBox="1"/>
          <p:nvPr/>
        </p:nvSpPr>
        <p:spPr>
          <a:xfrm>
            <a:off x="275924" y="1187500"/>
            <a:ext cx="382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Výzkum rodinné hrobky </a:t>
            </a:r>
            <a:r>
              <a:rPr lang="cs-CZ" dirty="0" err="1"/>
              <a:t>Dietrichsteinů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16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8CA87-7CA3-4CCC-BECB-612278E4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706090"/>
          </a:xfrm>
        </p:spPr>
        <p:txBody>
          <a:bodyPr/>
          <a:lstStyle/>
          <a:p>
            <a:r>
              <a:rPr lang="cs-CZ" sz="3200" b="1" dirty="0">
                <a:latin typeface="+mn-lt"/>
              </a:rPr>
              <a:t>Uherské Hradiště</a:t>
            </a:r>
            <a:endParaRPr lang="en-US" sz="3200" b="1" dirty="0">
              <a:latin typeface="+mn-lt"/>
            </a:endParaRPr>
          </a:p>
        </p:txBody>
      </p:sp>
      <p:pic>
        <p:nvPicPr>
          <p:cNvPr id="94212" name="Picture 4" descr="Jan Filipec 1431 1509">
            <a:extLst>
              <a:ext uri="{FF2B5EF4-FFF2-40B4-BE49-F238E27FC236}">
                <a16:creationId xmlns:a16="http://schemas.microsoft.com/office/drawing/2014/main" id="{95D44285-DD8C-4C3D-92E3-5D2B36A6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13" y="116632"/>
            <a:ext cx="1993404" cy="19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6" descr="Výsledek obrázku pro biskup jan filipec">
            <a:extLst>
              <a:ext uri="{FF2B5EF4-FFF2-40B4-BE49-F238E27FC236}">
                <a16:creationId xmlns:a16="http://schemas.microsoft.com/office/drawing/2014/main" id="{CB023431-C37A-432D-9506-5122E3D4F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03" y="2255237"/>
            <a:ext cx="2006157" cy="44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769FDB5-D7EF-4612-A120-F58BFF930C90}"/>
              </a:ext>
            </a:extLst>
          </p:cNvPr>
          <p:cNvSpPr txBox="1"/>
          <p:nvPr/>
        </p:nvSpPr>
        <p:spPr>
          <a:xfrm>
            <a:off x="237165" y="3435541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Jan Filipec </a:t>
            </a:r>
            <a:r>
              <a:rPr lang="cs-CZ" dirty="0"/>
              <a:t>(†1509) biskup velkovaradínský a správce olomouckého biskupství, diplomat ve službách uherského krále Matyáše Korvína a poté českého a uherského krále Vladislava Jagellonského.</a:t>
            </a:r>
            <a:endParaRPr lang="en-US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6FFDCC7-7D99-4D51-8894-19EE4CBF7B49}"/>
              </a:ext>
            </a:extLst>
          </p:cNvPr>
          <p:cNvSpPr/>
          <p:nvPr/>
        </p:nvSpPr>
        <p:spPr>
          <a:xfrm>
            <a:off x="228599" y="1232873"/>
            <a:ext cx="64087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  <a:ea typeface="Times New Roman" panose="02020603050405020304" pitchFamily="18" charset="0"/>
              </a:rPr>
              <a:t>při záchranném archeologickém výzkumu klášterního kostela vyzvednuty na Rajském dvoře kláštera kosterní pozůstatky. Podle názoru autora výzkumu, archeologa R.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Snášila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, mohly pozůstatky patřit zakladateli kláštera biskupu Janu Filipcovi. </a:t>
            </a:r>
            <a:r>
              <a:rPr lang="cs-CZ" dirty="0"/>
              <a:t>Ten měl být původně pohřben před hlavním oltářem, jeho pozůstatky se zde však nenašly (biskupův náhrobek je vsazen do severní stěny presbyteria). </a:t>
            </a:r>
            <a:endParaRPr lang="en-US" dirty="0"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CB2C133-53E0-4E16-8C3C-20C7CDFA21DB}"/>
              </a:ext>
            </a:extLst>
          </p:cNvPr>
          <p:cNvSpPr/>
          <p:nvPr/>
        </p:nvSpPr>
        <p:spPr>
          <a:xfrm>
            <a:off x="137735" y="4886463"/>
            <a:ext cx="66075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  <a:ea typeface="Times New Roman" panose="02020603050405020304" pitchFamily="18" charset="0"/>
              </a:rPr>
              <a:t>Mauzoleum, kde byl biskup původně pohřben, bylo patrně vykradeno a jeho hrob vypleněn. Pokud se tedy jedná o pozůstatky biskupa, musel být na Rajském dvoře pohřben sekundárně. V hrobě byly nalezeny fragmenty dřevěné rakve s hřebíky, nedovřený zlatý kroužek (snad součást biskupského řetězu) a zvířecí kosti.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9623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pb%20ba">
            <a:extLst>
              <a:ext uri="{FF2B5EF4-FFF2-40B4-BE49-F238E27FC236}">
                <a16:creationId xmlns:a16="http://schemas.microsoft.com/office/drawing/2014/main" id="{FF3501DB-339A-4022-B5A0-D60C7DDB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98" y="131193"/>
            <a:ext cx="5429446" cy="336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sr%20ba">
            <a:extLst>
              <a:ext uri="{FF2B5EF4-FFF2-40B4-BE49-F238E27FC236}">
                <a16:creationId xmlns:a16="http://schemas.microsoft.com/office/drawing/2014/main" id="{1D04F08E-EF12-46FC-8F8E-9FD655C26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36" y="3429000"/>
            <a:ext cx="530097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988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ili2a">
            <a:extLst>
              <a:ext uri="{FF2B5EF4-FFF2-40B4-BE49-F238E27FC236}">
                <a16:creationId xmlns:a16="http://schemas.microsoft.com/office/drawing/2014/main" id="{4BA36F7F-E0A5-4C9C-B85E-9D7A794D5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0056"/>
            <a:ext cx="6768752" cy="509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67FD6E3-22BF-49CA-B60C-CB92B212839A}"/>
              </a:ext>
            </a:extLst>
          </p:cNvPr>
          <p:cNvSpPr/>
          <p:nvPr/>
        </p:nvSpPr>
        <p:spPr>
          <a:xfrm>
            <a:off x="251520" y="5280616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latin typeface="+mn-lt"/>
                <a:ea typeface="Times New Roman" panose="02020603050405020304" pitchFamily="18" charset="0"/>
              </a:rPr>
              <a:t>Vysoký obsah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Pb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 v kostech jedince A může být jedním z podpůrných argumentů pro jeho ztotožnění s biskupem Janem Filipcem, který byl velikým milovníkem vína. Z tohoto hlediska je zajímavá historická zpráva o onemocnění biskupa Jana Filipce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dnou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: toto onemocnění, pokud ovšem nešlo o jinou chorobu, bývá totiž častým symptomem subchronické otravy olovem.</a:t>
            </a: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3131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8799</TotalTime>
  <Words>1392</Words>
  <Application>Microsoft Office PowerPoint</Application>
  <PresentationFormat>Předvádění na obrazovce (4:3)</PresentationFormat>
  <Paragraphs>216</Paragraphs>
  <Slides>57</Slides>
  <Notes>10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57</vt:i4>
      </vt:variant>
    </vt:vector>
  </HeadingPairs>
  <TitlesOfParts>
    <vt:vector size="66" baseType="lpstr">
      <vt:lpstr>Arial</vt:lpstr>
      <vt:lpstr>Calibri</vt:lpstr>
      <vt:lpstr>Roboto</vt:lpstr>
      <vt:lpstr>Symbol</vt:lpstr>
      <vt:lpstr>Times New Roman</vt:lpstr>
      <vt:lpstr>Motiv systému Office</vt:lpstr>
      <vt:lpstr>Graf</vt:lpstr>
      <vt:lpstr>List</vt:lpstr>
      <vt:lpstr>Fotografie</vt:lpstr>
      <vt:lpstr>Prvková analýza v archeologii</vt:lpstr>
      <vt:lpstr>Prezentace aplikace PowerPoint</vt:lpstr>
      <vt:lpstr>Prezentace aplikace PowerPoint</vt:lpstr>
      <vt:lpstr>Prezentace aplikace PowerPoint</vt:lpstr>
      <vt:lpstr>Prezentace aplikace PowerPoint</vt:lpstr>
      <vt:lpstr>Mikulov</vt:lpstr>
      <vt:lpstr>Uherské Hradiště</vt:lpstr>
      <vt:lpstr>Prezentace aplikace PowerPoint</vt:lpstr>
      <vt:lpstr>Prezentace aplikace PowerPoint</vt:lpstr>
      <vt:lpstr>Prezentace aplikace PowerPoint</vt:lpstr>
      <vt:lpstr>Prezentace aplikace PowerPoint</vt:lpstr>
      <vt:lpstr>Poměr izotopů stroncia (87Sr / 86Sr)</vt:lpstr>
      <vt:lpstr>Poměr izotopů stroncia (87Sr / 86Sr)</vt:lpstr>
      <vt:lpstr>Interpretace</vt:lpstr>
      <vt:lpstr>Prezentace aplikace PowerPoint</vt:lpstr>
      <vt:lpstr>Prezentace aplikace PowerPoint</vt:lpstr>
      <vt:lpstr>Prezentace aplikace PowerPoint</vt:lpstr>
      <vt:lpstr>Obsidián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Provenience obsidiánu</vt:lpstr>
      <vt:lpstr>Prezentace aplikace PowerPoint</vt:lpstr>
      <vt:lpstr>Chronologie paleolitu</vt:lpstr>
      <vt:lpstr>Prezentace aplikace PowerPoint</vt:lpstr>
      <vt:lpstr>Aurignacien</vt:lpstr>
      <vt:lpstr>Prezentace aplikace PowerPoint</vt:lpstr>
      <vt:lpstr>Epigravettien</vt:lpstr>
      <vt:lpstr>Prezentace aplikace PowerPoint</vt:lpstr>
      <vt:lpstr>Prezentace aplikace PowerPoint</vt:lpstr>
      <vt:lpstr>„Conflict minerals“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Provenience železa</vt:lpstr>
      <vt:lpstr>Prezentace aplikace PowerPoint</vt:lpstr>
      <vt:lpstr>Analýza izotopových poměrů</vt:lpstr>
      <vt:lpstr>Terra sigillata</vt:lpstr>
      <vt:lpstr>Prezentace aplikace PowerPoint</vt:lpstr>
      <vt:lpstr>Prezentace aplikace PowerPoint</vt:lpstr>
      <vt:lpstr>Reakce pozůstatků s mědí</vt:lpstr>
      <vt:lpstr>Kontaminace kosti korozními produkty mědi</vt:lpstr>
      <vt:lpstr>Prezentace aplikace PowerPoint</vt:lpstr>
      <vt:lpstr>Prezentace aplikace PowerPoint</vt:lpstr>
      <vt:lpstr>Prezentace aplikace PowerPoint</vt:lpstr>
      <vt:lpstr>Interakce měkkých tkání s mědí</vt:lpstr>
      <vt:lpstr>Fluorový test</vt:lpstr>
      <vt:lpstr>Gánovce</vt:lpstr>
      <vt:lpstr>Eoanthropus dawsoni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Lubomír Prokeš</cp:lastModifiedBy>
  <cp:revision>311</cp:revision>
  <cp:lastPrinted>2014-10-30T09:43:14Z</cp:lastPrinted>
  <dcterms:created xsi:type="dcterms:W3CDTF">2014-10-12T09:13:13Z</dcterms:created>
  <dcterms:modified xsi:type="dcterms:W3CDTF">2024-10-14T14:40:39Z</dcterms:modified>
</cp:coreProperties>
</file>