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1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41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0273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02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02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014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85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04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4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59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46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68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91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18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1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02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B0A4BB3-61E0-4542-82F9-5A429BD1A65A}" type="datetimeFigureOut">
              <a:rPr lang="cs-CZ" smtClean="0"/>
              <a:t>19.08.2024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491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Biochemie krve a mízy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83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Granulocyty (</a:t>
            </a:r>
            <a:r>
              <a:rPr lang="cs-CZ" b="1" dirty="0" err="1" smtClean="0"/>
              <a:t>polymorfonukleární</a:t>
            </a:r>
            <a:r>
              <a:rPr lang="cs-CZ" b="1" dirty="0" smtClean="0"/>
              <a:t> leukocyty)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Pomocí tkáňových barviv je možné rozlišit tři druhy granulocytů: </a:t>
            </a:r>
            <a:r>
              <a:rPr lang="cs-CZ" sz="3200" dirty="0" err="1" smtClean="0"/>
              <a:t>neutrofily</a:t>
            </a:r>
            <a:r>
              <a:rPr lang="cs-CZ" sz="3200" dirty="0" smtClean="0"/>
              <a:t>, eozinofily a </a:t>
            </a:r>
            <a:r>
              <a:rPr lang="cs-CZ" sz="3200" dirty="0" err="1" smtClean="0"/>
              <a:t>bazofily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err="1" smtClean="0"/>
              <a:t>Polymorfonukleární</a:t>
            </a:r>
            <a:r>
              <a:rPr lang="cs-CZ" sz="3200" dirty="0" smtClean="0"/>
              <a:t> leukocyty a buňky mononukleárního fagocytárního systému (monocyty a makrofágy) jsou profesionálními fagocyty</a:t>
            </a:r>
          </a:p>
          <a:p>
            <a:pPr marL="36900" indent="0">
              <a:buNone/>
            </a:pPr>
            <a:r>
              <a:rPr lang="cs-CZ" sz="3200" dirty="0" smtClean="0"/>
              <a:t>Jejich hlavní funkcí v organismu je vychytávání, fagocytování, usmrcování a destrukce cizorodých buněk, včetně patogenních mikroorganismů, ale i vlastních poškozených anebo pozměněných buněk.</a:t>
            </a:r>
          </a:p>
          <a:p>
            <a:pPr marL="36900" indent="0">
              <a:buNone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3471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Erytrocyty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Obsahují 60 % vody.</a:t>
            </a:r>
          </a:p>
          <a:p>
            <a:pPr marL="36900" indent="0">
              <a:buNone/>
            </a:pPr>
            <a:r>
              <a:rPr lang="cs-CZ" sz="3200" dirty="0" smtClean="0"/>
              <a:t>90 % sušiny připadá na hemoglobin </a:t>
            </a:r>
          </a:p>
          <a:p>
            <a:pPr marL="36900" indent="0">
              <a:buNone/>
            </a:pPr>
            <a:r>
              <a:rPr lang="cs-CZ" sz="3200" dirty="0" smtClean="0"/>
              <a:t>Erytrocyty člověka a savců jsou bezjaderné, erytrocyty ostatních živočichů ostatních živočichů mají jádra. </a:t>
            </a:r>
          </a:p>
          <a:p>
            <a:pPr marL="36900" indent="0">
              <a:buNone/>
            </a:pPr>
            <a:r>
              <a:rPr lang="cs-CZ" sz="3200" dirty="0" smtClean="0"/>
              <a:t>Erytrocyty se tvoří v retikulárních buňkách kostní dřeně a mají u člověka životnost asi 125 dní</a:t>
            </a:r>
          </a:p>
          <a:p>
            <a:pPr marL="36900" indent="0">
              <a:buNone/>
            </a:pPr>
            <a:r>
              <a:rPr lang="cs-CZ" sz="3200" dirty="0" smtClean="0"/>
              <a:t>Po této době jsou fagocytovány ve slezině, játrech a kostní dřeni.</a:t>
            </a:r>
          </a:p>
          <a:p>
            <a:pPr marL="36900" indent="0">
              <a:buNone/>
            </a:pPr>
            <a:r>
              <a:rPr lang="cs-CZ" sz="3200" dirty="0" smtClean="0"/>
              <a:t>Porfyrinová kostra je rozevřena a nastává postupný rozklad jednotlivých složek jednotlivých složek hemoglobinu.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079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447041"/>
            <a:ext cx="10586837" cy="613664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/>
              <a:t>Porfyrinová kostra je rozevřena a nastává postupný rozklad jednotlivých složek jednotlivých složek </a:t>
            </a:r>
            <a:r>
              <a:rPr lang="cs-CZ" sz="3200" dirty="0" smtClean="0"/>
              <a:t>hemoglobinu: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protein je rozložen na aminokyseliny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železo se ukládá do zásoby nebo se použije při biosyntéze nových molekul hemoglobinu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zbytky </a:t>
            </a:r>
            <a:r>
              <a:rPr lang="cs-CZ" sz="3200" dirty="0" err="1" smtClean="0"/>
              <a:t>porfxrinové</a:t>
            </a:r>
            <a:r>
              <a:rPr lang="cs-CZ" sz="3200" dirty="0" smtClean="0"/>
              <a:t> kostry procházejí vícero postupnými změnami až na žlučová barviva, která se vylučují výkaly a močí.</a:t>
            </a:r>
            <a:endParaRPr lang="cs-CZ" sz="3200" dirty="0"/>
          </a:p>
          <a:p>
            <a:pPr marL="36900" indent="0">
              <a:buNone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764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Funkce hemoglobinu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Přenos kyslíku a oxidu uhličitého (v menší míře)</a:t>
            </a:r>
          </a:p>
          <a:p>
            <a:pPr marL="36900" indent="0">
              <a:buNone/>
            </a:pPr>
            <a:r>
              <a:rPr lang="cs-CZ" sz="3200" dirty="0" smtClean="0"/>
              <a:t>Při vazbě kyslíku na hemoglobin vzniká oxyhemoglobin </a:t>
            </a:r>
          </a:p>
          <a:p>
            <a:pPr marL="36900" indent="0">
              <a:buNone/>
            </a:pPr>
            <a:r>
              <a:rPr lang="cs-CZ" sz="3200" dirty="0" smtClean="0"/>
              <a:t>Vazba kyslíku na hemoglobin je reverzibilní a její pevnost závisí na parciálním tlaku kyslíku, oxidu uhličitého a na pH krve</a:t>
            </a:r>
          </a:p>
          <a:p>
            <a:pPr marL="36900" indent="0">
              <a:buNone/>
            </a:pPr>
            <a:r>
              <a:rPr lang="cs-CZ" sz="3200" dirty="0" smtClean="0"/>
              <a:t>200 x pevnější vazbou se na hemoglobin váže CO, který tak vyřadí hemoglobin z procesu přenosu kyslíku a způsobí otravu organismu. </a:t>
            </a:r>
          </a:p>
          <a:p>
            <a:pPr marL="3690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1388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Krevní plazma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Je to kapalná složka krve</a:t>
            </a:r>
          </a:p>
          <a:p>
            <a:pPr marL="36900" indent="0">
              <a:buNone/>
            </a:pPr>
            <a:r>
              <a:rPr lang="cs-CZ" sz="3200" dirty="0" smtClean="0"/>
              <a:t>Představuje složitý roztok proteinů a jiných organických (vitaminy, hormony, živiny…) a anorganických látek (minerály)</a:t>
            </a:r>
          </a:p>
          <a:p>
            <a:pPr marL="36900" indent="0">
              <a:buNone/>
            </a:pPr>
            <a:r>
              <a:rPr lang="cs-CZ" sz="3200" dirty="0" smtClean="0"/>
              <a:t>Jejich obsah se mění v závislosti na výživě, věku, biologického a denního rytmu a dle zdravotního stavu</a:t>
            </a:r>
          </a:p>
          <a:p>
            <a:pPr marL="36900" indent="0">
              <a:buNone/>
            </a:pPr>
            <a:r>
              <a:rPr lang="cs-CZ" sz="3200" dirty="0" smtClean="0"/>
              <a:t>Krevní plazmu lze získat po oddělení krevních elementů (centrifugací), pokud se před tím zabrání srážení krve</a:t>
            </a:r>
          </a:p>
        </p:txBody>
      </p:sp>
    </p:spTree>
    <p:extLst>
      <p:ext uri="{BB962C8B-B14F-4D97-AF65-F5344CB8AC3E}">
        <p14:creationId xmlns:p14="http://schemas.microsoft.com/office/powerpoint/2010/main" val="41012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Tkáňový mok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Tkáňový mok se vytváří ve tkáních filtrací krevní plazmy přes stěny krevních vlásečnic</a:t>
            </a:r>
          </a:p>
          <a:p>
            <a:pPr marL="36900" indent="0">
              <a:buNone/>
            </a:pPr>
            <a:r>
              <a:rPr lang="cs-CZ" sz="3200" dirty="0" smtClean="0"/>
              <a:t>Má proto stejné složení než krevní plazma, ale neobsahuje proteiny, protože přes stěny krevních vlásečnic proteiny neprojdou </a:t>
            </a:r>
          </a:p>
          <a:p>
            <a:pPr marL="36900" indent="0">
              <a:buNone/>
            </a:pPr>
            <a:r>
              <a:rPr lang="cs-CZ" sz="3200" dirty="0" smtClean="0"/>
              <a:t>Tkáňový mok je v bezprostředním kontaktu s tělními buňkami, omývá je, přijímá látky, které vylučují a účastní se udržování stálého tělního prostředí (homeostázy) organismu</a:t>
            </a:r>
          </a:p>
        </p:txBody>
      </p:sp>
    </p:spTree>
    <p:extLst>
      <p:ext uri="{BB962C8B-B14F-4D97-AF65-F5344CB8AC3E}">
        <p14:creationId xmlns:p14="http://schemas.microsoft.com/office/powerpoint/2010/main" val="8803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Míza (lymfa)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Mezi krevním řečištěm a </a:t>
            </a:r>
            <a:r>
              <a:rPr lang="cs-CZ" sz="3200" dirty="0" err="1" smtClean="0"/>
              <a:t>mezibuněčnámi</a:t>
            </a:r>
            <a:r>
              <a:rPr lang="cs-CZ" sz="3200" dirty="0" smtClean="0"/>
              <a:t> prostory probíhá neustálá výměna kapalin</a:t>
            </a:r>
          </a:p>
          <a:p>
            <a:pPr marL="36900" indent="0">
              <a:buNone/>
            </a:pPr>
            <a:r>
              <a:rPr lang="cs-CZ" sz="3200" dirty="0" smtClean="0"/>
              <a:t>Část tkáňového moku je nasávána přímo zpět do krevních vlásečnic, jiná část přechází do krve přes mízní systém</a:t>
            </a:r>
          </a:p>
          <a:p>
            <a:pPr marL="36900" indent="0">
              <a:buNone/>
            </a:pPr>
            <a:r>
              <a:rPr lang="cs-CZ" sz="3200" dirty="0" smtClean="0"/>
              <a:t>Mízní systém umožňuje návrat části vody a přenos koloidních částic do krve</a:t>
            </a:r>
          </a:p>
          <a:p>
            <a:pPr marL="36900" indent="0">
              <a:buNone/>
            </a:pPr>
            <a:r>
              <a:rPr lang="cs-CZ" sz="3200" dirty="0" smtClean="0"/>
              <a:t>Mízní systém je vyvinutý u obratlovců.</a:t>
            </a:r>
          </a:p>
          <a:p>
            <a:pPr marL="36900" indent="0">
              <a:buNone/>
            </a:pPr>
            <a:r>
              <a:rPr lang="cs-CZ" sz="3200" dirty="0" smtClean="0"/>
              <a:t>Lymfatický cévní systém začíná kapilárami ve štěrbinách mezi buňkami tkání </a:t>
            </a:r>
          </a:p>
        </p:txBody>
      </p:sp>
    </p:spTree>
    <p:extLst>
      <p:ext uri="{BB962C8B-B14F-4D97-AF65-F5344CB8AC3E}">
        <p14:creationId xmlns:p14="http://schemas.microsoft.com/office/powerpoint/2010/main" val="40404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345440"/>
            <a:ext cx="10586837" cy="63703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Mízní kapiláry jsou velmi rozvětvené a spojují se do sběrných cév, které ústí do mízních kmenů</a:t>
            </a:r>
          </a:p>
          <a:p>
            <a:pPr marL="36900" indent="0">
              <a:buNone/>
            </a:pPr>
            <a:r>
              <a:rPr lang="cs-CZ" sz="3200" dirty="0" smtClean="0"/>
              <a:t>Levý a pravý hrudní mízovod ústí do velkých žil před srdcem </a:t>
            </a:r>
          </a:p>
          <a:p>
            <a:pPr marL="36900" indent="0">
              <a:buNone/>
            </a:pPr>
            <a:r>
              <a:rPr lang="cs-CZ" sz="3200" dirty="0" smtClean="0"/>
              <a:t>U člověka se za 24 hodin vytvoří 2 – 4 l mízy</a:t>
            </a:r>
          </a:p>
          <a:p>
            <a:pPr marL="36900" indent="0">
              <a:buNone/>
            </a:pPr>
            <a:r>
              <a:rPr lang="cs-CZ" sz="3200" dirty="0" smtClean="0"/>
              <a:t>Mízní kapiláry mají stěny tvořené jedinou vrstvou buněk a nacházejí se ve všech </a:t>
            </a:r>
            <a:r>
              <a:rPr lang="cs-CZ" sz="3200" dirty="0" err="1" smtClean="0"/>
              <a:t>orgánec</a:t>
            </a:r>
            <a:r>
              <a:rPr lang="cs-CZ" sz="3200" dirty="0" smtClean="0"/>
              <a:t> a tkáních mimo těch, ve kterých nejsou ani krevní kapiláry (kosti, chrupavky, rohovka, čočka, sklivec) a nejsou ani v centrální nervové soustavě a v placentě</a:t>
            </a:r>
          </a:p>
          <a:p>
            <a:pPr marL="36900" indent="0">
              <a:buNone/>
            </a:pPr>
            <a:r>
              <a:rPr lang="cs-CZ" sz="3200" dirty="0" smtClean="0"/>
              <a:t>Větší mízní cévy mají vícevrstevné stěny a chlopně</a:t>
            </a:r>
          </a:p>
        </p:txBody>
      </p:sp>
    </p:spTree>
    <p:extLst>
      <p:ext uri="{BB962C8B-B14F-4D97-AF65-F5344CB8AC3E}">
        <p14:creationId xmlns:p14="http://schemas.microsoft.com/office/powerpoint/2010/main" val="376038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345440"/>
            <a:ext cx="10586837" cy="63703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Na sběrných mízních cévách jsou mízní (lymfatické) uzliny</a:t>
            </a:r>
          </a:p>
          <a:p>
            <a:pPr marL="36900" indent="0">
              <a:buNone/>
            </a:pPr>
            <a:r>
              <a:rPr lang="cs-CZ" sz="3200" dirty="0" smtClean="0"/>
              <a:t>Působí jako mechanický filtr, zachytávající a likvidující cizorodé </a:t>
            </a:r>
            <a:r>
              <a:rPr lang="cs-CZ" sz="3200" dirty="0" err="1" smtClean="0"/>
              <a:t>buňkya</a:t>
            </a:r>
            <a:r>
              <a:rPr lang="cs-CZ" sz="3200" dirty="0" smtClean="0"/>
              <a:t> jiné částice, toxické látky a bakteriální toxiny</a:t>
            </a:r>
          </a:p>
          <a:p>
            <a:pPr marL="36900" indent="0">
              <a:buNone/>
            </a:pPr>
            <a:r>
              <a:rPr lang="cs-CZ" sz="3200" dirty="0" smtClean="0"/>
              <a:t>Uzliny jsou uloženy ve vazivovém pouzdru</a:t>
            </a:r>
          </a:p>
          <a:p>
            <a:pPr marL="36900" indent="0">
              <a:buNone/>
            </a:pPr>
            <a:r>
              <a:rPr lang="cs-CZ" sz="3200" dirty="0" smtClean="0"/>
              <a:t>Uvnitř uzlin se usazují lymfocyty a buňky produkující protilátky a fagocyty.</a:t>
            </a:r>
          </a:p>
          <a:p>
            <a:pPr marL="36900" indent="0">
              <a:buNone/>
            </a:pPr>
            <a:r>
              <a:rPr lang="cs-CZ" sz="3200" dirty="0" smtClean="0"/>
              <a:t>Společně zabraňují šíření infekce do dalších částí organismu</a:t>
            </a:r>
          </a:p>
          <a:p>
            <a:pPr marL="36900" indent="0">
              <a:buNone/>
            </a:pPr>
            <a:r>
              <a:rPr lang="cs-CZ" sz="3200" dirty="0" smtClean="0"/>
              <a:t>Tok mízy nezajišťuje srdce, nýbrž smršťování svalstva obklopujícího mízní cévy i smršťování jednotlivých cév.</a:t>
            </a:r>
          </a:p>
        </p:txBody>
      </p:sp>
    </p:spTree>
    <p:extLst>
      <p:ext uri="{BB962C8B-B14F-4D97-AF65-F5344CB8AC3E}">
        <p14:creationId xmlns:p14="http://schemas.microsoft.com/office/powerpoint/2010/main" val="38393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345440"/>
            <a:ext cx="10586837" cy="63703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Důležitou úlohu má mízní systém také v metabolismu tuků</a:t>
            </a:r>
          </a:p>
          <a:p>
            <a:pPr marL="36900" indent="0">
              <a:buNone/>
            </a:pPr>
            <a:r>
              <a:rPr lang="cs-CZ" sz="3200" dirty="0" smtClean="0"/>
              <a:t>Většina tuku z potravy se vstřebává do mízních kapilár a ve formě chylomikronů je transportován do žilní krve</a:t>
            </a:r>
          </a:p>
          <a:p>
            <a:pPr marL="36900" indent="0">
              <a:buNone/>
            </a:pPr>
            <a:r>
              <a:rPr lang="cs-CZ" sz="3200" dirty="0" smtClean="0"/>
              <a:t>Podobnou cestu překonává i cholesterol a fosfolipidy </a:t>
            </a:r>
          </a:p>
          <a:p>
            <a:pPr marL="36900" indent="0">
              <a:buNone/>
            </a:pPr>
            <a:r>
              <a:rPr lang="cs-CZ" sz="3200" dirty="0" smtClean="0"/>
              <a:t>Mízní systém má význam i při transportu enzymů a hormonů z místa jejich vzniku anebo výskytu</a:t>
            </a:r>
          </a:p>
          <a:p>
            <a:pPr marL="36900" indent="0">
              <a:buNone/>
            </a:pPr>
            <a:r>
              <a:rPr lang="cs-CZ" sz="3200" dirty="0" smtClean="0"/>
              <a:t>Předpokládá se, že transport inzulinu do velké míry zabezpečuje právě mízní systém</a:t>
            </a:r>
          </a:p>
          <a:p>
            <a:pPr marL="36900" indent="0">
              <a:buNone/>
            </a:pPr>
            <a:r>
              <a:rPr lang="cs-CZ" sz="3200" dirty="0" smtClean="0"/>
              <a:t>V míze se vyskytuje několikanásobně více lymfocytů než v krvi, čímž míza zabezpečuje stabilní koncentrace lymfocytů </a:t>
            </a:r>
            <a:r>
              <a:rPr lang="cs-CZ" sz="3200" smtClean="0"/>
              <a:t>v krvi.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6215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Charakteristika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Krev je zvláštní kapalná tkáň vyšších živočichů, která zabezpečuje: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přenos živin a produktů metabolismu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výměnu plynů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látkovou, tepelnou a acidobazickou rovnováhu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stálost pH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/>
              <a:t> </a:t>
            </a:r>
            <a:r>
              <a:rPr lang="cs-CZ" sz="3200" b="1" dirty="0" smtClean="0"/>
              <a:t>imunitní reakce organismu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b="1" dirty="0"/>
              <a:t> Krev tvoří asi 1/13 hmotnosti těla (7,7 % = 5 až 6 l v </a:t>
            </a:r>
            <a:r>
              <a:rPr lang="cs-CZ" sz="3200" b="1" dirty="0" smtClean="0"/>
              <a:t>organismu </a:t>
            </a:r>
            <a:r>
              <a:rPr lang="cs-CZ" sz="3200" b="1" dirty="0"/>
              <a:t>dospělého člověka)</a:t>
            </a:r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5932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Složení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V krvi se vyskytuje 75 až 85 % vody.</a:t>
            </a:r>
          </a:p>
          <a:p>
            <a:pPr marL="36900" indent="0">
              <a:buNone/>
            </a:pPr>
            <a:r>
              <a:rPr lang="cs-CZ" sz="3200" dirty="0" smtClean="0"/>
              <a:t>Hustota krve = 1,05 g/cm</a:t>
            </a:r>
            <a:r>
              <a:rPr lang="cs-CZ" sz="3200" baseline="30000" dirty="0" smtClean="0"/>
              <a:t>3 </a:t>
            </a:r>
          </a:p>
          <a:p>
            <a:pPr marL="36900" indent="0">
              <a:buNone/>
            </a:pPr>
            <a:r>
              <a:rPr lang="cs-CZ" sz="3200" dirty="0" smtClean="0"/>
              <a:t>pH krve = 7,35</a:t>
            </a:r>
          </a:p>
          <a:p>
            <a:pPr marL="36900" indent="0">
              <a:buNone/>
            </a:pPr>
            <a:r>
              <a:rPr lang="cs-CZ" sz="3200" dirty="0" smtClean="0"/>
              <a:t>40 % krve tvoří krevní elementy, z toho: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94,3 % erytrocyty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5,6 % trombocyty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0,1 % leukocyty</a:t>
            </a:r>
          </a:p>
          <a:p>
            <a:pPr marL="36900" indent="0">
              <a:buNone/>
            </a:pPr>
            <a:r>
              <a:rPr lang="cs-CZ" sz="3200" dirty="0" smtClean="0"/>
              <a:t>60 % krve tvoří krevní plazma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100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Složení krevní plazmy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/>
              <a:t>60 % krve tvoří krevní </a:t>
            </a:r>
            <a:r>
              <a:rPr lang="cs-CZ" sz="3200" dirty="0" smtClean="0"/>
              <a:t>plazma, která obsahuje: 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90 % vody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10 % sušiny, která je tvořena: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7,5 % proteiny (z toho 4,3 % albuminy, 3 % globuliny a 0,2 % fibrinogen)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1 % lipidy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1 % minerální látky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zbytek tvoří sacharidy rozličné dusíkaté látky</a:t>
            </a:r>
          </a:p>
          <a:p>
            <a:pPr marL="36900" indent="0">
              <a:buNone/>
            </a:pP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5844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pH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Stálost pH a acidobazickou rovnováhu zabezpečuje v krvi několik tlumivých systémů.</a:t>
            </a:r>
          </a:p>
          <a:p>
            <a:pPr marL="36900" indent="0">
              <a:buNone/>
            </a:pPr>
            <a:r>
              <a:rPr lang="cs-CZ" sz="3200" dirty="0" smtClean="0"/>
              <a:t>Nejvýznamnější z nich je tlumivý systém H2CO3 : NaHCO3 (1 : 20)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pokud se v krvi zvýší obsah H+ , spotřebuje se NaHCO3 a vzniká H2CO3, která se rozloží a oxid uhličitá se vydýchá.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tím se v krvi obnoví poměr obou složek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2613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pH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Menší kapacitu má systém Na2HPO4 : NaH2PO4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pokud se v krvi zvýší obsah H+ , spotřebuje se Na2HPO4 a vzniká NaH2PO4, jehož nadbytek se vyloučí ledvinami </a:t>
            </a:r>
            <a:endParaRPr lang="cs-CZ" sz="3200" dirty="0"/>
          </a:p>
          <a:p>
            <a:pPr marL="36900" indent="0">
              <a:buNone/>
            </a:pPr>
            <a:r>
              <a:rPr lang="cs-CZ" sz="3200" dirty="0" smtClean="0"/>
              <a:t>Tlumivou schopnost mají i některé proteiny krevní plazmy, ale jejich kapacita je poměrně malá</a:t>
            </a:r>
          </a:p>
          <a:p>
            <a:pPr marL="36900" indent="0">
              <a:buNone/>
            </a:pPr>
            <a:r>
              <a:rPr lang="cs-CZ" sz="3200" dirty="0" smtClean="0"/>
              <a:t>Určitý příspěvek má i hemoglobin a oxyhemoglobin, které mají charakter slabých kyselin</a:t>
            </a: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075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Imunitní funkce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b="1" dirty="0" smtClean="0"/>
              <a:t>Obranné vlastnosti krve ovlivňují 3 hlavní složky: </a:t>
            </a:r>
          </a:p>
          <a:p>
            <a:pPr marL="551250" indent="-514350">
              <a:buFont typeface="+mj-lt"/>
              <a:buAutoNum type="arabicPeriod"/>
            </a:pPr>
            <a:r>
              <a:rPr lang="cs-CZ" sz="3200" b="1" dirty="0" smtClean="0"/>
              <a:t>Leukocyty</a:t>
            </a:r>
          </a:p>
          <a:p>
            <a:pPr marL="551250" indent="-514350">
              <a:buFont typeface="+mj-lt"/>
              <a:buAutoNum type="arabicPeriod"/>
            </a:pPr>
            <a:r>
              <a:rPr lang="cs-CZ" sz="3200" b="1" dirty="0" smtClean="0"/>
              <a:t>Imunoglobuliny</a:t>
            </a:r>
          </a:p>
          <a:p>
            <a:pPr marL="551250" indent="-514350">
              <a:buFont typeface="+mj-lt"/>
              <a:buAutoNum type="arabicPeriod"/>
            </a:pPr>
            <a:r>
              <a:rPr lang="cs-CZ" sz="3200" b="1" dirty="0" smtClean="0"/>
              <a:t>Komplementový systém</a:t>
            </a:r>
          </a:p>
          <a:p>
            <a:pPr marL="36900" indent="0">
              <a:buNone/>
            </a:pPr>
            <a:r>
              <a:rPr lang="cs-CZ" sz="3200" b="1" dirty="0" smtClean="0"/>
              <a:t>Leukocyty se dělí na tři hlavní skupiny: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Lymfocyty (25 %)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/>
              <a:t> </a:t>
            </a:r>
            <a:r>
              <a:rPr lang="cs-CZ" sz="3200" b="1" dirty="0" smtClean="0"/>
              <a:t>monocyty (5 %)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/>
              <a:t> </a:t>
            </a:r>
            <a:r>
              <a:rPr lang="cs-CZ" sz="3200" b="1" dirty="0" err="1" smtClean="0"/>
              <a:t>polymorfonukleární</a:t>
            </a:r>
            <a:r>
              <a:rPr lang="cs-CZ" sz="3200" b="1" dirty="0" smtClean="0"/>
              <a:t> leukocyty (granulocyty – asi 70 %)</a:t>
            </a:r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7181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Lymfocyty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Jsou to buňky, kterými operuje imunitní systém</a:t>
            </a:r>
          </a:p>
          <a:p>
            <a:pPr marL="36900" indent="0">
              <a:buNone/>
            </a:pPr>
            <a:r>
              <a:rPr lang="cs-CZ" sz="3200" dirty="0" smtClean="0"/>
              <a:t>Po jejich stimulaci antigenem dochází k imunitní odpovědi buněčného nebo humorálního typu (tvorba protilátek)</a:t>
            </a:r>
          </a:p>
          <a:p>
            <a:pPr marL="36900" indent="0">
              <a:buNone/>
            </a:pPr>
            <a:endParaRPr lang="cs-CZ" sz="3200" dirty="0" smtClean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851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Monocyty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Jsou to buňky, které mohou z krevního řečiště, přes stěny cév pronikat do různých tkání, kde se usadí ve formě tkáňových makrofágů. 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35636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řidlice">
  <a:themeElements>
    <a:clrScheme name="Břidlic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Břidlic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řidlic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TM04033929[[fn=Břidlice]]</Template>
  <TotalTime>168</TotalTime>
  <Words>1065</Words>
  <Application>Microsoft Office PowerPoint</Application>
  <PresentationFormat>Širokoúhlá obrazovka</PresentationFormat>
  <Paragraphs>113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Calisto MT</vt:lpstr>
      <vt:lpstr>Trebuchet MS</vt:lpstr>
      <vt:lpstr>Wingdings</vt:lpstr>
      <vt:lpstr>Wingdings 2</vt:lpstr>
      <vt:lpstr>Břidlice</vt:lpstr>
      <vt:lpstr>Biochemie krve a mízy</vt:lpstr>
      <vt:lpstr>Charakteristika krve</vt:lpstr>
      <vt:lpstr>Složení krve</vt:lpstr>
      <vt:lpstr>Složení krevní plazmy</vt:lpstr>
      <vt:lpstr>pH krve</vt:lpstr>
      <vt:lpstr>pH krve</vt:lpstr>
      <vt:lpstr>Imunitní funkce krve</vt:lpstr>
      <vt:lpstr>Lymfocyty</vt:lpstr>
      <vt:lpstr>Monocyty</vt:lpstr>
      <vt:lpstr>Granulocyty (polymorfonukleární leukocyty)</vt:lpstr>
      <vt:lpstr>Erytrocyty</vt:lpstr>
      <vt:lpstr>Prezentace aplikace PowerPoint</vt:lpstr>
      <vt:lpstr>Funkce hemoglobinu</vt:lpstr>
      <vt:lpstr>Krevní plazma</vt:lpstr>
      <vt:lpstr>Tkáňový mok</vt:lpstr>
      <vt:lpstr>Míza (lymfa)</vt:lpstr>
      <vt:lpstr>Prezentace aplikace PowerPoint</vt:lpstr>
      <vt:lpstr>Prezentace aplikace PowerPoint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krve a mízy</dc:title>
  <dc:creator>Ptáček Petr, Mgr.</dc:creator>
  <cp:lastModifiedBy>Ptáček Petr, Mgr.</cp:lastModifiedBy>
  <cp:revision>21</cp:revision>
  <dcterms:created xsi:type="dcterms:W3CDTF">2024-08-19T07:46:03Z</dcterms:created>
  <dcterms:modified xsi:type="dcterms:W3CDTF">2024-08-19T10:34:20Z</dcterms:modified>
</cp:coreProperties>
</file>