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160" autoAdjust="0"/>
  </p:normalViewPr>
  <p:slideViewPr>
    <p:cSldViewPr snapToGrid="0">
      <p:cViewPr varScale="1">
        <p:scale>
          <a:sx n="61" d="100"/>
          <a:sy n="61" d="100"/>
        </p:scale>
        <p:origin x="86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39722-8F3F-48E1-9675-D80473136724}" type="datetimeFigureOut">
              <a:rPr lang="cs-CZ" smtClean="0"/>
              <a:t>27.08.2024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36C18-2598-468D-BFFF-B886FC7B8C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167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39722-8F3F-48E1-9675-D80473136724}" type="datetimeFigureOut">
              <a:rPr lang="cs-CZ" smtClean="0"/>
              <a:t>27.08.2024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36C18-2598-468D-BFFF-B886FC7B8C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0980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39722-8F3F-48E1-9675-D80473136724}" type="datetimeFigureOut">
              <a:rPr lang="cs-CZ" smtClean="0"/>
              <a:t>27.08.2024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36C18-2598-468D-BFFF-B886FC7B8C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3684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39722-8F3F-48E1-9675-D80473136724}" type="datetimeFigureOut">
              <a:rPr lang="cs-CZ" smtClean="0"/>
              <a:t>27.08.2024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36C18-2598-468D-BFFF-B886FC7B8C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8172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39722-8F3F-48E1-9675-D80473136724}" type="datetimeFigureOut">
              <a:rPr lang="cs-CZ" smtClean="0"/>
              <a:t>27.08.2024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36C18-2598-468D-BFFF-B886FC7B8C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9451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39722-8F3F-48E1-9675-D80473136724}" type="datetimeFigureOut">
              <a:rPr lang="cs-CZ" smtClean="0"/>
              <a:t>27.08.2024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36C18-2598-468D-BFFF-B886FC7B8C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9257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39722-8F3F-48E1-9675-D80473136724}" type="datetimeFigureOut">
              <a:rPr lang="cs-CZ" smtClean="0"/>
              <a:t>27.08.2024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36C18-2598-468D-BFFF-B886FC7B8C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2450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39722-8F3F-48E1-9675-D80473136724}" type="datetimeFigureOut">
              <a:rPr lang="cs-CZ" smtClean="0"/>
              <a:t>27.08.2024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36C18-2598-468D-BFFF-B886FC7B8C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4171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39722-8F3F-48E1-9675-D80473136724}" type="datetimeFigureOut">
              <a:rPr lang="cs-CZ" smtClean="0"/>
              <a:t>27.08.2024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36C18-2598-468D-BFFF-B886FC7B8C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9694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39722-8F3F-48E1-9675-D80473136724}" type="datetimeFigureOut">
              <a:rPr lang="cs-CZ" smtClean="0"/>
              <a:t>27.08.2024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36C18-2598-468D-BFFF-B886FC7B8C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6065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39722-8F3F-48E1-9675-D80473136724}" type="datetimeFigureOut">
              <a:rPr lang="cs-CZ" smtClean="0"/>
              <a:t>27.08.2024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36C18-2598-468D-BFFF-B886FC7B8C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2240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39722-8F3F-48E1-9675-D80473136724}" type="datetimeFigureOut">
              <a:rPr lang="cs-CZ" smtClean="0"/>
              <a:t>27.08.2024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36C18-2598-468D-BFFF-B886FC7B8C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22669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>
                <a:latin typeface="Calisto MT" panose="02040603050505030304" pitchFamily="18" charset="0"/>
              </a:rPr>
              <a:t>Biochemie jater</a:t>
            </a:r>
            <a:endParaRPr lang="cs-CZ" b="1" dirty="0">
              <a:latin typeface="Calisto MT" panose="0204060305050503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17976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73572"/>
            <a:ext cx="10515600" cy="945932"/>
          </a:xfrm>
        </p:spPr>
        <p:txBody>
          <a:bodyPr>
            <a:normAutofit/>
          </a:bodyPr>
          <a:lstStyle/>
          <a:p>
            <a:pPr algn="ctr"/>
            <a:r>
              <a:rPr lang="cs-CZ" dirty="0" smtClean="0">
                <a:latin typeface="Calisto MT" panose="02040603050505030304" pitchFamily="18" charset="0"/>
              </a:rPr>
              <a:t>Žlučová barviva</a:t>
            </a:r>
            <a:endParaRPr lang="cs-CZ" dirty="0">
              <a:latin typeface="Calisto MT" panose="0204060305050503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61241"/>
            <a:ext cx="10515600" cy="54338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Žlučová barviva mají svůj původ v rozkládajícím se </a:t>
            </a:r>
            <a:r>
              <a:rPr lang="cs-CZ" sz="3200" dirty="0" smtClean="0">
                <a:latin typeface="Calisto MT" panose="02040603050505030304" pitchFamily="18" charset="0"/>
              </a:rPr>
              <a:t>hemu.</a:t>
            </a:r>
            <a:endParaRPr lang="cs-CZ" sz="3200" dirty="0" smtClean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Žlučové kyseliny jsou deriváty cholesterolu (kyselina cholová, </a:t>
            </a:r>
            <a:r>
              <a:rPr lang="cs-CZ" sz="3200" dirty="0" err="1" smtClean="0">
                <a:latin typeface="Calisto MT" panose="02040603050505030304" pitchFamily="18" charset="0"/>
              </a:rPr>
              <a:t>deoxycholová</a:t>
            </a:r>
            <a:r>
              <a:rPr lang="cs-CZ" sz="3200" dirty="0" smtClean="0">
                <a:latin typeface="Calisto MT" panose="02040603050505030304" pitchFamily="18" charset="0"/>
              </a:rPr>
              <a:t>, případně další</a:t>
            </a:r>
            <a:r>
              <a:rPr lang="cs-CZ" sz="3200" dirty="0" smtClean="0">
                <a:latin typeface="Calisto MT" panose="02040603050505030304" pitchFamily="18" charset="0"/>
              </a:rPr>
              <a:t>).</a:t>
            </a:r>
            <a:endParaRPr lang="cs-CZ" sz="3200" dirty="0" smtClean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Zapříčiňují hořkou chuť </a:t>
            </a:r>
            <a:r>
              <a:rPr lang="cs-CZ" sz="3200" dirty="0" smtClean="0">
                <a:latin typeface="Calisto MT" panose="02040603050505030304" pitchFamily="18" charset="0"/>
              </a:rPr>
              <a:t>žluči.</a:t>
            </a:r>
            <a:endParaRPr lang="cs-CZ" sz="3200" dirty="0" smtClean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Žlučové kyseliny působí jako emulgátory látek nerozpustných ve vodě, lipidů, karboxylových kyselin a vitaminů rozpustných v </a:t>
            </a:r>
            <a:r>
              <a:rPr lang="cs-CZ" sz="3200" dirty="0" smtClean="0">
                <a:latin typeface="Calisto MT" panose="02040603050505030304" pitchFamily="18" charset="0"/>
              </a:rPr>
              <a:t>tucích.</a:t>
            </a:r>
            <a:endParaRPr lang="cs-CZ" sz="3200" dirty="0" smtClean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Žluč a zejména žlučové kyseliny pomáhají regulovat množství střevních mikroorganismů na přibližně konstantní hodnotě.</a:t>
            </a:r>
          </a:p>
        </p:txBody>
      </p:sp>
    </p:spTree>
    <p:extLst>
      <p:ext uri="{BB962C8B-B14F-4D97-AF65-F5344CB8AC3E}">
        <p14:creationId xmlns:p14="http://schemas.microsoft.com/office/powerpoint/2010/main" val="24305494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73572"/>
            <a:ext cx="10515600" cy="945932"/>
          </a:xfrm>
        </p:spPr>
        <p:txBody>
          <a:bodyPr>
            <a:normAutofit/>
          </a:bodyPr>
          <a:lstStyle/>
          <a:p>
            <a:pPr algn="ctr"/>
            <a:r>
              <a:rPr lang="cs-CZ" dirty="0" smtClean="0">
                <a:latin typeface="Calisto MT" panose="02040603050505030304" pitchFamily="18" charset="0"/>
              </a:rPr>
              <a:t>Metabolismus </a:t>
            </a:r>
            <a:r>
              <a:rPr lang="cs-CZ" dirty="0" err="1" smtClean="0">
                <a:latin typeface="Calisto MT" panose="02040603050505030304" pitchFamily="18" charset="0"/>
              </a:rPr>
              <a:t>xenobiotik</a:t>
            </a:r>
            <a:r>
              <a:rPr lang="cs-CZ" dirty="0" smtClean="0">
                <a:latin typeface="Calisto MT" panose="02040603050505030304" pitchFamily="18" charset="0"/>
              </a:rPr>
              <a:t> v játrech</a:t>
            </a:r>
            <a:endParaRPr lang="cs-CZ" dirty="0">
              <a:latin typeface="Calisto MT" panose="0204060305050503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61241"/>
            <a:ext cx="10515600" cy="54338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V játrech se kromě běžných substrátů metabolizují (detoxikují) i tzv. </a:t>
            </a:r>
            <a:r>
              <a:rPr lang="cs-CZ" sz="3200" dirty="0" err="1" smtClean="0">
                <a:latin typeface="Calisto MT" panose="02040603050505030304" pitchFamily="18" charset="0"/>
              </a:rPr>
              <a:t>xenobiotika</a:t>
            </a:r>
            <a:r>
              <a:rPr lang="cs-CZ" sz="3200" dirty="0" smtClean="0">
                <a:latin typeface="Calisto MT" panose="02040603050505030304" pitchFamily="18" charset="0"/>
              </a:rPr>
              <a:t>, tedy látky organismu cizí (např. jedy, pesticidy, </a:t>
            </a:r>
            <a:r>
              <a:rPr lang="cs-CZ" sz="3200" dirty="0" err="1" smtClean="0">
                <a:latin typeface="Calisto MT" panose="02040603050505030304" pitchFamily="18" charset="0"/>
              </a:rPr>
              <a:t>konzervanty</a:t>
            </a:r>
            <a:r>
              <a:rPr lang="cs-CZ" sz="3200" dirty="0" smtClean="0">
                <a:latin typeface="Calisto MT" panose="02040603050505030304" pitchFamily="18" charset="0"/>
              </a:rPr>
              <a:t>, aditiva, toxické látky z průmyslových exhalátů, léčiva, atd</a:t>
            </a:r>
            <a:r>
              <a:rPr lang="cs-CZ" sz="3200" dirty="0" smtClean="0">
                <a:latin typeface="Calisto MT" panose="02040603050505030304" pitchFamily="18" charset="0"/>
              </a:rPr>
              <a:t>.).</a:t>
            </a:r>
            <a:endParaRPr lang="cs-CZ" sz="3200" dirty="0" smtClean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Metabolické přeměny </a:t>
            </a:r>
            <a:r>
              <a:rPr lang="cs-CZ" sz="3200" dirty="0" err="1" smtClean="0">
                <a:latin typeface="Calisto MT" panose="02040603050505030304" pitchFamily="18" charset="0"/>
              </a:rPr>
              <a:t>xenobiotik</a:t>
            </a:r>
            <a:r>
              <a:rPr lang="cs-CZ" sz="3200" dirty="0" smtClean="0">
                <a:latin typeface="Calisto MT" panose="02040603050505030304" pitchFamily="18" charset="0"/>
              </a:rPr>
              <a:t> označujeme jako </a:t>
            </a:r>
            <a:r>
              <a:rPr lang="cs-CZ" sz="3200" dirty="0" smtClean="0">
                <a:latin typeface="Calisto MT" panose="02040603050505030304" pitchFamily="18" charset="0"/>
              </a:rPr>
              <a:t>biotransformace.</a:t>
            </a:r>
            <a:endParaRPr lang="cs-CZ" sz="3200" dirty="0" smtClean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Výsledkem biotransformace nemusí být vždy jen vznik méně toxického derivátu (detoxikace), ale naopak mohou (v závislosti na chemické povaze </a:t>
            </a:r>
            <a:r>
              <a:rPr lang="cs-CZ" sz="3200" dirty="0" err="1" smtClean="0">
                <a:latin typeface="Calisto MT" panose="02040603050505030304" pitchFamily="18" charset="0"/>
              </a:rPr>
              <a:t>xenobiotika</a:t>
            </a:r>
            <a:r>
              <a:rPr lang="cs-CZ" sz="3200" dirty="0" smtClean="0">
                <a:latin typeface="Calisto MT" panose="02040603050505030304" pitchFamily="18" charset="0"/>
              </a:rPr>
              <a:t>) vznikat látky s vyšším toxickým účinkem než mělo původní </a:t>
            </a:r>
            <a:r>
              <a:rPr lang="cs-CZ" sz="3200" dirty="0" err="1" smtClean="0">
                <a:latin typeface="Calisto MT" panose="02040603050505030304" pitchFamily="18" charset="0"/>
              </a:rPr>
              <a:t>xenobiotikum</a:t>
            </a:r>
            <a:r>
              <a:rPr lang="cs-CZ" sz="3200" dirty="0" smtClean="0">
                <a:latin typeface="Calisto MT" panose="02040603050505030304" pitchFamily="18" charset="0"/>
              </a:rPr>
              <a:t>.</a:t>
            </a:r>
            <a:endParaRPr lang="cs-CZ" sz="3200" dirty="0" smtClean="0">
              <a:latin typeface="Calisto MT" panose="02040603050505030304" pitchFamily="18" charset="0"/>
            </a:endParaRPr>
          </a:p>
          <a:p>
            <a:pPr marL="0" indent="0">
              <a:buNone/>
            </a:pPr>
            <a:endParaRPr lang="cs-CZ" sz="3200" dirty="0" smtClean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681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54000"/>
            <a:ext cx="10515600" cy="64414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Metabolity (meziprodukty), které vznikají biotransformacemi mohou: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>
                <a:latin typeface="Calisto MT" panose="02040603050505030304" pitchFamily="18" charset="0"/>
              </a:rPr>
              <a:t> </a:t>
            </a:r>
            <a:r>
              <a:rPr lang="cs-CZ" sz="3200" dirty="0" smtClean="0">
                <a:latin typeface="Calisto MT" panose="02040603050505030304" pitchFamily="18" charset="0"/>
              </a:rPr>
              <a:t>rozpojovat integrované biochemické procesy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>
                <a:latin typeface="Calisto MT" panose="02040603050505030304" pitchFamily="18" charset="0"/>
              </a:rPr>
              <a:t> </a:t>
            </a:r>
            <a:r>
              <a:rPr lang="cs-CZ" sz="3200" dirty="0" smtClean="0">
                <a:latin typeface="Calisto MT" panose="02040603050505030304" pitchFamily="18" charset="0"/>
              </a:rPr>
              <a:t>navazovat se na různé makromolekuly (DNA, RNA, proteiny, glykogen atd.)</a:t>
            </a:r>
          </a:p>
          <a:p>
            <a:pPr marL="0" indent="0">
              <a:buNone/>
            </a:pPr>
            <a:endParaRPr lang="cs-CZ" sz="3200" dirty="0" smtClean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Jejich účinek se projevuje formou: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 smtClean="0">
                <a:latin typeface="Calisto MT" panose="02040603050505030304" pitchFamily="18" charset="0"/>
              </a:rPr>
              <a:t> akutní intoxikace nebo vznik mutací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>
                <a:latin typeface="Calisto MT" panose="02040603050505030304" pitchFamily="18" charset="0"/>
              </a:rPr>
              <a:t> </a:t>
            </a:r>
            <a:r>
              <a:rPr lang="cs-CZ" sz="3200" dirty="0" smtClean="0">
                <a:latin typeface="Calisto MT" panose="02040603050505030304" pitchFamily="18" charset="0"/>
              </a:rPr>
              <a:t>defekty CNS a imunitním systému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>
                <a:latin typeface="Calisto MT" panose="02040603050505030304" pitchFamily="18" charset="0"/>
              </a:rPr>
              <a:t> </a:t>
            </a:r>
            <a:r>
              <a:rPr lang="cs-CZ" sz="3200" dirty="0" smtClean="0">
                <a:latin typeface="Calisto MT" panose="02040603050505030304" pitchFamily="18" charset="0"/>
              </a:rPr>
              <a:t>nekrotické změny buněk a tkání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>
                <a:latin typeface="Calisto MT" panose="02040603050505030304" pitchFamily="18" charset="0"/>
              </a:rPr>
              <a:t> </a:t>
            </a:r>
            <a:r>
              <a:rPr lang="cs-CZ" sz="3200" dirty="0" smtClean="0">
                <a:latin typeface="Calisto MT" panose="02040603050505030304" pitchFamily="18" charset="0"/>
              </a:rPr>
              <a:t>alergické reakce, hemolytické anémie, atd.</a:t>
            </a:r>
            <a:endParaRPr lang="cs-CZ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10641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54000"/>
            <a:ext cx="10515600" cy="64414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Biotransformace podmiňují i intenzitu a délku působení léčiv (pokud by se léčiva po aplikaci do organismu nemetabolizovaly, byl by jejich účinek neomezeně dlouhý</a:t>
            </a:r>
            <a:r>
              <a:rPr lang="cs-CZ" sz="3200" dirty="0" smtClean="0">
                <a:latin typeface="Calisto MT" panose="02040603050505030304" pitchFamily="18" charset="0"/>
              </a:rPr>
              <a:t>).</a:t>
            </a:r>
            <a:endParaRPr lang="cs-CZ" sz="3200" dirty="0" smtClean="0">
              <a:latin typeface="Calisto MT" panose="02040603050505030304" pitchFamily="18" charset="0"/>
            </a:endParaRPr>
          </a:p>
          <a:p>
            <a:pPr marL="0" indent="0">
              <a:buNone/>
            </a:pPr>
            <a:endParaRPr lang="cs-CZ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8830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73572"/>
            <a:ext cx="10515600" cy="945932"/>
          </a:xfrm>
        </p:spPr>
        <p:txBody>
          <a:bodyPr>
            <a:normAutofit/>
          </a:bodyPr>
          <a:lstStyle/>
          <a:p>
            <a:pPr algn="ctr"/>
            <a:r>
              <a:rPr lang="cs-CZ" dirty="0" smtClean="0">
                <a:latin typeface="Calisto MT" panose="02040603050505030304" pitchFamily="18" charset="0"/>
              </a:rPr>
              <a:t>Biotransformace </a:t>
            </a:r>
            <a:r>
              <a:rPr lang="cs-CZ" dirty="0" err="1" smtClean="0">
                <a:latin typeface="Calisto MT" panose="02040603050505030304" pitchFamily="18" charset="0"/>
              </a:rPr>
              <a:t>xenobiotik</a:t>
            </a:r>
            <a:endParaRPr lang="cs-CZ" dirty="0">
              <a:latin typeface="Calisto MT" panose="0204060305050503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61241"/>
            <a:ext cx="10515600" cy="54338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Biotransformační enzymy se vyskytují především v mikrozomech jaterních buněk, ale také v orgánech a tkáních, které bezprostředně zajišťují výměnu látek (trávicí ústrojí, ledviny, plíce, kůže, placenta</a:t>
            </a:r>
            <a:r>
              <a:rPr lang="cs-CZ" sz="3200" dirty="0" smtClean="0">
                <a:latin typeface="Calisto MT" panose="02040603050505030304" pitchFamily="18" charset="0"/>
              </a:rPr>
              <a:t>…).</a:t>
            </a:r>
            <a:endParaRPr lang="cs-CZ" sz="3200" dirty="0" smtClean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Pro biotransformaci </a:t>
            </a:r>
            <a:r>
              <a:rPr lang="cs-CZ" sz="3200" dirty="0" err="1" smtClean="0">
                <a:latin typeface="Calisto MT" panose="02040603050505030304" pitchFamily="18" charset="0"/>
              </a:rPr>
              <a:t>xenobiotik</a:t>
            </a:r>
            <a:r>
              <a:rPr lang="cs-CZ" sz="3200" dirty="0" smtClean="0">
                <a:latin typeface="Calisto MT" panose="02040603050505030304" pitchFamily="18" charset="0"/>
              </a:rPr>
              <a:t> mají ale rozhodující funkci </a:t>
            </a:r>
            <a:r>
              <a:rPr lang="cs-CZ" sz="3200" dirty="0" smtClean="0">
                <a:latin typeface="Calisto MT" panose="02040603050505030304" pitchFamily="18" charset="0"/>
              </a:rPr>
              <a:t>játra.</a:t>
            </a:r>
            <a:endParaRPr lang="cs-CZ" sz="3200" dirty="0" smtClean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Na biotransformacích se účastní enzymatické systémy zabudované do membrán endoplazmatického retikula jaterních </a:t>
            </a:r>
            <a:r>
              <a:rPr lang="cs-CZ" sz="3200" dirty="0" smtClean="0">
                <a:latin typeface="Calisto MT" panose="02040603050505030304" pitchFamily="18" charset="0"/>
              </a:rPr>
              <a:t>buněk.</a:t>
            </a:r>
            <a:endParaRPr lang="cs-CZ" sz="3200" dirty="0" smtClean="0">
              <a:latin typeface="Calisto MT" panose="02040603050505030304" pitchFamily="18" charset="0"/>
            </a:endParaRPr>
          </a:p>
          <a:p>
            <a:pPr marL="0" indent="0">
              <a:buNone/>
            </a:pPr>
            <a:endParaRPr lang="cs-CZ" sz="3200" dirty="0" smtClean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5452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54000"/>
            <a:ext cx="10515600" cy="64414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 err="1" smtClean="0">
                <a:latin typeface="Calisto MT" panose="02040603050505030304" pitchFamily="18" charset="0"/>
              </a:rPr>
              <a:t>Xenobiotika</a:t>
            </a:r>
            <a:r>
              <a:rPr lang="cs-CZ" sz="3200" dirty="0" smtClean="0">
                <a:latin typeface="Calisto MT" panose="02040603050505030304" pitchFamily="18" charset="0"/>
              </a:rPr>
              <a:t> se v játrech metabolizují pouze prostřednictvím malého počtu reakcí: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>
                <a:latin typeface="Calisto MT" panose="02040603050505030304" pitchFamily="18" charset="0"/>
              </a:rPr>
              <a:t> </a:t>
            </a:r>
            <a:r>
              <a:rPr lang="cs-CZ" sz="3200" dirty="0" smtClean="0">
                <a:latin typeface="Calisto MT" panose="02040603050505030304" pitchFamily="18" charset="0"/>
              </a:rPr>
              <a:t>oxidací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>
                <a:latin typeface="Calisto MT" panose="02040603050505030304" pitchFamily="18" charset="0"/>
              </a:rPr>
              <a:t> </a:t>
            </a:r>
            <a:r>
              <a:rPr lang="cs-CZ" sz="3200" dirty="0" smtClean="0">
                <a:latin typeface="Calisto MT" panose="02040603050505030304" pitchFamily="18" charset="0"/>
              </a:rPr>
              <a:t>redukcí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>
                <a:latin typeface="Calisto MT" panose="02040603050505030304" pitchFamily="18" charset="0"/>
              </a:rPr>
              <a:t> </a:t>
            </a:r>
            <a:r>
              <a:rPr lang="cs-CZ" sz="3200" dirty="0" smtClean="0">
                <a:latin typeface="Calisto MT" panose="02040603050505030304" pitchFamily="18" charset="0"/>
              </a:rPr>
              <a:t>hydrolýz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>
                <a:latin typeface="Calisto MT" panose="02040603050505030304" pitchFamily="18" charset="0"/>
              </a:rPr>
              <a:t> </a:t>
            </a:r>
            <a:r>
              <a:rPr lang="cs-CZ" sz="3200" dirty="0" smtClean="0">
                <a:latin typeface="Calisto MT" panose="02040603050505030304" pitchFamily="18" charset="0"/>
              </a:rPr>
              <a:t>konjugací</a:t>
            </a:r>
          </a:p>
          <a:p>
            <a:pPr marL="0" indent="0">
              <a:buNone/>
            </a:pPr>
            <a:endParaRPr lang="cs-CZ" sz="3200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Jejich hlavním cílem je přeměnit lipofilní sloučeniny na </a:t>
            </a:r>
            <a:r>
              <a:rPr lang="cs-CZ" sz="3200" dirty="0" smtClean="0">
                <a:latin typeface="Calisto MT" panose="02040603050505030304" pitchFamily="18" charset="0"/>
              </a:rPr>
              <a:t>hydrofilní.</a:t>
            </a:r>
            <a:endParaRPr lang="cs-CZ" sz="3200" dirty="0" smtClean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Hydrofilní sloučeniny se podstatně lépe odstraňují z krve a organismu prostřednictvím </a:t>
            </a:r>
            <a:r>
              <a:rPr lang="cs-CZ" sz="3200" dirty="0" smtClean="0">
                <a:latin typeface="Calisto MT" panose="02040603050505030304" pitchFamily="18" charset="0"/>
              </a:rPr>
              <a:t>ledvin.</a:t>
            </a:r>
            <a:endParaRPr lang="cs-CZ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43100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54000"/>
            <a:ext cx="10515600" cy="64414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Biotransformace </a:t>
            </a:r>
            <a:r>
              <a:rPr lang="cs-CZ" sz="3200" dirty="0" err="1" smtClean="0">
                <a:latin typeface="Calisto MT" panose="02040603050505030304" pitchFamily="18" charset="0"/>
              </a:rPr>
              <a:t>xenobiotik</a:t>
            </a:r>
            <a:r>
              <a:rPr lang="cs-CZ" sz="3200" dirty="0" smtClean="0">
                <a:latin typeface="Calisto MT" panose="02040603050505030304" pitchFamily="18" charset="0"/>
              </a:rPr>
              <a:t> je obvykle dvoufázový </a:t>
            </a:r>
            <a:r>
              <a:rPr lang="cs-CZ" sz="3200" dirty="0" smtClean="0">
                <a:latin typeface="Calisto MT" panose="02040603050505030304" pitchFamily="18" charset="0"/>
              </a:rPr>
              <a:t>proces. </a:t>
            </a:r>
            <a:endParaRPr lang="cs-CZ" sz="3200" dirty="0" smtClean="0">
              <a:latin typeface="Calisto MT" panose="02040603050505030304" pitchFamily="18" charset="0"/>
            </a:endParaRPr>
          </a:p>
          <a:p>
            <a:pPr marL="0" indent="0">
              <a:buNone/>
            </a:pPr>
            <a:endParaRPr lang="cs-CZ" sz="3200" dirty="0" smtClean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V první fázi jsou na molekulu </a:t>
            </a:r>
            <a:r>
              <a:rPr lang="cs-CZ" sz="3200" dirty="0" err="1" smtClean="0">
                <a:latin typeface="Calisto MT" panose="02040603050505030304" pitchFamily="18" charset="0"/>
              </a:rPr>
              <a:t>xenobiotika</a:t>
            </a:r>
            <a:r>
              <a:rPr lang="cs-CZ" sz="3200" dirty="0" smtClean="0">
                <a:latin typeface="Calisto MT" panose="02040603050505030304" pitchFamily="18" charset="0"/>
              </a:rPr>
              <a:t> navázány reaktivní funkční skupiny (-OH, -COOH, -NH2, -SH…), pomocí kterých se takto modifikované </a:t>
            </a:r>
            <a:r>
              <a:rPr lang="cs-CZ" sz="3200" dirty="0" err="1" smtClean="0">
                <a:latin typeface="Calisto MT" panose="02040603050505030304" pitchFamily="18" charset="0"/>
              </a:rPr>
              <a:t>xenobiotikum</a:t>
            </a:r>
            <a:r>
              <a:rPr lang="cs-CZ" sz="3200" dirty="0" smtClean="0">
                <a:latin typeface="Calisto MT" panose="02040603050505030304" pitchFamily="18" charset="0"/>
              </a:rPr>
              <a:t> může zapojit do různých konjugačních reakcí (druhá fáze</a:t>
            </a:r>
            <a:r>
              <a:rPr lang="cs-CZ" sz="3200" dirty="0" smtClean="0">
                <a:latin typeface="Calisto MT" panose="02040603050505030304" pitchFamily="18" charset="0"/>
              </a:rPr>
              <a:t>).</a:t>
            </a:r>
            <a:endParaRPr lang="cs-CZ" sz="3200" dirty="0" smtClean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Pokud </a:t>
            </a:r>
            <a:r>
              <a:rPr lang="cs-CZ" sz="3200" dirty="0" err="1" smtClean="0">
                <a:latin typeface="Calisto MT" panose="02040603050505030304" pitchFamily="18" charset="0"/>
              </a:rPr>
              <a:t>xenobiotikum</a:t>
            </a:r>
            <a:r>
              <a:rPr lang="cs-CZ" sz="3200" dirty="0" smtClean="0">
                <a:latin typeface="Calisto MT" panose="02040603050505030304" pitchFamily="18" charset="0"/>
              </a:rPr>
              <a:t> samo obsahuje reaktivní skupinu/</a:t>
            </a:r>
            <a:r>
              <a:rPr lang="cs-CZ" sz="3200" dirty="0" err="1" smtClean="0">
                <a:latin typeface="Calisto MT" panose="02040603050505030304" pitchFamily="18" charset="0"/>
              </a:rPr>
              <a:t>ny</a:t>
            </a:r>
            <a:r>
              <a:rPr lang="cs-CZ" sz="3200" dirty="0" smtClean="0">
                <a:latin typeface="Calisto MT" panose="02040603050505030304" pitchFamily="18" charset="0"/>
              </a:rPr>
              <a:t>, </a:t>
            </a:r>
            <a:r>
              <a:rPr lang="cs-CZ" sz="3200" dirty="0" err="1" smtClean="0">
                <a:latin typeface="Calisto MT" panose="02040603050505030304" pitchFamily="18" charset="0"/>
              </a:rPr>
              <a:t>vtupuje</a:t>
            </a:r>
            <a:r>
              <a:rPr lang="cs-CZ" sz="3200" dirty="0" smtClean="0">
                <a:latin typeface="Calisto MT" panose="02040603050505030304" pitchFamily="18" charset="0"/>
              </a:rPr>
              <a:t> přímo do druhé fáze (konjugační reakce</a:t>
            </a:r>
            <a:r>
              <a:rPr lang="cs-CZ" sz="3200" dirty="0" smtClean="0">
                <a:latin typeface="Calisto MT" panose="02040603050505030304" pitchFamily="18" charset="0"/>
              </a:rPr>
              <a:t>).</a:t>
            </a:r>
            <a:endParaRPr lang="cs-CZ" sz="3200" dirty="0" smtClean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Některá </a:t>
            </a:r>
            <a:r>
              <a:rPr lang="cs-CZ" sz="3200" dirty="0" err="1" smtClean="0">
                <a:latin typeface="Calisto MT" panose="02040603050505030304" pitchFamily="18" charset="0"/>
              </a:rPr>
              <a:t>xenobiotika</a:t>
            </a:r>
            <a:r>
              <a:rPr lang="cs-CZ" sz="3200" dirty="0" smtClean="0">
                <a:latin typeface="Calisto MT" panose="02040603050505030304" pitchFamily="18" charset="0"/>
              </a:rPr>
              <a:t> se transformují pouze v první fázi, protože jejich fyzikální/chemické vlastnosti brání </a:t>
            </a:r>
            <a:r>
              <a:rPr lang="cs-CZ" sz="3200" dirty="0" smtClean="0">
                <a:latin typeface="Calisto MT" panose="02040603050505030304" pitchFamily="18" charset="0"/>
              </a:rPr>
              <a:t>konjugaci.</a:t>
            </a:r>
            <a:endParaRPr lang="cs-CZ" sz="3200" dirty="0" smtClean="0">
              <a:latin typeface="Calisto MT" panose="02040603050505030304" pitchFamily="18" charset="0"/>
            </a:endParaRPr>
          </a:p>
          <a:p>
            <a:pPr marL="0" indent="0">
              <a:buNone/>
            </a:pPr>
            <a:endParaRPr lang="cs-CZ" sz="3200" dirty="0" smtClean="0">
              <a:latin typeface="Calisto MT" panose="02040603050505030304" pitchFamily="18" charset="0"/>
            </a:endParaRPr>
          </a:p>
          <a:p>
            <a:pPr marL="0" indent="0">
              <a:buNone/>
            </a:pPr>
            <a:endParaRPr lang="cs-CZ" sz="3200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endParaRPr lang="cs-CZ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13334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54000"/>
            <a:ext cx="10515600" cy="64414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Ve druhé fázi probíhají syntetické konjugační reakce s molekulami </a:t>
            </a:r>
            <a:r>
              <a:rPr lang="cs-CZ" sz="3200" dirty="0" err="1" smtClean="0">
                <a:latin typeface="Calisto MT" panose="02040603050505030304" pitchFamily="18" charset="0"/>
              </a:rPr>
              <a:t>xenobiotika</a:t>
            </a:r>
            <a:r>
              <a:rPr lang="cs-CZ" sz="3200" dirty="0" smtClean="0">
                <a:latin typeface="Calisto MT" panose="02040603050505030304" pitchFamily="18" charset="0"/>
              </a:rPr>
              <a:t> modifikovanými v první fázi </a:t>
            </a:r>
            <a:r>
              <a:rPr lang="cs-CZ" sz="3200" dirty="0" smtClean="0">
                <a:latin typeface="Calisto MT" panose="02040603050505030304" pitchFamily="18" charset="0"/>
              </a:rPr>
              <a:t>biotransformace.</a:t>
            </a:r>
            <a:endParaRPr lang="cs-CZ" sz="3200" dirty="0" smtClean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Vznikají </a:t>
            </a:r>
            <a:r>
              <a:rPr lang="cs-CZ" sz="3200" dirty="0" err="1" smtClean="0">
                <a:latin typeface="Calisto MT" panose="02040603050505030304" pitchFamily="18" charset="0"/>
              </a:rPr>
              <a:t>acylderiváty</a:t>
            </a:r>
            <a:r>
              <a:rPr lang="cs-CZ" sz="3200" dirty="0" smtClean="0">
                <a:latin typeface="Calisto MT" panose="02040603050505030304" pitchFamily="18" charset="0"/>
              </a:rPr>
              <a:t>, </a:t>
            </a:r>
            <a:r>
              <a:rPr lang="cs-CZ" sz="3200" dirty="0" err="1" smtClean="0">
                <a:latin typeface="Calisto MT" panose="02040603050505030304" pitchFamily="18" charset="0"/>
              </a:rPr>
              <a:t>metylované</a:t>
            </a:r>
            <a:r>
              <a:rPr lang="cs-CZ" sz="3200" dirty="0" smtClean="0">
                <a:latin typeface="Calisto MT" panose="02040603050505030304" pitchFamily="18" charset="0"/>
              </a:rPr>
              <a:t> sloučeniny,  estery kyseliny sírové, konjugáty s kyselinou </a:t>
            </a:r>
            <a:r>
              <a:rPr lang="cs-CZ" sz="3200" dirty="0" err="1" smtClean="0">
                <a:latin typeface="Calisto MT" panose="02040603050505030304" pitchFamily="18" charset="0"/>
              </a:rPr>
              <a:t>glukuronovou</a:t>
            </a:r>
            <a:r>
              <a:rPr lang="cs-CZ" sz="3200" dirty="0" smtClean="0">
                <a:latin typeface="Calisto MT" panose="02040603050505030304" pitchFamily="18" charset="0"/>
              </a:rPr>
              <a:t>, glycinem, glutamanem, glutationem apod. </a:t>
            </a:r>
          </a:p>
          <a:p>
            <a:pPr marL="0" indent="0">
              <a:buNone/>
            </a:pPr>
            <a:endParaRPr lang="cs-CZ" sz="3200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Z hlediska toxicity mohou v první fázi vznikat látky méně nebo více toxické, případně látky s jiným typem toxicity anebo farmakologického </a:t>
            </a:r>
            <a:r>
              <a:rPr lang="cs-CZ" sz="3200" dirty="0" smtClean="0">
                <a:latin typeface="Calisto MT" panose="02040603050505030304" pitchFamily="18" charset="0"/>
              </a:rPr>
              <a:t>účinku.</a:t>
            </a:r>
            <a:endParaRPr lang="cs-CZ" sz="3200" dirty="0" smtClean="0">
              <a:latin typeface="Calisto MT" panose="02040603050505030304" pitchFamily="18" charset="0"/>
            </a:endParaRPr>
          </a:p>
          <a:p>
            <a:pPr marL="0" indent="0">
              <a:buNone/>
            </a:pPr>
            <a:endParaRPr lang="cs-CZ" sz="3200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Ve druhé fázi vznikají látky výhradně netoxické a </a:t>
            </a:r>
            <a:r>
              <a:rPr lang="cs-CZ" sz="3200" dirty="0" smtClean="0">
                <a:latin typeface="Calisto MT" panose="02040603050505030304" pitchFamily="18" charset="0"/>
              </a:rPr>
              <a:t>neaktivní.</a:t>
            </a:r>
            <a:endParaRPr lang="cs-CZ" sz="3200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endParaRPr lang="cs-CZ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117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54000"/>
            <a:ext cx="10515600" cy="6441440"/>
          </a:xfrm>
        </p:spPr>
        <p:txBody>
          <a:bodyPr/>
          <a:lstStyle/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Játra jsou největší žlázou v živočišném </a:t>
            </a:r>
            <a:r>
              <a:rPr lang="cs-CZ" sz="3200" dirty="0" smtClean="0">
                <a:latin typeface="Calisto MT" panose="02040603050505030304" pitchFamily="18" charset="0"/>
              </a:rPr>
              <a:t>organismu.</a:t>
            </a:r>
            <a:endParaRPr lang="cs-CZ" sz="3200" dirty="0" smtClean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Funkčně jsou včleněny mezi krevní síť sbírající krev z trávicího ústrojí a mezi ostatní krevní oběh a tak má ústřední metabolickou a kontrolní </a:t>
            </a:r>
            <a:r>
              <a:rPr lang="cs-CZ" sz="3200" dirty="0" smtClean="0">
                <a:latin typeface="Calisto MT" panose="02040603050505030304" pitchFamily="18" charset="0"/>
              </a:rPr>
              <a:t>funkci.</a:t>
            </a:r>
            <a:endParaRPr lang="cs-CZ" sz="3200" dirty="0" smtClean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Přes játra proteče za hodinu více než 100 litrů </a:t>
            </a:r>
            <a:r>
              <a:rPr lang="cs-CZ" sz="3200" dirty="0" smtClean="0">
                <a:latin typeface="Calisto MT" panose="02040603050505030304" pitchFamily="18" charset="0"/>
              </a:rPr>
              <a:t>krve.</a:t>
            </a:r>
            <a:endParaRPr lang="cs-CZ" sz="3200" dirty="0" smtClean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Některé látky játra zadržují, jiné přeměňují nebo shromažďují do zásoby (glykogen, železo, kobalaminy, glutation), aby je v případě potřeby uvolnila do krve</a:t>
            </a: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Játra tvoří 2 – 3 % hmotnosti organismu, obsahují 55 – 82 % </a:t>
            </a:r>
            <a:r>
              <a:rPr lang="cs-CZ" sz="3200" dirty="0" smtClean="0">
                <a:latin typeface="Calisto MT" panose="02040603050505030304" pitchFamily="18" charset="0"/>
              </a:rPr>
              <a:t>vody.</a:t>
            </a:r>
            <a:endParaRPr lang="cs-CZ" sz="3200" dirty="0" smtClean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15 % sušiny tvoří proteiny, 2 % tuky, 1,5 % fosfolipidy, 0,5 % cholesterol, 5 % sacharidy (glykogen, heparin), 1,5 % minerální látky (železo, měď</a:t>
            </a:r>
            <a:r>
              <a:rPr lang="cs-CZ" sz="3200" dirty="0" smtClean="0">
                <a:latin typeface="Calisto MT" panose="02040603050505030304" pitchFamily="18" charset="0"/>
              </a:rPr>
              <a:t>).</a:t>
            </a:r>
            <a:endParaRPr lang="cs-CZ" sz="3200" dirty="0" smtClean="0">
              <a:latin typeface="Calisto MT" panose="02040603050505030304" pitchFamily="18" charset="0"/>
            </a:endParaRPr>
          </a:p>
          <a:p>
            <a:pPr marL="0" indent="0">
              <a:buNone/>
            </a:pPr>
            <a:endParaRPr lang="cs-CZ" dirty="0" smtClean="0">
              <a:latin typeface="Calisto MT" panose="02040603050505030304" pitchFamily="18" charset="0"/>
            </a:endParaRPr>
          </a:p>
          <a:p>
            <a:pPr marL="0" indent="0">
              <a:buNone/>
            </a:pPr>
            <a:endParaRPr lang="cs-CZ" dirty="0" smtClean="0">
              <a:latin typeface="Calisto MT" panose="02040603050505030304" pitchFamily="18" charset="0"/>
            </a:endParaRPr>
          </a:p>
          <a:p>
            <a:endParaRPr lang="cs-CZ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716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54000"/>
            <a:ext cx="10515600" cy="660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V sušině jater je i vysoký obsah </a:t>
            </a:r>
            <a:r>
              <a:rPr lang="cs-CZ" sz="3200" dirty="0" smtClean="0">
                <a:latin typeface="Calisto MT" panose="02040603050505030304" pitchFamily="18" charset="0"/>
              </a:rPr>
              <a:t>vitaminů.</a:t>
            </a:r>
            <a:endParaRPr lang="cs-CZ" sz="3200" dirty="0" smtClean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V játrech probíhá intenzivní metabolismus, takže se v nich vyskytuje i velké množství </a:t>
            </a:r>
            <a:r>
              <a:rPr lang="cs-CZ" sz="3200" dirty="0" smtClean="0">
                <a:latin typeface="Calisto MT" panose="02040603050505030304" pitchFamily="18" charset="0"/>
              </a:rPr>
              <a:t>enzymů.</a:t>
            </a:r>
            <a:endParaRPr lang="cs-CZ" sz="3200" dirty="0" smtClean="0">
              <a:latin typeface="Calisto MT" panose="02040603050505030304" pitchFamily="18" charset="0"/>
            </a:endParaRPr>
          </a:p>
          <a:p>
            <a:pPr marL="0" indent="0">
              <a:buNone/>
            </a:pPr>
            <a:endParaRPr lang="cs-CZ" dirty="0" smtClean="0">
              <a:latin typeface="Calisto MT" panose="02040603050505030304" pitchFamily="18" charset="0"/>
            </a:endParaRPr>
          </a:p>
          <a:p>
            <a:endParaRPr lang="cs-CZ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0932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73572"/>
            <a:ext cx="10515600" cy="945932"/>
          </a:xfrm>
        </p:spPr>
        <p:txBody>
          <a:bodyPr>
            <a:normAutofit/>
          </a:bodyPr>
          <a:lstStyle/>
          <a:p>
            <a:pPr algn="ctr"/>
            <a:r>
              <a:rPr lang="cs-CZ" dirty="0" smtClean="0">
                <a:latin typeface="Calisto MT" panose="02040603050505030304" pitchFamily="18" charset="0"/>
              </a:rPr>
              <a:t>Játra a přeměna sacharidů</a:t>
            </a:r>
            <a:endParaRPr lang="cs-CZ" dirty="0">
              <a:latin typeface="Calisto MT" panose="0204060305050503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61241"/>
            <a:ext cx="10515600" cy="54338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>
                <a:latin typeface="Calisto MT" panose="02040603050505030304" pitchFamily="18" charset="0"/>
              </a:rPr>
              <a:t>Játra člověka obsahují asi 1 – 4 % glykogenu, jehož obsah se může při zvýšeném příjmu sacharidů zvýšit až na 10 </a:t>
            </a:r>
            <a:r>
              <a:rPr lang="cs-CZ" sz="3200" dirty="0" smtClean="0">
                <a:latin typeface="Calisto MT" panose="02040603050505030304" pitchFamily="18" charset="0"/>
              </a:rPr>
              <a:t>%.</a:t>
            </a:r>
            <a:endParaRPr lang="cs-CZ" sz="3200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cs-CZ" sz="3200" dirty="0">
                <a:latin typeface="Calisto MT" panose="02040603050505030304" pitchFamily="18" charset="0"/>
              </a:rPr>
              <a:t>Obsah glukózy v játrech je nízký, asi jen tolik, kolik odpovídá její koncentraci v </a:t>
            </a:r>
            <a:r>
              <a:rPr lang="cs-CZ" sz="3200" dirty="0" smtClean="0">
                <a:latin typeface="Calisto MT" panose="02040603050505030304" pitchFamily="18" charset="0"/>
              </a:rPr>
              <a:t>krvi.</a:t>
            </a:r>
            <a:endParaRPr lang="cs-CZ" sz="3200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cs-CZ" sz="3200" dirty="0">
                <a:latin typeface="Calisto MT" panose="02040603050505030304" pitchFamily="18" charset="0"/>
              </a:rPr>
              <a:t>V játrech se krev zásobuje glukózou a její koncentrace je velmi pečlivě regulována hormonálně (inzulin, adrenalin, </a:t>
            </a:r>
            <a:r>
              <a:rPr lang="cs-CZ" sz="3200" dirty="0" err="1">
                <a:latin typeface="Calisto MT" panose="02040603050505030304" pitchFamily="18" charset="0"/>
              </a:rPr>
              <a:t>glukagon</a:t>
            </a:r>
            <a:r>
              <a:rPr lang="cs-CZ" sz="3200" dirty="0">
                <a:latin typeface="Calisto MT" panose="02040603050505030304" pitchFamily="18" charset="0"/>
              </a:rPr>
              <a:t>, růstový hormon, ACTH) a centrální nervovou </a:t>
            </a:r>
            <a:r>
              <a:rPr lang="cs-CZ" sz="3200" dirty="0" smtClean="0">
                <a:latin typeface="Calisto MT" panose="02040603050505030304" pitchFamily="18" charset="0"/>
              </a:rPr>
              <a:t>soustavou.</a:t>
            </a:r>
            <a:endParaRPr lang="cs-CZ" sz="3200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cs-CZ" sz="3200" dirty="0">
                <a:latin typeface="Calisto MT" panose="02040603050505030304" pitchFamily="18" charset="0"/>
              </a:rPr>
              <a:t>V játrech neustále probíhá syntéza a rozklad glykogenu podle obsahu glukózy v krvi.</a:t>
            </a:r>
          </a:p>
          <a:p>
            <a:pPr marL="0" indent="0"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363312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54000"/>
            <a:ext cx="10515600" cy="64414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Probíhá zde i glukoneogeneze, zejména z produktů odbourávání proteinů (</a:t>
            </a:r>
            <a:r>
              <a:rPr lang="cs-CZ" sz="3200" dirty="0" err="1" smtClean="0">
                <a:latin typeface="Calisto MT" panose="02040603050505030304" pitchFamily="18" charset="0"/>
              </a:rPr>
              <a:t>glukogenové</a:t>
            </a:r>
            <a:r>
              <a:rPr lang="cs-CZ" sz="3200" dirty="0" smtClean="0">
                <a:latin typeface="Calisto MT" panose="02040603050505030304" pitchFamily="18" charset="0"/>
              </a:rPr>
              <a:t> aminokyseliny), z kyseliny mléčné a </a:t>
            </a:r>
            <a:r>
              <a:rPr lang="cs-CZ" sz="3200" dirty="0" smtClean="0">
                <a:latin typeface="Calisto MT" panose="02040603050505030304" pitchFamily="18" charset="0"/>
              </a:rPr>
              <a:t>glycerolu.</a:t>
            </a:r>
            <a:endParaRPr lang="cs-CZ" sz="3200" dirty="0" smtClean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Kromě glykolýzy se asi 40 % glukózy degraduje v pentózovém cyklu, který je zdrojem NADPH pro </a:t>
            </a:r>
            <a:r>
              <a:rPr lang="cs-CZ" sz="3200" dirty="0" smtClean="0">
                <a:latin typeface="Calisto MT" panose="02040603050505030304" pitchFamily="18" charset="0"/>
              </a:rPr>
              <a:t>biosyntézy. </a:t>
            </a:r>
            <a:endParaRPr lang="cs-CZ" sz="3200" dirty="0" smtClean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V játrech probíhá i transformace vstřebaných méně obvyklých nebo přímo nevyužitelných sacharidů na </a:t>
            </a:r>
            <a:r>
              <a:rPr lang="cs-CZ" sz="3200" dirty="0" smtClean="0">
                <a:latin typeface="Calisto MT" panose="02040603050505030304" pitchFamily="18" charset="0"/>
              </a:rPr>
              <a:t>glukózu.</a:t>
            </a:r>
            <a:endParaRPr lang="cs-CZ" sz="3200" dirty="0" smtClean="0">
              <a:latin typeface="Calisto MT" panose="02040603050505030304" pitchFamily="18" charset="0"/>
            </a:endParaRPr>
          </a:p>
          <a:p>
            <a:pPr marL="0" indent="0">
              <a:buNone/>
            </a:pPr>
            <a:endParaRPr lang="cs-CZ" sz="3200" dirty="0" smtClean="0">
              <a:latin typeface="Calisto MT" panose="02040603050505030304" pitchFamily="18" charset="0"/>
            </a:endParaRPr>
          </a:p>
          <a:p>
            <a:pPr marL="0" indent="0">
              <a:buNone/>
            </a:pPr>
            <a:endParaRPr lang="cs-CZ" dirty="0" smtClean="0">
              <a:latin typeface="Calisto MT" panose="02040603050505030304" pitchFamily="18" charset="0"/>
            </a:endParaRPr>
          </a:p>
          <a:p>
            <a:pPr marL="0" indent="0">
              <a:buNone/>
            </a:pPr>
            <a:endParaRPr lang="cs-CZ" dirty="0" smtClean="0">
              <a:latin typeface="Calisto MT" panose="02040603050505030304" pitchFamily="18" charset="0"/>
            </a:endParaRPr>
          </a:p>
          <a:p>
            <a:endParaRPr lang="cs-CZ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1697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73572"/>
            <a:ext cx="10515600" cy="945932"/>
          </a:xfrm>
        </p:spPr>
        <p:txBody>
          <a:bodyPr>
            <a:normAutofit/>
          </a:bodyPr>
          <a:lstStyle/>
          <a:p>
            <a:pPr algn="ctr"/>
            <a:r>
              <a:rPr lang="cs-CZ" dirty="0" smtClean="0">
                <a:latin typeface="Calisto MT" panose="02040603050505030304" pitchFamily="18" charset="0"/>
              </a:rPr>
              <a:t>Játra a přeměna dusíkatých látek a lipidů</a:t>
            </a:r>
            <a:endParaRPr lang="cs-CZ" dirty="0">
              <a:latin typeface="Calisto MT" panose="0204060305050503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61241"/>
            <a:ext cx="10515600" cy="54338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V játrech probíhá intenzivní metabolismus dusíkatých látek: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>
                <a:latin typeface="Calisto MT" panose="02040603050505030304" pitchFamily="18" charset="0"/>
              </a:rPr>
              <a:t> </a:t>
            </a:r>
            <a:r>
              <a:rPr lang="cs-CZ" sz="3200" dirty="0" smtClean="0">
                <a:latin typeface="Calisto MT" panose="02040603050505030304" pitchFamily="18" charset="0"/>
              </a:rPr>
              <a:t>rozklad proteinů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 smtClean="0">
                <a:latin typeface="Calisto MT" panose="02040603050505030304" pitchFamily="18" charset="0"/>
              </a:rPr>
              <a:t> rozklad a přeměna aminokyselin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>
                <a:latin typeface="Calisto MT" panose="02040603050505030304" pitchFamily="18" charset="0"/>
              </a:rPr>
              <a:t> </a:t>
            </a:r>
            <a:r>
              <a:rPr lang="cs-CZ" sz="3200" dirty="0" smtClean="0">
                <a:latin typeface="Calisto MT" panose="02040603050505030304" pitchFamily="18" charset="0"/>
              </a:rPr>
              <a:t>syntéza vlastních </a:t>
            </a:r>
            <a:r>
              <a:rPr lang="cs-CZ" sz="3200" dirty="0" err="1" smtClean="0">
                <a:latin typeface="Calisto MT" panose="02040603050505030304" pitchFamily="18" charset="0"/>
              </a:rPr>
              <a:t>orgánověspecifických</a:t>
            </a:r>
            <a:r>
              <a:rPr lang="cs-CZ" sz="3200" dirty="0" smtClean="0">
                <a:latin typeface="Calisto MT" panose="02040603050505030304" pitchFamily="18" charset="0"/>
              </a:rPr>
              <a:t> proteinů a většiny plazmových proteinů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>
                <a:latin typeface="Calisto MT" panose="02040603050505030304" pitchFamily="18" charset="0"/>
              </a:rPr>
              <a:t> </a:t>
            </a:r>
            <a:r>
              <a:rPr lang="cs-CZ" sz="3200" dirty="0" smtClean="0">
                <a:latin typeface="Calisto MT" panose="02040603050505030304" pitchFamily="18" charset="0"/>
              </a:rPr>
              <a:t>tvoří se zde i močovina jako výsledný produkt odbourávání amoniaku</a:t>
            </a:r>
          </a:p>
        </p:txBody>
      </p:sp>
    </p:spTree>
    <p:extLst>
      <p:ext uri="{BB962C8B-B14F-4D97-AF65-F5344CB8AC3E}">
        <p14:creationId xmlns:p14="http://schemas.microsoft.com/office/powerpoint/2010/main" val="3326990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54000"/>
            <a:ext cx="10515600" cy="64414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>
                <a:latin typeface="Calisto MT" panose="02040603050505030304" pitchFamily="18" charset="0"/>
              </a:rPr>
              <a:t>Kromě toho se v játrech degradují polynukleotidy a jejich složky a probíhají i procesy metabolismu </a:t>
            </a:r>
            <a:r>
              <a:rPr lang="cs-CZ" sz="3200" dirty="0" smtClean="0">
                <a:latin typeface="Calisto MT" panose="02040603050505030304" pitchFamily="18" charset="0"/>
              </a:rPr>
              <a:t>lipidů: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>
                <a:latin typeface="Calisto MT" panose="02040603050505030304" pitchFamily="18" charset="0"/>
              </a:rPr>
              <a:t> </a:t>
            </a:r>
            <a:r>
              <a:rPr lang="cs-CZ" sz="3200" dirty="0" smtClean="0">
                <a:latin typeface="Calisto MT" panose="02040603050505030304" pitchFamily="18" charset="0"/>
              </a:rPr>
              <a:t>degradace lipidů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 smtClean="0">
                <a:latin typeface="Calisto MT" panose="02040603050505030304" pitchFamily="18" charset="0"/>
              </a:rPr>
              <a:t> oxidace karboxylových kyselin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 smtClean="0">
                <a:latin typeface="Calisto MT" panose="02040603050505030304" pitchFamily="18" charset="0"/>
              </a:rPr>
              <a:t> syntéza nových lipidů a jejich složek, které pak krev rozvádí po organismu</a:t>
            </a: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V játrech se syntetizuje i rozkládá cholesterol, přičemž vznikají žlučové </a:t>
            </a:r>
            <a:r>
              <a:rPr lang="cs-CZ" sz="3200" dirty="0" smtClean="0">
                <a:latin typeface="Calisto MT" panose="02040603050505030304" pitchFamily="18" charset="0"/>
              </a:rPr>
              <a:t>kyseliny.</a:t>
            </a:r>
            <a:endParaRPr lang="cs-CZ" sz="3200" dirty="0" smtClean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Játra mají bohaté zásoby vitaminů, což je důležité z hlediska </a:t>
            </a:r>
            <a:r>
              <a:rPr lang="cs-CZ" sz="3200" dirty="0" smtClean="0">
                <a:latin typeface="Calisto MT" panose="02040603050505030304" pitchFamily="18" charset="0"/>
              </a:rPr>
              <a:t>výživy.</a:t>
            </a:r>
            <a:endParaRPr lang="cs-CZ" sz="3200" dirty="0" smtClean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Vitaminy se v játrech neukládají do zásoby, ale jsou potřebné na saturaci intenzivního </a:t>
            </a:r>
            <a:r>
              <a:rPr lang="cs-CZ" sz="3200" dirty="0" smtClean="0">
                <a:latin typeface="Calisto MT" panose="02040603050505030304" pitchFamily="18" charset="0"/>
              </a:rPr>
              <a:t>metabolismu.</a:t>
            </a:r>
            <a:endParaRPr lang="cs-CZ" sz="3200" dirty="0" smtClean="0">
              <a:latin typeface="Calisto MT" panose="0204060305050503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cs-CZ" sz="3200" dirty="0"/>
          </a:p>
          <a:p>
            <a:pPr marL="0" indent="0">
              <a:buNone/>
            </a:pPr>
            <a:endParaRPr lang="cs-CZ" sz="3200" dirty="0" smtClean="0">
              <a:latin typeface="Calisto MT" panose="02040603050505030304" pitchFamily="18" charset="0"/>
            </a:endParaRPr>
          </a:p>
          <a:p>
            <a:pPr marL="0" indent="0">
              <a:buNone/>
            </a:pPr>
            <a:endParaRPr lang="cs-CZ" dirty="0" smtClean="0">
              <a:latin typeface="Calisto MT" panose="02040603050505030304" pitchFamily="18" charset="0"/>
            </a:endParaRPr>
          </a:p>
          <a:p>
            <a:pPr marL="0" indent="0">
              <a:buNone/>
            </a:pPr>
            <a:endParaRPr lang="cs-CZ" dirty="0" smtClean="0">
              <a:latin typeface="Calisto MT" panose="02040603050505030304" pitchFamily="18" charset="0"/>
            </a:endParaRPr>
          </a:p>
          <a:p>
            <a:endParaRPr lang="cs-CZ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30276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54000"/>
            <a:ext cx="10515600" cy="64414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Játra mají rozhodující úlohu v metabolizmu mnohých látek kolujících v krvi tím, že je syntetizují, ale i tím, že je </a:t>
            </a:r>
            <a:r>
              <a:rPr lang="cs-CZ" sz="3200" dirty="0" smtClean="0">
                <a:latin typeface="Calisto MT" panose="02040603050505030304" pitchFamily="18" charset="0"/>
              </a:rPr>
              <a:t>rozkládají.</a:t>
            </a:r>
            <a:endParaRPr lang="cs-CZ" sz="3200" dirty="0" smtClean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Jsou zásobárnou železa na stavbu hemoglobinu (při jehož syntéze má katalytický účinek měď</a:t>
            </a:r>
            <a:r>
              <a:rPr lang="cs-CZ" sz="3200" dirty="0" smtClean="0">
                <a:latin typeface="Calisto MT" panose="02040603050505030304" pitchFamily="18" charset="0"/>
              </a:rPr>
              <a:t>).</a:t>
            </a:r>
            <a:endParaRPr lang="cs-CZ" sz="3200" dirty="0" smtClean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Rozhodující úlohu mají játra i v procesu detoxikace cizorodých látek (léčiva, kontaminanty životního prostředí, </a:t>
            </a:r>
            <a:r>
              <a:rPr lang="cs-CZ" sz="3200" dirty="0" err="1" smtClean="0">
                <a:latin typeface="Calisto MT" panose="02040603050505030304" pitchFamily="18" charset="0"/>
              </a:rPr>
              <a:t>xenobiotika</a:t>
            </a:r>
            <a:r>
              <a:rPr lang="cs-CZ" sz="3200" dirty="0" smtClean="0">
                <a:latin typeface="Calisto MT" panose="02040603050505030304" pitchFamily="18" charset="0"/>
              </a:rPr>
              <a:t>…).</a:t>
            </a:r>
            <a:endParaRPr lang="cs-CZ" sz="3200" dirty="0" smtClean="0">
              <a:latin typeface="Calisto MT" panose="02040603050505030304" pitchFamily="18" charset="0"/>
            </a:endParaRPr>
          </a:p>
          <a:p>
            <a:pPr marL="0" indent="0">
              <a:buNone/>
            </a:pPr>
            <a:endParaRPr lang="cs-CZ" sz="3200" dirty="0"/>
          </a:p>
          <a:p>
            <a:pPr marL="0" indent="0">
              <a:buNone/>
            </a:pPr>
            <a:endParaRPr lang="cs-CZ" sz="3200" dirty="0" smtClean="0">
              <a:latin typeface="Calisto MT" panose="02040603050505030304" pitchFamily="18" charset="0"/>
            </a:endParaRPr>
          </a:p>
          <a:p>
            <a:pPr marL="0" indent="0">
              <a:buNone/>
            </a:pPr>
            <a:endParaRPr lang="cs-CZ" dirty="0" smtClean="0">
              <a:latin typeface="Calisto MT" panose="02040603050505030304" pitchFamily="18" charset="0"/>
            </a:endParaRPr>
          </a:p>
          <a:p>
            <a:pPr marL="0" indent="0">
              <a:buNone/>
            </a:pPr>
            <a:endParaRPr lang="cs-CZ" dirty="0" smtClean="0">
              <a:latin typeface="Calisto MT" panose="02040603050505030304" pitchFamily="18" charset="0"/>
            </a:endParaRPr>
          </a:p>
          <a:p>
            <a:endParaRPr lang="cs-CZ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6615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73572"/>
            <a:ext cx="10515600" cy="945932"/>
          </a:xfrm>
        </p:spPr>
        <p:txBody>
          <a:bodyPr>
            <a:normAutofit/>
          </a:bodyPr>
          <a:lstStyle/>
          <a:p>
            <a:pPr algn="ctr"/>
            <a:r>
              <a:rPr lang="cs-CZ" dirty="0" smtClean="0">
                <a:latin typeface="Calisto MT" panose="02040603050505030304" pitchFamily="18" charset="0"/>
              </a:rPr>
              <a:t>Žluč</a:t>
            </a:r>
            <a:endParaRPr lang="cs-CZ" dirty="0">
              <a:latin typeface="Calisto MT" panose="0204060305050503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61241"/>
            <a:ext cx="10515600" cy="54338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V játrech se tvoří žluč, která je z jaterních buněk neustále odváděna do </a:t>
            </a:r>
            <a:r>
              <a:rPr lang="cs-CZ" sz="3200" dirty="0" smtClean="0">
                <a:latin typeface="Calisto MT" panose="02040603050505030304" pitchFamily="18" charset="0"/>
              </a:rPr>
              <a:t>žlučníku.</a:t>
            </a:r>
            <a:endParaRPr lang="cs-CZ" sz="3200" dirty="0" smtClean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Denně se u člověka vytvoří 500 – 800 ml </a:t>
            </a:r>
            <a:r>
              <a:rPr lang="cs-CZ" sz="3200" dirty="0" smtClean="0">
                <a:latin typeface="Calisto MT" panose="02040603050505030304" pitchFamily="18" charset="0"/>
              </a:rPr>
              <a:t>žluči.</a:t>
            </a:r>
            <a:endParaRPr lang="cs-CZ" sz="3200" dirty="0" smtClean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Žluč obsahuje: žlučové kyseliny, cholesterol, žlučová barviva, lipidy, karboxylové kyseliny, mucin, </a:t>
            </a:r>
            <a:r>
              <a:rPr lang="cs-CZ" sz="3200" dirty="0" err="1" smtClean="0">
                <a:latin typeface="Calisto MT" panose="02040603050505030304" pitchFamily="18" charset="0"/>
              </a:rPr>
              <a:t>močovinyu</a:t>
            </a:r>
            <a:r>
              <a:rPr lang="cs-CZ" sz="3200" dirty="0" smtClean="0">
                <a:latin typeface="Calisto MT" panose="02040603050505030304" pitchFamily="18" charset="0"/>
              </a:rPr>
              <a:t>, kyselinu močovou a minerální soli.</a:t>
            </a: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pH žluči je 7 – </a:t>
            </a:r>
            <a:r>
              <a:rPr lang="cs-CZ" sz="3200" dirty="0" smtClean="0">
                <a:latin typeface="Calisto MT" panose="02040603050505030304" pitchFamily="18" charset="0"/>
              </a:rPr>
              <a:t>7,7.</a:t>
            </a:r>
            <a:endParaRPr lang="cs-CZ" sz="3200" dirty="0" smtClean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Žlučník se vyprazdňuje do dvanáctníku v době, kdy se tam přesouvá trávenina z </a:t>
            </a:r>
            <a:r>
              <a:rPr lang="cs-CZ" sz="3200" dirty="0" smtClean="0">
                <a:latin typeface="Calisto MT" panose="02040603050505030304" pitchFamily="18" charset="0"/>
              </a:rPr>
              <a:t>žaludku.</a:t>
            </a:r>
            <a:endParaRPr lang="cs-CZ" sz="3200" dirty="0" smtClean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00717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309</TotalTime>
  <Words>1045</Words>
  <Application>Microsoft Office PowerPoint</Application>
  <PresentationFormat>Širokoúhlá obrazovka</PresentationFormat>
  <Paragraphs>92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Calisto MT</vt:lpstr>
      <vt:lpstr>Wingdings</vt:lpstr>
      <vt:lpstr>Office Theme</vt:lpstr>
      <vt:lpstr>Biochemie jater</vt:lpstr>
      <vt:lpstr>Prezentace aplikace PowerPoint</vt:lpstr>
      <vt:lpstr>Prezentace aplikace PowerPoint</vt:lpstr>
      <vt:lpstr>Játra a přeměna sacharidů</vt:lpstr>
      <vt:lpstr>Prezentace aplikace PowerPoint</vt:lpstr>
      <vt:lpstr>Játra a přeměna dusíkatých látek a lipidů</vt:lpstr>
      <vt:lpstr>Prezentace aplikace PowerPoint</vt:lpstr>
      <vt:lpstr>Prezentace aplikace PowerPoint</vt:lpstr>
      <vt:lpstr>Žluč</vt:lpstr>
      <vt:lpstr>Žlučová barviva</vt:lpstr>
      <vt:lpstr>Metabolismus xenobiotik v játrech</vt:lpstr>
      <vt:lpstr>Prezentace aplikace PowerPoint</vt:lpstr>
      <vt:lpstr>Prezentace aplikace PowerPoint</vt:lpstr>
      <vt:lpstr>Biotransformace xenobiotik</vt:lpstr>
      <vt:lpstr>Prezentace aplikace PowerPoint</vt:lpstr>
      <vt:lpstr>Prezentace aplikace PowerPoint</vt:lpstr>
      <vt:lpstr>Prezentace aplikace PowerPoint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Biochemie jater</dc:title>
  <dc:creator>Ptáček Petr, Mgr.</dc:creator>
  <cp:lastModifiedBy>Ptáček Petr, Mgr.</cp:lastModifiedBy>
  <cp:revision>25</cp:revision>
  <dcterms:created xsi:type="dcterms:W3CDTF">2024-08-19T10:57:47Z</dcterms:created>
  <dcterms:modified xsi:type="dcterms:W3CDTF">2024-08-27T09:39:13Z</dcterms:modified>
</cp:coreProperties>
</file>