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81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541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0273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802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02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014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485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04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4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59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46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68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91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18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51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02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B0A4BB3-61E0-4542-82F9-5A429BD1A65A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FE9884A-99E0-4A60-BED4-F201EAEC1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491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  <p:sldLayoutId id="214748383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Biochemie krve a mízy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83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Granulocyty (</a:t>
            </a:r>
            <a:r>
              <a:rPr lang="cs-CZ" b="1" dirty="0" err="1" smtClean="0"/>
              <a:t>polymorfonukleární</a:t>
            </a:r>
            <a:r>
              <a:rPr lang="cs-CZ" b="1" dirty="0" smtClean="0"/>
              <a:t> leukocyty)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Pomocí tkáňových barviv je možné rozlišit tři druhy granulocytů: </a:t>
            </a:r>
            <a:r>
              <a:rPr lang="cs-CZ" sz="3200" dirty="0" err="1" smtClean="0"/>
              <a:t>neutrofily</a:t>
            </a:r>
            <a:r>
              <a:rPr lang="cs-CZ" sz="3200" dirty="0" smtClean="0"/>
              <a:t>, eozinofily a </a:t>
            </a:r>
            <a:r>
              <a:rPr lang="cs-CZ" sz="3200" dirty="0" err="1" smtClean="0"/>
              <a:t>bazofily</a:t>
            </a:r>
            <a:r>
              <a:rPr lang="cs-CZ" sz="3200" dirty="0" smtClean="0"/>
              <a:t>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err="1" smtClean="0"/>
              <a:t>Polymorfonukleární</a:t>
            </a:r>
            <a:r>
              <a:rPr lang="cs-CZ" sz="3200" dirty="0" smtClean="0"/>
              <a:t> leukocyty a buňky mononukleárního fagocytárního systému (monocyty a makrofágy) jsou profesionálními </a:t>
            </a:r>
            <a:r>
              <a:rPr lang="cs-CZ" sz="3200" dirty="0" smtClean="0"/>
              <a:t>fagocyty.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Jejich hlavní funkcí v organismu je vychytávání, fagocytování, usmrcování a destrukce cizorodých buněk, včetně patogenních mikroorganismů, ale i vlastních poškozených anebo pozměněných buněk.</a:t>
            </a:r>
          </a:p>
          <a:p>
            <a:pPr marL="36900" indent="0">
              <a:buNone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3471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"/>
            <a:ext cx="10353762" cy="955040"/>
          </a:xfrm>
        </p:spPr>
        <p:txBody>
          <a:bodyPr/>
          <a:lstStyle/>
          <a:p>
            <a:r>
              <a:rPr lang="cs-CZ" b="1" dirty="0" smtClean="0"/>
              <a:t>Erytrocyty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873761"/>
            <a:ext cx="10586837" cy="5709920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Obsahují 60 % vody.</a:t>
            </a:r>
          </a:p>
          <a:p>
            <a:pPr marL="36900" indent="0">
              <a:buNone/>
            </a:pPr>
            <a:r>
              <a:rPr lang="cs-CZ" sz="3200" dirty="0" smtClean="0"/>
              <a:t>90 % sušiny připadá na </a:t>
            </a:r>
            <a:r>
              <a:rPr lang="cs-CZ" sz="3200" dirty="0" smtClean="0"/>
              <a:t>hemoglobin. 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Erytrocyty člověka a savců jsou bezjaderné, erytrocyty ostatních živočichů ostatních živočichů mají jádra. </a:t>
            </a:r>
          </a:p>
          <a:p>
            <a:pPr marL="36900" indent="0">
              <a:buNone/>
            </a:pPr>
            <a:r>
              <a:rPr lang="cs-CZ" sz="3200" dirty="0" smtClean="0"/>
              <a:t>Erytrocyty se tvoří v retikulárních buňkách kostní dřeně a mají u člověka životnost asi 125 </a:t>
            </a:r>
            <a:r>
              <a:rPr lang="cs-CZ" sz="3200" dirty="0" smtClean="0"/>
              <a:t>dní.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Po této době jsou fagocytovány ve slezině, játrech a kostní dřeni.</a:t>
            </a:r>
          </a:p>
          <a:p>
            <a:pPr marL="36900" indent="0">
              <a:buNone/>
            </a:pPr>
            <a:r>
              <a:rPr lang="cs-CZ" sz="3200" dirty="0" smtClean="0"/>
              <a:t>Porfyrinová kostra je rozevřena a nastává postupný rozklad jednotlivých složek jednotlivých složek hemoglobinu.</a:t>
            </a: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2079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447041"/>
            <a:ext cx="10586837" cy="6136640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/>
              <a:t>Porfyrinová kostra je rozevřena a nastává postupný rozklad jednotlivých složek jednotlivých složek </a:t>
            </a:r>
            <a:r>
              <a:rPr lang="cs-CZ" sz="3200" dirty="0" smtClean="0"/>
              <a:t>hemoglobinu: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protein je rozložen na aminokyseliny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železo se ukládá do zásoby nebo se použije při biosyntéze nových molekul hemoglobinu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zbytky </a:t>
            </a:r>
            <a:r>
              <a:rPr lang="cs-CZ" sz="3200" dirty="0" err="1" smtClean="0"/>
              <a:t>porfxrinové</a:t>
            </a:r>
            <a:r>
              <a:rPr lang="cs-CZ" sz="3200" dirty="0" smtClean="0"/>
              <a:t> kostry procházejí vícero postupnými změnami až na žlučová barviva, která se vylučují výkaly a </a:t>
            </a:r>
            <a:r>
              <a:rPr lang="cs-CZ" sz="3200" dirty="0" smtClean="0"/>
              <a:t>močí</a:t>
            </a:r>
            <a:endParaRPr lang="cs-CZ" sz="3200" dirty="0"/>
          </a:p>
          <a:p>
            <a:pPr marL="36900" indent="0">
              <a:buNone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764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Funkce hemoglobinu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Přenos kyslíku a oxidu uhličitého (v menší míře</a:t>
            </a:r>
            <a:r>
              <a:rPr lang="cs-CZ" sz="3200" dirty="0" smtClean="0"/>
              <a:t>).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Při vazbě kyslíku na hemoglobin vzniká </a:t>
            </a:r>
            <a:r>
              <a:rPr lang="cs-CZ" sz="3200" dirty="0" smtClean="0"/>
              <a:t>oxyhemoglobin.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Vazba kyslíku na hemoglobin je reverzibilní a její pevnost závisí na parciálním tlaku kyslíku, oxidu uhličitého a na pH </a:t>
            </a:r>
            <a:r>
              <a:rPr lang="cs-CZ" sz="3200" dirty="0" smtClean="0"/>
              <a:t>krve.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200 x pevnější vazbou se na hemoglobin váže CO, který tak vyřadí hemoglobin z procesu přenosu kyslíku a způsobí otravu organismu. </a:t>
            </a:r>
          </a:p>
          <a:p>
            <a:pPr marL="3690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1388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Krevní plazma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Je to kapalná složka </a:t>
            </a:r>
            <a:r>
              <a:rPr lang="cs-CZ" sz="3200" dirty="0" smtClean="0"/>
              <a:t>krve.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Představuje složitý roztok proteinů a jiných organických (vitaminy, hormony, živiny…) a anorganických látek (minerály</a:t>
            </a:r>
            <a:r>
              <a:rPr lang="cs-CZ" sz="3200" dirty="0" smtClean="0"/>
              <a:t>).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Jejich obsah se mění v závislosti na výživě, věku, biologického a denního rytmu a dle zdravotního </a:t>
            </a:r>
            <a:r>
              <a:rPr lang="cs-CZ" sz="3200" dirty="0" smtClean="0"/>
              <a:t>stavu.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Krevní plazmu lze získat po oddělení krevních elementů (centrifugací), pokud se před tím zabrání srážení </a:t>
            </a:r>
            <a:r>
              <a:rPr lang="cs-CZ" sz="3200" dirty="0" smtClean="0"/>
              <a:t>krve.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1012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Tkáňový mok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Tkáňový mok se vytváří ve tkáních filtrací krevní plazmy přes stěny krevních </a:t>
            </a:r>
            <a:r>
              <a:rPr lang="cs-CZ" sz="3200" dirty="0" smtClean="0"/>
              <a:t>vlásečnic.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Má proto stejné složení než krevní plazma, ale neobsahuje proteiny, protože přes stěny krevních vlásečnic proteiny </a:t>
            </a:r>
            <a:r>
              <a:rPr lang="cs-CZ" sz="3200" dirty="0" smtClean="0"/>
              <a:t>neprojdou. 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Tkáňový mok je v bezprostředním kontaktu s tělními buňkami, omývá je, přijímá látky, které vylučují a účastní se udržování stálého tělního prostředí (homeostázy) </a:t>
            </a:r>
            <a:r>
              <a:rPr lang="cs-CZ" sz="3200" dirty="0" smtClean="0"/>
              <a:t>organismu.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8803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Míza (lymfa)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Mezi krevním řečištěm a </a:t>
            </a:r>
            <a:r>
              <a:rPr lang="cs-CZ" sz="3200" dirty="0" err="1" smtClean="0"/>
              <a:t>mezibuněčnámi</a:t>
            </a:r>
            <a:r>
              <a:rPr lang="cs-CZ" sz="3200" dirty="0" smtClean="0"/>
              <a:t> prostory probíhá neustálá výměna </a:t>
            </a:r>
            <a:r>
              <a:rPr lang="cs-CZ" sz="3200" dirty="0" smtClean="0"/>
              <a:t>kapalin.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Část tkáňového moku je nasávána přímo zpět do krevních vlásečnic, jiná část přechází do krve přes mízní </a:t>
            </a:r>
            <a:r>
              <a:rPr lang="cs-CZ" sz="3200" dirty="0" smtClean="0"/>
              <a:t>systém.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Mízní systém umožňuje návrat části vody a přenos koloidních částic do </a:t>
            </a:r>
            <a:r>
              <a:rPr lang="cs-CZ" sz="3200" dirty="0" smtClean="0"/>
              <a:t>krve.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Mízní systém je vyvinutý u obratlovců.</a:t>
            </a:r>
          </a:p>
          <a:p>
            <a:pPr marL="36900" indent="0">
              <a:buNone/>
            </a:pPr>
            <a:r>
              <a:rPr lang="cs-CZ" sz="3200" dirty="0" smtClean="0"/>
              <a:t>Lymfatický cévní systém začíná kapilárami ve štěrbinách mezi buňkami </a:t>
            </a:r>
            <a:r>
              <a:rPr lang="cs-CZ" sz="3200" dirty="0" smtClean="0"/>
              <a:t>tkání.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04044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345440"/>
            <a:ext cx="10586837" cy="6370320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Mízní kapiláry jsou velmi rozvětvené a spojují se do sběrných cév, které ústí do mízních </a:t>
            </a:r>
            <a:r>
              <a:rPr lang="cs-CZ" sz="3200" dirty="0" smtClean="0"/>
              <a:t>kmenů.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Levý a pravý hrudní mízovod ústí do velkých žil před </a:t>
            </a:r>
            <a:r>
              <a:rPr lang="cs-CZ" sz="3200" dirty="0" smtClean="0"/>
              <a:t>srdcem.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U člověka se za 24 hodin vytvoří 2 – 4 l </a:t>
            </a:r>
            <a:r>
              <a:rPr lang="cs-CZ" sz="3200" dirty="0" smtClean="0"/>
              <a:t>mízy.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Mízní kapiláry mají stěny tvořené jedinou vrstvou buněk a nacházejí se ve všech </a:t>
            </a:r>
            <a:r>
              <a:rPr lang="cs-CZ" sz="3200" dirty="0" err="1" smtClean="0"/>
              <a:t>orgánec</a:t>
            </a:r>
            <a:r>
              <a:rPr lang="cs-CZ" sz="3200" dirty="0" smtClean="0"/>
              <a:t> a tkáních mimo těch, ve kterých nejsou ani krevní kapiláry (kosti, chrupavky, rohovka, čočka, sklivec) a nejsou ani v centrální nervové soustavě a v </a:t>
            </a:r>
            <a:r>
              <a:rPr lang="cs-CZ" sz="3200" dirty="0" smtClean="0"/>
              <a:t>placentě.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Větší mízní cévy mají vícevrstevné stěny a </a:t>
            </a:r>
            <a:r>
              <a:rPr lang="cs-CZ" sz="3200" dirty="0" smtClean="0"/>
              <a:t>chlopně.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76038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345440"/>
            <a:ext cx="10586837" cy="6370320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Na sběrných mízních cévách jsou mízní (lymfatické) </a:t>
            </a:r>
            <a:r>
              <a:rPr lang="cs-CZ" sz="3200" dirty="0" smtClean="0"/>
              <a:t>uzliny.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Působí jako mechanický filtr, zachytávající a likvidující cizorodé </a:t>
            </a:r>
            <a:r>
              <a:rPr lang="cs-CZ" sz="3200" dirty="0" err="1" smtClean="0"/>
              <a:t>buňkya</a:t>
            </a:r>
            <a:r>
              <a:rPr lang="cs-CZ" sz="3200" dirty="0" smtClean="0"/>
              <a:t> jiné částice, toxické látky a bakteriální </a:t>
            </a:r>
            <a:r>
              <a:rPr lang="cs-CZ" sz="3200" dirty="0" smtClean="0"/>
              <a:t>toxiny.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Uzliny jsou uloženy ve vazivovém </a:t>
            </a:r>
            <a:r>
              <a:rPr lang="cs-CZ" sz="3200" dirty="0" smtClean="0"/>
              <a:t>pouzdru.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Uvnitř uzlin se usazují lymfocyty a buňky produkující protilátky a fagocyty.</a:t>
            </a:r>
          </a:p>
          <a:p>
            <a:pPr marL="36900" indent="0">
              <a:buNone/>
            </a:pPr>
            <a:r>
              <a:rPr lang="cs-CZ" sz="3200" dirty="0" smtClean="0"/>
              <a:t>Společně zabraňují šíření infekce do dalších částí </a:t>
            </a:r>
            <a:r>
              <a:rPr lang="cs-CZ" sz="3200" dirty="0" smtClean="0"/>
              <a:t>organismu.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Tok mízy nezajišťuje srdce, nýbrž smršťování svalstva obklopujícího mízní cévy i smršťování jednotlivých cév.</a:t>
            </a:r>
          </a:p>
        </p:txBody>
      </p:sp>
    </p:spTree>
    <p:extLst>
      <p:ext uri="{BB962C8B-B14F-4D97-AF65-F5344CB8AC3E}">
        <p14:creationId xmlns:p14="http://schemas.microsoft.com/office/powerpoint/2010/main" val="383934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345440"/>
            <a:ext cx="10586837" cy="6370320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Důležitou úlohu má mízní systém také v metabolismu </a:t>
            </a:r>
            <a:r>
              <a:rPr lang="cs-CZ" sz="3200" dirty="0" smtClean="0"/>
              <a:t>tuků.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Většina tuku z potravy se vstřebává do mízních kapilár a ve formě chylomikronů je transportován do žilní </a:t>
            </a:r>
            <a:r>
              <a:rPr lang="cs-CZ" sz="3200" dirty="0" smtClean="0"/>
              <a:t>krve.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Podobnou cestu překonává i cholesterol a </a:t>
            </a:r>
            <a:r>
              <a:rPr lang="cs-CZ" sz="3200" dirty="0" smtClean="0"/>
              <a:t>fosfolipidy. 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Mízní systém má význam i při transportu enzymů a hormonů z místa jejich vzniku anebo </a:t>
            </a:r>
            <a:r>
              <a:rPr lang="cs-CZ" sz="3200" dirty="0" smtClean="0"/>
              <a:t>výskytu.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Předpokládá se, že transport inzulinu do velké míry zabezpečuje právě </a:t>
            </a:r>
            <a:r>
              <a:rPr lang="cs-CZ" sz="3200" smtClean="0"/>
              <a:t>mízní </a:t>
            </a:r>
            <a:r>
              <a:rPr lang="cs-CZ" sz="3200" smtClean="0"/>
              <a:t>systém.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V míze se vyskytuje několikanásobně více lymfocytů než v krvi, čímž míza zabezpečuje stabilní koncentrace lymfocytů v krvi.</a:t>
            </a:r>
          </a:p>
        </p:txBody>
      </p:sp>
    </p:spTree>
    <p:extLst>
      <p:ext uri="{BB962C8B-B14F-4D97-AF65-F5344CB8AC3E}">
        <p14:creationId xmlns:p14="http://schemas.microsoft.com/office/powerpoint/2010/main" val="6215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Charakteristika krve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Krev je zvláštní kapalná tkáň vyšších živočichů, která zabezpečuje: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přenos živin a produktů metabolismu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výměnu plynů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látkovou, tepelnou a acidobazickou rovnováhu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stálost pH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/>
              <a:t> </a:t>
            </a:r>
            <a:r>
              <a:rPr lang="cs-CZ" sz="3200" b="1" dirty="0" smtClean="0"/>
              <a:t>imunitní reakce organismu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200" b="1" dirty="0"/>
              <a:t> Krev tvoří asi 1/13 hmotnosti těla (7,7 % = 5 až 6 l v </a:t>
            </a:r>
            <a:r>
              <a:rPr lang="cs-CZ" sz="3200" b="1" dirty="0" smtClean="0"/>
              <a:t>organismu </a:t>
            </a:r>
            <a:r>
              <a:rPr lang="cs-CZ" sz="3200" b="1" dirty="0"/>
              <a:t>dospělého člověka</a:t>
            </a:r>
            <a:r>
              <a:rPr lang="cs-CZ" sz="3200" b="1" dirty="0" smtClean="0"/>
              <a:t>).</a:t>
            </a:r>
            <a:endParaRPr lang="cs-CZ" sz="3200" b="1" dirty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59327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Složení krve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V krvi se vyskytuje 75 až 85 % vody.</a:t>
            </a:r>
          </a:p>
          <a:p>
            <a:pPr marL="36900" indent="0">
              <a:buNone/>
            </a:pPr>
            <a:r>
              <a:rPr lang="cs-CZ" sz="3200" dirty="0" smtClean="0"/>
              <a:t>Hustota krve = 1,05 </a:t>
            </a:r>
            <a:r>
              <a:rPr lang="cs-CZ" sz="3200" dirty="0" smtClean="0"/>
              <a:t>g/cm</a:t>
            </a:r>
            <a:r>
              <a:rPr lang="cs-CZ" sz="3200" baseline="30000" dirty="0" smtClean="0"/>
              <a:t>3</a:t>
            </a:r>
            <a:r>
              <a:rPr lang="cs-CZ" sz="3200" dirty="0"/>
              <a:t>.</a:t>
            </a:r>
            <a:endParaRPr lang="cs-CZ" sz="3200" baseline="30000" dirty="0" smtClean="0"/>
          </a:p>
          <a:p>
            <a:pPr marL="36900" indent="0">
              <a:buNone/>
            </a:pPr>
            <a:r>
              <a:rPr lang="cs-CZ" sz="3200" dirty="0" smtClean="0"/>
              <a:t>pH krve = </a:t>
            </a:r>
            <a:r>
              <a:rPr lang="cs-CZ" sz="3200" dirty="0" smtClean="0"/>
              <a:t>7,35.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40 % krve tvoří krevní elementy, z toho: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94,3 % erytrocyty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5,6 % trombocyty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0,1 % leukocyty</a:t>
            </a:r>
          </a:p>
          <a:p>
            <a:pPr marL="36900" indent="0">
              <a:buNone/>
            </a:pPr>
            <a:r>
              <a:rPr lang="cs-CZ" sz="3200" dirty="0" smtClean="0"/>
              <a:t>60 % krve tvoří krevní plazma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100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Složení krevní plazmy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/>
              <a:t>60 % krve tvoří krevní </a:t>
            </a:r>
            <a:r>
              <a:rPr lang="cs-CZ" sz="3200" dirty="0" smtClean="0"/>
              <a:t>plazma, která obsahuje: </a:t>
            </a: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90 % vody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10 % sušiny, která je tvořena: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7,5 % proteiny (z toho 4,3 % albuminy, 3 % globuliny a 0,2 % fibrinogen)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1 % lipidy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1 % minerální látky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zbytek tvoří sacharidy rozličné dusíkaté látky</a:t>
            </a:r>
          </a:p>
          <a:p>
            <a:pPr marL="36900" indent="0">
              <a:buNone/>
            </a:pPr>
            <a:endParaRPr lang="cs-CZ" sz="32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5844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pH krve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Stálost pH a acidobazickou rovnováhu zabezpečuje v krvi několik tlumivých systémů.</a:t>
            </a:r>
          </a:p>
          <a:p>
            <a:pPr marL="36900" indent="0">
              <a:buNone/>
            </a:pPr>
            <a:r>
              <a:rPr lang="cs-CZ" sz="3200" dirty="0" smtClean="0"/>
              <a:t>Nejvýznamnější z nich je tlumivý systém H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CO</a:t>
            </a:r>
            <a:r>
              <a:rPr lang="cs-CZ" sz="3200" baseline="-25000" dirty="0" smtClean="0"/>
              <a:t>3</a:t>
            </a:r>
            <a:r>
              <a:rPr lang="cs-CZ" sz="3200" dirty="0" smtClean="0"/>
              <a:t> : NaHCO</a:t>
            </a:r>
            <a:r>
              <a:rPr lang="cs-CZ" sz="3200" baseline="-25000" dirty="0" smtClean="0"/>
              <a:t>3</a:t>
            </a:r>
            <a:r>
              <a:rPr lang="cs-CZ" sz="3200" dirty="0" smtClean="0"/>
              <a:t> (1 : 20</a:t>
            </a:r>
            <a:r>
              <a:rPr lang="cs-CZ" sz="3200" dirty="0" smtClean="0"/>
              <a:t>).</a:t>
            </a:r>
            <a:endParaRPr lang="cs-CZ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pokud se v krvi zvýší obsah H</a:t>
            </a:r>
            <a:r>
              <a:rPr lang="cs-CZ" sz="3200" baseline="30000" dirty="0" smtClean="0"/>
              <a:t>+</a:t>
            </a:r>
            <a:r>
              <a:rPr lang="cs-CZ" sz="3200" dirty="0" smtClean="0"/>
              <a:t> , spotřebuje se NaHCO</a:t>
            </a:r>
            <a:r>
              <a:rPr lang="cs-CZ" sz="3200" baseline="-25000" dirty="0" smtClean="0"/>
              <a:t>3 </a:t>
            </a:r>
            <a:r>
              <a:rPr lang="cs-CZ" sz="3200" dirty="0" smtClean="0"/>
              <a:t>a vzniká H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CO</a:t>
            </a:r>
            <a:r>
              <a:rPr lang="cs-CZ" sz="3200" baseline="-25000" dirty="0" smtClean="0"/>
              <a:t>3</a:t>
            </a:r>
            <a:r>
              <a:rPr lang="cs-CZ" sz="3200" dirty="0" smtClean="0"/>
              <a:t>, která se rozloží a oxid uhličitá se </a:t>
            </a:r>
            <a:r>
              <a:rPr lang="cs-CZ" sz="3200" dirty="0" smtClean="0"/>
              <a:t>vydýchá</a:t>
            </a:r>
            <a:endParaRPr lang="cs-CZ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tím se v krvi obnoví poměr obou </a:t>
            </a:r>
            <a:r>
              <a:rPr lang="cs-CZ" sz="3200" dirty="0" smtClean="0"/>
              <a:t>složek</a:t>
            </a:r>
            <a:endParaRPr lang="cs-CZ" sz="32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2613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314961"/>
            <a:ext cx="10586837" cy="6268720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Menší kapacitu má systém Na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HPO</a:t>
            </a:r>
            <a:r>
              <a:rPr lang="cs-CZ" sz="3200" baseline="-25000" dirty="0" smtClean="0"/>
              <a:t>4</a:t>
            </a:r>
            <a:r>
              <a:rPr lang="cs-CZ" sz="3200" dirty="0" smtClean="0"/>
              <a:t> : </a:t>
            </a:r>
            <a:r>
              <a:rPr lang="cs-CZ" sz="3200" dirty="0" smtClean="0"/>
              <a:t>NaH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PO</a:t>
            </a:r>
            <a:r>
              <a:rPr lang="cs-CZ" sz="3200" baseline="-25000" dirty="0" smtClean="0"/>
              <a:t>4</a:t>
            </a:r>
            <a:r>
              <a:rPr lang="cs-CZ" sz="3200" dirty="0" smtClean="0"/>
              <a:t>:</a:t>
            </a:r>
            <a:endParaRPr lang="cs-CZ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pokud se v krvi zvýší obsah H</a:t>
            </a:r>
            <a:r>
              <a:rPr lang="cs-CZ" sz="3200" baseline="30000" dirty="0" smtClean="0"/>
              <a:t>+</a:t>
            </a:r>
            <a:r>
              <a:rPr lang="cs-CZ" sz="3200" dirty="0" smtClean="0"/>
              <a:t> , spotřebuje se Na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HPO</a:t>
            </a:r>
            <a:r>
              <a:rPr lang="cs-CZ" sz="3200" baseline="-25000" dirty="0" smtClean="0"/>
              <a:t>4</a:t>
            </a:r>
            <a:r>
              <a:rPr lang="cs-CZ" sz="3200" dirty="0" smtClean="0"/>
              <a:t> a vzniká NaH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PO</a:t>
            </a:r>
            <a:r>
              <a:rPr lang="cs-CZ" sz="3200" baseline="-25000" dirty="0" smtClean="0"/>
              <a:t>4</a:t>
            </a:r>
            <a:r>
              <a:rPr lang="cs-CZ" sz="3200" dirty="0" smtClean="0"/>
              <a:t>, jehož nadbytek se vyloučí </a:t>
            </a:r>
            <a:r>
              <a:rPr lang="cs-CZ" sz="3200" dirty="0" smtClean="0"/>
              <a:t>ledvinami. </a:t>
            </a:r>
            <a:endParaRPr lang="cs-CZ" sz="3200" dirty="0"/>
          </a:p>
          <a:p>
            <a:pPr marL="36900" indent="0">
              <a:buNone/>
            </a:pPr>
            <a:r>
              <a:rPr lang="cs-CZ" sz="3200" dirty="0" smtClean="0"/>
              <a:t>Tlumivou schopnost mají i některé proteiny krevní plazmy, ale jejich kapacita je poměrně </a:t>
            </a:r>
            <a:r>
              <a:rPr lang="cs-CZ" sz="3200" dirty="0" smtClean="0"/>
              <a:t>malá.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Určitý příspěvek má i hemoglobin a oxyhemoglobin, které mají charakter slabých </a:t>
            </a:r>
            <a:r>
              <a:rPr lang="cs-CZ" sz="3200" dirty="0" smtClean="0"/>
              <a:t>kyselin.</a:t>
            </a:r>
            <a:endParaRPr lang="cs-CZ" sz="3200" dirty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2075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21920"/>
            <a:ext cx="10353762" cy="944880"/>
          </a:xfrm>
        </p:spPr>
        <p:txBody>
          <a:bodyPr/>
          <a:lstStyle/>
          <a:p>
            <a:r>
              <a:rPr lang="cs-CZ" b="1" dirty="0" smtClean="0"/>
              <a:t>Imunitní funkce krve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b="1" dirty="0" smtClean="0"/>
              <a:t>Obranné vlastnosti krve ovlivňují 3 hlavní složky: </a:t>
            </a:r>
          </a:p>
          <a:p>
            <a:pPr marL="551250" indent="-514350">
              <a:buFont typeface="+mj-lt"/>
              <a:buAutoNum type="arabicPeriod"/>
            </a:pPr>
            <a:r>
              <a:rPr lang="cs-CZ" sz="3200" b="1" dirty="0" smtClean="0"/>
              <a:t>Leukocyty</a:t>
            </a:r>
          </a:p>
          <a:p>
            <a:pPr marL="551250" indent="-514350">
              <a:buFont typeface="+mj-lt"/>
              <a:buAutoNum type="arabicPeriod"/>
            </a:pPr>
            <a:r>
              <a:rPr lang="cs-CZ" sz="3200" b="1" dirty="0" smtClean="0"/>
              <a:t>Imunoglobuliny</a:t>
            </a:r>
          </a:p>
          <a:p>
            <a:pPr marL="551250" indent="-514350">
              <a:buFont typeface="+mj-lt"/>
              <a:buAutoNum type="arabicPeriod"/>
            </a:pPr>
            <a:r>
              <a:rPr lang="cs-CZ" sz="3200" b="1" dirty="0" smtClean="0"/>
              <a:t>Komplementový systém</a:t>
            </a:r>
          </a:p>
          <a:p>
            <a:pPr marL="36900" indent="0">
              <a:buNone/>
            </a:pPr>
            <a:r>
              <a:rPr lang="cs-CZ" sz="3200" b="1" dirty="0" smtClean="0"/>
              <a:t>Leukocyty se dělí na tři hlavní skupiny: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smtClean="0"/>
              <a:t>Lymfocyty (25 %)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/>
              <a:t> </a:t>
            </a:r>
            <a:r>
              <a:rPr lang="cs-CZ" sz="3200" b="1" dirty="0" smtClean="0"/>
              <a:t>monocyty (5 %)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/>
              <a:t> </a:t>
            </a:r>
            <a:r>
              <a:rPr lang="cs-CZ" sz="3200" b="1" dirty="0" err="1" smtClean="0"/>
              <a:t>polymorfonukleární</a:t>
            </a:r>
            <a:r>
              <a:rPr lang="cs-CZ" sz="3200" b="1" dirty="0" smtClean="0"/>
              <a:t> leukocyty (granulocyty – asi 70 %)</a:t>
            </a:r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07181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Lymfocyty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Jsou to buňky, kterými operuje imunitní </a:t>
            </a:r>
            <a:r>
              <a:rPr lang="cs-CZ" sz="3200" dirty="0" smtClean="0"/>
              <a:t>systém.</a:t>
            </a:r>
            <a:endParaRPr lang="cs-CZ" sz="3200" dirty="0" smtClean="0"/>
          </a:p>
          <a:p>
            <a:pPr marL="36900" indent="0">
              <a:buNone/>
            </a:pPr>
            <a:r>
              <a:rPr lang="cs-CZ" sz="3200" dirty="0" smtClean="0"/>
              <a:t>Po jejich stimulaci antigenem dochází k imunitní </a:t>
            </a:r>
            <a:r>
              <a:rPr lang="cs-CZ" sz="3200" dirty="0" smtClean="0"/>
              <a:t>odpovědi </a:t>
            </a:r>
            <a:r>
              <a:rPr lang="cs-CZ" sz="3200" dirty="0" smtClean="0"/>
              <a:t>buněčného nebo humorálního typu (tvorba protilátek</a:t>
            </a:r>
            <a:r>
              <a:rPr lang="cs-CZ" sz="3200" dirty="0" smtClean="0"/>
              <a:t>).</a:t>
            </a:r>
            <a:endParaRPr lang="cs-CZ" sz="3200" dirty="0" smtClean="0"/>
          </a:p>
          <a:p>
            <a:pPr marL="36900" indent="0">
              <a:buNone/>
            </a:pPr>
            <a:endParaRPr lang="cs-CZ" sz="3200" dirty="0" smtClean="0"/>
          </a:p>
          <a:p>
            <a:pPr marL="3690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851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193041"/>
            <a:ext cx="10353762" cy="944880"/>
          </a:xfrm>
        </p:spPr>
        <p:txBody>
          <a:bodyPr/>
          <a:lstStyle/>
          <a:p>
            <a:r>
              <a:rPr lang="cs-CZ" b="1" dirty="0" smtClean="0"/>
              <a:t>Monocyty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137921"/>
            <a:ext cx="10586837" cy="544575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cs-CZ" sz="3200" dirty="0" smtClean="0"/>
              <a:t>Jsou to buňky, které mohou z krevního řečiště, přes stěny cév pronikat do různých tkání, kde se usadí ve formě tkáňových makrofágů. </a:t>
            </a: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 smtClean="0"/>
          </a:p>
          <a:p>
            <a:pPr marL="36900" indent="0">
              <a:buNone/>
            </a:pP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35636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řidlice">
  <a:themeElements>
    <a:clrScheme name="Břidlic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Břidlic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řidlic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TM04033929[[fn=Břidlice]]</Template>
  <TotalTime>182</TotalTime>
  <Words>1098</Words>
  <Application>Microsoft Office PowerPoint</Application>
  <PresentationFormat>Širokoúhlá obrazovka</PresentationFormat>
  <Paragraphs>112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Calisto MT</vt:lpstr>
      <vt:lpstr>Trebuchet MS</vt:lpstr>
      <vt:lpstr>Wingdings</vt:lpstr>
      <vt:lpstr>Wingdings 2</vt:lpstr>
      <vt:lpstr>Břidlice</vt:lpstr>
      <vt:lpstr>Biochemie krve a mízy</vt:lpstr>
      <vt:lpstr>Charakteristika krve</vt:lpstr>
      <vt:lpstr>Složení krve</vt:lpstr>
      <vt:lpstr>Složení krevní plazmy</vt:lpstr>
      <vt:lpstr>pH krve</vt:lpstr>
      <vt:lpstr>Prezentace aplikace PowerPoint</vt:lpstr>
      <vt:lpstr>Imunitní funkce krve</vt:lpstr>
      <vt:lpstr>Lymfocyty</vt:lpstr>
      <vt:lpstr>Monocyty</vt:lpstr>
      <vt:lpstr>Granulocyty (polymorfonukleární leukocyty)</vt:lpstr>
      <vt:lpstr>Erytrocyty</vt:lpstr>
      <vt:lpstr>Prezentace aplikace PowerPoint</vt:lpstr>
      <vt:lpstr>Funkce hemoglobinu</vt:lpstr>
      <vt:lpstr>Krevní plazma</vt:lpstr>
      <vt:lpstr>Tkáňový mok</vt:lpstr>
      <vt:lpstr>Míza (lymfa)</vt:lpstr>
      <vt:lpstr>Prezentace aplikace PowerPoint</vt:lpstr>
      <vt:lpstr>Prezentace aplikace PowerPoint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Biochemie krve a mízy</dc:title>
  <dc:creator>Ptáček Petr, Mgr.</dc:creator>
  <cp:lastModifiedBy>Ptáček Petr, Mgr.</cp:lastModifiedBy>
  <cp:revision>30</cp:revision>
  <dcterms:created xsi:type="dcterms:W3CDTF">2024-08-19T07:46:03Z</dcterms:created>
  <dcterms:modified xsi:type="dcterms:W3CDTF">2024-08-27T09:34:46Z</dcterms:modified>
</cp:coreProperties>
</file>