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6" r:id="rId6"/>
    <p:sldId id="274" r:id="rId7"/>
    <p:sldId id="275" r:id="rId8"/>
    <p:sldId id="272" r:id="rId9"/>
    <p:sldId id="273" r:id="rId10"/>
    <p:sldId id="276" r:id="rId11"/>
    <p:sldId id="277" r:id="rId12"/>
    <p:sldId id="278" r:id="rId13"/>
    <p:sldId id="280" r:id="rId14"/>
    <p:sldId id="279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1" r:id="rId25"/>
    <p:sldId id="290" r:id="rId26"/>
    <p:sldId id="292" r:id="rId27"/>
    <p:sldId id="293" r:id="rId28"/>
    <p:sldId id="294" r:id="rId29"/>
    <p:sldId id="295" r:id="rId30"/>
    <p:sldId id="301" r:id="rId31"/>
    <p:sldId id="302" r:id="rId32"/>
    <p:sldId id="303" r:id="rId33"/>
    <p:sldId id="304" r:id="rId34"/>
    <p:sldId id="305" r:id="rId35"/>
    <p:sldId id="306" r:id="rId36"/>
    <p:sldId id="296" r:id="rId37"/>
    <p:sldId id="297" r:id="rId38"/>
    <p:sldId id="300" r:id="rId39"/>
    <p:sldId id="298" r:id="rId40"/>
    <p:sldId id="299" r:id="rId41"/>
    <p:sldId id="258" r:id="rId42"/>
    <p:sldId id="260" r:id="rId43"/>
    <p:sldId id="259" r:id="rId44"/>
    <p:sldId id="261" r:id="rId45"/>
    <p:sldId id="262" r:id="rId46"/>
    <p:sldId id="263" r:id="rId47"/>
    <p:sldId id="268" r:id="rId48"/>
    <p:sldId id="269" r:id="rId49"/>
    <p:sldId id="270" r:id="rId50"/>
    <p:sldId id="271" r:id="rId51"/>
    <p:sldId id="307" r:id="rId52"/>
    <p:sldId id="308" r:id="rId53"/>
    <p:sldId id="309" r:id="rId54"/>
    <p:sldId id="310" r:id="rId55"/>
    <p:sldId id="312" r:id="rId56"/>
    <p:sldId id="311" r:id="rId57"/>
    <p:sldId id="313" r:id="rId58"/>
    <p:sldId id="314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06" autoAdjust="0"/>
    <p:restoredTop sz="94645" autoAdjust="0"/>
  </p:normalViewPr>
  <p:slideViewPr>
    <p:cSldViewPr snapToGrid="0">
      <p:cViewPr varScale="1">
        <p:scale>
          <a:sx n="63" d="100"/>
          <a:sy n="63" d="100"/>
        </p:scale>
        <p:origin x="616" y="64"/>
      </p:cViewPr>
      <p:guideLst/>
    </p:cSldViewPr>
  </p:slideViewPr>
  <p:outlineViewPr>
    <p:cViewPr>
      <p:scale>
        <a:sx n="33" d="100"/>
        <a:sy n="33" d="100"/>
      </p:scale>
      <p:origin x="0" y="-1037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4678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97574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7583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0200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9360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54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7916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6481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469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526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F3BA1-0314-45E3-AE62-575034D575E0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8582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F3BA1-0314-45E3-AE62-575034D575E0}" type="datetimeFigureOut">
              <a:rPr lang="cs-CZ" smtClean="0"/>
              <a:t>26.10.2024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8DFE7-4498-4621-97F7-5C44E1BCD1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41400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mrUzDYAmEI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42CFEC-8FE6-4455-8CE9-C79A497C7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32387" y="1122363"/>
            <a:ext cx="10668000" cy="2387600"/>
          </a:xfrm>
        </p:spPr>
        <p:txBody>
          <a:bodyPr/>
          <a:lstStyle/>
          <a:p>
            <a:r>
              <a:rPr lang="cs-CZ" b="1" dirty="0"/>
              <a:t>Genetická informace a</a:t>
            </a:r>
            <a:r>
              <a:rPr lang="cs-CZ" b="1" dirty="0">
                <a:sym typeface="Symbol" panose="05050102010706020507" pitchFamily="18" charset="2"/>
              </a:rPr>
              <a:t> </a:t>
            </a:r>
            <a:r>
              <a:rPr lang="cs-CZ" b="1" dirty="0"/>
              <a:t>Proteosyntéza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3B25E17-3C39-4822-9108-11BA0A830A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760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502228"/>
            <a:ext cx="11392678" cy="52624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Dusíkaté báze mohou mezi sebou vytvářet komplementární dvojice </a:t>
            </a:r>
            <a:r>
              <a:rPr lang="cs-CZ" b="1" dirty="0">
                <a:solidFill>
                  <a:srgbClr val="FFFF00"/>
                </a:solidFill>
              </a:rPr>
              <a:t>pomocí vodíkových vazeb.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párování bází není náhodné, ale je dáno jejich </a:t>
            </a:r>
            <a:r>
              <a:rPr lang="cs-CZ" b="1" dirty="0">
                <a:solidFill>
                  <a:srgbClr val="FFFF00"/>
                </a:solidFill>
              </a:rPr>
              <a:t>komplementaritou.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adenin se páruje buď s </a:t>
            </a:r>
            <a:r>
              <a:rPr lang="cs-CZ" dirty="0" err="1"/>
              <a:t>thyminem</a:t>
            </a:r>
            <a:r>
              <a:rPr lang="cs-CZ" dirty="0"/>
              <a:t> (v DNA) nebo s uracilem (v RNA)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guanin s cytosinem a naopak.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toto komplementární párování bází umožňuje párům bází zaujmout energeticky nejvýhodnější konformaci v rámci dvoušroubovice.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587828" y="373224"/>
            <a:ext cx="82016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KOMPLEMENTARITA BÁZÍ</a:t>
            </a:r>
          </a:p>
        </p:txBody>
      </p:sp>
    </p:spTree>
    <p:extLst>
      <p:ext uri="{BB962C8B-B14F-4D97-AF65-F5344CB8AC3E}">
        <p14:creationId xmlns:p14="http://schemas.microsoft.com/office/powerpoint/2010/main" val="272290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na">
            <a:extLst>
              <a:ext uri="{FF2B5EF4-FFF2-40B4-BE49-F238E27FC236}">
                <a16:creationId xmlns:a16="http://schemas.microsoft.com/office/drawing/2014/main" id="{0E2F08CB-7C19-4E0D-A014-EB787DA4C8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87" y="475862"/>
            <a:ext cx="5533052" cy="58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na">
            <a:extLst>
              <a:ext uri="{FF2B5EF4-FFF2-40B4-BE49-F238E27FC236}">
                <a16:creationId xmlns:a16="http://schemas.microsoft.com/office/drawing/2014/main" id="{738B52B7-7329-4D2B-B821-365AC449B2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196" y="475862"/>
            <a:ext cx="5533052" cy="584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0949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A2CAE-F287-4232-8891-B248589B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570271"/>
            <a:ext cx="10518058" cy="5604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Sekundární struktura DNA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" y="1465006"/>
            <a:ext cx="11287432" cy="51783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DNA je stočena do </a:t>
            </a:r>
            <a:r>
              <a:rPr lang="cs-CZ" b="1" dirty="0">
                <a:solidFill>
                  <a:srgbClr val="FFFF00"/>
                </a:solidFill>
              </a:rPr>
              <a:t>pravotočivé dvoušroubovice, </a:t>
            </a:r>
            <a:r>
              <a:rPr lang="cs-CZ" dirty="0"/>
              <a:t>která je stočena </a:t>
            </a:r>
            <a:r>
              <a:rPr lang="cs-CZ" b="1" dirty="0">
                <a:solidFill>
                  <a:srgbClr val="FFFF00"/>
                </a:solidFill>
              </a:rPr>
              <a:t>ze dvou komplementárních vláken DNA.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řetězce v dvoušroubovici DNA jsou </a:t>
            </a:r>
            <a:r>
              <a:rPr lang="cs-CZ" b="1" dirty="0">
                <a:solidFill>
                  <a:srgbClr val="FFFF00"/>
                </a:solidFill>
              </a:rPr>
              <a:t>vůči sobě</a:t>
            </a:r>
            <a:r>
              <a:rPr lang="cs-CZ" dirty="0"/>
              <a:t> </a:t>
            </a:r>
            <a:r>
              <a:rPr lang="cs-CZ" b="1" dirty="0">
                <a:solidFill>
                  <a:srgbClr val="FFFF00"/>
                </a:solidFill>
              </a:rPr>
              <a:t>antiparalelní</a:t>
            </a:r>
            <a:r>
              <a:rPr lang="cs-CZ" dirty="0">
                <a:solidFill>
                  <a:srgbClr val="FFFF00"/>
                </a:solidFill>
              </a:rPr>
              <a:t>,</a:t>
            </a:r>
            <a:r>
              <a:rPr lang="cs-CZ" dirty="0"/>
              <a:t> tzn. že polarita jednoho řetězce je opačná k polaritě druhého řetězce DNA.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vodíkové vazby a tato zdvojená šroubovice přispívají k co největší stabilizaci molekuly DNA.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115375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model">
            <a:extLst>
              <a:ext uri="{FF2B5EF4-FFF2-40B4-BE49-F238E27FC236}">
                <a16:creationId xmlns:a16="http://schemas.microsoft.com/office/drawing/2014/main" id="{DD33B67F-CCDD-40D4-AF8F-3A5CABFFF4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89" y="275253"/>
            <a:ext cx="4161453" cy="63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NA-sek">
            <a:extLst>
              <a:ext uri="{FF2B5EF4-FFF2-40B4-BE49-F238E27FC236}">
                <a16:creationId xmlns:a16="http://schemas.microsoft.com/office/drawing/2014/main" id="{0FF41A6B-CC32-4D67-8E83-A7D8C6A6E4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75" y="275253"/>
            <a:ext cx="3984171" cy="630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20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A2CAE-F287-4232-8891-B248589B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474" y="214605"/>
            <a:ext cx="10691326" cy="634481"/>
          </a:xfrm>
        </p:spPr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0B0F0"/>
                </a:solidFill>
              </a:rPr>
              <a:t>Typy DNA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" y="1017038"/>
            <a:ext cx="11287432" cy="5626358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 </a:t>
            </a:r>
            <a:r>
              <a:rPr lang="cs-CZ" b="1" dirty="0">
                <a:solidFill>
                  <a:srgbClr val="FFFF00"/>
                </a:solidFill>
              </a:rPr>
              <a:t>B DNA </a:t>
            </a:r>
            <a:r>
              <a:rPr lang="cs-CZ" dirty="0"/>
              <a:t>(nejčastější) – jedná se o pravotočivou dvoušroubovici o četnosti zhruba 10 bází na závit.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báze tvořící pár leží vždy v jedné rovině.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 dvoušroubovice DNA má na svém povrchu dva typy žlábků (malý a velký).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 </a:t>
            </a:r>
            <a:r>
              <a:rPr lang="cs-CZ" b="1" dirty="0">
                <a:solidFill>
                  <a:srgbClr val="FFFF00"/>
                </a:solidFill>
              </a:rPr>
              <a:t>A DNA</a:t>
            </a:r>
            <a:r>
              <a:rPr lang="cs-CZ" dirty="0"/>
              <a:t> – opět se jedná o pravotočivou dvoušroubovici; má 11 párů bází na závit.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FFFF00"/>
                </a:solidFill>
              </a:rPr>
              <a:t>Z DNA</a:t>
            </a:r>
            <a:r>
              <a:rPr lang="cs-CZ" dirty="0"/>
              <a:t> – jedná se o levotočivou dvoušroubovici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vytváří se, pokud se ve šroubovici objeví pravidelné opakování bází adeninu a </a:t>
            </a:r>
            <a:r>
              <a:rPr lang="cs-CZ" dirty="0" err="1"/>
              <a:t>thyminu</a:t>
            </a:r>
            <a:endParaRPr lang="cs-CZ" dirty="0"/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FF00"/>
                </a:solidFill>
              </a:rPr>
              <a:t> cirkulární DNA</a:t>
            </a:r>
            <a:r>
              <a:rPr lang="cs-CZ" dirty="0"/>
              <a:t> (</a:t>
            </a:r>
            <a:r>
              <a:rPr lang="cs-CZ" b="1" dirty="0"/>
              <a:t>kruhová DNA</a:t>
            </a:r>
            <a:r>
              <a:rPr lang="cs-CZ" dirty="0"/>
              <a:t>) – </a:t>
            </a:r>
            <a:r>
              <a:rPr lang="cs-CZ" dirty="0" err="1"/>
              <a:t>prokaryotní</a:t>
            </a:r>
            <a:r>
              <a:rPr lang="cs-CZ" dirty="0"/>
              <a:t> DNA i DNA </a:t>
            </a:r>
            <a:r>
              <a:rPr lang="cs-CZ" dirty="0" err="1"/>
              <a:t>semiautonomních</a:t>
            </a:r>
            <a:r>
              <a:rPr lang="cs-CZ" dirty="0"/>
              <a:t> organel (např. mitochondrií) jsou kruhové.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1217365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A2CAE-F287-4232-8891-B248589B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804" y="214605"/>
            <a:ext cx="10681996" cy="62515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Sekundární struktura RNA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" y="1101012"/>
            <a:ext cx="11287432" cy="554238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RNA je složena pouze z jednoho různě stočeného vlákna.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pokud se blízko sebe ocitnou dva komplementární úseky vlákna RNA, mohou se mezi bázemi vytvořit vodíkové vazby.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  <a:p>
            <a:pPr marL="0" indent="0">
              <a:buNone/>
            </a:pPr>
            <a:r>
              <a:rPr lang="cs-CZ" sz="3500" b="1" dirty="0">
                <a:solidFill>
                  <a:srgbClr val="00B0F0"/>
                </a:solidFill>
              </a:rPr>
              <a:t>Typy RNA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dirty="0"/>
              <a:t> (informační, </a:t>
            </a:r>
            <a:r>
              <a:rPr lang="cs-CZ" dirty="0" err="1"/>
              <a:t>mediatorová</a:t>
            </a:r>
            <a:r>
              <a:rPr lang="cs-CZ" dirty="0"/>
              <a:t>) – vzniká přepisem genů kódujících aminokyselinovou sekvenci proteinů a její základní funkcí je řídit vznik proteinu.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 err="1">
                <a:solidFill>
                  <a:srgbClr val="FFFF00"/>
                </a:solidFill>
              </a:rPr>
              <a:t>rRNA</a:t>
            </a:r>
            <a:r>
              <a:rPr lang="cs-CZ" dirty="0"/>
              <a:t> (ribosomální) – tvoří jádro </a:t>
            </a:r>
            <a:r>
              <a:rPr lang="cs-CZ" dirty="0" err="1"/>
              <a:t>ribosomů</a:t>
            </a:r>
            <a:r>
              <a:rPr lang="cs-CZ" dirty="0"/>
              <a:t>, na kterých je </a:t>
            </a:r>
            <a:r>
              <a:rPr lang="cs-CZ" dirty="0" err="1"/>
              <a:t>mRNA</a:t>
            </a:r>
            <a:r>
              <a:rPr lang="cs-CZ" dirty="0"/>
              <a:t> překládána do proteinu.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 err="1">
                <a:solidFill>
                  <a:srgbClr val="FFFF00"/>
                </a:solidFill>
              </a:rPr>
              <a:t>tRNA</a:t>
            </a:r>
            <a:r>
              <a:rPr lang="cs-CZ" dirty="0">
                <a:solidFill>
                  <a:srgbClr val="FFFF00"/>
                </a:solidFill>
              </a:rPr>
              <a:t> </a:t>
            </a:r>
            <a:r>
              <a:rPr lang="cs-CZ" dirty="0"/>
              <a:t>(transferová) – vybírá správné aminokyseliny a umísťuje je do správného místa na </a:t>
            </a:r>
            <a:r>
              <a:rPr lang="cs-CZ" dirty="0" err="1"/>
              <a:t>ribosomu</a:t>
            </a:r>
            <a:r>
              <a:rPr lang="cs-CZ" dirty="0"/>
              <a:t>, aby mohly být začleněny do rostoucího aminokyselinového řetězce.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 err="1">
                <a:solidFill>
                  <a:srgbClr val="92D050"/>
                </a:solidFill>
              </a:rPr>
              <a:t>rRNA</a:t>
            </a:r>
            <a:r>
              <a:rPr lang="cs-CZ" b="1" dirty="0">
                <a:solidFill>
                  <a:srgbClr val="92D050"/>
                </a:solidFill>
              </a:rPr>
              <a:t> a </a:t>
            </a:r>
            <a:r>
              <a:rPr lang="cs-CZ" b="1" dirty="0" err="1">
                <a:solidFill>
                  <a:srgbClr val="92D050"/>
                </a:solidFill>
              </a:rPr>
              <a:t>tRNA</a:t>
            </a:r>
            <a:r>
              <a:rPr lang="cs-CZ" b="1" dirty="0">
                <a:solidFill>
                  <a:srgbClr val="92D050"/>
                </a:solidFill>
              </a:rPr>
              <a:t> </a:t>
            </a:r>
            <a:r>
              <a:rPr lang="cs-CZ" dirty="0"/>
              <a:t>vznikají přepisem genů nekódujících aminokyselinovou sekvenci proteinu a jedná se o tzv. </a:t>
            </a:r>
            <a:r>
              <a:rPr lang="cs-CZ" dirty="0">
                <a:solidFill>
                  <a:srgbClr val="92D050"/>
                </a:solidFill>
              </a:rPr>
              <a:t>neinformační RNA.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110687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RNA">
            <a:extLst>
              <a:ext uri="{FF2B5EF4-FFF2-40B4-BE49-F238E27FC236}">
                <a16:creationId xmlns:a16="http://schemas.microsoft.com/office/drawing/2014/main" id="{5CE41641-4C79-4B46-A45D-CC9B0F408F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273" y="326571"/>
            <a:ext cx="8994711" cy="635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D4F2A805-610A-4028-80FC-D8935A99A017}"/>
              </a:ext>
            </a:extLst>
          </p:cNvPr>
          <p:cNvSpPr txBox="1"/>
          <p:nvPr/>
        </p:nvSpPr>
        <p:spPr>
          <a:xfrm>
            <a:off x="466532" y="531844"/>
            <a:ext cx="22580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Sekundární struktura </a:t>
            </a:r>
            <a:r>
              <a:rPr lang="cs-CZ" sz="2800" b="1" dirty="0" err="1"/>
              <a:t>tRNA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41360122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82351"/>
            <a:ext cx="11392678" cy="5682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Před každým dělením buňky se každý chromosom musí samostatně </a:t>
            </a:r>
            <a:r>
              <a:rPr lang="cs-CZ" b="1" dirty="0" err="1">
                <a:solidFill>
                  <a:srgbClr val="FFFF00"/>
                </a:solidFill>
              </a:rPr>
              <a:t>zreplikovat</a:t>
            </a:r>
            <a:r>
              <a:rPr lang="cs-CZ" dirty="0"/>
              <a:t> a jeho kopie musí být rozděleny do obou </a:t>
            </a:r>
            <a:r>
              <a:rPr lang="cs-CZ" dirty="0" err="1"/>
              <a:t>dceřinných</a:t>
            </a:r>
            <a:r>
              <a:rPr lang="cs-CZ" dirty="0"/>
              <a:t> buněk.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při tomto procesu dochází</a:t>
            </a:r>
            <a:r>
              <a:rPr lang="cs-CZ" b="1" dirty="0"/>
              <a:t> k přenosu dědičné informace z mateřské buňky do </a:t>
            </a:r>
            <a:r>
              <a:rPr lang="cs-CZ" b="1" dirty="0" err="1"/>
              <a:t>dceřinné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oba řetězce DNA obsahují navzájem komplementární sekvence nukleotidů, proto oba mohou sloužit jako </a:t>
            </a:r>
            <a:r>
              <a:rPr lang="cs-CZ" b="1" dirty="0" err="1"/>
              <a:t>templát</a:t>
            </a:r>
            <a:r>
              <a:rPr lang="cs-CZ" dirty="0"/>
              <a:t> (matrice, předloha) pro syntézu nového komplementárního řetězce.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Replikace DNA je </a:t>
            </a:r>
            <a:r>
              <a:rPr lang="cs-CZ" b="1" dirty="0" err="1"/>
              <a:t>semikonzervativní</a:t>
            </a:r>
            <a:r>
              <a:rPr lang="cs-CZ" dirty="0"/>
              <a:t>, protože výsledkem replikace jsou dvě </a:t>
            </a:r>
            <a:r>
              <a:rPr lang="cs-CZ" dirty="0" err="1"/>
              <a:t>dceřinné</a:t>
            </a:r>
            <a:r>
              <a:rPr lang="cs-CZ" dirty="0"/>
              <a:t> dvoušroubovice, z nichž každá má jedno vlákno původní (mateřské) a jedno nově </a:t>
            </a:r>
            <a:r>
              <a:rPr lang="cs-CZ" dirty="0" err="1"/>
              <a:t>nasyntetizované</a:t>
            </a:r>
            <a:r>
              <a:rPr lang="cs-CZ" dirty="0"/>
              <a:t>. 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447869" y="317241"/>
            <a:ext cx="1122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REPLIKACE</a:t>
            </a:r>
          </a:p>
        </p:txBody>
      </p:sp>
    </p:spTree>
    <p:extLst>
      <p:ext uri="{BB962C8B-B14F-4D97-AF65-F5344CB8AC3E}">
        <p14:creationId xmlns:p14="http://schemas.microsoft.com/office/powerpoint/2010/main" val="20585155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457200"/>
            <a:ext cx="10694437" cy="633548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P</a:t>
            </a:r>
            <a:r>
              <a:rPr lang="cs-CZ" dirty="0"/>
              <a:t>roces replikace začínají </a:t>
            </a:r>
            <a:r>
              <a:rPr lang="cs-CZ" b="1" dirty="0">
                <a:solidFill>
                  <a:srgbClr val="FFFF00"/>
                </a:solidFill>
              </a:rPr>
              <a:t>iniciační proteiny, </a:t>
            </a:r>
            <a:r>
              <a:rPr lang="cs-CZ" dirty="0"/>
              <a:t>které se vážou na DNA a </a:t>
            </a:r>
            <a:r>
              <a:rPr lang="cs-CZ" b="1" dirty="0">
                <a:solidFill>
                  <a:srgbClr val="FFFF00"/>
                </a:solidFill>
              </a:rPr>
              <a:t>rozvíjejí její dvoušroubovicovou strukturu</a:t>
            </a:r>
            <a:r>
              <a:rPr lang="cs-CZ" dirty="0"/>
              <a:t> přerušováním vodíkových vazeb.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místům, kde je struktura dvoušroubovice nejdříve narušena, se říká </a:t>
            </a:r>
            <a:r>
              <a:rPr lang="cs-CZ" b="1" dirty="0">
                <a:solidFill>
                  <a:srgbClr val="FFFF00"/>
                </a:solidFill>
              </a:rPr>
              <a:t>replikační počátky</a:t>
            </a:r>
            <a:r>
              <a:rPr lang="cs-CZ" b="1" dirty="0"/>
              <a:t> </a:t>
            </a:r>
            <a:r>
              <a:rPr lang="cs-CZ" dirty="0"/>
              <a:t>a jsou určeny speciální nukleotidovou sekvencí.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bakteriální genom, který je obvykle tvořen jednou kruhovou DNA o délce několika miliónů bází má jediný replikační počátek.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lidský genom, který má přibližně 3x10</a:t>
            </a:r>
            <a:r>
              <a:rPr lang="cs-CZ" baseline="30000" dirty="0"/>
              <a:t>9</a:t>
            </a:r>
            <a:r>
              <a:rPr lang="cs-CZ" dirty="0"/>
              <a:t> nukleotidů má zhruba 10 000 takovýchto počátků.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jejich velký počet umožňuje lidské buňce </a:t>
            </a:r>
            <a:r>
              <a:rPr lang="cs-CZ" dirty="0" err="1"/>
              <a:t>zreplikovat</a:t>
            </a:r>
            <a:r>
              <a:rPr lang="cs-CZ" dirty="0"/>
              <a:t> veškerou DNA během relativně krátké doby.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 začátky replikace jsou typické </a:t>
            </a:r>
            <a:r>
              <a:rPr lang="cs-CZ" b="1" dirty="0">
                <a:solidFill>
                  <a:srgbClr val="FFFF00"/>
                </a:solidFill>
              </a:rPr>
              <a:t>útvary ve tvaru písmena Y, </a:t>
            </a:r>
            <a:r>
              <a:rPr lang="cs-CZ" dirty="0"/>
              <a:t>které se nazývají </a:t>
            </a:r>
            <a:r>
              <a:rPr lang="cs-CZ" b="1" dirty="0">
                <a:solidFill>
                  <a:srgbClr val="FFFF00"/>
                </a:solidFill>
              </a:rPr>
              <a:t>replikační vidličky</a:t>
            </a:r>
            <a:r>
              <a:rPr lang="cs-CZ" dirty="0">
                <a:solidFill>
                  <a:srgbClr val="FFFF00"/>
                </a:solidFill>
              </a:rPr>
              <a:t>. 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0578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25150"/>
            <a:ext cx="10694437" cy="6167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V replikačních vidličkách jsou navázány </a:t>
            </a:r>
            <a:r>
              <a:rPr lang="cs-CZ" b="1" dirty="0">
                <a:solidFill>
                  <a:srgbClr val="FFFF00"/>
                </a:solidFill>
              </a:rPr>
              <a:t>proteiny replikačního aparátu</a:t>
            </a:r>
            <a:r>
              <a:rPr lang="cs-CZ" dirty="0"/>
              <a:t>, které se pohybují ve směru replikace a </a:t>
            </a:r>
            <a:r>
              <a:rPr lang="cs-CZ" b="1" dirty="0">
                <a:solidFill>
                  <a:srgbClr val="FFFF00"/>
                </a:solidFill>
              </a:rPr>
              <a:t>rozvíjejí dvoušroubovicovou strukturu</a:t>
            </a:r>
            <a:r>
              <a:rPr lang="cs-CZ" dirty="0"/>
              <a:t> za </a:t>
            </a:r>
            <a:r>
              <a:rPr lang="cs-CZ" b="1" dirty="0">
                <a:solidFill>
                  <a:srgbClr val="FFFF00"/>
                </a:solidFill>
              </a:rPr>
              <a:t>současné syntézy nového řetězce.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FF00"/>
                </a:solidFill>
              </a:rPr>
              <a:t>  </a:t>
            </a:r>
            <a:r>
              <a:rPr lang="cs-CZ" dirty="0"/>
              <a:t>Nejdůležitějším replikačním enzymem je </a:t>
            </a:r>
            <a:r>
              <a:rPr lang="cs-CZ" b="1" dirty="0">
                <a:solidFill>
                  <a:srgbClr val="00B050"/>
                </a:solidFill>
              </a:rPr>
              <a:t>DNA-</a:t>
            </a:r>
            <a:r>
              <a:rPr lang="cs-CZ" b="1" dirty="0" err="1">
                <a:solidFill>
                  <a:srgbClr val="00B050"/>
                </a:solidFill>
              </a:rPr>
              <a:t>polymerasa</a:t>
            </a:r>
            <a:r>
              <a:rPr lang="cs-CZ" dirty="0"/>
              <a:t>, která syntetizuje nové vlákno DNA podle původního řetězce.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je to enzym, který katalyzuje </a:t>
            </a:r>
            <a:r>
              <a:rPr lang="cs-CZ" b="1" dirty="0">
                <a:solidFill>
                  <a:srgbClr val="FFFF00"/>
                </a:solidFill>
              </a:rPr>
              <a:t>připojování nukleotidů na 3' konec </a:t>
            </a:r>
            <a:r>
              <a:rPr lang="cs-CZ" dirty="0"/>
              <a:t>rostoucího řetězce DNA za vzniku </a:t>
            </a:r>
            <a:r>
              <a:rPr lang="cs-CZ" dirty="0" err="1"/>
              <a:t>fosfodiesterové</a:t>
            </a:r>
            <a:r>
              <a:rPr lang="cs-CZ" dirty="0"/>
              <a:t> vazby mezi hydroxylovou skupinou na 3. uhlíku </a:t>
            </a:r>
            <a:r>
              <a:rPr lang="cs-CZ" dirty="0" err="1"/>
              <a:t>pentosy</a:t>
            </a:r>
            <a:r>
              <a:rPr lang="cs-CZ" dirty="0"/>
              <a:t> rostoucího řetězce a fosfátovou skupinou na 5. uhlíku </a:t>
            </a:r>
            <a:r>
              <a:rPr lang="cs-CZ" dirty="0" err="1"/>
              <a:t>pentosy</a:t>
            </a:r>
            <a:r>
              <a:rPr lang="cs-CZ" dirty="0"/>
              <a:t> přidávaného nukleotidu.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DNA je syntetizována ve směru 5' → 3'</a:t>
            </a:r>
            <a:r>
              <a:rPr lang="cs-CZ" dirty="0"/>
              <a:t> (tzn., že narůstá na 3' konci).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040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A2CAE-F287-4232-8891-B248589B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7910"/>
            <a:ext cx="10515600" cy="223935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Primární struktura bílkovin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49086"/>
            <a:ext cx="10515600" cy="579430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Pořadí aminokyselin v polypeptidovém řetězci je určeno </a:t>
            </a:r>
            <a:r>
              <a:rPr lang="cs-CZ" b="1" dirty="0">
                <a:solidFill>
                  <a:srgbClr val="FF0000"/>
                </a:solidFill>
              </a:rPr>
              <a:t>genetickým kódem.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Každou aminokyselinu v polypeptidovém řetězci kóduje konkrétní trojice nukleotidů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b="1" dirty="0">
                <a:solidFill>
                  <a:srgbClr val="FFFF00"/>
                </a:solidFill>
                <a:sym typeface="Symbol" panose="05050102010706020507" pitchFamily="18" charset="2"/>
              </a:rPr>
              <a:t>triplet.</a:t>
            </a:r>
            <a:r>
              <a:rPr lang="cs-CZ" dirty="0">
                <a:sym typeface="Symbol" panose="05050102010706020507" pitchFamily="18" charset="2"/>
              </a:rPr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ym typeface="Symbol" panose="05050102010706020507" pitchFamily="18" charset="2"/>
              </a:rPr>
              <a:t>  </a:t>
            </a:r>
            <a:r>
              <a:rPr lang="cs-CZ" b="1" dirty="0">
                <a:solidFill>
                  <a:srgbClr val="0070C0"/>
                </a:solidFill>
                <a:sym typeface="Symbol" panose="05050102010706020507" pitchFamily="18" charset="2"/>
              </a:rPr>
              <a:t>Strukturní gen</a:t>
            </a:r>
            <a:r>
              <a:rPr lang="cs-CZ" dirty="0">
                <a:sym typeface="Symbol" panose="05050102010706020507" pitchFamily="18" charset="2"/>
              </a:rPr>
              <a:t> = úsek DNA, který kóduje primární strukturu 1 bílkoviny.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ym typeface="Symbol" panose="05050102010706020507" pitchFamily="18" charset="2"/>
              </a:rPr>
              <a:t> </a:t>
            </a:r>
            <a:r>
              <a:rPr lang="cs-CZ" b="1" dirty="0">
                <a:solidFill>
                  <a:srgbClr val="0070C0"/>
                </a:solidFill>
                <a:sym typeface="Symbol" panose="05050102010706020507" pitchFamily="18" charset="2"/>
              </a:rPr>
              <a:t>Geny pro funkční RNA </a:t>
            </a:r>
            <a:r>
              <a:rPr lang="cs-CZ" dirty="0">
                <a:sym typeface="Symbol" panose="05050102010706020507" pitchFamily="18" charset="2"/>
              </a:rPr>
              <a:t>= jejich produkty (</a:t>
            </a:r>
            <a:r>
              <a:rPr lang="cs-CZ" dirty="0" err="1">
                <a:sym typeface="Symbol" panose="05050102010706020507" pitchFamily="18" charset="2"/>
              </a:rPr>
              <a:t>tRNA</a:t>
            </a:r>
            <a:r>
              <a:rPr lang="cs-CZ" dirty="0">
                <a:sym typeface="Symbol" panose="05050102010706020507" pitchFamily="18" charset="2"/>
              </a:rPr>
              <a:t>, </a:t>
            </a:r>
            <a:r>
              <a:rPr lang="cs-CZ" dirty="0" err="1">
                <a:sym typeface="Symbol" panose="05050102010706020507" pitchFamily="18" charset="2"/>
              </a:rPr>
              <a:t>rRNA</a:t>
            </a:r>
            <a:r>
              <a:rPr lang="cs-CZ" dirty="0">
                <a:sym typeface="Symbol" panose="05050102010706020507" pitchFamily="18" charset="2"/>
              </a:rPr>
              <a:t>) na rozdíl od strukturních genů nepodléhají translaci.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ym typeface="Symbol" panose="05050102010706020507" pitchFamily="18" charset="2"/>
              </a:rPr>
              <a:t>  </a:t>
            </a:r>
            <a:r>
              <a:rPr lang="cs-CZ" dirty="0"/>
              <a:t>Gen obsahuje ve své transkribované části: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sz="2800" dirty="0"/>
              <a:t>oblasti přímo kódující pořadí aminokyselin proteinu </a:t>
            </a:r>
            <a:r>
              <a:rPr lang="cs-CZ" sz="2800" b="1" dirty="0">
                <a:solidFill>
                  <a:srgbClr val="FFFF00"/>
                </a:solidFill>
              </a:rPr>
              <a:t>(exony)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 oblasti nekódující </a:t>
            </a:r>
            <a:r>
              <a:rPr lang="cs-CZ" sz="2800" b="1" dirty="0">
                <a:solidFill>
                  <a:srgbClr val="FFFF00"/>
                </a:solidFill>
              </a:rPr>
              <a:t>(introny)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 nepřepisované oblasti na 3' konci </a:t>
            </a:r>
            <a:r>
              <a:rPr lang="cs-CZ" sz="2800" b="1" dirty="0">
                <a:solidFill>
                  <a:srgbClr val="FFFF00"/>
                </a:solidFill>
              </a:rPr>
              <a:t>(</a:t>
            </a:r>
            <a:r>
              <a:rPr lang="cs-CZ" sz="2800" b="1" dirty="0" err="1">
                <a:solidFill>
                  <a:srgbClr val="FFFF00"/>
                </a:solidFill>
              </a:rPr>
              <a:t>polyadenylační</a:t>
            </a:r>
            <a:r>
              <a:rPr lang="cs-CZ" sz="2800" b="1" dirty="0">
                <a:solidFill>
                  <a:srgbClr val="FFFF00"/>
                </a:solidFill>
              </a:rPr>
              <a:t> signál) </a:t>
            </a:r>
            <a:r>
              <a:rPr lang="cs-CZ" sz="2800" dirty="0"/>
              <a:t>a na 5' konci </a:t>
            </a:r>
            <a:r>
              <a:rPr lang="cs-CZ" sz="2800" b="1" dirty="0">
                <a:solidFill>
                  <a:srgbClr val="FFFF00"/>
                </a:solidFill>
              </a:rPr>
              <a:t>(promotor).</a:t>
            </a:r>
            <a:r>
              <a:rPr lang="cs-CZ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008798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r">
            <a:extLst>
              <a:ext uri="{FF2B5EF4-FFF2-40B4-BE49-F238E27FC236}">
                <a16:creationId xmlns:a16="http://schemas.microsoft.com/office/drawing/2014/main" id="{9847D16E-3180-4841-AFEE-AD725566330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39" y="419878"/>
            <a:ext cx="10459616" cy="605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5099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25150"/>
            <a:ext cx="10694437" cy="6167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Nukleotidy vstupují do reakce jako </a:t>
            </a:r>
            <a:r>
              <a:rPr lang="cs-CZ" b="1" dirty="0">
                <a:solidFill>
                  <a:srgbClr val="FFFF00"/>
                </a:solidFill>
              </a:rPr>
              <a:t>energeticky bohaté </a:t>
            </a:r>
            <a:r>
              <a:rPr lang="cs-CZ" b="1" dirty="0" err="1">
                <a:solidFill>
                  <a:srgbClr val="FFFF00"/>
                </a:solidFill>
              </a:rPr>
              <a:t>deoxynukleosidtrifosfáty</a:t>
            </a:r>
            <a:r>
              <a:rPr lang="cs-CZ" b="1" dirty="0"/>
              <a:t> </a:t>
            </a:r>
            <a:r>
              <a:rPr lang="cs-CZ" dirty="0"/>
              <a:t>(</a:t>
            </a:r>
            <a:r>
              <a:rPr lang="cs-CZ" dirty="0" err="1"/>
              <a:t>dATP</a:t>
            </a:r>
            <a:r>
              <a:rPr lang="cs-CZ" dirty="0"/>
              <a:t>, </a:t>
            </a:r>
            <a:r>
              <a:rPr lang="cs-CZ" dirty="0" err="1"/>
              <a:t>dTTP</a:t>
            </a:r>
            <a:r>
              <a:rPr lang="cs-CZ" dirty="0"/>
              <a:t>, </a:t>
            </a:r>
            <a:r>
              <a:rPr lang="cs-CZ" dirty="0" err="1"/>
              <a:t>dGTP</a:t>
            </a:r>
            <a:r>
              <a:rPr lang="cs-CZ" dirty="0"/>
              <a:t> a </a:t>
            </a:r>
            <a:r>
              <a:rPr lang="cs-CZ" dirty="0" err="1"/>
              <a:t>dCTP</a:t>
            </a:r>
            <a:r>
              <a:rPr lang="cs-CZ" dirty="0"/>
              <a:t>) a dodávají energii polymerizační reakci.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Energie uvolněná hydrolýzou jedné </a:t>
            </a:r>
            <a:r>
              <a:rPr lang="cs-CZ" dirty="0" err="1"/>
              <a:t>fosfodiesterové</a:t>
            </a:r>
            <a:r>
              <a:rPr lang="cs-CZ" dirty="0"/>
              <a:t> vazby v </a:t>
            </a:r>
            <a:r>
              <a:rPr lang="cs-CZ" dirty="0" err="1"/>
              <a:t>deoxynukleosidtrifosfátu</a:t>
            </a:r>
            <a:r>
              <a:rPr lang="cs-CZ" dirty="0"/>
              <a:t> je dostatečná pro kondenzační reakci, při které se váže </a:t>
            </a:r>
            <a:r>
              <a:rPr lang="cs-CZ" dirty="0" err="1"/>
              <a:t>deoxynukleotidový</a:t>
            </a:r>
            <a:r>
              <a:rPr lang="cs-CZ" dirty="0"/>
              <a:t> monomer (</a:t>
            </a:r>
            <a:r>
              <a:rPr lang="cs-CZ" dirty="0" err="1"/>
              <a:t>dAMP</a:t>
            </a:r>
            <a:r>
              <a:rPr lang="cs-CZ" dirty="0"/>
              <a:t>, </a:t>
            </a:r>
            <a:r>
              <a:rPr lang="cs-CZ" dirty="0" err="1"/>
              <a:t>dTMP</a:t>
            </a:r>
            <a:r>
              <a:rPr lang="cs-CZ" dirty="0"/>
              <a:t>, </a:t>
            </a:r>
            <a:r>
              <a:rPr lang="cs-CZ" dirty="0" err="1"/>
              <a:t>dGMP</a:t>
            </a:r>
            <a:r>
              <a:rPr lang="cs-CZ" dirty="0"/>
              <a:t> a </a:t>
            </a:r>
            <a:r>
              <a:rPr lang="cs-CZ" dirty="0" err="1"/>
              <a:t>dCMP</a:t>
            </a:r>
            <a:r>
              <a:rPr lang="cs-CZ" dirty="0"/>
              <a:t>) do nově syntetizovaného řetězce za současného uvolnění </a:t>
            </a:r>
            <a:r>
              <a:rPr lang="cs-CZ" dirty="0" err="1"/>
              <a:t>difosfátu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DNA-</a:t>
            </a:r>
            <a:r>
              <a:rPr lang="cs-CZ" dirty="0" err="1"/>
              <a:t>polymerasa</a:t>
            </a:r>
            <a:r>
              <a:rPr lang="cs-CZ" dirty="0"/>
              <a:t> se neodděluje od DNA po každém přidání nukleotidu, ale zůstává navázána na DNA a během polymerace se podél ní pohybuje.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18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r">
            <a:extLst>
              <a:ext uri="{FF2B5EF4-FFF2-40B4-BE49-F238E27FC236}">
                <a16:creationId xmlns:a16="http://schemas.microsoft.com/office/drawing/2014/main" id="{8BA9F238-A409-42B7-8ADD-1F877E4F4F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9" y="877078"/>
            <a:ext cx="11271380" cy="57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A6D586CF-2B9A-4F08-8017-B569EBF33DD1}"/>
              </a:ext>
            </a:extLst>
          </p:cNvPr>
          <p:cNvSpPr txBox="1"/>
          <p:nvPr/>
        </p:nvSpPr>
        <p:spPr>
          <a:xfrm>
            <a:off x="429208" y="214604"/>
            <a:ext cx="7259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/>
              <a:t>Vznik </a:t>
            </a:r>
            <a:r>
              <a:rPr lang="cs-CZ" sz="3200" b="1" dirty="0" err="1"/>
              <a:t>fosfodiesterové</a:t>
            </a:r>
            <a:r>
              <a:rPr lang="cs-CZ" sz="3200" b="1" dirty="0"/>
              <a:t> vazby</a:t>
            </a:r>
          </a:p>
        </p:txBody>
      </p:sp>
    </p:spTree>
    <p:extLst>
      <p:ext uri="{BB962C8B-B14F-4D97-AF65-F5344CB8AC3E}">
        <p14:creationId xmlns:p14="http://schemas.microsoft.com/office/powerpoint/2010/main" val="3145606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25150"/>
            <a:ext cx="10694437" cy="616753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DNA-</a:t>
            </a:r>
            <a:r>
              <a:rPr lang="cs-CZ" b="1" dirty="0" err="1">
                <a:solidFill>
                  <a:srgbClr val="FF0000"/>
                </a:solidFill>
              </a:rPr>
              <a:t>polymerasa</a:t>
            </a:r>
            <a:r>
              <a:rPr lang="cs-CZ" b="1" dirty="0">
                <a:solidFill>
                  <a:srgbClr val="FF0000"/>
                </a:solidFill>
              </a:rPr>
              <a:t> je schopna syntetizovat nové vlákno pouze prodlužováním 3' konce DNA.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V replikační vidličce nastává problém, protože původní dvoušroubovice se skládá ze dvou antiparalelních řetězců (je asymetrická).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Jeden nový řetězec je v replikační vidličce syntetizován podle </a:t>
            </a:r>
            <a:r>
              <a:rPr lang="cs-CZ" dirty="0" err="1"/>
              <a:t>templátu</a:t>
            </a:r>
            <a:r>
              <a:rPr lang="cs-CZ" dirty="0"/>
              <a:t> ve směru 3' → 5'. (Vzniká 5' → 3' řetězec).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Druhý nový řetězec je v replikační vidličce syntetizován podle </a:t>
            </a:r>
            <a:r>
              <a:rPr lang="cs-CZ" dirty="0" err="1"/>
              <a:t>templátu</a:t>
            </a:r>
            <a:r>
              <a:rPr lang="cs-CZ" dirty="0"/>
              <a:t> ve směru 5' → 3‘.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Avšak neexistuje DNA-</a:t>
            </a:r>
            <a:r>
              <a:rPr lang="cs-CZ" b="1" dirty="0" err="1">
                <a:solidFill>
                  <a:srgbClr val="FF0000"/>
                </a:solidFill>
              </a:rPr>
              <a:t>polymerasa</a:t>
            </a:r>
            <a:r>
              <a:rPr lang="cs-CZ" b="1" dirty="0">
                <a:solidFill>
                  <a:srgbClr val="FF0000"/>
                </a:solidFill>
              </a:rPr>
              <a:t>, která by dokázala prodlužovat 5' konec DNA. Tudíž v tomto směru roste diskontinuálně</a:t>
            </a:r>
            <a:r>
              <a:rPr lang="cs-CZ" dirty="0"/>
              <a:t> tzn., že jsou ve směru 5' → 3' syntetizovány krátké úseky DNA (tzv. </a:t>
            </a:r>
            <a:r>
              <a:rPr lang="cs-CZ" b="1" dirty="0" err="1"/>
              <a:t>Okazakiho</a:t>
            </a:r>
            <a:r>
              <a:rPr lang="cs-CZ" b="1" dirty="0"/>
              <a:t> fragmenty</a:t>
            </a:r>
            <a:r>
              <a:rPr lang="cs-CZ" dirty="0"/>
              <a:t>), které jsou následně spojovány v kontinuální řetězec.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826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1045029"/>
            <a:ext cx="10694437" cy="57476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DNA-</a:t>
            </a:r>
            <a:r>
              <a:rPr lang="cs-CZ" dirty="0" err="1"/>
              <a:t>polymerasa</a:t>
            </a:r>
            <a:r>
              <a:rPr lang="cs-CZ" dirty="0"/>
              <a:t> je velice přesně párující enzym, který udělá průměrně jednu chybu na 10</a:t>
            </a:r>
            <a:r>
              <a:rPr lang="cs-CZ" baseline="30000" dirty="0"/>
              <a:t>7</a:t>
            </a:r>
            <a:r>
              <a:rPr lang="cs-CZ" dirty="0"/>
              <a:t> </a:t>
            </a:r>
            <a:r>
              <a:rPr lang="cs-CZ" dirty="0" err="1"/>
              <a:t>zreplikovaných</a:t>
            </a:r>
            <a:r>
              <a:rPr lang="cs-CZ" dirty="0"/>
              <a:t> párů bází.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DNA-</a:t>
            </a:r>
            <a:r>
              <a:rPr lang="cs-CZ" b="1" dirty="0" err="1">
                <a:solidFill>
                  <a:srgbClr val="FF0000"/>
                </a:solidFill>
              </a:rPr>
              <a:t>polymerasa</a:t>
            </a:r>
            <a:r>
              <a:rPr lang="cs-CZ" b="1" dirty="0">
                <a:solidFill>
                  <a:srgbClr val="FF0000"/>
                </a:solidFill>
              </a:rPr>
              <a:t> neumí začít syntetizovat nové vlákno (neboť přidává další nukleotid teprve po kontrole správného párování předcházejících bází).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3717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559838"/>
            <a:ext cx="10694437" cy="623284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Protože </a:t>
            </a:r>
            <a:r>
              <a:rPr lang="cs-CZ" b="1" dirty="0"/>
              <a:t>DNA-</a:t>
            </a:r>
            <a:r>
              <a:rPr lang="cs-CZ" b="1" dirty="0" err="1"/>
              <a:t>polymerasa</a:t>
            </a:r>
            <a:r>
              <a:rPr lang="cs-CZ" b="1" dirty="0"/>
              <a:t> neumí </a:t>
            </a:r>
            <a:r>
              <a:rPr lang="cs-CZ" b="1" dirty="0">
                <a:solidFill>
                  <a:srgbClr val="FFFF00"/>
                </a:solidFill>
              </a:rPr>
              <a:t>začít</a:t>
            </a:r>
            <a:r>
              <a:rPr lang="cs-CZ" b="1" dirty="0"/>
              <a:t> syntetizovat nové vlákno</a:t>
            </a:r>
            <a:r>
              <a:rPr lang="cs-CZ" dirty="0"/>
              <a:t>, musí existovat jiný enzym, který by dokázal spojit dva volné nukleotidy a začal syntetizovat nové vlákno podle </a:t>
            </a:r>
            <a:r>
              <a:rPr lang="cs-CZ" dirty="0" err="1"/>
              <a:t>jednořetězcové</a:t>
            </a:r>
            <a:r>
              <a:rPr lang="cs-CZ" dirty="0"/>
              <a:t> DNA.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tento enzym se nazývá </a:t>
            </a:r>
            <a:r>
              <a:rPr lang="cs-CZ" b="1" dirty="0">
                <a:solidFill>
                  <a:srgbClr val="00B050"/>
                </a:solidFill>
              </a:rPr>
              <a:t>primasa</a:t>
            </a:r>
            <a:r>
              <a:rPr lang="cs-CZ" dirty="0">
                <a:solidFill>
                  <a:srgbClr val="00B050"/>
                </a:solidFill>
              </a:rPr>
              <a:t>.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00B050"/>
                </a:solidFill>
              </a:rPr>
              <a:t>enzym primasa </a:t>
            </a:r>
            <a:r>
              <a:rPr lang="cs-CZ" dirty="0"/>
              <a:t>nesyntetizuje DNA, ale </a:t>
            </a:r>
            <a:r>
              <a:rPr lang="cs-CZ" b="1" dirty="0"/>
              <a:t>krátké úseky RNA</a:t>
            </a:r>
            <a:r>
              <a:rPr lang="cs-CZ" dirty="0"/>
              <a:t> mající cca 10 nukleotidů.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tyto úseky se párují na základě komplementarity s templátovým řetězcem a poskytují 3' konec pro DNA-</a:t>
            </a:r>
            <a:r>
              <a:rPr lang="cs-CZ" dirty="0" err="1"/>
              <a:t>polymerasu</a:t>
            </a:r>
            <a:r>
              <a:rPr lang="cs-CZ" dirty="0"/>
              <a:t>. Slouží tedy jako </a:t>
            </a:r>
            <a:r>
              <a:rPr lang="cs-CZ" b="1" dirty="0" err="1"/>
              <a:t>primery</a:t>
            </a:r>
            <a:r>
              <a:rPr lang="cs-CZ" dirty="0"/>
              <a:t> pro syntézu DNA. Při syntéze vedoucího řetězce je třeba pouze jeden RNA-</a:t>
            </a:r>
            <a:r>
              <a:rPr lang="cs-CZ" dirty="0" err="1"/>
              <a:t>primer</a:t>
            </a:r>
            <a:r>
              <a:rPr lang="cs-CZ" dirty="0"/>
              <a:t>. Syntéza opožďujícího se řetězce je však diskontinuální a vyžaduje neustále tvorbu RNA-</a:t>
            </a:r>
            <a:r>
              <a:rPr lang="cs-CZ" dirty="0" err="1"/>
              <a:t>primerů</a:t>
            </a:r>
            <a:r>
              <a:rPr lang="cs-CZ" dirty="0"/>
              <a:t>.</a:t>
            </a:r>
            <a:r>
              <a:rPr lang="cs-CZ" b="1" dirty="0"/>
              <a:t> 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107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373224"/>
            <a:ext cx="10694437" cy="6419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Opožďující řetězec je tvořen mnoha oddělenými úseky DNA tzv. </a:t>
            </a:r>
            <a:r>
              <a:rPr lang="cs-CZ" dirty="0" err="1"/>
              <a:t>Okazakiho</a:t>
            </a:r>
            <a:r>
              <a:rPr lang="cs-CZ" dirty="0"/>
              <a:t> fragmenty.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na vytvoření souvislého vlákna DNA z </a:t>
            </a:r>
            <a:r>
              <a:rPr lang="cs-CZ" dirty="0" err="1"/>
              <a:t>Okazakiho</a:t>
            </a:r>
            <a:r>
              <a:rPr lang="cs-CZ" dirty="0"/>
              <a:t> fragmentů jsou třeba tyto enzymy: </a:t>
            </a:r>
            <a:r>
              <a:rPr lang="cs-CZ" b="1" dirty="0">
                <a:solidFill>
                  <a:srgbClr val="00B050"/>
                </a:solidFill>
              </a:rPr>
              <a:t>DNA-</a:t>
            </a:r>
            <a:r>
              <a:rPr lang="cs-CZ" b="1" dirty="0" err="1">
                <a:solidFill>
                  <a:srgbClr val="00B050"/>
                </a:solidFill>
              </a:rPr>
              <a:t>polymerasa</a:t>
            </a:r>
            <a:r>
              <a:rPr lang="cs-CZ" b="1" dirty="0">
                <a:solidFill>
                  <a:srgbClr val="00B050"/>
                </a:solidFill>
              </a:rPr>
              <a:t> I</a:t>
            </a:r>
            <a:r>
              <a:rPr lang="cs-CZ" dirty="0"/>
              <a:t> (odstraňuje RNA-</a:t>
            </a:r>
            <a:r>
              <a:rPr lang="cs-CZ" dirty="0" err="1"/>
              <a:t>primery</a:t>
            </a:r>
            <a:r>
              <a:rPr lang="cs-CZ" dirty="0"/>
              <a:t> (</a:t>
            </a:r>
            <a:r>
              <a:rPr lang="cs-CZ" dirty="0" err="1"/>
              <a:t>exonukleasová</a:t>
            </a:r>
            <a:r>
              <a:rPr lang="cs-CZ" dirty="0"/>
              <a:t> funkce) a nahrazuje RNA-</a:t>
            </a:r>
            <a:r>
              <a:rPr lang="cs-CZ" dirty="0" err="1"/>
              <a:t>primery</a:t>
            </a:r>
            <a:r>
              <a:rPr lang="cs-CZ" dirty="0"/>
              <a:t> DNA) a </a:t>
            </a:r>
            <a:r>
              <a:rPr lang="cs-CZ" b="1" dirty="0">
                <a:solidFill>
                  <a:srgbClr val="00B050"/>
                </a:solidFill>
              </a:rPr>
              <a:t>DNA-</a:t>
            </a:r>
            <a:r>
              <a:rPr lang="cs-CZ" b="1" dirty="0" err="1">
                <a:solidFill>
                  <a:srgbClr val="00B050"/>
                </a:solidFill>
              </a:rPr>
              <a:t>ligasa</a:t>
            </a:r>
            <a:r>
              <a:rPr lang="cs-CZ" dirty="0"/>
              <a:t> (pospojuje všechny úseky dohromady).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replikace DNA vyžaduje spolupráci několika druhů enzymů, které vytvářejí </a:t>
            </a:r>
            <a:r>
              <a:rPr lang="cs-CZ" b="1" dirty="0">
                <a:solidFill>
                  <a:srgbClr val="FF0000"/>
                </a:solidFill>
              </a:rPr>
              <a:t>tzv. Replikační aparát.</a:t>
            </a:r>
            <a:r>
              <a:rPr lang="cs-CZ" dirty="0"/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Replikační aparát</a:t>
            </a:r>
            <a:r>
              <a:rPr lang="cs-CZ" dirty="0"/>
              <a:t> umožňuje vznik a posun replikační vidličky a syntézu nové DNA.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hlavní složky replikačního aparátu: </a:t>
            </a:r>
            <a:r>
              <a:rPr lang="cs-CZ" b="1" dirty="0">
                <a:solidFill>
                  <a:srgbClr val="00B050"/>
                </a:solidFill>
              </a:rPr>
              <a:t>DNA-</a:t>
            </a:r>
            <a:r>
              <a:rPr lang="cs-CZ" b="1" dirty="0" err="1">
                <a:solidFill>
                  <a:srgbClr val="00B050"/>
                </a:solidFill>
              </a:rPr>
              <a:t>polymerasa</a:t>
            </a:r>
            <a:r>
              <a:rPr lang="cs-CZ" b="1" dirty="0">
                <a:solidFill>
                  <a:srgbClr val="00B050"/>
                </a:solidFill>
              </a:rPr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B050"/>
                </a:solidFill>
              </a:rPr>
              <a:t> primasa</a:t>
            </a:r>
            <a:r>
              <a:rPr lang="cs-CZ" dirty="0">
                <a:solidFill>
                  <a:srgbClr val="00B050"/>
                </a:solidFill>
              </a:rPr>
              <a:t>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00B050"/>
                </a:solidFill>
              </a:rPr>
              <a:t> </a:t>
            </a:r>
            <a:r>
              <a:rPr lang="cs-CZ" b="1" dirty="0" err="1">
                <a:solidFill>
                  <a:srgbClr val="00B050"/>
                </a:solidFill>
              </a:rPr>
              <a:t>helikasa</a:t>
            </a:r>
            <a:r>
              <a:rPr lang="cs-CZ" dirty="0"/>
              <a:t> – využívá energii z hydrolýzy ATP k pohybu podél DNA a současnému rozvíjení dvoušroubovicové struktury. </a:t>
            </a:r>
          </a:p>
          <a:p>
            <a:pPr marL="0" indent="0">
              <a:buNone/>
            </a:pP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8422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373224"/>
            <a:ext cx="10694437" cy="641946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SSB-proteiny</a:t>
            </a:r>
            <a:r>
              <a:rPr lang="cs-CZ" dirty="0"/>
              <a:t> (single-</a:t>
            </a:r>
            <a:r>
              <a:rPr lang="cs-CZ" dirty="0" err="1"/>
              <a:t>strand</a:t>
            </a:r>
            <a:r>
              <a:rPr lang="cs-CZ" dirty="0"/>
              <a:t> </a:t>
            </a:r>
            <a:r>
              <a:rPr lang="cs-CZ" dirty="0" err="1"/>
              <a:t>binding</a:t>
            </a:r>
            <a:r>
              <a:rPr lang="cs-CZ" dirty="0"/>
              <a:t> </a:t>
            </a:r>
            <a:r>
              <a:rPr lang="cs-CZ" dirty="0" err="1"/>
              <a:t>poteins</a:t>
            </a:r>
            <a:r>
              <a:rPr lang="cs-CZ" dirty="0"/>
              <a:t>) – ochraňují </a:t>
            </a:r>
            <a:r>
              <a:rPr lang="cs-CZ" dirty="0" err="1"/>
              <a:t>jednořetězcovou</a:t>
            </a:r>
            <a:r>
              <a:rPr lang="cs-CZ" dirty="0"/>
              <a:t> DNA uvolněnou </a:t>
            </a:r>
            <a:r>
              <a:rPr lang="cs-CZ" dirty="0" err="1"/>
              <a:t>helikasou</a:t>
            </a:r>
            <a:r>
              <a:rPr lang="cs-CZ" dirty="0"/>
              <a:t> před </a:t>
            </a:r>
            <a:r>
              <a:rPr lang="cs-CZ" dirty="0" err="1"/>
              <a:t>znovuspárováním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00B050"/>
                </a:solidFill>
              </a:rPr>
              <a:t>Svírací protein</a:t>
            </a:r>
            <a:r>
              <a:rPr lang="cs-CZ" dirty="0"/>
              <a:t> (</a:t>
            </a:r>
            <a:r>
              <a:rPr lang="cs-CZ" dirty="0" err="1"/>
              <a:t>sliding</a:t>
            </a:r>
            <a:r>
              <a:rPr lang="cs-CZ" dirty="0"/>
              <a:t> camp) – pevně váže DNA-</a:t>
            </a:r>
            <a:r>
              <a:rPr lang="cs-CZ" dirty="0" err="1"/>
              <a:t>polymerasu</a:t>
            </a:r>
            <a:r>
              <a:rPr lang="cs-CZ" dirty="0"/>
              <a:t> na </a:t>
            </a:r>
            <a:r>
              <a:rPr lang="cs-CZ" dirty="0" err="1"/>
              <a:t>templát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má tvar prstence, který obemyká DNA a pohybuje se podél ní i s navázanou DNA-</a:t>
            </a:r>
            <a:r>
              <a:rPr lang="cs-CZ" dirty="0" err="1"/>
              <a:t>polymerasou</a:t>
            </a:r>
            <a:r>
              <a:rPr lang="cs-CZ" dirty="0"/>
              <a:t> ve směru replikace.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dirty="0"/>
              <a:t>popsaný průběh procesu replikace probíhá </a:t>
            </a:r>
            <a:r>
              <a:rPr lang="cs-CZ" b="1" dirty="0">
                <a:solidFill>
                  <a:srgbClr val="FFFF00"/>
                </a:solidFill>
              </a:rPr>
              <a:t>u </a:t>
            </a:r>
            <a:r>
              <a:rPr lang="cs-CZ" b="1" dirty="0" err="1">
                <a:solidFill>
                  <a:srgbClr val="FFFF00"/>
                </a:solidFill>
              </a:rPr>
              <a:t>prokaryotních</a:t>
            </a:r>
            <a:r>
              <a:rPr lang="cs-CZ" b="1" dirty="0">
                <a:solidFill>
                  <a:srgbClr val="FFFF00"/>
                </a:solidFill>
              </a:rPr>
              <a:t> organismů.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eukaryotních organismů probíhá </a:t>
            </a:r>
            <a:r>
              <a:rPr lang="cs-CZ" dirty="0">
                <a:solidFill>
                  <a:srgbClr val="FFC000"/>
                </a:solidFill>
              </a:rPr>
              <a:t>obdobným způsobem.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eukaryotních organismů existuje 5 druhů DNA-</a:t>
            </a:r>
            <a:r>
              <a:rPr lang="cs-CZ" dirty="0" err="1"/>
              <a:t>polymeras</a:t>
            </a:r>
            <a:r>
              <a:rPr lang="cs-CZ" dirty="0"/>
              <a:t>: </a:t>
            </a:r>
            <a:r>
              <a:rPr lang="el-GR" dirty="0"/>
              <a:t>α, β, γ, δ </a:t>
            </a:r>
            <a:r>
              <a:rPr lang="cs-CZ" dirty="0"/>
              <a:t>a </a:t>
            </a:r>
            <a:r>
              <a:rPr lang="el-GR" dirty="0"/>
              <a:t>ε.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7735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obr">
            <a:extLst>
              <a:ext uri="{FF2B5EF4-FFF2-40B4-BE49-F238E27FC236}">
                <a16:creationId xmlns:a16="http://schemas.microsoft.com/office/drawing/2014/main" id="{80C29DE0-F10A-457D-984C-C4BDC7C3AA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7" y="475861"/>
            <a:ext cx="11383347" cy="613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5038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82351"/>
            <a:ext cx="11392678" cy="5682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Jestliže buňka potřebuje syntetizovat určitý konkrétní protein, je nukleotidová sekvence v patřičné oblasti dlouhé molekuly DNA v chromosomu nejprve zkopírována do 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dirty="0"/>
              <a:t> (</a:t>
            </a:r>
            <a:r>
              <a:rPr lang="cs-CZ" dirty="0" err="1"/>
              <a:t>mediatorová</a:t>
            </a:r>
            <a:r>
              <a:rPr lang="cs-CZ" dirty="0"/>
              <a:t>, informační RNA).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tato </a:t>
            </a:r>
            <a:r>
              <a:rPr lang="cs-CZ" dirty="0" err="1"/>
              <a:t>mRNA</a:t>
            </a:r>
            <a:r>
              <a:rPr lang="cs-CZ" dirty="0"/>
              <a:t> je přímo využívána jako </a:t>
            </a:r>
            <a:r>
              <a:rPr lang="cs-CZ" b="1" dirty="0" err="1">
                <a:solidFill>
                  <a:srgbClr val="FFFF00"/>
                </a:solidFill>
              </a:rPr>
              <a:t>templát</a:t>
            </a:r>
            <a:r>
              <a:rPr lang="cs-CZ" dirty="0"/>
              <a:t> (předloha, matrice) pro tvorbu proteinů.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genetická informace je tedy předávána z DNA do </a:t>
            </a:r>
            <a:r>
              <a:rPr lang="cs-CZ" dirty="0" err="1"/>
              <a:t>mRNA</a:t>
            </a:r>
            <a:r>
              <a:rPr lang="cs-CZ" dirty="0"/>
              <a:t> procesem zvaným </a:t>
            </a:r>
            <a:r>
              <a:rPr lang="cs-CZ" b="1" dirty="0">
                <a:solidFill>
                  <a:srgbClr val="FFFF00"/>
                </a:solidFill>
              </a:rPr>
              <a:t>transkripce</a:t>
            </a:r>
            <a:r>
              <a:rPr lang="cs-CZ" dirty="0"/>
              <a:t> a následně z </a:t>
            </a:r>
            <a:r>
              <a:rPr lang="cs-CZ" dirty="0" err="1"/>
              <a:t>mRNA</a:t>
            </a:r>
            <a:r>
              <a:rPr lang="cs-CZ" dirty="0"/>
              <a:t> do proteinu procesem zvaným </a:t>
            </a:r>
            <a:r>
              <a:rPr lang="cs-CZ" b="1" dirty="0">
                <a:solidFill>
                  <a:srgbClr val="FFFF00"/>
                </a:solidFill>
              </a:rPr>
              <a:t>translace</a:t>
            </a:r>
            <a:r>
              <a:rPr lang="cs-CZ" dirty="0">
                <a:solidFill>
                  <a:srgbClr val="FFFF00"/>
                </a:solidFill>
              </a:rPr>
              <a:t>. 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Prvním krokem pro uplatnění genetické informace v buňce je přepsání části nukleotidové sekvence DNA – genu – do nukleotidové sekvence </a:t>
            </a:r>
            <a:r>
              <a:rPr lang="cs-CZ" dirty="0" err="1"/>
              <a:t>mRNA</a:t>
            </a:r>
            <a:r>
              <a:rPr lang="cs-CZ" dirty="0"/>
              <a:t> (přepis celého genu označujeme jako expresi -vyjádření genu).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Veškerá RNA v buňce vzniká transkripcí.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447869" y="317241"/>
            <a:ext cx="1122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TRANSKRIPCE</a:t>
            </a:r>
          </a:p>
        </p:txBody>
      </p:sp>
    </p:spTree>
    <p:extLst>
      <p:ext uri="{BB962C8B-B14F-4D97-AF65-F5344CB8AC3E}">
        <p14:creationId xmlns:p14="http://schemas.microsoft.com/office/powerpoint/2010/main" val="90969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EA2CAE-F287-4232-8891-B248589BD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570271"/>
            <a:ext cx="10518058" cy="560438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Primární struktura nukleových kyselin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271" y="1465006"/>
            <a:ext cx="11287432" cy="517838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V buňce existují dva typy nukleových kyselin: </a:t>
            </a:r>
            <a:r>
              <a:rPr lang="cs-CZ" b="1" dirty="0">
                <a:solidFill>
                  <a:srgbClr val="FF0000"/>
                </a:solidFill>
              </a:rPr>
              <a:t>deoxyribonukleová (DNA) a ribonukleová (RNA).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DNA je lokalizována v buněčném jádře, RNA v cytoplasmě.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sz="2800" dirty="0"/>
              <a:t> základními stavebními jednotkami nukleových kyselin jsou </a:t>
            </a:r>
            <a:r>
              <a:rPr lang="cs-CZ" sz="2800" b="1" dirty="0">
                <a:solidFill>
                  <a:srgbClr val="FF0000"/>
                </a:solidFill>
              </a:rPr>
              <a:t>tzv. nukleotidy.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00B0F0"/>
                </a:solidFill>
              </a:rPr>
              <a:t>Nukleotidy se skládají: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sz="2800" dirty="0"/>
              <a:t>z </a:t>
            </a:r>
            <a:r>
              <a:rPr lang="cs-CZ" sz="2800" b="1" dirty="0">
                <a:solidFill>
                  <a:srgbClr val="FFFF00"/>
                </a:solidFill>
              </a:rPr>
              <a:t>dusíkaté heterocyklické báze </a:t>
            </a:r>
            <a:r>
              <a:rPr lang="cs-CZ" sz="2800" dirty="0"/>
              <a:t>(adeninu, guaninu, cytosinu, </a:t>
            </a:r>
            <a:r>
              <a:rPr lang="cs-CZ" sz="2800" dirty="0" err="1"/>
              <a:t>thyminu</a:t>
            </a:r>
            <a:r>
              <a:rPr lang="cs-CZ" sz="2800" dirty="0"/>
              <a:t> a uracilu)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 z </a:t>
            </a:r>
            <a:r>
              <a:rPr lang="cs-CZ" sz="2800" b="1" dirty="0" err="1">
                <a:solidFill>
                  <a:srgbClr val="FFFF00"/>
                </a:solidFill>
              </a:rPr>
              <a:t>pentosy</a:t>
            </a:r>
            <a:r>
              <a:rPr lang="cs-CZ" sz="2800" dirty="0"/>
              <a:t> (z </a:t>
            </a:r>
            <a:r>
              <a:rPr lang="cs-CZ" sz="2800" dirty="0" err="1"/>
              <a:t>deoxyribosy</a:t>
            </a:r>
            <a:r>
              <a:rPr lang="cs-CZ" sz="2800" dirty="0"/>
              <a:t> v DNA, z </a:t>
            </a:r>
            <a:r>
              <a:rPr lang="cs-CZ" sz="2800" dirty="0" err="1"/>
              <a:t>ribosy</a:t>
            </a:r>
            <a:r>
              <a:rPr lang="cs-CZ" sz="2800" dirty="0"/>
              <a:t> v RNA)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cs-CZ" sz="2800" dirty="0"/>
              <a:t> ze </a:t>
            </a:r>
            <a:r>
              <a:rPr lang="cs-CZ" sz="2800" b="1" dirty="0">
                <a:solidFill>
                  <a:srgbClr val="FFFF00"/>
                </a:solidFill>
              </a:rPr>
              <a:t>zbytku kyseliny fosforečné </a:t>
            </a:r>
            <a:r>
              <a:rPr lang="cs-CZ" sz="2800" dirty="0"/>
              <a:t>(fosfátu)</a:t>
            </a:r>
          </a:p>
        </p:txBody>
      </p:sp>
    </p:spTree>
    <p:extLst>
      <p:ext uri="{BB962C8B-B14F-4D97-AF65-F5344CB8AC3E}">
        <p14:creationId xmlns:p14="http://schemas.microsoft.com/office/powerpoint/2010/main" val="8667188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43812"/>
            <a:ext cx="10694437" cy="61488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FF0000"/>
                </a:solidFill>
              </a:rPr>
              <a:t>Transkripce</a:t>
            </a:r>
            <a:r>
              <a:rPr lang="cs-CZ" dirty="0"/>
              <a:t> je </a:t>
            </a:r>
            <a:r>
              <a:rPr lang="cs-CZ" b="1" dirty="0">
                <a:solidFill>
                  <a:srgbClr val="FF0000"/>
                </a:solidFill>
              </a:rPr>
              <a:t>přepis genetického kódu </a:t>
            </a:r>
            <a:r>
              <a:rPr lang="cs-CZ" b="1" dirty="0">
                <a:solidFill>
                  <a:srgbClr val="FFFF00"/>
                </a:solidFill>
              </a:rPr>
              <a:t>z kódujícího řetězce molekuly DNA do řetězce molekuly</a:t>
            </a:r>
            <a:r>
              <a:rPr lang="cs-CZ" b="1" i="1" dirty="0">
                <a:solidFill>
                  <a:srgbClr val="FFFF00"/>
                </a:solidFill>
              </a:rPr>
              <a:t> 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jedná se v drtivé většině o přepis informace </a:t>
            </a:r>
            <a:r>
              <a:rPr lang="cs-CZ" dirty="0">
                <a:solidFill>
                  <a:srgbClr val="FFFF00"/>
                </a:solidFill>
              </a:rPr>
              <a:t>z </a:t>
            </a:r>
            <a:r>
              <a:rPr lang="cs-CZ" b="1" dirty="0">
                <a:solidFill>
                  <a:srgbClr val="FFFF00"/>
                </a:solidFill>
              </a:rPr>
              <a:t>jednoho genu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/>
              <a:t>sloužícího k tvorbě </a:t>
            </a:r>
            <a:r>
              <a:rPr lang="cs-CZ" b="1" dirty="0">
                <a:solidFill>
                  <a:srgbClr val="FFFF00"/>
                </a:solidFill>
              </a:rPr>
              <a:t>jedné</a:t>
            </a:r>
            <a:r>
              <a:rPr lang="cs-CZ" dirty="0">
                <a:solidFill>
                  <a:srgbClr val="FFFF00"/>
                </a:solidFill>
              </a:rPr>
              <a:t> specifické </a:t>
            </a:r>
            <a:r>
              <a:rPr lang="cs-CZ" b="1" dirty="0">
                <a:solidFill>
                  <a:srgbClr val="FFFF00"/>
                </a:solidFill>
              </a:rPr>
              <a:t>bílkoviny</a:t>
            </a:r>
            <a:r>
              <a:rPr lang="cs-CZ" dirty="0">
                <a:solidFill>
                  <a:srgbClr val="FFFF00"/>
                </a:solidFill>
              </a:rPr>
              <a:t>, </a:t>
            </a:r>
            <a:r>
              <a:rPr lang="cs-CZ" dirty="0"/>
              <a:t>kterou buňka v danou chvíli potřebuje.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vlákno </a:t>
            </a:r>
            <a:r>
              <a:rPr lang="cs-CZ" dirty="0" err="1"/>
              <a:t>mRNA</a:t>
            </a:r>
            <a:r>
              <a:rPr lang="cs-CZ" dirty="0"/>
              <a:t> se vytvoří na </a:t>
            </a:r>
            <a:r>
              <a:rPr lang="cs-CZ" b="1" dirty="0">
                <a:solidFill>
                  <a:srgbClr val="FFFF00"/>
                </a:solidFill>
              </a:rPr>
              <a:t>principu komplementarity</a:t>
            </a:r>
            <a:r>
              <a:rPr lang="cs-CZ" dirty="0"/>
              <a:t> ke </a:t>
            </a:r>
            <a:r>
              <a:rPr lang="cs-CZ" dirty="0" err="1"/>
              <a:t>kódjícímu</a:t>
            </a:r>
            <a:r>
              <a:rPr lang="cs-CZ" dirty="0"/>
              <a:t> vláknu DNA.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Poté, co je informace přepsána, je díky </a:t>
            </a:r>
            <a:r>
              <a:rPr lang="cs-CZ" dirty="0" err="1"/>
              <a:t>mRNA</a:t>
            </a:r>
            <a:r>
              <a:rPr lang="cs-CZ" dirty="0"/>
              <a:t> přenesena do cytoplazmy na </a:t>
            </a:r>
            <a:r>
              <a:rPr lang="cs-CZ" b="1" dirty="0" err="1"/>
              <a:t>proteosyntetický</a:t>
            </a:r>
            <a:r>
              <a:rPr lang="cs-CZ" b="1" dirty="0"/>
              <a:t> aparát</a:t>
            </a:r>
            <a:r>
              <a:rPr lang="cs-CZ" dirty="0"/>
              <a:t>, kde se podle opsaného pořadí nukleotidů zahájí </a:t>
            </a:r>
            <a:r>
              <a:rPr lang="cs-CZ" b="1" dirty="0"/>
              <a:t>proteosyntéza</a:t>
            </a:r>
            <a:r>
              <a:rPr lang="cs-CZ" dirty="0"/>
              <a:t>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dirty="0"/>
              <a:t>Transkripce je </a:t>
            </a:r>
            <a:r>
              <a:rPr lang="cs-CZ" b="1" dirty="0"/>
              <a:t>enzymatický proces</a:t>
            </a:r>
            <a:r>
              <a:rPr lang="cs-CZ" dirty="0"/>
              <a:t>, kdy je jako enzym využívána </a:t>
            </a:r>
            <a:r>
              <a:rPr lang="cs-CZ" b="1" dirty="0"/>
              <a:t>RNA polymeráza</a:t>
            </a:r>
            <a:r>
              <a:rPr lang="cs-CZ" dirty="0"/>
              <a:t> (DNA-dependentní RNA-</a:t>
            </a:r>
            <a:r>
              <a:rPr lang="cs-CZ" dirty="0" err="1"/>
              <a:t>polymerasa</a:t>
            </a:r>
            <a:r>
              <a:rPr lang="cs-CZ" dirty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41964092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289249"/>
            <a:ext cx="10694437" cy="650343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Prozkoumávání řetězce probíhá od konce </a:t>
            </a:r>
            <a:r>
              <a:rPr lang="cs-CZ" b="1" dirty="0"/>
              <a:t>5' ke konci 3‘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RNA polymeráza hledá v DNA </a:t>
            </a:r>
            <a:r>
              <a:rPr lang="cs-CZ" b="1" dirty="0">
                <a:solidFill>
                  <a:srgbClr val="FFFF00"/>
                </a:solidFill>
              </a:rPr>
              <a:t>startovní sekvenci nukleotidů, tzv. promotor</a:t>
            </a:r>
            <a:r>
              <a:rPr lang="cs-CZ" dirty="0"/>
              <a:t> </a:t>
            </a:r>
            <a:r>
              <a:rPr lang="cs-CZ" b="1" dirty="0">
                <a:solidFill>
                  <a:srgbClr val="00B0F0"/>
                </a:solidFill>
              </a:rPr>
              <a:t>(za jeho rozpoznání je zodpovědná podjednotka enzymu – tzv. sigma faktor).</a:t>
            </a:r>
          </a:p>
          <a:p>
            <a:pPr marL="0" indent="0">
              <a:buClr>
                <a:schemeClr val="tx1"/>
              </a:buClr>
              <a:buNone/>
            </a:pPr>
            <a:r>
              <a:rPr lang="cs-CZ" b="1" dirty="0">
                <a:solidFill>
                  <a:srgbClr val="00B0F0"/>
                </a:solidFill>
              </a:rPr>
              <a:t>PROMOTOR - </a:t>
            </a:r>
            <a:r>
              <a:rPr lang="cs-CZ" dirty="0"/>
              <a:t>Směřuje k </a:t>
            </a:r>
            <a:r>
              <a:rPr lang="cs-CZ" b="1" dirty="0"/>
              <a:t>5' konci</a:t>
            </a:r>
            <a:r>
              <a:rPr lang="cs-CZ" dirty="0"/>
              <a:t> pracovního vlákna DNA před začátkem transkripce.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bývá proměnlivé délky, obvykle kolem 30–40 </a:t>
            </a:r>
            <a:r>
              <a:rPr lang="cs-CZ" dirty="0" err="1"/>
              <a:t>pb</a:t>
            </a:r>
            <a:r>
              <a:rPr lang="cs-CZ" dirty="0"/>
              <a:t>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Jeho funkcí je </a:t>
            </a:r>
            <a:r>
              <a:rPr lang="cs-CZ" b="1" dirty="0">
                <a:solidFill>
                  <a:srgbClr val="00B0F0"/>
                </a:solidFill>
              </a:rPr>
              <a:t>označení začátku transkripce</a:t>
            </a:r>
            <a:r>
              <a:rPr lang="cs-CZ" dirty="0"/>
              <a:t> a podílí se na </a:t>
            </a:r>
            <a:r>
              <a:rPr lang="cs-CZ" b="1" dirty="0"/>
              <a:t>regulaci její intenzity</a:t>
            </a:r>
            <a:r>
              <a:rPr lang="cs-CZ" dirty="0"/>
              <a:t>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v oblasti promotoru se často vyskytují </a:t>
            </a:r>
            <a:r>
              <a:rPr lang="cs-CZ" b="1" dirty="0">
                <a:solidFill>
                  <a:srgbClr val="FFFF00"/>
                </a:solidFill>
              </a:rPr>
              <a:t>tzv. </a:t>
            </a:r>
            <a:r>
              <a:rPr lang="cs-CZ" b="1" i="1" dirty="0">
                <a:solidFill>
                  <a:srgbClr val="FFFF00"/>
                </a:solidFill>
              </a:rPr>
              <a:t>signální sekvence</a:t>
            </a:r>
            <a:r>
              <a:rPr lang="cs-CZ" b="1" dirty="0">
                <a:solidFill>
                  <a:srgbClr val="FFFF00"/>
                </a:solidFill>
              </a:rPr>
              <a:t>:</a:t>
            </a:r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 30–40 </a:t>
            </a:r>
            <a:r>
              <a:rPr lang="cs-CZ" sz="2800" dirty="0" err="1"/>
              <a:t>pb</a:t>
            </a:r>
            <a:r>
              <a:rPr lang="cs-CZ" sz="2800" dirty="0"/>
              <a:t> před začátkem transkripce bývá tzv. </a:t>
            </a:r>
            <a:r>
              <a:rPr lang="cs-CZ" sz="2800" b="1" dirty="0">
                <a:solidFill>
                  <a:srgbClr val="7030A0"/>
                </a:solidFill>
              </a:rPr>
              <a:t>TATA box</a:t>
            </a:r>
            <a:r>
              <a:rPr lang="cs-CZ" sz="2800" dirty="0"/>
              <a:t> ← obsahuje vyšší množství T a </a:t>
            </a:r>
            <a:r>
              <a:rPr lang="cs-CZ" sz="2800" dirty="0" err="1"/>
              <a:t>A</a:t>
            </a:r>
            <a:endParaRPr lang="cs-CZ" sz="2800" dirty="0"/>
          </a:p>
          <a:p>
            <a:pPr lvl="2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cs-CZ" sz="2800" dirty="0"/>
              <a:t> další známou signální sekvencí je </a:t>
            </a:r>
            <a:r>
              <a:rPr lang="cs-CZ" sz="2800" b="1" dirty="0">
                <a:solidFill>
                  <a:srgbClr val="7030A0"/>
                </a:solidFill>
              </a:rPr>
              <a:t>CCAAT box</a:t>
            </a:r>
            <a:r>
              <a:rPr lang="cs-CZ" sz="2800" dirty="0"/>
              <a:t> ← obvykle na pozici 75–80 </a:t>
            </a:r>
            <a:r>
              <a:rPr lang="cs-CZ" sz="2800" dirty="0" err="1"/>
              <a:t>pb</a:t>
            </a:r>
            <a:r>
              <a:rPr lang="cs-CZ" sz="2800" dirty="0"/>
              <a:t> (u genů, které jsou touto signální sekvencí vybaveny, je její přítomnost podmínkou účinné transkripce).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07685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307910"/>
            <a:ext cx="10694437" cy="64847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Při transkripci dochází vždy k </a:t>
            </a:r>
            <a:r>
              <a:rPr lang="cs-CZ" i="1" dirty="0"/>
              <a:t>přepisu jen z jednoho vlákna</a:t>
            </a:r>
            <a:r>
              <a:rPr lang="cs-CZ" dirty="0"/>
              <a:t> </a:t>
            </a:r>
            <a:r>
              <a:rPr lang="cs-CZ" dirty="0">
                <a:solidFill>
                  <a:srgbClr val="FF0000"/>
                </a:solidFill>
              </a:rPr>
              <a:t>– </a:t>
            </a:r>
            <a:r>
              <a:rPr lang="cs-CZ" b="1" dirty="0">
                <a:solidFill>
                  <a:srgbClr val="FF0000"/>
                </a:solidFill>
              </a:rPr>
              <a:t>vlákno pracovní (též negativní (-), </a:t>
            </a:r>
            <a:r>
              <a:rPr lang="cs-CZ" b="1" dirty="0" err="1">
                <a:solidFill>
                  <a:srgbClr val="FF0000"/>
                </a:solidFill>
              </a:rPr>
              <a:t>antikódující</a:t>
            </a:r>
            <a:r>
              <a:rPr lang="cs-CZ" b="1" dirty="0">
                <a:solidFill>
                  <a:srgbClr val="FF0000"/>
                </a:solidFill>
              </a:rPr>
              <a:t> či nesmyslné).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/>
              <a:t>druhé vlákno pro transkripci tohoto genu </a:t>
            </a:r>
            <a:r>
              <a:rPr lang="cs-CZ" b="1" i="1" u="sng" dirty="0">
                <a:solidFill>
                  <a:srgbClr val="FFFF00"/>
                </a:solidFill>
              </a:rPr>
              <a:t>význam nemá</a:t>
            </a:r>
            <a:r>
              <a:rPr lang="cs-CZ" dirty="0"/>
              <a:t> – </a:t>
            </a:r>
            <a:r>
              <a:rPr lang="cs-CZ" b="1" dirty="0">
                <a:solidFill>
                  <a:srgbClr val="FFFF00"/>
                </a:solidFill>
              </a:rPr>
              <a:t>vlákno paměťové (též pozitivní (+), kódující či smysluplné)</a:t>
            </a:r>
            <a:r>
              <a:rPr lang="cs-CZ" dirty="0">
                <a:solidFill>
                  <a:srgbClr val="FFFF00"/>
                </a:solidFill>
              </a:rPr>
              <a:t>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FFFF00"/>
                </a:solidFill>
              </a:rPr>
              <a:t> </a:t>
            </a:r>
            <a:r>
              <a:rPr lang="cs-CZ" dirty="0"/>
              <a:t>po rozpoznání promotoru a rozpojení vodíkových můstků se na základě komplementarity bází k pracovnímu vláknu DNA </a:t>
            </a:r>
            <a:r>
              <a:rPr lang="cs-CZ" dirty="0" err="1"/>
              <a:t>nasyntetizuje</a:t>
            </a:r>
            <a:r>
              <a:rPr lang="cs-CZ" dirty="0"/>
              <a:t> vlákno RNA.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FFFF00"/>
                </a:solidFill>
              </a:rPr>
              <a:t>místo  tyminu se do RNA zabuduje uracil.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jakmile RNA-polymeráza narazí v řetězci na </a:t>
            </a:r>
            <a:r>
              <a:rPr lang="cs-CZ" b="1" dirty="0">
                <a:solidFill>
                  <a:srgbClr val="FF0000"/>
                </a:solidFill>
              </a:rPr>
              <a:t>STOP-sekvenci,</a:t>
            </a:r>
            <a:r>
              <a:rPr lang="cs-CZ" dirty="0"/>
              <a:t> dojde </a:t>
            </a:r>
            <a:r>
              <a:rPr lang="cs-CZ" b="1" dirty="0">
                <a:solidFill>
                  <a:srgbClr val="FF0000"/>
                </a:solidFill>
              </a:rPr>
              <a:t>k zastavení přepisu </a:t>
            </a:r>
            <a:r>
              <a:rPr lang="cs-CZ" dirty="0"/>
              <a:t>a uvolněná RNA může putovat dále.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Základními enzymy podílejícími se na transkripci jsou </a:t>
            </a:r>
            <a:r>
              <a:rPr lang="cs-CZ" b="1" i="1" dirty="0"/>
              <a:t>DNA-dependentní RNA-</a:t>
            </a:r>
            <a:r>
              <a:rPr lang="cs-CZ" b="1" i="1" dirty="0" err="1"/>
              <a:t>polymerasy</a:t>
            </a:r>
            <a:r>
              <a:rPr lang="cs-CZ" b="1" i="1" dirty="0"/>
              <a:t> I.– III.</a:t>
            </a:r>
            <a:endParaRPr lang="cs-CZ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endParaRPr lang="cs-CZ" dirty="0">
              <a:solidFill>
                <a:srgbClr val="FF000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endParaRPr lang="cs-CZ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2040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1BE9B802-BDFA-48D6-8EE9-C5E03F7451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25293973"/>
              </p:ext>
            </p:extLst>
          </p:nvPr>
        </p:nvGraphicFramePr>
        <p:xfrm>
          <a:off x="261257" y="867746"/>
          <a:ext cx="11765901" cy="5831636"/>
        </p:xfrm>
        <a:graphic>
          <a:graphicData uri="http://schemas.openxmlformats.org/drawingml/2006/table">
            <a:tbl>
              <a:tblPr/>
              <a:tblGrid>
                <a:gridCol w="3921967">
                  <a:extLst>
                    <a:ext uri="{9D8B030D-6E8A-4147-A177-3AD203B41FA5}">
                      <a16:colId xmlns:a16="http://schemas.microsoft.com/office/drawing/2014/main" val="839831844"/>
                    </a:ext>
                  </a:extLst>
                </a:gridCol>
                <a:gridCol w="3921967">
                  <a:extLst>
                    <a:ext uri="{9D8B030D-6E8A-4147-A177-3AD203B41FA5}">
                      <a16:colId xmlns:a16="http://schemas.microsoft.com/office/drawing/2014/main" val="3856089727"/>
                    </a:ext>
                  </a:extLst>
                </a:gridCol>
                <a:gridCol w="3921967">
                  <a:extLst>
                    <a:ext uri="{9D8B030D-6E8A-4147-A177-3AD203B41FA5}">
                      <a16:colId xmlns:a16="http://schemas.microsoft.com/office/drawing/2014/main" val="4249174596"/>
                    </a:ext>
                  </a:extLst>
                </a:gridCol>
              </a:tblGrid>
              <a:tr h="1457909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Označení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bg1"/>
                          </a:solidFill>
                          <a:effectLst/>
                        </a:rPr>
                        <a:t>Lokalizace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bg1"/>
                          </a:solidFill>
                          <a:effectLst/>
                        </a:rPr>
                        <a:t>Produkt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624165"/>
                  </a:ext>
                </a:extLst>
              </a:tr>
              <a:tr h="1457909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I.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jadérko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bg1"/>
                          </a:solidFill>
                          <a:effectLst/>
                        </a:rPr>
                        <a:t>pre-rRNA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8242511"/>
                  </a:ext>
                </a:extLst>
              </a:tr>
              <a:tr h="1457909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II.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jádro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>
                          <a:solidFill>
                            <a:schemeClr val="bg1"/>
                          </a:solidFill>
                          <a:effectLst/>
                        </a:rPr>
                        <a:t>pre-mRNA (hnRNA)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0579421"/>
                  </a:ext>
                </a:extLst>
              </a:tr>
              <a:tr h="1457909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III.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jádro</a:t>
                      </a: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solidFill>
                            <a:schemeClr val="bg1"/>
                          </a:solidFill>
                          <a:effectLst/>
                        </a:rPr>
                        <a:t>pre-tRNA</a:t>
                      </a:r>
                      <a:r>
                        <a:rPr lang="cs-CZ" b="1" dirty="0">
                          <a:solidFill>
                            <a:schemeClr val="bg1"/>
                          </a:solidFill>
                          <a:effectLst/>
                        </a:rPr>
                        <a:t>, 5S </a:t>
                      </a:r>
                      <a:r>
                        <a:rPr lang="cs-CZ" b="1" dirty="0" err="1">
                          <a:solidFill>
                            <a:schemeClr val="bg1"/>
                          </a:solidFill>
                          <a:effectLst/>
                        </a:rPr>
                        <a:t>rRNA</a:t>
                      </a:r>
                      <a:endParaRPr lang="cs-CZ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2A9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886877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5FE0830C-F7F1-4009-93DA-5502C8B93D19}"/>
              </a:ext>
            </a:extLst>
          </p:cNvPr>
          <p:cNvSpPr txBox="1"/>
          <p:nvPr/>
        </p:nvSpPr>
        <p:spPr>
          <a:xfrm>
            <a:off x="261257" y="289249"/>
            <a:ext cx="878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00B050"/>
                </a:solidFill>
              </a:rPr>
              <a:t>Typy </a:t>
            </a:r>
            <a:r>
              <a:rPr lang="cs-CZ" sz="2800" b="1" i="1" dirty="0">
                <a:solidFill>
                  <a:srgbClr val="00B050"/>
                </a:solidFill>
              </a:rPr>
              <a:t>DNA-dependentních RNA-polymeráz: </a:t>
            </a:r>
            <a:endParaRPr lang="cs-CZ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760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pload.wikimedia.org/wikipedia/commons/thumb/9/91/Simple_transcription_initiation1.svg/300px-Simple_transcription_initiation1.svg.png">
            <a:extLst>
              <a:ext uri="{FF2B5EF4-FFF2-40B4-BE49-F238E27FC236}">
                <a16:creationId xmlns:a16="http://schemas.microsoft.com/office/drawing/2014/main" id="{9B5AF791-8616-4D44-95AF-5FA60FBF71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90" y="812469"/>
            <a:ext cx="8754864" cy="234127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0405A8EC-5664-4903-8B9C-98200BA52960}"/>
              </a:ext>
            </a:extLst>
          </p:cNvPr>
          <p:cNvSpPr txBox="1"/>
          <p:nvPr/>
        </p:nvSpPr>
        <p:spPr>
          <a:xfrm>
            <a:off x="1967204" y="289249"/>
            <a:ext cx="4788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>
                <a:solidFill>
                  <a:srgbClr val="FFFF00"/>
                </a:solidFill>
              </a:rPr>
              <a:t>Iniciance</a:t>
            </a:r>
            <a:r>
              <a:rPr lang="cs-CZ" sz="2800" b="1" dirty="0">
                <a:solidFill>
                  <a:srgbClr val="FFFF00"/>
                </a:solidFill>
              </a:rPr>
              <a:t> transkripce</a:t>
            </a:r>
          </a:p>
        </p:txBody>
      </p:sp>
      <p:pic>
        <p:nvPicPr>
          <p:cNvPr id="3076" name="Picture 4" descr="https://upload.wikimedia.org/wikipedia/commons/thumb/2/21/Simple_transcription_elongation1.svg/300px-Simple_transcription_elongation1.svg.png">
            <a:extLst>
              <a:ext uri="{FF2B5EF4-FFF2-40B4-BE49-F238E27FC236}">
                <a16:creationId xmlns:a16="http://schemas.microsoft.com/office/drawing/2014/main" id="{CD868E55-A3B8-4EC1-9E80-F13B39F0CE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91" y="4192239"/>
            <a:ext cx="8754863" cy="2451158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8BA0BF6-00E9-482A-B41A-2D3008323720}"/>
              </a:ext>
            </a:extLst>
          </p:cNvPr>
          <p:cNvSpPr txBox="1"/>
          <p:nvPr/>
        </p:nvSpPr>
        <p:spPr>
          <a:xfrm>
            <a:off x="1710390" y="3704253"/>
            <a:ext cx="38599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Elongace transkripce</a:t>
            </a:r>
          </a:p>
        </p:txBody>
      </p:sp>
    </p:spTree>
    <p:extLst>
      <p:ext uri="{BB962C8B-B14F-4D97-AF65-F5344CB8AC3E}">
        <p14:creationId xmlns:p14="http://schemas.microsoft.com/office/powerpoint/2010/main" val="20775007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0405A8EC-5664-4903-8B9C-98200BA52960}"/>
              </a:ext>
            </a:extLst>
          </p:cNvPr>
          <p:cNvSpPr txBox="1"/>
          <p:nvPr/>
        </p:nvSpPr>
        <p:spPr>
          <a:xfrm>
            <a:off x="830424" y="485192"/>
            <a:ext cx="58223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>
                <a:solidFill>
                  <a:srgbClr val="FFFF00"/>
                </a:solidFill>
              </a:rPr>
              <a:t>Terminace transkripce</a:t>
            </a:r>
          </a:p>
        </p:txBody>
      </p:sp>
      <p:pic>
        <p:nvPicPr>
          <p:cNvPr id="4098" name="Picture 2" descr="https://upload.wikimedia.org/wikipedia/commons/thumb/e/e1/Simple_transcription_termination1.svg/300px-Simple_transcription_termination1.svg.png">
            <a:extLst>
              <a:ext uri="{FF2B5EF4-FFF2-40B4-BE49-F238E27FC236}">
                <a16:creationId xmlns:a16="http://schemas.microsoft.com/office/drawing/2014/main" id="{D740CF7B-40F9-4C1D-8364-6A72C64C5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383" y="1017037"/>
            <a:ext cx="10347649" cy="373224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189225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43812"/>
            <a:ext cx="10694437" cy="61488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Transkripce začíná rozvolňováním krátkého úseku dvoušroubovice DNA (obsahuje gen).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jeden z řetězců pak slouží jako </a:t>
            </a:r>
            <a:r>
              <a:rPr lang="cs-CZ" b="1" dirty="0" err="1">
                <a:solidFill>
                  <a:srgbClr val="FFFF00"/>
                </a:solidFill>
              </a:rPr>
              <a:t>templát</a:t>
            </a:r>
            <a:r>
              <a:rPr lang="cs-CZ" b="1" dirty="0">
                <a:solidFill>
                  <a:srgbClr val="FFFF00"/>
                </a:solidFill>
              </a:rPr>
              <a:t> pro syntézu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ribonukleotidová</a:t>
            </a:r>
            <a:r>
              <a:rPr lang="cs-CZ" dirty="0"/>
              <a:t> sekvence </a:t>
            </a:r>
            <a:r>
              <a:rPr lang="cs-CZ" dirty="0" err="1"/>
              <a:t>mRNA</a:t>
            </a:r>
            <a:r>
              <a:rPr lang="cs-CZ" dirty="0"/>
              <a:t> je určena komplementárním párováním bází.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jestliže se volný </a:t>
            </a:r>
            <a:r>
              <a:rPr lang="cs-CZ" dirty="0" err="1"/>
              <a:t>ribonukleotid</a:t>
            </a:r>
            <a:r>
              <a:rPr lang="cs-CZ" dirty="0"/>
              <a:t> páruje s deoxyribonukleotidem v templátové DNA, je tento </a:t>
            </a:r>
            <a:r>
              <a:rPr lang="cs-CZ" dirty="0" err="1"/>
              <a:t>ribonukleotid</a:t>
            </a:r>
            <a:r>
              <a:rPr lang="cs-CZ" dirty="0"/>
              <a:t> kovalentně připojen </a:t>
            </a:r>
            <a:r>
              <a:rPr lang="cs-CZ" dirty="0" err="1"/>
              <a:t>fosfodiesterovou</a:t>
            </a:r>
            <a:r>
              <a:rPr lang="cs-CZ" dirty="0"/>
              <a:t> vazbou k rostoucímu řetězci RNA v enzymově katalyzované reakci.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eukaryotních organismů nejprve musí dojít ke vzniku poměrně složitého</a:t>
            </a:r>
            <a:r>
              <a:rPr lang="cs-CZ" b="1" dirty="0"/>
              <a:t> </a:t>
            </a:r>
            <a:r>
              <a:rPr lang="cs-CZ" b="1" dirty="0">
                <a:solidFill>
                  <a:srgbClr val="FFFF00"/>
                </a:solidFill>
              </a:rPr>
              <a:t>transkripčního iniciačního komplexu</a:t>
            </a:r>
            <a:r>
              <a:rPr lang="cs-CZ" b="1" dirty="0"/>
              <a:t> </a:t>
            </a:r>
            <a:r>
              <a:rPr lang="cs-CZ" dirty="0"/>
              <a:t>za přítomnosti několika </a:t>
            </a:r>
            <a:r>
              <a:rPr lang="cs-CZ" b="1" dirty="0">
                <a:solidFill>
                  <a:srgbClr val="00B050"/>
                </a:solidFill>
              </a:rPr>
              <a:t>transkripčních faktorů (= regulační proteiny).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4476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43812"/>
            <a:ext cx="10694437" cy="614887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Řetězec RNA vznikající transkripcí se nazývá </a:t>
            </a:r>
            <a:r>
              <a:rPr lang="cs-CZ" b="1" dirty="0" err="1">
                <a:solidFill>
                  <a:srgbClr val="FFFF00"/>
                </a:solidFill>
              </a:rPr>
              <a:t>transkript</a:t>
            </a:r>
            <a:r>
              <a:rPr lang="cs-CZ" dirty="0">
                <a:solidFill>
                  <a:srgbClr val="FFFF0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mRNA</a:t>
            </a:r>
            <a:r>
              <a:rPr lang="cs-CZ" dirty="0"/>
              <a:t> nezůstává spojena s templátovou DNA vodíkovými vazbami.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Ale dochází za místem, kde byl přidán </a:t>
            </a:r>
            <a:r>
              <a:rPr lang="cs-CZ" dirty="0" err="1"/>
              <a:t>ribonukleotid</a:t>
            </a:r>
            <a:r>
              <a:rPr lang="cs-CZ" dirty="0"/>
              <a:t>, k obnovení dvoušroubovicové struktury DNA a </a:t>
            </a:r>
            <a:r>
              <a:rPr lang="cs-CZ" b="1" dirty="0">
                <a:solidFill>
                  <a:srgbClr val="FFFF00"/>
                </a:solidFill>
              </a:rPr>
              <a:t>vytěsnění vlákna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proto jsou molekuly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b="1" dirty="0" err="1">
                <a:solidFill>
                  <a:srgbClr val="FFFF00"/>
                </a:solidFill>
              </a:rPr>
              <a:t>jednovláknové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vzhledem k tomu, že dochází k přepisu pouze malé části DNA, jsou molekuly RNA mnohem kratší (cca několik 1000 </a:t>
            </a:r>
            <a:r>
              <a:rPr lang="cs-CZ" dirty="0" err="1"/>
              <a:t>ribonukleotidů</a:t>
            </a:r>
            <a:r>
              <a:rPr lang="cs-CZ" dirty="0"/>
              <a:t>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enzymy, které přepisují DNA do RNA, se nazývají </a:t>
            </a:r>
            <a:r>
              <a:rPr lang="cs-CZ" b="1" dirty="0">
                <a:solidFill>
                  <a:srgbClr val="00B050"/>
                </a:solidFill>
              </a:rPr>
              <a:t>RNA-</a:t>
            </a:r>
            <a:r>
              <a:rPr lang="cs-CZ" b="1" dirty="0" err="1">
                <a:solidFill>
                  <a:srgbClr val="00B050"/>
                </a:solidFill>
              </a:rPr>
              <a:t>polymerasy</a:t>
            </a:r>
            <a:r>
              <a:rPr lang="cs-CZ" dirty="0">
                <a:solidFill>
                  <a:srgbClr val="00B05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>
                <a:solidFill>
                  <a:srgbClr val="00B050"/>
                </a:solidFill>
              </a:rPr>
              <a:t> </a:t>
            </a:r>
            <a:r>
              <a:rPr lang="cs-CZ" dirty="0"/>
              <a:t>katalyzují vznik </a:t>
            </a:r>
            <a:r>
              <a:rPr lang="cs-CZ" dirty="0" err="1"/>
              <a:t>fosfodiesterové</a:t>
            </a:r>
            <a:r>
              <a:rPr lang="cs-CZ" dirty="0"/>
              <a:t> vazby, která spojuje jednotlivé </a:t>
            </a:r>
            <a:r>
              <a:rPr lang="cs-CZ" dirty="0" err="1"/>
              <a:t>ribonukleotidy</a:t>
            </a:r>
            <a:r>
              <a:rPr lang="cs-CZ" dirty="0"/>
              <a:t> a vytváří tak cukr-fosfátovou kostru RNA.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RNA-</a:t>
            </a:r>
            <a:r>
              <a:rPr lang="cs-CZ" dirty="0" err="1"/>
              <a:t>polymerasa</a:t>
            </a:r>
            <a:r>
              <a:rPr lang="cs-CZ" dirty="0"/>
              <a:t> se pohybuje krok po kroku po DNA, </a:t>
            </a:r>
            <a:r>
              <a:rPr lang="cs-CZ" dirty="0">
                <a:solidFill>
                  <a:srgbClr val="FFFF00"/>
                </a:solidFill>
              </a:rPr>
              <a:t>rozvíjí její dvoušroubovicovou strukturu a uvolňuje tak vlákno pro komplementární párování s volnými </a:t>
            </a:r>
            <a:r>
              <a:rPr lang="cs-CZ" dirty="0" err="1">
                <a:solidFill>
                  <a:srgbClr val="FFFF00"/>
                </a:solidFill>
              </a:rPr>
              <a:t>ribonukleotidy</a:t>
            </a:r>
            <a:r>
              <a:rPr lang="cs-CZ" dirty="0">
                <a:solidFill>
                  <a:srgbClr val="FFFF00"/>
                </a:solidFill>
              </a:rPr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6285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br">
            <a:extLst>
              <a:ext uri="{FF2B5EF4-FFF2-40B4-BE49-F238E27FC236}">
                <a16:creationId xmlns:a16="http://schemas.microsoft.com/office/drawing/2014/main" id="{E529F68C-46C3-4A82-B87D-99972646E1F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53" y="793102"/>
            <a:ext cx="11187404" cy="5822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3BCDCEC-C4A0-4FB7-B5F9-C0C605B47FFC}"/>
              </a:ext>
            </a:extLst>
          </p:cNvPr>
          <p:cNvSpPr txBox="1"/>
          <p:nvPr/>
        </p:nvSpPr>
        <p:spPr>
          <a:xfrm>
            <a:off x="494522" y="177282"/>
            <a:ext cx="59809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>
                <a:solidFill>
                  <a:srgbClr val="FFFF00"/>
                </a:solidFill>
              </a:rPr>
              <a:t>Mechanismus transkripce</a:t>
            </a:r>
          </a:p>
        </p:txBody>
      </p:sp>
    </p:spTree>
    <p:extLst>
      <p:ext uri="{BB962C8B-B14F-4D97-AF65-F5344CB8AC3E}">
        <p14:creationId xmlns:p14="http://schemas.microsoft.com/office/powerpoint/2010/main" val="17762190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643812"/>
            <a:ext cx="10965026" cy="614887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U </a:t>
            </a:r>
            <a:r>
              <a:rPr lang="cs-CZ" b="1" dirty="0" err="1"/>
              <a:t>prokaryotních</a:t>
            </a:r>
            <a:r>
              <a:rPr lang="cs-CZ" b="1" dirty="0"/>
              <a:t> organismů existuje pouze jeden typ RNA-</a:t>
            </a:r>
            <a:r>
              <a:rPr lang="cs-CZ" b="1" dirty="0" err="1"/>
              <a:t>polymerasy</a:t>
            </a:r>
            <a:r>
              <a:rPr lang="cs-CZ" b="1" dirty="0"/>
              <a:t>, u eukaryotních organismů existují tři typy RNA-</a:t>
            </a:r>
            <a:r>
              <a:rPr lang="cs-CZ" b="1" dirty="0" err="1"/>
              <a:t>polymeras</a:t>
            </a:r>
            <a:r>
              <a:rPr lang="cs-CZ" b="1" dirty="0"/>
              <a:t>: I, II a III</a:t>
            </a:r>
            <a:r>
              <a:rPr lang="cs-CZ" dirty="0"/>
              <a:t>.</a:t>
            </a:r>
          </a:p>
          <a:p>
            <a:r>
              <a:rPr lang="cs-CZ" dirty="0"/>
              <a:t> RNA-</a:t>
            </a:r>
            <a:r>
              <a:rPr lang="cs-CZ" dirty="0" err="1"/>
              <a:t>polymerasa</a:t>
            </a:r>
            <a:r>
              <a:rPr lang="cs-CZ" dirty="0"/>
              <a:t> </a:t>
            </a:r>
            <a:r>
              <a:rPr lang="cs-CZ" b="1" dirty="0">
                <a:solidFill>
                  <a:srgbClr val="FFFF00"/>
                </a:solidFill>
              </a:rPr>
              <a:t>postrádá korektorskou schopnost. </a:t>
            </a:r>
          </a:p>
          <a:p>
            <a:r>
              <a:rPr lang="cs-CZ" dirty="0"/>
              <a:t>před přidáním dalšího </a:t>
            </a:r>
            <a:r>
              <a:rPr lang="cs-CZ" dirty="0" err="1"/>
              <a:t>ribonukleotidu</a:t>
            </a:r>
            <a:r>
              <a:rPr lang="cs-CZ" dirty="0"/>
              <a:t> do řetězce RNA </a:t>
            </a:r>
            <a:r>
              <a:rPr lang="cs-CZ" b="1" dirty="0">
                <a:solidFill>
                  <a:srgbClr val="FFFF00"/>
                </a:solidFill>
              </a:rPr>
              <a:t>nekontroluje</a:t>
            </a:r>
            <a:r>
              <a:rPr lang="cs-CZ" dirty="0"/>
              <a:t>, zda se předcházející </a:t>
            </a:r>
            <a:r>
              <a:rPr lang="cs-CZ" dirty="0" err="1"/>
              <a:t>ribonukleotid</a:t>
            </a:r>
            <a:r>
              <a:rPr lang="cs-CZ" dirty="0"/>
              <a:t> správně páruje, a proto může RNA-</a:t>
            </a:r>
            <a:r>
              <a:rPr lang="cs-CZ" dirty="0" err="1"/>
              <a:t>polymerasa</a:t>
            </a:r>
            <a:r>
              <a:rPr lang="cs-CZ" dirty="0"/>
              <a:t> začít syntetizovat nový RNA řetězec </a:t>
            </a:r>
            <a:r>
              <a:rPr lang="cs-CZ" b="1" dirty="0">
                <a:solidFill>
                  <a:srgbClr val="FFFF00"/>
                </a:solidFill>
              </a:rPr>
              <a:t>bez potřeby </a:t>
            </a:r>
            <a:r>
              <a:rPr lang="cs-CZ" b="1" dirty="0" err="1">
                <a:solidFill>
                  <a:srgbClr val="FFFF00"/>
                </a:solidFill>
              </a:rPr>
              <a:t>primeru</a:t>
            </a:r>
            <a:r>
              <a:rPr lang="cs-CZ" b="1" dirty="0">
                <a:solidFill>
                  <a:srgbClr val="FFFF00"/>
                </a:solidFill>
              </a:rPr>
              <a:t>.</a:t>
            </a:r>
          </a:p>
          <a:p>
            <a:r>
              <a:rPr lang="cs-CZ" dirty="0"/>
              <a:t>Transkripce (1 chyba na 10</a:t>
            </a:r>
            <a:r>
              <a:rPr lang="cs-CZ" baseline="30000" dirty="0"/>
              <a:t>4</a:t>
            </a:r>
            <a:r>
              <a:rPr lang="cs-CZ" dirty="0"/>
              <a:t> nukleotidů) není a ani nemusí být tak přesná jako replikace (1 chyba na 10</a:t>
            </a:r>
            <a:r>
              <a:rPr lang="cs-CZ" baseline="30000" dirty="0"/>
              <a:t>7</a:t>
            </a:r>
            <a:r>
              <a:rPr lang="cs-CZ" dirty="0"/>
              <a:t> nukleotidů), protože </a:t>
            </a:r>
            <a:r>
              <a:rPr lang="cs-CZ" b="1" dirty="0">
                <a:solidFill>
                  <a:srgbClr val="FFFF00"/>
                </a:solidFill>
              </a:rPr>
              <a:t>RNA není určena k trvalému uchovávání genetické informace v buňkách.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eukaryotních organismů je DNA uzavřena v jádře, ale </a:t>
            </a:r>
            <a:r>
              <a:rPr lang="cs-CZ" dirty="0" err="1"/>
              <a:t>ribosomy</a:t>
            </a:r>
            <a:r>
              <a:rPr lang="cs-CZ" dirty="0"/>
              <a:t> se nacházejí v cytoplasmě </a:t>
            </a:r>
            <a:r>
              <a:rPr lang="cs-CZ" dirty="0">
                <a:sym typeface="Symbol" panose="05050102010706020507" pitchFamily="18" charset="2"/>
              </a:rPr>
              <a:t>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 musí být transportována z jádra do cytoplasmy</a:t>
            </a:r>
            <a:r>
              <a:rPr lang="cs-CZ" dirty="0"/>
              <a:t> malými jadernými póry.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před opuštěním z jádra však </a:t>
            </a:r>
            <a:r>
              <a:rPr lang="cs-CZ" b="1" dirty="0" err="1">
                <a:solidFill>
                  <a:srgbClr val="FF0000"/>
                </a:solidFill>
              </a:rPr>
              <a:t>mRNA</a:t>
            </a:r>
            <a:r>
              <a:rPr lang="cs-CZ" b="1" dirty="0">
                <a:solidFill>
                  <a:srgbClr val="FF0000"/>
                </a:solidFill>
              </a:rPr>
              <a:t> podléhá </a:t>
            </a:r>
            <a:r>
              <a:rPr lang="cs-CZ" b="1" dirty="0" err="1">
                <a:solidFill>
                  <a:srgbClr val="FF0000"/>
                </a:solidFill>
              </a:rPr>
              <a:t>posttranskripčním</a:t>
            </a:r>
            <a:r>
              <a:rPr lang="cs-CZ" b="1" dirty="0">
                <a:solidFill>
                  <a:srgbClr val="FF0000"/>
                </a:solidFill>
              </a:rPr>
              <a:t> úpravám.</a:t>
            </a:r>
            <a:br>
              <a:rPr lang="cs-CZ" b="1" dirty="0">
                <a:solidFill>
                  <a:srgbClr val="FF0000"/>
                </a:solidFill>
              </a:rPr>
            </a:b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838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rint page">
            <a:extLst>
              <a:ext uri="{FF2B5EF4-FFF2-40B4-BE49-F238E27FC236}">
                <a16:creationId xmlns:a16="http://schemas.microsoft.com/office/drawing/2014/main" id="{80EA8EF6-C9BF-484B-9226-EF4691CA68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93" y="194339"/>
            <a:ext cx="11139949" cy="4312347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EB189A9C-867D-48CE-BCFA-F5016696A9FE}"/>
              </a:ext>
            </a:extLst>
          </p:cNvPr>
          <p:cNvSpPr/>
          <p:nvPr/>
        </p:nvSpPr>
        <p:spPr>
          <a:xfrm>
            <a:off x="455293" y="4795935"/>
            <a:ext cx="1113994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/>
              <a:t>Adenin a guanin patří mezi deriváty purinu.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/>
              <a:t> </a:t>
            </a:r>
            <a:r>
              <a:rPr lang="cs-CZ" sz="2800" dirty="0" err="1"/>
              <a:t>thymin</a:t>
            </a:r>
            <a:r>
              <a:rPr lang="cs-CZ" sz="2800" dirty="0"/>
              <a:t>, cytosin a uracil patří mezi pyrimidinové deriváty.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/>
              <a:t> </a:t>
            </a:r>
            <a:r>
              <a:rPr lang="cs-CZ" sz="2800" dirty="0" err="1"/>
              <a:t>thymin</a:t>
            </a:r>
            <a:r>
              <a:rPr lang="cs-CZ" sz="2800" dirty="0"/>
              <a:t>, adenin, guanin a cytosin jsou složky DNA, kdežto RNA tvoří adenin, guanin, cytosin a uracil</a:t>
            </a:r>
          </a:p>
        </p:txBody>
      </p:sp>
    </p:spTree>
    <p:extLst>
      <p:ext uri="{BB962C8B-B14F-4D97-AF65-F5344CB8AC3E}">
        <p14:creationId xmlns:p14="http://schemas.microsoft.com/office/powerpoint/2010/main" val="250849737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1212980"/>
            <a:ext cx="10965026" cy="557970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Transkripcí vzniká nejprve </a:t>
            </a:r>
            <a:r>
              <a:rPr lang="cs-CZ" b="1" dirty="0">
                <a:solidFill>
                  <a:srgbClr val="FFFF00"/>
                </a:solidFill>
              </a:rPr>
              <a:t>primární </a:t>
            </a:r>
            <a:r>
              <a:rPr lang="cs-CZ" b="1" dirty="0" err="1">
                <a:solidFill>
                  <a:srgbClr val="FFFF00"/>
                </a:solidFill>
              </a:rPr>
              <a:t>transkript</a:t>
            </a:r>
            <a:r>
              <a:rPr lang="cs-CZ" dirty="0">
                <a:solidFill>
                  <a:srgbClr val="FFFF00"/>
                </a:solidFill>
              </a:rPr>
              <a:t> (tzv. </a:t>
            </a:r>
            <a:r>
              <a:rPr lang="cs-CZ" b="1" dirty="0" err="1">
                <a:solidFill>
                  <a:srgbClr val="FFFF00"/>
                </a:solidFill>
              </a:rPr>
              <a:t>pre-mRNA</a:t>
            </a:r>
            <a:r>
              <a:rPr lang="cs-CZ" dirty="0">
                <a:solidFill>
                  <a:srgbClr val="FFFF00"/>
                </a:solidFill>
              </a:rPr>
              <a:t>),  </a:t>
            </a:r>
            <a:r>
              <a:rPr lang="cs-CZ" dirty="0"/>
              <a:t>neboli </a:t>
            </a:r>
            <a:r>
              <a:rPr lang="cs-CZ" b="1" dirty="0">
                <a:solidFill>
                  <a:srgbClr val="FFFF00"/>
                </a:solidFill>
              </a:rPr>
              <a:t>heterogenní jaderná RNA (</a:t>
            </a:r>
            <a:r>
              <a:rPr lang="cs-CZ" b="1" dirty="0" err="1">
                <a:solidFill>
                  <a:srgbClr val="FFFF00"/>
                </a:solidFill>
              </a:rPr>
              <a:t>hnRNA</a:t>
            </a:r>
            <a:r>
              <a:rPr lang="cs-CZ" b="1" dirty="0">
                <a:solidFill>
                  <a:srgbClr val="FFFF00"/>
                </a:solidFill>
              </a:rPr>
              <a:t>), </a:t>
            </a:r>
            <a:r>
              <a:rPr lang="cs-CZ" dirty="0"/>
              <a:t>která se dále upravuje.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upravená </a:t>
            </a:r>
            <a:r>
              <a:rPr lang="cs-CZ" dirty="0" err="1"/>
              <a:t>mRNA</a:t>
            </a:r>
            <a:r>
              <a:rPr lang="cs-CZ" dirty="0"/>
              <a:t> je transportována do cytoplasmy a tam překládána na proteiny (translace). 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>
                <a:solidFill>
                  <a:srgbClr val="7030A0"/>
                </a:solidFill>
              </a:rPr>
              <a:t>U </a:t>
            </a:r>
            <a:r>
              <a:rPr lang="cs-CZ" b="1" dirty="0" err="1">
                <a:solidFill>
                  <a:srgbClr val="7030A0"/>
                </a:solidFill>
              </a:rPr>
              <a:t>prokaryotních</a:t>
            </a:r>
            <a:r>
              <a:rPr lang="cs-CZ" b="1" dirty="0">
                <a:solidFill>
                  <a:srgbClr val="7030A0"/>
                </a:solidFill>
              </a:rPr>
              <a:t> organismů se vzniklá </a:t>
            </a:r>
            <a:r>
              <a:rPr lang="cs-CZ" b="1" dirty="0" err="1">
                <a:solidFill>
                  <a:srgbClr val="7030A0"/>
                </a:solidFill>
              </a:rPr>
              <a:t>mRNA</a:t>
            </a:r>
            <a:r>
              <a:rPr lang="cs-CZ" b="1" dirty="0">
                <a:solidFill>
                  <a:srgbClr val="7030A0"/>
                </a:solidFill>
              </a:rPr>
              <a:t> </a:t>
            </a:r>
            <a:r>
              <a:rPr lang="cs-CZ" b="1" dirty="0" err="1">
                <a:solidFill>
                  <a:srgbClr val="7030A0"/>
                </a:solidFill>
              </a:rPr>
              <a:t>posttranskripčně</a:t>
            </a:r>
            <a:r>
              <a:rPr lang="cs-CZ" b="1" dirty="0">
                <a:solidFill>
                  <a:srgbClr val="7030A0"/>
                </a:solidFill>
              </a:rPr>
              <a:t> neupravuje</a:t>
            </a:r>
            <a:r>
              <a:rPr lang="cs-CZ" dirty="0">
                <a:solidFill>
                  <a:srgbClr val="7030A0"/>
                </a:solidFill>
              </a:rPr>
              <a:t>, slouží ihned jako matrice pro tvorbu proteinu.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sz="2800" b="1" dirty="0">
                <a:solidFill>
                  <a:srgbClr val="7030A0"/>
                </a:solidFill>
              </a:rPr>
              <a:t> </a:t>
            </a:r>
            <a:r>
              <a:rPr lang="cs-CZ" dirty="0"/>
              <a:t>Eukaryotní DNA obsahuje kromě kódujících sekvencí (tzv. </a:t>
            </a:r>
            <a:r>
              <a:rPr lang="cs-CZ" b="1" dirty="0"/>
              <a:t>exony</a:t>
            </a:r>
            <a:r>
              <a:rPr lang="cs-CZ" dirty="0"/>
              <a:t>) i nekódující sekvence (tzv. </a:t>
            </a:r>
            <a:r>
              <a:rPr lang="cs-CZ" b="1" dirty="0"/>
              <a:t>introny</a:t>
            </a:r>
            <a:r>
              <a:rPr lang="cs-CZ" dirty="0"/>
              <a:t>).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celá DNA včetně intronů je transkribována do </a:t>
            </a:r>
            <a:r>
              <a:rPr lang="cs-CZ" dirty="0" err="1"/>
              <a:t>mRNA</a:t>
            </a:r>
            <a:r>
              <a:rPr lang="cs-CZ" dirty="0"/>
              <a:t> (přesněji do </a:t>
            </a:r>
            <a:r>
              <a:rPr lang="cs-CZ" dirty="0" err="1"/>
              <a:t>Pre-mRNA</a:t>
            </a:r>
            <a:r>
              <a:rPr lang="cs-CZ" dirty="0"/>
              <a:t>).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dirty="0"/>
              <a:t> Introny jsou odstraňovány enzymy a exony jsou spojeny dohromady. Tento krok se nazývá </a:t>
            </a:r>
            <a:r>
              <a:rPr lang="cs-CZ" b="1" dirty="0">
                <a:solidFill>
                  <a:srgbClr val="FFFF00"/>
                </a:solidFill>
              </a:rPr>
              <a:t>sestřih (anglicky </a:t>
            </a:r>
            <a:r>
              <a:rPr lang="cs-CZ" b="1" dirty="0" err="1">
                <a:solidFill>
                  <a:srgbClr val="FFFF00"/>
                </a:solidFill>
              </a:rPr>
              <a:t>splicing</a:t>
            </a:r>
            <a:r>
              <a:rPr lang="cs-CZ" b="1" dirty="0">
                <a:solidFill>
                  <a:srgbClr val="FFFF00"/>
                </a:solidFill>
              </a:rPr>
              <a:t>).</a:t>
            </a:r>
            <a:endParaRPr lang="cs-CZ" sz="2800" b="1" dirty="0">
              <a:solidFill>
                <a:srgbClr val="FFFF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CADDBBA-6036-416D-AA3B-029675690061}"/>
              </a:ext>
            </a:extLst>
          </p:cNvPr>
          <p:cNvSpPr txBox="1"/>
          <p:nvPr/>
        </p:nvSpPr>
        <p:spPr>
          <a:xfrm>
            <a:off x="1063690" y="401216"/>
            <a:ext cx="7249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 err="1">
                <a:solidFill>
                  <a:srgbClr val="00B0F0"/>
                </a:solidFill>
              </a:rPr>
              <a:t>Posttranskripční</a:t>
            </a:r>
            <a:r>
              <a:rPr lang="cs-CZ" sz="3600" b="1" dirty="0">
                <a:solidFill>
                  <a:srgbClr val="00B0F0"/>
                </a:solidFill>
              </a:rPr>
              <a:t> úpravy RNA</a:t>
            </a:r>
          </a:p>
        </p:txBody>
      </p:sp>
    </p:spTree>
    <p:extLst>
      <p:ext uri="{BB962C8B-B14F-4D97-AF65-F5344CB8AC3E}">
        <p14:creationId xmlns:p14="http://schemas.microsoft.com/office/powerpoint/2010/main" val="91620404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upload.wikimedia.org/wikipedia/commons/thumb/0/07/Gene.png/300px-Gene.png">
            <a:extLst>
              <a:ext uri="{FF2B5EF4-FFF2-40B4-BE49-F238E27FC236}">
                <a16:creationId xmlns:a16="http://schemas.microsoft.com/office/drawing/2014/main" id="{26567E75-024A-405A-A071-0D716136B1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74" y="728494"/>
            <a:ext cx="10944808" cy="466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C0CBDF04-A630-4BF6-A9CC-4C32E175FAC1}"/>
              </a:ext>
            </a:extLst>
          </p:cNvPr>
          <p:cNvSpPr txBox="1"/>
          <p:nvPr/>
        </p:nvSpPr>
        <p:spPr>
          <a:xfrm>
            <a:off x="662474" y="205273"/>
            <a:ext cx="2733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Gen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14FBE3A-F5DA-4B38-94B4-0CB434C91F4F}"/>
              </a:ext>
            </a:extLst>
          </p:cNvPr>
          <p:cNvSpPr txBox="1"/>
          <p:nvPr/>
        </p:nvSpPr>
        <p:spPr>
          <a:xfrm>
            <a:off x="475861" y="5794310"/>
            <a:ext cx="114486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/>
              <a:t> Expresi genu mohou ovlivňovat vzdálené sekvence zvané </a:t>
            </a:r>
            <a:r>
              <a:rPr lang="cs-CZ" sz="2800" b="1" i="1" dirty="0" err="1">
                <a:solidFill>
                  <a:srgbClr val="FFFF00"/>
                </a:solidFill>
              </a:rPr>
              <a:t>enhancery</a:t>
            </a:r>
            <a:r>
              <a:rPr lang="cs-CZ" sz="2800" dirty="0">
                <a:solidFill>
                  <a:srgbClr val="FFFF00"/>
                </a:solidFill>
              </a:rPr>
              <a:t> a </a:t>
            </a:r>
            <a:r>
              <a:rPr lang="cs-CZ" sz="2800" b="1" i="1" dirty="0" err="1">
                <a:solidFill>
                  <a:srgbClr val="FFFF00"/>
                </a:solidFill>
              </a:rPr>
              <a:t>silencery</a:t>
            </a:r>
            <a:r>
              <a:rPr lang="cs-CZ" sz="2800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0463319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CF6C35E-095F-41DA-B395-8A1B1AE8A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554" y="886409"/>
            <a:ext cx="10694437" cy="579430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b="1" dirty="0" err="1">
                <a:solidFill>
                  <a:srgbClr val="FFFF00"/>
                </a:solidFill>
              </a:rPr>
              <a:t>Enhancer</a:t>
            </a:r>
            <a:r>
              <a:rPr lang="cs-CZ" b="1" dirty="0">
                <a:solidFill>
                  <a:srgbClr val="FFFF00"/>
                </a:solidFill>
              </a:rPr>
              <a:t> (zesilovač) </a:t>
            </a:r>
            <a:r>
              <a:rPr lang="cs-CZ" dirty="0"/>
              <a:t>je oblast eukaryotické DNA, na kterou se váží </a:t>
            </a:r>
            <a:r>
              <a:rPr lang="cs-CZ" b="1" dirty="0">
                <a:solidFill>
                  <a:srgbClr val="00B050"/>
                </a:solidFill>
              </a:rPr>
              <a:t>regulační proteiny</a:t>
            </a:r>
            <a:r>
              <a:rPr lang="cs-CZ" dirty="0"/>
              <a:t> a společně ovlivňují </a:t>
            </a:r>
            <a:r>
              <a:rPr lang="cs-CZ" b="1" dirty="0">
                <a:solidFill>
                  <a:srgbClr val="FFFF00"/>
                </a:solidFill>
              </a:rPr>
              <a:t>transkripci přilehlého genu.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cílový gen však může být vzdálen od </a:t>
            </a:r>
            <a:r>
              <a:rPr lang="cs-CZ" dirty="0" err="1"/>
              <a:t>enhanceru</a:t>
            </a:r>
            <a:r>
              <a:rPr lang="cs-CZ" dirty="0"/>
              <a:t> až 10 000 párů bází.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na </a:t>
            </a:r>
            <a:r>
              <a:rPr lang="cs-CZ" dirty="0" err="1"/>
              <a:t>enhancer</a:t>
            </a:r>
            <a:r>
              <a:rPr lang="cs-CZ" dirty="0"/>
              <a:t> se váže sada proteinů, které společně vytvářejí tzv. </a:t>
            </a:r>
            <a:r>
              <a:rPr lang="cs-CZ" b="1" dirty="0" err="1">
                <a:solidFill>
                  <a:srgbClr val="FF0000"/>
                </a:solidFill>
              </a:rPr>
              <a:t>enhanceozom</a:t>
            </a:r>
            <a:r>
              <a:rPr lang="cs-CZ" dirty="0"/>
              <a:t> a následně dochází ke vzniku smyčky, která fyzicky spojí </a:t>
            </a:r>
            <a:r>
              <a:rPr lang="cs-CZ" dirty="0" err="1"/>
              <a:t>enhancer</a:t>
            </a:r>
            <a:r>
              <a:rPr lang="cs-CZ" dirty="0"/>
              <a:t> s transkripčním počátkem.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Enhancer</a:t>
            </a:r>
            <a:r>
              <a:rPr lang="cs-CZ" dirty="0"/>
              <a:t> se může vyskytovat před genem, za genem nebo dokonce uvnitř genu (v intronech).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 pokud by hrozilo, že by </a:t>
            </a:r>
            <a:r>
              <a:rPr lang="cs-CZ" dirty="0" err="1"/>
              <a:t>enhancer</a:t>
            </a:r>
            <a:r>
              <a:rPr lang="cs-CZ" dirty="0"/>
              <a:t> zvyšoval expresi nějakého jiného blízkého genu a přitom to nebylo žádoucí, vytváří se mezi </a:t>
            </a:r>
            <a:r>
              <a:rPr lang="cs-CZ" dirty="0" err="1"/>
              <a:t>enhancerem</a:t>
            </a:r>
            <a:r>
              <a:rPr lang="cs-CZ" dirty="0"/>
              <a:t> a tímto genem </a:t>
            </a:r>
            <a:r>
              <a:rPr lang="cs-CZ" b="1" dirty="0">
                <a:solidFill>
                  <a:srgbClr val="7030A0"/>
                </a:solidFill>
              </a:rPr>
              <a:t>tzv. </a:t>
            </a:r>
            <a:r>
              <a:rPr lang="cs-CZ" b="1" dirty="0" err="1">
                <a:solidFill>
                  <a:srgbClr val="7030A0"/>
                </a:solidFill>
              </a:rPr>
              <a:t>inzulátor</a:t>
            </a:r>
            <a:r>
              <a:rPr lang="cs-CZ" dirty="0"/>
              <a:t>, který je schopen efektivně vyrušit účinky </a:t>
            </a:r>
            <a:r>
              <a:rPr lang="cs-CZ" dirty="0" err="1"/>
              <a:t>enhanceru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podobné vlastnosti, ale opačný účinek na expresi přilehlých genů, mají </a:t>
            </a:r>
            <a:r>
              <a:rPr lang="cs-CZ" b="1" dirty="0">
                <a:solidFill>
                  <a:srgbClr val="FFFF00"/>
                </a:solidFill>
              </a:rPr>
              <a:t>tzv. </a:t>
            </a:r>
            <a:r>
              <a:rPr lang="cs-CZ" b="1" dirty="0" err="1">
                <a:solidFill>
                  <a:srgbClr val="FFFF00"/>
                </a:solidFill>
              </a:rPr>
              <a:t>silencery</a:t>
            </a:r>
            <a:r>
              <a:rPr lang="cs-CZ" b="1" dirty="0">
                <a:solidFill>
                  <a:srgbClr val="FFFF00"/>
                </a:solidFill>
              </a:rPr>
              <a:t>.</a:t>
            </a:r>
            <a:endParaRPr lang="cs-CZ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9739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upload.wikimedia.org/wikipedia/commons/thumb/1/12/Gene_enhancer.svg/440px-Gene_enhancer.svg.png">
            <a:extLst>
              <a:ext uri="{FF2B5EF4-FFF2-40B4-BE49-F238E27FC236}">
                <a16:creationId xmlns:a16="http://schemas.microsoft.com/office/drawing/2014/main" id="{B96C3529-E4A8-48E4-B6F6-E89151ACAE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7" y="639096"/>
            <a:ext cx="11208775" cy="578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3592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E42BC2-6D15-4C18-8571-BF96D81644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03122"/>
            <a:ext cx="10515600" cy="61353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Část DNA související s tvorbou proteinu (geny včetně kódujících i nekódujících částí, </a:t>
            </a:r>
            <a:r>
              <a:rPr lang="cs-CZ" dirty="0" err="1"/>
              <a:t>enhancery</a:t>
            </a:r>
            <a:r>
              <a:rPr lang="cs-CZ" dirty="0"/>
              <a:t> a </a:t>
            </a:r>
            <a:r>
              <a:rPr lang="cs-CZ" dirty="0" err="1"/>
              <a:t>silencery</a:t>
            </a:r>
            <a:r>
              <a:rPr lang="cs-CZ" dirty="0"/>
              <a:t>) zabírají v lidském genomu celkem </a:t>
            </a:r>
            <a:r>
              <a:rPr lang="cs-CZ" b="1" dirty="0">
                <a:solidFill>
                  <a:srgbClr val="FFC000"/>
                </a:solidFill>
              </a:rPr>
              <a:t>cca 20 % délky DNA.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části kódující proteiny </a:t>
            </a:r>
            <a:r>
              <a:rPr lang="cs-CZ" b="1" dirty="0">
                <a:solidFill>
                  <a:srgbClr val="FF0000"/>
                </a:solidFill>
              </a:rPr>
              <a:t>pouze asi 3 %.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zbylých </a:t>
            </a:r>
            <a:r>
              <a:rPr lang="cs-CZ" b="1" dirty="0">
                <a:solidFill>
                  <a:srgbClr val="FF0000"/>
                </a:solidFill>
              </a:rPr>
              <a:t>80 % je tvořeno DNA s nejasnou funkcí.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z tohoto množství je přibližně polovina tvořena </a:t>
            </a:r>
            <a:r>
              <a:rPr lang="cs-CZ" b="1" dirty="0" err="1">
                <a:solidFill>
                  <a:srgbClr val="FFFF00"/>
                </a:solidFill>
              </a:rPr>
              <a:t>repetitivními</a:t>
            </a:r>
            <a:r>
              <a:rPr lang="cs-CZ" b="1" dirty="0">
                <a:solidFill>
                  <a:srgbClr val="FFFF00"/>
                </a:solidFill>
              </a:rPr>
              <a:t> sekvencemi.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z hlediska množství v genomu jsou </a:t>
            </a:r>
            <a:r>
              <a:rPr lang="cs-CZ" dirty="0" err="1"/>
              <a:t>repetitivní</a:t>
            </a:r>
            <a:r>
              <a:rPr lang="cs-CZ" dirty="0"/>
              <a:t> sekvence nejpočetnější, tvoří přibližně polovinu DNA, která nesouvisí s tvorbou proteinů, tedy přibližně 40 % celé délky genomu.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jedná se o </a:t>
            </a:r>
            <a:r>
              <a:rPr lang="cs-CZ" b="1" dirty="0">
                <a:solidFill>
                  <a:srgbClr val="FFFF00"/>
                </a:solidFill>
              </a:rPr>
              <a:t>části genomu, ve kterých se pravidelně opakují určité sekvence nukleotidů.</a:t>
            </a:r>
          </a:p>
        </p:txBody>
      </p:sp>
    </p:spTree>
    <p:extLst>
      <p:ext uri="{BB962C8B-B14F-4D97-AF65-F5344CB8AC3E}">
        <p14:creationId xmlns:p14="http://schemas.microsoft.com/office/powerpoint/2010/main" val="15477144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83458"/>
            <a:ext cx="10515600" cy="621398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Přepis DNA do </a:t>
            </a:r>
            <a:r>
              <a:rPr lang="cs-CZ" dirty="0" err="1"/>
              <a:t>mRNA</a:t>
            </a:r>
            <a:r>
              <a:rPr lang="cs-CZ" dirty="0"/>
              <a:t>  (transkripce) je podobný pro všechny organismy, ačkoliv následné </a:t>
            </a:r>
            <a:r>
              <a:rPr lang="cs-CZ" dirty="0" err="1"/>
              <a:t>posttranskripční</a:t>
            </a:r>
            <a:r>
              <a:rPr lang="cs-CZ" dirty="0"/>
              <a:t> úpravy se již liší.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bakterií se DNA nachází přímo v cytoplazmě, kde se nacházejí i ribozomy, a tak dochází rovnou i k překladu </a:t>
            </a:r>
            <a:r>
              <a:rPr lang="cs-CZ" dirty="0" err="1"/>
              <a:t>mRNA</a:t>
            </a:r>
            <a:r>
              <a:rPr lang="cs-CZ" dirty="0"/>
              <a:t> do proteinu.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</a:t>
            </a:r>
            <a:r>
              <a:rPr lang="cs-CZ" dirty="0" err="1"/>
              <a:t>eukaryot</a:t>
            </a:r>
            <a:r>
              <a:rPr lang="cs-CZ" dirty="0"/>
              <a:t> je však DNA uložena v jádře, odkud následně prostupuje (po přeložení do </a:t>
            </a:r>
            <a:r>
              <a:rPr lang="cs-CZ" dirty="0" err="1"/>
              <a:t>mRNA</a:t>
            </a:r>
            <a:r>
              <a:rPr lang="cs-CZ" dirty="0"/>
              <a:t>) jadernými póry do cytoplazmy.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před překladem </a:t>
            </a:r>
            <a:r>
              <a:rPr lang="cs-CZ" dirty="0" err="1"/>
              <a:t>mRNA</a:t>
            </a:r>
            <a:r>
              <a:rPr lang="cs-CZ" dirty="0"/>
              <a:t> do aminokyselinové sekvence dochází k </a:t>
            </a:r>
            <a:r>
              <a:rPr lang="cs-CZ" dirty="0" err="1"/>
              <a:t>posttranskripčním</a:t>
            </a:r>
            <a:r>
              <a:rPr lang="cs-CZ" dirty="0"/>
              <a:t> úpravám – nejdříve </a:t>
            </a:r>
            <a:r>
              <a:rPr lang="cs-CZ" b="1" dirty="0">
                <a:solidFill>
                  <a:srgbClr val="FFFF00"/>
                </a:solidFill>
              </a:rPr>
              <a:t>přidání čepičky (</a:t>
            </a:r>
            <a:r>
              <a:rPr lang="cs-CZ" b="1" i="1" dirty="0" err="1">
                <a:solidFill>
                  <a:srgbClr val="FFFF00"/>
                </a:solidFill>
              </a:rPr>
              <a:t>capping</a:t>
            </a:r>
            <a:r>
              <a:rPr lang="cs-CZ" b="1" dirty="0">
                <a:solidFill>
                  <a:srgbClr val="FFFF00"/>
                </a:solidFill>
              </a:rPr>
              <a:t>) </a:t>
            </a:r>
            <a:r>
              <a:rPr lang="cs-CZ" dirty="0"/>
              <a:t>a </a:t>
            </a:r>
            <a:r>
              <a:rPr lang="cs-CZ" b="1" dirty="0" err="1">
                <a:solidFill>
                  <a:srgbClr val="FFFF00"/>
                </a:solidFill>
              </a:rPr>
              <a:t>polyadenylace</a:t>
            </a:r>
            <a:r>
              <a:rPr lang="cs-CZ" dirty="0">
                <a:solidFill>
                  <a:srgbClr val="FFFF00"/>
                </a:solidFill>
              </a:rPr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dále probíhá </a:t>
            </a:r>
            <a:r>
              <a:rPr lang="cs-CZ" b="1" dirty="0" err="1">
                <a:solidFill>
                  <a:srgbClr val="FFFF00"/>
                </a:solidFill>
              </a:rPr>
              <a:t>splicing</a:t>
            </a:r>
            <a:r>
              <a:rPr lang="cs-CZ" b="1" dirty="0">
                <a:solidFill>
                  <a:srgbClr val="FFFF00"/>
                </a:solidFill>
              </a:rPr>
              <a:t> </a:t>
            </a:r>
            <a:r>
              <a:rPr lang="cs-CZ" dirty="0"/>
              <a:t>– z RNA jsou </a:t>
            </a:r>
            <a:r>
              <a:rPr lang="cs-CZ" dirty="0" err="1"/>
              <a:t>vyštěpeny</a:t>
            </a:r>
            <a:r>
              <a:rPr lang="cs-CZ" dirty="0"/>
              <a:t> </a:t>
            </a:r>
            <a:r>
              <a:rPr lang="cs-CZ" b="1" dirty="0">
                <a:solidFill>
                  <a:srgbClr val="FFFF00"/>
                </a:solidFill>
              </a:rPr>
              <a:t>introny.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Dojde-li k mutaci v oblasti intronů, obvykle nedochází k výrazným škodám.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Jakékoliv mutace v oblasti exonů jsou však naprosto zásadní a vedou ke vzniku defektní nebo pozměněné bílkoviny.  </a:t>
            </a:r>
          </a:p>
        </p:txBody>
      </p:sp>
    </p:spTree>
    <p:extLst>
      <p:ext uri="{BB962C8B-B14F-4D97-AF65-F5344CB8AC3E}">
        <p14:creationId xmlns:p14="http://schemas.microsoft.com/office/powerpoint/2010/main" val="23688102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Splicing">
            <a:extLst>
              <a:ext uri="{FF2B5EF4-FFF2-40B4-BE49-F238E27FC236}">
                <a16:creationId xmlns:a16="http://schemas.microsoft.com/office/drawing/2014/main" id="{2C8042AE-8CE4-47D9-B749-FA7D332A00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65" y="1061884"/>
            <a:ext cx="11523406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E1FBB4B0-4AEC-4D52-9DDA-12CAC5E17541}"/>
              </a:ext>
            </a:extLst>
          </p:cNvPr>
          <p:cNvSpPr txBox="1"/>
          <p:nvPr/>
        </p:nvSpPr>
        <p:spPr>
          <a:xfrm>
            <a:off x="285135" y="334297"/>
            <a:ext cx="7698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Posttranskripční</a:t>
            </a:r>
            <a:r>
              <a:rPr lang="cs-CZ" sz="2800" b="1" dirty="0"/>
              <a:t> úpravy </a:t>
            </a:r>
            <a:r>
              <a:rPr lang="cs-CZ" sz="2800" b="1" dirty="0" err="1"/>
              <a:t>mRNA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98621862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739637"/>
            <a:ext cx="11392678" cy="602505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/>
              <a:t>5' čepička</a:t>
            </a:r>
            <a:r>
              <a:rPr lang="cs-CZ" dirty="0"/>
              <a:t> (</a:t>
            </a:r>
            <a:r>
              <a:rPr lang="cs-CZ" b="1" dirty="0"/>
              <a:t>cap</a:t>
            </a:r>
            <a:r>
              <a:rPr lang="cs-CZ" dirty="0"/>
              <a:t>) je struktura na 5´konci eukaryotických i virových </a:t>
            </a:r>
            <a:r>
              <a:rPr lang="cs-CZ" dirty="0" err="1"/>
              <a:t>mRNA</a:t>
            </a:r>
            <a:r>
              <a:rPr lang="cs-CZ" dirty="0"/>
              <a:t>, která </a:t>
            </a:r>
            <a:r>
              <a:rPr lang="cs-CZ" b="1" dirty="0">
                <a:solidFill>
                  <a:srgbClr val="FFFF00"/>
                </a:solidFill>
              </a:rPr>
              <a:t>chrání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 před rozkladem </a:t>
            </a:r>
            <a:r>
              <a:rPr lang="cs-CZ" b="1" dirty="0" err="1">
                <a:solidFill>
                  <a:srgbClr val="FFFF00"/>
                </a:solidFill>
              </a:rPr>
              <a:t>bunčnými</a:t>
            </a:r>
            <a:r>
              <a:rPr lang="cs-CZ" b="1" dirty="0">
                <a:solidFill>
                  <a:srgbClr val="FFFF00"/>
                </a:solidFill>
              </a:rPr>
              <a:t> enzymy </a:t>
            </a:r>
            <a:r>
              <a:rPr lang="cs-CZ" dirty="0">
                <a:solidFill>
                  <a:srgbClr val="00B050"/>
                </a:solidFill>
              </a:rPr>
              <a:t>(fosfatázami a nukleázami) </a:t>
            </a:r>
            <a:r>
              <a:rPr lang="cs-CZ" dirty="0"/>
              <a:t>a  </a:t>
            </a:r>
            <a:r>
              <a:rPr lang="cs-CZ" b="1" dirty="0">
                <a:solidFill>
                  <a:srgbClr val="FFFF00"/>
                </a:solidFill>
              </a:rPr>
              <a:t>usnadňuje transport</a:t>
            </a:r>
            <a:r>
              <a:rPr lang="cs-CZ" dirty="0"/>
              <a:t> </a:t>
            </a:r>
            <a:r>
              <a:rPr lang="cs-CZ" dirty="0" err="1"/>
              <a:t>mRNA</a:t>
            </a:r>
            <a:r>
              <a:rPr lang="cs-CZ" dirty="0"/>
              <a:t>  z </a:t>
            </a:r>
            <a:r>
              <a:rPr lang="cs-CZ" dirty="0" err="1"/>
              <a:t>bunčného</a:t>
            </a:r>
            <a:r>
              <a:rPr lang="cs-CZ" dirty="0"/>
              <a:t> jádra do cytoplazmy a </a:t>
            </a:r>
            <a:r>
              <a:rPr lang="cs-CZ" b="1" dirty="0">
                <a:solidFill>
                  <a:srgbClr val="FFFF00"/>
                </a:solidFill>
              </a:rPr>
              <a:t>spuštění procesu translace </a:t>
            </a:r>
            <a:r>
              <a:rPr lang="cs-CZ" dirty="0"/>
              <a:t>na </a:t>
            </a:r>
            <a:r>
              <a:rPr lang="cs-CZ" dirty="0" err="1"/>
              <a:t>ribosomu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Čepičku tvoří nukleosid </a:t>
            </a:r>
            <a:r>
              <a:rPr lang="cs-CZ" b="1" dirty="0">
                <a:solidFill>
                  <a:srgbClr val="FF0000"/>
                </a:solidFill>
              </a:rPr>
              <a:t>7-methylguanosin (m</a:t>
            </a:r>
            <a:r>
              <a:rPr lang="cs-CZ" b="1" baseline="30000" dirty="0">
                <a:solidFill>
                  <a:srgbClr val="FF0000"/>
                </a:solidFill>
              </a:rPr>
              <a:t>7</a:t>
            </a:r>
            <a:r>
              <a:rPr lang="cs-CZ" b="1" dirty="0">
                <a:solidFill>
                  <a:srgbClr val="FF0000"/>
                </a:solidFill>
              </a:rPr>
              <a:t>G) </a:t>
            </a:r>
            <a:r>
              <a:rPr lang="cs-CZ" dirty="0"/>
              <a:t>navázaný na první nukleotid </a:t>
            </a:r>
            <a:r>
              <a:rPr lang="cs-CZ" dirty="0" err="1"/>
              <a:t>mRNA</a:t>
            </a:r>
            <a:r>
              <a:rPr lang="cs-CZ" dirty="0"/>
              <a:t> řetězce přes tři fosfátové skupiny (a to přes 5' uhlíky obou ribóz). </a:t>
            </a:r>
          </a:p>
          <a:p>
            <a:pPr marL="0" indent="0">
              <a:buNone/>
            </a:pPr>
            <a:r>
              <a:rPr lang="cs-CZ" dirty="0"/>
              <a:t>CAPPING - proces přidávání čepičky na 5´- konec molekuly eukaryotické i virové </a:t>
            </a:r>
            <a:r>
              <a:rPr lang="cs-CZ" dirty="0" err="1"/>
              <a:t>mRNA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je to </a:t>
            </a:r>
            <a:r>
              <a:rPr lang="cs-CZ" b="1" dirty="0">
                <a:solidFill>
                  <a:srgbClr val="FFFF00"/>
                </a:solidFill>
              </a:rPr>
              <a:t>první probíhající </a:t>
            </a:r>
            <a:r>
              <a:rPr lang="cs-CZ" b="1" dirty="0" err="1">
                <a:solidFill>
                  <a:srgbClr val="FFFF00"/>
                </a:solidFill>
              </a:rPr>
              <a:t>posttranskripční</a:t>
            </a:r>
            <a:r>
              <a:rPr lang="cs-CZ" b="1" dirty="0">
                <a:solidFill>
                  <a:srgbClr val="FFFF00"/>
                </a:solidFill>
              </a:rPr>
              <a:t> modifikace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. </a:t>
            </a:r>
            <a:r>
              <a:rPr lang="cs-CZ" dirty="0"/>
              <a:t>surového primárního </a:t>
            </a:r>
            <a:r>
              <a:rPr lang="cs-CZ" dirty="0" err="1"/>
              <a:t>transkriptu</a:t>
            </a:r>
            <a:r>
              <a:rPr lang="cs-CZ" dirty="0"/>
              <a:t> </a:t>
            </a:r>
            <a:r>
              <a:rPr lang="cs-CZ" dirty="0" err="1"/>
              <a:t>mRNA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na </a:t>
            </a:r>
            <a:r>
              <a:rPr lang="cs-CZ" dirty="0" err="1"/>
              <a:t>cappingu</a:t>
            </a:r>
            <a:r>
              <a:rPr lang="cs-CZ" dirty="0"/>
              <a:t> se podílí tři základní enzymy, které pracují v těsném sledu: 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>
                <a:solidFill>
                  <a:srgbClr val="00B050"/>
                </a:solidFill>
              </a:rPr>
              <a:t>fosfatáza</a:t>
            </a:r>
            <a:r>
              <a:rPr lang="cs-CZ" dirty="0"/>
              <a:t> odstraní 5' fosfát z konce </a:t>
            </a:r>
            <a:r>
              <a:rPr lang="cs-CZ" dirty="0" err="1"/>
              <a:t>mRNA</a:t>
            </a:r>
            <a:r>
              <a:rPr lang="cs-CZ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>
                <a:solidFill>
                  <a:srgbClr val="00B050"/>
                </a:solidFill>
              </a:rPr>
              <a:t>guanyltransferáza</a:t>
            </a:r>
            <a:r>
              <a:rPr lang="cs-CZ" dirty="0"/>
              <a:t>  připojí GMP na konec řetězce a to ve směru 5'–5' (naopak než je normální v nukleových kyselinách).</a:t>
            </a:r>
          </a:p>
          <a:p>
            <a:pPr marL="514350" indent="-514350">
              <a:buFont typeface="+mj-lt"/>
              <a:buAutoNum type="arabicPeriod"/>
            </a:pPr>
            <a:r>
              <a:rPr lang="cs-CZ" b="1" dirty="0" err="1">
                <a:solidFill>
                  <a:srgbClr val="00B050"/>
                </a:solidFill>
              </a:rPr>
              <a:t>methyltransferáza</a:t>
            </a:r>
            <a:r>
              <a:rPr lang="cs-CZ" dirty="0"/>
              <a:t>  přidá na guanosin methylovou skupinu.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578498" y="93306"/>
            <a:ext cx="821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CAPPING</a:t>
            </a:r>
          </a:p>
        </p:txBody>
      </p:sp>
    </p:spTree>
    <p:extLst>
      <p:ext uri="{BB962C8B-B14F-4D97-AF65-F5344CB8AC3E}">
        <p14:creationId xmlns:p14="http://schemas.microsoft.com/office/powerpoint/2010/main" val="341031456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>
            <a:extLst>
              <a:ext uri="{FF2B5EF4-FFF2-40B4-BE49-F238E27FC236}">
                <a16:creationId xmlns:a16="http://schemas.microsoft.com/office/drawing/2014/main" id="{E1FBB4B0-4AEC-4D52-9DDA-12CAC5E17541}"/>
              </a:ext>
            </a:extLst>
          </p:cNvPr>
          <p:cNvSpPr txBox="1"/>
          <p:nvPr/>
        </p:nvSpPr>
        <p:spPr>
          <a:xfrm>
            <a:off x="597158" y="83976"/>
            <a:ext cx="73866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CAPPING</a:t>
            </a:r>
          </a:p>
        </p:txBody>
      </p:sp>
      <p:pic>
        <p:nvPicPr>
          <p:cNvPr id="1026" name="Picture 2" descr="https://upload.wikimedia.org/wikipedia/commons/0/0a/5%27_cap_structure.png">
            <a:extLst>
              <a:ext uri="{FF2B5EF4-FFF2-40B4-BE49-F238E27FC236}">
                <a16:creationId xmlns:a16="http://schemas.microsoft.com/office/drawing/2014/main" id="{EC744D6B-A80D-45FE-8B33-7DAC46C2683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3" y="607196"/>
            <a:ext cx="10870163" cy="6045531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93067066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933061"/>
            <a:ext cx="11392678" cy="58316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 err="1"/>
              <a:t>Poly</a:t>
            </a:r>
            <a:r>
              <a:rPr lang="cs-CZ" b="1" dirty="0"/>
              <a:t>(A) konec</a:t>
            </a:r>
            <a:r>
              <a:rPr lang="cs-CZ" dirty="0"/>
              <a:t> (také </a:t>
            </a:r>
            <a:r>
              <a:rPr lang="cs-CZ" dirty="0" err="1"/>
              <a:t>poly</a:t>
            </a:r>
            <a:r>
              <a:rPr lang="cs-CZ" dirty="0"/>
              <a:t>(A) ocásek) je sekvence asi 40–250 adeninových (A) nukleotidů, které jsou pomocí </a:t>
            </a:r>
            <a:r>
              <a:rPr lang="cs-CZ" b="1" dirty="0" err="1">
                <a:solidFill>
                  <a:srgbClr val="00B050"/>
                </a:solidFill>
              </a:rPr>
              <a:t>poly</a:t>
            </a:r>
            <a:r>
              <a:rPr lang="cs-CZ" b="1" dirty="0">
                <a:solidFill>
                  <a:srgbClr val="00B050"/>
                </a:solidFill>
              </a:rPr>
              <a:t>(A)polymerázy</a:t>
            </a:r>
            <a:r>
              <a:rPr lang="cs-CZ" dirty="0"/>
              <a:t> přidány na 3´konec </a:t>
            </a:r>
            <a:r>
              <a:rPr lang="cs-CZ" dirty="0" err="1"/>
              <a:t>mRNA</a:t>
            </a:r>
            <a:r>
              <a:rPr lang="cs-CZ" dirty="0"/>
              <a:t> v procesu tzv. </a:t>
            </a:r>
            <a:r>
              <a:rPr lang="cs-CZ" dirty="0" err="1"/>
              <a:t>polyadenylace</a:t>
            </a:r>
            <a:r>
              <a:rPr lang="cs-CZ" dirty="0"/>
              <a:t>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Poly</a:t>
            </a:r>
            <a:r>
              <a:rPr lang="cs-CZ" dirty="0"/>
              <a:t>(A) konec </a:t>
            </a:r>
            <a:r>
              <a:rPr lang="cs-CZ" b="1" dirty="0">
                <a:solidFill>
                  <a:srgbClr val="FFFF00"/>
                </a:solidFill>
              </a:rPr>
              <a:t>zvyšuje stabilitu 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dirty="0"/>
              <a:t> (dokud má RNA </a:t>
            </a:r>
            <a:r>
              <a:rPr lang="cs-CZ" dirty="0" err="1"/>
              <a:t>poly</a:t>
            </a:r>
            <a:r>
              <a:rPr lang="cs-CZ" dirty="0"/>
              <a:t>(A) konec, není zpravidla degradována).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Poly</a:t>
            </a:r>
            <a:r>
              <a:rPr lang="cs-CZ" dirty="0"/>
              <a:t>(A) konec </a:t>
            </a:r>
            <a:r>
              <a:rPr lang="cs-CZ" b="1" dirty="0">
                <a:solidFill>
                  <a:srgbClr val="FFFF00"/>
                </a:solidFill>
              </a:rPr>
              <a:t>napomáhá exportu </a:t>
            </a:r>
            <a:r>
              <a:rPr lang="cs-CZ" b="1" dirty="0" err="1">
                <a:solidFill>
                  <a:srgbClr val="FFFF00"/>
                </a:solidFill>
              </a:rPr>
              <a:t>mRNA</a:t>
            </a:r>
            <a:r>
              <a:rPr lang="cs-CZ" b="1" dirty="0">
                <a:solidFill>
                  <a:srgbClr val="FFFF00"/>
                </a:solidFill>
              </a:rPr>
              <a:t> z jádra do cytoplazmy.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 vědce má </a:t>
            </a:r>
            <a:r>
              <a:rPr lang="cs-CZ" dirty="0" err="1"/>
              <a:t>poly</a:t>
            </a:r>
            <a:r>
              <a:rPr lang="cs-CZ" dirty="0"/>
              <a:t>(A) konec ten praktický význam, že umožňuje snadnou izolaci veškeré buněčné </a:t>
            </a:r>
            <a:r>
              <a:rPr lang="cs-CZ" dirty="0" err="1"/>
              <a:t>mRNA</a:t>
            </a:r>
            <a:r>
              <a:rPr lang="cs-CZ" dirty="0"/>
              <a:t> pomocí afinitní chromatografie na </a:t>
            </a:r>
            <a:r>
              <a:rPr lang="cs-CZ" dirty="0" err="1"/>
              <a:t>oligocelulóze</a:t>
            </a:r>
            <a:r>
              <a:rPr lang="cs-CZ" dirty="0"/>
              <a:t>.</a:t>
            </a:r>
          </a:p>
          <a:p>
            <a:pPr marL="0" indent="0">
              <a:buNone/>
            </a:pPr>
            <a:r>
              <a:rPr lang="cs-CZ" sz="3600" b="1" dirty="0">
                <a:solidFill>
                  <a:srgbClr val="FFFF00"/>
                </a:solidFill>
              </a:rPr>
              <a:t>SPLICING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 err="1"/>
              <a:t>Splicing</a:t>
            </a:r>
            <a:r>
              <a:rPr lang="cs-CZ" dirty="0"/>
              <a:t> (</a:t>
            </a:r>
            <a:r>
              <a:rPr lang="cs-CZ" b="1" dirty="0"/>
              <a:t>sestřih</a:t>
            </a:r>
            <a:r>
              <a:rPr lang="cs-CZ" dirty="0"/>
              <a:t>) je </a:t>
            </a:r>
            <a:r>
              <a:rPr lang="cs-CZ" dirty="0" err="1"/>
              <a:t>postsyntetická</a:t>
            </a:r>
            <a:r>
              <a:rPr lang="cs-CZ" dirty="0"/>
              <a:t> úprava </a:t>
            </a:r>
            <a:r>
              <a:rPr lang="cs-CZ" dirty="0" err="1"/>
              <a:t>mRNA</a:t>
            </a:r>
            <a:r>
              <a:rPr lang="cs-CZ" dirty="0"/>
              <a:t>, k níž dochází v jádře eukaryotických buněk, jako </a:t>
            </a:r>
            <a:r>
              <a:rPr lang="cs-CZ" dirty="0" err="1"/>
              <a:t>závěrečna</a:t>
            </a:r>
            <a:r>
              <a:rPr lang="cs-CZ" dirty="0"/>
              <a:t> </a:t>
            </a:r>
            <a:r>
              <a:rPr lang="cs-CZ" dirty="0" err="1"/>
              <a:t>posttranskripční</a:t>
            </a:r>
            <a:r>
              <a:rPr lang="cs-CZ" dirty="0"/>
              <a:t> úprava </a:t>
            </a:r>
            <a:r>
              <a:rPr lang="cs-CZ" dirty="0" err="1"/>
              <a:t>mRNA</a:t>
            </a:r>
            <a:r>
              <a:rPr lang="cs-CZ" dirty="0"/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578498" y="93306"/>
            <a:ext cx="821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POLYADENYLACE</a:t>
            </a:r>
          </a:p>
        </p:txBody>
      </p:sp>
    </p:spTree>
    <p:extLst>
      <p:ext uri="{BB962C8B-B14F-4D97-AF65-F5344CB8AC3E}">
        <p14:creationId xmlns:p14="http://schemas.microsoft.com/office/powerpoint/2010/main" val="316820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truktura DNA - figuríny 2020 - No dummy">
            <a:extLst>
              <a:ext uri="{FF2B5EF4-FFF2-40B4-BE49-F238E27FC236}">
                <a16:creationId xmlns:a16="http://schemas.microsoft.com/office/drawing/2014/main" id="{87646C13-D4FC-408C-AE27-220AE5AAC69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81" y="226142"/>
            <a:ext cx="11071121" cy="644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13194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933061"/>
            <a:ext cx="11392678" cy="58316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 err="1"/>
              <a:t>Splicing</a:t>
            </a:r>
            <a:r>
              <a:rPr lang="cs-CZ" dirty="0"/>
              <a:t> (</a:t>
            </a:r>
            <a:r>
              <a:rPr lang="cs-CZ" b="1" dirty="0"/>
              <a:t>sestřih</a:t>
            </a:r>
            <a:r>
              <a:rPr lang="cs-CZ" dirty="0"/>
              <a:t>) je </a:t>
            </a:r>
            <a:r>
              <a:rPr lang="cs-CZ" dirty="0" err="1"/>
              <a:t>postsyntetická</a:t>
            </a:r>
            <a:r>
              <a:rPr lang="cs-CZ" dirty="0"/>
              <a:t> úprava </a:t>
            </a:r>
            <a:r>
              <a:rPr lang="cs-CZ" dirty="0" err="1"/>
              <a:t>mRNA</a:t>
            </a:r>
            <a:r>
              <a:rPr lang="cs-CZ" dirty="0"/>
              <a:t>, k níž dochází v jádře eukaryotických buněk, jako </a:t>
            </a:r>
            <a:r>
              <a:rPr lang="cs-CZ" dirty="0" err="1"/>
              <a:t>závěrečna</a:t>
            </a:r>
            <a:r>
              <a:rPr lang="cs-CZ" dirty="0"/>
              <a:t> </a:t>
            </a:r>
            <a:r>
              <a:rPr lang="cs-CZ" dirty="0" err="1"/>
              <a:t>posttranskripční</a:t>
            </a:r>
            <a:r>
              <a:rPr lang="cs-CZ" dirty="0"/>
              <a:t> úprava </a:t>
            </a:r>
            <a:r>
              <a:rPr lang="cs-CZ" dirty="0" err="1"/>
              <a:t>mRNA</a:t>
            </a:r>
            <a:r>
              <a:rPr lang="cs-CZ" dirty="0"/>
              <a:t>.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578498" y="93306"/>
            <a:ext cx="821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SPLICING</a:t>
            </a:r>
          </a:p>
        </p:txBody>
      </p:sp>
    </p:spTree>
    <p:extLst>
      <p:ext uri="{BB962C8B-B14F-4D97-AF65-F5344CB8AC3E}">
        <p14:creationId xmlns:p14="http://schemas.microsoft.com/office/powerpoint/2010/main" val="26428241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82351"/>
            <a:ext cx="11392678" cy="5682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b="1" dirty="0"/>
              <a:t>Translace</a:t>
            </a:r>
            <a:r>
              <a:rPr lang="cs-CZ" dirty="0"/>
              <a:t> neboli </a:t>
            </a:r>
            <a:r>
              <a:rPr lang="cs-CZ" b="1" dirty="0">
                <a:solidFill>
                  <a:srgbClr val="FFFF00"/>
                </a:solidFill>
              </a:rPr>
              <a:t>proteosyntéza</a:t>
            </a:r>
            <a:r>
              <a:rPr lang="cs-CZ" dirty="0"/>
              <a:t> je překlad nukleotidové sekvence </a:t>
            </a:r>
            <a:r>
              <a:rPr lang="cs-CZ" dirty="0" err="1"/>
              <a:t>mRNA</a:t>
            </a:r>
            <a:r>
              <a:rPr lang="cs-CZ" dirty="0"/>
              <a:t> do sekvence aminokyselin proteinu.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Proces probíhá </a:t>
            </a:r>
            <a:r>
              <a:rPr lang="cs-CZ" b="1" dirty="0">
                <a:solidFill>
                  <a:srgbClr val="FFFF00"/>
                </a:solidFill>
              </a:rPr>
              <a:t>v cytoplasmě buněk na </a:t>
            </a:r>
            <a:r>
              <a:rPr lang="cs-CZ" b="1" dirty="0" err="1">
                <a:solidFill>
                  <a:srgbClr val="FFFF00"/>
                </a:solidFill>
              </a:rPr>
              <a:t>ribosomech</a:t>
            </a:r>
            <a:r>
              <a:rPr lang="cs-CZ" dirty="0"/>
              <a:t> a jednotlivé aminokyseliny jsou zařazovány </a:t>
            </a:r>
            <a:r>
              <a:rPr lang="cs-CZ" b="1" dirty="0">
                <a:solidFill>
                  <a:srgbClr val="FF0000"/>
                </a:solidFill>
              </a:rPr>
              <a:t>podle pravidel genetického kódu.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Mechanismus translace lze podobně jako u transkripce rozdělit do 3 fází.</a:t>
            </a:r>
          </a:p>
          <a:p>
            <a:pPr>
              <a:buFont typeface="Wingdings" panose="05000000000000000000" pitchFamily="2" charset="2"/>
              <a:buChar char="v"/>
            </a:pPr>
            <a:endParaRPr lang="cs-CZ" dirty="0"/>
          </a:p>
          <a:p>
            <a:pPr marL="0" indent="0">
              <a:buNone/>
            </a:pPr>
            <a:r>
              <a:rPr lang="cs-CZ" dirty="0"/>
              <a:t>      </a:t>
            </a:r>
            <a:r>
              <a:rPr lang="cs-CZ" dirty="0">
                <a:hlinkClick r:id="rId2"/>
              </a:rPr>
              <a:t>https://www.youtube.com/watch?v=kmrUzDYAmEI</a:t>
            </a: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447869" y="317241"/>
            <a:ext cx="1122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600" b="1" dirty="0">
                <a:solidFill>
                  <a:srgbClr val="FF0000"/>
                </a:solidFill>
              </a:rPr>
              <a:t>TRANSLACE</a:t>
            </a:r>
          </a:p>
        </p:txBody>
      </p:sp>
    </p:spTree>
    <p:extLst>
      <p:ext uri="{BB962C8B-B14F-4D97-AF65-F5344CB8AC3E}">
        <p14:creationId xmlns:p14="http://schemas.microsoft.com/office/powerpoint/2010/main" val="1450870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obr">
            <a:extLst>
              <a:ext uri="{FF2B5EF4-FFF2-40B4-BE49-F238E27FC236}">
                <a16:creationId xmlns:a16="http://schemas.microsoft.com/office/drawing/2014/main" id="{C857ACD8-211E-49E0-8B60-21A197A98C0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" y="130629"/>
            <a:ext cx="11420670" cy="664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4383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82351"/>
            <a:ext cx="11392678" cy="5682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Proces začíná </a:t>
            </a:r>
            <a:r>
              <a:rPr lang="cs-CZ" b="1" dirty="0">
                <a:solidFill>
                  <a:srgbClr val="FFFF00"/>
                </a:solidFill>
              </a:rPr>
              <a:t>na</a:t>
            </a:r>
            <a:r>
              <a:rPr lang="cs-CZ" dirty="0"/>
              <a:t> </a:t>
            </a:r>
            <a:r>
              <a:rPr lang="cs-CZ" b="1" dirty="0">
                <a:solidFill>
                  <a:srgbClr val="FFFF00"/>
                </a:solidFill>
              </a:rPr>
              <a:t>iniciačním kodonu AUG </a:t>
            </a:r>
            <a:r>
              <a:rPr lang="cs-CZ" dirty="0"/>
              <a:t>a pro iniciaci je třeba </a:t>
            </a:r>
            <a:r>
              <a:rPr lang="cs-CZ" b="1" dirty="0">
                <a:solidFill>
                  <a:srgbClr val="FFFF00"/>
                </a:solidFill>
              </a:rPr>
              <a:t>iniciační </a:t>
            </a:r>
            <a:r>
              <a:rPr lang="cs-CZ" b="1" dirty="0" err="1">
                <a:solidFill>
                  <a:srgbClr val="FFFF00"/>
                </a:solidFill>
              </a:rPr>
              <a:t>tRNA</a:t>
            </a:r>
            <a:r>
              <a:rPr lang="cs-CZ" dirty="0">
                <a:solidFill>
                  <a:srgbClr val="FFFF00"/>
                </a:solidFill>
              </a:rPr>
              <a:t>,</a:t>
            </a:r>
            <a:r>
              <a:rPr lang="cs-CZ" dirty="0"/>
              <a:t> která má na sobě vázaný </a:t>
            </a:r>
            <a:r>
              <a:rPr lang="cs-CZ" b="1" dirty="0" err="1">
                <a:solidFill>
                  <a:srgbClr val="FFFF00"/>
                </a:solidFill>
              </a:rPr>
              <a:t>methionin</a:t>
            </a:r>
            <a:r>
              <a:rPr lang="cs-CZ" dirty="0"/>
              <a:t> (u </a:t>
            </a:r>
            <a:r>
              <a:rPr lang="cs-CZ" dirty="0" err="1"/>
              <a:t>prokaryotních</a:t>
            </a:r>
            <a:r>
              <a:rPr lang="cs-CZ" dirty="0"/>
              <a:t> organismů formyl-</a:t>
            </a:r>
            <a:r>
              <a:rPr lang="cs-CZ" dirty="0" err="1"/>
              <a:t>methionin</a:t>
            </a:r>
            <a:r>
              <a:rPr lang="cs-CZ" dirty="0"/>
              <a:t>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u eukaryotních organismů je iniciační </a:t>
            </a:r>
            <a:r>
              <a:rPr lang="cs-CZ" dirty="0" err="1"/>
              <a:t>tRNA</a:t>
            </a:r>
            <a:r>
              <a:rPr lang="cs-CZ" dirty="0"/>
              <a:t> s navázaným </a:t>
            </a:r>
            <a:r>
              <a:rPr lang="cs-CZ" dirty="0" err="1"/>
              <a:t>methioninem</a:t>
            </a:r>
            <a:r>
              <a:rPr lang="cs-CZ" dirty="0"/>
              <a:t> připojená</a:t>
            </a:r>
            <a:r>
              <a:rPr lang="cs-CZ" b="1" dirty="0"/>
              <a:t> k malé ribosomální jednotce</a:t>
            </a:r>
            <a:r>
              <a:rPr lang="cs-CZ" dirty="0"/>
              <a:t> za asistence několika </a:t>
            </a:r>
            <a:r>
              <a:rPr lang="cs-CZ" b="1" dirty="0">
                <a:solidFill>
                  <a:srgbClr val="FFFF00"/>
                </a:solidFill>
              </a:rPr>
              <a:t>proteinů tzv. iniciačních faktorů.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po navázání iniciační </a:t>
            </a:r>
            <a:r>
              <a:rPr lang="cs-CZ" dirty="0" err="1"/>
              <a:t>tRNA</a:t>
            </a:r>
            <a:r>
              <a:rPr lang="cs-CZ" dirty="0"/>
              <a:t> se malá podjednotka váže na 5' konec </a:t>
            </a:r>
            <a:r>
              <a:rPr lang="cs-CZ" dirty="0" err="1"/>
              <a:t>mRMA</a:t>
            </a:r>
            <a:r>
              <a:rPr lang="cs-CZ" dirty="0"/>
              <a:t> a začne se pohybovat podél </a:t>
            </a:r>
            <a:r>
              <a:rPr lang="cs-CZ" dirty="0" err="1"/>
              <a:t>mRNA</a:t>
            </a:r>
            <a:r>
              <a:rPr lang="cs-CZ" dirty="0"/>
              <a:t> ve směru 5' → 3' a hledat první kodon AUG, který je rozpoznán antikodonem iniciační </a:t>
            </a:r>
            <a:r>
              <a:rPr lang="cs-CZ" dirty="0" err="1"/>
              <a:t>tRNA</a:t>
            </a:r>
            <a:r>
              <a:rPr lang="cs-CZ" dirty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Jakmile ho nalezne, odpoutá se od malé ribosomální podjednotky několik iniciačních faktorů, což umožní připojení</a:t>
            </a:r>
            <a:r>
              <a:rPr lang="cs-CZ" dirty="0">
                <a:solidFill>
                  <a:srgbClr val="FFFF00"/>
                </a:solidFill>
              </a:rPr>
              <a:t> </a:t>
            </a:r>
            <a:r>
              <a:rPr lang="cs-CZ" b="1" dirty="0">
                <a:solidFill>
                  <a:srgbClr val="FFFF00"/>
                </a:solidFill>
              </a:rPr>
              <a:t>velké ribosomální podjednotky.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447869" y="317241"/>
            <a:ext cx="1122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92D050"/>
                </a:solidFill>
              </a:rPr>
              <a:t>Iniciace translace</a:t>
            </a:r>
          </a:p>
        </p:txBody>
      </p:sp>
    </p:spTree>
    <p:extLst>
      <p:ext uri="{BB962C8B-B14F-4D97-AF65-F5344CB8AC3E}">
        <p14:creationId xmlns:p14="http://schemas.microsoft.com/office/powerpoint/2010/main" val="421879594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279919"/>
            <a:ext cx="11392678" cy="648477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Protože se iniciační </a:t>
            </a:r>
            <a:r>
              <a:rPr lang="cs-CZ" dirty="0" err="1"/>
              <a:t>tRNA</a:t>
            </a:r>
            <a:r>
              <a:rPr lang="cs-CZ" dirty="0"/>
              <a:t> váže rovnou do</a:t>
            </a:r>
            <a:r>
              <a:rPr lang="cs-CZ" b="1" dirty="0"/>
              <a:t> </a:t>
            </a:r>
            <a:r>
              <a:rPr lang="cs-CZ" b="1" dirty="0">
                <a:solidFill>
                  <a:srgbClr val="FFFF00"/>
                </a:solidFill>
              </a:rPr>
              <a:t>P-místa</a:t>
            </a:r>
            <a:r>
              <a:rPr lang="cs-CZ" dirty="0"/>
              <a:t> na </a:t>
            </a:r>
            <a:r>
              <a:rPr lang="cs-CZ" dirty="0" err="1"/>
              <a:t>ribosomu</a:t>
            </a:r>
            <a:r>
              <a:rPr lang="cs-CZ" dirty="0"/>
              <a:t>, může prodlužování řetězce (elongace) ihned začít navázáním druhé </a:t>
            </a:r>
            <a:r>
              <a:rPr lang="cs-CZ" dirty="0" err="1"/>
              <a:t>tRNA</a:t>
            </a:r>
            <a:r>
              <a:rPr lang="cs-CZ" dirty="0"/>
              <a:t> s aminokyselinou do</a:t>
            </a:r>
            <a:r>
              <a:rPr lang="cs-CZ" b="1" dirty="0"/>
              <a:t> </a:t>
            </a:r>
            <a:r>
              <a:rPr lang="cs-CZ" b="1" dirty="0">
                <a:solidFill>
                  <a:srgbClr val="FFFF00"/>
                </a:solidFill>
              </a:rPr>
              <a:t>A-místa </a:t>
            </a:r>
            <a:r>
              <a:rPr lang="cs-CZ" dirty="0"/>
              <a:t>na </a:t>
            </a:r>
            <a:r>
              <a:rPr lang="cs-CZ" dirty="0" err="1"/>
              <a:t>ribosomu</a:t>
            </a:r>
            <a:r>
              <a:rPr lang="cs-CZ" dirty="0"/>
              <a:t>.</a:t>
            </a:r>
            <a:r>
              <a:rPr lang="cs-CZ" b="1" dirty="0">
                <a:solidFill>
                  <a:srgbClr val="FFFF00"/>
                </a:solidFill>
              </a:rPr>
              <a:t> </a:t>
            </a:r>
          </a:p>
          <a:p>
            <a:pPr marL="0" indent="0">
              <a:buNone/>
            </a:pPr>
            <a:endParaRPr lang="cs-CZ" b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cs-CZ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obr">
            <a:extLst>
              <a:ext uri="{FF2B5EF4-FFF2-40B4-BE49-F238E27FC236}">
                <a16:creationId xmlns:a16="http://schemas.microsoft.com/office/drawing/2014/main" id="{F35CF203-CF45-4032-8A5D-C1FC5AD3D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196" y="1642188"/>
            <a:ext cx="8957388" cy="379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673E6A27-FFC1-4E2D-BDDB-C280F308490F}"/>
              </a:ext>
            </a:extLst>
          </p:cNvPr>
          <p:cNvSpPr txBox="1"/>
          <p:nvPr/>
        </p:nvSpPr>
        <p:spPr>
          <a:xfrm>
            <a:off x="541176" y="5756988"/>
            <a:ext cx="1097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cs-CZ" sz="2800" dirty="0"/>
              <a:t> na </a:t>
            </a:r>
            <a:r>
              <a:rPr lang="cs-CZ" sz="2800" dirty="0" err="1"/>
              <a:t>ribosomu</a:t>
            </a:r>
            <a:r>
              <a:rPr lang="cs-CZ" sz="2800" dirty="0"/>
              <a:t> popisujeme </a:t>
            </a:r>
            <a:r>
              <a:rPr lang="cs-CZ" sz="2800" b="1" dirty="0">
                <a:solidFill>
                  <a:srgbClr val="FFFF00"/>
                </a:solidFill>
              </a:rPr>
              <a:t>P (proteinové) místo </a:t>
            </a:r>
            <a:r>
              <a:rPr lang="cs-CZ" sz="2800" dirty="0"/>
              <a:t>a </a:t>
            </a:r>
            <a:r>
              <a:rPr lang="cs-CZ" sz="2800" b="1" dirty="0" err="1">
                <a:solidFill>
                  <a:srgbClr val="FFFF00"/>
                </a:solidFill>
              </a:rPr>
              <a:t>A</a:t>
            </a:r>
            <a:r>
              <a:rPr lang="cs-CZ" sz="2800" b="1" dirty="0">
                <a:solidFill>
                  <a:srgbClr val="FFFF00"/>
                </a:solidFill>
              </a:rPr>
              <a:t> (aminokyselinové místo) místo, E místo pro prázdnou – </a:t>
            </a:r>
            <a:r>
              <a:rPr lang="cs-CZ" sz="2800" b="1" dirty="0" err="1">
                <a:solidFill>
                  <a:srgbClr val="FFFF00"/>
                </a:solidFill>
              </a:rPr>
              <a:t>deacylovanou</a:t>
            </a:r>
            <a:r>
              <a:rPr lang="cs-CZ" sz="2800" b="1" dirty="0">
                <a:solidFill>
                  <a:srgbClr val="FFFF00"/>
                </a:solidFill>
              </a:rPr>
              <a:t> </a:t>
            </a:r>
            <a:r>
              <a:rPr lang="cs-CZ" sz="2800" b="1" dirty="0" err="1">
                <a:solidFill>
                  <a:srgbClr val="FFFF00"/>
                </a:solidFill>
              </a:rPr>
              <a:t>tRNA</a:t>
            </a:r>
            <a:r>
              <a:rPr lang="cs-CZ" sz="2800" b="1" dirty="0">
                <a:solidFill>
                  <a:srgbClr val="FFFF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233751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82351"/>
            <a:ext cx="11392678" cy="5682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Ribosom</a:t>
            </a:r>
            <a:r>
              <a:rPr lang="cs-CZ" dirty="0"/>
              <a:t> se pohybuje podél </a:t>
            </a:r>
            <a:r>
              <a:rPr lang="cs-CZ" dirty="0" err="1"/>
              <a:t>mRNA</a:t>
            </a:r>
            <a:r>
              <a:rPr lang="cs-CZ" dirty="0"/>
              <a:t> </a:t>
            </a:r>
            <a:r>
              <a:rPr lang="cs-CZ" b="1" dirty="0">
                <a:solidFill>
                  <a:srgbClr val="FFFF00"/>
                </a:solidFill>
              </a:rPr>
              <a:t>ve směru 5´ </a:t>
            </a:r>
            <a:r>
              <a:rPr lang="cs-CZ" b="1" dirty="0">
                <a:solidFill>
                  <a:srgbClr val="FFFF00"/>
                </a:solidFill>
                <a:sym typeface="Symbol" panose="05050102010706020507" pitchFamily="18" charset="2"/>
              </a:rPr>
              <a:t> 3´</a:t>
            </a:r>
            <a:r>
              <a:rPr lang="cs-CZ" dirty="0"/>
              <a:t>, překládá nukleotidovou sekvenci do aminokyselinové za použití </a:t>
            </a:r>
            <a:r>
              <a:rPr lang="cs-CZ" dirty="0" err="1"/>
              <a:t>tRNA</a:t>
            </a:r>
            <a:r>
              <a:rPr lang="cs-CZ" dirty="0"/>
              <a:t> a po </a:t>
            </a:r>
            <a:r>
              <a:rPr lang="cs-CZ" dirty="0" err="1"/>
              <a:t>dosyntetizování</a:t>
            </a:r>
            <a:r>
              <a:rPr lang="cs-CZ" dirty="0"/>
              <a:t> proteinu se obě podjednotky </a:t>
            </a:r>
            <a:r>
              <a:rPr lang="cs-CZ" dirty="0" err="1"/>
              <a:t>ribosomu</a:t>
            </a:r>
            <a:r>
              <a:rPr lang="cs-CZ" dirty="0"/>
              <a:t> opět oddělí.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/>
              <a:t> </a:t>
            </a:r>
            <a:r>
              <a:rPr lang="cs-CZ" dirty="0"/>
              <a:t>při proteosyntéze je neustále </a:t>
            </a:r>
            <a:r>
              <a:rPr lang="cs-CZ" b="1" dirty="0"/>
              <a:t>opakován </a:t>
            </a:r>
            <a:r>
              <a:rPr lang="cs-CZ" b="1" dirty="0">
                <a:solidFill>
                  <a:srgbClr val="FFFF00"/>
                </a:solidFill>
              </a:rPr>
              <a:t>tříkrokový cyklus: </a:t>
            </a:r>
          </a:p>
          <a:p>
            <a:pPr marL="1371600" lvl="2" indent="-457200">
              <a:buClr>
                <a:schemeClr val="tx1"/>
              </a:buClr>
              <a:buSzPct val="140000"/>
              <a:buFont typeface="+mj-lt"/>
              <a:buAutoNum type="arabicParenR"/>
            </a:pP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sz="2800" dirty="0"/>
              <a:t>v prvním kroku je </a:t>
            </a:r>
            <a:r>
              <a:rPr lang="cs-CZ" sz="2800" b="1" dirty="0" err="1">
                <a:solidFill>
                  <a:srgbClr val="00B0F0"/>
                </a:solidFill>
              </a:rPr>
              <a:t>aminoacyl-tRNA</a:t>
            </a:r>
            <a:r>
              <a:rPr lang="cs-CZ" sz="2800" b="1" dirty="0">
                <a:solidFill>
                  <a:srgbClr val="00B0F0"/>
                </a:solidFill>
              </a:rPr>
              <a:t> navázána do A-místa.</a:t>
            </a:r>
          </a:p>
          <a:p>
            <a:pPr marL="1428750" lvl="2" indent="-514350">
              <a:buClr>
                <a:schemeClr val="tx1"/>
              </a:buClr>
              <a:buFont typeface="+mj-lt"/>
              <a:buAutoNum type="arabicParenR"/>
            </a:pPr>
            <a:r>
              <a:rPr lang="cs-CZ" sz="2800" dirty="0"/>
              <a:t> ve druhém kroku </a:t>
            </a:r>
            <a:r>
              <a:rPr lang="cs-CZ" sz="2800" b="1" dirty="0">
                <a:solidFill>
                  <a:srgbClr val="00B0F0"/>
                </a:solidFill>
              </a:rPr>
              <a:t>vzniká nová peptidová vazba </a:t>
            </a:r>
            <a:r>
              <a:rPr lang="cs-CZ" sz="2800" dirty="0"/>
              <a:t>mezi přicházející aminokyselinou a prodlužujícím se peptidovým řetězcem</a:t>
            </a:r>
          </a:p>
          <a:p>
            <a:pPr marL="1428750" lvl="2" indent="-514350">
              <a:buClr>
                <a:schemeClr val="tx1"/>
              </a:buClr>
              <a:buFont typeface="+mj-lt"/>
              <a:buAutoNum type="arabicParenR"/>
            </a:pPr>
            <a:r>
              <a:rPr lang="cs-CZ" sz="2800" dirty="0"/>
              <a:t> ve třetím kroku </a:t>
            </a:r>
            <a:r>
              <a:rPr lang="cs-CZ" sz="2800" b="1" dirty="0">
                <a:solidFill>
                  <a:srgbClr val="00B0F0"/>
                </a:solidFill>
              </a:rPr>
              <a:t>se </a:t>
            </a:r>
            <a:r>
              <a:rPr lang="cs-CZ" sz="2800" b="1" dirty="0" err="1">
                <a:solidFill>
                  <a:srgbClr val="00B0F0"/>
                </a:solidFill>
              </a:rPr>
              <a:t>ribosom</a:t>
            </a:r>
            <a:r>
              <a:rPr lang="cs-CZ" sz="2800" b="1" dirty="0">
                <a:solidFill>
                  <a:srgbClr val="00B0F0"/>
                </a:solidFill>
              </a:rPr>
              <a:t> posune o 3 nukleotidy </a:t>
            </a:r>
            <a:r>
              <a:rPr lang="cs-CZ" sz="2800" dirty="0"/>
              <a:t>podél </a:t>
            </a:r>
            <a:r>
              <a:rPr lang="cs-CZ" sz="2800" dirty="0" err="1"/>
              <a:t>mRNA</a:t>
            </a:r>
            <a:r>
              <a:rPr lang="cs-CZ" sz="2800" dirty="0"/>
              <a:t>, čímž se uvolní </a:t>
            </a:r>
            <a:r>
              <a:rPr lang="cs-CZ" sz="2800" dirty="0" err="1"/>
              <a:t>tRNA</a:t>
            </a:r>
            <a:r>
              <a:rPr lang="cs-CZ" sz="2800" dirty="0"/>
              <a:t> bez navázané aminokyseliny z E-místa a </a:t>
            </a:r>
            <a:r>
              <a:rPr lang="cs-CZ" sz="2800" dirty="0" err="1"/>
              <a:t>tRNA</a:t>
            </a:r>
            <a:r>
              <a:rPr lang="cs-CZ" sz="2800" dirty="0"/>
              <a:t> z A-místa se přenese do P-místa</a:t>
            </a:r>
          </a:p>
          <a:p>
            <a:pPr>
              <a:buClr>
                <a:schemeClr val="tx1"/>
              </a:buClr>
              <a:buSzPct val="75000"/>
              <a:buFont typeface="Wingdings" panose="05000000000000000000" pitchFamily="2" charset="2"/>
              <a:buChar char="v"/>
            </a:pPr>
            <a:r>
              <a:rPr lang="cs-CZ" sz="3600" dirty="0"/>
              <a:t> </a:t>
            </a:r>
            <a:r>
              <a:rPr lang="cs-CZ" dirty="0"/>
              <a:t>do volného A-místa se může okamžitě vázat další </a:t>
            </a:r>
            <a:r>
              <a:rPr lang="cs-CZ" dirty="0" err="1"/>
              <a:t>tRNA</a:t>
            </a:r>
            <a:r>
              <a:rPr lang="cs-CZ" dirty="0"/>
              <a:t> s připojenou aminokyselinou.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447869" y="317241"/>
            <a:ext cx="1122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92D050"/>
                </a:solidFill>
              </a:rPr>
              <a:t>Elongace translace</a:t>
            </a:r>
          </a:p>
        </p:txBody>
      </p:sp>
    </p:spTree>
    <p:extLst>
      <p:ext uri="{BB962C8B-B14F-4D97-AF65-F5344CB8AC3E}">
        <p14:creationId xmlns:p14="http://schemas.microsoft.com/office/powerpoint/2010/main" val="319325609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410547"/>
            <a:ext cx="11392678" cy="635414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</a:t>
            </a:r>
            <a:r>
              <a:rPr lang="cs-CZ" dirty="0" err="1"/>
              <a:t>mRNA</a:t>
            </a:r>
            <a:r>
              <a:rPr lang="cs-CZ" dirty="0"/>
              <a:t> je překládána ve směru 5' → 3' a </a:t>
            </a:r>
            <a:r>
              <a:rPr lang="cs-CZ" b="1" dirty="0">
                <a:solidFill>
                  <a:srgbClr val="FFFF00"/>
                </a:solidFill>
              </a:rPr>
              <a:t>nejprve vzniká N-konec proteinu, </a:t>
            </a:r>
            <a:r>
              <a:rPr lang="cs-CZ" dirty="0"/>
              <a:t>z čehož vyplývá, že polypeptidový řetězec roste směrem od N-konce k C-konci.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celý cyklus všech tří kroků je opakován při každém předávání nové aminokyseliny do polypeptidového řetězce, dokud </a:t>
            </a:r>
            <a:r>
              <a:rPr lang="cs-CZ" dirty="0" err="1"/>
              <a:t>ribosom</a:t>
            </a:r>
            <a:r>
              <a:rPr lang="cs-CZ" dirty="0"/>
              <a:t> nenarazí na stop-kodon.</a:t>
            </a:r>
            <a:endParaRPr lang="cs-CZ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99377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1082351"/>
            <a:ext cx="11392678" cy="568234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Konec proteinu je signalizován přítomností jednoho ze tří </a:t>
            </a:r>
            <a:r>
              <a:rPr lang="cs-CZ" b="1" dirty="0">
                <a:solidFill>
                  <a:srgbClr val="FFFF00"/>
                </a:solidFill>
              </a:rPr>
              <a:t>terminačních neboli stop kodonů (UAA, UAG, UGA).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těmto kodonům (vyjma UGA kodonu) není přiřazená žádná aminokyselina.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místo </a:t>
            </a:r>
            <a:r>
              <a:rPr lang="cs-CZ" dirty="0" err="1"/>
              <a:t>tRNA</a:t>
            </a:r>
            <a:r>
              <a:rPr lang="cs-CZ" dirty="0"/>
              <a:t> se na stop kodon v A-místě vážou tzv. </a:t>
            </a:r>
            <a:r>
              <a:rPr lang="cs-CZ" b="1" dirty="0">
                <a:solidFill>
                  <a:srgbClr val="FFFF00"/>
                </a:solidFill>
              </a:rPr>
              <a:t>terminační (uvolňovací) faktory.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místo aminokyseliny se váže molekula vody, čímž se uvolní karboxylový konec hotového polypeptidového řetězce z </a:t>
            </a:r>
            <a:r>
              <a:rPr lang="cs-CZ" dirty="0" err="1"/>
              <a:t>tRNA</a:t>
            </a:r>
            <a:r>
              <a:rPr lang="cs-CZ" dirty="0"/>
              <a:t> v P-místě.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protein se uvolňuje do cytoplasmy. 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v"/>
            </a:pPr>
            <a:r>
              <a:rPr lang="cs-CZ" b="1" dirty="0">
                <a:solidFill>
                  <a:srgbClr val="FFFF00"/>
                </a:solidFill>
              </a:rPr>
              <a:t> </a:t>
            </a:r>
            <a:r>
              <a:rPr lang="cs-CZ" dirty="0"/>
              <a:t>Po skončení proteosyntézy je </a:t>
            </a:r>
            <a:r>
              <a:rPr lang="cs-CZ" dirty="0" err="1"/>
              <a:t>mRNA</a:t>
            </a:r>
            <a:r>
              <a:rPr lang="cs-CZ" dirty="0"/>
              <a:t> odpojena od </a:t>
            </a:r>
            <a:r>
              <a:rPr lang="cs-CZ" dirty="0" err="1"/>
              <a:t>ribosomu</a:t>
            </a:r>
            <a:r>
              <a:rPr lang="cs-CZ" dirty="0"/>
              <a:t> a dojde k disociaci obou podjednotek </a:t>
            </a:r>
            <a:r>
              <a:rPr lang="cs-CZ" dirty="0" err="1"/>
              <a:t>ribosomu</a:t>
            </a:r>
            <a:r>
              <a:rPr lang="cs-CZ" dirty="0"/>
              <a:t>, které se mohou navázat na jinou molekulu </a:t>
            </a:r>
            <a:r>
              <a:rPr lang="cs-CZ" dirty="0" err="1"/>
              <a:t>mRNA</a:t>
            </a:r>
            <a:r>
              <a:rPr lang="cs-CZ" dirty="0"/>
              <a:t> a začít novou translaci.</a:t>
            </a:r>
            <a:endParaRPr lang="cs-CZ" b="1" dirty="0">
              <a:solidFill>
                <a:srgbClr val="FFFF00"/>
              </a:solidFill>
            </a:endParaRP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447869" y="317241"/>
            <a:ext cx="112231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92D050"/>
                </a:solidFill>
              </a:rPr>
              <a:t>Terminace translace</a:t>
            </a:r>
          </a:p>
        </p:txBody>
      </p:sp>
    </p:spTree>
    <p:extLst>
      <p:ext uri="{BB962C8B-B14F-4D97-AF65-F5344CB8AC3E}">
        <p14:creationId xmlns:p14="http://schemas.microsoft.com/office/powerpoint/2010/main" val="374696752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obr">
            <a:extLst>
              <a:ext uri="{FF2B5EF4-FFF2-40B4-BE49-F238E27FC236}">
                <a16:creationId xmlns:a16="http://schemas.microsoft.com/office/drawing/2014/main" id="{D68A6FB5-3CA6-49BC-B468-8AF6A4E0A7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18" y="167952"/>
            <a:ext cx="11597951" cy="6426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2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01A6BFB-C045-4BA1-A717-05C9F32A30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869" y="905069"/>
            <a:ext cx="11392678" cy="58596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Mezi fosfátovou skupinou na 5. uhlíku </a:t>
            </a:r>
            <a:r>
              <a:rPr lang="cs-CZ" dirty="0" err="1"/>
              <a:t>pentosy</a:t>
            </a:r>
            <a:r>
              <a:rPr lang="cs-CZ" dirty="0"/>
              <a:t> prvního nukleotidu a hydroxylovou skupinou na 3. uhlíku </a:t>
            </a:r>
            <a:r>
              <a:rPr lang="cs-CZ" dirty="0" err="1"/>
              <a:t>pentosy</a:t>
            </a:r>
            <a:r>
              <a:rPr lang="cs-CZ" dirty="0"/>
              <a:t> druhého nukleotidu vzniká </a:t>
            </a:r>
            <a:r>
              <a:rPr lang="cs-CZ" b="1" dirty="0">
                <a:solidFill>
                  <a:srgbClr val="FFFF00"/>
                </a:solidFill>
              </a:rPr>
              <a:t>tzv. </a:t>
            </a:r>
            <a:r>
              <a:rPr lang="cs-CZ" b="1" dirty="0" err="1">
                <a:solidFill>
                  <a:srgbClr val="FFFF00"/>
                </a:solidFill>
              </a:rPr>
              <a:t>fosfodiesterová</a:t>
            </a:r>
            <a:r>
              <a:rPr lang="cs-CZ" b="1" dirty="0">
                <a:solidFill>
                  <a:srgbClr val="FFFF00"/>
                </a:solidFill>
              </a:rPr>
              <a:t> vazba.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cs-CZ" dirty="0"/>
              <a:t> na jednom konci DNA je hydroxylová skupina -OH </a:t>
            </a:r>
            <a:r>
              <a:rPr lang="cs-CZ" dirty="0" err="1"/>
              <a:t>pentosy</a:t>
            </a:r>
            <a:r>
              <a:rPr lang="cs-CZ" dirty="0"/>
              <a:t> (</a:t>
            </a:r>
            <a:r>
              <a:rPr lang="cs-CZ" b="1" dirty="0"/>
              <a:t>3' konec</a:t>
            </a:r>
            <a:r>
              <a:rPr lang="cs-CZ" dirty="0"/>
              <a:t>). Na druhém konci DNA je fosfátová skupina od zbytku kyseliny fosforečné (</a:t>
            </a:r>
            <a:r>
              <a:rPr lang="cs-CZ" b="1" dirty="0"/>
              <a:t>5' konec</a:t>
            </a:r>
            <a:r>
              <a:rPr lang="cs-CZ" dirty="0"/>
              <a:t>). 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7908A83A-B89A-4E7C-84FC-FFF9C7D66D70}"/>
              </a:ext>
            </a:extLst>
          </p:cNvPr>
          <p:cNvSpPr txBox="1"/>
          <p:nvPr/>
        </p:nvSpPr>
        <p:spPr>
          <a:xfrm>
            <a:off x="578498" y="93306"/>
            <a:ext cx="8210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dirty="0">
                <a:solidFill>
                  <a:srgbClr val="FFFF00"/>
                </a:solidFill>
              </a:rPr>
              <a:t>FOSFODIESTEROVÁ VAZBA</a:t>
            </a:r>
          </a:p>
        </p:txBody>
      </p:sp>
    </p:spTree>
    <p:extLst>
      <p:ext uri="{BB962C8B-B14F-4D97-AF65-F5344CB8AC3E}">
        <p14:creationId xmlns:p14="http://schemas.microsoft.com/office/powerpoint/2010/main" val="2574915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obr">
            <a:extLst>
              <a:ext uri="{FF2B5EF4-FFF2-40B4-BE49-F238E27FC236}">
                <a16:creationId xmlns:a16="http://schemas.microsoft.com/office/drawing/2014/main" id="{0A463768-75A6-48F8-A89A-C8E328F442F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"/>
            <a:ext cx="11010900" cy="602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9506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primDNA">
            <a:extLst>
              <a:ext uri="{FF2B5EF4-FFF2-40B4-BE49-F238E27FC236}">
                <a16:creationId xmlns:a16="http://schemas.microsoft.com/office/drawing/2014/main" id="{B0366A91-B8E6-4230-BDAE-819D5314BCF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08" y="363895"/>
            <a:ext cx="11392677" cy="603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4495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imRNA">
            <a:extLst>
              <a:ext uri="{FF2B5EF4-FFF2-40B4-BE49-F238E27FC236}">
                <a16:creationId xmlns:a16="http://schemas.microsoft.com/office/drawing/2014/main" id="{9FE528EB-90E2-4244-BFDC-18E5168CF32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224" y="401216"/>
            <a:ext cx="11541968" cy="645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823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otiv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Motiv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iv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7364</TotalTime>
  <Words>3890</Words>
  <Application>Microsoft Office PowerPoint</Application>
  <PresentationFormat>Širokoúhlá obrazovka</PresentationFormat>
  <Paragraphs>233</Paragraphs>
  <Slides>58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58</vt:i4>
      </vt:variant>
    </vt:vector>
  </HeadingPairs>
  <TitlesOfParts>
    <vt:vector size="64" baseType="lpstr">
      <vt:lpstr>Arial</vt:lpstr>
      <vt:lpstr>Calibri</vt:lpstr>
      <vt:lpstr>Calibri Light</vt:lpstr>
      <vt:lpstr>Symbol</vt:lpstr>
      <vt:lpstr>Wingdings</vt:lpstr>
      <vt:lpstr>Office Theme</vt:lpstr>
      <vt:lpstr>Genetická informace a Proteosyntéza</vt:lpstr>
      <vt:lpstr>Primární struktura bílkovin</vt:lpstr>
      <vt:lpstr>Primární struktura nukleových kyselin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Sekundární struktura DNA</vt:lpstr>
      <vt:lpstr>Prezentace aplikace PowerPoint</vt:lpstr>
      <vt:lpstr>Typy DNA</vt:lpstr>
      <vt:lpstr>Sekundární struktura RNA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Proteosyntéza</dc:title>
  <dc:creator>Ptáček Petr, Mgr.</dc:creator>
  <cp:lastModifiedBy>Ptáček Petr, Mgr.</cp:lastModifiedBy>
  <cp:revision>95</cp:revision>
  <dcterms:created xsi:type="dcterms:W3CDTF">2020-11-18T21:21:43Z</dcterms:created>
  <dcterms:modified xsi:type="dcterms:W3CDTF">2024-10-26T19:55:45Z</dcterms:modified>
</cp:coreProperties>
</file>