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58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>
                <a:solidFill>
                  <a:srgbClr val="00B0F0"/>
                </a:solidFill>
                <a:latin typeface="+mn-lt"/>
              </a:rPr>
              <a:t>Viry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7" y="634482"/>
            <a:ext cx="11597951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Někdy se NK po vniku viru do hostitelské buňky </a:t>
            </a:r>
            <a:r>
              <a:rPr lang="cs-CZ" dirty="0">
                <a:solidFill>
                  <a:srgbClr val="FFFF00"/>
                </a:solidFill>
              </a:rPr>
              <a:t>nereplikují </a:t>
            </a:r>
            <a:r>
              <a:rPr lang="cs-CZ" dirty="0"/>
              <a:t>a </a:t>
            </a:r>
            <a:r>
              <a:rPr lang="cs-CZ" b="1" dirty="0">
                <a:solidFill>
                  <a:srgbClr val="FFFF00"/>
                </a:solidFill>
              </a:rPr>
              <a:t>nevytvářejí zralé viriony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Genom viru se </a:t>
            </a:r>
            <a:r>
              <a:rPr lang="cs-CZ" dirty="0">
                <a:solidFill>
                  <a:srgbClr val="FF0000"/>
                </a:solidFill>
              </a:rPr>
              <a:t>začlení do genomu hostitelské buňky a replikuje se s ní</a:t>
            </a:r>
            <a:r>
              <a:rPr lang="cs-CZ" dirty="0"/>
              <a:t> – probíhá </a:t>
            </a:r>
            <a:r>
              <a:rPr lang="cs-CZ" b="1" dirty="0">
                <a:solidFill>
                  <a:srgbClr val="FFFF00"/>
                </a:solidFill>
              </a:rPr>
              <a:t>tzv. lyzogenní cyklus.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Je-li DNA viru </a:t>
            </a:r>
            <a:r>
              <a:rPr lang="cs-CZ" dirty="0">
                <a:solidFill>
                  <a:srgbClr val="FF0000"/>
                </a:solidFill>
              </a:rPr>
              <a:t>integrována do chromozomu hostitelské buňky, </a:t>
            </a:r>
            <a:r>
              <a:rPr lang="cs-CZ" dirty="0"/>
              <a:t>nazýváme ji </a:t>
            </a:r>
            <a:r>
              <a:rPr lang="cs-CZ" b="1" dirty="0">
                <a:solidFill>
                  <a:srgbClr val="FF0000"/>
                </a:solidFill>
              </a:rPr>
              <a:t>provirus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směsných infekcích dochází k vzájemné </a:t>
            </a:r>
            <a:r>
              <a:rPr lang="cs-CZ" b="1" dirty="0">
                <a:solidFill>
                  <a:srgbClr val="FF0000"/>
                </a:solidFill>
              </a:rPr>
              <a:t>rekombinaci genetické informace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Proces přispívá k </a:t>
            </a:r>
            <a:r>
              <a:rPr lang="cs-CZ" b="1" dirty="0">
                <a:solidFill>
                  <a:srgbClr val="FFFF00"/>
                </a:solidFill>
              </a:rPr>
              <a:t>variabilitě genotypu a fenotypu virů.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10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Využití virů v medicíně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</a:t>
            </a:r>
            <a:r>
              <a:rPr lang="cs-CZ" b="1" dirty="0">
                <a:solidFill>
                  <a:srgbClr val="FFFF00"/>
                </a:solidFill>
              </a:rPr>
              <a:t>genové terapii </a:t>
            </a:r>
            <a:r>
              <a:rPr lang="cs-CZ" dirty="0"/>
              <a:t>je prostřednictvím viru vnášen do buňky gen, který jí chybí.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Např. u hemofiliků, tedy lidí trpících poruchou srážlivosti krve, jež se projevuje chorobným krvácením, je </a:t>
            </a:r>
            <a:r>
              <a:rPr lang="cs-CZ" dirty="0" err="1"/>
              <a:t>vnášem</a:t>
            </a:r>
            <a:r>
              <a:rPr lang="cs-CZ" dirty="0"/>
              <a:t> gen, který kóduje protein podílející se na krevní srážlivosti.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 vnášení genů se používají viry, </a:t>
            </a:r>
            <a:r>
              <a:rPr lang="cs-CZ" dirty="0">
                <a:solidFill>
                  <a:srgbClr val="FFFF00"/>
                </a:solidFill>
              </a:rPr>
              <a:t>které jsou schopny začlenit svůj genetický materiál do genomu hostitele </a:t>
            </a:r>
            <a:r>
              <a:rPr lang="cs-CZ" dirty="0"/>
              <a:t>- např. </a:t>
            </a:r>
            <a:r>
              <a:rPr lang="cs-CZ" b="1" dirty="0">
                <a:solidFill>
                  <a:srgbClr val="FFFF00"/>
                </a:solidFill>
              </a:rPr>
              <a:t>adenoviry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 byly původně izolovány ze sliznice dýchacích cest člověka.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Adenoviry vyvolávají například onemocnění dýchacích cest, konjunktivitidy, záněty střevní sliznice.</a:t>
            </a:r>
          </a:p>
        </p:txBody>
      </p:sp>
    </p:spTree>
    <p:extLst>
      <p:ext uri="{BB962C8B-B14F-4D97-AF65-F5344CB8AC3E}">
        <p14:creationId xmlns:p14="http://schemas.microsoft.com/office/powerpoint/2010/main" val="295549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3" y="634482"/>
            <a:ext cx="11523307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Dalším využitím virů v medicíně je </a:t>
            </a:r>
            <a:r>
              <a:rPr lang="cs-CZ" b="1" dirty="0">
                <a:solidFill>
                  <a:srgbClr val="FFFF00"/>
                </a:solidFill>
              </a:rPr>
              <a:t>příprava vakcín.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Např. vakcína proti hepatitidě A obsahuje neinfekční virus hepatitidy 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Jeden typ hmyzího viru (</a:t>
            </a:r>
            <a:r>
              <a:rPr lang="cs-CZ" dirty="0" err="1"/>
              <a:t>bakulovirus</a:t>
            </a:r>
            <a:r>
              <a:rPr lang="cs-CZ" dirty="0"/>
              <a:t>) se také používá pro tvorbu proteinů.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základě tohoto </a:t>
            </a:r>
            <a:r>
              <a:rPr lang="cs-CZ" dirty="0" err="1"/>
              <a:t>bakulovirového</a:t>
            </a:r>
            <a:r>
              <a:rPr lang="cs-CZ" dirty="0"/>
              <a:t> systému se připravují například proteiny, které jsou součástí vakcíny </a:t>
            </a:r>
            <a:r>
              <a:rPr lang="cs-CZ" dirty="0" err="1"/>
              <a:t>Cervarix</a:t>
            </a:r>
            <a:r>
              <a:rPr lang="cs-CZ" dirty="0"/>
              <a:t> (vakcína proti rakovině děložního čípku).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90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Viry</a:t>
            </a:r>
            <a:r>
              <a:rPr lang="cs-CZ" dirty="0">
                <a:solidFill>
                  <a:srgbClr val="00B0F0"/>
                </a:solidFill>
              </a:rPr>
              <a:t> </a:t>
            </a:r>
            <a:r>
              <a:rPr lang="cs-CZ" dirty="0"/>
              <a:t>jsou malé, </a:t>
            </a:r>
            <a:r>
              <a:rPr lang="cs-CZ" b="1" dirty="0">
                <a:solidFill>
                  <a:srgbClr val="FFFF00"/>
                </a:solidFill>
              </a:rPr>
              <a:t>nebuněčné organismy</a:t>
            </a:r>
            <a:r>
              <a:rPr lang="cs-CZ" dirty="0"/>
              <a:t>, které obsahují jen jediný typ nukleové kyseliny a replikují se pouze v živých buňkách za využití hostitelské proteosyntézy.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 všech ostatních žijících organismů se liší v následujících bodech: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jsou organizované jen jako částice, nejsou organizovány jako buňky (mohou být považovány za nebuněčné)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zralé viriony obsahují pouze jediný typ nukleové kyseliny - vždy pouze DNA nebo RNA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viry se množí syntézou svých složek (ne dělením), a proto závisí na </a:t>
            </a:r>
            <a:r>
              <a:rPr lang="cs-CZ" sz="2800" dirty="0" err="1"/>
              <a:t>ribozómech</a:t>
            </a:r>
            <a:r>
              <a:rPr lang="cs-CZ" sz="2800" dirty="0"/>
              <a:t> hostitelské buňky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</a:t>
            </a:r>
            <a:r>
              <a:rPr lang="cs-CZ" dirty="0"/>
              <a:t>Vyznačují se </a:t>
            </a:r>
            <a:r>
              <a:rPr lang="cs-CZ" dirty="0">
                <a:solidFill>
                  <a:srgbClr val="FFFF00"/>
                </a:solidFill>
              </a:rPr>
              <a:t>vysokou druhovou a orgánovou specifitou</a:t>
            </a:r>
            <a:r>
              <a:rPr lang="cs-CZ" dirty="0"/>
              <a:t>. Rozlišujeme viry </a:t>
            </a:r>
            <a:r>
              <a:rPr lang="cs-CZ" b="1" dirty="0">
                <a:solidFill>
                  <a:srgbClr val="FFFF00"/>
                </a:solidFill>
              </a:rPr>
              <a:t>rostlinné, živočišné a bakteriofágy</a:t>
            </a:r>
            <a:r>
              <a:rPr lang="cs-CZ" dirty="0"/>
              <a:t>, které napadají bakterie. </a:t>
            </a: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Některé viry se významně podílejí i na </a:t>
            </a:r>
            <a:r>
              <a:rPr lang="cs-CZ" dirty="0">
                <a:solidFill>
                  <a:srgbClr val="FFFF00"/>
                </a:solidFill>
              </a:rPr>
              <a:t>vzniku </a:t>
            </a:r>
            <a:r>
              <a:rPr lang="cs-CZ" dirty="0" err="1">
                <a:solidFill>
                  <a:srgbClr val="FFFF00"/>
                </a:solidFill>
              </a:rPr>
              <a:t>neoplázií</a:t>
            </a:r>
            <a:r>
              <a:rPr lang="cs-CZ" dirty="0"/>
              <a:t>, označujeme je </a:t>
            </a:r>
            <a:r>
              <a:rPr lang="cs-CZ" b="1" dirty="0" err="1">
                <a:solidFill>
                  <a:srgbClr val="FFFF00"/>
                </a:solidFill>
              </a:rPr>
              <a:t>onkoviry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Viry mohou být </a:t>
            </a:r>
            <a:r>
              <a:rPr lang="cs-CZ" dirty="0">
                <a:solidFill>
                  <a:srgbClr val="FFFF00"/>
                </a:solidFill>
              </a:rPr>
              <a:t>vektory přenášející genetické informace mezi buňkami.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Toho je využíváno v genetickém inženýrství a genové terapii.</a:t>
            </a:r>
          </a:p>
        </p:txBody>
      </p:sp>
    </p:spTree>
    <p:extLst>
      <p:ext uri="{BB962C8B-B14F-4D97-AF65-F5344CB8AC3E}">
        <p14:creationId xmlns:p14="http://schemas.microsoft.com/office/powerpoint/2010/main" val="135877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Stavba virové částice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Virion</a:t>
            </a:r>
            <a:r>
              <a:rPr lang="cs-CZ" dirty="0"/>
              <a:t> je termín užívaný pro </a:t>
            </a:r>
            <a:r>
              <a:rPr lang="cs-CZ" b="1" dirty="0">
                <a:solidFill>
                  <a:srgbClr val="FFFF00"/>
                </a:solidFill>
              </a:rPr>
              <a:t>jednu virovou částici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to tělíska různého tvaru, která mohou být kulovitá, tyčinkovitá, vláknitá.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Vnitřní část virionu </a:t>
            </a:r>
            <a:r>
              <a:rPr lang="cs-CZ" dirty="0"/>
              <a:t>se nazývá </a:t>
            </a:r>
            <a:r>
              <a:rPr lang="cs-CZ" b="1" dirty="0">
                <a:solidFill>
                  <a:srgbClr val="FFFF00"/>
                </a:solidFill>
              </a:rPr>
              <a:t>nukleoid</a:t>
            </a:r>
            <a:r>
              <a:rPr lang="cs-CZ" b="1" dirty="0"/>
              <a:t> </a:t>
            </a:r>
            <a:r>
              <a:rPr lang="cs-CZ" dirty="0"/>
              <a:t>– je složen z nukleové kyseliny a je obklopen </a:t>
            </a:r>
            <a:r>
              <a:rPr lang="cs-CZ" dirty="0">
                <a:solidFill>
                  <a:srgbClr val="FFFF00"/>
                </a:solidFill>
              </a:rPr>
              <a:t>proteinovou schránkou</a:t>
            </a:r>
            <a:r>
              <a:rPr lang="cs-CZ" dirty="0"/>
              <a:t> </a:t>
            </a:r>
            <a:r>
              <a:rPr lang="cs-CZ" b="1" dirty="0">
                <a:solidFill>
                  <a:srgbClr val="FFFF00"/>
                </a:solidFill>
              </a:rPr>
              <a:t>kapsidou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Kapsida je složená z proteinových podjednotek – </a:t>
            </a:r>
            <a:r>
              <a:rPr lang="cs-CZ" b="1" dirty="0" err="1">
                <a:solidFill>
                  <a:srgbClr val="FFFF00"/>
                </a:solidFill>
              </a:rPr>
              <a:t>kapsomer</a:t>
            </a:r>
            <a:r>
              <a:rPr lang="cs-CZ" dirty="0"/>
              <a:t> (1–10, 20, … proteinů kódovaných geny virů).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Jejich tvar umožňuje, aby se vzájemně přikládaly a vytvořily větší celek.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Celek se nazývá </a:t>
            </a:r>
            <a:r>
              <a:rPr lang="cs-CZ" b="1" dirty="0" err="1">
                <a:solidFill>
                  <a:srgbClr val="FFFF00"/>
                </a:solidFill>
              </a:rPr>
              <a:t>nukleokapsida</a:t>
            </a:r>
            <a:r>
              <a:rPr lang="cs-CZ" dirty="0"/>
              <a:t>.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FF00"/>
                </a:solidFill>
              </a:rPr>
              <a:t>Nejjednodušší viriony </a:t>
            </a:r>
            <a:r>
              <a:rPr lang="cs-CZ" dirty="0"/>
              <a:t>jsou pouze </a:t>
            </a:r>
            <a:r>
              <a:rPr lang="cs-CZ" b="1" dirty="0">
                <a:solidFill>
                  <a:srgbClr val="00FF00"/>
                </a:solidFill>
              </a:rPr>
              <a:t>holé </a:t>
            </a:r>
            <a:r>
              <a:rPr lang="cs-CZ" b="1" dirty="0" err="1">
                <a:solidFill>
                  <a:srgbClr val="00FF00"/>
                </a:solidFill>
              </a:rPr>
              <a:t>nukleokapsidy</a:t>
            </a:r>
            <a:r>
              <a:rPr lang="cs-CZ" b="1" dirty="0">
                <a:solidFill>
                  <a:srgbClr val="00FF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pikornaviry</a:t>
            </a:r>
            <a:r>
              <a:rPr lang="cs-CZ" dirty="0"/>
              <a:t>, </a:t>
            </a:r>
            <a:r>
              <a:rPr lang="cs-CZ" dirty="0" err="1"/>
              <a:t>papilomaviry</a:t>
            </a:r>
            <a:r>
              <a:rPr lang="cs-CZ" dirty="0"/>
              <a:t>, adenoviry). </a:t>
            </a:r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298580"/>
            <a:ext cx="11653934" cy="62235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FF00"/>
                </a:solidFill>
              </a:rPr>
              <a:t>Obalené viry</a:t>
            </a:r>
            <a:r>
              <a:rPr lang="cs-CZ" dirty="0">
                <a:solidFill>
                  <a:srgbClr val="00FF00"/>
                </a:solidFill>
              </a:rPr>
              <a:t> </a:t>
            </a:r>
            <a:r>
              <a:rPr lang="cs-CZ" dirty="0"/>
              <a:t>mají kromě kapsidy </a:t>
            </a:r>
            <a:r>
              <a:rPr lang="cs-CZ" dirty="0">
                <a:solidFill>
                  <a:srgbClr val="00FF00"/>
                </a:solidFill>
              </a:rPr>
              <a:t>i další obal z dvojvrstvy proteinů a lipidů </a:t>
            </a:r>
            <a:r>
              <a:rPr lang="cs-CZ" dirty="0"/>
              <a:t>a pro virus </a:t>
            </a:r>
            <a:r>
              <a:rPr lang="cs-CZ" dirty="0">
                <a:solidFill>
                  <a:srgbClr val="00FF00"/>
                </a:solidFill>
              </a:rPr>
              <a:t>specifických</a:t>
            </a:r>
            <a:r>
              <a:rPr lang="cs-CZ" dirty="0"/>
              <a:t> </a:t>
            </a:r>
            <a:r>
              <a:rPr lang="cs-CZ" dirty="0">
                <a:solidFill>
                  <a:srgbClr val="00FF00"/>
                </a:solidFill>
              </a:rPr>
              <a:t>glykoproteinů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specifické glykoproteiny jsou vestavěny do buněčných membrán infikovaných hostitelských buněk a umožňují identifikaci viru i virem infikovaných buněk.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 obalených virů je obal složen ze zevního </a:t>
            </a:r>
            <a:r>
              <a:rPr lang="cs-CZ" b="1" dirty="0">
                <a:solidFill>
                  <a:srgbClr val="00FF00"/>
                </a:solidFill>
              </a:rPr>
              <a:t>lipoproteinového komplexu</a:t>
            </a:r>
            <a:r>
              <a:rPr lang="cs-CZ" dirty="0"/>
              <a:t> a z druhově specifického </a:t>
            </a:r>
            <a:r>
              <a:rPr lang="cs-CZ" b="1" dirty="0">
                <a:solidFill>
                  <a:srgbClr val="00FF00"/>
                </a:solidFill>
              </a:rPr>
              <a:t>vnitřního proteinu</a:t>
            </a:r>
            <a:r>
              <a:rPr lang="cs-CZ" dirty="0"/>
              <a:t> (tzv. M-protein ukotvující obal k </a:t>
            </a:r>
            <a:r>
              <a:rPr lang="cs-CZ" dirty="0" err="1"/>
              <a:t>nukleokapsidě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Lipoproteinový komplex tvoří lipidová dvojvrstva </a:t>
            </a:r>
            <a:r>
              <a:rPr lang="cs-CZ" dirty="0">
                <a:solidFill>
                  <a:srgbClr val="FFFF00"/>
                </a:solidFill>
              </a:rPr>
              <a:t>(pochází z různých částí hostitelských buněk podle místa vzniku viru)</a:t>
            </a:r>
            <a:r>
              <a:rPr lang="cs-CZ" dirty="0"/>
              <a:t> a virové glykoproteiny.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glykoproteiny se skládají v symetrické útvary tzv. </a:t>
            </a:r>
            <a:r>
              <a:rPr lang="cs-CZ" b="1" dirty="0" err="1">
                <a:solidFill>
                  <a:srgbClr val="FFFF00"/>
                </a:solidFill>
              </a:rPr>
              <a:t>peplomery</a:t>
            </a:r>
            <a:r>
              <a:rPr lang="cs-CZ" dirty="0"/>
              <a:t>, obvykle vyčnívající jako výběžky z virového obalu.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Peplomery</a:t>
            </a:r>
            <a:r>
              <a:rPr lang="cs-CZ" dirty="0"/>
              <a:t> slouží k </a:t>
            </a:r>
            <a:r>
              <a:rPr lang="cs-CZ" b="1" dirty="0">
                <a:solidFill>
                  <a:srgbClr val="FFFF00"/>
                </a:solidFill>
              </a:rPr>
              <a:t>usnadnění adsorpce</a:t>
            </a:r>
            <a:r>
              <a:rPr lang="cs-CZ" dirty="0">
                <a:solidFill>
                  <a:srgbClr val="FFFF00"/>
                </a:solidFill>
              </a:rPr>
              <a:t> virů vnímavou buňkou.</a:t>
            </a:r>
          </a:p>
        </p:txBody>
      </p:sp>
    </p:spTree>
    <p:extLst>
      <p:ext uri="{BB962C8B-B14F-4D97-AF65-F5344CB8AC3E}">
        <p14:creationId xmlns:p14="http://schemas.microsoft.com/office/powerpoint/2010/main" val="395107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Podle místa vzniku</a:t>
            </a:r>
            <a:r>
              <a:rPr lang="cs-CZ" dirty="0"/>
              <a:t> mohou být viry obalené </a:t>
            </a:r>
            <a:r>
              <a:rPr lang="cs-CZ" dirty="0">
                <a:solidFill>
                  <a:srgbClr val="00FF00"/>
                </a:solidFill>
              </a:rPr>
              <a:t>jadernou membránou </a:t>
            </a:r>
            <a:r>
              <a:rPr lang="cs-CZ" dirty="0"/>
              <a:t>(</a:t>
            </a:r>
            <a:r>
              <a:rPr lang="cs-CZ" dirty="0" err="1"/>
              <a:t>Herpesviry</a:t>
            </a:r>
            <a:r>
              <a:rPr lang="cs-CZ" dirty="0"/>
              <a:t>), membránou původem </a:t>
            </a:r>
            <a:r>
              <a:rPr lang="cs-CZ" dirty="0">
                <a:solidFill>
                  <a:srgbClr val="00FF00"/>
                </a:solidFill>
              </a:rPr>
              <a:t>z cisteren endoplazmatického retikula</a:t>
            </a:r>
            <a:r>
              <a:rPr lang="cs-CZ" dirty="0"/>
              <a:t> (</a:t>
            </a:r>
            <a:r>
              <a:rPr lang="cs-CZ" dirty="0" err="1"/>
              <a:t>Arenaviry</a:t>
            </a:r>
            <a:r>
              <a:rPr lang="cs-CZ" dirty="0"/>
              <a:t>), nebo </a:t>
            </a:r>
            <a:r>
              <a:rPr lang="cs-CZ" dirty="0">
                <a:solidFill>
                  <a:srgbClr val="00FF00"/>
                </a:solidFill>
              </a:rPr>
              <a:t>cytoplazmatickou membránou </a:t>
            </a:r>
            <a:r>
              <a:rPr lang="cs-CZ" dirty="0"/>
              <a:t>(</a:t>
            </a:r>
            <a:r>
              <a:rPr lang="cs-CZ" dirty="0" err="1"/>
              <a:t>Ortomyxoviry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1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8/8c/Virus-types3.png/440px-Virus-types3.png">
            <a:extLst>
              <a:ext uri="{FF2B5EF4-FFF2-40B4-BE49-F238E27FC236}">
                <a16:creationId xmlns:a16="http://schemas.microsoft.com/office/drawing/2014/main" id="{D77719DA-9DC7-4BFF-932B-DFC01D243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" y="289249"/>
            <a:ext cx="11560629" cy="63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Genom viru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Genom každého viru je tvořen </a:t>
            </a:r>
            <a:r>
              <a:rPr lang="cs-CZ" b="1" dirty="0">
                <a:solidFill>
                  <a:srgbClr val="FFFF00"/>
                </a:solidFill>
              </a:rPr>
              <a:t>jednou molekulou nukleové kyseliny</a:t>
            </a:r>
            <a:r>
              <a:rPr lang="cs-CZ" dirty="0"/>
              <a:t> </a:t>
            </a:r>
            <a:r>
              <a:rPr lang="cs-CZ" dirty="0">
                <a:solidFill>
                  <a:srgbClr val="FFFF00"/>
                </a:solidFill>
              </a:rPr>
              <a:t>(DNA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nebo RNA).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Nukleová kyselina je u virů nositelem informace pro </a:t>
            </a:r>
            <a:r>
              <a:rPr lang="cs-CZ" dirty="0" err="1"/>
              <a:t>sebereplikaci</a:t>
            </a:r>
            <a:r>
              <a:rPr lang="cs-CZ" dirty="0"/>
              <a:t> a syntézu ostatních virových proteinů, a zároveň infekčnosti.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Infekčnost je míra schopnosti vyjádřit tyto informace v hostitelských buňkách.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Oba typy nukleové kyseliny se mohou vyskytovat </a:t>
            </a:r>
            <a:r>
              <a:rPr lang="cs-CZ" dirty="0">
                <a:solidFill>
                  <a:srgbClr val="FFFF00"/>
                </a:solidFill>
              </a:rPr>
              <a:t>jako </a:t>
            </a:r>
            <a:r>
              <a:rPr lang="cs-CZ" dirty="0" err="1">
                <a:solidFill>
                  <a:srgbClr val="FFFF00"/>
                </a:solidFill>
              </a:rPr>
              <a:t>dvouřetězcová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(DNA, RNA), </a:t>
            </a:r>
            <a:r>
              <a:rPr lang="cs-CZ" dirty="0">
                <a:solidFill>
                  <a:srgbClr val="FFFF00"/>
                </a:solidFill>
              </a:rPr>
              <a:t>nebo </a:t>
            </a:r>
            <a:r>
              <a:rPr lang="cs-CZ" dirty="0" err="1">
                <a:solidFill>
                  <a:srgbClr val="FFFF00"/>
                </a:solidFill>
              </a:rPr>
              <a:t>jednořetězcová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(DNA, RNA) a „chromozom“ je </a:t>
            </a:r>
            <a:r>
              <a:rPr lang="cs-CZ" b="1" dirty="0">
                <a:solidFill>
                  <a:srgbClr val="FFFF00"/>
                </a:solidFill>
              </a:rPr>
              <a:t>buď lineární, nebo cirkulární.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89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  <a:latin typeface="+mn-lt"/>
              </a:rPr>
              <a:t>Rozmnožování virů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vstupu do vnímavé buňky viry zahajují reprodukční cyklus.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 svoji reprodukci využívají </a:t>
            </a:r>
            <a:r>
              <a:rPr lang="cs-CZ" dirty="0">
                <a:solidFill>
                  <a:srgbClr val="FFFF00"/>
                </a:solidFill>
              </a:rPr>
              <a:t>transkripční a translační aparát vnímavé hostitelské buňky.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Jako vnímavá buňka je označena ta, ve které proběhne kompletní reprodukční cyklus a uvolní se nové infekční viriony.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Tento děj může probíhat pod obrazem </a:t>
            </a:r>
            <a:r>
              <a:rPr lang="cs-CZ" b="1" dirty="0">
                <a:solidFill>
                  <a:srgbClr val="FFFF00"/>
                </a:solidFill>
              </a:rPr>
              <a:t>intracelulární infekce</a:t>
            </a:r>
            <a:r>
              <a:rPr lang="cs-CZ" dirty="0"/>
              <a:t>. V nevnímavé buňce nedojde ke spuštění cyklu a v buňce nepermisivní dochází k předčasnému ukončení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Viry jsou </a:t>
            </a:r>
            <a:r>
              <a:rPr lang="cs-CZ" dirty="0">
                <a:solidFill>
                  <a:srgbClr val="FFFF00"/>
                </a:solidFill>
              </a:rPr>
              <a:t>v hostitelské buňce </a:t>
            </a:r>
            <a:r>
              <a:rPr lang="cs-CZ" b="1" dirty="0">
                <a:solidFill>
                  <a:srgbClr val="FF0000"/>
                </a:solidFill>
              </a:rPr>
              <a:t>pomnoženy a </a:t>
            </a:r>
            <a:r>
              <a:rPr lang="cs-CZ" b="1" dirty="0" err="1">
                <a:solidFill>
                  <a:srgbClr val="FF0000"/>
                </a:solidFill>
              </a:rPr>
              <a:t>lyzují</a:t>
            </a:r>
            <a:r>
              <a:rPr lang="cs-CZ" b="1" dirty="0">
                <a:solidFill>
                  <a:srgbClr val="FF0000"/>
                </a:solidFill>
              </a:rPr>
              <a:t> ji.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Uvolněné viriony napadají další buňky – probíhá tzv. </a:t>
            </a:r>
            <a:r>
              <a:rPr lang="cs-CZ" b="1" dirty="0">
                <a:solidFill>
                  <a:srgbClr val="FFFF00"/>
                </a:solidFill>
              </a:rPr>
              <a:t>lytický cyklus. </a:t>
            </a:r>
          </a:p>
        </p:txBody>
      </p:sp>
    </p:spTree>
    <p:extLst>
      <p:ext uri="{BB962C8B-B14F-4D97-AF65-F5344CB8AC3E}">
        <p14:creationId xmlns:p14="http://schemas.microsoft.com/office/powerpoint/2010/main" val="201128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2163</TotalTime>
  <Words>858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Viry</vt:lpstr>
      <vt:lpstr>Prezentace aplikace PowerPoint</vt:lpstr>
      <vt:lpstr>Prezentace aplikace PowerPoint</vt:lpstr>
      <vt:lpstr>Stavba virové částice</vt:lpstr>
      <vt:lpstr>Prezentace aplikace PowerPoint</vt:lpstr>
      <vt:lpstr>Prezentace aplikace PowerPoint</vt:lpstr>
      <vt:lpstr>Prezentace aplikace PowerPoint</vt:lpstr>
      <vt:lpstr>Genom viru</vt:lpstr>
      <vt:lpstr>Rozmnožování virů</vt:lpstr>
      <vt:lpstr>Prezentace aplikace PowerPoint</vt:lpstr>
      <vt:lpstr>Využití virů v medicíně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72</cp:revision>
  <dcterms:created xsi:type="dcterms:W3CDTF">2020-12-07T09:11:08Z</dcterms:created>
  <dcterms:modified xsi:type="dcterms:W3CDTF">2024-10-26T19:58:05Z</dcterms:modified>
</cp:coreProperties>
</file>