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3" r:id="rId9"/>
    <p:sldId id="317" r:id="rId10"/>
    <p:sldId id="284" r:id="rId11"/>
    <p:sldId id="285" r:id="rId12"/>
    <p:sldId id="286" r:id="rId13"/>
    <p:sldId id="288" r:id="rId14"/>
    <p:sldId id="287" r:id="rId15"/>
    <p:sldId id="28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FF7300"/>
    <a:srgbClr val="9100DC"/>
    <a:srgbClr val="00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111" d="100"/>
          <a:sy n="111" d="100"/>
        </p:scale>
        <p:origin x="125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nik.cz/ekonomika/virtualni-realita-zednici-20220407.html" TargetMode="Externa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vupi.cz/aktuality/uciteluv-pruvodce-virtualni-realito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yuka.o2chytraskola.cz/clanek/51/virtualni-realita-vr-ve-vzdelavani/" TargetMode="External"/><Relationship Id="rId2" Type="http://schemas.openxmlformats.org/officeDocument/2006/relationships/hyperlink" Target="https://www.corinth3d.com/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ceamzda.cz/clanky/virtualni-realita-dalsi-trendy-ve-vzdelavani-zamestnanc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 ve školní výuce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Bc. Ing. Nikola Straková</a:t>
            </a:r>
            <a:r>
              <a:rPr lang="cs-CZ"/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 programy v odborném technickém vzdělávání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 výukové systémy dostupné v zahraničí i v ČR</a:t>
            </a:r>
          </a:p>
          <a:p>
            <a:pPr lvl="1"/>
            <a:r>
              <a:rPr lang="cs-CZ" sz="1800" dirty="0" err="1"/>
              <a:t>Aurasim</a:t>
            </a:r>
            <a:r>
              <a:rPr lang="cs-CZ" sz="1800" dirty="0"/>
              <a:t> - program je určen pro výuku </a:t>
            </a:r>
            <a:r>
              <a:rPr lang="cs-CZ" sz="1800" b="1" dirty="0"/>
              <a:t>sváření</a:t>
            </a:r>
            <a:r>
              <a:rPr lang="cs-CZ" sz="1800" dirty="0"/>
              <a:t>. Umožňuje žákům provádět virtuální svářečské úkony, které jsou zcela přesné a bezpečné.</a:t>
            </a:r>
            <a:endParaRPr lang="cs-CZ" sz="1400" dirty="0"/>
          </a:p>
          <a:p>
            <a:pPr lvl="1"/>
            <a:r>
              <a:rPr lang="cs-CZ" sz="1800" dirty="0" err="1"/>
              <a:t>Simutech</a:t>
            </a:r>
            <a:r>
              <a:rPr lang="cs-CZ" sz="1800" dirty="0"/>
              <a:t> - systém umožňuje žákům provádět virtuální simulace elektrických obvodů, což jim umožňuje porozumět </a:t>
            </a:r>
            <a:r>
              <a:rPr lang="cs-CZ" sz="1800" b="1" dirty="0"/>
              <a:t>elektrickým procesům </a:t>
            </a:r>
            <a:r>
              <a:rPr lang="cs-CZ" sz="1800" dirty="0"/>
              <a:t>a koncepcím.</a:t>
            </a:r>
            <a:endParaRPr lang="cs-CZ" sz="1400" dirty="0"/>
          </a:p>
          <a:p>
            <a:pPr lvl="1"/>
            <a:r>
              <a:rPr lang="cs-CZ" sz="1800" dirty="0" err="1"/>
              <a:t>Labster</a:t>
            </a:r>
            <a:r>
              <a:rPr lang="cs-CZ" sz="1800" dirty="0"/>
              <a:t> - systém umožňuje žákům provádět virtuální </a:t>
            </a:r>
            <a:r>
              <a:rPr lang="cs-CZ" sz="1800" b="1" dirty="0"/>
              <a:t>laboratorní experimenty</a:t>
            </a:r>
            <a:r>
              <a:rPr lang="cs-CZ" sz="1800" dirty="0"/>
              <a:t> v biologii, chemii a fyzice. Žáci mohou zkoumat a porovnávat různé procesy a reakce v bezpečném a kontrolovaném prostředí.</a:t>
            </a:r>
            <a:endParaRPr lang="cs-CZ" sz="1400" dirty="0"/>
          </a:p>
          <a:p>
            <a:pPr lvl="1"/>
            <a:r>
              <a:rPr lang="cs-CZ" sz="1800" dirty="0" err="1"/>
              <a:t>SolidProfessor</a:t>
            </a:r>
            <a:r>
              <a:rPr lang="cs-CZ" sz="1800" dirty="0"/>
              <a:t> - systém umožňuje žákům naučit se používat různé software pro návrh a výrobu v oblasti </a:t>
            </a:r>
            <a:r>
              <a:rPr lang="cs-CZ" sz="1800" b="1" dirty="0"/>
              <a:t>CAD a CAM</a:t>
            </a:r>
            <a:r>
              <a:rPr lang="cs-CZ" sz="1800" dirty="0"/>
              <a:t>. </a:t>
            </a:r>
            <a:endParaRPr lang="cs-CZ" sz="1400" dirty="0"/>
          </a:p>
          <a:p>
            <a:pPr lvl="1"/>
            <a:r>
              <a:rPr lang="cs-CZ" sz="1800" dirty="0"/>
              <a:t>VR </a:t>
            </a:r>
            <a:r>
              <a:rPr lang="cs-CZ" sz="1800" dirty="0" err="1"/>
              <a:t>Welding</a:t>
            </a:r>
            <a:r>
              <a:rPr lang="cs-CZ" sz="1800" dirty="0"/>
              <a:t>- systém je určen pro výuku </a:t>
            </a:r>
            <a:r>
              <a:rPr lang="cs-CZ" sz="1800" b="1" dirty="0"/>
              <a:t>svařování</a:t>
            </a:r>
            <a:r>
              <a:rPr lang="cs-CZ" sz="1800" dirty="0"/>
              <a:t>. Studenti mohou provádět virtuální svářečské operace a zlepšovat své dovednosti v reálném čase.</a:t>
            </a:r>
            <a:endParaRPr lang="cs-CZ" sz="1400" dirty="0"/>
          </a:p>
          <a:p>
            <a:pPr lvl="1"/>
            <a:r>
              <a:rPr lang="cs-CZ" sz="1800" dirty="0"/>
              <a:t>Autodesk BIM 360, </a:t>
            </a:r>
            <a:r>
              <a:rPr lang="cs-CZ" sz="1800" dirty="0" err="1"/>
              <a:t>Bentley</a:t>
            </a:r>
            <a:r>
              <a:rPr lang="cs-CZ" sz="1800" dirty="0"/>
              <a:t> </a:t>
            </a:r>
            <a:r>
              <a:rPr lang="cs-CZ" sz="1800" dirty="0" err="1"/>
              <a:t>Systems</a:t>
            </a:r>
            <a:r>
              <a:rPr lang="cs-CZ" sz="1800" dirty="0"/>
              <a:t> – systémy poskytují nástroje pro tvorbu a správu virtuálních </a:t>
            </a:r>
            <a:r>
              <a:rPr lang="cs-CZ" sz="1800" b="1" dirty="0"/>
              <a:t>staveb</a:t>
            </a:r>
            <a:r>
              <a:rPr lang="cs-CZ" sz="1800" dirty="0"/>
              <a:t> a také infrastruktury. Žákům umožňují praktickou výuku v reálných projektech.</a:t>
            </a:r>
            <a:endParaRPr lang="cs-CZ" sz="1400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zedník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76938" y="1313630"/>
            <a:ext cx="8064900" cy="4139998"/>
          </a:xfrm>
        </p:spPr>
        <p:txBody>
          <a:bodyPr/>
          <a:lstStyle/>
          <a:p>
            <a:r>
              <a:rPr lang="cs-CZ" dirty="0"/>
              <a:t>vyvinuto společností NEKR VR</a:t>
            </a:r>
          </a:p>
          <a:p>
            <a:r>
              <a:rPr lang="cs-CZ" dirty="0"/>
              <a:t>cíl = naučit žáky správně pracovat s nářadím a nástroji v zednickém oboru a lépe je tak připravit jak na odbornou praxi v reálném prostředí tak na reálnou praxi oboru</a:t>
            </a:r>
          </a:p>
          <a:p>
            <a:r>
              <a:rPr lang="cs-CZ" dirty="0"/>
              <a:t>nejde o náhradu odborné praxe</a:t>
            </a:r>
          </a:p>
          <a:p>
            <a:r>
              <a:rPr lang="cs-CZ" dirty="0"/>
              <a:t>může škole ušetřit prostředky na nákup materiálů k cvičným pracím v praktickém vyučování</a:t>
            </a:r>
          </a:p>
          <a:p>
            <a:r>
              <a:rPr lang="cs-CZ" dirty="0"/>
              <a:t>práce žáků s programem probíhá ve spolupráci s učitelem praktického vyučování</a:t>
            </a:r>
          </a:p>
          <a:p>
            <a:pPr lvl="1"/>
            <a:r>
              <a:rPr lang="cs-CZ" dirty="0"/>
              <a:t>učitelé práci žáka sledují, určují konkrétní úkoly, simulace a možnosti využití ve výuce</a:t>
            </a:r>
          </a:p>
          <a:p>
            <a:pPr lvl="1"/>
            <a:r>
              <a:rPr lang="cs-CZ" dirty="0"/>
              <a:t>pokud žák při práci (např. stavbě zdi) udělá chybu, může učitel žáka buď nechat práci dodělat a potom na chybu ukázat nebo do práce rovnou zasáhnout</a:t>
            </a:r>
          </a:p>
          <a:p>
            <a:r>
              <a:rPr lang="cs-CZ" dirty="0"/>
              <a:t>Náklady na pořízení cca 120 tisíc korun (2023)</a:t>
            </a:r>
          </a:p>
          <a:p>
            <a:r>
              <a:rPr lang="cs-CZ" dirty="0"/>
              <a:t>existují a vyvíjí se další virtuální programy zaměřené na další oblasti technického vzdělávání (elektrotechnika, strojírenství).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120123" y="6218670"/>
            <a:ext cx="5940000" cy="252000"/>
          </a:xfrm>
        </p:spPr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Zedníci se nově učí zdít ve virtuální realitě. Ušetří se za materiál</a:t>
            </a:r>
            <a:br>
              <a:rPr lang="cs-CZ" dirty="0"/>
            </a:br>
            <a:br>
              <a:rPr lang="cs-CZ" b="0" dirty="0"/>
            </a:br>
            <a:endParaRPr lang="cs-CZ" dirty="0"/>
          </a:p>
        </p:txBody>
      </p:sp>
      <p:pic>
        <p:nvPicPr>
          <p:cNvPr id="6" name="Obrázek 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525" y="1686910"/>
            <a:ext cx="6600626" cy="36355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véPole 6"/>
          <p:cNvSpPr txBox="1"/>
          <p:nvPr/>
        </p:nvSpPr>
        <p:spPr>
          <a:xfrm>
            <a:off x="2979683" y="5833241"/>
            <a:ext cx="2995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  <a:hlinkClick r:id="rId3"/>
              </a:rPr>
              <a:t>Článek, Deník.</a:t>
            </a:r>
            <a:r>
              <a:rPr lang="cs-CZ" sz="2800" dirty="0" err="1">
                <a:latin typeface="+mn-lt"/>
                <a:hlinkClick r:id="rId3"/>
              </a:rPr>
              <a:t>cz</a:t>
            </a:r>
            <a:endParaRPr lang="cs-CZ" sz="2800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Učitelův průvodce virtuální realitou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všechny středoškolské pedagogy se zájmem o moderní technologie</a:t>
            </a:r>
          </a:p>
          <a:p>
            <a:r>
              <a:rPr lang="cs-CZ" dirty="0"/>
              <a:t>pomáhá pedagogům s orientací v oblasti VR/AR, aby více vynikl význam virtuální reality v pedagogice a bylo lépe patrné, do jakých oblastí technologie zasahuje a že naše země patří mezi světovou špičku v oboru</a:t>
            </a:r>
          </a:p>
          <a:p>
            <a:r>
              <a:rPr lang="cs-CZ" dirty="0"/>
              <a:t>průvodce je ke stažení zdarma </a:t>
            </a:r>
            <a:r>
              <a:rPr lang="cs-CZ" dirty="0">
                <a:hlinkClick r:id="rId2"/>
              </a:rPr>
              <a:t>zde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Budoucnost VR a AI ve vzdělávání?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potenciál využití VR a AI ve vzdělávání se velice rychle rozšiřuje</a:t>
            </a:r>
          </a:p>
          <a:p>
            <a:r>
              <a:rPr lang="cs-CZ" dirty="0"/>
              <a:t>VR a AI vnáší do výuky:</a:t>
            </a:r>
          </a:p>
          <a:p>
            <a:pPr lvl="1"/>
            <a:r>
              <a:rPr lang="cs-CZ" dirty="0"/>
              <a:t> maximální názornost, dynamiku, silný prožitek</a:t>
            </a:r>
          </a:p>
          <a:p>
            <a:pPr lvl="1"/>
            <a:r>
              <a:rPr lang="cs-CZ" dirty="0"/>
              <a:t>snazší cestu k pochopení relativně složitých jevů, procesů a systémů</a:t>
            </a:r>
          </a:p>
          <a:p>
            <a:r>
              <a:rPr lang="cs-CZ" dirty="0"/>
              <a:t>!rezervy a nedostatky!</a:t>
            </a:r>
          </a:p>
          <a:p>
            <a:pPr lvl="1"/>
            <a:r>
              <a:rPr lang="cs-CZ" dirty="0"/>
              <a:t>jedná se o uměle vytvořené prostředí, které není reálné a některé věci nemůže napodobit ani demonstrovat</a:t>
            </a:r>
          </a:p>
          <a:p>
            <a:r>
              <a:rPr lang="cs-CZ" dirty="0"/>
              <a:t>Další generace přístrojů a vybavení poskytnou dokonalejší prožitek a širší možnosti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2747" y="219667"/>
            <a:ext cx="8064900" cy="451576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621103"/>
            <a:ext cx="8064900" cy="5210898"/>
          </a:xfrm>
        </p:spPr>
        <p:txBody>
          <a:bodyPr/>
          <a:lstStyle/>
          <a:p>
            <a:r>
              <a:rPr lang="cs-CZ" sz="1200" dirty="0"/>
              <a:t>Adamec, P. (2021).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importance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ICT </a:t>
            </a:r>
            <a:r>
              <a:rPr lang="cs-CZ" sz="1200" dirty="0" err="1"/>
              <a:t>competencies</a:t>
            </a:r>
            <a:r>
              <a:rPr lang="cs-CZ" sz="1200" dirty="0"/>
              <a:t> </a:t>
            </a:r>
            <a:r>
              <a:rPr lang="cs-CZ" sz="1200" dirty="0" err="1"/>
              <a:t>development</a:t>
            </a:r>
            <a:r>
              <a:rPr lang="cs-CZ" sz="1200" dirty="0"/>
              <a:t> </a:t>
            </a:r>
            <a:r>
              <a:rPr lang="cs-CZ" sz="1200" dirty="0" err="1"/>
              <a:t>within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pregradual</a:t>
            </a:r>
            <a:r>
              <a:rPr lang="cs-CZ" sz="1200" dirty="0"/>
              <a:t> </a:t>
            </a:r>
            <a:r>
              <a:rPr lang="cs-CZ" sz="1200" dirty="0" err="1"/>
              <a:t>education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future</a:t>
            </a:r>
            <a:r>
              <a:rPr lang="cs-CZ" sz="1200" dirty="0"/>
              <a:t> </a:t>
            </a:r>
            <a:r>
              <a:rPr lang="cs-CZ" sz="1200" dirty="0" err="1"/>
              <a:t>teachers</a:t>
            </a:r>
            <a:r>
              <a:rPr lang="cs-CZ" sz="1200" dirty="0"/>
              <a:t> in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current</a:t>
            </a:r>
            <a:r>
              <a:rPr lang="cs-CZ" sz="1200" dirty="0"/>
              <a:t> </a:t>
            </a:r>
            <a:r>
              <a:rPr lang="cs-CZ" sz="1200" dirty="0" err="1"/>
              <a:t>situation</a:t>
            </a:r>
            <a:r>
              <a:rPr lang="cs-CZ" sz="1200" dirty="0"/>
              <a:t> </a:t>
            </a:r>
            <a:r>
              <a:rPr lang="cs-CZ" sz="1200" dirty="0" err="1"/>
              <a:t>context</a:t>
            </a:r>
            <a:r>
              <a:rPr lang="cs-CZ" sz="1200" dirty="0"/>
              <a:t>. In J. </a:t>
            </a:r>
            <a:r>
              <a:rPr lang="cs-CZ" sz="1200" dirty="0" err="1"/>
              <a:t>Veteška</a:t>
            </a:r>
            <a:r>
              <a:rPr lang="cs-CZ" sz="1200" dirty="0"/>
              <a:t> (</a:t>
            </a:r>
            <a:r>
              <a:rPr lang="cs-CZ" sz="1200" dirty="0" err="1"/>
              <a:t>ed</a:t>
            </a:r>
            <a:r>
              <a:rPr lang="cs-CZ" sz="1200" dirty="0"/>
              <a:t>.), Vzdělávání dospělých 2020 - reflexe, realita a potenciál virtuálního světa: sborník z 10. mezinárodní virtuální vědecké konference (s. 23-30). Česká </a:t>
            </a:r>
            <a:r>
              <a:rPr lang="cs-CZ" sz="1200" dirty="0" err="1"/>
              <a:t>andragogická</a:t>
            </a:r>
            <a:r>
              <a:rPr lang="cs-CZ" sz="1200" dirty="0"/>
              <a:t> společnost, z. s. https://kamv.cz/public/storage/downloads/konf-2020/sbornik_VD2020.pdf (ISBN 978-80-907809-8-9, ISSN 2571-385X)</a:t>
            </a:r>
          </a:p>
          <a:p>
            <a:r>
              <a:rPr lang="cs-CZ" sz="1200" dirty="0"/>
              <a:t>Armstrong, T. (2011). </a:t>
            </a:r>
            <a:r>
              <a:rPr lang="cs-CZ" sz="1200" i="1" dirty="0"/>
              <a:t>Každý je na něco chytrý.</a:t>
            </a:r>
            <a:r>
              <a:rPr lang="cs-CZ" sz="1200" dirty="0"/>
              <a:t> Praha: Portál</a:t>
            </a:r>
          </a:p>
          <a:p>
            <a:r>
              <a:rPr lang="cs-CZ" sz="1200" dirty="0" err="1"/>
              <a:t>Bailenson</a:t>
            </a:r>
            <a:r>
              <a:rPr lang="cs-CZ" sz="1200" dirty="0"/>
              <a:t>, J. N. (2018). </a:t>
            </a:r>
            <a:r>
              <a:rPr lang="cs-CZ" sz="1200" dirty="0" err="1"/>
              <a:t>Experience</a:t>
            </a:r>
            <a:r>
              <a:rPr lang="cs-CZ" sz="1200" dirty="0"/>
              <a:t> on </a:t>
            </a:r>
            <a:r>
              <a:rPr lang="cs-CZ" sz="1200" dirty="0" err="1"/>
              <a:t>demand</a:t>
            </a:r>
            <a:r>
              <a:rPr lang="cs-CZ" sz="1200" dirty="0"/>
              <a:t>: </a:t>
            </a:r>
            <a:r>
              <a:rPr lang="cs-CZ" sz="1200" dirty="0" err="1"/>
              <a:t>What</a:t>
            </a:r>
            <a:r>
              <a:rPr lang="cs-CZ" sz="1200" dirty="0"/>
              <a:t> </a:t>
            </a:r>
            <a:r>
              <a:rPr lang="cs-CZ" sz="1200" dirty="0" err="1"/>
              <a:t>virtual</a:t>
            </a:r>
            <a:r>
              <a:rPr lang="cs-CZ" sz="1200" dirty="0"/>
              <a:t> reality </a:t>
            </a:r>
            <a:r>
              <a:rPr lang="cs-CZ" sz="1200" dirty="0" err="1"/>
              <a:t>is</a:t>
            </a:r>
            <a:r>
              <a:rPr lang="cs-CZ" sz="1200" dirty="0"/>
              <a:t>, </a:t>
            </a:r>
            <a:r>
              <a:rPr lang="cs-CZ" sz="1200" dirty="0" err="1"/>
              <a:t>how</a:t>
            </a:r>
            <a:r>
              <a:rPr lang="cs-CZ" sz="1200" dirty="0"/>
              <a:t> </a:t>
            </a:r>
            <a:r>
              <a:rPr lang="cs-CZ" sz="1200" dirty="0" err="1"/>
              <a:t>it</a:t>
            </a:r>
            <a:r>
              <a:rPr lang="cs-CZ" sz="1200" dirty="0"/>
              <a:t> </a:t>
            </a:r>
            <a:r>
              <a:rPr lang="cs-CZ" sz="1200" dirty="0" err="1"/>
              <a:t>works</a:t>
            </a:r>
            <a:r>
              <a:rPr lang="cs-CZ" sz="1200" dirty="0"/>
              <a:t>, </a:t>
            </a:r>
            <a:r>
              <a:rPr lang="cs-CZ" sz="1200" dirty="0" err="1"/>
              <a:t>and</a:t>
            </a:r>
            <a:r>
              <a:rPr lang="cs-CZ" sz="1200" dirty="0"/>
              <a:t> </a:t>
            </a:r>
            <a:r>
              <a:rPr lang="cs-CZ" sz="1200" dirty="0" err="1"/>
              <a:t>what</a:t>
            </a:r>
            <a:r>
              <a:rPr lang="cs-CZ" sz="1200" dirty="0"/>
              <a:t> </a:t>
            </a:r>
            <a:r>
              <a:rPr lang="cs-CZ" sz="1200" dirty="0" err="1"/>
              <a:t>it</a:t>
            </a:r>
            <a:r>
              <a:rPr lang="cs-CZ" sz="1200" dirty="0"/>
              <a:t> </a:t>
            </a:r>
            <a:r>
              <a:rPr lang="cs-CZ" sz="1200" dirty="0" err="1"/>
              <a:t>can</a:t>
            </a:r>
            <a:r>
              <a:rPr lang="cs-CZ" sz="1200" dirty="0"/>
              <a:t> do. WW </a:t>
            </a:r>
            <a:r>
              <a:rPr lang="cs-CZ" sz="1200" dirty="0" err="1"/>
              <a:t>Norton</a:t>
            </a:r>
            <a:r>
              <a:rPr lang="cs-CZ" sz="1200" dirty="0"/>
              <a:t> &amp; </a:t>
            </a:r>
            <a:r>
              <a:rPr lang="cs-CZ" sz="1200" dirty="0" err="1"/>
              <a:t>Company</a:t>
            </a:r>
            <a:r>
              <a:rPr lang="cs-CZ" sz="1200" dirty="0"/>
              <a:t>.</a:t>
            </a:r>
          </a:p>
          <a:p>
            <a:r>
              <a:rPr lang="cs-CZ" sz="1200" dirty="0"/>
              <a:t>Gajdoš, J., &amp; Šimůnek, M. (2018). Využití virtuální reality pro zvyšování motivace studentů v předmětu informatiky. In </a:t>
            </a:r>
            <a:r>
              <a:rPr lang="cs-CZ" sz="1200" dirty="0" err="1"/>
              <a:t>Proceedings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2018 </a:t>
            </a:r>
            <a:r>
              <a:rPr lang="cs-CZ" sz="1200" dirty="0" err="1"/>
              <a:t>Conference</a:t>
            </a:r>
            <a:r>
              <a:rPr lang="cs-CZ" sz="1200" dirty="0"/>
              <a:t> on </a:t>
            </a:r>
            <a:r>
              <a:rPr lang="cs-CZ" sz="1200" dirty="0" err="1"/>
              <a:t>Human</a:t>
            </a:r>
            <a:r>
              <a:rPr lang="cs-CZ" sz="1200" dirty="0"/>
              <a:t>-</a:t>
            </a:r>
            <a:r>
              <a:rPr lang="cs-CZ" sz="1200" dirty="0" err="1"/>
              <a:t>Computer</a:t>
            </a:r>
            <a:r>
              <a:rPr lang="cs-CZ" sz="1200" dirty="0"/>
              <a:t> </a:t>
            </a:r>
            <a:r>
              <a:rPr lang="cs-CZ" sz="1200" dirty="0" err="1"/>
              <a:t>Interaction</a:t>
            </a:r>
            <a:r>
              <a:rPr lang="cs-CZ" sz="1200" dirty="0"/>
              <a:t> (</a:t>
            </a:r>
            <a:r>
              <a:rPr lang="cs-CZ" sz="1200" dirty="0" err="1"/>
              <a:t>pp</a:t>
            </a:r>
            <a:r>
              <a:rPr lang="cs-CZ" sz="1200" dirty="0"/>
              <a:t>. 25-30).</a:t>
            </a:r>
          </a:p>
          <a:p>
            <a:r>
              <a:rPr lang="cs-CZ" sz="1200" dirty="0"/>
              <a:t>Chmelík, J., &amp; Hnízdil, M. (2016). Využití virtuální reality v ekonomickém vzdělávání. In </a:t>
            </a:r>
            <a:r>
              <a:rPr lang="cs-CZ" sz="1200" dirty="0" err="1"/>
              <a:t>Proceedings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2016 </a:t>
            </a:r>
            <a:r>
              <a:rPr lang="cs-CZ" sz="1200" dirty="0" err="1"/>
              <a:t>Conference</a:t>
            </a:r>
            <a:r>
              <a:rPr lang="cs-CZ" sz="1200" dirty="0"/>
              <a:t> on </a:t>
            </a:r>
            <a:r>
              <a:rPr lang="cs-CZ" sz="1200" dirty="0" err="1"/>
              <a:t>Human</a:t>
            </a:r>
            <a:r>
              <a:rPr lang="cs-CZ" sz="1200" dirty="0"/>
              <a:t>-</a:t>
            </a:r>
            <a:r>
              <a:rPr lang="cs-CZ" sz="1200" dirty="0" err="1"/>
              <a:t>Computer</a:t>
            </a:r>
            <a:r>
              <a:rPr lang="cs-CZ" sz="1200" dirty="0"/>
              <a:t> </a:t>
            </a:r>
            <a:r>
              <a:rPr lang="cs-CZ" sz="1200" dirty="0" err="1"/>
              <a:t>Interaction</a:t>
            </a:r>
            <a:r>
              <a:rPr lang="cs-CZ" sz="1200" dirty="0"/>
              <a:t> (</a:t>
            </a:r>
            <a:r>
              <a:rPr lang="cs-CZ" sz="1200" dirty="0" err="1"/>
              <a:t>pp</a:t>
            </a:r>
            <a:r>
              <a:rPr lang="cs-CZ" sz="1200" dirty="0"/>
              <a:t>. 53-58).</a:t>
            </a:r>
          </a:p>
          <a:p>
            <a:r>
              <a:rPr lang="cs-CZ" sz="1200" dirty="0" err="1"/>
              <a:t>Lochamnnová</a:t>
            </a:r>
            <a:r>
              <a:rPr lang="cs-CZ" sz="1200" dirty="0"/>
              <a:t>, A. (2020). Adaptace a vzdělávání pracovníků v prostředí výrobních podniků – nové trendy Dostupné z: </a:t>
            </a:r>
            <a:r>
              <a:rPr lang="cs-CZ" sz="1200" dirty="0" err="1"/>
              <a:t>doi</a:t>
            </a:r>
            <a:r>
              <a:rPr lang="cs-CZ" sz="1200" dirty="0"/>
              <a:t>:10.24132/PI.2020.09693.110-137</a:t>
            </a:r>
          </a:p>
          <a:p>
            <a:r>
              <a:rPr lang="cs-CZ" sz="1200" dirty="0"/>
              <a:t>Pecina, P. &amp; </a:t>
            </a:r>
            <a:r>
              <a:rPr lang="cs-CZ" sz="1200" dirty="0" err="1"/>
              <a:t>Andrisiunas</a:t>
            </a:r>
            <a:r>
              <a:rPr lang="cs-CZ" sz="1200" dirty="0"/>
              <a:t>, J. (2023). </a:t>
            </a:r>
            <a:r>
              <a:rPr lang="cs-CZ" sz="1200" dirty="0" err="1"/>
              <a:t>Virtual</a:t>
            </a:r>
            <a:r>
              <a:rPr lang="cs-CZ" sz="1200" dirty="0"/>
              <a:t> reality as a </a:t>
            </a:r>
            <a:r>
              <a:rPr lang="cs-CZ" sz="1200" dirty="0" err="1"/>
              <a:t>new</a:t>
            </a:r>
            <a:r>
              <a:rPr lang="cs-CZ" sz="1200" dirty="0"/>
              <a:t> </a:t>
            </a:r>
            <a:r>
              <a:rPr lang="cs-CZ" sz="1200" dirty="0" err="1"/>
              <a:t>paradigm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technical</a:t>
            </a:r>
            <a:r>
              <a:rPr lang="cs-CZ" sz="1200" dirty="0"/>
              <a:t> </a:t>
            </a:r>
            <a:r>
              <a:rPr lang="cs-CZ" sz="1200" dirty="0" err="1"/>
              <a:t>education</a:t>
            </a:r>
            <a:r>
              <a:rPr lang="cs-CZ" sz="1200" dirty="0"/>
              <a:t>. In </a:t>
            </a:r>
            <a:r>
              <a:rPr lang="cs-CZ" sz="1200" dirty="0" err="1"/>
              <a:t>Journal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interdisciplinary</a:t>
            </a:r>
            <a:r>
              <a:rPr lang="cs-CZ" sz="1200" dirty="0"/>
              <a:t> </a:t>
            </a:r>
            <a:r>
              <a:rPr lang="cs-CZ" sz="1200" dirty="0" err="1"/>
              <a:t>research</a:t>
            </a:r>
            <a:r>
              <a:rPr lang="cs-CZ" sz="1200" dirty="0"/>
              <a:t>.</a:t>
            </a:r>
          </a:p>
          <a:p>
            <a:r>
              <a:rPr lang="cs-CZ" sz="1200" dirty="0"/>
              <a:t>Štěpán, J., &amp; Španěl, M. (2019). Využití virtuální reality v technickém vzdělávání. </a:t>
            </a:r>
            <a:r>
              <a:rPr lang="cs-CZ" sz="1200" dirty="0" err="1"/>
              <a:t>Elektrorevue</a:t>
            </a:r>
            <a:r>
              <a:rPr lang="cs-CZ" sz="1200" dirty="0"/>
              <a:t> - Internetový časopis (https://doi.org/10.5817/ER2019-2-2)</a:t>
            </a:r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realita (VR)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interaktivní trojrozměrné prostředí, které je založené na reálných základech nebo vytvořeno zcela uměle</a:t>
            </a:r>
          </a:p>
          <a:p>
            <a:r>
              <a:rPr lang="cs-CZ" dirty="0"/>
              <a:t>hlavním úkolem tohoto prostředí je přiblížit toto vytvořené prostředí reálné skutečnosti tak, jak ho vnímají smysly člověka</a:t>
            </a:r>
          </a:p>
          <a:p>
            <a:r>
              <a:rPr lang="cs-CZ" dirty="0"/>
              <a:t>v současné době se virtuální realita využívá:</a:t>
            </a:r>
          </a:p>
          <a:p>
            <a:pPr lvl="1"/>
            <a:r>
              <a:rPr lang="cs-CZ" dirty="0"/>
              <a:t> jak ve výzkumných a vývojových pracovištích, </a:t>
            </a:r>
          </a:p>
          <a:p>
            <a:pPr lvl="1"/>
            <a:r>
              <a:rPr lang="cs-CZ" dirty="0"/>
              <a:t>tak v zábavním průmyslu </a:t>
            </a:r>
          </a:p>
          <a:p>
            <a:pPr lvl="1"/>
            <a:r>
              <a:rPr lang="cs-CZ" dirty="0"/>
              <a:t>a ve vzdělávání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 ve vzdělávání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692001"/>
            <a:ext cx="8064900" cy="4677267"/>
          </a:xfrm>
        </p:spPr>
        <p:txBody>
          <a:bodyPr/>
          <a:lstStyle/>
          <a:p>
            <a:r>
              <a:rPr lang="cs-CZ" dirty="0"/>
              <a:t>známe programy pro potřeby virtuální výuky ve zdravotnictví, architektuře, armádě, stavebnictví, strojírenství a gastronomii</a:t>
            </a:r>
          </a:p>
          <a:p>
            <a:r>
              <a:rPr lang="cs-CZ" dirty="0"/>
              <a:t>do virtuální reality ve vzdělávání v</a:t>
            </a:r>
            <a:r>
              <a:rPr lang="cs-CZ" b="1" dirty="0"/>
              <a:t> širším pojetí </a:t>
            </a:r>
            <a:r>
              <a:rPr lang="cs-CZ" dirty="0"/>
              <a:t>řadíme následující nástroje a prostředky:</a:t>
            </a:r>
          </a:p>
          <a:p>
            <a:pPr lvl="1"/>
            <a:r>
              <a:rPr lang="cs-CZ" dirty="0"/>
              <a:t>Interaktivní pomůcky, které využívají dynamického obrazu, zvuku a animačních prvků (</a:t>
            </a:r>
            <a:r>
              <a:rPr lang="cs-CZ" dirty="0" err="1"/>
              <a:t>např</a:t>
            </a:r>
            <a:r>
              <a:rPr lang="cs-CZ" dirty="0"/>
              <a:t> titulky, popisky apod.). </a:t>
            </a:r>
            <a:r>
              <a:rPr lang="cs-CZ" dirty="0" err="1"/>
              <a:t>Např</a:t>
            </a:r>
            <a:r>
              <a:rPr lang="cs-CZ" dirty="0"/>
              <a:t> výukové animace, simulace apod. (</a:t>
            </a:r>
            <a:r>
              <a:rPr lang="cs-CZ" dirty="0">
                <a:hlinkClick r:id="rId2"/>
              </a:rPr>
              <a:t>3D software </a:t>
            </a:r>
            <a:r>
              <a:rPr lang="cs-CZ" dirty="0" err="1">
                <a:hlinkClick r:id="rId2"/>
              </a:rPr>
              <a:t>corinth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Využití 3D technologie a 4D technologie ve vzdělávání s využití speciálních brýlí a dalších prostředků, pomocí kterých se osoby přenesou do virtuální reality. </a:t>
            </a:r>
          </a:p>
          <a:p>
            <a:pPr lvl="1"/>
            <a:r>
              <a:rPr lang="cs-CZ" dirty="0"/>
              <a:t>Virtuální výukové nástroje (Virtuální zedník, virtuální automechanik, simulátor vaření, simulátor v chirurgii).</a:t>
            </a:r>
          </a:p>
          <a:p>
            <a:pPr lvl="1"/>
            <a:r>
              <a:rPr lang="cs-CZ" dirty="0"/>
              <a:t>Prostředky rozšířené reality, kdy se kombinují existující prvky a objekty s novou realitou (např. virtuálně vytvořený objekt zasazený do existujícího prostředí, virtuální prvky v mapových podkladech, které se promítají dopravních prostředcích např. na sklo vozidla apod.).</a:t>
            </a:r>
          </a:p>
          <a:p>
            <a:r>
              <a:rPr lang="cs-CZ" dirty="0"/>
              <a:t>VR ve vzdělávání, </a:t>
            </a:r>
            <a:r>
              <a:rPr lang="cs-CZ" dirty="0">
                <a:hlinkClick r:id="rId3"/>
              </a:rPr>
              <a:t>článek Chytrá škola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 a názornost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 představuje novou dimenzi edukační reality, která využívá všech vizualizačních prvků, které zapojují všechny smysly</a:t>
            </a:r>
          </a:p>
          <a:p>
            <a:pPr lvl="1"/>
            <a:r>
              <a:rPr lang="cs-CZ" dirty="0"/>
              <a:t>1) zrak pomocí panoramatického 3D zobrazení</a:t>
            </a:r>
          </a:p>
          <a:p>
            <a:pPr lvl="1"/>
            <a:r>
              <a:rPr lang="cs-CZ" dirty="0"/>
              <a:t>2) sluch přes akustiku zvuků virtuálního prostředí</a:t>
            </a:r>
          </a:p>
          <a:p>
            <a:pPr lvl="1"/>
            <a:r>
              <a:rPr lang="cs-CZ" dirty="0"/>
              <a:t>3) hmat pomocí haptických podnětů generovaných prostřednictvím vibrací ovladačů</a:t>
            </a:r>
          </a:p>
          <a:p>
            <a:pPr lvl="1"/>
            <a:r>
              <a:rPr lang="cs-CZ" dirty="0"/>
              <a:t>4) čich pomocí replikace vůní a pachů (příkladem je maska </a:t>
            </a:r>
            <a:r>
              <a:rPr lang="cs-CZ" dirty="0" err="1"/>
              <a:t>FeelReal</a:t>
            </a:r>
            <a:r>
              <a:rPr lang="cs-CZ" dirty="0"/>
              <a:t> nasazovaná pod VR brýle)</a:t>
            </a:r>
          </a:p>
          <a:p>
            <a:pPr lvl="1"/>
            <a:r>
              <a:rPr lang="cs-CZ" dirty="0"/>
              <a:t>5) chuť, kterou zatím ve VR přímo simulovat nedokážeme.</a:t>
            </a:r>
          </a:p>
          <a:p>
            <a:pPr lvl="1"/>
            <a:endParaRPr lang="cs-CZ" dirty="0"/>
          </a:p>
          <a:p>
            <a:r>
              <a:rPr lang="cs-CZ" dirty="0"/>
              <a:t>tzv</a:t>
            </a:r>
            <a:r>
              <a:rPr lang="cs-CZ" i="1" dirty="0"/>
              <a:t>. mediální názornost =</a:t>
            </a:r>
            <a:r>
              <a:rPr lang="cs-CZ" dirty="0"/>
              <a:t> pokročilý stupeň názornosti díky IT</a:t>
            </a:r>
          </a:p>
          <a:p>
            <a:r>
              <a:rPr lang="cs-CZ" dirty="0"/>
              <a:t>náhlavní soupravy, které umožňují dívat se a pohybovat v kompletně virtuálním světě</a:t>
            </a:r>
          </a:p>
          <a:p>
            <a:r>
              <a:rPr lang="cs-CZ" dirty="0"/>
              <a:t>lze využívat virtuální simulace, virtuální hry, zážitkové učení ve virtuálních prostorách, 3D modely ve výuce, virtuální učebny a třídy, virtuální laboratoře, vzdálené laboratoře a virtuální asistenty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VR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24303"/>
            <a:ext cx="8064900" cy="4507697"/>
          </a:xfrm>
        </p:spPr>
        <p:txBody>
          <a:bodyPr/>
          <a:lstStyle/>
          <a:p>
            <a:pPr lvl="0"/>
            <a:r>
              <a:rPr lang="cs-CZ" dirty="0"/>
              <a:t>Bezpečnost</a:t>
            </a:r>
          </a:p>
          <a:p>
            <a:pPr lvl="1">
              <a:buNone/>
            </a:pPr>
            <a:r>
              <a:rPr lang="cs-CZ" dirty="0"/>
              <a:t>Ve virtuální realitě nám nehrozí žádný pracovní úraz. Lze vyzkoušet nebezpečné a riskantní úkony a činnosti bez ohrožení zdraví a života svého i spolupracovníků. Nejsou zde ani finanční rizika spojená s poškozením drahého vybavení a pomůcek. </a:t>
            </a:r>
          </a:p>
          <a:p>
            <a:pPr lvl="0"/>
            <a:r>
              <a:rPr lang="cs-CZ" dirty="0"/>
              <a:t>Maximální názornost </a:t>
            </a:r>
          </a:p>
          <a:p>
            <a:pPr lvl="1"/>
            <a:r>
              <a:rPr lang="cs-CZ" dirty="0"/>
              <a:t>Ve virtuální realitě lze zapojit všechny smysly, ukázat věci a děje doslova ze všech úhlů pohledu a v různých situacích a nastaveních. </a:t>
            </a:r>
          </a:p>
          <a:p>
            <a:pPr lvl="0"/>
            <a:r>
              <a:rPr lang="cs-CZ" dirty="0"/>
              <a:t>Měřitelný progres ve vzdělávání</a:t>
            </a:r>
          </a:p>
          <a:p>
            <a:pPr lvl="1"/>
            <a:r>
              <a:rPr lang="cs-CZ" dirty="0"/>
              <a:t>Virtuální realita umožňuje efektivnější osvojování intelektových i psychomotorických dovedností. </a:t>
            </a:r>
          </a:p>
          <a:p>
            <a:pPr lvl="0"/>
            <a:r>
              <a:rPr lang="cs-CZ" dirty="0"/>
              <a:t>Využití prvků </a:t>
            </a:r>
            <a:r>
              <a:rPr lang="cs-CZ" dirty="0" err="1"/>
              <a:t>gamifikace</a:t>
            </a:r>
            <a:endParaRPr lang="cs-CZ" dirty="0"/>
          </a:p>
          <a:p>
            <a:pPr lvl="1"/>
            <a:r>
              <a:rPr lang="cs-CZ" dirty="0"/>
              <a:t>Simulační a interaktivní programy jsou zároveň počítačovými hrami a využívají tedy výhod didaktických her v elektronickém prostředí. Tedy hlavně zábavnou činnosti ve výuce, jejíž součástí je učení. </a:t>
            </a:r>
          </a:p>
          <a:p>
            <a:r>
              <a:rPr lang="cs-CZ" dirty="0"/>
              <a:t>Ekonomičnost</a:t>
            </a:r>
          </a:p>
          <a:p>
            <a:pPr lvl="1"/>
            <a:r>
              <a:rPr lang="cs-CZ" dirty="0"/>
              <a:t>Ve virtuální realitě nepotřebujeme drahý spotřební materiál ani nákup drahých pomůcek a příslušenství. Lze namítnout, že interaktivní vzdělávací programy jsou samy o sobě drahé. To je pravda, avšak pokud si je vzdělávací instituce pořídí, není nutné dokupovat žádné další příslušenství. Vše se děje ve virtuálním prostoru.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Rezervy VR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Virtuální realita je vlastně názorným předstupněm odborné přípravy pro reálný výkon dané činnosti. Je </a:t>
            </a:r>
            <a:r>
              <a:rPr lang="cs-CZ" b="1" dirty="0"/>
              <a:t>stále jen „věrnou náhradou reality“ </a:t>
            </a:r>
            <a:r>
              <a:rPr lang="cs-CZ" dirty="0"/>
              <a:t>za cílem efektivnější a ekonomičtější odborné přípravy na výkon dané odbornosti. </a:t>
            </a:r>
          </a:p>
          <a:p>
            <a:pPr lvl="0"/>
            <a:r>
              <a:rPr lang="cs-CZ" dirty="0"/>
              <a:t>VR nevyřeší vše</a:t>
            </a:r>
            <a:r>
              <a:rPr lang="cs-CZ" b="1" dirty="0"/>
              <a:t>, je to simulace </a:t>
            </a:r>
            <a:r>
              <a:rPr lang="cs-CZ" dirty="0"/>
              <a:t>činností a úkonů. </a:t>
            </a:r>
          </a:p>
          <a:p>
            <a:pPr lvl="1"/>
            <a:r>
              <a:rPr lang="cs-CZ" dirty="0"/>
              <a:t>Reálný svět vypadá jinak a může se chovat také jinak. Vždy jsou situace a okolnosti, které nelze simulovat a předstírat. </a:t>
            </a:r>
          </a:p>
          <a:p>
            <a:pPr lvl="0"/>
            <a:r>
              <a:rPr lang="cs-CZ" dirty="0"/>
              <a:t>Pokud není VR navázána na umělou inteligenci, </a:t>
            </a:r>
            <a:r>
              <a:rPr lang="cs-CZ" b="1" dirty="0"/>
              <a:t>nedojde k automatickému vyhodnocení </a:t>
            </a:r>
            <a:r>
              <a:rPr lang="cs-CZ" dirty="0"/>
              <a:t>jednotlivých kroků a úkonů učícího se subjektu. </a:t>
            </a:r>
          </a:p>
          <a:p>
            <a:pPr lvl="1"/>
            <a:r>
              <a:rPr lang="cs-CZ" dirty="0"/>
              <a:t>V tom případě musí být k dispozici vyškolený expert (školitel), který to udělá sám. </a:t>
            </a:r>
          </a:p>
          <a:p>
            <a:pPr lvl="0"/>
            <a:r>
              <a:rPr lang="cs-CZ" b="1" dirty="0"/>
              <a:t>Relativně vysoká cena </a:t>
            </a:r>
            <a:r>
              <a:rPr lang="cs-CZ" dirty="0"/>
              <a:t>vybavení a </a:t>
            </a:r>
            <a:r>
              <a:rPr lang="cs-CZ" b="1" dirty="0"/>
              <a:t>nutnost zaškolení </a:t>
            </a:r>
            <a:r>
              <a:rPr lang="cs-CZ" dirty="0"/>
              <a:t>pedagogického sboru.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AI a VR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 v podobě vzdělávacího programu může a nemusí být navázána na AI</a:t>
            </a:r>
          </a:p>
          <a:p>
            <a:r>
              <a:rPr lang="cs-CZ" dirty="0"/>
              <a:t>v případě, že VR není navázána na AI</a:t>
            </a:r>
          </a:p>
          <a:p>
            <a:pPr lvl="1"/>
            <a:r>
              <a:rPr lang="cs-CZ" dirty="0"/>
              <a:t>subjekt učení nedostává od programu zpětnou vazbu</a:t>
            </a:r>
          </a:p>
          <a:p>
            <a:pPr lvl="1"/>
            <a:r>
              <a:rPr lang="cs-CZ" dirty="0"/>
              <a:t>zpětnou vazbu musí udělat školitel</a:t>
            </a:r>
          </a:p>
          <a:p>
            <a:r>
              <a:rPr lang="cs-CZ" dirty="0"/>
              <a:t>pokud je VR vzdělávacího programu propojena s AI</a:t>
            </a:r>
          </a:p>
          <a:p>
            <a:pPr lvl="1"/>
            <a:r>
              <a:rPr lang="cs-CZ" dirty="0"/>
              <a:t>všechny úkony jsou vyhodnocovány a hodnoceny</a:t>
            </a:r>
          </a:p>
          <a:p>
            <a:pPr lvl="1"/>
            <a:r>
              <a:rPr lang="cs-CZ" dirty="0"/>
              <a:t>v tom případě není k této činnosti školitele třeba</a:t>
            </a:r>
          </a:p>
          <a:p>
            <a:pPr lvl="1"/>
            <a:r>
              <a:rPr lang="cs-CZ" dirty="0"/>
              <a:t>odborníci však poukazují na to, že v tomto případě se AI musí všechno naučit, což je vynaloženo s většími náklady na vývoj a realizaci takových virtuálních programů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 v rámci vzdělávání zaměstnanců v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Zdravotnictví</a:t>
            </a:r>
          </a:p>
          <a:p>
            <a:pPr lvl="1"/>
            <a:r>
              <a:rPr lang="cs-CZ" dirty="0"/>
              <a:t>3D modely orgánů, odstraňování </a:t>
            </a:r>
            <a:r>
              <a:rPr lang="cs-CZ" dirty="0" err="1"/>
              <a:t>fóbií</a:t>
            </a:r>
            <a:r>
              <a:rPr lang="cs-CZ" dirty="0"/>
              <a:t> v psychiatrii, simulování operací</a:t>
            </a:r>
          </a:p>
          <a:p>
            <a:r>
              <a:rPr lang="cs-CZ" dirty="0"/>
              <a:t>Architektura</a:t>
            </a:r>
          </a:p>
          <a:p>
            <a:pPr lvl="1"/>
            <a:r>
              <a:rPr lang="cs-CZ" dirty="0"/>
              <a:t>vizualizace staveb, městských částí</a:t>
            </a:r>
          </a:p>
          <a:p>
            <a:r>
              <a:rPr lang="cs-CZ" dirty="0"/>
              <a:t>Ozbrojené složky</a:t>
            </a:r>
          </a:p>
          <a:p>
            <a:pPr lvl="1"/>
            <a:r>
              <a:rPr lang="cs-CZ" dirty="0"/>
              <a:t>nácvik rizikových situací, trénink</a:t>
            </a:r>
          </a:p>
          <a:p>
            <a:r>
              <a:rPr lang="cs-CZ" dirty="0"/>
              <a:t>Školení měkkých dovedností</a:t>
            </a:r>
          </a:p>
          <a:p>
            <a:pPr lvl="1"/>
            <a:r>
              <a:rPr lang="cs-CZ" dirty="0"/>
              <a:t>nácvik prezentačních dovedností, …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Příklady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 ve fyzioterapii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motivovat pacienta ve vykonávání opakovaného a mnohdy bolestivého nebo těžce proveditelného pohybu</a:t>
            </a:r>
          </a:p>
          <a:p>
            <a:r>
              <a:rPr lang="cs-CZ" dirty="0"/>
              <a:t>VR aplikace simulují vykonání zástupné aktivity ve virtuálním prostředí -&gt; procházka v přírodě, létání, chytání motýlů apod.</a:t>
            </a:r>
          </a:p>
          <a:p>
            <a:pPr lvl="1"/>
            <a:r>
              <a:rPr lang="cs-CZ" dirty="0"/>
              <a:t>zatímco pacient se nachází v bezpečí ordinace pod dohledem zdravotnického personálu</a:t>
            </a:r>
          </a:p>
          <a:p>
            <a:r>
              <a:rPr lang="cs-CZ" dirty="0"/>
              <a:t>v ČR využívá např.: Rehabilitační ústav Kladruby1</a:t>
            </a:r>
          </a:p>
          <a:p>
            <a:r>
              <a:rPr lang="cs-CZ" dirty="0"/>
              <a:t>VR brýle pomáhají osobám s úrazem dolních končetin a míchy</a:t>
            </a:r>
          </a:p>
          <a:p>
            <a:pPr lvl="1"/>
            <a:r>
              <a:rPr lang="cs-CZ" dirty="0"/>
              <a:t>360° video, které pacient pozoruje očima chodící postavy</a:t>
            </a:r>
          </a:p>
          <a:p>
            <a:pPr lvl="1"/>
            <a:r>
              <a:rPr lang="cs-CZ" dirty="0"/>
              <a:t>VR prezentace zde může vyvolat pocit, jaký máme při chůzi a tak stimulovat zrcadlové neurony, co v kombinaci se zařízením stimulujícím skutečný pohyb může potenciálně vést k urychlení procesu uzdravování.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4294</TotalTime>
  <Words>1682</Words>
  <Application>Microsoft Office PowerPoint</Application>
  <PresentationFormat>Předvádění na obrazovce (4:3)</PresentationFormat>
  <Paragraphs>144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muni-ped-prezentace-4-3-cz</vt:lpstr>
      <vt:lpstr>VR ve školní výuce</vt:lpstr>
      <vt:lpstr>Virtuální realita (VR)</vt:lpstr>
      <vt:lpstr>VR ve vzdělávání</vt:lpstr>
      <vt:lpstr>VR a názornost</vt:lpstr>
      <vt:lpstr>Přínosy VR</vt:lpstr>
      <vt:lpstr>Rezervy VR</vt:lpstr>
      <vt:lpstr>Vztah AI a VR</vt:lpstr>
      <vt:lpstr>VR v rámci vzdělávání zaměstnanců v ČR</vt:lpstr>
      <vt:lpstr>VR ve fyzioterapii</vt:lpstr>
      <vt:lpstr>VR programy v odborném technickém vzdělávání</vt:lpstr>
      <vt:lpstr>Virtuální zedník</vt:lpstr>
      <vt:lpstr>Zedníci se nově učí zdít ve virtuální realitě. Ušetří se za materiál  </vt:lpstr>
      <vt:lpstr>Učitelův průvodce virtuální realitou</vt:lpstr>
      <vt:lpstr>Budoucnost VR a AI ve vzdělávání?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Nikola Straková</cp:lastModifiedBy>
  <cp:revision>41</cp:revision>
  <dcterms:created xsi:type="dcterms:W3CDTF">2022-09-15T19:30:46Z</dcterms:created>
  <dcterms:modified xsi:type="dcterms:W3CDTF">2024-11-21T10:53:13Z</dcterms:modified>
</cp:coreProperties>
</file>