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88" r:id="rId7"/>
    <p:sldId id="263" r:id="rId8"/>
    <p:sldId id="289" r:id="rId9"/>
    <p:sldId id="261" r:id="rId10"/>
    <p:sldId id="267" r:id="rId11"/>
    <p:sldId id="262" r:id="rId12"/>
    <p:sldId id="268" r:id="rId13"/>
    <p:sldId id="269" r:id="rId14"/>
    <p:sldId id="270" r:id="rId15"/>
    <p:sldId id="287" r:id="rId16"/>
    <p:sldId id="279" r:id="rId17"/>
    <p:sldId id="280" r:id="rId18"/>
    <p:sldId id="281" r:id="rId19"/>
    <p:sldId id="282" r:id="rId20"/>
    <p:sldId id="283" r:id="rId21"/>
    <p:sldId id="286" r:id="rId22"/>
    <p:sldId id="284" r:id="rId23"/>
    <p:sldId id="285" r:id="rId24"/>
    <p:sldId id="278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44" d="100"/>
          <a:sy n="44" d="100"/>
        </p:scale>
        <p:origin x="1288" y="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ministerstvo/uredni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vztahující se k výuce praktického vyučování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Nikola Straková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14674"/>
            <a:ext cx="10753200" cy="451576"/>
          </a:xfrm>
        </p:spPr>
        <p:txBody>
          <a:bodyPr/>
          <a:lstStyle/>
          <a:p>
            <a:r>
              <a:rPr lang="cs-CZ" dirty="0"/>
              <a:t>Příklady omezeních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2032" y="721895"/>
            <a:ext cx="10753200" cy="5170263"/>
          </a:xfrm>
        </p:spPr>
        <p:txBody>
          <a:bodyPr/>
          <a:lstStyle/>
          <a:p>
            <a:r>
              <a:rPr lang="cs-CZ" sz="2000" dirty="0"/>
              <a:t>maximální délka směny v jednotlivých dnech nesmí překročit 8 hodin (§79a ZP)</a:t>
            </a:r>
          </a:p>
          <a:p>
            <a:r>
              <a:rPr lang="cs-CZ" sz="2000" dirty="0"/>
              <a:t>pokud mladiství pracují ve více pracovněprávních vztazích, nesmí v souhrnu pracovat víc než 40 hodin týdně (§79a ZP)</a:t>
            </a:r>
          </a:p>
          <a:p>
            <a:r>
              <a:rPr lang="cs-CZ" sz="2000" dirty="0"/>
              <a:t>přestávka na jídlo a oddech se poskytuje již po 4,5 hodinách práce (§88 ZP)</a:t>
            </a:r>
          </a:p>
          <a:p>
            <a:r>
              <a:rPr lang="cs-CZ" sz="2000" dirty="0"/>
              <a:t>minimální nepřetržitý odpočinek mezi dvěma směnami činí nejméně 12 hodin (§90 ZP)</a:t>
            </a:r>
          </a:p>
          <a:p>
            <a:r>
              <a:rPr lang="cs-CZ" sz="2000" dirty="0"/>
              <a:t>nepřetržitý odpočinek v týdnu činí nejméně 48 hodin (§92 ZP)</a:t>
            </a:r>
          </a:p>
          <a:p>
            <a:r>
              <a:rPr lang="cs-CZ" sz="2000" dirty="0"/>
              <a:t>zákaz práce přesčas a práce v noci, až na zákonem výslovně stanovené výjimky (§245 ZP)</a:t>
            </a:r>
          </a:p>
          <a:p>
            <a:r>
              <a:rPr lang="cs-CZ" sz="2000" dirty="0"/>
              <a:t>povinnost poskytovat </a:t>
            </a:r>
            <a:r>
              <a:rPr lang="cs-CZ" sz="2000" dirty="0" err="1"/>
              <a:t>mladistvím</a:t>
            </a:r>
            <a:r>
              <a:rPr lang="cs-CZ" sz="2000" dirty="0"/>
              <a:t> zaměstnancům zvýšenou péči a zaměstnávat je jen pracemi přiměřenými jejich fyzickému a rozumovému rozvoji (§244 ZP)</a:t>
            </a:r>
          </a:p>
          <a:p>
            <a:r>
              <a:rPr lang="cs-CZ" sz="2000" dirty="0"/>
              <a:t>zákaz některých rizikových prací, např. práce pod zemí při těžbě nerostů a při ražení tunelů a štol (§246 ZP)</a:t>
            </a:r>
          </a:p>
          <a:p>
            <a:r>
              <a:rPr lang="cs-CZ" sz="2000" dirty="0"/>
              <a:t>zákaz sjednání dohody o odpovědnosti za svěřené hodnoty (tzn. dohody o hmotné odpovědnosti) a za ztrátu svěřených věcí (§252 a 255 ZP)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Autorský zákon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Zákon č. 121/2000 Sb., o právu autorském, právech souvisejících s právem autorským a o změně některých zákonů </a:t>
            </a:r>
          </a:p>
          <a:p>
            <a:r>
              <a:rPr lang="cs-CZ" dirty="0"/>
              <a:t>je třeba ho dodržovat při přípravě a využívání výukových materiálů (písemné přípravy, metodické listy, výukové opory)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Autorské dílo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 </a:t>
            </a:r>
            <a:r>
              <a:rPr lang="cs-CZ" sz="2000" i="1" dirty="0"/>
              <a:t>„Předmětem práva autorského je dílo literární a jiné dílo umělecké a dílo vědecké, které je jedinečným výsledkem tvůrčí činnosti autora a je vyjádřeno v jakékoli objektivně vnímatelné podobě včetně podoby elektronické, trvale nebo dočasně, bez ohledu na jeho rozsah, účel nebo význam (dále jen ‚dílo‘). </a:t>
            </a:r>
          </a:p>
          <a:p>
            <a:r>
              <a:rPr lang="cs-CZ" sz="2000" i="1" dirty="0"/>
              <a:t>Dílem je zejména dílo slovesné vyjádřené řečí nebo písmem, dílo hudební, dílo dramatické a dílo hudebně dramatické, dílo choreografické a dílo pantomimické, dílo fotografické a dílo vyjádřené postupem podobným fotografii, dílo audiovizuální, jako je dílo kinematografické, dílo výtvarné, jako je dílo malířské, grafické a sochařské, dílo architektonické včetně díla urbanistického, dílo užitého umění a dílo kartografické.“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6094" y="659842"/>
            <a:ext cx="10753200" cy="451576"/>
          </a:xfrm>
        </p:spPr>
        <p:txBody>
          <a:bodyPr/>
          <a:lstStyle/>
          <a:p>
            <a:r>
              <a:rPr lang="cs-CZ" dirty="0"/>
              <a:t>Autorská díla využívaná ve škole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učebnice, odborné publikace nebo pracovní sešity</a:t>
            </a:r>
          </a:p>
          <a:p>
            <a:r>
              <a:rPr lang="cs-CZ" dirty="0"/>
              <a:t>autorská díla, „o kterých se vyučuje“ (např. film, román, opera, divadelní hra)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autorského díla bez souhlasu autora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Užitím autorského díla mimo jiné rozumí:</a:t>
            </a:r>
          </a:p>
          <a:p>
            <a:pPr lvl="1"/>
            <a:r>
              <a:rPr lang="cs-CZ" dirty="0"/>
              <a:t>rozmnožování díla (tedy vytváření kopií z originálu),</a:t>
            </a:r>
          </a:p>
          <a:p>
            <a:pPr lvl="1"/>
            <a:r>
              <a:rPr lang="cs-CZ" dirty="0"/>
              <a:t>rozšiřování rozmnoženiny (tedy distribuce originálního díla nebo kopie mezi další osoby).</a:t>
            </a:r>
          </a:p>
          <a:p>
            <a:r>
              <a:rPr lang="cs-CZ" dirty="0"/>
              <a:t>Autorské dílo lze užít bez souhlasu autora, pokud se jedná o</a:t>
            </a:r>
          </a:p>
          <a:p>
            <a:pPr lvl="1">
              <a:buNone/>
            </a:pPr>
            <a:r>
              <a:rPr lang="cs-CZ" dirty="0"/>
              <a:t>a) volné užití díla (§ 30 autorského zákona) nebo</a:t>
            </a:r>
          </a:p>
          <a:p>
            <a:pPr lvl="1">
              <a:buNone/>
            </a:pPr>
            <a:r>
              <a:rPr lang="cs-CZ" dirty="0"/>
              <a:t>b) využití bezúplatných zákonných licencí, ke kterým patří:</a:t>
            </a:r>
          </a:p>
          <a:p>
            <a:pPr lvl="2"/>
            <a:r>
              <a:rPr lang="cs-CZ" dirty="0"/>
              <a:t>zhotovování tiskových rozmnoženin díla pro osobní nebo vnitřní potřebu (§ 30a AZ),</a:t>
            </a:r>
          </a:p>
          <a:p>
            <a:pPr lvl="2"/>
            <a:r>
              <a:rPr lang="cs-CZ" dirty="0"/>
              <a:t>citace výňatků z díla nebo drobná celá díla (§ 31 AZ)</a:t>
            </a:r>
          </a:p>
          <a:p>
            <a:pPr lvl="2"/>
            <a:r>
              <a:rPr lang="cs-CZ" dirty="0"/>
              <a:t>užití digitálního díla pro ilustrační účel (§31a AZ)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krokový test - §29 </a:t>
            </a:r>
            <a:r>
              <a:rPr lang="cs-CZ" dirty="0" err="1"/>
              <a:t>odst</a:t>
            </a:r>
            <a:r>
              <a:rPr lang="cs-CZ" dirty="0"/>
              <a:t> 1 AZ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Výjimky a omezení práva autorského lze uplatnit pouze: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ve zvláštních případech stanovených zákonem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a pouze tehdy, pokud takové užití díla není v rozporu s běžným způsobem užití díla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a ani jím nejsou nepřiměřeně dotčeny oprávněné zájmy autora.</a:t>
            </a:r>
          </a:p>
          <a:p>
            <a:pPr lvl="1"/>
            <a:r>
              <a:rPr lang="cs-CZ" b="1" dirty="0"/>
              <a:t>oprávněné zájmy autora jsou dotčeny pokud vedou nebo by potenciálně mohly vést k nepřiměřené ztrátě příjmů vlastníka autorských práv</a:t>
            </a:r>
            <a:br>
              <a:rPr lang="cs-CZ" b="1" dirty="0"/>
            </a:b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62800"/>
            <a:ext cx="10753200" cy="451576"/>
          </a:xfrm>
        </p:spPr>
        <p:txBody>
          <a:bodyPr/>
          <a:lstStyle/>
          <a:p>
            <a:r>
              <a:rPr lang="cs-CZ" dirty="0"/>
              <a:t>§30 AZ Volná užití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00545"/>
            <a:ext cx="10753200" cy="4931455"/>
          </a:xfrm>
        </p:spPr>
        <p:txBody>
          <a:bodyPr/>
          <a:lstStyle/>
          <a:p>
            <a:pPr>
              <a:buNone/>
            </a:pPr>
            <a:r>
              <a:rPr lang="cs-CZ" sz="1800" b="1" dirty="0"/>
              <a:t>(1)</a:t>
            </a:r>
            <a:r>
              <a:rPr lang="cs-CZ" sz="1800" dirty="0"/>
              <a:t> Za užití díla podle tohoto zákona se nepovažuje užití pro </a:t>
            </a:r>
            <a:r>
              <a:rPr lang="cs-CZ" sz="1800" b="1" dirty="0"/>
              <a:t>osobní potřebu fyzické osoby, jehož účelem není dosažení přímého nebo nepřímého hospodářského nebo obchodního prospěchu, </a:t>
            </a:r>
            <a:r>
              <a:rPr lang="cs-CZ" sz="1800" dirty="0"/>
              <a:t>nestanoví-li tento zákon jinak.</a:t>
            </a:r>
          </a:p>
          <a:p>
            <a:pPr>
              <a:buNone/>
            </a:pPr>
            <a:r>
              <a:rPr lang="cs-CZ" sz="1800" b="1" dirty="0"/>
              <a:t>(2)</a:t>
            </a:r>
            <a:r>
              <a:rPr lang="cs-CZ" sz="1800" dirty="0"/>
              <a:t> </a:t>
            </a:r>
            <a:r>
              <a:rPr lang="cs-CZ" sz="1800" u="sng" dirty="0"/>
              <a:t>Do práva autorského tak nezasahuje ten, kdo pro svou osobní potřebu zhotoví záznam, rozmnoženinu nebo napodobeninu díla.</a:t>
            </a:r>
          </a:p>
          <a:p>
            <a:pPr>
              <a:buNone/>
            </a:pPr>
            <a:r>
              <a:rPr lang="cs-CZ" sz="1800" b="1" dirty="0"/>
              <a:t>(3)</a:t>
            </a:r>
            <a:r>
              <a:rPr lang="cs-CZ" sz="1800" dirty="0"/>
              <a:t> Nestanoví-li tento zákon dále jinak, užitím podle tohoto zákona je užití počítačového programu či elektronické databáze i pro osobní potřebu fyzické osoby či </a:t>
            </a:r>
            <a:r>
              <a:rPr lang="cs-CZ" sz="1800" b="1" dirty="0"/>
              <a:t>vlastní vnitřní potřebu právnické osoby</a:t>
            </a:r>
            <a:r>
              <a:rPr lang="cs-CZ" sz="1800" dirty="0"/>
              <a:t> nebo podnikající fyzické osoby včetně zhotovení rozmnoženiny takových děl i pro takovou potřebu; stejně je užitím podle tohoto zákona zhotovení rozmnoženiny či napodobeniny díla architektonického stavbou i pro osobní potřebu fyzické osoby či vlastní vnitřní potřebu právnické osoby nebo podnikající fyzické osoby (§ 30a) a pořízení záznamu audiovizuálního díla při jeho provozování ze záznamu nebo jeho přenosu (§ 20) i pro osobní potřebu fyzické osoby.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§30a AZ Rozmnožování na papír nebo na podobný podklad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(1)</a:t>
            </a:r>
            <a:r>
              <a:rPr lang="cs-CZ" dirty="0"/>
              <a:t> Do práva autorského nezasahuje</a:t>
            </a:r>
          </a:p>
          <a:p>
            <a:pPr lvl="1">
              <a:buNone/>
            </a:pPr>
            <a:r>
              <a:rPr lang="cs-CZ" b="1" dirty="0"/>
              <a:t>a)</a:t>
            </a:r>
            <a:r>
              <a:rPr lang="cs-CZ" dirty="0"/>
              <a:t> fyzická osoba, která pro svou </a:t>
            </a:r>
            <a:r>
              <a:rPr lang="cs-CZ" b="1" dirty="0"/>
              <a:t>osobní potřebu</a:t>
            </a:r>
            <a:r>
              <a:rPr lang="cs-CZ" dirty="0"/>
              <a:t>,</a:t>
            </a:r>
          </a:p>
          <a:p>
            <a:pPr lvl="1">
              <a:buNone/>
            </a:pPr>
            <a:r>
              <a:rPr lang="cs-CZ" b="1" dirty="0"/>
              <a:t>b)</a:t>
            </a:r>
            <a:r>
              <a:rPr lang="cs-CZ" dirty="0"/>
              <a:t> právnická osoba nebo podnikající fyzická osoba, která pro </a:t>
            </a:r>
            <a:r>
              <a:rPr lang="cs-CZ" b="1" dirty="0"/>
              <a:t>svou vlastní vnitřní potřebu,</a:t>
            </a:r>
          </a:p>
          <a:p>
            <a:pPr lvl="1">
              <a:buNone/>
            </a:pPr>
            <a:r>
              <a:rPr lang="cs-CZ" b="1" dirty="0"/>
              <a:t>c)</a:t>
            </a:r>
            <a:r>
              <a:rPr lang="cs-CZ" dirty="0"/>
              <a:t> ten, kdo na objednávku pro osobní potřebu fyzické osoby,</a:t>
            </a:r>
          </a:p>
          <a:p>
            <a:pPr lvl="1">
              <a:buNone/>
            </a:pPr>
            <a:r>
              <a:rPr lang="cs-CZ" b="1" dirty="0"/>
              <a:t>d)</a:t>
            </a:r>
            <a:r>
              <a:rPr lang="cs-CZ" dirty="0"/>
              <a:t> ten, kdo na objednávku pro vlastní vnitřní potřebu právnické osoby nebo podnikající fyzické osoby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zhotoví tiskovou rozmnoženinu díla na papír nebo podobný podklad fotografickou technikou nebo jiným postupem s podobnými účinky, s výjimkou případu, kdy jde o vydaný notový záznam díla hudebního či hudebně dramatického, a v případech podle písmen c) a d) řádně a včas platí odměnu podle § 25.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17523" y="1617785"/>
            <a:ext cx="3112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zajištění výuky = vnitřní potřeba školy (PO)</a:t>
            </a:r>
          </a:p>
        </p:txBody>
      </p:sp>
      <p:sp>
        <p:nvSpPr>
          <p:cNvPr id="8" name="Zaoblený obdélníkový popisek 7"/>
          <p:cNvSpPr/>
          <p:nvPr/>
        </p:nvSpPr>
        <p:spPr bwMode="auto">
          <a:xfrm>
            <a:off x="8229600" y="1512277"/>
            <a:ext cx="3094892" cy="896815"/>
          </a:xfrm>
          <a:prstGeom prst="wedgeRoundRectCallou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§31 AZ Citace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8846"/>
            <a:ext cx="10753200" cy="4513154"/>
          </a:xfrm>
        </p:spPr>
        <p:txBody>
          <a:bodyPr/>
          <a:lstStyle/>
          <a:p>
            <a:pPr>
              <a:buNone/>
            </a:pPr>
            <a:r>
              <a:rPr lang="cs-CZ" b="1" dirty="0"/>
              <a:t>(1)</a:t>
            </a:r>
            <a:r>
              <a:rPr lang="cs-CZ" dirty="0"/>
              <a:t> Do práva autorského nezasahuje ten, kdo</a:t>
            </a:r>
          </a:p>
          <a:p>
            <a:pPr lvl="1">
              <a:buNone/>
            </a:pPr>
            <a:r>
              <a:rPr lang="cs-CZ" b="1" dirty="0"/>
              <a:t>a)</a:t>
            </a:r>
            <a:r>
              <a:rPr lang="cs-CZ" dirty="0"/>
              <a:t> užije v odůvodněné míře </a:t>
            </a:r>
            <a:r>
              <a:rPr lang="cs-CZ" b="1" dirty="0"/>
              <a:t>výňatky</a:t>
            </a:r>
            <a:r>
              <a:rPr lang="cs-CZ" dirty="0"/>
              <a:t> ze zveřejněných děl jiných autorů </a:t>
            </a:r>
            <a:r>
              <a:rPr lang="cs-CZ" b="1" dirty="0"/>
              <a:t>ve svém díle,</a:t>
            </a:r>
          </a:p>
          <a:p>
            <a:pPr lvl="1">
              <a:buNone/>
            </a:pPr>
            <a:r>
              <a:rPr lang="cs-CZ" b="1" dirty="0"/>
              <a:t>b)</a:t>
            </a:r>
            <a:r>
              <a:rPr lang="cs-CZ" dirty="0"/>
              <a:t> užije </a:t>
            </a:r>
            <a:r>
              <a:rPr lang="cs-CZ" b="1" dirty="0"/>
              <a:t>výňatky z díla nebo drobná celá díla </a:t>
            </a:r>
            <a:r>
              <a:rPr lang="cs-CZ" dirty="0"/>
              <a:t>pro účely kritiky nebo recenze vztahující se k takovému dílu, vědecké či odborné tvorby a takové </a:t>
            </a:r>
            <a:r>
              <a:rPr lang="cs-CZ" dirty="0">
                <a:solidFill>
                  <a:srgbClr val="FF0000"/>
                </a:solidFill>
              </a:rPr>
              <a:t>užití bude v souladu s poctivými zvyklostmi a v rozsahu vyžadovaném konkrétním účelem</a:t>
            </a:r>
            <a:r>
              <a:rPr lang="cs-CZ" dirty="0"/>
              <a:t>,</a:t>
            </a:r>
          </a:p>
          <a:p>
            <a:pPr lvl="1">
              <a:buNone/>
            </a:pPr>
            <a:r>
              <a:rPr lang="cs-CZ" b="1" dirty="0"/>
              <a:t>c)</a:t>
            </a:r>
            <a:r>
              <a:rPr lang="cs-CZ" dirty="0"/>
              <a:t> užije dílo při </a:t>
            </a:r>
            <a:r>
              <a:rPr lang="cs-CZ" b="1" dirty="0"/>
              <a:t>vyučování pro ilustrační účel</a:t>
            </a:r>
            <a:r>
              <a:rPr lang="cs-CZ" dirty="0"/>
              <a:t> nebo při vědeckém výzkumu, jejichž účelem není dosažení přímého nebo nepřímého hospodářského nebo obchodního prospěchu, a nepřesáhne rozsah odpovídající sledovanému účelu;</a:t>
            </a:r>
          </a:p>
          <a:p>
            <a:pPr lvl="1"/>
            <a:r>
              <a:rPr lang="cs-CZ" b="1" dirty="0"/>
              <a:t>vždy je však nutno uvést, </a:t>
            </a:r>
            <a:r>
              <a:rPr lang="cs-CZ" dirty="0"/>
              <a:t>je-li to možné</a:t>
            </a:r>
            <a:r>
              <a:rPr lang="cs-CZ" b="1" dirty="0"/>
              <a:t>, jméno autora</a:t>
            </a:r>
            <a:r>
              <a:rPr lang="cs-CZ" dirty="0"/>
              <a:t>, nejde-li o dílo anonymní, nebo </a:t>
            </a:r>
            <a:r>
              <a:rPr lang="cs-CZ" b="1" dirty="0"/>
              <a:t>jméno osoby, pod jejímž jménem se dílo uvádí na veřejnost, a dále název díla a pramen.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(2)</a:t>
            </a:r>
            <a:r>
              <a:rPr lang="cs-CZ" sz="2000" dirty="0"/>
              <a:t> Do práva autorského nezasahuje ani ten, kdo výňatky z díla nebo drobná celá díla citovaná podle odstavce 1 písm. a) nebo b</a:t>
            </a:r>
            <a:r>
              <a:rPr lang="cs-CZ" sz="2000" b="1" dirty="0"/>
              <a:t>) dále užije</a:t>
            </a:r>
            <a:r>
              <a:rPr lang="cs-CZ" sz="2000" dirty="0"/>
              <a:t>; ustanovení odstavce 1 části věty za středníkem platí obdobně.</a:t>
            </a:r>
            <a:endParaRPr lang="cs-CZ" b="1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54415" y="6027003"/>
            <a:ext cx="4712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Lze i rozšiřovat – AZ povoluje jakoukoli formu užití</a:t>
            </a:r>
          </a:p>
        </p:txBody>
      </p:sp>
      <p:sp>
        <p:nvSpPr>
          <p:cNvPr id="7" name="Zaoblený obdélníkový popisek 6"/>
          <p:cNvSpPr/>
          <p:nvPr/>
        </p:nvSpPr>
        <p:spPr bwMode="auto">
          <a:xfrm>
            <a:off x="4431323" y="5961185"/>
            <a:ext cx="4730262" cy="896815"/>
          </a:xfrm>
          <a:prstGeom prst="wedgeRoundRectCallout">
            <a:avLst>
              <a:gd name="adj1" fmla="val -13770"/>
              <a:gd name="adj2" fmla="val -61029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Výklad hraničních situací s přihlédnutím k </a:t>
            </a:r>
            <a:br>
              <a:rPr lang="cs-CZ" dirty="0"/>
            </a:br>
            <a:r>
              <a:rPr lang="cs-CZ" dirty="0"/>
              <a:t>§ 30, 30a a 31 AZ: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Pedagogové zhotovují tiskové rozmnoženiny děl z fondu školy/knihovny, které rozdají studentům ve vyučování za účelem výkladu. Kopie po vyučování studentům odeberou.</a:t>
            </a:r>
          </a:p>
          <a:p>
            <a:pPr lvl="1"/>
            <a:r>
              <a:rPr lang="pl-PL" dirty="0"/>
              <a:t>pedagog reprezentující školu jako PO je </a:t>
            </a:r>
            <a:r>
              <a:rPr lang="cs-CZ" dirty="0"/>
              <a:t>oprávněn zhotovit tiskovou rozmnoženinu díla pro vnitřní potřeby školy (§3Oa odst. 1 písm. b) </a:t>
            </a:r>
          </a:p>
          <a:p>
            <a:pPr lvl="1"/>
            <a:r>
              <a:rPr lang="cs-CZ" dirty="0"/>
              <a:t>V případě, že jde skutečně o ojedinělé zprostředkování rozmnoženin děl, pak lze použít zákonnou výjimku citace dle § 31 odst. 1 písm. b] AZ, případně § 31 odst. 1 písm. c) AZ, pokud je dílo rozmnoženo v rámci vyučování. V těchto případech nezáleží na tom, zda pedagog kopie děl studentům ponechá či nikoliv.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4063" y="383116"/>
            <a:ext cx="10753200" cy="451576"/>
          </a:xfrm>
        </p:spPr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70811"/>
            <a:ext cx="10753200" cy="4761189"/>
          </a:xfrm>
        </p:spPr>
        <p:txBody>
          <a:bodyPr/>
          <a:lstStyle/>
          <a:p>
            <a:r>
              <a:rPr lang="cs-CZ" dirty="0"/>
              <a:t>Školský zákon</a:t>
            </a:r>
          </a:p>
          <a:p>
            <a:r>
              <a:rPr lang="cs-CZ" dirty="0"/>
              <a:t>Zákon o pedagogických pracovnících</a:t>
            </a:r>
          </a:p>
          <a:p>
            <a:r>
              <a:rPr lang="cs-CZ" dirty="0"/>
              <a:t>Zákoník práce</a:t>
            </a:r>
          </a:p>
          <a:p>
            <a:r>
              <a:rPr lang="cs-CZ" dirty="0"/>
              <a:t>Autorský zákon</a:t>
            </a:r>
          </a:p>
          <a:p>
            <a:pPr>
              <a:buNone/>
            </a:pPr>
            <a:r>
              <a:rPr lang="cs-CZ" dirty="0"/>
              <a:t>+</a:t>
            </a:r>
          </a:p>
          <a:p>
            <a:r>
              <a:rPr lang="cs-CZ" dirty="0"/>
              <a:t>nařízení vlády, vyhlášky, právní výklady MŠMT, směrnice MŠMT, </a:t>
            </a:r>
            <a:r>
              <a:rPr lang="cs-CZ" dirty="0" err="1"/>
              <a:t>Věštníky</a:t>
            </a:r>
            <a:r>
              <a:rPr lang="cs-CZ" dirty="0"/>
              <a:t> MŠMT</a:t>
            </a:r>
          </a:p>
          <a:p>
            <a:r>
              <a:rPr lang="cs-CZ" dirty="0">
                <a:hlinkClick r:id="rId2"/>
              </a:rPr>
              <a:t>https://www.msmt.cz/ministerstvo/urednik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Pedagog předá tištěné odborné dílo nebo jeho část studentům, aby si ho na kopírce (ve škole nebo mimo školu) okopírovali sami.</a:t>
            </a:r>
          </a:p>
          <a:p>
            <a:endParaRPr lang="cs-CZ" dirty="0"/>
          </a:p>
          <a:p>
            <a:pPr lvl="1"/>
            <a:r>
              <a:rPr lang="cs-CZ" dirty="0"/>
              <a:t>Studenti a další fyzické osoby jsou oprávněny zhotovovat si jak tištěné, tak i digitální </a:t>
            </a:r>
            <a:r>
              <a:rPr lang="pl-PL" dirty="0"/>
              <a:t>rozmnoženiny pro vlastní potřeby studia v rámci § 30 a 30a AZ, a to bez ohledu na </a:t>
            </a:r>
            <a:r>
              <a:rPr lang="cs-CZ" dirty="0"/>
              <a:t>právní povahu zdroje, z nějž čerpají. </a:t>
            </a:r>
          </a:p>
          <a:p>
            <a:pPr lvl="1"/>
            <a:r>
              <a:rPr lang="cs-CZ" dirty="0"/>
              <a:t>Pedagog by však měl při předávání díla zprostředkovat půjčením díla studentům ze školník knihovny, která je k tomu </a:t>
            </a:r>
            <a:r>
              <a:rPr lang="pl-PL" dirty="0"/>
              <a:t>oprávněna dle § 37 odst.2 AZ.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27538"/>
            <a:ext cx="10753200" cy="5304462"/>
          </a:xfrm>
        </p:spPr>
        <p:txBody>
          <a:bodyPr/>
          <a:lstStyle/>
          <a:p>
            <a:r>
              <a:rPr lang="cs-CZ" dirty="0"/>
              <a:t>Pedagog při výuce ve svých prezentacích, přednáškách apod. používá díla jiných autorů (odborná díla, fotografie, videa apod.)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Pedagog tak může činit s odkazem </a:t>
            </a:r>
            <a:r>
              <a:rPr lang="cs-CZ" b="1" dirty="0"/>
              <a:t>na §31 odst. 1 písm. a) </a:t>
            </a:r>
            <a:r>
              <a:rPr lang="cs-CZ" b="1" dirty="0" err="1"/>
              <a:t>a</a:t>
            </a:r>
            <a:r>
              <a:rPr lang="cs-CZ" b="1" dirty="0"/>
              <a:t> b</a:t>
            </a:r>
            <a:r>
              <a:rPr lang="cs-CZ" dirty="0"/>
              <a:t>) AZ</a:t>
            </a:r>
          </a:p>
          <a:p>
            <a:pPr lvl="1"/>
            <a:r>
              <a:rPr lang="cs-CZ" dirty="0"/>
              <a:t>užití výňatků musí být </a:t>
            </a:r>
            <a:r>
              <a:rPr lang="cs-CZ" sz="2400" dirty="0"/>
              <a:t>v </a:t>
            </a:r>
            <a:r>
              <a:rPr lang="cs-CZ" dirty="0"/>
              <a:t>odůvodněné míře</a:t>
            </a:r>
          </a:p>
          <a:p>
            <a:pPr lvl="1"/>
            <a:r>
              <a:rPr lang="cs-CZ" dirty="0"/>
              <a:t>užití celých drobných děl musí být za účelem kritiky nebo recenze a v souladu s poctivými zvyklostmi a v</a:t>
            </a:r>
            <a:r>
              <a:rPr lang="cs-CZ" sz="2400" dirty="0"/>
              <a:t> </a:t>
            </a:r>
            <a:r>
              <a:rPr lang="cs-CZ" dirty="0"/>
              <a:t>rozsahu vyžadovaném konkrétním účelem. </a:t>
            </a:r>
          </a:p>
          <a:p>
            <a:pPr lvl="1"/>
            <a:r>
              <a:rPr lang="cs-CZ" sz="2000" dirty="0"/>
              <a:t>S </a:t>
            </a:r>
            <a:r>
              <a:rPr lang="cs-CZ" dirty="0"/>
              <a:t>ohledem na znění výjimky §31 odst. 1 písm. c) AZ může pedagog využít dílo při vyučování </a:t>
            </a:r>
            <a:r>
              <a:rPr lang="cs-CZ" sz="2000" dirty="0"/>
              <a:t>(může </a:t>
            </a:r>
            <a:r>
              <a:rPr lang="cs-CZ" dirty="0"/>
              <a:t>tak například vyhledávat dílo před studenty online) </a:t>
            </a:r>
            <a:r>
              <a:rPr lang="cs-CZ" sz="1800" dirty="0"/>
              <a:t>a nikoliv před vyučováním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Elektronickou rozmnoženinu díla </a:t>
            </a:r>
            <a:r>
              <a:rPr lang="cs-CZ" sz="1800" dirty="0"/>
              <a:t>používaného v prezentaci si může </a:t>
            </a:r>
            <a:r>
              <a:rPr lang="pl-PL" dirty="0"/>
              <a:t>pedagog zhotovit s odkazem na § 31 odst. </a:t>
            </a:r>
            <a:r>
              <a:rPr lang="pl-PL" sz="2400" dirty="0"/>
              <a:t>1 </a:t>
            </a:r>
            <a:r>
              <a:rPr lang="pl-PL" dirty="0"/>
              <a:t>písm. a) nebo b) AZ.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r>
              <a:rPr lang="cs-CZ" dirty="0"/>
              <a:t>Pedagog zkopíruje odborné dílo v elektronické podobě z legálního internetového zdroje (elektronické knihy) a prostřednictvím </a:t>
            </a:r>
            <a:r>
              <a:rPr lang="cs-CZ" dirty="0" err="1"/>
              <a:t>flashky</a:t>
            </a:r>
            <a:r>
              <a:rPr lang="cs-CZ" dirty="0"/>
              <a:t> (e-mailem, prostřednictvím úložiště) poskytne dílo studentům, kteří si ho zkopírují do svých počítačů</a:t>
            </a:r>
          </a:p>
          <a:p>
            <a:pPr lvl="1"/>
            <a:r>
              <a:rPr lang="cs-CZ" dirty="0"/>
              <a:t>primárně záleží na licenčních ujednáních vážících se k dílu, jež je rozmnožováno, Existují </a:t>
            </a:r>
            <a:r>
              <a:rPr lang="cs-CZ" dirty="0" err="1"/>
              <a:t>díIa</a:t>
            </a:r>
            <a:r>
              <a:rPr lang="cs-CZ" dirty="0"/>
              <a:t>, u nichž autor proklamuje možnost takovéto dílo volně šířit pod některou </a:t>
            </a:r>
            <a:r>
              <a:rPr lang="cs-CZ" dirty="0" err="1"/>
              <a:t>zlicencí</a:t>
            </a:r>
            <a:r>
              <a:rPr lang="cs-CZ" dirty="0"/>
              <a:t> [např.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r>
              <a:rPr lang="cs-CZ" dirty="0"/>
              <a:t> </a:t>
            </a:r>
            <a:r>
              <a:rPr lang="cs-CZ" dirty="0" err="1"/>
              <a:t>licenceJ</a:t>
            </a:r>
            <a:r>
              <a:rPr lang="cs-CZ" dirty="0"/>
              <a:t>. Obecně však nikdo nesmí bez dalšího šířit dílo chráněné autorským právem bez svolení autora.</a:t>
            </a:r>
          </a:p>
          <a:p>
            <a:pPr lvl="1"/>
            <a:r>
              <a:rPr lang="cs-CZ" dirty="0"/>
              <a:t>Výjimku citace dle § 31 AZ lze na konání pedagoga použít při splnění několika podmínek. Pedagog může využít výjimky </a:t>
            </a:r>
            <a:r>
              <a:rPr lang="cs-CZ" dirty="0" err="1"/>
              <a:t>dte</a:t>
            </a:r>
            <a:r>
              <a:rPr lang="cs-CZ" dirty="0"/>
              <a:t> § 31 odst. 1 písm. b) AZ, ovšem v takovém případě se musí jednat pouze o výňatek z díla nebo o drobné dílo (např. báseň, jedna webová stránka, apod.). Nelze tedy rozšiřovat celou knihu či učebnici. Dílo smí pedagog rozšířit pouze za účelem kritiky nebo recenze a zároveň nesmí svým jednáním sledovat nepoctivý účel.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Společenská role pedagoga jako vzor pro studenty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by měl být zvlášť opatrný na dodržování platného práva</a:t>
            </a:r>
          </a:p>
          <a:p>
            <a:r>
              <a:rPr lang="cs-CZ" dirty="0"/>
              <a:t>výjimky z AZ by tedy pedagogové neměli nadužívat</a:t>
            </a:r>
          </a:p>
          <a:p>
            <a:r>
              <a:rPr lang="cs-CZ" dirty="0"/>
              <a:t> Pozor na výjimky stanové § 31 (odst. 1 písm. b) a c)) o možnosti užít, a tedy i rozšířit celé dílo v rámci vyučování </a:t>
            </a:r>
          </a:p>
          <a:p>
            <a:pPr lvl="1"/>
            <a:r>
              <a:rPr lang="cs-CZ" dirty="0"/>
              <a:t>takové rozšiřování by nemělo hraničit s požadavkem na </a:t>
            </a:r>
            <a:r>
              <a:rPr lang="cs-CZ" b="1" dirty="0"/>
              <a:t>užívání </a:t>
            </a:r>
            <a:r>
              <a:rPr lang="cs-CZ" b="1" dirty="0" err="1"/>
              <a:t>díIa</a:t>
            </a:r>
            <a:r>
              <a:rPr lang="cs-CZ" b="1" dirty="0"/>
              <a:t> běžným způsobem </a:t>
            </a:r>
            <a:r>
              <a:rPr lang="cs-CZ" dirty="0"/>
              <a:t>dle § 29 odst. 1 AZ </a:t>
            </a:r>
          </a:p>
          <a:p>
            <a:pPr lvl="1"/>
            <a:r>
              <a:rPr lang="cs-CZ" dirty="0"/>
              <a:t>extenzivní výklad zákonné výjimky by se neměl dostat </a:t>
            </a:r>
            <a:r>
              <a:rPr lang="pl-PL" dirty="0"/>
              <a:t>do </a:t>
            </a:r>
            <a:r>
              <a:rPr lang="pl-PL" b="1" dirty="0"/>
              <a:t>rozporu s dobrými mravy</a:t>
            </a:r>
            <a:r>
              <a:rPr lang="pl-PL" dirty="0"/>
              <a:t>, což je podle § 2 odst.3 OZ zakázáno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 a zdroje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Školský zákon, </a:t>
            </a:r>
            <a:r>
              <a:rPr lang="cs-CZ" sz="2000" dirty="0" err="1"/>
              <a:t>Zákon</a:t>
            </a:r>
            <a:r>
              <a:rPr lang="cs-CZ" sz="2000" dirty="0"/>
              <a:t> o pedagogických pracovnících, Zákoník práce, Autorský zákon</a:t>
            </a:r>
          </a:p>
          <a:p>
            <a:r>
              <a:rPr lang="cs-CZ" sz="2000" dirty="0" err="1"/>
              <a:t>EDUin.cz</a:t>
            </a:r>
            <a:endParaRPr lang="cs-CZ" sz="2000" dirty="0"/>
          </a:p>
          <a:p>
            <a:r>
              <a:rPr lang="cs-CZ" sz="2000" dirty="0" err="1"/>
              <a:t>MŠMT.cz</a:t>
            </a:r>
            <a:endParaRPr lang="cs-CZ" sz="2000" dirty="0"/>
          </a:p>
          <a:p>
            <a:r>
              <a:rPr lang="cs-CZ" sz="2000" dirty="0"/>
              <a:t>Ústav státu a práva akademie věd ČR: Stanovisko k výkladu užití autorských děl ve školách z pohledu příslušných ustanovení autorského zákona </a:t>
            </a:r>
          </a:p>
          <a:p>
            <a:r>
              <a:rPr lang="cs-CZ" sz="2000" dirty="0"/>
              <a:t>Řízení školy online: Zákonné a nezákonné užití učebnic, odborných publikací a literárních děl při výuce (otevřený článek)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40315" y="503432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94874"/>
            <a:ext cx="10753200" cy="4737126"/>
          </a:xfrm>
        </p:spPr>
        <p:txBody>
          <a:bodyPr/>
          <a:lstStyle/>
          <a:p>
            <a:pPr>
              <a:buNone/>
            </a:pPr>
            <a:r>
              <a:rPr lang="cs-CZ" sz="1800" dirty="0"/>
              <a:t>Zákon č. 561/2004 </a:t>
            </a:r>
            <a:r>
              <a:rPr lang="cs-CZ" sz="1800" dirty="0" err="1"/>
              <a:t>Sb.</a:t>
            </a:r>
            <a:r>
              <a:rPr lang="cs-CZ" sz="1800" i="1" dirty="0" err="1"/>
              <a:t>Zákon</a:t>
            </a:r>
            <a:r>
              <a:rPr lang="cs-CZ" sz="1800" i="1" dirty="0"/>
              <a:t> o předškolním, základním, středním, vyšším odborném a jiném vzdělávání</a:t>
            </a:r>
            <a:endParaRPr lang="cs-CZ" sz="1800" dirty="0"/>
          </a:p>
          <a:p>
            <a:endParaRPr lang="cs-CZ" sz="2400" dirty="0"/>
          </a:p>
          <a:p>
            <a:r>
              <a:rPr lang="cs-CZ" sz="2400" dirty="0"/>
              <a:t>Upravuje předškolní, základní, střední, vyšší odborné a některé jiné vzdělávání ve školách a školských zařízeních, </a:t>
            </a:r>
          </a:p>
          <a:p>
            <a:r>
              <a:rPr lang="cs-CZ" sz="2400" dirty="0"/>
              <a:t>stanoví podmínky, za nichž se vzdělávání a výchova (dále jen "vzdělávání") uskutečňuje, </a:t>
            </a:r>
          </a:p>
          <a:p>
            <a:r>
              <a:rPr lang="cs-CZ" sz="2400" dirty="0"/>
              <a:t>vymezuje práva a povinnosti fyzických a právnických osob při vzdělávání a </a:t>
            </a:r>
          </a:p>
          <a:p>
            <a:r>
              <a:rPr lang="cs-CZ" sz="2400" dirty="0"/>
              <a:t>stanoví působnost orgánů vykonávajících státní správu a samosprávu ve školství.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ČTVRTÁ: STŘEDNÍ VZDĚLÁVÁNÍ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HLAVA I: CÍLE A STUPNĚ STŘEDNÍHO VZDĚLÁNÍ, PŘIJÍMÁNÍ KE VZDĚLÁVÁNÍ, JEHO ORGANIZACE A PRŮBĚH</a:t>
            </a:r>
          </a:p>
          <a:p>
            <a:r>
              <a:rPr lang="cs-CZ" dirty="0"/>
              <a:t>HLAVA II: UKONČOVÁNÍ STŘEDNÍHO VZDĚLÁVÁNÍ</a:t>
            </a:r>
          </a:p>
          <a:p>
            <a:r>
              <a:rPr lang="cs-CZ" dirty="0"/>
              <a:t>HLAVA III: NÁSTAVBOVÉ STUDIUM A ZKRÁCENÉ STUDIUM PRO ZÍSKÁNÍ STŘEDNÍHO VZDĚLÁNÍ S VÝUČNÍM LISTEM A STŘEDNÍHO VZDĚLÁNÍ S MATURITNÍ ZKOUŠKOU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pedagogických pracovnících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Zákon č. 563/2004 Sb., o pedagogických pracovnících</a:t>
            </a:r>
          </a:p>
          <a:p>
            <a:r>
              <a:rPr lang="cs-CZ" dirty="0"/>
              <a:t>viz osobnost učitele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8C8B80-3438-DF25-D93C-19F437B32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060086-CEB3-B105-22F1-A7A7169E81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FA22BF-EB5F-2974-0DDE-D48BB6FA3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zákona o pedagogických pracovnících účinná k 1.9.2023 a 1.1.2024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D5E04E-BC68-29ED-7FB0-0344F394D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88456"/>
            <a:ext cx="10753200" cy="384354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Možnost zaměstnat osobu bez pedagogické složky vzdělání na 2. stupni ZŠ a na středních školách až na dobu 3 let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Změna kvalifikačních předpokladů pro osoby, které se nově chtějí stát asistentem pedagoga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Zakotvení školského logopeda jako samostatné kategorie pedagogického pracovníka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Změna nejvyšší přípustné délky řetězení smluv u pracovního poměru na dobu určitou ze 3 let na 9 let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Zrušení akreditace průběžného DVPP 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Právní zakotvení dvouletého adaptačního období začínajících učitelů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Nový právní rámec velikosti rozpočtu školství na platy učitelů</a:t>
            </a:r>
          </a:p>
        </p:txBody>
      </p:sp>
    </p:spTree>
    <p:extLst>
      <p:ext uri="{BB962C8B-B14F-4D97-AF65-F5344CB8AC3E}">
        <p14:creationId xmlns:p14="http://schemas.microsoft.com/office/powerpoint/2010/main" val="350879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zákona o PP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537"/>
            <a:ext cx="10753200" cy="4484463"/>
          </a:xfrm>
        </p:spPr>
        <p:txBody>
          <a:bodyPr/>
          <a:lstStyle/>
          <a:p>
            <a:r>
              <a:rPr lang="cs-CZ" dirty="0"/>
              <a:t>cílem návrhu je:</a:t>
            </a:r>
          </a:p>
          <a:p>
            <a:pPr lvl="1"/>
            <a:r>
              <a:rPr lang="cs-CZ" dirty="0"/>
              <a:t> zvýšení zapojení odborníků z praxe do výuky a </a:t>
            </a:r>
          </a:p>
          <a:p>
            <a:pPr lvl="1"/>
            <a:r>
              <a:rPr lang="cs-CZ" dirty="0"/>
              <a:t>záměr řešit palčivý problém nedostatku učitelů odborných předmětů</a:t>
            </a:r>
          </a:p>
          <a:p>
            <a:r>
              <a:rPr lang="cs-CZ" dirty="0"/>
              <a:t>důvod:</a:t>
            </a:r>
          </a:p>
          <a:p>
            <a:pPr lvl="1"/>
            <a:r>
              <a:rPr lang="cs-CZ" dirty="0"/>
              <a:t> slabé populační ročníky studující na vysokých školách, </a:t>
            </a:r>
          </a:p>
          <a:p>
            <a:pPr lvl="1"/>
            <a:r>
              <a:rPr lang="cs-CZ" dirty="0"/>
              <a:t>vysoký průměrný věk pedagogů hlavně na úrovni středního a vyššího odborného školství,</a:t>
            </a:r>
          </a:p>
          <a:p>
            <a:pPr lvl="1"/>
            <a:r>
              <a:rPr lang="cs-CZ" dirty="0"/>
              <a:t>předpokládaný zásadní nedostatek pedagogů v budoucích letech,</a:t>
            </a:r>
          </a:p>
          <a:p>
            <a:pPr lvl="1"/>
            <a:r>
              <a:rPr lang="cs-CZ" dirty="0"/>
              <a:t>velký problém se zajištěním kvalifikované výuky v některých krajích (Karlovarském)</a:t>
            </a:r>
          </a:p>
          <a:p>
            <a:r>
              <a:rPr lang="cs-CZ" dirty="0"/>
              <a:t>úprava ministra umožňuje tzv. </a:t>
            </a:r>
            <a:r>
              <a:rPr lang="cs-CZ" b="1" dirty="0"/>
              <a:t>“na výjimku” učit v podstatě komukoliv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355376-01DD-36C2-173A-49369FC460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ED497A-7E74-8BCF-78BC-8CF7FEA7E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9D2310-4FBA-92C9-4514-C719186E5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§ 9a Zákona o pedagogických pracovnících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F5DC6120-0C65-3A04-2634-CF38EB28D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01655"/>
              </p:ext>
            </p:extLst>
          </p:nvPr>
        </p:nvGraphicFramePr>
        <p:xfrm>
          <a:off x="137885" y="1414782"/>
          <a:ext cx="11916230" cy="541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246">
                  <a:extLst>
                    <a:ext uri="{9D8B030D-6E8A-4147-A177-3AD203B41FA5}">
                      <a16:colId xmlns:a16="http://schemas.microsoft.com/office/drawing/2014/main" val="3463175274"/>
                    </a:ext>
                  </a:extLst>
                </a:gridCol>
                <a:gridCol w="2383246">
                  <a:extLst>
                    <a:ext uri="{9D8B030D-6E8A-4147-A177-3AD203B41FA5}">
                      <a16:colId xmlns:a16="http://schemas.microsoft.com/office/drawing/2014/main" val="4126054589"/>
                    </a:ext>
                  </a:extLst>
                </a:gridCol>
                <a:gridCol w="2383246">
                  <a:extLst>
                    <a:ext uri="{9D8B030D-6E8A-4147-A177-3AD203B41FA5}">
                      <a16:colId xmlns:a16="http://schemas.microsoft.com/office/drawing/2014/main" val="2655590072"/>
                    </a:ext>
                  </a:extLst>
                </a:gridCol>
                <a:gridCol w="2383246">
                  <a:extLst>
                    <a:ext uri="{9D8B030D-6E8A-4147-A177-3AD203B41FA5}">
                      <a16:colId xmlns:a16="http://schemas.microsoft.com/office/drawing/2014/main" val="2198588886"/>
                    </a:ext>
                  </a:extLst>
                </a:gridCol>
                <a:gridCol w="2383246">
                  <a:extLst>
                    <a:ext uri="{9D8B030D-6E8A-4147-A177-3AD203B41FA5}">
                      <a16:colId xmlns:a16="http://schemas.microsoft.com/office/drawing/2014/main" val="1491254380"/>
                    </a:ext>
                  </a:extLst>
                </a:gridCol>
              </a:tblGrid>
              <a:tr h="109969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Učitel 2. </a:t>
                      </a:r>
                      <a:r>
                        <a:rPr lang="cs-CZ" dirty="0" err="1"/>
                        <a:t>stupneě</a:t>
                      </a:r>
                      <a:r>
                        <a:rPr lang="cs-CZ" dirty="0"/>
                        <a:t> ZŠ</a:t>
                      </a:r>
                    </a:p>
                    <a:p>
                      <a:r>
                        <a:rPr lang="cs-CZ" dirty="0"/>
                        <a:t>+</a:t>
                      </a:r>
                    </a:p>
                    <a:p>
                      <a:r>
                        <a:rPr lang="cs-CZ" dirty="0"/>
                        <a:t>Učitel všeobecně </a:t>
                      </a:r>
                      <a:r>
                        <a:rPr lang="cs-CZ" dirty="0" err="1"/>
                        <a:t>vzděl</a:t>
                      </a:r>
                      <a:r>
                        <a:rPr lang="cs-CZ" dirty="0"/>
                        <a:t>. předmětů SŠ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Učitel odborných předmětů, praktického vyuč. a 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Učitel praktického vyuč. A 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Učitel 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23252"/>
                  </a:ext>
                </a:extLst>
              </a:tr>
              <a:tr h="2137907">
                <a:tc>
                  <a:txBody>
                    <a:bodyPr/>
                    <a:lstStyle/>
                    <a:p>
                      <a:r>
                        <a:rPr lang="cs-CZ" dirty="0"/>
                        <a:t>Vzdělání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Akr. Mgr. studijní program (odpovídající vyuč. předmětu)</a:t>
                      </a:r>
                    </a:p>
                    <a:p>
                      <a:r>
                        <a:rPr lang="cs-CZ" dirty="0"/>
                        <a:t>/</a:t>
                      </a:r>
                      <a:r>
                        <a:rPr lang="cs-CZ" dirty="0" err="1"/>
                        <a:t>Bc.v</a:t>
                      </a:r>
                      <a:r>
                        <a:rPr lang="cs-CZ" dirty="0"/>
                        <a:t> oblasti pedagogických věd a současně </a:t>
                      </a:r>
                      <a:r>
                        <a:rPr lang="cs-CZ" dirty="0" err="1"/>
                        <a:t>studentt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Mgr.navazujícího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Akr. Mgr. studijní program (odpovídající vyuč. předmětu)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SŠ s maturitou v oboru odpovídajícímu vyuč. předmětu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SŠ s výučním listem v oboru odpovídajícímu vyuč.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212742"/>
                  </a:ext>
                </a:extLst>
              </a:tr>
              <a:tr h="655799">
                <a:tc>
                  <a:txBody>
                    <a:bodyPr/>
                    <a:lstStyle/>
                    <a:p>
                      <a:r>
                        <a:rPr lang="cs-CZ" dirty="0"/>
                        <a:t>Souvislá praxe v oboru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Nejméně 5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235034"/>
                  </a:ext>
                </a:extLst>
              </a:tr>
              <a:tr h="1285932">
                <a:tc>
                  <a:txBody>
                    <a:bodyPr/>
                    <a:lstStyle/>
                    <a:p>
                      <a:r>
                        <a:rPr lang="cs-CZ" dirty="0"/>
                        <a:t>Uznání odborné kvalifikace učitele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Max. 3 roky/ ukončení Mgr.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Max. 3 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39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7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Zákoník práce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upravuje pracovní dobu, bezpečnost a ochranu zdraví při práci, péči o zaměstnance a pracovní podmínky</a:t>
            </a:r>
          </a:p>
          <a:p>
            <a:r>
              <a:rPr lang="cs-CZ" dirty="0"/>
              <a:t>omezení pro zaměstnance ve věku 15 – 18 let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379</TotalTime>
  <Words>2432</Words>
  <Application>Microsoft Office PowerPoint</Application>
  <PresentationFormat>Širokoúhlá obrazovka</PresentationFormat>
  <Paragraphs>199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prezentace-edu-cz</vt:lpstr>
      <vt:lpstr>Právní předpisy vztahující se k výuce praktického vyučování</vt:lpstr>
      <vt:lpstr>Právní předpisy</vt:lpstr>
      <vt:lpstr>Školský zákon</vt:lpstr>
      <vt:lpstr>ČÁST ČTVRTÁ: STŘEDNÍ VZDĚLÁVÁNÍ  </vt:lpstr>
      <vt:lpstr>Zákon o pedagogických pracovnících </vt:lpstr>
      <vt:lpstr>Novela zákona o pedagogických pracovnících účinná k 1.9.2023 a 1.1.2024</vt:lpstr>
      <vt:lpstr>Novela zákona o PP</vt:lpstr>
      <vt:lpstr>§ 9a Zákona o pedagogických pracovnících</vt:lpstr>
      <vt:lpstr>Zákoník práce</vt:lpstr>
      <vt:lpstr>Příklady omezeních</vt:lpstr>
      <vt:lpstr>Autorský zákon</vt:lpstr>
      <vt:lpstr>Autorské dílo</vt:lpstr>
      <vt:lpstr>Autorská díla využívaná ve škole</vt:lpstr>
      <vt:lpstr>Využití autorského díla bez souhlasu autora</vt:lpstr>
      <vt:lpstr>3 krokový test - §29 odst 1 AZ</vt:lpstr>
      <vt:lpstr>§30 AZ Volná užití</vt:lpstr>
      <vt:lpstr>§30a AZ Rozmnožování na papír nebo na podobný podklad </vt:lpstr>
      <vt:lpstr>§31 AZ Citace</vt:lpstr>
      <vt:lpstr>Výklad hraničních situací s přihlédnutím k  § 30, 30a a 31 AZ:</vt:lpstr>
      <vt:lpstr>Prezentace aplikace PowerPoint</vt:lpstr>
      <vt:lpstr>Prezentace aplikace PowerPoint</vt:lpstr>
      <vt:lpstr>Prezentace aplikace PowerPoint</vt:lpstr>
      <vt:lpstr>Společenská role pedagoga jako vzor pro studenty</vt:lpstr>
      <vt:lpstr>Užitečné odkazy a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Nikola Straková</cp:lastModifiedBy>
  <cp:revision>41</cp:revision>
  <cp:lastPrinted>1601-01-01T00:00:00Z</cp:lastPrinted>
  <dcterms:created xsi:type="dcterms:W3CDTF">2019-06-11T20:19:30Z</dcterms:created>
  <dcterms:modified xsi:type="dcterms:W3CDTF">2024-10-21T12:14:45Z</dcterms:modified>
</cp:coreProperties>
</file>