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3" r:id="rId2"/>
  </p:sldMasterIdLst>
  <p:notesMasterIdLst>
    <p:notesMasterId r:id="rId39"/>
  </p:notesMasterIdLst>
  <p:handoutMasterIdLst>
    <p:handoutMasterId r:id="rId40"/>
  </p:handoutMasterIdLst>
  <p:sldIdLst>
    <p:sldId id="256" r:id="rId3"/>
    <p:sldId id="297" r:id="rId4"/>
    <p:sldId id="312" r:id="rId5"/>
    <p:sldId id="320" r:id="rId6"/>
    <p:sldId id="305" r:id="rId7"/>
    <p:sldId id="306" r:id="rId8"/>
    <p:sldId id="307" r:id="rId9"/>
    <p:sldId id="298" r:id="rId10"/>
    <p:sldId id="301" r:id="rId11"/>
    <p:sldId id="299" r:id="rId12"/>
    <p:sldId id="300" r:id="rId13"/>
    <p:sldId id="326" r:id="rId14"/>
    <p:sldId id="304" r:id="rId15"/>
    <p:sldId id="327" r:id="rId16"/>
    <p:sldId id="330" r:id="rId17"/>
    <p:sldId id="328" r:id="rId18"/>
    <p:sldId id="329" r:id="rId19"/>
    <p:sldId id="331" r:id="rId20"/>
    <p:sldId id="302" r:id="rId21"/>
    <p:sldId id="295" r:id="rId22"/>
    <p:sldId id="294" r:id="rId23"/>
    <p:sldId id="321" r:id="rId24"/>
    <p:sldId id="322" r:id="rId25"/>
    <p:sldId id="323" r:id="rId26"/>
    <p:sldId id="324" r:id="rId27"/>
    <p:sldId id="325" r:id="rId28"/>
    <p:sldId id="308" r:id="rId29"/>
    <p:sldId id="309" r:id="rId30"/>
    <p:sldId id="310" r:id="rId31"/>
    <p:sldId id="311" r:id="rId32"/>
    <p:sldId id="315" r:id="rId33"/>
    <p:sldId id="313" r:id="rId34"/>
    <p:sldId id="316" r:id="rId35"/>
    <p:sldId id="317" r:id="rId36"/>
    <p:sldId id="318" r:id="rId37"/>
    <p:sldId id="319" r:id="rId38"/>
  </p:sldIdLst>
  <p:sldSz cx="9906000" cy="6858000" type="A4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ázková Hana" initials="MH" lastIdx="1" clrIdx="0">
    <p:extLst>
      <p:ext uri="{19B8F6BF-5375-455C-9EA6-DF929625EA0E}">
        <p15:presenceInfo xmlns="" xmlns:p15="http://schemas.microsoft.com/office/powerpoint/2012/main" userId="S-1-5-21-2608221213-2629703840-654687152-15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84" y="-6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cs-CZ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Spolupráce fiktivní a reálné firmy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base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Některé fiktivní firmy spolupracují s reálnou firmou, prodávají výrobky reálné firmy, poskytují její služby, nesou její jméno nebo svým jménem sponzora připomínají. Jde o oboustranně výhodnou spolupráci – žáci se seznámí s chodem reálné firmy, na oplátku dostávají propagační předměty, rady a někdy i technickou a materiální pomoc od partnerské firmy pro svou činnost. 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reálné firmy má spolupráce s fiktivní firmou také mnoho výhod. Mohou touto cestou získat dobře připravenou pracovní sílu a spolupráci využít i jako trénink budoucích zaměstnanců, kteří se rekrutují z řad žáků fiktivní firmy, nebo snížit náklady na vyhledávání nových zaměstnanců i čas nutný na jejich zapracování. Spoluprací se žáky má reálná firma možnost také volně otestovat průzkum trhu pro nové výrobky a může se také vyvarovat chybného umisťování nových pracovníků.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A1422-5B0C-415B-B749-D9222588CE26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8135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19252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956865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sled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956865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EAF95B-C7B7-4C8F-ACD1-5A1EB28B715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83" y="2900365"/>
            <a:ext cx="92313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23783" y="4116403"/>
            <a:ext cx="92313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5" y="414000"/>
            <a:ext cx="1244445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85000" y="1692002"/>
            <a:ext cx="8736975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83" y="2900365"/>
            <a:ext cx="92313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23783" y="4116403"/>
            <a:ext cx="92313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5" y="414000"/>
            <a:ext cx="1235635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692002"/>
            <a:ext cx="8736975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589" y="1296001"/>
            <a:ext cx="8736112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5589" y="1296001"/>
            <a:ext cx="424125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720000"/>
            <a:ext cx="8736975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79163" y="1290515"/>
            <a:ext cx="424125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85000" y="1692001"/>
            <a:ext cx="424124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5079165" y="1690271"/>
            <a:ext cx="424124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3152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84299" y="1695075"/>
            <a:ext cx="4239961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89" y="5599670"/>
            <a:ext cx="4239960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5079165" y="1667024"/>
            <a:ext cx="424124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07500" y="1692003"/>
            <a:ext cx="2690614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999" y="4414271"/>
            <a:ext cx="2691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7500" y="4414271"/>
            <a:ext cx="2691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0975" y="4414270"/>
            <a:ext cx="2691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90" y="4025136"/>
            <a:ext cx="269061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7886" y="4025136"/>
            <a:ext cx="269061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31167" y="4025136"/>
            <a:ext cx="269061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85000" y="1692003"/>
            <a:ext cx="2690614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630001" y="1692003"/>
            <a:ext cx="2690614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5589" y="1296001"/>
            <a:ext cx="8736112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720000"/>
            <a:ext cx="8736975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5096173" y="692150"/>
            <a:ext cx="4225802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84299" y="692151"/>
            <a:ext cx="4239961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89" y="5599670"/>
            <a:ext cx="4239960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85000" y="692150"/>
            <a:ext cx="8736975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84998" y="718713"/>
            <a:ext cx="424125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999" y="4500000"/>
            <a:ext cx="424125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588" y="4068000"/>
            <a:ext cx="424125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79163" y="4500000"/>
            <a:ext cx="424125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79752" y="4068000"/>
            <a:ext cx="424125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79164" y="718713"/>
            <a:ext cx="424125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60" y="6060455"/>
            <a:ext cx="682940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36375" y="6228000"/>
            <a:ext cx="20475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906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96" y="6053204"/>
            <a:ext cx="695292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2" y="2019299"/>
            <a:ext cx="3342923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36375" y="6228000"/>
            <a:ext cx="20475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94" y="2434289"/>
            <a:ext cx="6234710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5000" y="6228000"/>
            <a:ext cx="6435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6375" y="6228000"/>
            <a:ext cx="20475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1436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/>
          <a:lstStyle/>
          <a:p>
            <a:fld id="{D6BEB6E2-31CD-49AB-AAEC-E3DF302090A2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00FA-DA35-4D93-A7E9-52D07CF9AC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0002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60568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9296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4" r:id="rId3"/>
    <p:sldLayoutId id="2147483677" r:id="rId4"/>
    <p:sldLayoutId id="2147483666" r:id="rId5"/>
    <p:sldLayoutId id="2147483678" r:id="rId6"/>
    <p:sldLayoutId id="2147483672" r:id="rId7"/>
    <p:sldLayoutId id="2147483662" r:id="rId8"/>
    <p:sldLayoutId id="2147483679" r:id="rId9"/>
    <p:sldLayoutId id="2147483675" r:id="rId10"/>
    <p:sldLayoutId id="2147483680" r:id="rId11"/>
    <p:sldLayoutId id="2147483673" r:id="rId12"/>
    <p:sldLayoutId id="2147483707" r:id="rId13"/>
    <p:sldLayoutId id="2147483708" r:id="rId14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000" y="6228000"/>
            <a:ext cx="6435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6375" y="6228000"/>
            <a:ext cx="20475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00" y="720000"/>
            <a:ext cx="8736975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025" y="1872000"/>
            <a:ext cx="873697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p/centrum-fiktivnich-firem/sekretariat-reditele" TargetMode="External"/><Relationship Id="rId2" Type="http://schemas.openxmlformats.org/officeDocument/2006/relationships/hyperlink" Target="http://www.nuv.cz/p/centrum-fiktivnich-firem/reditel-fiktivni-firmy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nuv.cz/p/centrum-fiktivnich-firem/oddeleni-marketingu" TargetMode="External"/><Relationship Id="rId5" Type="http://schemas.openxmlformats.org/officeDocument/2006/relationships/hyperlink" Target="http://www.nuv.cz/p/centrum-fiktivnich-firem/obchodni-oddeleni" TargetMode="External"/><Relationship Id="rId4" Type="http://schemas.openxmlformats.org/officeDocument/2006/relationships/hyperlink" Target="http://www.nuv.cz/p/centrum-fiktivnich-firem/personalni-oddelen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CZpxQwKKc" TargetMode="External"/><Relationship Id="rId2" Type="http://schemas.openxmlformats.org/officeDocument/2006/relationships/hyperlink" Target="https://www.youtube.com/watch?v=8GUqDfO-LPU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200" dirty="0" smtClean="0"/>
              <a:t>Fiktivní firma</a:t>
            </a:r>
            <a:endParaRPr lang="cs-CZ" sz="4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</a:rPr>
              <a:t>Centrum fiktivních firem 2016/2017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ve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 Fiktivní firmy spolu obchodují navzájem podle běžných obchodních zvyklostí. </a:t>
            </a:r>
          </a:p>
          <a:p>
            <a:r>
              <a:rPr lang="cs-CZ" dirty="0" smtClean="0"/>
              <a:t>Její pracovníci uskutečňují všechny základní podnikové činnosti jako jsou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nákup, prodej, reklama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písemný i telefonický hospodářský styk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fakturace a účtování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činnosti podnikového sekretariátu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8504" y="260648"/>
            <a:ext cx="8736975" cy="451576"/>
          </a:xfrm>
        </p:spPr>
        <p:txBody>
          <a:bodyPr/>
          <a:lstStyle/>
          <a:p>
            <a:r>
              <a:rPr lang="cs-CZ" dirty="0" smtClean="0"/>
              <a:t>Hodnocení ve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44488" y="980728"/>
            <a:ext cx="9289032" cy="4851272"/>
          </a:xfrm>
        </p:spPr>
        <p:txBody>
          <a:bodyPr/>
          <a:lstStyle/>
          <a:p>
            <a:r>
              <a:rPr lang="cs-CZ" dirty="0" smtClean="0"/>
              <a:t>Začlenit klasické hodnocení tak, jak probíhá ve firmách.</a:t>
            </a:r>
          </a:p>
          <a:p>
            <a:r>
              <a:rPr lang="cs-CZ" dirty="0" smtClean="0"/>
              <a:t> Hodnotící arch (připraví personálním oddělení)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Každý vedoucí ohodnotí práci svých bezprostředních podřízených a navrhne známku.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Taktéž učitel vyplní tyto hodnotící archy.</a:t>
            </a:r>
          </a:p>
          <a:p>
            <a:r>
              <a:rPr lang="cs-CZ" dirty="0" smtClean="0"/>
              <a:t>Hodnotící pohovory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Hodnocený se vyjádří k posudkům.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Pokud se navržené známky shodují, je vše v pořádku.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Pokud je mezi nimi rozdíl, můžete dále pokračovat v hodnocení. </a:t>
            </a:r>
          </a:p>
          <a:p>
            <a:pPr algn="just">
              <a:buNone/>
            </a:pPr>
            <a:r>
              <a:rPr lang="cs-CZ" dirty="0" smtClean="0"/>
              <a:t>Konečná zodpovědnost za hodnocení je na učiteli, ale tento způsob hodnocení je mnohem blíže realitě a žáci jej jistě ocení.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Hodnotící arch/list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E400A23-5236-4093-8C9D-21C70E7186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579" y="1419580"/>
            <a:ext cx="7284829" cy="47930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učitelem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196752"/>
            <a:ext cx="8736975" cy="4635248"/>
          </a:xfrm>
        </p:spPr>
        <p:txBody>
          <a:bodyPr/>
          <a:lstStyle/>
          <a:p>
            <a:r>
              <a:rPr lang="cs-CZ" dirty="0" smtClean="0"/>
              <a:t>Ve značné míře na základě pozorování</a:t>
            </a:r>
          </a:p>
          <a:p>
            <a:r>
              <a:rPr lang="cs-CZ" dirty="0" smtClean="0"/>
              <a:t>Příklady ukazatelů hodnocení pro převod na klasifikační stupně:</a:t>
            </a:r>
          </a:p>
          <a:p>
            <a:pPr lvl="1"/>
            <a:r>
              <a:rPr lang="cs-CZ" dirty="0" smtClean="0"/>
              <a:t>Včasné vyřizování veškerých písemností</a:t>
            </a:r>
          </a:p>
          <a:p>
            <a:pPr lvl="1"/>
            <a:r>
              <a:rPr lang="cs-CZ" dirty="0" smtClean="0"/>
              <a:t>Vlastní iniciativa a aktivita</a:t>
            </a:r>
          </a:p>
          <a:p>
            <a:pPr lvl="1"/>
            <a:r>
              <a:rPr lang="cs-CZ" dirty="0" smtClean="0"/>
              <a:t>Stupeň samostatnosti v rozhodování, pečlivost</a:t>
            </a:r>
          </a:p>
          <a:p>
            <a:pPr lvl="1"/>
            <a:r>
              <a:rPr lang="cs-CZ" dirty="0" smtClean="0"/>
              <a:t>Znalost potřebné dokumentace</a:t>
            </a:r>
          </a:p>
          <a:p>
            <a:pPr lvl="1"/>
            <a:r>
              <a:rPr lang="cs-CZ" dirty="0" smtClean="0"/>
              <a:t>Kvalita a rychlost pracovních činností</a:t>
            </a:r>
          </a:p>
          <a:p>
            <a:pPr lvl="1"/>
            <a:r>
              <a:rPr lang="cs-CZ" dirty="0" smtClean="0"/>
              <a:t>Úroveň organizace práce (vlastní, příp. podřízených)</a:t>
            </a:r>
          </a:p>
          <a:p>
            <a:pPr lvl="1"/>
            <a:r>
              <a:rPr lang="cs-CZ" dirty="0" smtClean="0"/>
              <a:t>Vlastní náměty na zkvalitňování práce</a:t>
            </a:r>
          </a:p>
          <a:p>
            <a:pPr lvl="1"/>
            <a:r>
              <a:rPr lang="cs-CZ" dirty="0" smtClean="0"/>
              <a:t>Používání vlastního úsudku</a:t>
            </a:r>
          </a:p>
          <a:p>
            <a:pPr lvl="1"/>
            <a:r>
              <a:rPr lang="cs-CZ" dirty="0" smtClean="0"/>
              <a:t>Úroveň komunikace ve skupině</a:t>
            </a:r>
          </a:p>
          <a:p>
            <a:pPr lvl="1"/>
            <a:r>
              <a:rPr lang="cs-CZ" dirty="0" smtClean="0"/>
              <a:t>Úroveň využívání teoretických znalostí</a:t>
            </a:r>
          </a:p>
          <a:p>
            <a:pPr lvl="1"/>
            <a:r>
              <a:rPr lang="cs-CZ" dirty="0" smtClean="0"/>
              <a:t>Schopnost plánovat, organizovat, řídit a kontrolovat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centrum fiktivních firem </a:t>
            </a:r>
          </a:p>
          <a:p>
            <a:pPr lvl="1"/>
            <a:r>
              <a:rPr lang="cs-CZ" dirty="0" smtClean="0"/>
              <a:t>zaštiťuje NPI ČR</a:t>
            </a:r>
          </a:p>
          <a:p>
            <a:pPr lvl="1"/>
            <a:r>
              <a:rPr lang="cs-CZ" dirty="0" smtClean="0"/>
              <a:t>koordinuje fiktivní firmy zakládané na školách po celé ČR</a:t>
            </a:r>
          </a:p>
          <a:p>
            <a:r>
              <a:rPr lang="cs-CZ" dirty="0" smtClean="0"/>
              <a:t>Jak to funguje?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škola se zapojí </a:t>
            </a:r>
            <a:r>
              <a:rPr lang="cs-CZ" dirty="0" smtClean="0"/>
              <a:t>do programu CEFIF a </a:t>
            </a:r>
            <a:r>
              <a:rPr lang="cs-CZ" dirty="0" smtClean="0"/>
              <a:t>stane </a:t>
            </a:r>
            <a:r>
              <a:rPr lang="cs-CZ" dirty="0" smtClean="0"/>
              <a:t>se </a:t>
            </a:r>
            <a:r>
              <a:rPr lang="cs-CZ" dirty="0" smtClean="0"/>
              <a:t>členem</a:t>
            </a:r>
            <a:endParaRPr lang="cs-CZ" dirty="0" smtClean="0"/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třída vybere jméno </a:t>
            </a:r>
            <a:r>
              <a:rPr lang="cs-CZ" dirty="0" smtClean="0"/>
              <a:t>fiktivní firmy, předmět podnikání a </a:t>
            </a:r>
            <a:r>
              <a:rPr lang="cs-CZ" dirty="0" smtClean="0"/>
              <a:t>získá </a:t>
            </a:r>
            <a:r>
              <a:rPr lang="cs-CZ" dirty="0" smtClean="0"/>
              <a:t>identitu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err="1" smtClean="0"/>
              <a:t>FiF</a:t>
            </a:r>
            <a:r>
              <a:rPr lang="cs-CZ" dirty="0" smtClean="0"/>
              <a:t> se registruje </a:t>
            </a:r>
            <a:r>
              <a:rPr lang="cs-CZ" dirty="0" smtClean="0"/>
              <a:t>na CEFIF </a:t>
            </a:r>
            <a:r>
              <a:rPr lang="cs-CZ" dirty="0" err="1" smtClean="0"/>
              <a:t>Portalu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smtClean="0"/>
              <a:t>získá </a:t>
            </a:r>
            <a:r>
              <a:rPr lang="cs-CZ" dirty="0" smtClean="0"/>
              <a:t>přístup do pracovního prostředí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smtClean="0"/>
              <a:t>vyplní se </a:t>
            </a:r>
            <a:r>
              <a:rPr lang="cs-CZ" dirty="0" smtClean="0"/>
              <a:t>dotazník fiktivní firmy a </a:t>
            </a:r>
            <a:r>
              <a:rPr lang="cs-CZ" dirty="0" smtClean="0"/>
              <a:t>tak se ní dozvědí ostatní</a:t>
            </a:r>
            <a:endParaRPr lang="cs-CZ" dirty="0" smtClean="0"/>
          </a:p>
          <a:p>
            <a:pPr marL="781200" lvl="1" indent="-457200">
              <a:buFont typeface="+mj-lt"/>
              <a:buAutoNum type="arabicPeriod"/>
            </a:pPr>
            <a:r>
              <a:rPr lang="cs-CZ" dirty="0" err="1" smtClean="0"/>
              <a:t>FiF</a:t>
            </a:r>
            <a:r>
              <a:rPr lang="cs-CZ" dirty="0" smtClean="0"/>
              <a:t> vyplní Jednotný </a:t>
            </a:r>
            <a:r>
              <a:rPr lang="cs-CZ" dirty="0" smtClean="0"/>
              <a:t>registrační formulář a </a:t>
            </a:r>
            <a:r>
              <a:rPr lang="cs-CZ" dirty="0" smtClean="0"/>
              <a:t>získá </a:t>
            </a:r>
            <a:r>
              <a:rPr lang="cs-CZ" dirty="0" smtClean="0"/>
              <a:t>výpis z živnostenského rejstříku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 err="1" smtClean="0"/>
              <a:t>FiF</a:t>
            </a:r>
            <a:r>
              <a:rPr lang="cs-CZ" dirty="0" smtClean="0"/>
              <a:t> vyplní </a:t>
            </a:r>
            <a:r>
              <a:rPr lang="cs-CZ" dirty="0" smtClean="0"/>
              <a:t>návrh zápisu společnosti do Obchodního rejstříku a </a:t>
            </a:r>
            <a:r>
              <a:rPr lang="cs-CZ" dirty="0" smtClean="0"/>
              <a:t>získá </a:t>
            </a:r>
            <a:r>
              <a:rPr lang="cs-CZ" dirty="0" smtClean="0"/>
              <a:t>výpis z Obchodního rejstříku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koncept </a:t>
            </a:r>
            <a:r>
              <a:rPr lang="cs-CZ" sz="2400" dirty="0" err="1" smtClean="0"/>
              <a:t>FiF</a:t>
            </a:r>
            <a:r>
              <a:rPr lang="cs-CZ" sz="2400" dirty="0" smtClean="0"/>
              <a:t> vznikl v 17. stol. v Gdaňsku za účelem zácviku nových pracovníků v manufakturách</a:t>
            </a:r>
          </a:p>
          <a:p>
            <a:r>
              <a:rPr lang="cs-CZ" sz="2400" dirty="0" smtClean="0"/>
              <a:t> </a:t>
            </a:r>
            <a:r>
              <a:rPr lang="cs-CZ" sz="2400" dirty="0" smtClean="0"/>
              <a:t>pro </a:t>
            </a:r>
            <a:r>
              <a:rPr lang="cs-CZ" sz="2400" dirty="0" smtClean="0"/>
              <a:t>potřeby vzdělávání začaly být </a:t>
            </a:r>
            <a:r>
              <a:rPr lang="cs-CZ" sz="2400" dirty="0" err="1" smtClean="0"/>
              <a:t>FiF</a:t>
            </a:r>
            <a:r>
              <a:rPr lang="cs-CZ" sz="2400" dirty="0" smtClean="0"/>
              <a:t> používány </a:t>
            </a:r>
            <a:r>
              <a:rPr lang="cs-CZ" sz="2400" dirty="0" smtClean="0"/>
              <a:t>v německy mluvících zemích od </a:t>
            </a:r>
            <a:r>
              <a:rPr lang="cs-CZ" sz="2400" dirty="0" smtClean="0"/>
              <a:t>2. </a:t>
            </a:r>
            <a:r>
              <a:rPr lang="cs-CZ" sz="2400" dirty="0" err="1" smtClean="0"/>
              <a:t>pol</a:t>
            </a:r>
            <a:r>
              <a:rPr lang="cs-CZ" sz="2400" dirty="0" smtClean="0"/>
              <a:t>. 20. stol.</a:t>
            </a:r>
          </a:p>
          <a:p>
            <a:r>
              <a:rPr lang="cs-CZ" sz="2400" dirty="0" smtClean="0"/>
              <a:t>v ČR od r. 1992</a:t>
            </a:r>
          </a:p>
          <a:p>
            <a:pPr lvl="1"/>
            <a:r>
              <a:rPr lang="cs-CZ" sz="1800" dirty="0" smtClean="0"/>
              <a:t>Mgr. </a:t>
            </a:r>
            <a:r>
              <a:rPr lang="cs-CZ" sz="1800" dirty="0" err="1" smtClean="0"/>
              <a:t>Slanař</a:t>
            </a:r>
            <a:r>
              <a:rPr lang="cs-CZ" sz="1800" dirty="0" smtClean="0"/>
              <a:t>, ředitel jedné z vídeňských </a:t>
            </a:r>
            <a:r>
              <a:rPr lang="cs-CZ" sz="1800" dirty="0" smtClean="0"/>
              <a:t>OA, </a:t>
            </a:r>
            <a:r>
              <a:rPr lang="cs-CZ" sz="1800" dirty="0" smtClean="0"/>
              <a:t>který měl původ v Československu, přednášel na VŠE o této vzdělávací metodě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Na </a:t>
            </a:r>
            <a:r>
              <a:rPr lang="cs-CZ" sz="1800" dirty="0" smtClean="0"/>
              <a:t>základě zájmu, který tato přednáška vzbudila, bylo na Katedře didaktiky ekonomických předmětů založeno Centrum fiktivních </a:t>
            </a:r>
            <a:r>
              <a:rPr lang="cs-CZ" sz="1800" dirty="0" smtClean="0"/>
              <a:t>firem</a:t>
            </a:r>
          </a:p>
          <a:p>
            <a:pPr lvl="1"/>
            <a:r>
              <a:rPr lang="cs-CZ" sz="1800" dirty="0" smtClean="0"/>
              <a:t>Na VŠE CEFIF působil až do konce roku 2001, kdy přešel na Výzkumný ústav odborného školství, jednoho z předchůdců současného Národního pedagogického institutu České republiky, kde sídlí dosud.</a:t>
            </a:r>
            <a:endParaRPr lang="cs-CZ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</a:t>
            </a:r>
            <a:r>
              <a:rPr lang="cs-CZ" dirty="0" smtClean="0"/>
              <a:t>lenství v CEFIF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zdarma</a:t>
            </a:r>
          </a:p>
          <a:p>
            <a:r>
              <a:rPr lang="cs-CZ" dirty="0" smtClean="0"/>
              <a:t>symbolický poplatek na zabezpečení chodu CEFIF</a:t>
            </a:r>
          </a:p>
          <a:p>
            <a:pPr lvl="1"/>
            <a:r>
              <a:rPr lang="cs-CZ" dirty="0" smtClean="0"/>
              <a:t>1 </a:t>
            </a:r>
            <a:r>
              <a:rPr lang="cs-CZ" dirty="0" err="1" smtClean="0"/>
              <a:t>FiF</a:t>
            </a:r>
            <a:r>
              <a:rPr lang="cs-CZ" dirty="0" smtClean="0"/>
              <a:t> = 5 000,-Kč/rok</a:t>
            </a:r>
          </a:p>
          <a:p>
            <a:pPr lvl="1"/>
            <a:r>
              <a:rPr lang="cs-CZ" dirty="0" smtClean="0"/>
              <a:t>2 – 5 </a:t>
            </a:r>
            <a:r>
              <a:rPr lang="cs-CZ" dirty="0" err="1" smtClean="0"/>
              <a:t>FiF</a:t>
            </a:r>
            <a:r>
              <a:rPr lang="cs-CZ" dirty="0" smtClean="0"/>
              <a:t> = 7 500,- Kč/rok</a:t>
            </a:r>
          </a:p>
          <a:p>
            <a:pPr lvl="1"/>
            <a:r>
              <a:rPr lang="cs-CZ" dirty="0" smtClean="0"/>
              <a:t>6 – 8 </a:t>
            </a:r>
            <a:r>
              <a:rPr lang="cs-CZ" dirty="0" err="1" smtClean="0"/>
              <a:t>FiF</a:t>
            </a:r>
            <a:r>
              <a:rPr lang="cs-CZ" dirty="0" smtClean="0"/>
              <a:t> = 10 000,- Kč/rok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jména </a:t>
            </a:r>
            <a:r>
              <a:rPr lang="cs-CZ" dirty="0" err="1" smtClean="0"/>
              <a:t>FiF</a:t>
            </a:r>
            <a:r>
              <a:rPr lang="cs-CZ" dirty="0" smtClean="0"/>
              <a:t> a předmětu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916832"/>
            <a:ext cx="8736975" cy="3915168"/>
          </a:xfrm>
        </p:spPr>
        <p:txBody>
          <a:bodyPr/>
          <a:lstStyle/>
          <a:p>
            <a:r>
              <a:rPr lang="cs-CZ" dirty="0" smtClean="0"/>
              <a:t>nesmí </a:t>
            </a:r>
            <a:r>
              <a:rPr lang="cs-CZ" dirty="0" smtClean="0"/>
              <a:t>obchodovat s nevhodným </a:t>
            </a:r>
            <a:r>
              <a:rPr lang="cs-CZ" dirty="0" smtClean="0"/>
              <a:t>zbožím</a:t>
            </a:r>
          </a:p>
          <a:p>
            <a:pPr lvl="1"/>
            <a:r>
              <a:rPr lang="cs-CZ" dirty="0" smtClean="0"/>
              <a:t>drogy</a:t>
            </a:r>
            <a:r>
              <a:rPr lang="cs-CZ" dirty="0" smtClean="0"/>
              <a:t>, tabákové výrobky, alkoholické nápoje, eskortní služby, sexuální pomůcky, kasino apod. </a:t>
            </a:r>
            <a:endParaRPr lang="cs-CZ" dirty="0" smtClean="0"/>
          </a:p>
          <a:p>
            <a:r>
              <a:rPr lang="cs-CZ" dirty="0" smtClean="0"/>
              <a:t>nesmí se </a:t>
            </a:r>
            <a:r>
              <a:rPr lang="cs-CZ" dirty="0" smtClean="0"/>
              <a:t>jmenovat stejně jako velká známá firma ani ve variaci tento název připomínající </a:t>
            </a:r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dirty="0" smtClean="0"/>
              <a:t>např. Toyota, </a:t>
            </a:r>
            <a:r>
              <a:rPr lang="cs-CZ" dirty="0" err="1" smtClean="0"/>
              <a:t>Abidas</a:t>
            </a:r>
            <a:r>
              <a:rPr lang="cs-CZ" dirty="0" smtClean="0"/>
              <a:t>) </a:t>
            </a:r>
            <a:endParaRPr lang="cs-CZ" dirty="0" smtClean="0"/>
          </a:p>
          <a:p>
            <a:r>
              <a:rPr lang="cs-CZ" dirty="0" smtClean="0"/>
              <a:t>Obchodní </a:t>
            </a:r>
            <a:r>
              <a:rPr lang="cs-CZ" dirty="0" smtClean="0"/>
              <a:t>jméno </a:t>
            </a:r>
            <a:r>
              <a:rPr lang="cs-CZ" dirty="0" smtClean="0"/>
              <a:t>nesmí </a:t>
            </a:r>
            <a:r>
              <a:rPr lang="cs-CZ" dirty="0" smtClean="0"/>
              <a:t>evokovat nevhodná slova, a to ani v cizím jazyce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 a logo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Originální, </a:t>
            </a:r>
            <a:r>
              <a:rPr lang="cs-CZ" dirty="0" smtClean="0"/>
              <a:t>zapamatovatelné, hravé, 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Chytlavé, </a:t>
            </a:r>
            <a:r>
              <a:rPr lang="cs-CZ" dirty="0" smtClean="0"/>
              <a:t>související s firmou</a:t>
            </a:r>
          </a:p>
          <a:p>
            <a:endParaRPr lang="cs-CZ" dirty="0"/>
          </a:p>
        </p:txBody>
      </p:sp>
      <p:pic>
        <p:nvPicPr>
          <p:cNvPr id="4" name="Zástupný obsah 5">
            <a:extLst>
              <a:ext uri="{FF2B5EF4-FFF2-40B4-BE49-F238E27FC236}">
                <a16:creationId xmlns="" xmlns:a16="http://schemas.microsoft.com/office/drawing/2014/main" id="{F27AAAE3-907D-A085-03E4-ABA5C4F1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645242" y="3685518"/>
            <a:ext cx="3155630" cy="2934737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17C1099-D947-B4E6-FCF8-CDAEC811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3212976"/>
            <a:ext cx="4213373" cy="3275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412776"/>
            <a:ext cx="8736975" cy="4968552"/>
          </a:xfrm>
        </p:spPr>
        <p:txBody>
          <a:bodyPr/>
          <a:lstStyle/>
          <a:p>
            <a:r>
              <a:rPr lang="cs-CZ" sz="2000" dirty="0" smtClean="0"/>
              <a:t>odpovídá struktuře středně velké firmy reálné</a:t>
            </a:r>
          </a:p>
          <a:p>
            <a:r>
              <a:rPr lang="cs-CZ" sz="2000" dirty="0" smtClean="0"/>
              <a:t>nevyrábí žádný produkt, není třeba zřizovat oddělení výroby</a:t>
            </a:r>
          </a:p>
          <a:p>
            <a:r>
              <a:rPr lang="cs-CZ" sz="2000" dirty="0" smtClean="0"/>
              <a:t>konkrétní </a:t>
            </a:r>
            <a:r>
              <a:rPr lang="cs-CZ" sz="2000" dirty="0" smtClean="0"/>
              <a:t>struktura je dána především počtem </a:t>
            </a:r>
            <a:r>
              <a:rPr lang="cs-CZ" sz="2000" dirty="0" smtClean="0"/>
              <a:t>žáků</a:t>
            </a:r>
            <a:endParaRPr lang="cs-CZ" sz="2000" dirty="0" smtClean="0"/>
          </a:p>
          <a:p>
            <a:r>
              <a:rPr lang="cs-CZ" sz="2000" dirty="0" smtClean="0"/>
              <a:t>doporučuje se </a:t>
            </a:r>
            <a:r>
              <a:rPr lang="cs-CZ" sz="2000" dirty="0" smtClean="0"/>
              <a:t>alespoň </a:t>
            </a:r>
            <a:r>
              <a:rPr lang="cs-CZ" sz="2000" dirty="0" smtClean="0"/>
              <a:t>1x provést </a:t>
            </a:r>
            <a:r>
              <a:rPr lang="cs-CZ" sz="2000" dirty="0" smtClean="0"/>
              <a:t>obměnu žáků pracujících na jednotlivých </a:t>
            </a:r>
            <a:r>
              <a:rPr lang="cs-CZ" sz="2000" dirty="0" smtClean="0"/>
              <a:t>pozicích</a:t>
            </a:r>
            <a:endParaRPr lang="cs-CZ" sz="2000" dirty="0" smtClean="0"/>
          </a:p>
          <a:p>
            <a:pPr lvl="1"/>
            <a:r>
              <a:rPr lang="cs-CZ" sz="1600" dirty="0" smtClean="0">
                <a:hlinkClick r:id="rId2"/>
              </a:rPr>
              <a:t>Ředitel fiktivní </a:t>
            </a:r>
            <a:r>
              <a:rPr lang="cs-CZ" sz="1600" dirty="0" smtClean="0">
                <a:hlinkClick r:id="rId2"/>
              </a:rPr>
              <a:t>firmy</a:t>
            </a:r>
            <a:r>
              <a:rPr lang="cs-CZ" sz="1600" dirty="0" smtClean="0"/>
              <a:t> -&gt; </a:t>
            </a:r>
            <a:r>
              <a:rPr lang="cs-CZ" sz="1600" dirty="0" smtClean="0"/>
              <a:t>zodpovídá za chod </a:t>
            </a:r>
            <a:r>
              <a:rPr lang="cs-CZ" sz="1600" dirty="0" smtClean="0"/>
              <a:t>firmy </a:t>
            </a:r>
            <a:r>
              <a:rPr lang="cs-CZ" sz="1600" dirty="0" err="1" smtClean="0"/>
              <a:t>aje</a:t>
            </a:r>
            <a:r>
              <a:rPr lang="cs-CZ" sz="1600" dirty="0" smtClean="0"/>
              <a:t> pravou rukou </a:t>
            </a:r>
            <a:r>
              <a:rPr lang="cs-CZ" sz="1600" dirty="0" smtClean="0"/>
              <a:t>vyučujícího, reprezentuje </a:t>
            </a:r>
            <a:r>
              <a:rPr lang="cs-CZ" sz="1600" dirty="0" err="1" smtClean="0"/>
              <a:t>FiF</a:t>
            </a:r>
            <a:r>
              <a:rPr lang="cs-CZ" sz="1600" dirty="0" smtClean="0"/>
              <a:t>, vede porady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3"/>
              </a:rPr>
              <a:t>Sekretariát </a:t>
            </a:r>
            <a:r>
              <a:rPr lang="cs-CZ" sz="1600" dirty="0" smtClean="0">
                <a:hlinkClick r:id="rId3"/>
              </a:rPr>
              <a:t>ředitele</a:t>
            </a:r>
            <a:r>
              <a:rPr lang="cs-CZ" sz="1600" dirty="0" smtClean="0"/>
              <a:t> -&gt; evidence příchozí a odchozí pošty, zápisy z porad, správa e-mailů a veškeré dokumentace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4"/>
              </a:rPr>
              <a:t>Personálně právní oddělení</a:t>
            </a:r>
            <a:r>
              <a:rPr lang="cs-CZ" sz="1600" dirty="0" smtClean="0"/>
              <a:t> -&gt; registrace na živnostenském úřadě/v obchodním rejstříku, příprava pracovních smluv, evidence zaměstnanců a jejich dovolených</a:t>
            </a:r>
          </a:p>
          <a:p>
            <a:pPr lvl="1"/>
            <a:r>
              <a:rPr lang="cs-CZ" sz="1600" dirty="0" smtClean="0">
                <a:hlinkClick r:id="rId2"/>
              </a:rPr>
              <a:t>Finanční účtárna </a:t>
            </a:r>
            <a:r>
              <a:rPr lang="cs-CZ" sz="1600" dirty="0" smtClean="0"/>
              <a:t>-&gt; vedení účetnictví, výplata mezd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5"/>
              </a:rPr>
              <a:t>Obchodní </a:t>
            </a:r>
            <a:r>
              <a:rPr lang="cs-CZ" sz="1600" dirty="0" smtClean="0">
                <a:hlinkClick r:id="rId5"/>
              </a:rPr>
              <a:t>oddělení</a:t>
            </a:r>
            <a:r>
              <a:rPr lang="cs-CZ" sz="1600" dirty="0" smtClean="0"/>
              <a:t> -&gt; katalog zboží, nákup, prodej</a:t>
            </a:r>
            <a:endParaRPr lang="cs-CZ" sz="1600" dirty="0" smtClean="0"/>
          </a:p>
          <a:p>
            <a:pPr lvl="1"/>
            <a:r>
              <a:rPr lang="cs-CZ" sz="1600" dirty="0" smtClean="0">
                <a:hlinkClick r:id="rId6"/>
              </a:rPr>
              <a:t>Oddělení </a:t>
            </a:r>
            <a:r>
              <a:rPr lang="cs-CZ" sz="1600" dirty="0" smtClean="0">
                <a:hlinkClick r:id="rId6"/>
              </a:rPr>
              <a:t>marketingu</a:t>
            </a:r>
            <a:r>
              <a:rPr lang="cs-CZ" sz="1600" dirty="0" smtClean="0"/>
              <a:t> -&gt; vizitky, letáky, logo, web, sociální média, </a:t>
            </a:r>
            <a:r>
              <a:rPr lang="cs-CZ" sz="1600" dirty="0" err="1" smtClean="0"/>
              <a:t>promo</a:t>
            </a:r>
            <a:r>
              <a:rPr lang="cs-CZ" sz="1600" dirty="0" smtClean="0"/>
              <a:t> akce</a:t>
            </a:r>
            <a:endParaRPr lang="cs-CZ" sz="16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Fiktivní firma (</a:t>
            </a:r>
            <a:r>
              <a:rPr lang="cs-CZ" dirty="0" err="1" smtClean="0"/>
              <a:t>FiF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412776"/>
            <a:ext cx="8736975" cy="4419224"/>
          </a:xfrm>
        </p:spPr>
        <p:txBody>
          <a:bodyPr/>
          <a:lstStyle/>
          <a:p>
            <a:r>
              <a:rPr lang="cs-CZ" dirty="0" smtClean="0"/>
              <a:t>Nástroj pro rozvoj podnikatelských kompetencí žáků SŠ a VOŠ</a:t>
            </a:r>
          </a:p>
          <a:p>
            <a:r>
              <a:rPr lang="cs-CZ" dirty="0" smtClean="0"/>
              <a:t>Aktivní rozvoj obchodních dovedností a znalostí</a:t>
            </a:r>
          </a:p>
          <a:p>
            <a:pPr>
              <a:buNone/>
            </a:pPr>
            <a:r>
              <a:rPr lang="cs-CZ" dirty="0" smtClean="0"/>
              <a:t>= </a:t>
            </a:r>
            <a:r>
              <a:rPr lang="cs-CZ" b="1" dirty="0" smtClean="0"/>
              <a:t>virtuální</a:t>
            </a:r>
            <a:r>
              <a:rPr lang="cs-CZ" dirty="0" smtClean="0"/>
              <a:t> </a:t>
            </a:r>
            <a:r>
              <a:rPr lang="cs-CZ" b="1" dirty="0" smtClean="0"/>
              <a:t>společnost</a:t>
            </a:r>
            <a:r>
              <a:rPr lang="cs-CZ" dirty="0" smtClean="0"/>
              <a:t>, která simuluje reálné procesy, produkty a </a:t>
            </a:r>
            <a:r>
              <a:rPr lang="cs-CZ" dirty="0" smtClean="0"/>
              <a:t>služby</a:t>
            </a: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60512" y="260648"/>
            <a:ext cx="8736975" cy="451576"/>
          </a:xfrm>
        </p:spPr>
        <p:txBody>
          <a:bodyPr/>
          <a:lstStyle/>
          <a:p>
            <a:r>
              <a:rPr lang="cs-CZ" dirty="0" smtClean="0"/>
              <a:t>ÚŘADY CEFIF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764704"/>
            <a:ext cx="8736975" cy="5067296"/>
          </a:xfrm>
        </p:spPr>
        <p:txBody>
          <a:bodyPr/>
          <a:lstStyle/>
          <a:p>
            <a:r>
              <a:rPr lang="cs-CZ" sz="2000" dirty="0" smtClean="0"/>
              <a:t>Obchodní rejstřík</a:t>
            </a:r>
          </a:p>
          <a:p>
            <a:r>
              <a:rPr lang="cs-CZ" sz="2000" dirty="0" smtClean="0"/>
              <a:t>Živnostenský úřad</a:t>
            </a:r>
          </a:p>
          <a:p>
            <a:r>
              <a:rPr lang="cs-CZ" sz="2000" dirty="0" smtClean="0"/>
              <a:t>Finanční </a:t>
            </a:r>
            <a:r>
              <a:rPr lang="cs-CZ" sz="2000" dirty="0" smtClean="0"/>
              <a:t>úřad </a:t>
            </a:r>
          </a:p>
          <a:p>
            <a:pPr lvl="1"/>
            <a:r>
              <a:rPr lang="cs-CZ" sz="1400" dirty="0" smtClean="0"/>
              <a:t>daně </a:t>
            </a:r>
            <a:r>
              <a:rPr lang="cs-CZ" sz="1400" dirty="0" smtClean="0"/>
              <a:t>ze závislé činnosti a funkčních </a:t>
            </a:r>
            <a:r>
              <a:rPr lang="cs-CZ" sz="1400" dirty="0" smtClean="0"/>
              <a:t>požitků, daň </a:t>
            </a:r>
            <a:r>
              <a:rPr lang="cs-CZ" sz="1400" dirty="0" smtClean="0"/>
              <a:t>z příjmu </a:t>
            </a:r>
            <a:r>
              <a:rPr lang="cs-CZ" sz="1400" dirty="0" smtClean="0"/>
              <a:t>PO (jedná-li </a:t>
            </a:r>
            <a:r>
              <a:rPr lang="cs-CZ" sz="1400" dirty="0" smtClean="0"/>
              <a:t>se o PO) nebo </a:t>
            </a:r>
            <a:r>
              <a:rPr lang="cs-CZ" sz="1400" dirty="0" smtClean="0"/>
              <a:t>daň </a:t>
            </a:r>
            <a:r>
              <a:rPr lang="cs-CZ" sz="1400" dirty="0" smtClean="0"/>
              <a:t>z příjmu </a:t>
            </a:r>
            <a:r>
              <a:rPr lang="cs-CZ" sz="1400" dirty="0" smtClean="0"/>
              <a:t>FO (jedná-li </a:t>
            </a:r>
            <a:r>
              <a:rPr lang="cs-CZ" sz="1400" dirty="0" smtClean="0"/>
              <a:t>se o </a:t>
            </a:r>
            <a:r>
              <a:rPr lang="cs-CZ" sz="1400" dirty="0" smtClean="0"/>
              <a:t>FO)</a:t>
            </a:r>
            <a:endParaRPr lang="cs-CZ" sz="1400" dirty="0" smtClean="0"/>
          </a:p>
          <a:p>
            <a:r>
              <a:rPr lang="cs-CZ" sz="2000" dirty="0" smtClean="0"/>
              <a:t>Správa sociálního </a:t>
            </a:r>
            <a:r>
              <a:rPr lang="cs-CZ" sz="2000" dirty="0" smtClean="0"/>
              <a:t>zabezpečení</a:t>
            </a:r>
          </a:p>
          <a:p>
            <a:pPr lvl="1"/>
            <a:r>
              <a:rPr lang="cs-CZ" sz="1400" dirty="0" smtClean="0"/>
              <a:t>platba </a:t>
            </a:r>
            <a:r>
              <a:rPr lang="cs-CZ" sz="1400" dirty="0" err="1" smtClean="0"/>
              <a:t>soc</a:t>
            </a:r>
            <a:r>
              <a:rPr lang="cs-CZ" sz="1400" dirty="0" smtClean="0"/>
              <a:t>. poj.</a:t>
            </a:r>
            <a:endParaRPr lang="cs-CZ" sz="1400" dirty="0" smtClean="0"/>
          </a:p>
          <a:p>
            <a:r>
              <a:rPr lang="cs-CZ" sz="2000" dirty="0" smtClean="0"/>
              <a:t>ZDRAFIK - fiktivní zdravotní </a:t>
            </a:r>
            <a:r>
              <a:rPr lang="cs-CZ" sz="2000" dirty="0" smtClean="0"/>
              <a:t>pojišťovna</a:t>
            </a:r>
          </a:p>
          <a:p>
            <a:pPr lvl="1"/>
            <a:r>
              <a:rPr lang="cs-CZ" sz="1400" dirty="0" smtClean="0"/>
              <a:t>platba zdrav. poj.</a:t>
            </a:r>
            <a:endParaRPr lang="cs-CZ" sz="1400" dirty="0" smtClean="0"/>
          </a:p>
          <a:p>
            <a:r>
              <a:rPr lang="cs-CZ" sz="2000" dirty="0" smtClean="0"/>
              <a:t>Pojišťovna CEFIF</a:t>
            </a:r>
          </a:p>
          <a:p>
            <a:r>
              <a:rPr lang="cs-CZ" sz="2000" dirty="0" smtClean="0"/>
              <a:t>Centrální dodavatel</a:t>
            </a:r>
          </a:p>
          <a:p>
            <a:r>
              <a:rPr lang="cs-CZ" sz="2000" dirty="0" smtClean="0"/>
              <a:t>FIBA banka</a:t>
            </a:r>
          </a:p>
          <a:p>
            <a:r>
              <a:rPr lang="cs-CZ" sz="2000" dirty="0" smtClean="0"/>
              <a:t>CEFIFBANKA</a:t>
            </a:r>
          </a:p>
          <a:p>
            <a:r>
              <a:rPr lang="cs-CZ" sz="2000" dirty="0" smtClean="0"/>
              <a:t>Informační centrum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EFIF_portal_vyvoj.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5796" y="260648"/>
            <a:ext cx="7497564" cy="616590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 po založení 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AutoNum type="arabicParenR"/>
            </a:pPr>
            <a:r>
              <a:rPr lang="cs-CZ" dirty="0" smtClean="0"/>
              <a:t>Získávání obchodních partnerů</a:t>
            </a:r>
          </a:p>
          <a:p>
            <a:pPr marL="586350" indent="-514350"/>
            <a:r>
              <a:rPr lang="cs-CZ" dirty="0" smtClean="0"/>
              <a:t>Úkolem fiktivní firmy není generovat zisk, ale zkušenosti</a:t>
            </a:r>
          </a:p>
          <a:p>
            <a:pPr marL="838350" lvl="1" indent="-514350"/>
            <a:r>
              <a:rPr lang="cs-CZ" dirty="0" smtClean="0"/>
              <a:t>obchodní partneři jsou důležití ne kvůli finančním příjmům, ale kvůli uzavřeným obchodům a s nimi spojenými dalšími činnostmi</a:t>
            </a:r>
          </a:p>
          <a:p>
            <a:pPr marL="838350" lvl="1" indent="-514350"/>
            <a:r>
              <a:rPr lang="cs-CZ" dirty="0" smtClean="0"/>
              <a:t>FIF by měli chtít obchodovat a měli by pozitivně reagovat na každou obchodní nabídku</a:t>
            </a:r>
          </a:p>
          <a:p>
            <a:pPr marL="838350" lvl="1" indent="-514350"/>
            <a:r>
              <a:rPr lang="cs-CZ" dirty="0" smtClean="0"/>
              <a:t>potenciální obchodní partneři: </a:t>
            </a:r>
            <a:r>
              <a:rPr lang="cs-CZ" dirty="0" err="1" smtClean="0"/>
              <a:t>FiF</a:t>
            </a:r>
            <a:r>
              <a:rPr lang="cs-CZ" dirty="0" smtClean="0"/>
              <a:t> působící na stejné škole, ostatní pedagogové, ostatní žáci, </a:t>
            </a:r>
            <a:r>
              <a:rPr lang="cs-CZ" dirty="0" err="1" smtClean="0"/>
              <a:t>žáci</a:t>
            </a:r>
            <a:r>
              <a:rPr lang="cs-CZ" dirty="0" smtClean="0"/>
              <a:t> z jiných škol a </a:t>
            </a:r>
            <a:r>
              <a:rPr lang="cs-CZ" dirty="0" err="1" smtClean="0"/>
              <a:t>FiF</a:t>
            </a:r>
            <a:r>
              <a:rPr lang="cs-CZ" dirty="0" smtClean="0"/>
              <a:t> z jiných škol, rodiče například na dni otevřených dveří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2) Nabídkové akce</a:t>
            </a:r>
          </a:p>
          <a:p>
            <a:r>
              <a:rPr lang="cs-CZ" dirty="0" smtClean="0"/>
              <a:t>příprava specifických akcí pro různá období (Vánoce, velikonoce) a významné dny</a:t>
            </a:r>
          </a:p>
          <a:p>
            <a:r>
              <a:rPr lang="cs-CZ" dirty="0" smtClean="0"/>
              <a:t>nabídka speciálních akcí obchodním partnerům</a:t>
            </a:r>
          </a:p>
          <a:p>
            <a:r>
              <a:rPr lang="cs-CZ" dirty="0" smtClean="0"/>
              <a:t>nabídkové letáky, reklamní akce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3) Webové stránky a sociální sítě</a:t>
            </a:r>
          </a:p>
          <a:p>
            <a:r>
              <a:rPr lang="cs-CZ" dirty="0" smtClean="0"/>
              <a:t>nejsou povinnou aktivitou</a:t>
            </a:r>
          </a:p>
          <a:p>
            <a:r>
              <a:rPr lang="cs-CZ" dirty="0" smtClean="0"/>
              <a:t>CEFIF doporučuje založit a pravidelně aktualizovat minimálně </a:t>
            </a:r>
            <a:r>
              <a:rPr lang="cs-CZ" dirty="0" err="1" smtClean="0"/>
              <a:t>facebookový</a:t>
            </a:r>
            <a:r>
              <a:rPr lang="cs-CZ" dirty="0" smtClean="0"/>
              <a:t> profil</a:t>
            </a:r>
          </a:p>
          <a:p>
            <a:r>
              <a:rPr lang="cs-CZ" dirty="0" smtClean="0"/>
              <a:t>pokud jsou ve skupině </a:t>
            </a:r>
            <a:r>
              <a:rPr lang="cs-CZ" dirty="0" err="1" smtClean="0"/>
              <a:t>žáči</a:t>
            </a:r>
            <a:r>
              <a:rPr lang="cs-CZ" dirty="0" smtClean="0"/>
              <a:t>, kteří jsou schopni připravit byť třeba jednoduché webové stránky, nechte jim prostor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4) Jedeme na veletrh</a:t>
            </a:r>
          </a:p>
          <a:p>
            <a:r>
              <a:rPr lang="cs-CZ" dirty="0" smtClean="0"/>
              <a:t>veletrhy jsou vrcholem v životě </a:t>
            </a:r>
            <a:r>
              <a:rPr lang="cs-CZ" dirty="0" err="1" smtClean="0"/>
              <a:t>FiF</a:t>
            </a:r>
            <a:endParaRPr lang="cs-CZ" dirty="0" smtClean="0"/>
          </a:p>
          <a:p>
            <a:r>
              <a:rPr lang="cs-CZ" dirty="0" smtClean="0"/>
              <a:t>ročně proběhne cca 18 menších regionálních (či regionálních s mezinárodní účastí) veletrhů a jeden mezinárodní v Praze</a:t>
            </a:r>
          </a:p>
          <a:p>
            <a:r>
              <a:rPr lang="cs-CZ" dirty="0" smtClean="0"/>
              <a:t>každý veletrh má svá specifika, různé soutěže či různá pravidla stejných soutěží</a:t>
            </a:r>
          </a:p>
          <a:p>
            <a:r>
              <a:rPr lang="cs-CZ" dirty="0" smtClean="0"/>
              <a:t>nutné přichystat veletržní státek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512" y="332656"/>
            <a:ext cx="8736975" cy="451576"/>
          </a:xfrm>
        </p:spPr>
        <p:txBody>
          <a:bodyPr/>
          <a:lstStyle/>
          <a:p>
            <a:r>
              <a:rPr lang="cs-CZ" dirty="0" smtClean="0"/>
              <a:t>Veletržní stánek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908720"/>
            <a:ext cx="8736975" cy="4923280"/>
          </a:xfrm>
        </p:spPr>
        <p:txBody>
          <a:bodyPr/>
          <a:lstStyle/>
          <a:p>
            <a:r>
              <a:rPr lang="cs-CZ" dirty="0" smtClean="0"/>
              <a:t>výzdobu stánku</a:t>
            </a:r>
          </a:p>
          <a:p>
            <a:pPr lvl="1"/>
            <a:r>
              <a:rPr lang="cs-CZ" dirty="0" smtClean="0"/>
              <a:t>měla by být spojena s předmětem podnikání</a:t>
            </a:r>
          </a:p>
          <a:p>
            <a:r>
              <a:rPr lang="cs-CZ" dirty="0" smtClean="0"/>
              <a:t>nedílnou součástí jsou katalogy, letáky, vizitky apod. </a:t>
            </a:r>
          </a:p>
          <a:p>
            <a:r>
              <a:rPr lang="cs-CZ" dirty="0" smtClean="0"/>
              <a:t>příprava veletržní nabídky</a:t>
            </a:r>
          </a:p>
          <a:p>
            <a:r>
              <a:rPr lang="cs-CZ" dirty="0" smtClean="0"/>
              <a:t>s sebou pracovní smlouvy žáků, kteří vystavují, a výpis z živnostenského rejstříku </a:t>
            </a:r>
          </a:p>
          <a:p>
            <a:pPr lvl="1"/>
            <a:r>
              <a:rPr lang="cs-CZ" dirty="0" smtClean="0"/>
              <a:t>stejně, jako to musí splnit reálné společnosti</a:t>
            </a:r>
          </a:p>
          <a:p>
            <a:r>
              <a:rPr lang="cs-CZ" dirty="0" smtClean="0"/>
              <a:t> důležité je rozdělit žákům role	</a:t>
            </a:r>
          </a:p>
          <a:p>
            <a:pPr lvl="1"/>
            <a:r>
              <a:rPr lang="cs-CZ" dirty="0" smtClean="0"/>
              <a:t>Kdo bude v sále zvát ke stánku, kdo bude na stánku mluvit, kdo bude vyhotovovat daňové doklady atd. Je potřeba, aby roli prodejců na stánku zvládalo více žáků než jenom jeden.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Veletrhy fiktivních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196752"/>
            <a:ext cx="8736975" cy="4635248"/>
          </a:xfrm>
        </p:spPr>
        <p:txBody>
          <a:bodyPr/>
          <a:lstStyle/>
          <a:p>
            <a:r>
              <a:rPr lang="cs-CZ" dirty="0" smtClean="0"/>
              <a:t>Pořádání = pravidelná náplň činnosti pro marketingová oddělení jednotlivých </a:t>
            </a:r>
            <a:r>
              <a:rPr lang="cs-CZ" dirty="0" err="1" smtClean="0"/>
              <a:t>FiF</a:t>
            </a:r>
            <a:endParaRPr lang="cs-CZ" dirty="0" smtClean="0"/>
          </a:p>
          <a:p>
            <a:pPr lvl="1"/>
            <a:r>
              <a:rPr lang="cs-CZ" dirty="0" smtClean="0"/>
              <a:t>Regionální, národní i mezinárodní úrovně</a:t>
            </a:r>
          </a:p>
          <a:p>
            <a:r>
              <a:rPr lang="cs-CZ" dirty="0" smtClean="0"/>
              <a:t>Rozšíření kontaktů s dalšími </a:t>
            </a:r>
            <a:r>
              <a:rPr lang="cs-CZ" dirty="0" err="1" smtClean="0"/>
              <a:t>FiF</a:t>
            </a:r>
            <a:endParaRPr lang="cs-CZ" dirty="0" smtClean="0"/>
          </a:p>
          <a:p>
            <a:r>
              <a:rPr lang="cs-CZ" dirty="0" smtClean="0"/>
              <a:t>Nabídka výrobků a služeb </a:t>
            </a:r>
            <a:r>
              <a:rPr lang="cs-CZ" dirty="0" err="1" smtClean="0"/>
              <a:t>FiF</a:t>
            </a:r>
            <a:r>
              <a:rPr lang="cs-CZ" dirty="0" smtClean="0"/>
              <a:t> i návštěvníkům</a:t>
            </a:r>
          </a:p>
          <a:p>
            <a:r>
              <a:rPr lang="cs-CZ" dirty="0" smtClean="0"/>
              <a:t>Velké nároky zejména na marketingová oddělení</a:t>
            </a:r>
          </a:p>
          <a:p>
            <a:pPr lvl="1"/>
            <a:r>
              <a:rPr lang="cs-CZ" dirty="0" smtClean="0"/>
              <a:t>vytvářejí letáky, katalogy, propagační materiály i webové </a:t>
            </a:r>
            <a:r>
              <a:rPr lang="cs-CZ" dirty="0" err="1" smtClean="0"/>
              <a:t>stránk</a:t>
            </a:r>
            <a:endParaRPr lang="cs-CZ" dirty="0" smtClean="0"/>
          </a:p>
          <a:p>
            <a:r>
              <a:rPr lang="cs-CZ" dirty="0" smtClean="0"/>
              <a:t>Realizátoři veletrhů </a:t>
            </a:r>
          </a:p>
          <a:p>
            <a:pPr lvl="1"/>
            <a:r>
              <a:rPr lang="cs-CZ" dirty="0" smtClean="0"/>
              <a:t>chystají různé soutěže (–např. o nejlepší stánek, o nejzdařilejší katalog, prezentaci firmy, nejlepšího prodejce pro </a:t>
            </a:r>
            <a:r>
              <a:rPr lang="cs-CZ" dirty="0" err="1" smtClean="0"/>
              <a:t>FiF</a:t>
            </a:r>
            <a:r>
              <a:rPr lang="cs-CZ" dirty="0" smtClean="0"/>
              <a:t>),</a:t>
            </a:r>
          </a:p>
          <a:p>
            <a:pPr lvl="1"/>
            <a:r>
              <a:rPr lang="cs-CZ" dirty="0" smtClean="0"/>
              <a:t>zvou významné hosty (zástupce obcí, firem, novináře, regionální TV, …)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</a:t>
            </a:r>
            <a:r>
              <a:rPr lang="cs-CZ" dirty="0" err="1" smtClean="0"/>
              <a:t>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Krystal</a:t>
            </a:r>
          </a:p>
          <a:p>
            <a:pPr lvl="1"/>
            <a:r>
              <a:rPr lang="cs-CZ" dirty="0" smtClean="0"/>
              <a:t>Výroba skla, spolupráce s reálnou firmou Bohemia Krystal</a:t>
            </a:r>
          </a:p>
          <a:p>
            <a:r>
              <a:rPr lang="cs-CZ" dirty="0" err="1" smtClean="0"/>
              <a:t>Študák</a:t>
            </a:r>
            <a:endParaRPr lang="cs-CZ" dirty="0" smtClean="0"/>
          </a:p>
          <a:p>
            <a:pPr lvl="1"/>
            <a:r>
              <a:rPr lang="cs-CZ" dirty="0" smtClean="0"/>
              <a:t>Pivovar, spolupráce s reálným pivovarem v Žatci</a:t>
            </a:r>
          </a:p>
          <a:p>
            <a:r>
              <a:rPr lang="cs-CZ" dirty="0" smtClean="0"/>
              <a:t>Módní salóny, autoškoly, pekárny, cukrárny, cestovní kanceláře, reklamní agentury, knihkupectví, prodejci krmiva pro zvířata, prodejci zahradního nábytku, prodejci oblečení nebo kosmetiky…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efif_clanek_1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88832" cy="2292499"/>
          </a:xfrm>
        </p:spPr>
      </p:pic>
      <p:pic>
        <p:nvPicPr>
          <p:cNvPr id="6" name="Obrázek 5" descr="cefif_clanek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504" y="4707437"/>
            <a:ext cx="3600400" cy="1943230"/>
          </a:xfrm>
          <a:prstGeom prst="rect">
            <a:avLst/>
          </a:prstGeom>
        </p:spPr>
      </p:pic>
      <p:pic>
        <p:nvPicPr>
          <p:cNvPr id="7" name="Obrázek 6" descr="dsc-0474v_denik-630-16x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6175" y="4694765"/>
            <a:ext cx="3849825" cy="2163235"/>
          </a:xfrm>
          <a:prstGeom prst="rect">
            <a:avLst/>
          </a:prstGeom>
        </p:spPr>
      </p:pic>
      <p:pic>
        <p:nvPicPr>
          <p:cNvPr id="8" name="Obrázek 7" descr="cefif_clanek_3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6736" y="2492896"/>
            <a:ext cx="6681192" cy="20452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FiF</a:t>
            </a:r>
            <a:r>
              <a:rPr lang="cs-CZ" dirty="0" smtClean="0"/>
              <a:t> jako příprava absolventů pro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byly určeny především pro žáky OA</a:t>
            </a:r>
          </a:p>
          <a:p>
            <a:r>
              <a:rPr lang="cs-CZ" dirty="0" smtClean="0"/>
              <a:t>Dnes fungují i na SŠ s jiným zaměřením a také na některých VOŠ a nástavbách</a:t>
            </a:r>
          </a:p>
          <a:p>
            <a:pPr lvl="1"/>
            <a:r>
              <a:rPr lang="cs-CZ" dirty="0" smtClean="0"/>
              <a:t>Dopravní školy, hotelové školy, kadeřníci, kosmetičky, …</a:t>
            </a:r>
          </a:p>
          <a:p>
            <a:r>
              <a:rPr lang="cs-CZ" dirty="0" smtClean="0"/>
              <a:t>Ročně tímto předmětem projde více než 3 000 žáků středních škol</a:t>
            </a:r>
          </a:p>
          <a:p>
            <a:pPr lvl="1"/>
            <a:r>
              <a:rPr lang="cs-CZ" dirty="0" smtClean="0"/>
              <a:t>povinný, učební praxe, nepovinný nebo výběrový předmět</a:t>
            </a:r>
          </a:p>
          <a:p>
            <a:pPr lvl="1"/>
            <a:r>
              <a:rPr lang="cs-CZ" dirty="0" smtClean="0"/>
              <a:t>především pro žáky 3. a 4. ročníků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z veletrhu </a:t>
            </a:r>
            <a:r>
              <a:rPr lang="cs-CZ" dirty="0" err="1" smtClean="0"/>
              <a:t>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Mezinárodní veletrh fiktivních firem </a:t>
            </a:r>
            <a:r>
              <a:rPr lang="cs-CZ" dirty="0" smtClean="0">
                <a:hlinkClick r:id="rId2"/>
              </a:rPr>
              <a:t>2016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Veletrh fiktivních firem Brno 2015​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alternativního využití principů </a:t>
            </a:r>
            <a:r>
              <a:rPr lang="cs-CZ" dirty="0" err="1" smtClean="0"/>
              <a:t>FiF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</a:t>
            </a:r>
            <a:r>
              <a:rPr lang="cs-CZ" dirty="0" err="1" smtClean="0"/>
              <a:t>FiF</a:t>
            </a:r>
            <a:r>
              <a:rPr lang="cs-CZ" dirty="0" smtClean="0"/>
              <a:t> v oboru kosmetické služby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47" t="37441" r="62373" b="8945"/>
          <a:stretch>
            <a:fillRect/>
          </a:stretch>
        </p:blipFill>
        <p:spPr bwMode="auto">
          <a:xfrm>
            <a:off x="1856656" y="1844824"/>
            <a:ext cx="6480720" cy="494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512" y="332656"/>
            <a:ext cx="8736975" cy="451576"/>
          </a:xfrm>
        </p:spPr>
        <p:txBody>
          <a:bodyPr/>
          <a:lstStyle/>
          <a:p>
            <a:r>
              <a:rPr lang="cs-CZ" dirty="0" smtClean="0"/>
              <a:t>Řešení žáků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20" t="13310" r="65670" b="23992"/>
          <a:stretch>
            <a:fillRect/>
          </a:stretch>
        </p:blipFill>
        <p:spPr bwMode="auto">
          <a:xfrm>
            <a:off x="-47722" y="969183"/>
            <a:ext cx="4968552" cy="591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7715" t="17500" r="66411" b="20201"/>
          <a:stretch>
            <a:fillRect/>
          </a:stretch>
        </p:blipFill>
        <p:spPr bwMode="auto">
          <a:xfrm>
            <a:off x="4937448" y="449288"/>
            <a:ext cx="49685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20" t="18326" r="65670" b="29008"/>
          <a:stretch>
            <a:fillRect/>
          </a:stretch>
        </p:blipFill>
        <p:spPr bwMode="auto">
          <a:xfrm>
            <a:off x="200472" y="1412776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7485" t="22833" r="66411" b="26067"/>
          <a:stretch>
            <a:fillRect/>
          </a:stretch>
        </p:blipFill>
        <p:spPr bwMode="auto">
          <a:xfrm>
            <a:off x="4584082" y="1484784"/>
            <a:ext cx="483341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020" t="15818" r="65670" b="16468"/>
          <a:stretch>
            <a:fillRect/>
          </a:stretch>
        </p:blipFill>
        <p:spPr bwMode="auto">
          <a:xfrm>
            <a:off x="560512" y="548680"/>
            <a:ext cx="4464496" cy="57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STEJSKALOVÁ, Pavla. </a:t>
            </a:r>
            <a:r>
              <a:rPr lang="cs-CZ" sz="1800" i="1" dirty="0" smtClean="0"/>
              <a:t>Didaktika praktického vyučování obchodu a služeb: Určeno pro studenty učitelství praktického vyučování</a:t>
            </a:r>
            <a:r>
              <a:rPr lang="cs-CZ" sz="1800" dirty="0" smtClean="0"/>
              <a:t>. 1. Brno: Masarykova univerzita, 2013. ISBN 978-80-210-6456-0.</a:t>
            </a:r>
          </a:p>
          <a:p>
            <a:r>
              <a:rPr lang="cs-CZ" sz="1800" dirty="0" smtClean="0"/>
              <a:t>BOUŠKOVÁ</a:t>
            </a:r>
            <a:r>
              <a:rPr lang="cs-CZ" sz="1800" dirty="0" smtClean="0"/>
              <a:t>, Jitka. </a:t>
            </a:r>
            <a:r>
              <a:rPr lang="cs-CZ" sz="1800" i="1" dirty="0" smtClean="0"/>
              <a:t>VYUŽITÍ FIKTIVNÍCH FIREM NA STŘEDNÍCH ŠKOLÁCH</a:t>
            </a:r>
            <a:r>
              <a:rPr lang="cs-CZ" sz="1800" dirty="0" smtClean="0"/>
              <a:t>. Brno, 2020. Diplomová práce. Masarykova univerzita. Vedoucí práce PhDr. Jan Válek, Ph.D.</a:t>
            </a:r>
          </a:p>
          <a:p>
            <a:r>
              <a:rPr lang="cs-CZ" sz="1800" dirty="0" smtClean="0"/>
              <a:t>HULA, Lukáš. </a:t>
            </a:r>
            <a:r>
              <a:rPr lang="cs-CZ" sz="1800" i="1" dirty="0" smtClean="0"/>
              <a:t>FIKTIVNÍ FIRMY V ČESKÉ REPUBLICE 1992 - 2008</a:t>
            </a:r>
            <a:r>
              <a:rPr lang="cs-CZ" sz="1800" dirty="0" smtClean="0"/>
              <a:t>. Praha: NÚOV, 2008, , 62.</a:t>
            </a:r>
          </a:p>
          <a:p>
            <a:r>
              <a:rPr lang="cs-CZ" sz="1800" i="1" dirty="0" smtClean="0"/>
              <a:t>Národní ústav pro vzdělávání</a:t>
            </a:r>
            <a:r>
              <a:rPr lang="cs-CZ" sz="1800" dirty="0" smtClean="0"/>
              <a:t> [online]. </a:t>
            </a:r>
            <a:r>
              <a:rPr lang="cs-CZ" sz="1800" dirty="0" smtClean="0"/>
              <a:t>Dostupné </a:t>
            </a:r>
            <a:r>
              <a:rPr lang="cs-CZ" sz="1800" dirty="0" smtClean="0"/>
              <a:t>z: http://www.</a:t>
            </a:r>
            <a:r>
              <a:rPr lang="cs-CZ" sz="1800" dirty="0" err="1" smtClean="0"/>
              <a:t>nuv.cz</a:t>
            </a:r>
            <a:r>
              <a:rPr lang="cs-CZ" sz="1800" dirty="0" smtClean="0"/>
              <a:t>/</a:t>
            </a:r>
          </a:p>
          <a:p>
            <a:r>
              <a:rPr lang="cs-CZ" sz="1800" i="1" dirty="0" err="1" smtClean="0"/>
              <a:t>npi</a:t>
            </a:r>
            <a:r>
              <a:rPr lang="cs-CZ" sz="1800" i="1" dirty="0" smtClean="0"/>
              <a:t> Centrum fiktivních </a:t>
            </a:r>
            <a:r>
              <a:rPr lang="cs-CZ" sz="1800" i="1" dirty="0" smtClean="0"/>
              <a:t>firem </a:t>
            </a:r>
            <a:r>
              <a:rPr lang="cs-CZ" sz="1800" dirty="0" smtClean="0"/>
              <a:t>, Dostupné z: https://cefif.npi.cz/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Učební prostory, rozvrh a zaměření pro </a:t>
            </a:r>
            <a:r>
              <a:rPr lang="cs-CZ" dirty="0" err="1" smtClean="0"/>
              <a:t>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nezbytná vybavenost počítači a možnost tisknout dokumenty </a:t>
            </a:r>
          </a:p>
          <a:p>
            <a:r>
              <a:rPr lang="cs-CZ" dirty="0" smtClean="0"/>
              <a:t>výuka v dopoledních hodinách	</a:t>
            </a:r>
          </a:p>
          <a:p>
            <a:pPr lvl="1"/>
            <a:r>
              <a:rPr lang="cs-CZ" dirty="0" smtClean="0"/>
              <a:t>výuka je náročná jak pro žáky, tak pro učitele</a:t>
            </a:r>
          </a:p>
          <a:p>
            <a:r>
              <a:rPr lang="cs-CZ" dirty="0" smtClean="0"/>
              <a:t>zaměření </a:t>
            </a:r>
            <a:r>
              <a:rPr lang="cs-CZ" dirty="0" err="1" smtClean="0"/>
              <a:t>FiF</a:t>
            </a:r>
            <a:endParaRPr lang="cs-CZ" dirty="0" smtClean="0"/>
          </a:p>
          <a:p>
            <a:pPr lvl="1"/>
            <a:r>
              <a:rPr lang="cs-CZ" dirty="0" smtClean="0"/>
              <a:t>OA většinou nechávají volnost</a:t>
            </a:r>
          </a:p>
          <a:p>
            <a:pPr lvl="1"/>
            <a:r>
              <a:rPr lang="cs-CZ" dirty="0" smtClean="0"/>
              <a:t>jiné typy odborných škol se snaží propojit předmět podnikání s vlastním oborem vzdělání </a:t>
            </a:r>
          </a:p>
          <a:p>
            <a:pPr lvl="2"/>
            <a:r>
              <a:rPr lang="cs-CZ" dirty="0" smtClean="0"/>
              <a:t> např. dopravní škola zvolí spediční firmu, hotelová škola pak restauraci nebo hotel atp.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496" y="720000"/>
            <a:ext cx="8905479" cy="451576"/>
          </a:xfrm>
        </p:spPr>
        <p:txBody>
          <a:bodyPr/>
          <a:lstStyle/>
          <a:p>
            <a:r>
              <a:rPr lang="cs-CZ" dirty="0" smtClean="0"/>
              <a:t>Požadavky kladené na učitele ve </a:t>
            </a:r>
            <a:r>
              <a:rPr lang="cs-CZ" dirty="0" err="1" smtClean="0"/>
              <a:t>FiF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Změna charakteru práce učitele</a:t>
            </a:r>
          </a:p>
          <a:p>
            <a:pPr lvl="1"/>
            <a:r>
              <a:rPr lang="cs-CZ" dirty="0" smtClean="0"/>
              <a:t>Z podávání učiva k vedení samostatné práce žáků a její koordinaci</a:t>
            </a:r>
          </a:p>
          <a:p>
            <a:r>
              <a:rPr lang="cs-CZ" dirty="0" smtClean="0"/>
              <a:t>Předpokladem je dobrá práce žáků i dobrá práce učitele</a:t>
            </a:r>
          </a:p>
          <a:p>
            <a:pPr lvl="1"/>
            <a:r>
              <a:rPr lang="cs-CZ" dirty="0" smtClean="0"/>
              <a:t>Žáci se mají starat o dobré jméno firmy a její výsledky</a:t>
            </a:r>
          </a:p>
          <a:p>
            <a:pPr lvl="1"/>
            <a:r>
              <a:rPr lang="cs-CZ" dirty="0" smtClean="0"/>
              <a:t>Učitel má být poradcem stojícím mimo firmu</a:t>
            </a:r>
          </a:p>
          <a:p>
            <a:r>
              <a:rPr lang="cs-CZ" dirty="0" smtClean="0"/>
              <a:t>Požadavky na učitele</a:t>
            </a:r>
          </a:p>
          <a:p>
            <a:pPr lvl="1"/>
            <a:r>
              <a:rPr lang="cs-CZ" dirty="0" smtClean="0"/>
              <a:t>Z ekonomické oblasti</a:t>
            </a:r>
          </a:p>
          <a:p>
            <a:pPr lvl="1"/>
            <a:r>
              <a:rPr lang="cs-CZ" dirty="0" smtClean="0"/>
              <a:t>Z didaktické oblasti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ekonomická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000" y="1484784"/>
            <a:ext cx="8736975" cy="4347216"/>
          </a:xfrm>
        </p:spPr>
        <p:txBody>
          <a:bodyPr/>
          <a:lstStyle/>
          <a:p>
            <a:r>
              <a:rPr lang="cs-CZ" dirty="0" smtClean="0"/>
              <a:t>Vědomosti a dovednosti na požadované praktické úrovni</a:t>
            </a:r>
          </a:p>
          <a:p>
            <a:pPr lvl="1"/>
            <a:r>
              <a:rPr lang="cs-CZ" dirty="0" smtClean="0"/>
              <a:t>Větší hloubka praktických znalostí</a:t>
            </a:r>
          </a:p>
          <a:p>
            <a:pPr lvl="1"/>
            <a:r>
              <a:rPr lang="cs-CZ" dirty="0" smtClean="0"/>
              <a:t>Schopnost sepsat společenskou smlouvu pro konkrétní podmínky firmy, nejenom znalost právní nauky o náležitostech společenské smlouvy</a:t>
            </a:r>
          </a:p>
          <a:p>
            <a:pPr lvl="1"/>
            <a:r>
              <a:rPr lang="cs-CZ" dirty="0" smtClean="0"/>
              <a:t>Učitel si nevystačí s pouhým popisem ale musí znát formuláře a praktické činnosti</a:t>
            </a:r>
          </a:p>
          <a:p>
            <a:r>
              <a:rPr lang="cs-CZ" dirty="0" smtClean="0"/>
              <a:t>Další požadavky:</a:t>
            </a:r>
          </a:p>
          <a:p>
            <a:pPr lvl="1"/>
            <a:r>
              <a:rPr lang="cs-CZ" dirty="0" smtClean="0"/>
              <a:t>Znalost platné právní úpravy ekonomických činností</a:t>
            </a:r>
          </a:p>
          <a:p>
            <a:pPr lvl="1"/>
            <a:r>
              <a:rPr lang="cs-CZ" dirty="0" smtClean="0"/>
              <a:t>Vědomosti a dovednosti nezbytné pro jednání s institucemi</a:t>
            </a:r>
          </a:p>
          <a:p>
            <a:pPr lvl="1"/>
            <a:r>
              <a:rPr lang="cs-CZ" dirty="0" smtClean="0"/>
              <a:t>Dovednost práce s výpočetní technikou</a:t>
            </a:r>
          </a:p>
          <a:p>
            <a:pPr lvl="1"/>
            <a:r>
              <a:rPr lang="cs-CZ" dirty="0" smtClean="0"/>
              <a:t>Znalost ekonomických softwarů</a:t>
            </a:r>
          </a:p>
          <a:p>
            <a:pPr lvl="1"/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 didaktická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Klíčové je správné nastavení stylu vedení žáků</a:t>
            </a:r>
          </a:p>
          <a:p>
            <a:pPr lvl="1"/>
            <a:r>
              <a:rPr lang="cs-CZ" dirty="0" smtClean="0"/>
              <a:t>Učitele nemůže ponechat práci žáků náhodě a živelnosti</a:t>
            </a:r>
          </a:p>
          <a:p>
            <a:pPr lvl="1"/>
            <a:r>
              <a:rPr lang="cs-CZ" dirty="0" smtClean="0"/>
              <a:t>Učitel musí být schopen samostatného rozhodování pro úspěšné vedené problémově orientované výuky ve </a:t>
            </a:r>
            <a:r>
              <a:rPr lang="cs-CZ" dirty="0" err="1" smtClean="0"/>
              <a:t>FiF</a:t>
            </a:r>
            <a:endParaRPr lang="cs-CZ" dirty="0" smtClean="0"/>
          </a:p>
          <a:p>
            <a:r>
              <a:rPr lang="cs-CZ" dirty="0" smtClean="0"/>
              <a:t>Další požadavky:</a:t>
            </a:r>
          </a:p>
          <a:p>
            <a:pPr lvl="1"/>
            <a:r>
              <a:rPr lang="cs-CZ" dirty="0" smtClean="0"/>
              <a:t>Schopnost inovace ve vyučování</a:t>
            </a:r>
          </a:p>
          <a:p>
            <a:pPr lvl="1"/>
            <a:r>
              <a:rPr lang="cs-CZ" dirty="0" smtClean="0"/>
              <a:t>Schopnost týmové práce</a:t>
            </a:r>
          </a:p>
          <a:p>
            <a:pPr lvl="1"/>
            <a:r>
              <a:rPr lang="cs-CZ" dirty="0" smtClean="0"/>
              <a:t>Dovednost motivace žáků k dosažení vynikajících výsledků</a:t>
            </a:r>
          </a:p>
          <a:p>
            <a:pPr lvl="1"/>
            <a:r>
              <a:rPr lang="cs-CZ" dirty="0" smtClean="0"/>
              <a:t>Angažovanost ve vyučovacím procesu</a:t>
            </a:r>
          </a:p>
          <a:p>
            <a:pPr lvl="1"/>
            <a:r>
              <a:rPr lang="cs-CZ" dirty="0" smtClean="0"/>
              <a:t>Dovednost objektivně hodnotit a klasifikovat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6496" y="476672"/>
            <a:ext cx="8736975" cy="451576"/>
          </a:xfrm>
        </p:spPr>
        <p:txBody>
          <a:bodyPr/>
          <a:lstStyle/>
          <a:p>
            <a:r>
              <a:rPr lang="cs-CZ" u="sng" dirty="0" smtClean="0"/>
              <a:t>Cíle výuky ve </a:t>
            </a:r>
            <a:r>
              <a:rPr lang="cs-CZ" u="sng" dirty="0" err="1" smtClean="0"/>
              <a:t>FiF</a:t>
            </a:r>
            <a:r>
              <a:rPr lang="cs-CZ" u="sng" dirty="0" smtClean="0"/>
              <a:t/>
            </a:r>
            <a:br>
              <a:rPr lang="cs-CZ" u="sng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1124744"/>
            <a:ext cx="8736975" cy="4707256"/>
          </a:xfrm>
        </p:spPr>
        <p:txBody>
          <a:bodyPr/>
          <a:lstStyle/>
          <a:p>
            <a:r>
              <a:rPr lang="cs-CZ" dirty="0" smtClean="0"/>
              <a:t>Trénovat: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 iniciativu,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samostatnost.</a:t>
            </a:r>
          </a:p>
          <a:p>
            <a:r>
              <a:rPr lang="cs-CZ" dirty="0" smtClean="0"/>
              <a:t>Poskytnout žákům znalosti, jak založit a vést obchodní společnost nebo živnost. </a:t>
            </a:r>
          </a:p>
          <a:p>
            <a:r>
              <a:rPr lang="cs-CZ" dirty="0" smtClean="0"/>
              <a:t>Žáci se učí: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pracovat v týmu,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přijímat odpovědnost,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rozvíjet iniciativu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zlepšovat své měkké a také odborné dovednosti. </a:t>
            </a:r>
          </a:p>
          <a:p>
            <a:r>
              <a:rPr lang="cs-CZ" dirty="0" smtClean="0"/>
              <a:t>Trénink prezentace výsledků jak svých, tak celé společnosti.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60512" y="188640"/>
            <a:ext cx="8736975" cy="451576"/>
          </a:xfrm>
        </p:spPr>
        <p:txBody>
          <a:bodyPr/>
          <a:lstStyle/>
          <a:p>
            <a:r>
              <a:rPr lang="cs-CZ" dirty="0" smtClean="0"/>
              <a:t>Vyučovací metody ve </a:t>
            </a:r>
            <a:r>
              <a:rPr lang="cs-CZ" dirty="0" err="1" smtClean="0"/>
              <a:t>FiF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5000" y="836712"/>
            <a:ext cx="8736975" cy="4995288"/>
          </a:xfrm>
        </p:spPr>
        <p:txBody>
          <a:bodyPr/>
          <a:lstStyle/>
          <a:p>
            <a:r>
              <a:rPr lang="cs-CZ" sz="2400" dirty="0" smtClean="0"/>
              <a:t>NE monologické vyučovací metody (používáme při podávání nového učiva)</a:t>
            </a:r>
          </a:p>
          <a:p>
            <a:pPr lvl="1"/>
            <a:r>
              <a:rPr lang="cs-CZ" sz="1800" dirty="0" smtClean="0"/>
              <a:t>Frontální výuka musí být omezena na nezbytné minimum</a:t>
            </a:r>
          </a:p>
          <a:p>
            <a:r>
              <a:rPr lang="cs-CZ" sz="2400" dirty="0" smtClean="0"/>
              <a:t>Hlavní metody spojeny se samostatnou prací žáků. 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rozhovor</a:t>
            </a:r>
            <a:r>
              <a:rPr lang="cs-CZ" sz="1800" dirty="0" smtClean="0"/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cs-CZ" sz="1800" b="1" dirty="0" smtClean="0"/>
              <a:t>práce s odbornou literaturou </a:t>
            </a:r>
            <a:r>
              <a:rPr lang="cs-CZ" sz="1800" dirty="0" smtClean="0"/>
              <a:t>(samostatné studium zákonů, předpisů a směrnic). </a:t>
            </a:r>
          </a:p>
          <a:p>
            <a:r>
              <a:rPr lang="cs-CZ" sz="2400" dirty="0" smtClean="0"/>
              <a:t>Celou práci žáků ve </a:t>
            </a:r>
            <a:r>
              <a:rPr lang="cs-CZ" sz="2400" dirty="0" err="1" smtClean="0"/>
              <a:t>FiF</a:t>
            </a:r>
            <a:r>
              <a:rPr lang="cs-CZ" sz="2400" dirty="0" smtClean="0"/>
              <a:t> můžeme považovat za určitou formu </a:t>
            </a:r>
            <a:r>
              <a:rPr lang="cs-CZ" sz="2400" b="1" dirty="0" smtClean="0"/>
              <a:t>inscenační</a:t>
            </a:r>
            <a:r>
              <a:rPr lang="cs-CZ" sz="2400" dirty="0" smtClean="0"/>
              <a:t> </a:t>
            </a:r>
            <a:r>
              <a:rPr lang="cs-CZ" sz="2400" b="1" dirty="0" smtClean="0"/>
              <a:t>metody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Práce ve fiktivní firmě svých charakterem patří do </a:t>
            </a:r>
            <a:r>
              <a:rPr lang="cs-CZ" sz="2400" b="1" dirty="0" smtClean="0"/>
              <a:t>problémové výuky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Vyučující je žákům rádcem a pomocníkem, ale odpovědnost za výsledky leží čistě na žácích.</a:t>
            </a:r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4026</TotalTime>
  <Words>1032</Words>
  <Application>Microsoft Office PowerPoint</Application>
  <PresentationFormat>A4 (210 x 297 mm)</PresentationFormat>
  <Paragraphs>222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NZZ</vt:lpstr>
      <vt:lpstr>prezentace-edu-cz</vt:lpstr>
      <vt:lpstr>Fiktivní firma</vt:lpstr>
      <vt:lpstr>Fiktivní firma (FiF) </vt:lpstr>
      <vt:lpstr>FiF jako příprava absolventů pro praxi</vt:lpstr>
      <vt:lpstr>Učební prostory, rozvrh a zaměření pro FiF</vt:lpstr>
      <vt:lpstr>Požadavky kladené na učitele ve FiF</vt:lpstr>
      <vt:lpstr>Oblast ekonomická</vt:lpstr>
      <vt:lpstr>Oblast didaktická</vt:lpstr>
      <vt:lpstr>Cíle výuky ve FiF </vt:lpstr>
      <vt:lpstr>Vyučovací metody ve FiF </vt:lpstr>
      <vt:lpstr>Činnosti ve FiF </vt:lpstr>
      <vt:lpstr>Hodnocení ve FiF </vt:lpstr>
      <vt:lpstr>Hodnotící arch/list</vt:lpstr>
      <vt:lpstr>Hodnocení učitelem</vt:lpstr>
      <vt:lpstr>CEFIF</vt:lpstr>
      <vt:lpstr>Historie</vt:lpstr>
      <vt:lpstr>Členství v CEFIF</vt:lpstr>
      <vt:lpstr>Výběr jména FiF a předmětu podnikání</vt:lpstr>
      <vt:lpstr>Název a logo</vt:lpstr>
      <vt:lpstr>ORGANIZAČNÍ STRUKTURA FiF </vt:lpstr>
      <vt:lpstr>ÚŘADY CEFIF </vt:lpstr>
      <vt:lpstr>Snímek 21</vt:lpstr>
      <vt:lpstr>Aktivity po založení FIF</vt:lpstr>
      <vt:lpstr>Snímek 23</vt:lpstr>
      <vt:lpstr>Snímek 24</vt:lpstr>
      <vt:lpstr>Snímek 25</vt:lpstr>
      <vt:lpstr>Veletržní stánek</vt:lpstr>
      <vt:lpstr>Veletrhy fiktivních firem</vt:lpstr>
      <vt:lpstr>Příklady FiF</vt:lpstr>
      <vt:lpstr>Snímek 29</vt:lpstr>
      <vt:lpstr>Video z veletrhu FiF</vt:lpstr>
      <vt:lpstr>Příklad alternativního využití principů FiF</vt:lpstr>
      <vt:lpstr>Využití FiF v oboru kosmetické služby</vt:lpstr>
      <vt:lpstr>Řešení žáků</vt:lpstr>
      <vt:lpstr>Snímek 34</vt:lpstr>
      <vt:lpstr>Snímek 35</vt:lpstr>
      <vt:lpstr>Zdroje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Admin</cp:lastModifiedBy>
  <cp:revision>177</cp:revision>
  <dcterms:created xsi:type="dcterms:W3CDTF">2010-11-29T12:12:55Z</dcterms:created>
  <dcterms:modified xsi:type="dcterms:W3CDTF">2023-12-04T20:15:19Z</dcterms:modified>
</cp:coreProperties>
</file>