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4"/>
  </p:notesMasterIdLst>
  <p:handoutMasterIdLst>
    <p:handoutMasterId r:id="rId35"/>
  </p:handoutMasterIdLst>
  <p:sldIdLst>
    <p:sldId id="256" r:id="rId2"/>
    <p:sldId id="274" r:id="rId3"/>
    <p:sldId id="285" r:id="rId4"/>
    <p:sldId id="257" r:id="rId5"/>
    <p:sldId id="286" r:id="rId6"/>
    <p:sldId id="287" r:id="rId7"/>
    <p:sldId id="258" r:id="rId8"/>
    <p:sldId id="259" r:id="rId9"/>
    <p:sldId id="288" r:id="rId10"/>
    <p:sldId id="281" r:id="rId11"/>
    <p:sldId id="282" r:id="rId12"/>
    <p:sldId id="283" r:id="rId13"/>
    <p:sldId id="260" r:id="rId14"/>
    <p:sldId id="261" r:id="rId15"/>
    <p:sldId id="262" r:id="rId16"/>
    <p:sldId id="263" r:id="rId17"/>
    <p:sldId id="264" r:id="rId18"/>
    <p:sldId id="265" r:id="rId19"/>
    <p:sldId id="266" r:id="rId20"/>
    <p:sldId id="278" r:id="rId21"/>
    <p:sldId id="279" r:id="rId22"/>
    <p:sldId id="268" r:id="rId23"/>
    <p:sldId id="269" r:id="rId24"/>
    <p:sldId id="270" r:id="rId25"/>
    <p:sldId id="277" r:id="rId26"/>
    <p:sldId id="271" r:id="rId27"/>
    <p:sldId id="272" r:id="rId28"/>
    <p:sldId id="280" r:id="rId29"/>
    <p:sldId id="273" r:id="rId30"/>
    <p:sldId id="284" r:id="rId31"/>
    <p:sldId id="289" r:id="rId32"/>
    <p:sldId id="290"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58" autoAdjust="0"/>
    <p:restoredTop sz="96270" autoAdjust="0"/>
  </p:normalViewPr>
  <p:slideViewPr>
    <p:cSldViewPr snapToGrid="0">
      <p:cViewPr varScale="1">
        <p:scale>
          <a:sx n="63" d="100"/>
          <a:sy n="63" d="100"/>
        </p:scale>
        <p:origin x="1136" y="3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Grafický objekt 8">
            <a:extLst>
              <a:ext uri="{FF2B5EF4-FFF2-40B4-BE49-F238E27FC236}">
                <a16:creationId xmlns:a16="http://schemas.microsoft.com/office/drawing/2014/main" id="{D816079F-E2A1-904D-9C9C-7B3F5A32F26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251D8E84-EA85-D448-8EE9-B92099C6621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Grafický objekt 5">
            <a:extLst>
              <a:ext uri="{FF2B5EF4-FFF2-40B4-BE49-F238E27FC236}">
                <a16:creationId xmlns:a16="http://schemas.microsoft.com/office/drawing/2014/main" id="{DDD67FDD-68E4-9143-A194-D74F4F43343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10" name="Grafický objekt 8">
            <a:extLst>
              <a:ext uri="{FF2B5EF4-FFF2-40B4-BE49-F238E27FC236}">
                <a16:creationId xmlns:a16="http://schemas.microsoft.com/office/drawing/2014/main" id="{186904FF-55B2-814C-8503-8F750F237D8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8">
            <a:extLst>
              <a:ext uri="{FF2B5EF4-FFF2-40B4-BE49-F238E27FC236}">
                <a16:creationId xmlns:a16="http://schemas.microsoft.com/office/drawing/2014/main" id="{B7EC3E44-60F5-6142-B879-7DD80C1E9EA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11" name="Grafický objekt 8">
            <a:extLst>
              <a:ext uri="{FF2B5EF4-FFF2-40B4-BE49-F238E27FC236}">
                <a16:creationId xmlns:a16="http://schemas.microsoft.com/office/drawing/2014/main" id="{635A6DBC-DB80-9647-B267-17E9A9A8AC0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Grafický objekt 5">
            <a:extLst>
              <a:ext uri="{FF2B5EF4-FFF2-40B4-BE49-F238E27FC236}">
                <a16:creationId xmlns:a16="http://schemas.microsoft.com/office/drawing/2014/main" id="{544C2213-2481-1D43-98DB-CC9BFF14003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EC4C054D-8847-4544-A33E-5A3C9D61CA5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2EA4BEBC-4725-FD40-B35B-C5DA2AE8611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Grafický objekt 5">
            <a:extLst>
              <a:ext uri="{FF2B5EF4-FFF2-40B4-BE49-F238E27FC236}">
                <a16:creationId xmlns:a16="http://schemas.microsoft.com/office/drawing/2014/main" id="{F2FF03BB-F110-334E-898B-290BDFB038D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1C29E400-CAA5-674E-9459-BC525406BCB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3D58DA1E-D4AA-1745-BD9C-9936872A38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Grafický objekt 5">
            <a:extLst>
              <a:ext uri="{FF2B5EF4-FFF2-40B4-BE49-F238E27FC236}">
                <a16:creationId xmlns:a16="http://schemas.microsoft.com/office/drawing/2014/main" id="{EEE79ECB-0EA4-104B-A13F-5D5F2D5F055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8" name="Grafický objekt 5">
            <a:extLst>
              <a:ext uri="{FF2B5EF4-FFF2-40B4-BE49-F238E27FC236}">
                <a16:creationId xmlns:a16="http://schemas.microsoft.com/office/drawing/2014/main" id="{68945D16-ACF8-1547-8B5D-C0873A6FBAC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6C805-D43D-9246-8F45-F7D14F2D25C7}"/>
              </a:ext>
            </a:extLst>
          </p:cNvPr>
          <p:cNvSpPr>
            <a:spLocks noGrp="1"/>
          </p:cNvSpPr>
          <p:nvPr>
            <p:ph type="title"/>
          </p:nvPr>
        </p:nvSpPr>
        <p:spPr/>
        <p:txBody>
          <a:bodyPr/>
          <a:lstStyle/>
          <a:p>
            <a:r>
              <a:rPr lang="cs-CZ" dirty="0"/>
              <a:t>Kooperativní výuka</a:t>
            </a:r>
          </a:p>
        </p:txBody>
      </p:sp>
      <p:sp>
        <p:nvSpPr>
          <p:cNvPr id="3" name="Podnadpis 2">
            <a:extLst>
              <a:ext uri="{FF2B5EF4-FFF2-40B4-BE49-F238E27FC236}">
                <a16:creationId xmlns:a16="http://schemas.microsoft.com/office/drawing/2014/main" id="{E41AC406-9E40-DE47-946B-D00D18C67F55}"/>
              </a:ext>
            </a:extLst>
          </p:cNvPr>
          <p:cNvSpPr>
            <a:spLocks noGrp="1"/>
          </p:cNvSpPr>
          <p:nvPr>
            <p:ph type="subTitle" idx="1"/>
          </p:nvPr>
        </p:nvSpPr>
        <p:spPr/>
        <p:txBody>
          <a:bodyPr/>
          <a:lstStyle/>
          <a:p>
            <a:r>
              <a:rPr lang="cs-CZ" dirty="0"/>
              <a:t>Bc. Ing. Nikola Straková PhD.</a:t>
            </a:r>
          </a:p>
        </p:txBody>
      </p:sp>
    </p:spTree>
    <p:extLst>
      <p:ext uri="{BB962C8B-B14F-4D97-AF65-F5344CB8AC3E}">
        <p14:creationId xmlns:p14="http://schemas.microsoft.com/office/powerpoint/2010/main"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Pozitiva skupinové práce</a:t>
            </a:r>
          </a:p>
        </p:txBody>
      </p:sp>
      <p:sp>
        <p:nvSpPr>
          <p:cNvPr id="5" name="Zástupný symbol pro obsah 4"/>
          <p:cNvSpPr>
            <a:spLocks noGrp="1"/>
          </p:cNvSpPr>
          <p:nvPr>
            <p:ph idx="1"/>
          </p:nvPr>
        </p:nvSpPr>
        <p:spPr/>
        <p:txBody>
          <a:bodyPr/>
          <a:lstStyle/>
          <a:p>
            <a:r>
              <a:rPr lang="cs-CZ" dirty="0"/>
              <a:t>je zábavná sama o sobě, a zároveň v sobě skrývá obrovský učební potenciál</a:t>
            </a:r>
          </a:p>
          <a:p>
            <a:r>
              <a:rPr lang="cs-CZ" dirty="0"/>
              <a:t>vyžaduje, aby si žáci utřídili novou látku a aby pro ně tato látka měla osobní smysl</a:t>
            </a:r>
          </a:p>
          <a:p>
            <a:r>
              <a:rPr lang="cs-CZ" dirty="0"/>
              <a:t>vede žáky k porozumění vlastnímu učení a podporuje vnitřní motivaci, tedy vlastní zájem žáků o učení a odpovědnost za učení </a:t>
            </a:r>
          </a:p>
          <a:p>
            <a:pPr lvl="1"/>
            <a:r>
              <a:rPr lang="cs-CZ" dirty="0"/>
              <a:t>Oba tyto prvky tvoří základ pro celoživotní vzdělávání. </a:t>
            </a:r>
          </a:p>
          <a:p>
            <a:r>
              <a:rPr lang="cs-CZ" dirty="0"/>
              <a:t>S postupným přechodem ke kooperativní výuce se přidává ještě rozvoj sociálních a komunikačních dovedností.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Rozvoj způsobilostí typických pro vícero klíčových kompetencí</a:t>
            </a:r>
          </a:p>
        </p:txBody>
      </p:sp>
      <p:sp>
        <p:nvSpPr>
          <p:cNvPr id="5" name="Zástupný symbol pro obsah 4"/>
          <p:cNvSpPr>
            <a:spLocks noGrp="1"/>
          </p:cNvSpPr>
          <p:nvPr>
            <p:ph idx="1"/>
          </p:nvPr>
        </p:nvSpPr>
        <p:spPr/>
        <p:txBody>
          <a:bodyPr/>
          <a:lstStyle/>
          <a:p>
            <a:r>
              <a:rPr lang="cs-CZ" dirty="0"/>
              <a:t>v podmínkách kooperativní práce ve skupině si žáci mohou včas navyknout a osvojit takové dovednosti a postoje, jakými jsou:</a:t>
            </a:r>
          </a:p>
          <a:p>
            <a:endParaRPr lang="cs-CZ" dirty="0"/>
          </a:p>
          <a:p>
            <a:pPr lvl="1"/>
            <a:r>
              <a:rPr lang="cs-CZ" dirty="0"/>
              <a:t>plánování práce</a:t>
            </a:r>
          </a:p>
          <a:p>
            <a:pPr lvl="1"/>
            <a:r>
              <a:rPr lang="cs-CZ" dirty="0"/>
              <a:t>účelná organizace práce</a:t>
            </a:r>
          </a:p>
          <a:p>
            <a:pPr lvl="1"/>
            <a:r>
              <a:rPr lang="cs-CZ" dirty="0"/>
              <a:t>dělba práce</a:t>
            </a:r>
          </a:p>
          <a:p>
            <a:pPr lvl="1"/>
            <a:r>
              <a:rPr lang="cs-CZ" dirty="0"/>
              <a:t>kontrola</a:t>
            </a:r>
          </a:p>
          <a:p>
            <a:pPr lvl="1"/>
            <a:r>
              <a:rPr lang="cs-CZ" dirty="0"/>
              <a:t>hodnocení</a:t>
            </a:r>
          </a:p>
          <a:p>
            <a:pPr lvl="1"/>
            <a:r>
              <a:rPr lang="cs-CZ" dirty="0"/>
              <a:t>vzájemná pomoc</a:t>
            </a:r>
          </a:p>
          <a:p>
            <a:pPr lvl="1"/>
            <a:r>
              <a:rPr lang="cs-CZ" dirty="0"/>
              <a:t>spolupráce</a:t>
            </a:r>
          </a:p>
          <a:p>
            <a:pPr lvl="1"/>
            <a:r>
              <a:rPr lang="cs-CZ" dirty="0"/>
              <a:t>komunikace</a:t>
            </a:r>
          </a:p>
          <a:p>
            <a:pPr lvl="1"/>
            <a:r>
              <a:rPr lang="cs-CZ" dirty="0"/>
              <a:t>koordinace úsilí</a:t>
            </a:r>
          </a:p>
          <a:p>
            <a:pPr lvl="1"/>
            <a:r>
              <a:rPr lang="cs-CZ" dirty="0"/>
              <a:t>povinnost</a:t>
            </a:r>
          </a:p>
          <a:p>
            <a:pPr lvl="1"/>
            <a:r>
              <a:rPr lang="cs-CZ" dirty="0"/>
              <a:t>zodpovědnost</a:t>
            </a:r>
          </a:p>
          <a:p>
            <a:pPr lvl="1"/>
            <a:r>
              <a:rPr lang="cs-CZ" dirty="0"/>
              <a:t>tolerance</a:t>
            </a:r>
          </a:p>
          <a:p>
            <a:pPr lvl="1"/>
            <a:r>
              <a:rPr lang="cs-CZ" dirty="0"/>
              <a:t>vážení si cizí práce</a:t>
            </a:r>
          </a:p>
          <a:p>
            <a:pPr lvl="1"/>
            <a:r>
              <a:rPr lang="cs-CZ" dirty="0"/>
              <a:t>nenásilné řešení konfliktů</a:t>
            </a:r>
          </a:p>
          <a:p>
            <a:pPr lvl="1"/>
            <a:r>
              <a:rPr lang="cs-CZ"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Psychologické argumenty ve prospěch kooperativního vyučování</a:t>
            </a:r>
          </a:p>
        </p:txBody>
      </p:sp>
      <p:sp>
        <p:nvSpPr>
          <p:cNvPr id="5" name="Zástupný symbol pro obsah 4"/>
          <p:cNvSpPr>
            <a:spLocks noGrp="1"/>
          </p:cNvSpPr>
          <p:nvPr>
            <p:ph idx="1"/>
          </p:nvPr>
        </p:nvSpPr>
        <p:spPr/>
        <p:txBody>
          <a:bodyPr/>
          <a:lstStyle/>
          <a:p>
            <a:r>
              <a:rPr lang="cs-CZ" dirty="0" err="1"/>
              <a:t>kooperativnost</a:t>
            </a:r>
            <a:r>
              <a:rPr lang="cs-CZ" dirty="0"/>
              <a:t>, spolupráce je rozhodujícím prostředkem formování racionálního myšlení, je rozhodující pro rozumový vývoj dětí (J. </a:t>
            </a:r>
            <a:r>
              <a:rPr lang="cs-CZ" dirty="0" err="1"/>
              <a:t>Piaget</a:t>
            </a:r>
            <a:r>
              <a:rPr lang="cs-CZ" dirty="0"/>
              <a:t>)</a:t>
            </a:r>
          </a:p>
          <a:p>
            <a:r>
              <a:rPr lang="cs-CZ" dirty="0"/>
              <a:t>dítě nejlogičtěji myslí v diskuzi s jinými dětmi (J. </a:t>
            </a:r>
            <a:r>
              <a:rPr lang="cs-CZ" dirty="0" err="1"/>
              <a:t>Piaget</a:t>
            </a:r>
            <a:r>
              <a:rPr lang="cs-CZ" dirty="0"/>
              <a:t>)</a:t>
            </a:r>
          </a:p>
          <a:p>
            <a:r>
              <a:rPr lang="cs-CZ" dirty="0"/>
              <a:t>děti mají hlubokou potřebu být s druhými lidmi a spolupracovat s nimi na dosahování cílů (</a:t>
            </a:r>
            <a:r>
              <a:rPr lang="cs-CZ" dirty="0" err="1"/>
              <a:t>Bruner</a:t>
            </a:r>
            <a:r>
              <a:rPr lang="cs-CZ" dirty="0"/>
              <a:t>)</a:t>
            </a:r>
          </a:p>
          <a:p>
            <a:pPr lvl="1"/>
            <a:r>
              <a:rPr lang="cs-CZ" dirty="0"/>
              <a:t>motiv vzájemného působení, sociálního kontaktu, reciprocity</a:t>
            </a:r>
          </a:p>
          <a:p>
            <a:r>
              <a:rPr lang="cs-CZ" dirty="0"/>
              <a:t>z výsledků vícerých výzkumů vyplývá, že největší podíl na osobnostním vývoji žáků, jejich studijním výkonu i na spokojenosti ve škole má interakce s jinými žáky (</a:t>
            </a:r>
            <a:r>
              <a:rPr lang="cs-CZ" dirty="0" err="1"/>
              <a:t>Astin</a:t>
            </a:r>
            <a:r>
              <a:rPr lang="cs-CZ" dirty="0"/>
              <a:t>, 1991)</a:t>
            </a:r>
          </a:p>
          <a:p>
            <a:r>
              <a:rPr lang="cs-CZ" dirty="0"/>
              <a:t>synergický efekt</a:t>
            </a:r>
          </a:p>
          <a:p>
            <a:pPr lvl="1"/>
            <a:r>
              <a:rPr lang="cs-CZ" dirty="0"/>
              <a:t>výsledek práce (i duševní) skupiny bývá větší, než součet výsledků práce členů skupiny v případě, že by pracovali samostatně, nezávisle od sebe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Příprava žáků na kooperativní výuku</a:t>
            </a:r>
          </a:p>
        </p:txBody>
      </p:sp>
      <p:sp>
        <p:nvSpPr>
          <p:cNvPr id="5" name="Zástupný symbol pro obsah 4"/>
          <p:cNvSpPr>
            <a:spLocks noGrp="1"/>
          </p:cNvSpPr>
          <p:nvPr>
            <p:ph idx="1"/>
          </p:nvPr>
        </p:nvSpPr>
        <p:spPr/>
        <p:txBody>
          <a:bodyPr/>
          <a:lstStyle/>
          <a:p>
            <a:r>
              <a:rPr lang="cs-CZ" dirty="0"/>
              <a:t>Žákům je třeba smysl spolupráce přiblížit </a:t>
            </a:r>
          </a:p>
          <a:p>
            <a:pPr lvl="1"/>
            <a:r>
              <a:rPr lang="cs-CZ" dirty="0"/>
              <a:t>prvňáci si musí postupně odvyknout na vzájemné srovnávání</a:t>
            </a:r>
          </a:p>
          <a:p>
            <a:pPr lvl="1"/>
            <a:r>
              <a:rPr lang="cs-CZ" dirty="0"/>
              <a:t>starší žáci na to, že neusilují každý sám za sebe o své známky</a:t>
            </a:r>
          </a:p>
          <a:p>
            <a:r>
              <a:rPr lang="cs-CZ" dirty="0"/>
              <a:t>Ve třídě může proběhnout diskuse </a:t>
            </a:r>
          </a:p>
          <a:p>
            <a:pPr lvl="1"/>
            <a:r>
              <a:rPr lang="cs-CZ" dirty="0"/>
              <a:t>např. lidé tvoří různé skupiny, do které skupiny patříme my sami, jaká je v těchto skupinách spolupráce, co nám brání a co naopak spolupráci </a:t>
            </a:r>
            <a:r>
              <a:rPr lang="pl-PL" dirty="0"/>
              <a:t>usnadňuje a jak sami dokážeme spolupracovat</a:t>
            </a:r>
          </a:p>
          <a:p>
            <a:r>
              <a:rPr lang="cs-CZ" dirty="0"/>
              <a:t>Kromě toho by měli žáci zažít aktivity a hry, které poskytují zážitek ze spolupráce, aniž by se to vztahovalo přímo k výuce </a:t>
            </a:r>
          </a:p>
          <a:p>
            <a:pPr lvl="1"/>
            <a:r>
              <a:rPr lang="cs-CZ" dirty="0"/>
              <a:t>např. vymyslet reklamu, napsat inzerát firmy, která hledá zaměstnance, apod.</a:t>
            </a:r>
          </a:p>
          <a:p>
            <a:r>
              <a:rPr lang="cs-CZ" dirty="0"/>
              <a:t>Ve výuce by nemělo být ve velké míře zastoupeno soutěžení, </a:t>
            </a:r>
          </a:p>
          <a:p>
            <a:pPr lvl="1"/>
            <a:r>
              <a:rPr lang="cs-CZ" dirty="0"/>
              <a:t>které je v rozporu s podmínkou efektivního učení</a:t>
            </a:r>
          </a:p>
          <a:p>
            <a:r>
              <a:rPr lang="cs-CZ" dirty="0"/>
              <a:t>Důležitým předpokladem pro kooperativní výuku je vytváření soudržnosti celé třídy.</a:t>
            </a:r>
          </a:p>
          <a:p>
            <a:pPr lvl="1"/>
            <a:r>
              <a:rPr lang="cs-CZ" dirty="0"/>
              <a:t>Učitel by měl stále průběžně pracovat na budování dobrých vztahů ve třídě.</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Které dovednosti by žáci ve třídě měli mít, před zahájením kooperativní výuky?</a:t>
            </a:r>
          </a:p>
        </p:txBody>
      </p:sp>
      <p:sp>
        <p:nvSpPr>
          <p:cNvPr id="5" name="Zástupný symbol pro obsah 4"/>
          <p:cNvSpPr>
            <a:spLocks noGrp="1"/>
          </p:cNvSpPr>
          <p:nvPr>
            <p:ph idx="1"/>
          </p:nvPr>
        </p:nvSpPr>
        <p:spPr/>
        <p:txBody>
          <a:bodyPr/>
          <a:lstStyle/>
          <a:p>
            <a:pPr>
              <a:buNone/>
            </a:pPr>
            <a:r>
              <a:rPr lang="cs-CZ" dirty="0"/>
              <a:t>Dovednost</a:t>
            </a:r>
          </a:p>
          <a:p>
            <a:r>
              <a:rPr lang="cs-CZ" dirty="0"/>
              <a:t>mluvit tiše</a:t>
            </a:r>
          </a:p>
          <a:p>
            <a:r>
              <a:rPr lang="cs-CZ" dirty="0"/>
              <a:t>střídat se v mluvení, nechat mluvit, neskákat do řeči</a:t>
            </a:r>
          </a:p>
          <a:p>
            <a:r>
              <a:rPr lang="cs-CZ" dirty="0"/>
              <a:t>naslouchat</a:t>
            </a:r>
          </a:p>
          <a:p>
            <a:r>
              <a:rPr lang="cs-CZ" dirty="0"/>
              <a:t>oceňovat druhé</a:t>
            </a:r>
          </a:p>
          <a:p>
            <a:r>
              <a:rPr lang="pt-BR" dirty="0"/>
              <a:t>dělit se o materiál a pomůcky</a:t>
            </a:r>
          </a:p>
          <a:p>
            <a:r>
              <a:rPr lang="cs-CZ" dirty="0"/>
              <a:t>přesně se vyjadřovat</a:t>
            </a:r>
          </a:p>
          <a:p>
            <a:r>
              <a:rPr lang="cs-CZ" dirty="0"/>
              <a:t>sumarizovat</a:t>
            </a:r>
          </a:p>
          <a:p>
            <a:r>
              <a:rPr lang="cs-CZ" dirty="0"/>
              <a:t>nabídnout nápad, svůj nápad obhajovat argumenty</a:t>
            </a:r>
          </a:p>
          <a:p>
            <a:r>
              <a:rPr lang="cs-CZ" dirty="0"/>
              <a:t>nabídnout pomoc</a:t>
            </a:r>
          </a:p>
          <a:p>
            <a:r>
              <a:rPr lang="cs-CZ" dirty="0"/>
              <a:t>požádat o vysvětlení</a:t>
            </a:r>
          </a:p>
          <a:p>
            <a:r>
              <a:rPr lang="pl-PL" dirty="0"/>
              <a:t>reagovat na informaci, ne na osobu</a:t>
            </a:r>
          </a:p>
          <a:p>
            <a:r>
              <a:rPr lang="cs-CZ" dirty="0"/>
              <a:t>domluvit se na něčem (konsensus)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Příprava učitele na kooperativní výuku</a:t>
            </a:r>
          </a:p>
        </p:txBody>
      </p:sp>
      <p:sp>
        <p:nvSpPr>
          <p:cNvPr id="5" name="Zástupný symbol pro obsah 4"/>
          <p:cNvSpPr>
            <a:spLocks noGrp="1"/>
          </p:cNvSpPr>
          <p:nvPr>
            <p:ph idx="1"/>
          </p:nvPr>
        </p:nvSpPr>
        <p:spPr>
          <a:xfrm>
            <a:off x="540000" y="1352939"/>
            <a:ext cx="8064900" cy="4479061"/>
          </a:xfrm>
        </p:spPr>
        <p:txBody>
          <a:bodyPr/>
          <a:lstStyle/>
          <a:p>
            <a:r>
              <a:rPr lang="cs-CZ" dirty="0"/>
              <a:t>různými aktivitami a hrami rozvíjet u žáků dovednosti potřebné pro kooperativní výuku</a:t>
            </a:r>
          </a:p>
          <a:p>
            <a:r>
              <a:rPr lang="cs-CZ" dirty="0"/>
              <a:t>změna postoje učitele -&gt; zasahování učitele do práce skupiny opravdu minimální</a:t>
            </a:r>
          </a:p>
          <a:p>
            <a:pPr lvl="1"/>
            <a:r>
              <a:rPr lang="cs-CZ" dirty="0"/>
              <a:t>Dokonce i když učitel vidí, že skupina jde chybnou cestou, měl by se, pokud to jen trochu jde, zdržet zasahování. Chyba žáků je považována za významnou součást učení. Učí žáky přesněji myslet, ale také přijímat své neúspěchy, učí je, co jsou důsledky rozhodnutí a zodpovědnost za ně (významná součást kompetence k učení, kompetence k řešení problému i kompetence sociální a personální).</a:t>
            </a:r>
          </a:p>
          <a:p>
            <a:pPr lvl="1"/>
            <a:r>
              <a:rPr lang="cs-CZ" dirty="0"/>
              <a:t>Naopak u typu učení, které má vést k automatizaci (násobilka, gramatika, matematické spoje apod.), bychom měli volit takové metody, které vycházejí z principu „nedopustit chybu“, protože každá chyba zde prodlužuje učení.</a:t>
            </a:r>
          </a:p>
          <a:p>
            <a:r>
              <a:rPr lang="cs-CZ" dirty="0"/>
              <a:t>pozornost učitele vůči procesu spolupráce. -&gt; učitel by měl plánovat v hodině monitorování práce ve skupinách</a:t>
            </a:r>
          </a:p>
          <a:p>
            <a:pPr lvl="1"/>
            <a:r>
              <a:rPr lang="cs-CZ" dirty="0"/>
              <a:t>Buď se zaměří na podrobné sledování průběhu práce jedné skupiny, nebo se zaměří na sledování jednoho jevu v celé třídě. Z toho odvodí, zda tento jev potřebuje další rozvoj, nebo zda je jeho úroveň dostačující.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Práce ve dvojicích/párová výuka</a:t>
            </a:r>
          </a:p>
        </p:txBody>
      </p:sp>
      <p:sp>
        <p:nvSpPr>
          <p:cNvPr id="5" name="Zástupný symbol pro obsah 4"/>
          <p:cNvSpPr>
            <a:spLocks noGrp="1"/>
          </p:cNvSpPr>
          <p:nvPr>
            <p:ph idx="1"/>
          </p:nvPr>
        </p:nvSpPr>
        <p:spPr/>
        <p:txBody>
          <a:bodyPr/>
          <a:lstStyle/>
          <a:p>
            <a:r>
              <a:rPr lang="cs-CZ" dirty="0"/>
              <a:t>má své nezastupitelné místo při přípravě kooperativní výuky</a:t>
            </a:r>
          </a:p>
          <a:p>
            <a:r>
              <a:rPr lang="cs-CZ" dirty="0"/>
              <a:t>zpočátku spíše na bázi přátelských vztahů</a:t>
            </a:r>
          </a:p>
          <a:p>
            <a:r>
              <a:rPr lang="cs-CZ" dirty="0"/>
              <a:t>dvojice je možné tvořit podle nejrůznějších kriterií</a:t>
            </a:r>
          </a:p>
          <a:p>
            <a:r>
              <a:rPr lang="cs-CZ" dirty="0"/>
              <a:t>zavedení práce ve dvojicích je již významným posunem od klasické výuky k modernějším trendům </a:t>
            </a:r>
          </a:p>
          <a:p>
            <a:pPr lvl="1"/>
            <a:r>
              <a:rPr lang="cs-CZ" dirty="0"/>
              <a:t>posiluje se tím například rozvoj kompetence komunikativní</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zápatí prezentace</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Typy úkolů pro práci ve dvojicích</a:t>
            </a:r>
          </a:p>
        </p:txBody>
      </p:sp>
      <p:sp>
        <p:nvSpPr>
          <p:cNvPr id="5" name="Zástupný symbol pro obsah 4"/>
          <p:cNvSpPr>
            <a:spLocks noGrp="1"/>
          </p:cNvSpPr>
          <p:nvPr>
            <p:ph idx="1"/>
          </p:nvPr>
        </p:nvSpPr>
        <p:spPr/>
        <p:txBody>
          <a:bodyPr/>
          <a:lstStyle/>
          <a:p>
            <a:r>
              <a:rPr lang="cs-CZ" dirty="0"/>
              <a:t>vzájemné vyzkoušení</a:t>
            </a:r>
          </a:p>
          <a:p>
            <a:r>
              <a:rPr lang="cs-CZ" dirty="0"/>
              <a:t>výroba pomůcek</a:t>
            </a:r>
          </a:p>
          <a:p>
            <a:r>
              <a:rPr lang="cs-CZ" dirty="0"/>
              <a:t>paměťové hry </a:t>
            </a:r>
          </a:p>
          <a:p>
            <a:pPr lvl="1"/>
            <a:r>
              <a:rPr lang="cs-CZ" dirty="0"/>
              <a:t>zapamatovat si ve dvojici co nejvíce předložených jevů</a:t>
            </a:r>
          </a:p>
          <a:p>
            <a:r>
              <a:rPr lang="cs-CZ" dirty="0"/>
              <a:t>argumentace pro – proti</a:t>
            </a:r>
          </a:p>
          <a:p>
            <a:r>
              <a:rPr lang="cs-CZ" dirty="0"/>
              <a:t>tvoření otázek k tématu</a:t>
            </a:r>
          </a:p>
          <a:p>
            <a:r>
              <a:rPr lang="cs-CZ" dirty="0"/>
              <a:t>jeden z dvojice vymýšlí otázky pro druhého </a:t>
            </a:r>
          </a:p>
          <a:p>
            <a:pPr lvl="1"/>
            <a:r>
              <a:rPr lang="cs-CZ" dirty="0"/>
              <a:t>libovolně nebo dle zadání</a:t>
            </a:r>
          </a:p>
          <a:p>
            <a:r>
              <a:rPr lang="cs-CZ" dirty="0"/>
              <a:t>společný zápis učiva do sešitu, výpisky z učebnice</a:t>
            </a:r>
          </a:p>
          <a:p>
            <a:r>
              <a:rPr lang="cs-CZ" dirty="0"/>
              <a:t>vytváření myšlenkové mapy</a:t>
            </a:r>
          </a:p>
          <a:p>
            <a:r>
              <a:rPr lang="cs-CZ" dirty="0"/>
              <a:t>práce s odbornou literaturou </a:t>
            </a:r>
          </a:p>
          <a:p>
            <a:pPr lvl="1"/>
            <a:r>
              <a:rPr lang="cs-CZ" dirty="0"/>
              <a:t>společné vyhledávání v encyklopedii, slovníku, klíči...</a:t>
            </a:r>
          </a:p>
          <a:p>
            <a:r>
              <a:rPr lang="cs-CZ" dirty="0"/>
              <a:t>z části textu tvořit otázky pro druhého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Sestavování kooperativních skupin/od skupinové práce ke kooperativní výuce</a:t>
            </a:r>
          </a:p>
        </p:txBody>
      </p:sp>
      <p:sp>
        <p:nvSpPr>
          <p:cNvPr id="5" name="Zástupný symbol pro obsah 4"/>
          <p:cNvSpPr>
            <a:spLocks noGrp="1"/>
          </p:cNvSpPr>
          <p:nvPr>
            <p:ph idx="1"/>
          </p:nvPr>
        </p:nvSpPr>
        <p:spPr/>
        <p:txBody>
          <a:bodyPr/>
          <a:lstStyle/>
          <a:p>
            <a:r>
              <a:rPr lang="cs-CZ" dirty="0"/>
              <a:t>nutné, aby došlo k úpravě prostoru</a:t>
            </a:r>
          </a:p>
          <a:p>
            <a:pPr lvl="1"/>
            <a:r>
              <a:rPr lang="cs-CZ" dirty="0"/>
              <a:t>Nejčastěji jsou dvě lavice sražené k sobě.</a:t>
            </a:r>
          </a:p>
          <a:p>
            <a:r>
              <a:rPr lang="cs-CZ" dirty="0"/>
              <a:t>Při skupinovém vyučování jsou žáci rozděleni na pracovní skupiny (3 – 5členné), které společnou prací všech členů skupiny řeší zadané úkoly</a:t>
            </a:r>
          </a:p>
          <a:p>
            <a:r>
              <a:rPr lang="cs-CZ" dirty="0"/>
              <a:t>Optimální počet skupin ve třídě je 6 až 8</a:t>
            </a:r>
          </a:p>
          <a:p>
            <a:r>
              <a:rPr lang="cs-CZ" dirty="0"/>
              <a:t>Příprava učitele na takovouto práci je velmi náročná. Aby si skupinová práce zachovala svou efektivitu a pracovní motivaci, je třeba, aby učitel racionálně zvážil, kdy je účelné ji realizovat.</a:t>
            </a:r>
          </a:p>
          <a:p>
            <a:r>
              <a:rPr lang="cs-CZ" dirty="0"/>
              <a:t>Ke kladným momentům výuky ve skupinách patří:</a:t>
            </a:r>
          </a:p>
          <a:p>
            <a:pPr lvl="1"/>
            <a:r>
              <a:rPr lang="cs-CZ" dirty="0"/>
              <a:t>vzájemná pomoc žáků, rozvoj dovednosti spolupracovat</a:t>
            </a:r>
          </a:p>
          <a:p>
            <a:pPr lvl="1"/>
            <a:r>
              <a:rPr lang="cs-CZ" dirty="0"/>
              <a:t>uplatnění i pasivních a méně výkonných žáků</a:t>
            </a:r>
          </a:p>
          <a:p>
            <a:pPr lvl="1"/>
            <a:r>
              <a:rPr lang="cs-CZ" dirty="0"/>
              <a:t>rozvoj osobnostních vlastností – odpovědnost, ochota ke spolupráci, kritičnost,</a:t>
            </a:r>
          </a:p>
          <a:p>
            <a:pPr lvl="1"/>
            <a:r>
              <a:rPr lang="cs-CZ" dirty="0"/>
              <a:t>tolerance k názoru druhého, vlastní iniciativa</a:t>
            </a:r>
          </a:p>
          <a:p>
            <a:pPr lvl="1"/>
            <a:r>
              <a:rPr lang="cs-CZ" dirty="0"/>
              <a:t>změna organizačního uspořádání učebny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Žákovské skupiny mohou vznikat:</a:t>
            </a:r>
          </a:p>
        </p:txBody>
      </p:sp>
      <p:sp>
        <p:nvSpPr>
          <p:cNvPr id="5" name="Zástupný symbol pro obsah 4"/>
          <p:cNvSpPr>
            <a:spLocks noGrp="1"/>
          </p:cNvSpPr>
          <p:nvPr>
            <p:ph idx="1"/>
          </p:nvPr>
        </p:nvSpPr>
        <p:spPr>
          <a:xfrm>
            <a:off x="540000" y="1390261"/>
            <a:ext cx="8064900" cy="4441739"/>
          </a:xfrm>
        </p:spPr>
        <p:txBody>
          <a:bodyPr/>
          <a:lstStyle/>
          <a:p>
            <a:r>
              <a:rPr lang="cs-CZ" dirty="0"/>
              <a:t>spontánně </a:t>
            </a:r>
          </a:p>
          <a:p>
            <a:pPr lvl="1"/>
            <a:r>
              <a:rPr lang="cs-CZ" dirty="0"/>
              <a:t>učitel plně respektuje žákův výběr skupiny, ve které chce pracovat</a:t>
            </a:r>
          </a:p>
          <a:p>
            <a:r>
              <a:rPr lang="cs-CZ" dirty="0"/>
              <a:t>autoritativně </a:t>
            </a:r>
          </a:p>
          <a:p>
            <a:pPr lvl="1"/>
            <a:r>
              <a:rPr lang="cs-CZ" dirty="0"/>
              <a:t>skupiny tvoří učitel sám, nerespektuje přání žáků</a:t>
            </a:r>
          </a:p>
          <a:p>
            <a:pPr>
              <a:buNone/>
            </a:pPr>
            <a:endParaRPr lang="cs-CZ" dirty="0"/>
          </a:p>
          <a:p>
            <a:pPr>
              <a:buNone/>
            </a:pPr>
            <a:r>
              <a:rPr lang="cs-CZ" i="1" dirty="0"/>
              <a:t>Z hlediska výkonnosti a pracovního tempa mohou vznikat skupiny:</a:t>
            </a:r>
          </a:p>
          <a:p>
            <a:r>
              <a:rPr lang="cs-CZ" dirty="0"/>
              <a:t>homogenní (stejnorodé) skupiny </a:t>
            </a:r>
          </a:p>
          <a:p>
            <a:pPr lvl="1"/>
            <a:r>
              <a:rPr lang="cs-CZ" dirty="0"/>
              <a:t>jsou složeny ze žáků přibližně stejně výkonných, stejných schopností a dosahujících stejného prospěchu v daném předmětu</a:t>
            </a:r>
          </a:p>
          <a:p>
            <a:r>
              <a:rPr lang="cs-CZ" dirty="0"/>
              <a:t>heterogenní (různorodé) </a:t>
            </a:r>
          </a:p>
          <a:p>
            <a:pPr lvl="1"/>
            <a:r>
              <a:rPr lang="cs-CZ" dirty="0"/>
              <a:t>jsou složeny z žáků všech prospěchových kategorií, kteří jsou různě výkonní a mající různé schopnosti v daném předmětu</a:t>
            </a:r>
          </a:p>
          <a:p>
            <a:pPr lvl="1">
              <a:buNone/>
            </a:pPr>
            <a:endParaRPr lang="cs-CZ" dirty="0"/>
          </a:p>
          <a:p>
            <a:pPr>
              <a:buNone/>
            </a:pPr>
            <a:r>
              <a:rPr lang="cs-CZ" i="1" dirty="0"/>
              <a:t>Z hlediska stálosti pracovní skupiny mohou vznikat:</a:t>
            </a:r>
          </a:p>
          <a:p>
            <a:r>
              <a:rPr lang="cs-CZ" dirty="0"/>
              <a:t>skupiny stabilní</a:t>
            </a:r>
          </a:p>
          <a:p>
            <a:r>
              <a:rPr lang="cs-CZ" dirty="0"/>
              <a:t>skupiny variabilní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Od skupinové ke kooperativní výuce</a:t>
            </a:r>
          </a:p>
        </p:txBody>
      </p:sp>
      <p:sp>
        <p:nvSpPr>
          <p:cNvPr id="5" name="Zástupný symbol pro obsah 4"/>
          <p:cNvSpPr>
            <a:spLocks noGrp="1"/>
          </p:cNvSpPr>
          <p:nvPr>
            <p:ph idx="1"/>
          </p:nvPr>
        </p:nvSpPr>
        <p:spPr/>
        <p:txBody>
          <a:bodyPr/>
          <a:lstStyle/>
          <a:p>
            <a:pPr marL="54000" indent="0">
              <a:buNone/>
            </a:pPr>
            <a:r>
              <a:rPr lang="cs-CZ" dirty="0"/>
              <a:t>Ukázky skupinových prací</a:t>
            </a:r>
          </a:p>
          <a:p>
            <a:pPr marL="54000" indent="0">
              <a:buNone/>
            </a:pPr>
            <a:endParaRPr lang="cs-CZ" dirty="0"/>
          </a:p>
          <a:p>
            <a:r>
              <a:rPr lang="cs-CZ" dirty="0"/>
              <a:t>Český jazyk – 3. ročník</a:t>
            </a:r>
          </a:p>
          <a:p>
            <a:r>
              <a:rPr lang="cs-CZ" dirty="0"/>
              <a:t>Dějepis – 6. ročník</a:t>
            </a:r>
          </a:p>
          <a:p>
            <a:r>
              <a:rPr lang="cs-CZ" dirty="0"/>
              <a:t>Zeměpis – 8. ročník</a:t>
            </a:r>
          </a:p>
        </p:txBody>
      </p:sp>
    </p:spTree>
    <p:extLst>
      <p:ext uri="{BB962C8B-B14F-4D97-AF65-F5344CB8AC3E}">
        <p14:creationId xmlns:p14="http://schemas.microsoft.com/office/powerpoint/2010/main" val="2062072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Práce žáků v rámci skupiny může být:</a:t>
            </a:r>
          </a:p>
        </p:txBody>
      </p:sp>
      <p:sp>
        <p:nvSpPr>
          <p:cNvPr id="5" name="Zástupný symbol pro obsah 4"/>
          <p:cNvSpPr>
            <a:spLocks noGrp="1"/>
          </p:cNvSpPr>
          <p:nvPr>
            <p:ph idx="1"/>
          </p:nvPr>
        </p:nvSpPr>
        <p:spPr/>
        <p:txBody>
          <a:bodyPr/>
          <a:lstStyle/>
          <a:p>
            <a:pPr marL="511200" indent="-457200">
              <a:buFont typeface="+mj-lt"/>
              <a:buAutoNum type="arabicPeriod"/>
            </a:pPr>
            <a:r>
              <a:rPr lang="cs-CZ" dirty="0"/>
              <a:t>Nediferenciovaná</a:t>
            </a:r>
          </a:p>
          <a:p>
            <a:pPr marL="700200" lvl="1" indent="-457200"/>
            <a:r>
              <a:rPr lang="cs-CZ" dirty="0"/>
              <a:t>každý žák řeší jednu, společnou úlohu skupiny, její řešení by mělo být společné, kooperativní -&gt; členové skupiny navrhují postup řešení, konzultují ho, doplňují, vzájemně se inspirují, vyměňují si názory</a:t>
            </a:r>
          </a:p>
          <a:p>
            <a:pPr marL="700200" lvl="1" indent="-457200"/>
            <a:r>
              <a:rPr lang="cs-CZ" dirty="0"/>
              <a:t>nevýhoda: může dojít k tomu, že jeden člen skupiny řeší úlohu a ostatní ho napodobují, kopírují</a:t>
            </a:r>
          </a:p>
          <a:p>
            <a:pPr marL="511200" indent="-457200">
              <a:buFont typeface="+mj-lt"/>
              <a:buAutoNum type="arabicPeriod"/>
            </a:pPr>
            <a:r>
              <a:rPr lang="cs-CZ" dirty="0"/>
              <a:t>Diferenciovaná</a:t>
            </a:r>
          </a:p>
          <a:p>
            <a:pPr marL="700200" lvl="1" indent="-457200"/>
            <a:r>
              <a:rPr lang="cs-CZ" dirty="0"/>
              <a:t>každý člen skupiny řeší jinou část skupinové úlohy, nebo zpracovávají společnou úlohu na základě jiných pramenů, jinou metodou, pomocí jiných pomůcek</a:t>
            </a:r>
          </a:p>
          <a:p>
            <a:pPr marL="700200" lvl="1" indent="-457200"/>
            <a:r>
              <a:rPr lang="cs-CZ" dirty="0"/>
              <a:t>efektivnější, ale složitější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Práce skupin žáků při kooperativním vyučování může být:</a:t>
            </a:r>
          </a:p>
        </p:txBody>
      </p:sp>
      <p:sp>
        <p:nvSpPr>
          <p:cNvPr id="5" name="Zástupný symbol pro obsah 4"/>
          <p:cNvSpPr>
            <a:spLocks noGrp="1"/>
          </p:cNvSpPr>
          <p:nvPr>
            <p:ph idx="1"/>
          </p:nvPr>
        </p:nvSpPr>
        <p:spPr/>
        <p:txBody>
          <a:bodyPr/>
          <a:lstStyle/>
          <a:p>
            <a:pPr marL="511200" indent="-457200">
              <a:buFont typeface="+mj-lt"/>
              <a:buAutoNum type="arabicPeriod"/>
            </a:pPr>
            <a:r>
              <a:rPr lang="cs-CZ" dirty="0"/>
              <a:t>Nediferenciovaná</a:t>
            </a:r>
          </a:p>
          <a:p>
            <a:pPr marL="700200" lvl="1" indent="-457200"/>
            <a:r>
              <a:rPr lang="cs-CZ" dirty="0"/>
              <a:t>všechny skupiny mají stejné úlohy</a:t>
            </a:r>
          </a:p>
          <a:p>
            <a:pPr marL="700200" lvl="1" indent="-457200"/>
            <a:r>
              <a:rPr lang="cs-CZ" dirty="0"/>
              <a:t>jednoduchá kontrola práce žáků</a:t>
            </a:r>
          </a:p>
          <a:p>
            <a:pPr marL="700200" lvl="1" indent="-457200"/>
            <a:r>
              <a:rPr lang="cs-CZ" dirty="0"/>
              <a:t>možnost vzájemného porovnání a doplnění výsledků práce mezi skupinami</a:t>
            </a:r>
          </a:p>
          <a:p>
            <a:pPr marL="700200" lvl="1" indent="-457200"/>
            <a:r>
              <a:rPr lang="cs-CZ" dirty="0"/>
              <a:t>nevýhody: jen malý počet skupin může informovat ostatní žáky o výsledcích své práce (jinak by se opakovalo stále to stejné učivo), může dojít k napodobování práce mezi skupinami, …</a:t>
            </a:r>
          </a:p>
          <a:p>
            <a:pPr marL="511200" indent="-457200">
              <a:buFont typeface="+mj-lt"/>
              <a:buAutoNum type="arabicPeriod"/>
            </a:pPr>
            <a:r>
              <a:rPr lang="cs-CZ" dirty="0"/>
              <a:t>Diferenciovaná</a:t>
            </a:r>
          </a:p>
          <a:p>
            <a:pPr marL="700200" lvl="1" indent="-457200"/>
            <a:r>
              <a:rPr lang="cs-CZ" dirty="0"/>
              <a:t>úloha určité skupiny je jen částí celku, na kterém pracuje celá třída</a:t>
            </a:r>
          </a:p>
          <a:p>
            <a:pPr marL="700200" lvl="1" indent="-457200"/>
            <a:r>
              <a:rPr lang="cs-CZ" dirty="0"/>
              <a:t>nevýhody: žáci si samostatnou prací osvojí jen část učiva, zatímco jiné části poznají jen prostřednictvím referátů, které bývají méně efektivní a výstižné než výklad učitele</a:t>
            </a:r>
          </a:p>
          <a:p>
            <a:pPr marL="700200" lvl="1" indent="-457200"/>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Základní pravidla spolupráce</a:t>
            </a:r>
          </a:p>
        </p:txBody>
      </p:sp>
      <p:sp>
        <p:nvSpPr>
          <p:cNvPr id="5" name="Zástupný symbol pro obsah 4"/>
          <p:cNvSpPr>
            <a:spLocks noGrp="1"/>
          </p:cNvSpPr>
          <p:nvPr>
            <p:ph idx="1"/>
          </p:nvPr>
        </p:nvSpPr>
        <p:spPr/>
        <p:txBody>
          <a:bodyPr/>
          <a:lstStyle/>
          <a:p>
            <a:r>
              <a:rPr lang="cs-CZ" dirty="0"/>
              <a:t>všichni členové by se měli rovnoměrně zapojit do práce skupiny</a:t>
            </a:r>
          </a:p>
          <a:p>
            <a:r>
              <a:rPr lang="cs-CZ" dirty="0"/>
              <a:t>skupina se drží zadaného úkolu a neodbíhá od tématu</a:t>
            </a:r>
          </a:p>
          <a:p>
            <a:r>
              <a:rPr lang="cs-CZ" dirty="0"/>
              <a:t>skupina dbá o plánování práce a rovnoměrné rozložení v čase</a:t>
            </a:r>
          </a:p>
          <a:p>
            <a:r>
              <a:rPr lang="cs-CZ" dirty="0"/>
              <a:t>skupina prezentuje výsledky své práce</a:t>
            </a:r>
          </a:p>
          <a:p>
            <a:endParaRPr lang="cs-CZ" dirty="0"/>
          </a:p>
          <a:p>
            <a:r>
              <a:rPr lang="cs-CZ" i="1" dirty="0"/>
              <a:t>Důležité je, aby si žáci měli sami možnost vytvořit základní pravidla, která by dle jejich názoru potřebovali k dobré spolupráci. Základní charakteristikou dobré spolupráce je, že každý přispívá, jak nejlépe umí a může.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Role ve skupině</a:t>
            </a:r>
          </a:p>
        </p:txBody>
      </p:sp>
      <p:sp>
        <p:nvSpPr>
          <p:cNvPr id="5" name="Zástupný symbol pro obsah 4"/>
          <p:cNvSpPr>
            <a:spLocks noGrp="1"/>
          </p:cNvSpPr>
          <p:nvPr>
            <p:ph idx="1"/>
          </p:nvPr>
        </p:nvSpPr>
        <p:spPr/>
        <p:txBody>
          <a:bodyPr/>
          <a:lstStyle/>
          <a:p>
            <a:r>
              <a:rPr lang="cs-CZ" dirty="0"/>
              <a:t>Mít roli znamená pro žáka hlídat a zodpovídat za jedno pravidlo, </a:t>
            </a:r>
          </a:p>
          <a:p>
            <a:pPr lvl="1"/>
            <a:r>
              <a:rPr lang="cs-CZ" dirty="0"/>
              <a:t>za nějaký aspekt spolupráce ve skupině. </a:t>
            </a:r>
          </a:p>
          <a:p>
            <a:r>
              <a:rPr lang="cs-CZ" dirty="0"/>
              <a:t>Také je vhodné seznámit žáky s tím, co by měl a neměl v dané roli dělat, k čemu ho vlastně role zmocňuje.</a:t>
            </a:r>
          </a:p>
          <a:p>
            <a:r>
              <a:rPr lang="cs-CZ" dirty="0"/>
              <a:t>Možné role ve skupině:</a:t>
            </a:r>
          </a:p>
          <a:p>
            <a:pPr lvl="1"/>
            <a:r>
              <a:rPr lang="cs-CZ" dirty="0"/>
              <a:t>mluvčí a zapisovatel</a:t>
            </a:r>
          </a:p>
          <a:p>
            <a:pPr lvl="1"/>
            <a:r>
              <a:rPr lang="cs-CZ" dirty="0"/>
              <a:t>časoměřič</a:t>
            </a:r>
          </a:p>
          <a:p>
            <a:pPr lvl="1"/>
            <a:r>
              <a:rPr lang="pl-PL" dirty="0"/>
              <a:t>ten, kdo dbá o setrvání skupiny u úkolu</a:t>
            </a:r>
          </a:p>
          <a:p>
            <a:pPr lvl="1"/>
            <a:r>
              <a:rPr lang="cs-CZ" dirty="0"/>
              <a:t>ten, kdo dbá na rovnoměrné zapojení všech členů skupiny</a:t>
            </a:r>
          </a:p>
          <a:p>
            <a:pPr lvl="1"/>
            <a:r>
              <a:rPr lang="cs-CZ" dirty="0" err="1"/>
              <a:t>pomůckář</a:t>
            </a:r>
            <a:endParaRPr lang="cs-CZ" dirty="0"/>
          </a:p>
          <a:p>
            <a:r>
              <a:rPr lang="cs-CZ" dirty="0"/>
              <a:t>Kromě těchto rolí si mohou žáci vytvořit i další role podle toho, co je potřeba v práci skupiny zlepšit. </a:t>
            </a:r>
          </a:p>
          <a:p>
            <a:r>
              <a:rPr lang="cs-CZ" dirty="0"/>
              <a:t>Mezi rolemi není vedoucí a ani by neměl být. </a:t>
            </a:r>
          </a:p>
          <a:p>
            <a:pPr lvl="1"/>
            <a:r>
              <a:rPr lang="cs-CZ" dirty="0"/>
              <a:t>Zodpovědnost za splnění úkolu nesou všichni členové skupiny. </a:t>
            </a:r>
          </a:p>
          <a:p>
            <a:r>
              <a:rPr lang="cs-CZ" dirty="0"/>
              <a:t>Žáci by se měli v jednotlivých rolích střídat, </a:t>
            </a:r>
          </a:p>
          <a:p>
            <a:pPr lvl="1"/>
            <a:r>
              <a:rPr lang="cs-CZ" dirty="0"/>
              <a:t>každý by si postupně měl vyzkoušet všechny role.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Úloha učitele v kooperativní výuce</a:t>
            </a:r>
          </a:p>
        </p:txBody>
      </p:sp>
      <p:sp>
        <p:nvSpPr>
          <p:cNvPr id="5" name="Zástupný symbol pro obsah 4"/>
          <p:cNvSpPr>
            <a:spLocks noGrp="1"/>
          </p:cNvSpPr>
          <p:nvPr>
            <p:ph idx="1"/>
          </p:nvPr>
        </p:nvSpPr>
        <p:spPr/>
        <p:txBody>
          <a:bodyPr/>
          <a:lstStyle/>
          <a:p>
            <a:r>
              <a:rPr lang="cs-CZ" dirty="0"/>
              <a:t>dána výukovými cíli, náročností řešených úkolů, vyspělostí žáků pracovat týmově, počtem žáků ve skupině, počtem pracovních skupin i časem vymezeným pro kooperativní výuku.</a:t>
            </a:r>
          </a:p>
          <a:p>
            <a:r>
              <a:rPr lang="cs-CZ" dirty="0"/>
              <a:t>Učitel může plnit tyto úkoly:</a:t>
            </a:r>
          </a:p>
          <a:p>
            <a:pPr lvl="1"/>
            <a:r>
              <a:rPr lang="cs-CZ" dirty="0"/>
              <a:t>dělí třídu na několik heterogenních skupin</a:t>
            </a:r>
          </a:p>
          <a:p>
            <a:pPr lvl="1"/>
            <a:r>
              <a:rPr lang="cs-CZ" dirty="0"/>
              <a:t>stanoví pro jejich činnost cíle v rovině věcné i sociální</a:t>
            </a:r>
          </a:p>
          <a:p>
            <a:pPr lvl="1"/>
            <a:r>
              <a:rPr lang="cs-CZ" dirty="0"/>
              <a:t>monitoruje činnost skupin, nezasahuje pokud možno do jejich činnosti</a:t>
            </a:r>
          </a:p>
          <a:p>
            <a:pPr lvl="1"/>
            <a:r>
              <a:rPr lang="cs-CZ" dirty="0"/>
              <a:t>podává žákům potřebné informace</a:t>
            </a:r>
          </a:p>
          <a:p>
            <a:pPr lvl="1"/>
            <a:r>
              <a:rPr lang="cs-CZ" dirty="0"/>
              <a:t>dá prostor pro hodnocení i prostřednictvím reflexe skupin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Učitel by měl respektovat tyto požadavky</a:t>
            </a:r>
          </a:p>
        </p:txBody>
      </p:sp>
      <p:sp>
        <p:nvSpPr>
          <p:cNvPr id="5" name="Zástupný symbol pro obsah 4"/>
          <p:cNvSpPr>
            <a:spLocks noGrp="1"/>
          </p:cNvSpPr>
          <p:nvPr>
            <p:ph idx="1"/>
          </p:nvPr>
        </p:nvSpPr>
        <p:spPr/>
        <p:txBody>
          <a:bodyPr/>
          <a:lstStyle/>
          <a:p>
            <a:pPr marL="511200" indent="-457200">
              <a:buFont typeface="+mj-lt"/>
              <a:buAutoNum type="arabicPeriod"/>
            </a:pPr>
            <a:r>
              <a:rPr lang="cs-CZ" dirty="0"/>
              <a:t>zabezpečit pozitivní vzájemnou závislost členů skupiny</a:t>
            </a:r>
          </a:p>
          <a:p>
            <a:pPr marL="700200" lvl="1" indent="-457200"/>
            <a:r>
              <a:rPr lang="cs-CZ" dirty="0"/>
              <a:t>buď spolu plaveme, nebo se topíme</a:t>
            </a:r>
          </a:p>
          <a:p>
            <a:pPr marL="700200" lvl="1" indent="-457200"/>
            <a:r>
              <a:rPr lang="cs-CZ" dirty="0"/>
              <a:t>žáci mají společné cíle, řeší společně úlohy a za dosažení cíle či vyřešení úlohy dostávají společnou odměnu (tu dostanou jen když si všichni osvojení řešení úlohy)</a:t>
            </a:r>
          </a:p>
          <a:p>
            <a:pPr marL="511200" indent="-457200">
              <a:buFont typeface="+mj-lt"/>
              <a:buAutoNum type="arabicPeriod"/>
            </a:pPr>
            <a:r>
              <a:rPr lang="cs-CZ" dirty="0"/>
              <a:t>zabezpečit vzájemný kontakt členů skupiny</a:t>
            </a:r>
          </a:p>
          <a:p>
            <a:pPr marL="700200" lvl="1" indent="-457200"/>
            <a:r>
              <a:rPr lang="cs-CZ" dirty="0"/>
              <a:t>uspořádat nábytek tak, aby si všichni členové skupiny viděli do tváře</a:t>
            </a:r>
          </a:p>
          <a:p>
            <a:pPr marL="511200" indent="-457200">
              <a:buFont typeface="+mj-lt"/>
              <a:buAutoNum type="arabicPeriod"/>
            </a:pPr>
            <a:r>
              <a:rPr lang="cs-CZ" dirty="0"/>
              <a:t>posilňovat osobní zodpovědnost členů skupiny</a:t>
            </a:r>
          </a:p>
          <a:p>
            <a:pPr marL="700200" lvl="1" indent="-457200"/>
            <a:r>
              <a:rPr lang="cs-CZ" dirty="0"/>
              <a:t>každý člen skupiny je zapojený do práce -&gt; náhodné vyvolávání slabších žáků, aby ukázali řešení úlohy</a:t>
            </a:r>
          </a:p>
          <a:p>
            <a:pPr marL="511200" indent="-457200">
              <a:buFont typeface="+mj-lt"/>
              <a:buAutoNum type="arabicPeriod"/>
            </a:pPr>
            <a:r>
              <a:rPr lang="cs-CZ" dirty="0"/>
              <a:t>zdokonalovat interpersonální a komunikativní dovednosti žáků</a:t>
            </a:r>
          </a:p>
          <a:p>
            <a:pPr marL="700200" lvl="1" indent="-457200"/>
            <a:r>
              <a:rPr lang="cs-CZ" dirty="0"/>
              <a:t>nové požadavky na žáky -&gt; adaptace na společné tempo, osvojení si určité zvláštní formy komunikace (i neverbální), aby se nerušili, osvojení si techniky skupinové práce, vedení spolužáků, rozhodovat, tlumit konflikty, …</a:t>
            </a:r>
          </a:p>
          <a:p>
            <a:pPr marL="511200" indent="-457200">
              <a:buFont typeface="+mj-lt"/>
              <a:buAutoNum type="arabicPeriod"/>
            </a:pPr>
            <a:r>
              <a:rPr lang="cs-CZ" dirty="0"/>
              <a:t>usměrňovat práci skupin žáků</a:t>
            </a:r>
          </a:p>
          <a:p>
            <a:pPr marL="700200" lvl="1" indent="-457200"/>
            <a:r>
              <a:rPr lang="cs-CZ" dirty="0"/>
              <a:t>na dosažení určených cílů, aby se neplýtvalo časem, aby vztahy ve skupině byly korektní a efektivní -&gt; důsledná a zodpovědná práce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Hodnocení kooperativní výuky</a:t>
            </a:r>
          </a:p>
        </p:txBody>
      </p:sp>
      <p:sp>
        <p:nvSpPr>
          <p:cNvPr id="5" name="Zástupný symbol pro obsah 4"/>
          <p:cNvSpPr>
            <a:spLocks noGrp="1"/>
          </p:cNvSpPr>
          <p:nvPr>
            <p:ph idx="1"/>
          </p:nvPr>
        </p:nvSpPr>
        <p:spPr/>
        <p:txBody>
          <a:bodyPr/>
          <a:lstStyle/>
          <a:p>
            <a:r>
              <a:rPr lang="cs-CZ" dirty="0"/>
              <a:t>Základní zásadou je, že se skupinová práce neznámkuje. </a:t>
            </a:r>
          </a:p>
          <a:p>
            <a:r>
              <a:rPr lang="cs-CZ" dirty="0"/>
              <a:t>Místo známek zaujímá v kooperativní výuce </a:t>
            </a:r>
          </a:p>
          <a:p>
            <a:pPr lvl="1"/>
            <a:r>
              <a:rPr lang="cs-CZ" dirty="0"/>
              <a:t>reflexe toho, jak se podařilo splnit úkol, </a:t>
            </a:r>
          </a:p>
          <a:p>
            <a:pPr lvl="1"/>
            <a:r>
              <a:rPr lang="cs-CZ" dirty="0"/>
              <a:t>a reflexe procesu spolupráce.</a:t>
            </a:r>
          </a:p>
          <a:p>
            <a:r>
              <a:rPr lang="cs-CZ" dirty="0"/>
              <a:t>Tam, kde je výuka uspořádána tak, že se u dětí vytváří návyk odvést co nejlepší práci, nejsou známky ani třeba. </a:t>
            </a:r>
          </a:p>
          <a:p>
            <a:r>
              <a:rPr lang="cs-CZ" dirty="0"/>
              <a:t>Pokud učitel potřebuje známky, měly by pocházet výslovně z individuální práce každého dítěte.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Komplexnost hodnotícího procesu</a:t>
            </a:r>
          </a:p>
        </p:txBody>
      </p:sp>
      <p:sp>
        <p:nvSpPr>
          <p:cNvPr id="5" name="Zástupný symbol pro obsah 4"/>
          <p:cNvSpPr>
            <a:spLocks noGrp="1"/>
          </p:cNvSpPr>
          <p:nvPr>
            <p:ph idx="1"/>
          </p:nvPr>
        </p:nvSpPr>
        <p:spPr/>
        <p:txBody>
          <a:bodyPr/>
          <a:lstStyle/>
          <a:p>
            <a:pPr>
              <a:buNone/>
            </a:pPr>
            <a:r>
              <a:rPr lang="cs-CZ" dirty="0"/>
              <a:t>Využívání a kombinace 4 různých možností:</a:t>
            </a:r>
          </a:p>
          <a:p>
            <a:pPr marL="511200" indent="-457200">
              <a:buFont typeface="+mj-lt"/>
              <a:buAutoNum type="arabicPeriod"/>
            </a:pPr>
            <a:r>
              <a:rPr lang="cs-CZ" dirty="0"/>
              <a:t>skupiny hodnotí </a:t>
            </a:r>
            <a:r>
              <a:rPr lang="cs-CZ" dirty="0" err="1"/>
              <a:t>celoskupinové</a:t>
            </a:r>
            <a:r>
              <a:rPr lang="cs-CZ" dirty="0"/>
              <a:t> procesy,</a:t>
            </a:r>
          </a:p>
          <a:p>
            <a:pPr marL="511200" indent="-457200">
              <a:buFont typeface="+mj-lt"/>
              <a:buAutoNum type="arabicPeriod"/>
            </a:pPr>
            <a:r>
              <a:rPr lang="cs-CZ" dirty="0"/>
              <a:t>členové skupiny jsou podněcováni k hodnocení jeden druhého,</a:t>
            </a:r>
          </a:p>
          <a:p>
            <a:pPr marL="511200" indent="-457200">
              <a:buFont typeface="+mj-lt"/>
              <a:buAutoNum type="arabicPeriod"/>
            </a:pPr>
            <a:r>
              <a:rPr lang="cs-CZ" dirty="0"/>
              <a:t>jednotlivci hodnotí sami sebe v kontextu skupiny,</a:t>
            </a:r>
          </a:p>
          <a:p>
            <a:pPr marL="511200" indent="-457200">
              <a:buFont typeface="+mj-lt"/>
              <a:buAutoNum type="arabicPeriod"/>
            </a:pPr>
            <a:r>
              <a:rPr lang="cs-CZ" dirty="0"/>
              <a:t>konečná prezentace nebo produkt může být hodnocen jinou skupinou a učitelem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Závěr</a:t>
            </a:r>
          </a:p>
        </p:txBody>
      </p:sp>
      <p:sp>
        <p:nvSpPr>
          <p:cNvPr id="5" name="Zástupný symbol pro obsah 4"/>
          <p:cNvSpPr>
            <a:spLocks noGrp="1"/>
          </p:cNvSpPr>
          <p:nvPr>
            <p:ph idx="1"/>
          </p:nvPr>
        </p:nvSpPr>
        <p:spPr/>
        <p:txBody>
          <a:bodyPr/>
          <a:lstStyle/>
          <a:p>
            <a:r>
              <a:rPr lang="cs-CZ" dirty="0"/>
              <a:t>problematika kooperativního vyučování je složitá a někdy i rozporuplná</a:t>
            </a:r>
          </a:p>
          <a:p>
            <a:r>
              <a:rPr lang="cs-CZ" dirty="0"/>
              <a:t>neexistuje žádný jednoduchý recept, jak ho aplikovat v každé výukové situaci</a:t>
            </a:r>
          </a:p>
          <a:p>
            <a:pPr lvl="1"/>
            <a:r>
              <a:rPr lang="cs-CZ" dirty="0"/>
              <a:t>závisí na cílech vyučování, obsahu učiva, úrovně schopností žáků, podmínek vyučování, osobnosti učitele</a:t>
            </a:r>
          </a:p>
          <a:p>
            <a:r>
              <a:rPr lang="cs-CZ" dirty="0"/>
              <a:t>v této oblasti se může významně projevit tvořivý přístup učitele k vyučování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5" name="Zástupný symbol pro obsah 4"/>
          <p:cNvSpPr>
            <a:spLocks noGrp="1"/>
          </p:cNvSpPr>
          <p:nvPr>
            <p:ph idx="1"/>
          </p:nvPr>
        </p:nvSpPr>
        <p:spPr/>
        <p:txBody>
          <a:bodyPr/>
          <a:lstStyle/>
          <a:p>
            <a:pPr algn="ctr">
              <a:buNone/>
            </a:pPr>
            <a:r>
              <a:rPr lang="cs-CZ" i="1" dirty="0"/>
              <a:t>Ne každá činnost je vhodná do kooperativních skupin. Spolupráce musí mít smysl – pokud může úkol zvládnout jeden člen skupiny, aniž by druzí měli čím přispět, pak je to úkol pro individuální práci a nikoliv pro skupinu.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Otázky k příkladům skupinové práce</a:t>
            </a:r>
          </a:p>
        </p:txBody>
      </p:sp>
      <p:sp>
        <p:nvSpPr>
          <p:cNvPr id="5" name="Zástupný symbol pro obsah 4"/>
          <p:cNvSpPr>
            <a:spLocks noGrp="1"/>
          </p:cNvSpPr>
          <p:nvPr>
            <p:ph idx="1"/>
          </p:nvPr>
        </p:nvSpPr>
        <p:spPr/>
        <p:txBody>
          <a:bodyPr/>
          <a:lstStyle/>
          <a:p>
            <a:pPr marL="511200" indent="-457200">
              <a:buFont typeface="+mj-lt"/>
              <a:buAutoNum type="arabicPeriod"/>
            </a:pPr>
            <a:r>
              <a:rPr lang="cs-CZ" dirty="0"/>
              <a:t>V jaké fázi vyučování je skupinová práce použita?</a:t>
            </a:r>
          </a:p>
          <a:p>
            <a:pPr marL="511200" indent="-457200">
              <a:buFont typeface="+mj-lt"/>
              <a:buAutoNum type="arabicPeriod"/>
            </a:pPr>
            <a:r>
              <a:rPr lang="cs-CZ" dirty="0"/>
              <a:t>Kolik členů má jedna skupina a jak byly rozděleny role ve skupince?</a:t>
            </a:r>
          </a:p>
          <a:p>
            <a:pPr marL="511200" indent="-457200">
              <a:buFont typeface="+mj-lt"/>
              <a:buAutoNum type="arabicPeriod"/>
            </a:pPr>
            <a:r>
              <a:rPr lang="cs-CZ" dirty="0"/>
              <a:t>Jaké úkoly žáci ve skupince plní?</a:t>
            </a:r>
          </a:p>
          <a:p>
            <a:pPr marL="511200" indent="-457200">
              <a:buFont typeface="+mj-lt"/>
              <a:buAutoNum type="arabicPeriod"/>
            </a:pPr>
            <a:r>
              <a:rPr lang="cs-CZ" dirty="0"/>
              <a:t>Jak je práce žáků/skupin hodnocena?</a:t>
            </a:r>
          </a:p>
          <a:p>
            <a:pPr marL="511200" indent="-457200">
              <a:buFont typeface="+mj-lt"/>
              <a:buAutoNum type="arabicPeriod"/>
            </a:pPr>
            <a:r>
              <a:rPr lang="cs-CZ" dirty="0"/>
              <a:t>Jaké jsou zkušenosti/poznatky konkrétních učitelů ohledně skupinové/kooperativní práce?</a:t>
            </a:r>
          </a:p>
        </p:txBody>
      </p:sp>
    </p:spTree>
    <p:extLst>
      <p:ext uri="{BB962C8B-B14F-4D97-AF65-F5344CB8AC3E}">
        <p14:creationId xmlns:p14="http://schemas.microsoft.com/office/powerpoint/2010/main" val="2421312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Úlohy a náměty na přemýšlení</a:t>
            </a:r>
          </a:p>
        </p:txBody>
      </p:sp>
      <p:sp>
        <p:nvSpPr>
          <p:cNvPr id="5" name="Zástupný symbol pro obsah 4"/>
          <p:cNvSpPr>
            <a:spLocks noGrp="1"/>
          </p:cNvSpPr>
          <p:nvPr>
            <p:ph idx="1"/>
          </p:nvPr>
        </p:nvSpPr>
        <p:spPr/>
        <p:txBody>
          <a:bodyPr/>
          <a:lstStyle/>
          <a:p>
            <a:pPr marL="511200" indent="-457200">
              <a:buFont typeface="+mj-lt"/>
              <a:buAutoNum type="arabicPeriod"/>
            </a:pPr>
            <a:r>
              <a:rPr lang="cs-CZ" dirty="0"/>
              <a:t>Vytipujte tematické celky a témata učiva vašeho aprobovaného předmětu, která jsou vhodná pro kooperativní vyučování. Svoji volbu zdůvodněte.</a:t>
            </a:r>
          </a:p>
          <a:p>
            <a:pPr marL="511200" indent="-457200">
              <a:buFont typeface="+mj-lt"/>
              <a:buAutoNum type="arabicPeriod"/>
            </a:pPr>
            <a:r>
              <a:rPr lang="cs-CZ" dirty="0"/>
              <a:t>Zpracujte přípravu na výuku pro alespoň 2 vyučovací hodiny, na kterých budete aplikovat kooperativní vyučování.</a:t>
            </a:r>
          </a:p>
          <a:p>
            <a:pPr marL="511200" indent="-457200">
              <a:buFont typeface="+mj-lt"/>
              <a:buAutoNum type="arabicPeriod"/>
            </a:pPr>
            <a:r>
              <a:rPr lang="cs-CZ" dirty="0"/>
              <a:t>V čem spatřujete největší efektivnost Kooperativního vyučování?</a:t>
            </a:r>
          </a:p>
          <a:p>
            <a:pPr marL="511200" indent="-457200">
              <a:buFont typeface="+mj-lt"/>
              <a:buAutoNum type="arabicPeriod"/>
            </a:pPr>
            <a:r>
              <a:rPr lang="cs-CZ" dirty="0"/>
              <a:t>Jaké postoje mohou žáci zaujmout ke kooperativnímu vyučování?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a:xfrm>
            <a:off x="540000" y="300122"/>
            <a:ext cx="8454710" cy="451576"/>
          </a:xfrm>
        </p:spPr>
        <p:txBody>
          <a:bodyPr/>
          <a:lstStyle/>
          <a:p>
            <a:r>
              <a:rPr lang="cs-CZ" dirty="0"/>
              <a:t>Příklad obor kuchař-číšník</a:t>
            </a:r>
          </a:p>
        </p:txBody>
      </p:sp>
      <p:sp>
        <p:nvSpPr>
          <p:cNvPr id="5" name="Zástupný symbol pro obsah 4"/>
          <p:cNvSpPr>
            <a:spLocks noGrp="1"/>
          </p:cNvSpPr>
          <p:nvPr>
            <p:ph idx="1"/>
          </p:nvPr>
        </p:nvSpPr>
        <p:spPr>
          <a:xfrm>
            <a:off x="540000" y="933061"/>
            <a:ext cx="8064900" cy="4898939"/>
          </a:xfrm>
        </p:spPr>
        <p:txBody>
          <a:bodyPr/>
          <a:lstStyle/>
          <a:p>
            <a:r>
              <a:rPr lang="cs-CZ" dirty="0"/>
              <a:t>Zadání problémové úlohy pro kooperativní práci: </a:t>
            </a:r>
          </a:p>
          <a:p>
            <a:pPr lvl="1"/>
            <a:r>
              <a:rPr lang="cs-CZ" dirty="0"/>
              <a:t>Navrhněte týdenní jídelní lístek pro člověka se žlučníkovou dietou a zároveň dietou pro diabetes (cukrovka). Zadání je vhodné pro tříčlennou skupinu žáků. </a:t>
            </a:r>
          </a:p>
          <a:p>
            <a:endParaRPr lang="cs-CZ" dirty="0"/>
          </a:p>
          <a:p>
            <a:r>
              <a:rPr lang="cs-CZ" dirty="0"/>
              <a:t>Žák 1 (nadanější žák, vedoucí skupiny): </a:t>
            </a:r>
          </a:p>
          <a:p>
            <a:pPr lvl="1"/>
            <a:r>
              <a:rPr lang="cs-CZ" dirty="0"/>
              <a:t>řídí práci skupiny, zadává dílčí úlohy, pomáhá ostatním žákům při řešení dílčích úloh, kontroluje hotový výstup, nakonec prezentuje hotový výsledek před učitelem a ostatními žáky. </a:t>
            </a:r>
          </a:p>
          <a:p>
            <a:r>
              <a:rPr lang="cs-CZ" dirty="0"/>
              <a:t>Žák 2: </a:t>
            </a:r>
          </a:p>
          <a:p>
            <a:pPr lvl="1"/>
            <a:r>
              <a:rPr lang="cs-CZ" dirty="0"/>
              <a:t>Je pověřen navrhnout vhodné pokrmy pro žlučníkovou dietu Vhodné je využít připravený pracovní list. </a:t>
            </a:r>
          </a:p>
          <a:p>
            <a:r>
              <a:rPr lang="cs-CZ" dirty="0"/>
              <a:t>Žák 3: </a:t>
            </a:r>
          </a:p>
          <a:p>
            <a:pPr lvl="1"/>
            <a:r>
              <a:rPr lang="cs-CZ" dirty="0"/>
              <a:t>Je pověřen navrhnout vhodné pokrmy pro člověka s cukrovkou. Vhodné je využít připravený pracovní list. </a:t>
            </a:r>
          </a:p>
          <a:p>
            <a:r>
              <a:rPr lang="cs-CZ" dirty="0"/>
              <a:t>Společně potom žáci vyberou nebo dodatečně vyhledají pokrmy vhodné pro oba typy diety a sestaví jídelní lístek. </a:t>
            </a:r>
          </a:p>
          <a:p>
            <a:r>
              <a:rPr lang="cs-CZ" dirty="0"/>
              <a:t>Posledním krokem je prezentace výstupu před ostatními žáky a učitelem. </a:t>
            </a:r>
          </a:p>
          <a:p>
            <a:endParaRPr lang="cs-CZ" dirty="0"/>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345233" y="262800"/>
            <a:ext cx="8352973" cy="451576"/>
          </a:xfrm>
        </p:spPr>
        <p:txBody>
          <a:bodyPr/>
          <a:lstStyle/>
          <a:p>
            <a:r>
              <a:rPr lang="cs-CZ" dirty="0"/>
              <a:t>Příklad obor elektrotechnik</a:t>
            </a:r>
          </a:p>
        </p:txBody>
      </p:sp>
      <p:sp>
        <p:nvSpPr>
          <p:cNvPr id="5" name="Zástupný symbol pro obsah 4"/>
          <p:cNvSpPr>
            <a:spLocks noGrp="1"/>
          </p:cNvSpPr>
          <p:nvPr>
            <p:ph idx="1"/>
          </p:nvPr>
        </p:nvSpPr>
        <p:spPr>
          <a:xfrm>
            <a:off x="540000" y="613317"/>
            <a:ext cx="8064900" cy="5464097"/>
          </a:xfrm>
        </p:spPr>
        <p:txBody>
          <a:bodyPr/>
          <a:lstStyle/>
          <a:p>
            <a:r>
              <a:rPr lang="cs-CZ" sz="2000" dirty="0"/>
              <a:t>Zadání problémové úlohy</a:t>
            </a:r>
          </a:p>
          <a:p>
            <a:pPr lvl="1"/>
            <a:r>
              <a:rPr lang="cs-CZ" sz="1400" dirty="0"/>
              <a:t>Navrhněte a odzkoušejte v laboratorních podmínkách senzorové světlo s osmi </a:t>
            </a:r>
            <a:r>
              <a:rPr lang="cs-CZ" sz="1400" dirty="0" err="1"/>
              <a:t>vysokosvítivými</a:t>
            </a:r>
            <a:r>
              <a:rPr lang="cs-CZ" sz="1400" dirty="0"/>
              <a:t> led- diodami, senzorem pohybu a </a:t>
            </a:r>
            <a:r>
              <a:rPr lang="cs-CZ" sz="1400" dirty="0" err="1"/>
              <a:t>fotorezistorem</a:t>
            </a:r>
            <a:r>
              <a:rPr lang="cs-CZ" sz="1400" dirty="0"/>
              <a:t> a to s využitím jednočipového mikroprocesoru (lze využít platformu </a:t>
            </a:r>
            <a:r>
              <a:rPr lang="cs-CZ" sz="1400" dirty="0" err="1"/>
              <a:t>Arduino</a:t>
            </a:r>
            <a:r>
              <a:rPr lang="cs-CZ" sz="1400" dirty="0"/>
              <a:t> nebo prototypový </a:t>
            </a:r>
            <a:r>
              <a:rPr lang="cs-CZ" sz="1400" dirty="0" err="1"/>
              <a:t>kit</a:t>
            </a:r>
            <a:r>
              <a:rPr lang="cs-CZ" sz="1400" dirty="0"/>
              <a:t> </a:t>
            </a:r>
            <a:r>
              <a:rPr lang="cs-CZ" sz="1400" dirty="0" err="1"/>
              <a:t>Atmega</a:t>
            </a:r>
            <a:r>
              <a:rPr lang="cs-CZ" sz="1400" dirty="0"/>
              <a:t> 328PB </a:t>
            </a:r>
            <a:r>
              <a:rPr lang="cs-CZ" sz="1400" dirty="0" err="1"/>
              <a:t>Xplained</a:t>
            </a:r>
            <a:r>
              <a:rPr lang="cs-CZ" sz="1400" dirty="0"/>
              <a:t> Mini (Matoušek, 2022). Světlo bude fungovat tak, že kdy se setmí a někdo se ke světlu přiblíží, rozsvítí se na 10 sekund a poté zhasne. Vyřešený příklad může sloužit jako podklad pro výukový projekt - zhotovení a odzkoušení funkčního prototypu senzorového světla. </a:t>
            </a:r>
          </a:p>
          <a:p>
            <a:r>
              <a:rPr lang="cs-CZ" sz="2000" dirty="0"/>
              <a:t>Úloha se vhodná pro tříčlenné skupiny žáků. </a:t>
            </a:r>
          </a:p>
          <a:p>
            <a:pPr lvl="1"/>
            <a:r>
              <a:rPr lang="cs-CZ" sz="1400" dirty="0"/>
              <a:t>Lze sestavit např. heterogenní skupinu (jeden nadprůměrně intelektově nadaný žák a dva průměrní žáci). </a:t>
            </a:r>
          </a:p>
          <a:p>
            <a:r>
              <a:rPr lang="cs-CZ" sz="2000" dirty="0"/>
              <a:t>Řešení úlohy a prezentace výsledku</a:t>
            </a:r>
          </a:p>
          <a:p>
            <a:r>
              <a:rPr lang="cs-CZ" sz="2000" dirty="0"/>
              <a:t>Rozdělení dílčích úloh je následující:</a:t>
            </a:r>
          </a:p>
          <a:p>
            <a:pPr lvl="1"/>
            <a:r>
              <a:rPr lang="cs-CZ" sz="1400" dirty="0"/>
              <a:t>Žák 1 (nadanější žák, vedoucí skupiny): řídí práci skupiny, zadává dílčí úlohy, pomáhá ostatním žákům při řešení dílčích úloh, kontroluje hotový výstup, nakonec prezentuje hotový výsledek před učitelem a ostatními žáky. </a:t>
            </a:r>
          </a:p>
          <a:p>
            <a:pPr lvl="1"/>
            <a:r>
              <a:rPr lang="cs-CZ" sz="1400" dirty="0"/>
              <a:t>Žák 2: Je pověřen vytvořit zapojení systému s využitím on-line zdrojů a příkladů a učebnice programování. Dále potom vytvoří zapojení na </a:t>
            </a:r>
            <a:r>
              <a:rPr lang="cs-CZ" sz="1400" dirty="0" err="1"/>
              <a:t>nepájivém</a:t>
            </a:r>
            <a:r>
              <a:rPr lang="cs-CZ" sz="1400" dirty="0"/>
              <a:t> kontaktním poli. Vhodné je využít připravený pracovní list. </a:t>
            </a:r>
          </a:p>
          <a:p>
            <a:pPr lvl="1"/>
            <a:r>
              <a:rPr lang="cs-CZ" sz="1400" dirty="0"/>
              <a:t>Žák 3: Je pověřen vypracovat podrobný popis chování systému a vytvořit vývojový diagram. Dále potom napsat s využitím podkladů program v příslušném programovacím jazyku (</a:t>
            </a:r>
            <a:r>
              <a:rPr lang="cs-CZ" sz="1400" dirty="0" err="1"/>
              <a:t>Wiring</a:t>
            </a:r>
            <a:r>
              <a:rPr lang="cs-CZ" sz="1400" dirty="0"/>
              <a:t>, C++, Python), odladit ho a program nahrát do prototypové desky. Vhodné je využít připravený pracovní list. </a:t>
            </a:r>
          </a:p>
          <a:p>
            <a:pPr lvl="1"/>
            <a:r>
              <a:rPr lang="cs-CZ" sz="1400" dirty="0"/>
              <a:t>Společně potom žáci laboratorní prototyp odzkouší. Zkusí přikrýt </a:t>
            </a:r>
            <a:r>
              <a:rPr lang="cs-CZ" sz="1400" dirty="0" err="1"/>
              <a:t>fotorezistor</a:t>
            </a:r>
            <a:r>
              <a:rPr lang="cs-CZ" sz="1400" dirty="0"/>
              <a:t> a pohybovat se před pohybovým senzorem a opakovaně zjistit, zda prototyp funguje, jak má. </a:t>
            </a:r>
          </a:p>
          <a:p>
            <a:r>
              <a:rPr lang="cs-CZ" sz="2000" dirty="0"/>
              <a:t>Posledním krokem je prezentace výstupu před ostatními žáky a učitelem. </a:t>
            </a:r>
          </a:p>
          <a:p>
            <a:endParaRPr lang="cs-CZ" sz="2000" dirty="0"/>
          </a:p>
          <a:p>
            <a:endParaRPr lang="cs-CZ"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Kooperativní výuka</a:t>
            </a:r>
          </a:p>
        </p:txBody>
      </p:sp>
      <p:sp>
        <p:nvSpPr>
          <p:cNvPr id="5" name="Zástupný symbol pro obsah 4"/>
          <p:cNvSpPr>
            <a:spLocks noGrp="1"/>
          </p:cNvSpPr>
          <p:nvPr>
            <p:ph idx="1"/>
          </p:nvPr>
        </p:nvSpPr>
        <p:spPr/>
        <p:txBody>
          <a:bodyPr/>
          <a:lstStyle/>
          <a:p>
            <a:r>
              <a:rPr lang="cs-CZ" dirty="0"/>
              <a:t>je postavena na spolupráci žáků při řešení složitějších úloh</a:t>
            </a:r>
          </a:p>
          <a:p>
            <a:r>
              <a:rPr lang="cs-CZ" dirty="0"/>
              <a:t>řešitelé jsou vedeni k tomu:</a:t>
            </a:r>
          </a:p>
          <a:p>
            <a:pPr lvl="1"/>
            <a:r>
              <a:rPr lang="cs-CZ" dirty="0"/>
              <a:t>aby si dokázali rozdělit role, </a:t>
            </a:r>
          </a:p>
          <a:p>
            <a:pPr lvl="1"/>
            <a:r>
              <a:rPr lang="cs-CZ" dirty="0"/>
              <a:t>naplánovat si celou činnost, </a:t>
            </a:r>
          </a:p>
          <a:p>
            <a:pPr lvl="1"/>
            <a:r>
              <a:rPr lang="cs-CZ" dirty="0"/>
              <a:t>aby se naučili radit si, pomáhat, </a:t>
            </a:r>
          </a:p>
          <a:p>
            <a:pPr lvl="1"/>
            <a:r>
              <a:rPr lang="cs-CZ" dirty="0"/>
              <a:t>kontrolovat jeden druhého, </a:t>
            </a:r>
          </a:p>
          <a:p>
            <a:pPr lvl="1"/>
            <a:r>
              <a:rPr lang="cs-CZ" dirty="0"/>
              <a:t>řešit dílčí spory </a:t>
            </a:r>
          </a:p>
          <a:p>
            <a:pPr lvl="1"/>
            <a:r>
              <a:rPr lang="cs-CZ" dirty="0"/>
              <a:t>a hodnotit přínos jednotlivých členů</a:t>
            </a:r>
          </a:p>
          <a:p>
            <a:r>
              <a:rPr lang="cs-CZ" dirty="0"/>
              <a:t>zařazována zejména ve fázi procvičování a upevňování poznatků a dovedností</a:t>
            </a:r>
          </a:p>
          <a:p>
            <a:r>
              <a:rPr lang="cs-CZ" dirty="0"/>
              <a:t>umožňuje věnovat zvýšenou pozornost </a:t>
            </a:r>
            <a:r>
              <a:rPr lang="pl-PL" dirty="0"/>
              <a:t>vzájemné komunikaci a kooperaci žáků</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Základními principy kooperativní výuky</a:t>
            </a:r>
          </a:p>
        </p:txBody>
      </p:sp>
      <p:sp>
        <p:nvSpPr>
          <p:cNvPr id="5" name="Zástupný symbol pro obsah 4"/>
          <p:cNvSpPr>
            <a:spLocks noGrp="1"/>
          </p:cNvSpPr>
          <p:nvPr>
            <p:ph idx="1"/>
          </p:nvPr>
        </p:nvSpPr>
        <p:spPr/>
        <p:txBody>
          <a:bodyPr/>
          <a:lstStyle/>
          <a:p>
            <a:pPr>
              <a:lnSpc>
                <a:spcPct val="150000"/>
              </a:lnSpc>
            </a:pPr>
            <a:r>
              <a:rPr lang="cs-CZ" dirty="0"/>
              <a:t>individuální viditelnost a zodpovědnost </a:t>
            </a:r>
          </a:p>
          <a:p>
            <a:pPr lvl="1">
              <a:lnSpc>
                <a:spcPct val="150000"/>
              </a:lnSpc>
            </a:pPr>
            <a:r>
              <a:rPr lang="cs-CZ" dirty="0"/>
              <a:t>NE skrytí se ve skupině</a:t>
            </a:r>
          </a:p>
          <a:p>
            <a:pPr>
              <a:lnSpc>
                <a:spcPct val="150000"/>
              </a:lnSpc>
            </a:pPr>
            <a:r>
              <a:rPr lang="cs-CZ" dirty="0"/>
              <a:t>zodpovědnost za ostatní </a:t>
            </a:r>
          </a:p>
          <a:p>
            <a:pPr lvl="1">
              <a:lnSpc>
                <a:spcPct val="150000"/>
              </a:lnSpc>
            </a:pPr>
            <a:r>
              <a:rPr lang="cs-CZ" dirty="0"/>
              <a:t>NE pouze zodpovědnost za sebe sama</a:t>
            </a:r>
          </a:p>
          <a:p>
            <a:pPr>
              <a:lnSpc>
                <a:spcPct val="150000"/>
              </a:lnSpc>
            </a:pPr>
            <a:r>
              <a:rPr lang="cs-CZ" dirty="0"/>
              <a:t>sdílené vedení týmu </a:t>
            </a:r>
          </a:p>
          <a:p>
            <a:pPr lvl="1">
              <a:lnSpc>
                <a:spcPct val="150000"/>
              </a:lnSpc>
            </a:pPr>
            <a:r>
              <a:rPr lang="cs-CZ" dirty="0"/>
              <a:t>NE existence jednoho zvoleného či určeného vedoucího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zápatí prezentace</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Kooperativní vyučování znamená</a:t>
            </a:r>
          </a:p>
        </p:txBody>
      </p:sp>
      <p:sp>
        <p:nvSpPr>
          <p:cNvPr id="5" name="Zástupný symbol pro obsah 4"/>
          <p:cNvSpPr>
            <a:spLocks noGrp="1"/>
          </p:cNvSpPr>
          <p:nvPr>
            <p:ph idx="1"/>
          </p:nvPr>
        </p:nvSpPr>
        <p:spPr/>
        <p:txBody>
          <a:bodyPr/>
          <a:lstStyle/>
          <a:p>
            <a:r>
              <a:rPr lang="cs-CZ" dirty="0"/>
              <a:t>učitel je partnerem, </a:t>
            </a:r>
            <a:r>
              <a:rPr lang="cs-CZ" dirty="0" err="1"/>
              <a:t>facilitátorem</a:t>
            </a:r>
            <a:endParaRPr lang="cs-CZ" dirty="0"/>
          </a:p>
          <a:p>
            <a:pPr lvl="1"/>
            <a:r>
              <a:rPr lang="cs-CZ" dirty="0"/>
              <a:t>pozoruje dění ve třídě </a:t>
            </a:r>
          </a:p>
          <a:p>
            <a:pPr lvl="1"/>
            <a:r>
              <a:rPr lang="cs-CZ" dirty="0"/>
              <a:t>pomáhá tam, kde je potřeba</a:t>
            </a:r>
          </a:p>
          <a:p>
            <a:pPr lvl="1"/>
            <a:r>
              <a:rPr lang="cs-CZ" dirty="0"/>
              <a:t>svým osobním příkladem, empatií, starostlivostí vytváří pocit bezpečného a neohrožujícího prostředí</a:t>
            </a:r>
          </a:p>
          <a:p>
            <a:r>
              <a:rPr lang="cs-CZ" dirty="0"/>
              <a:t>důležitý je nejen výsledek, ale také samotný průběh kooperativního učení a jeho kvalita</a:t>
            </a:r>
          </a:p>
          <a:p>
            <a:pPr lvl="1"/>
            <a:r>
              <a:rPr lang="cs-CZ" dirty="0"/>
              <a:t>v průběhu se žáci učí sociálním dovednostem</a:t>
            </a:r>
          </a:p>
          <a:p>
            <a:pPr lvl="1"/>
            <a:endParaRPr lang="cs-CZ" dirty="0"/>
          </a:p>
          <a:p>
            <a:pPr lvl="1"/>
            <a:endParaRPr lang="cs-CZ" dirty="0"/>
          </a:p>
          <a:p>
            <a:r>
              <a:rPr lang="cs-CZ" dirty="0"/>
              <a:t>kooperativní vyučování je účinné tehdy, podaří-li se propojit poznávací cíle s kooperativními způsoby práce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Potřeba kooperativního vyučování</a:t>
            </a:r>
          </a:p>
        </p:txBody>
      </p:sp>
      <p:sp>
        <p:nvSpPr>
          <p:cNvPr id="5" name="Zástupný symbol pro obsah 4"/>
          <p:cNvSpPr>
            <a:spLocks noGrp="1"/>
          </p:cNvSpPr>
          <p:nvPr>
            <p:ph idx="1"/>
          </p:nvPr>
        </p:nvSpPr>
        <p:spPr/>
        <p:txBody>
          <a:bodyPr/>
          <a:lstStyle/>
          <a:p>
            <a:r>
              <a:rPr lang="cs-CZ" dirty="0"/>
              <a:t>vyplývá ze změn ve společnosti a změn v používaných technologiích</a:t>
            </a:r>
          </a:p>
          <a:p>
            <a:pPr>
              <a:buNone/>
            </a:pPr>
            <a:endParaRPr lang="cs-CZ" dirty="0"/>
          </a:p>
          <a:p>
            <a:r>
              <a:rPr lang="cs-CZ" i="1" dirty="0"/>
              <a:t>Děti dnes přicházejí do školy s méně upevněnými hodnotami, než tomu bylo dříve. </a:t>
            </a:r>
          </a:p>
          <a:p>
            <a:r>
              <a:rPr lang="cs-CZ" i="1" dirty="0"/>
              <a:t>Komunikace v rodině se zhoršuje a často mizí a vytváří se „socializační prázdno“. </a:t>
            </a:r>
          </a:p>
          <a:p>
            <a:r>
              <a:rPr lang="cs-CZ" i="1" dirty="0"/>
              <a:t>Dětem pak chybí osobní odpovědnost, nemají cit pro potřeby druhých. </a:t>
            </a:r>
          </a:p>
          <a:p>
            <a:r>
              <a:rPr lang="cs-CZ" b="1" i="1" dirty="0"/>
              <a:t>Proto musí škola postupně přebírat úlohu socializace dětí a dospívající mládeže.</a:t>
            </a:r>
          </a:p>
          <a:p>
            <a:pPr>
              <a:buNone/>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Kooperativní učení mění</a:t>
            </a:r>
            <a:br>
              <a:rPr lang="cs-CZ" dirty="0"/>
            </a:br>
            <a:r>
              <a:rPr lang="cs-CZ" dirty="0"/>
              <a:t>postupně zaběhnutá schémata vyučování</a:t>
            </a:r>
          </a:p>
        </p:txBody>
      </p:sp>
      <p:sp>
        <p:nvSpPr>
          <p:cNvPr id="5" name="Zástupný symbol pro obsah 4"/>
          <p:cNvSpPr>
            <a:spLocks noGrp="1"/>
          </p:cNvSpPr>
          <p:nvPr>
            <p:ph idx="1"/>
          </p:nvPr>
        </p:nvSpPr>
        <p:spPr/>
        <p:txBody>
          <a:bodyPr/>
          <a:lstStyle/>
          <a:p>
            <a:r>
              <a:rPr lang="cs-CZ" dirty="0"/>
              <a:t>Tradiční soutěživost je nahrazena spoluprací, důraz je kladen na vzájemnou komunikaci mezi žáky uvnitř skupiny a mezi skupinami. </a:t>
            </a:r>
          </a:p>
          <a:p>
            <a:r>
              <a:rPr lang="cs-CZ" dirty="0"/>
              <a:t>Současně se mění i role učitele. Postupně zaujímá pozice koordinátora a poradce. </a:t>
            </a:r>
          </a:p>
          <a:p>
            <a:r>
              <a:rPr lang="cs-CZ" dirty="0"/>
              <a:t>I při krátkodobém používání kooperativních metod se žáci výrazně zlepší ve vědomostech i v sociálních dovednostech. </a:t>
            </a:r>
          </a:p>
          <a:p>
            <a:r>
              <a:rPr lang="cs-CZ" dirty="0"/>
              <a:t>Při skupinové a kooperativní výuce se také u žáků rozvíjí všechny klíčové kompetence podle RVP </a:t>
            </a:r>
          </a:p>
          <a:p>
            <a:pPr lvl="1"/>
            <a:r>
              <a:rPr lang="cs-CZ" dirty="0"/>
              <a:t>kompetence k učení, k řešení problémů, komunikační, sociální, občanské a pracovní.</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297404" y="206816"/>
            <a:ext cx="8604000" cy="451576"/>
          </a:xfrm>
        </p:spPr>
        <p:txBody>
          <a:bodyPr/>
          <a:lstStyle/>
          <a:p>
            <a:r>
              <a:rPr lang="cs-CZ" dirty="0"/>
              <a:t>Kooperativní vyučování </a:t>
            </a:r>
            <a:br>
              <a:rPr lang="cs-CZ" dirty="0"/>
            </a:br>
            <a:r>
              <a:rPr lang="cs-CZ" dirty="0"/>
              <a:t>by mělo být založené na </a:t>
            </a:r>
            <a:br>
              <a:rPr lang="cs-CZ" dirty="0"/>
            </a:br>
            <a:r>
              <a:rPr lang="cs-CZ" dirty="0"/>
              <a:t>konstruktivistických přístupech ke vzdělávání</a:t>
            </a:r>
          </a:p>
        </p:txBody>
      </p:sp>
      <p:sp>
        <p:nvSpPr>
          <p:cNvPr id="5" name="Zástupný symbol pro obsah 4"/>
          <p:cNvSpPr>
            <a:spLocks noGrp="1"/>
          </p:cNvSpPr>
          <p:nvPr>
            <p:ph idx="1"/>
          </p:nvPr>
        </p:nvSpPr>
        <p:spPr/>
        <p:txBody>
          <a:bodyPr/>
          <a:lstStyle/>
          <a:p>
            <a:r>
              <a:rPr lang="cs-CZ" dirty="0"/>
              <a:t>dítě se nezačíná učit teprve, když přijde do školy</a:t>
            </a:r>
          </a:p>
          <a:p>
            <a:pPr lvl="1"/>
            <a:r>
              <a:rPr lang="cs-CZ" dirty="0"/>
              <a:t>učitel musí vycházet z toho, že dítě si přineslo poznání uspořádané do nějakých schémat a koncepcí</a:t>
            </a:r>
          </a:p>
          <a:p>
            <a:pPr lvl="1"/>
            <a:r>
              <a:rPr lang="cs-CZ" dirty="0"/>
              <a:t>jde o to, tyto koncepce vyvolat, zachytit, spojit s novou zkušeností, prohloubit je, obohatit, rozvinout a nově je uspořádat</a:t>
            </a:r>
          </a:p>
          <a:p>
            <a:r>
              <a:rPr lang="cs-CZ" dirty="0"/>
              <a:t>učitel konstruuje (ne předává) nové poznání, </a:t>
            </a:r>
          </a:p>
          <a:p>
            <a:pPr lvl="1"/>
            <a:r>
              <a:rPr lang="cs-CZ" dirty="0"/>
              <a:t>proces osvojování může efektivně pokročit teprve tehdy, jsou-li stávající koncepty vystaveny konfrontaci a na základě této konfrontace se „staví“</a:t>
            </a:r>
          </a:p>
          <a:p>
            <a:r>
              <a:rPr lang="cs-CZ" dirty="0"/>
              <a:t>učitel není garantem pravdy, jediným, kdo má právo předávat </a:t>
            </a:r>
            <a:r>
              <a:rPr lang="cs-CZ" dirty="0">
                <a:sym typeface="Wingdings" pitchFamily="2" charset="2"/>
              </a:rPr>
              <a:t></a:t>
            </a:r>
            <a:r>
              <a:rPr lang="cs-CZ" dirty="0"/>
              <a:t> učitel je garantem metody </a:t>
            </a:r>
          </a:p>
          <a:p>
            <a:pPr lvl="1"/>
            <a:r>
              <a:rPr lang="cs-CZ" dirty="0"/>
              <a:t>zajišťuje, aby každý žák mohl dosáhnout co nejvyšší možné úrovně kognitivní, sociální, operační, a to za účasti a přispění všech</a:t>
            </a:r>
          </a:p>
          <a:p>
            <a:r>
              <a:rPr lang="cs-CZ" dirty="0"/>
              <a:t>inteligence dítěte není „prázdná nádoba“, kterou je třeba naplnit</a:t>
            </a:r>
          </a:p>
          <a:p>
            <a:pPr lvl="1"/>
            <a:r>
              <a:rPr lang="cs-CZ" dirty="0"/>
              <a:t>ale určitá oblast, která se modifikuje a obohacuje</a:t>
            </a:r>
          </a:p>
        </p:txBody>
      </p:sp>
    </p:spTree>
  </p:cSld>
  <p:clrMapOvr>
    <a:masterClrMapping/>
  </p:clrMapOvr>
</p:sld>
</file>

<file path=ppt/theme/theme1.xml><?xml version="1.0" encoding="utf-8"?>
<a:theme xmlns:a="http://schemas.openxmlformats.org/drawingml/2006/main" name="muni-ped-prezentace-4-3-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4-3-cz.potx" id="{A2D83281-9DF1-455E-A4DD-AE9E20873FD3}" vid="{C580A734-C016-44FD-B726-208E9D0A6DB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muni-ped-prezentace-4-3-cz</Template>
  <TotalTime>156</TotalTime>
  <Words>3024</Words>
  <Application>Microsoft Office PowerPoint</Application>
  <PresentationFormat>Předvádění na obrazovce (4:3)</PresentationFormat>
  <Paragraphs>345</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Tahoma</vt:lpstr>
      <vt:lpstr>Wingdings</vt:lpstr>
      <vt:lpstr>muni-ped-prezentace-4-3-cz</vt:lpstr>
      <vt:lpstr>Kooperativní výuka</vt:lpstr>
      <vt:lpstr>Od skupinové ke kooperativní výuce</vt:lpstr>
      <vt:lpstr>Otázky k příkladům skupinové práce</vt:lpstr>
      <vt:lpstr>Kooperativní výuka</vt:lpstr>
      <vt:lpstr>Základními principy kooperativní výuky</vt:lpstr>
      <vt:lpstr>Kooperativní vyučování znamená</vt:lpstr>
      <vt:lpstr>Potřeba kooperativního vyučování</vt:lpstr>
      <vt:lpstr>Kooperativní učení mění postupně zaběhnutá schémata vyučování</vt:lpstr>
      <vt:lpstr>Kooperativní vyučování  by mělo být založené na  konstruktivistických přístupech ke vzdělávání</vt:lpstr>
      <vt:lpstr>Pozitiva skupinové práce</vt:lpstr>
      <vt:lpstr>Rozvoj způsobilostí typických pro vícero klíčových kompetencí</vt:lpstr>
      <vt:lpstr>Psychologické argumenty ve prospěch kooperativního vyučování</vt:lpstr>
      <vt:lpstr>Příprava žáků na kooperativní výuku</vt:lpstr>
      <vt:lpstr>Které dovednosti by žáci ve třídě měli mít, před zahájením kooperativní výuky?</vt:lpstr>
      <vt:lpstr>Příprava učitele na kooperativní výuku</vt:lpstr>
      <vt:lpstr>Práce ve dvojicích/párová výuka</vt:lpstr>
      <vt:lpstr>Typy úkolů pro práci ve dvojicích</vt:lpstr>
      <vt:lpstr>Sestavování kooperativních skupin/od skupinové práce ke kooperativní výuce</vt:lpstr>
      <vt:lpstr>Žákovské skupiny mohou vznikat:</vt:lpstr>
      <vt:lpstr>Práce žáků v rámci skupiny může být:</vt:lpstr>
      <vt:lpstr>Práce skupin žáků při kooperativním vyučování může být:</vt:lpstr>
      <vt:lpstr>Základní pravidla spolupráce</vt:lpstr>
      <vt:lpstr>Role ve skupině</vt:lpstr>
      <vt:lpstr>Úloha učitele v kooperativní výuce</vt:lpstr>
      <vt:lpstr>Učitel by měl respektovat tyto požadavky</vt:lpstr>
      <vt:lpstr>Hodnocení kooperativní výuky</vt:lpstr>
      <vt:lpstr>Komplexnost hodnotícího procesu</vt:lpstr>
      <vt:lpstr>Závěr</vt:lpstr>
      <vt:lpstr>Prezentace aplikace PowerPoint</vt:lpstr>
      <vt:lpstr>Úlohy a náměty na přemýšlení</vt:lpstr>
      <vt:lpstr>Příklad obor kuchař-číšník</vt:lpstr>
      <vt:lpstr>Příklad obor elektrotechnik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Nikola Straková</cp:lastModifiedBy>
  <cp:revision>20</cp:revision>
  <dcterms:created xsi:type="dcterms:W3CDTF">2022-09-15T19:30:46Z</dcterms:created>
  <dcterms:modified xsi:type="dcterms:W3CDTF">2024-11-05T20:48:52Z</dcterms:modified>
</cp:coreProperties>
</file>