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9" d="100"/>
          <a:sy n="39" d="100"/>
        </p:scale>
        <p:origin x="60" y="4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endParaRPr lang="cs-CZ"/>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D6E27760-FDCB-40BD-B296-A7DC778619E5}" type="slidenum">
              <a:rPr lang="cs-CZ" smtClean="0"/>
              <a:t>‹#›</a:t>
            </a:fld>
            <a:endParaRPr 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3" y="2900365"/>
            <a:ext cx="11361600" cy="1171580"/>
          </a:xfrm>
        </p:spPr>
        <p:txBody>
          <a:bodyPr anchor="t"/>
          <a:lstStyle>
            <a:lvl1pPr algn="l">
              <a:lnSpc>
                <a:spcPts val="3300"/>
              </a:lnSpc>
              <a:defRPr sz="33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3" y="4116404"/>
            <a:ext cx="113616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pic>
        <p:nvPicPr>
          <p:cNvPr id="9" name="Grafický objekt 8">
            <a:extLst>
              <a:ext uri="{FF2B5EF4-FFF2-40B4-BE49-F238E27FC236}">
                <a16:creationId xmlns:a16="http://schemas.microsoft.com/office/drawing/2014/main" id="{D816079F-E2A1-904D-9C9C-7B3F5A32F26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375389" y="414000"/>
            <a:ext cx="2078399" cy="1068390"/>
          </a:xfrm>
          <a:prstGeom prst="rect">
            <a:avLst/>
          </a:prstGeom>
        </p:spPr>
      </p:pic>
    </p:spTree>
    <p:extLst>
      <p:ext uri="{BB962C8B-B14F-4D97-AF65-F5344CB8AC3E}">
        <p14:creationId xmlns:p14="http://schemas.microsoft.com/office/powerpoint/2010/main" val="3852454899"/>
      </p:ext>
    </p:extLst>
  </p:cSld>
  <p:clrMapOvr>
    <a:masterClrMapping/>
  </p:clrMapOvr>
  <p:extLst>
    <p:ext uri="{DCECCB84-F9BA-43D5-87BE-67443E8EF086}">
      <p15:sldGuideLst xmlns:p15="http://schemas.microsoft.com/office/powerpoint/2012/main">
        <p15:guide id="1" orient="horz" pos="2432">
          <p15:clr>
            <a:srgbClr val="FBAE40"/>
          </p15:clr>
        </p15:guide>
        <p15:guide id="2" pos="17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8" y="718714"/>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D6E27760-FDCB-40BD-B296-A7DC778619E5}" type="slidenum">
              <a:rPr lang="cs-CZ" smtClean="0"/>
              <a:t>‹#›</a:t>
            </a:fld>
            <a:endParaRPr lang="cs-CZ"/>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825"/>
              </a:lnSpc>
              <a:defRPr sz="825"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9" y="4500000"/>
            <a:ext cx="5220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825"/>
              </a:lnSpc>
              <a:defRPr sz="825"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80" y="718714"/>
            <a:ext cx="5220001" cy="3204001"/>
          </a:xfrm>
        </p:spPr>
        <p:txBody>
          <a:bodyPr/>
          <a:lstStyle>
            <a:lvl1pPr algn="l">
              <a:defRPr/>
            </a:lvl1pPr>
          </a:lstStyle>
          <a:p>
            <a:pPr lvl="0"/>
            <a:r>
              <a:rPr lang="cs-CZ" noProof="0" dirty="0"/>
              <a:t>Kliknutím vložíte text</a:t>
            </a:r>
          </a:p>
        </p:txBody>
      </p:sp>
      <p:pic>
        <p:nvPicPr>
          <p:cNvPr id="16" name="Grafický objekt 5">
            <a:extLst>
              <a:ext uri="{FF2B5EF4-FFF2-40B4-BE49-F238E27FC236}">
                <a16:creationId xmlns:a16="http://schemas.microsoft.com/office/drawing/2014/main" id="{251D8E84-EA85-D448-8EE9-B92099C6621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0577903" y="6048000"/>
            <a:ext cx="1168792" cy="600812"/>
          </a:xfrm>
          <a:prstGeom prst="rect">
            <a:avLst/>
          </a:prstGeom>
        </p:spPr>
      </p:pic>
    </p:spTree>
    <p:extLst>
      <p:ext uri="{BB962C8B-B14F-4D97-AF65-F5344CB8AC3E}">
        <p14:creationId xmlns:p14="http://schemas.microsoft.com/office/powerpoint/2010/main" val="2136587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D6E27760-FDCB-40BD-B296-A7DC778619E5}" type="slidenum">
              <a:rPr lang="cs-CZ" smtClean="0"/>
              <a:t>‹#›</a:t>
            </a:fld>
            <a:endParaRPr lang="cs-CZ"/>
          </a:p>
        </p:txBody>
      </p:sp>
      <p:pic>
        <p:nvPicPr>
          <p:cNvPr id="5" name="Grafický objekt 5">
            <a:extLst>
              <a:ext uri="{FF2B5EF4-FFF2-40B4-BE49-F238E27FC236}">
                <a16:creationId xmlns:a16="http://schemas.microsoft.com/office/drawing/2014/main" id="{DDD67FDD-68E4-9143-A194-D74F4F43343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0577903" y="6048000"/>
            <a:ext cx="1168792" cy="600812"/>
          </a:xfrm>
          <a:prstGeom prst="rect">
            <a:avLst/>
          </a:prstGeom>
        </p:spPr>
      </p:pic>
    </p:spTree>
    <p:extLst>
      <p:ext uri="{BB962C8B-B14F-4D97-AF65-F5344CB8AC3E}">
        <p14:creationId xmlns:p14="http://schemas.microsoft.com/office/powerpoint/2010/main" val="678384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D6E27760-FDCB-40BD-B296-A7DC778619E5}" type="slidenum">
              <a:rPr lang="cs-CZ" smtClean="0"/>
              <a:t>‹#›</a:t>
            </a:fld>
            <a:endParaRPr lang="cs-CZ"/>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9" cy="1171580"/>
          </a:xfrm>
        </p:spPr>
        <p:txBody>
          <a:bodyPr anchor="t"/>
          <a:lstStyle>
            <a:lvl1pPr algn="l">
              <a:lnSpc>
                <a:spcPts val="3300"/>
              </a:lnSpc>
              <a:defRPr sz="33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4"/>
            <a:ext cx="5246519" cy="698497"/>
          </a:xfrm>
        </p:spPr>
        <p:txBody>
          <a:bodyPr anchor="t"/>
          <a:lstStyle>
            <a:lvl1pPr marL="0" indent="0" algn="l">
              <a:buNone/>
              <a:defRPr lang="cs-CZ" sz="1800" b="0" dirty="0">
                <a:solidFill>
                  <a:srgbClr val="0000DC"/>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2"/>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1" y="6228000"/>
            <a:ext cx="4925020" cy="252000"/>
          </a:xfrm>
        </p:spPr>
        <p:txBody>
          <a:bodyPr/>
          <a:lstStyle>
            <a:lvl1pPr>
              <a:defRPr/>
            </a:lvl1pPr>
          </a:lstStyle>
          <a:p>
            <a:endParaRPr lang="cs-CZ"/>
          </a:p>
        </p:txBody>
      </p:sp>
      <p:pic>
        <p:nvPicPr>
          <p:cNvPr id="10" name="Grafický objekt 8">
            <a:extLst>
              <a:ext uri="{FF2B5EF4-FFF2-40B4-BE49-F238E27FC236}">
                <a16:creationId xmlns:a16="http://schemas.microsoft.com/office/drawing/2014/main" id="{186904FF-55B2-814C-8503-8F750F237D8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375389" y="414000"/>
            <a:ext cx="2078399" cy="1068390"/>
          </a:xfrm>
          <a:prstGeom prst="rect">
            <a:avLst/>
          </a:prstGeom>
        </p:spPr>
      </p:pic>
    </p:spTree>
    <p:extLst>
      <p:ext uri="{BB962C8B-B14F-4D97-AF65-F5344CB8AC3E}">
        <p14:creationId xmlns:p14="http://schemas.microsoft.com/office/powerpoint/2010/main" val="3065643491"/>
      </p:ext>
    </p:extLst>
  </p:cSld>
  <p:clrMapOvr>
    <a:masterClrMapping/>
  </p:clrMapOvr>
  <p:extLst>
    <p:ext uri="{DCECCB84-F9BA-43D5-87BE-67443E8EF086}">
      <p15:sldGuideLst xmlns:p15="http://schemas.microsoft.com/office/powerpoint/2012/main">
        <p15:guide id="1" orient="horz" pos="2432">
          <p15:clr>
            <a:srgbClr val="FBAE40"/>
          </p15:clr>
        </p15:guide>
        <p15:guide id="2" pos="17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endParaRPr lang="cs-CZ"/>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D6E27760-FDCB-40BD-B296-A7DC778619E5}" type="slidenum">
              <a:rPr lang="cs-CZ" smtClean="0"/>
              <a:t>‹#›</a:t>
            </a:fld>
            <a:endParaRPr 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3" y="2900365"/>
            <a:ext cx="11361600" cy="1171580"/>
          </a:xfrm>
        </p:spPr>
        <p:txBody>
          <a:bodyPr anchor="t"/>
          <a:lstStyle>
            <a:lvl1pPr algn="l">
              <a:lnSpc>
                <a:spcPts val="3300"/>
              </a:lnSpc>
              <a:defRPr sz="33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3" y="4116404"/>
            <a:ext cx="113616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pic>
        <p:nvPicPr>
          <p:cNvPr id="10" name="Grafický objekt 8">
            <a:extLst>
              <a:ext uri="{FF2B5EF4-FFF2-40B4-BE49-F238E27FC236}">
                <a16:creationId xmlns:a16="http://schemas.microsoft.com/office/drawing/2014/main" id="{B7EC3E44-60F5-6142-B879-7DD80C1E9EA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375389" y="414001"/>
            <a:ext cx="2078399" cy="1068391"/>
          </a:xfrm>
          <a:prstGeom prst="rect">
            <a:avLst/>
          </a:prstGeom>
        </p:spPr>
      </p:pic>
    </p:spTree>
    <p:extLst>
      <p:ext uri="{BB962C8B-B14F-4D97-AF65-F5344CB8AC3E}">
        <p14:creationId xmlns:p14="http://schemas.microsoft.com/office/powerpoint/2010/main" val="1719479589"/>
      </p:ext>
    </p:extLst>
  </p:cSld>
  <p:clrMapOvr>
    <a:masterClrMapping/>
  </p:clrMapOvr>
  <p:extLst>
    <p:ext uri="{DCECCB84-F9BA-43D5-87BE-67443E8EF086}">
      <p15:sldGuideLst xmlns:p15="http://schemas.microsoft.com/office/powerpoint/2012/main">
        <p15:guide id="1" orient="horz" pos="2432">
          <p15:clr>
            <a:srgbClr val="FBAE40"/>
          </p15:clr>
        </p15:guide>
        <p15:guide id="2" pos="176">
          <p15:clr>
            <a:srgbClr val="FBAE40"/>
          </p15:clr>
        </p15:guide>
        <p15:guide id="3" orient="horz" pos="255">
          <p15:clr>
            <a:srgbClr val="FBAE40"/>
          </p15:clr>
        </p15:guide>
        <p15:guide id="4" pos="1156">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Rozdělovník (alternativní) 2">
    <p:bg>
      <p:bgPr>
        <a:solidFill>
          <a:srgbClr val="FF7300"/>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D6E27760-FDCB-40BD-B296-A7DC778619E5}" type="slidenum">
              <a:rPr lang="cs-CZ" smtClean="0"/>
              <a:t>‹#›</a:t>
            </a:fld>
            <a:endParaRPr 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9" cy="1171580"/>
          </a:xfrm>
        </p:spPr>
        <p:txBody>
          <a:bodyPr anchor="t"/>
          <a:lstStyle>
            <a:lvl1pPr algn="l">
              <a:lnSpc>
                <a:spcPts val="3300"/>
              </a:lnSpc>
              <a:defRPr sz="33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4"/>
            <a:ext cx="5246519"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2"/>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1" y="6228000"/>
            <a:ext cx="4925020" cy="252000"/>
          </a:xfrm>
        </p:spPr>
        <p:txBody>
          <a:bodyPr/>
          <a:lstStyle>
            <a:lvl1pPr>
              <a:defRPr>
                <a:solidFill>
                  <a:schemeClr val="bg1"/>
                </a:solidFill>
              </a:defRPr>
            </a:lvl1pPr>
          </a:lstStyle>
          <a:p>
            <a:endParaRPr lang="cs-CZ"/>
          </a:p>
        </p:txBody>
      </p:sp>
      <p:pic>
        <p:nvPicPr>
          <p:cNvPr id="11" name="Grafický objekt 8">
            <a:extLst>
              <a:ext uri="{FF2B5EF4-FFF2-40B4-BE49-F238E27FC236}">
                <a16:creationId xmlns:a16="http://schemas.microsoft.com/office/drawing/2014/main" id="{635A6DBC-DB80-9647-B267-17E9A9A8AC0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375389" y="414001"/>
            <a:ext cx="2078399" cy="1068391"/>
          </a:xfrm>
          <a:prstGeom prst="rect">
            <a:avLst/>
          </a:prstGeom>
        </p:spPr>
      </p:pic>
    </p:spTree>
    <p:extLst>
      <p:ext uri="{BB962C8B-B14F-4D97-AF65-F5344CB8AC3E}">
        <p14:creationId xmlns:p14="http://schemas.microsoft.com/office/powerpoint/2010/main" val="2058712323"/>
      </p:ext>
    </p:extLst>
  </p:cSld>
  <p:clrMapOvr>
    <a:masterClrMapping/>
  </p:clrMapOvr>
  <p:extLst>
    <p:ext uri="{DCECCB84-F9BA-43D5-87BE-67443E8EF086}">
      <p15:sldGuideLst xmlns:p15="http://schemas.microsoft.com/office/powerpoint/2012/main">
        <p15:guide id="1" orient="horz" pos="2432">
          <p15:clr>
            <a:srgbClr val="FBAE40"/>
          </p15:clr>
        </p15:guide>
        <p15:guide id="2" pos="176">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Inverzní s obrázkem">
    <p:bg>
      <p:bgPr>
        <a:solidFill>
          <a:srgbClr val="FF7300"/>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7"/>
            <a:ext cx="8555976" cy="510831"/>
          </a:xfrm>
        </p:spPr>
        <p:txBody>
          <a:bodyPr lIns="0" tIns="0" rIns="0" bIns="0" numCol="1" spcCol="324000">
            <a:noAutofit/>
          </a:bodyPr>
          <a:lstStyle>
            <a:lvl1pPr algn="l">
              <a:lnSpc>
                <a:spcPts val="1350"/>
              </a:lnSpc>
              <a:defRPr sz="1125"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pic>
        <p:nvPicPr>
          <p:cNvPr id="9" name="Grafický objekt 5">
            <a:extLst>
              <a:ext uri="{FF2B5EF4-FFF2-40B4-BE49-F238E27FC236}">
                <a16:creationId xmlns:a16="http://schemas.microsoft.com/office/drawing/2014/main" id="{38E54EF0-AC4F-BE42-B3C9-EBE082A37F4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0577903" y="6048001"/>
            <a:ext cx="1168792" cy="600811"/>
          </a:xfrm>
          <a:prstGeom prst="rect">
            <a:avLst/>
          </a:prstGeom>
        </p:spPr>
      </p:pic>
    </p:spTree>
    <p:extLst>
      <p:ext uri="{BB962C8B-B14F-4D97-AF65-F5344CB8AC3E}">
        <p14:creationId xmlns:p14="http://schemas.microsoft.com/office/powerpoint/2010/main" val="3043782352"/>
      </p:ext>
    </p:extLst>
  </p:cSld>
  <p:clrMapOvr>
    <a:masterClrMapping/>
  </p:clrMapOvr>
  <p:extLst>
    <p:ext uri="{DCECCB84-F9BA-43D5-87BE-67443E8EF086}">
      <p15:sldGuideLst xmlns:p15="http://schemas.microsoft.com/office/powerpoint/2012/main">
        <p15:guide id="1" pos="5556">
          <p15:clr>
            <a:srgbClr val="FBAE40"/>
          </p15:clr>
        </p15:guide>
        <p15:guide id="2" orient="horz" pos="420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MUNI PED slide">
    <p:bg>
      <p:bgPr>
        <a:solidFill>
          <a:srgbClr val="FF7300"/>
        </a:solidFill>
        <a:effectLst/>
      </p:bgPr>
    </p:bg>
    <p:spTree>
      <p:nvGrpSpPr>
        <p:cNvPr id="1" name=""/>
        <p:cNvGrpSpPr/>
        <p:nvPr/>
      </p:nvGrpSpPr>
      <p:grpSpPr>
        <a:xfrm>
          <a:off x="0" y="0"/>
          <a:ext cx="0" cy="0"/>
          <a:chOff x="0" y="0"/>
          <a:chExt cx="0" cy="0"/>
        </a:xfrm>
      </p:grpSpPr>
      <p:pic>
        <p:nvPicPr>
          <p:cNvPr id="2" name="Grafický objekt 1">
            <a:extLst>
              <a:ext uri="{FF2B5EF4-FFF2-40B4-BE49-F238E27FC236}">
                <a16:creationId xmlns:a16="http://schemas.microsoft.com/office/drawing/2014/main" id="{99DDF373-DAF6-45FC-9BE7-AC33B6CEFD7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3340801" y="2012704"/>
            <a:ext cx="5510399" cy="2832593"/>
          </a:xfrm>
          <a:prstGeom prst="rect">
            <a:avLst/>
          </a:prstGeom>
        </p:spPr>
      </p:pic>
    </p:spTree>
    <p:extLst>
      <p:ext uri="{BB962C8B-B14F-4D97-AF65-F5344CB8AC3E}">
        <p14:creationId xmlns:p14="http://schemas.microsoft.com/office/powerpoint/2010/main" val="23663644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MUNI slide">
    <p:bg>
      <p:bgRef idx="1001">
        <a:schemeClr val="bg2"/>
      </p:bgRef>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5ECF17BA-4CC0-425F-84EE-ED5FF94C78F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08023" y="2731338"/>
            <a:ext cx="7175955" cy="1395324"/>
          </a:xfrm>
          <a:prstGeom prst="rect">
            <a:avLst/>
          </a:prstGeom>
        </p:spPr>
      </p:pic>
    </p:spTree>
    <p:extLst>
      <p:ext uri="{BB962C8B-B14F-4D97-AF65-F5344CB8AC3E}">
        <p14:creationId xmlns:p14="http://schemas.microsoft.com/office/powerpoint/2010/main" val="3387464554"/>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900"/>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D6E27760-FDCB-40BD-B296-A7DC778619E5}" type="slidenum">
              <a:rPr lang="cs-CZ" smtClean="0"/>
              <a:t>‹#›</a:t>
            </a:fld>
            <a:endParaRPr lang="cs-CZ"/>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Grafický objekt 5">
            <a:extLst>
              <a:ext uri="{FF2B5EF4-FFF2-40B4-BE49-F238E27FC236}">
                <a16:creationId xmlns:a16="http://schemas.microsoft.com/office/drawing/2014/main" id="{544C2213-2481-1D43-98DB-CC9BFF14003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0577903" y="6048000"/>
            <a:ext cx="1168792" cy="600812"/>
          </a:xfrm>
          <a:prstGeom prst="rect">
            <a:avLst/>
          </a:prstGeom>
        </p:spPr>
      </p:pic>
    </p:spTree>
    <p:extLst>
      <p:ext uri="{BB962C8B-B14F-4D97-AF65-F5344CB8AC3E}">
        <p14:creationId xmlns:p14="http://schemas.microsoft.com/office/powerpoint/2010/main" val="992357168"/>
      </p:ext>
    </p:extLst>
  </p:cSld>
  <p:clrMapOvr>
    <a:masterClrMapping/>
  </p:clrMapOvr>
  <p:extLst>
    <p:ext uri="{DCECCB84-F9BA-43D5-87BE-67443E8EF086}">
      <p15:sldGuideLst xmlns:p15="http://schemas.microsoft.com/office/powerpoint/2012/main">
        <p15:guide id="1" orient="horz" pos="3997">
          <p15:clr>
            <a:srgbClr val="FBAE40"/>
          </p15:clr>
        </p15:guide>
        <p15:guide id="2" pos="329">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900"/>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D6E27760-FDCB-40BD-B296-A7DC778619E5}" type="slidenum">
              <a:rPr lang="cs-CZ" smtClean="0"/>
              <a:t>‹#›</a:t>
            </a:fld>
            <a:endParaRPr lang="cs-CZ"/>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9"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9" name="Grafický objekt 5">
            <a:extLst>
              <a:ext uri="{FF2B5EF4-FFF2-40B4-BE49-F238E27FC236}">
                <a16:creationId xmlns:a16="http://schemas.microsoft.com/office/drawing/2014/main" id="{EC4C054D-8847-4544-A33E-5A3C9D61CA5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0577903" y="6048000"/>
            <a:ext cx="1168792" cy="600812"/>
          </a:xfrm>
          <a:prstGeom prst="rect">
            <a:avLst/>
          </a:prstGeom>
        </p:spPr>
      </p:pic>
    </p:spTree>
    <p:extLst>
      <p:ext uri="{BB962C8B-B14F-4D97-AF65-F5344CB8AC3E}">
        <p14:creationId xmlns:p14="http://schemas.microsoft.com/office/powerpoint/2010/main" val="2582976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D6E27760-FDCB-40BD-B296-A7DC778619E5}" type="slidenum">
              <a:rPr lang="cs-CZ" smtClean="0"/>
              <a:t>‹#›</a:t>
            </a:fld>
            <a:endParaRPr lang="cs-CZ"/>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1" y="1701505"/>
            <a:ext cx="5219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1" y="1701505"/>
            <a:ext cx="5219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Grafický objekt 5">
            <a:extLst>
              <a:ext uri="{FF2B5EF4-FFF2-40B4-BE49-F238E27FC236}">
                <a16:creationId xmlns:a16="http://schemas.microsoft.com/office/drawing/2014/main" id="{2EA4BEBC-4725-FD40-B35B-C5DA2AE8611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0577903" y="6048000"/>
            <a:ext cx="1168792" cy="600812"/>
          </a:xfrm>
          <a:prstGeom prst="rect">
            <a:avLst/>
          </a:prstGeom>
        </p:spPr>
      </p:pic>
    </p:spTree>
    <p:extLst>
      <p:ext uri="{BB962C8B-B14F-4D97-AF65-F5344CB8AC3E}">
        <p14:creationId xmlns:p14="http://schemas.microsoft.com/office/powerpoint/2010/main" val="2102171535"/>
      </p:ext>
    </p:extLst>
  </p:cSld>
  <p:clrMapOvr>
    <a:masterClrMapping/>
  </p:clrMapOvr>
  <p:extLst>
    <p:ext uri="{DCECCB84-F9BA-43D5-87BE-67443E8EF086}">
      <p15:sldGuideLst xmlns:p15="http://schemas.microsoft.com/office/powerpoint/2012/main">
        <p15:guide id="1" orient="horz" pos="3657">
          <p15:clr>
            <a:srgbClr val="FBAE40"/>
          </p15:clr>
        </p15:guide>
        <p15:guide id="2" pos="543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D6E27760-FDCB-40BD-B296-A7DC778619E5}" type="slidenum">
              <a:rPr lang="cs-CZ" smtClean="0"/>
              <a:t>‹#›</a:t>
            </a:fld>
            <a:endParaRPr lang="cs-CZ"/>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9" y="1290515"/>
            <a:ext cx="5220000"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1" y="1701505"/>
            <a:ext cx="5219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1" y="1701505"/>
            <a:ext cx="5219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Grafický objekt 5">
            <a:extLst>
              <a:ext uri="{FF2B5EF4-FFF2-40B4-BE49-F238E27FC236}">
                <a16:creationId xmlns:a16="http://schemas.microsoft.com/office/drawing/2014/main" id="{F2FF03BB-F110-334E-898B-290BDFB038D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0577903" y="6048000"/>
            <a:ext cx="1168792" cy="600812"/>
          </a:xfrm>
          <a:prstGeom prst="rect">
            <a:avLst/>
          </a:prstGeom>
        </p:spPr>
      </p:pic>
    </p:spTree>
    <p:extLst>
      <p:ext uri="{BB962C8B-B14F-4D97-AF65-F5344CB8AC3E}">
        <p14:creationId xmlns:p14="http://schemas.microsoft.com/office/powerpoint/2010/main" val="2951900949"/>
      </p:ext>
    </p:extLst>
  </p:cSld>
  <p:clrMapOvr>
    <a:masterClrMapping/>
  </p:clrMapOvr>
  <p:extLst>
    <p:ext uri="{DCECCB84-F9BA-43D5-87BE-67443E8EF086}">
      <p15:sldGuideLst xmlns:p15="http://schemas.microsoft.com/office/powerpoint/2012/main">
        <p15:guide id="1" orient="horz" pos="2886">
          <p15:clr>
            <a:srgbClr val="FBAE40"/>
          </p15:clr>
        </p15:guide>
        <p15:guide id="2" pos="28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endParaRPr lang="cs-CZ"/>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D6E27760-FDCB-40BD-B296-A7DC778619E5}" type="slidenum">
              <a:rPr lang="cs-CZ" smtClean="0"/>
              <a:t>‹#›</a:t>
            </a:fld>
            <a:endParaRPr lang="cs-CZ"/>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7" y="2596847"/>
            <a:ext cx="4125465" cy="3208441"/>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10"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9"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pic>
        <p:nvPicPr>
          <p:cNvPr id="10" name="Grafický objekt 5">
            <a:extLst>
              <a:ext uri="{FF2B5EF4-FFF2-40B4-BE49-F238E27FC236}">
                <a16:creationId xmlns:a16="http://schemas.microsoft.com/office/drawing/2014/main" id="{1C29E400-CAA5-674E-9459-BC525406BCB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0577903" y="6048000"/>
            <a:ext cx="1168792" cy="600812"/>
          </a:xfrm>
          <a:prstGeom prst="rect">
            <a:avLst/>
          </a:prstGeom>
        </p:spPr>
      </p:pic>
    </p:spTree>
    <p:extLst>
      <p:ext uri="{BB962C8B-B14F-4D97-AF65-F5344CB8AC3E}">
        <p14:creationId xmlns:p14="http://schemas.microsoft.com/office/powerpoint/2010/main" val="1139220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4"/>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D6E27760-FDCB-40BD-B296-A7DC778619E5}" type="slidenum">
              <a:rPr lang="cs-CZ" smtClean="0"/>
              <a:t>‹#›</a:t>
            </a:fld>
            <a:endParaRPr lang="cs-CZ"/>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6" y="4025136"/>
            <a:ext cx="3311525" cy="216000"/>
          </a:xfrm>
        </p:spPr>
        <p:txBody>
          <a:bodyPr anchor="ctr"/>
          <a:lstStyle>
            <a:lvl1pPr>
              <a:lnSpc>
                <a:spcPts val="825"/>
              </a:lnSpc>
              <a:defRPr sz="75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6" y="4025136"/>
            <a:ext cx="3311525" cy="216000"/>
          </a:xfrm>
        </p:spPr>
        <p:txBody>
          <a:bodyPr anchor="ctr"/>
          <a:lstStyle>
            <a:lvl1pPr>
              <a:lnSpc>
                <a:spcPts val="825"/>
              </a:lnSpc>
              <a:defRPr sz="75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825"/>
              </a:lnSpc>
              <a:defRPr sz="75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20000" y="1692004"/>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2" y="1692004"/>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9"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Grafický objekt 5">
            <a:extLst>
              <a:ext uri="{FF2B5EF4-FFF2-40B4-BE49-F238E27FC236}">
                <a16:creationId xmlns:a16="http://schemas.microsoft.com/office/drawing/2014/main" id="{3D58DA1E-D4AA-1745-BD9C-9936872A385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0577903" y="6048000"/>
            <a:ext cx="1168792" cy="600812"/>
          </a:xfrm>
          <a:prstGeom prst="rect">
            <a:avLst/>
          </a:prstGeom>
        </p:spPr>
      </p:pic>
    </p:spTree>
    <p:extLst>
      <p:ext uri="{BB962C8B-B14F-4D97-AF65-F5344CB8AC3E}">
        <p14:creationId xmlns:p14="http://schemas.microsoft.com/office/powerpoint/2010/main" val="4216680759"/>
      </p:ext>
    </p:extLst>
  </p:cSld>
  <p:clrMapOvr>
    <a:masterClrMapping/>
  </p:clrMapOvr>
  <p:extLst>
    <p:ext uri="{DCECCB84-F9BA-43D5-87BE-67443E8EF086}">
      <p15:sldGuideLst xmlns:p15="http://schemas.microsoft.com/office/powerpoint/2012/main">
        <p15:guide id="1" orient="horz" pos="1049">
          <p15:clr>
            <a:srgbClr val="FBAE40"/>
          </p15:clr>
        </p15:guide>
        <p15:guide id="2" pos="288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D6E27760-FDCB-40BD-B296-A7DC778619E5}" type="slidenum">
              <a:rPr lang="cs-CZ" smtClean="0"/>
              <a:t>‹#›</a:t>
            </a:fld>
            <a:endParaRPr lang="cs-CZ"/>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54000" indent="0">
              <a:lnSpc>
                <a:spcPts val="2700"/>
              </a:lnSpc>
              <a:buClr>
                <a:schemeClr val="tx2"/>
              </a:buClr>
              <a:buSzPct val="100000"/>
              <a:buFont typeface="Arial" panose="020B0604020202020204" pitchFamily="34" charset="0"/>
              <a:buNone/>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p:txBody>
      </p:sp>
      <p:pic>
        <p:nvPicPr>
          <p:cNvPr id="7" name="Grafický objekt 5">
            <a:extLst>
              <a:ext uri="{FF2B5EF4-FFF2-40B4-BE49-F238E27FC236}">
                <a16:creationId xmlns:a16="http://schemas.microsoft.com/office/drawing/2014/main" id="{EEE79ECB-0EA4-104B-A13F-5D5F2D5F055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0577903" y="6048000"/>
            <a:ext cx="1168792" cy="600812"/>
          </a:xfrm>
          <a:prstGeom prst="rect">
            <a:avLst/>
          </a:prstGeom>
        </p:spPr>
      </p:pic>
    </p:spTree>
    <p:extLst>
      <p:ext uri="{BB962C8B-B14F-4D97-AF65-F5344CB8AC3E}">
        <p14:creationId xmlns:p14="http://schemas.microsoft.com/office/powerpoint/2010/main" val="2676437631"/>
      </p:ext>
    </p:extLst>
  </p:cSld>
  <p:clrMapOvr>
    <a:masterClrMapping/>
  </p:clrMapOvr>
  <p:extLst>
    <p:ext uri="{DCECCB84-F9BA-43D5-87BE-67443E8EF086}">
      <p15:sldGuideLst xmlns:p15="http://schemas.microsoft.com/office/powerpoint/2012/main">
        <p15:guide id="1" orient="horz" pos="436">
          <p15:clr>
            <a:srgbClr val="FBAE40"/>
          </p15:clr>
        </p15:guide>
        <p15:guide id="2" pos="329">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D6E27760-FDCB-40BD-B296-A7DC778619E5}" type="slidenum">
              <a:rPr lang="cs-CZ" smtClean="0"/>
              <a:t>‹#›</a:t>
            </a:fld>
            <a:endParaRPr lang="cs-CZ"/>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Grafický objekt 5">
            <a:extLst>
              <a:ext uri="{FF2B5EF4-FFF2-40B4-BE49-F238E27FC236}">
                <a16:creationId xmlns:a16="http://schemas.microsoft.com/office/drawing/2014/main" id="{68945D16-ACF8-1547-8B5D-C0873A6FBAC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0577903" y="6048000"/>
            <a:ext cx="1168792" cy="600812"/>
          </a:xfrm>
          <a:prstGeom prst="rect">
            <a:avLst/>
          </a:prstGeom>
        </p:spPr>
      </p:pic>
    </p:spTree>
    <p:extLst>
      <p:ext uri="{BB962C8B-B14F-4D97-AF65-F5344CB8AC3E}">
        <p14:creationId xmlns:p14="http://schemas.microsoft.com/office/powerpoint/2010/main" val="2262867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endParaRPr lang="cs-CZ"/>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fld id="{D6E27760-FDCB-40BD-B296-A7DC778619E5}" type="slidenum">
              <a:rPr lang="cs-CZ" smtClean="0"/>
              <a:t>‹#›</a:t>
            </a:fld>
            <a:endParaRPr lang="cs-CZ"/>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extLst>
      <p:ext uri="{BB962C8B-B14F-4D97-AF65-F5344CB8AC3E}">
        <p14:creationId xmlns:p14="http://schemas.microsoft.com/office/powerpoint/2010/main" val="1469994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p15:clr>
            <a:srgbClr val="F26B43"/>
          </p15:clr>
        </p15:guide>
        <p15:guide id="2" pos="32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ucitelnice.cz/blog/10-zpusobu-jak-rozdelit-tridu-do-skupin" TargetMode="External"/><Relationship Id="rId2" Type="http://schemas.openxmlformats.org/officeDocument/2006/relationships/hyperlink" Target="https://www.ucitelnice.cz/blog/skupinova-prace" TargetMode="External"/><Relationship Id="rId1" Type="http://schemas.openxmlformats.org/officeDocument/2006/relationships/slideLayout" Target="../slideLayouts/slideLayout2.xml"/><Relationship Id="rId4" Type="http://schemas.openxmlformats.org/officeDocument/2006/relationships/hyperlink" Target="https://www.ucitelnice.cz/blog/skupinova-prace-a-spoluprac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ordwall.net/cs/resource/8178779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6383540F-F97F-787B-EC10-7DC9E5AC2423}"/>
              </a:ext>
            </a:extLst>
          </p:cNvPr>
          <p:cNvSpPr>
            <a:spLocks noGrp="1"/>
          </p:cNvSpPr>
          <p:nvPr>
            <p:ph type="title"/>
          </p:nvPr>
        </p:nvSpPr>
        <p:spPr/>
        <p:txBody>
          <a:bodyPr/>
          <a:lstStyle/>
          <a:p>
            <a:r>
              <a:rPr lang="cs-CZ" dirty="0"/>
              <a:t>Rozdělení do skupin</a:t>
            </a:r>
          </a:p>
        </p:txBody>
      </p:sp>
      <p:sp>
        <p:nvSpPr>
          <p:cNvPr id="5" name="Podnadpis 4">
            <a:extLst>
              <a:ext uri="{FF2B5EF4-FFF2-40B4-BE49-F238E27FC236}">
                <a16:creationId xmlns:a16="http://schemas.microsoft.com/office/drawing/2014/main" id="{BEB3C1AE-9FE7-6CD5-C547-C9FFF57646BB}"/>
              </a:ext>
            </a:extLst>
          </p:cNvPr>
          <p:cNvSpPr>
            <a:spLocks noGrp="1"/>
          </p:cNvSpPr>
          <p:nvPr>
            <p:ph type="subTitle" idx="1"/>
          </p:nvPr>
        </p:nvSpPr>
        <p:spPr/>
        <p:txBody>
          <a:bodyPr/>
          <a:lstStyle/>
          <a:p>
            <a:r>
              <a:rPr lang="cs-CZ" dirty="0"/>
              <a:t>Bc. Ing. Nikola Straková, PhD.</a:t>
            </a:r>
          </a:p>
        </p:txBody>
      </p:sp>
    </p:spTree>
    <p:extLst>
      <p:ext uri="{BB962C8B-B14F-4D97-AF65-F5344CB8AC3E}">
        <p14:creationId xmlns:p14="http://schemas.microsoft.com/office/powerpoint/2010/main" val="1314215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4222A0-9203-AD9C-A442-999025DAB181}"/>
              </a:ext>
            </a:extLst>
          </p:cNvPr>
          <p:cNvSpPr>
            <a:spLocks noGrp="1"/>
          </p:cNvSpPr>
          <p:nvPr>
            <p:ph type="title"/>
          </p:nvPr>
        </p:nvSpPr>
        <p:spPr/>
        <p:txBody>
          <a:bodyPr/>
          <a:lstStyle/>
          <a:p>
            <a:r>
              <a:rPr lang="cs-CZ" dirty="0"/>
              <a:t>Preferovaná role</a:t>
            </a:r>
          </a:p>
        </p:txBody>
      </p:sp>
      <p:sp>
        <p:nvSpPr>
          <p:cNvPr id="3" name="Zástupný obsah 2">
            <a:extLst>
              <a:ext uri="{FF2B5EF4-FFF2-40B4-BE49-F238E27FC236}">
                <a16:creationId xmlns:a16="http://schemas.microsoft.com/office/drawing/2014/main" id="{4B313091-72F6-E55D-9344-C134770433F4}"/>
              </a:ext>
            </a:extLst>
          </p:cNvPr>
          <p:cNvSpPr>
            <a:spLocks noGrp="1"/>
          </p:cNvSpPr>
          <p:nvPr>
            <p:ph idx="1"/>
          </p:nvPr>
        </p:nvSpPr>
        <p:spPr/>
        <p:txBody>
          <a:bodyPr/>
          <a:lstStyle/>
          <a:p>
            <a:r>
              <a:rPr lang="cs-CZ" dirty="0"/>
              <a:t>Zvlášť pro delší projekty se vám hodí vytvořit skupiny, kde jsou stabilní role obsazené žáky, kteří jsou v dané oblasti silní. </a:t>
            </a:r>
          </a:p>
          <a:p>
            <a:endParaRPr lang="cs-CZ" dirty="0"/>
          </a:p>
          <a:p>
            <a:r>
              <a:rPr lang="cs-CZ" dirty="0"/>
              <a:t>Navrhněte role k obsazení a nechte žáky, aby se zapsali k takové, na kterou se cítí. </a:t>
            </a:r>
          </a:p>
          <a:p>
            <a:endParaRPr lang="cs-CZ" dirty="0"/>
          </a:p>
          <a:p>
            <a:r>
              <a:rPr lang="cs-CZ" dirty="0"/>
              <a:t>Pak je rozdělte do skupin tak, aby byly rovnoměrně zastoupené. </a:t>
            </a:r>
          </a:p>
          <a:p>
            <a:endParaRPr lang="cs-CZ" dirty="0"/>
          </a:p>
          <a:p>
            <a:r>
              <a:rPr lang="cs-CZ" dirty="0"/>
              <a:t>Jaké role můžete žákům nabídnout? </a:t>
            </a:r>
          </a:p>
          <a:p>
            <a:pPr lvl="1"/>
            <a:r>
              <a:rPr lang="cs-CZ" dirty="0"/>
              <a:t>Například facilitátor, zapisovatel, mluvčí, časoměřič, kontrolor, ďáblův advokát, špión, </a:t>
            </a:r>
            <a:r>
              <a:rPr lang="cs-CZ" dirty="0" err="1"/>
              <a:t>prioritizátor</a:t>
            </a:r>
            <a:r>
              <a:rPr lang="cs-CZ" dirty="0"/>
              <a:t>, průzkumník/inovátor, manažer vybavení, technická podpora… </a:t>
            </a:r>
          </a:p>
          <a:p>
            <a:pPr lvl="1"/>
            <a:r>
              <a:rPr lang="cs-CZ" dirty="0"/>
              <a:t>Fantazii se meze nekladou a každá práce si žádá jiné silné stránky.</a:t>
            </a:r>
          </a:p>
        </p:txBody>
      </p:sp>
    </p:spTree>
    <p:extLst>
      <p:ext uri="{BB962C8B-B14F-4D97-AF65-F5344CB8AC3E}">
        <p14:creationId xmlns:p14="http://schemas.microsoft.com/office/powerpoint/2010/main" val="2068610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0B3188-92D9-6B87-B713-CAE4660E7890}"/>
              </a:ext>
            </a:extLst>
          </p:cNvPr>
          <p:cNvSpPr>
            <a:spLocks noGrp="1"/>
          </p:cNvSpPr>
          <p:nvPr>
            <p:ph type="title"/>
          </p:nvPr>
        </p:nvSpPr>
        <p:spPr/>
        <p:txBody>
          <a:bodyPr/>
          <a:lstStyle/>
          <a:p>
            <a:r>
              <a:rPr lang="cs-CZ" dirty="0"/>
              <a:t>Metody náhodného výběru do skupin</a:t>
            </a:r>
          </a:p>
        </p:txBody>
      </p:sp>
      <p:sp>
        <p:nvSpPr>
          <p:cNvPr id="3" name="Zástupný obsah 2">
            <a:extLst>
              <a:ext uri="{FF2B5EF4-FFF2-40B4-BE49-F238E27FC236}">
                <a16:creationId xmlns:a16="http://schemas.microsoft.com/office/drawing/2014/main" id="{C15040CD-2FBD-2EB1-DE41-7630C7D276D3}"/>
              </a:ext>
            </a:extLst>
          </p:cNvPr>
          <p:cNvSpPr>
            <a:spLocks noGrp="1"/>
          </p:cNvSpPr>
          <p:nvPr>
            <p:ph idx="1"/>
          </p:nvPr>
        </p:nvSpPr>
        <p:spPr/>
        <p:txBody>
          <a:bodyPr/>
          <a:lstStyle/>
          <a:p>
            <a:pPr>
              <a:lnSpc>
                <a:spcPct val="100000"/>
              </a:lnSpc>
            </a:pPr>
            <a:r>
              <a:rPr lang="cs-CZ" sz="2800" dirty="0"/>
              <a:t>Spojení citátu, spojení pojmu a definice</a:t>
            </a:r>
          </a:p>
          <a:p>
            <a:pPr>
              <a:lnSpc>
                <a:spcPct val="100000"/>
              </a:lnSpc>
            </a:pPr>
            <a:r>
              <a:rPr lang="cs-CZ" sz="2800" dirty="0"/>
              <a:t>Hrací karty</a:t>
            </a:r>
          </a:p>
          <a:p>
            <a:pPr>
              <a:lnSpc>
                <a:spcPct val="100000"/>
              </a:lnSpc>
            </a:pPr>
            <a:r>
              <a:rPr lang="cs-CZ" sz="2800" dirty="0"/>
              <a:t>Barevné samolepky</a:t>
            </a:r>
          </a:p>
          <a:p>
            <a:pPr lvl="1"/>
            <a:r>
              <a:rPr lang="cs-CZ" sz="1800" dirty="0"/>
              <a:t>Na pracovních listech</a:t>
            </a:r>
          </a:p>
          <a:p>
            <a:pPr lvl="1"/>
            <a:r>
              <a:rPr lang="cs-CZ" sz="1800" dirty="0"/>
              <a:t>Na zádech</a:t>
            </a:r>
          </a:p>
          <a:p>
            <a:pPr>
              <a:lnSpc>
                <a:spcPct val="100000"/>
              </a:lnSpc>
            </a:pPr>
            <a:r>
              <a:rPr lang="cs-CZ" sz="2800" dirty="0"/>
              <a:t>Akronym</a:t>
            </a:r>
          </a:p>
          <a:p>
            <a:pPr>
              <a:lnSpc>
                <a:spcPct val="100000"/>
              </a:lnSpc>
            </a:pPr>
            <a:r>
              <a:rPr lang="cs-CZ" sz="2800" dirty="0"/>
              <a:t>Obrázky týkající se tématu</a:t>
            </a:r>
          </a:p>
          <a:p>
            <a:pPr>
              <a:lnSpc>
                <a:spcPct val="100000"/>
              </a:lnSpc>
            </a:pPr>
            <a:r>
              <a:rPr lang="cs-CZ" sz="2800" dirty="0"/>
              <a:t>Rozstříhané pohledy</a:t>
            </a:r>
          </a:p>
          <a:p>
            <a:pPr>
              <a:lnSpc>
                <a:spcPct val="100000"/>
              </a:lnSpc>
            </a:pPr>
            <a:r>
              <a:rPr lang="cs-CZ" sz="2800" dirty="0"/>
              <a:t>Pantomima</a:t>
            </a:r>
          </a:p>
          <a:p>
            <a:pPr lvl="1"/>
            <a:r>
              <a:rPr lang="cs-CZ" sz="1800" dirty="0"/>
              <a:t>Zvíře</a:t>
            </a:r>
          </a:p>
          <a:p>
            <a:pPr lvl="1"/>
            <a:r>
              <a:rPr lang="cs-CZ" sz="1800" dirty="0"/>
              <a:t>Slovní rodiny</a:t>
            </a:r>
          </a:p>
          <a:p>
            <a:pPr>
              <a:lnSpc>
                <a:spcPct val="100000"/>
              </a:lnSpc>
            </a:pPr>
            <a:r>
              <a:rPr lang="cs-CZ" sz="2800" dirty="0"/>
              <a:t>Inspirace z matematiky</a:t>
            </a:r>
          </a:p>
        </p:txBody>
      </p:sp>
    </p:spTree>
    <p:extLst>
      <p:ext uri="{BB962C8B-B14F-4D97-AF65-F5344CB8AC3E}">
        <p14:creationId xmlns:p14="http://schemas.microsoft.com/office/powerpoint/2010/main" val="4157742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696A60-9152-47FA-C01A-8BA5170806B0}"/>
              </a:ext>
            </a:extLst>
          </p:cNvPr>
          <p:cNvSpPr>
            <a:spLocks noGrp="1"/>
          </p:cNvSpPr>
          <p:nvPr>
            <p:ph type="title"/>
          </p:nvPr>
        </p:nvSpPr>
        <p:spPr/>
        <p:txBody>
          <a:bodyPr/>
          <a:lstStyle/>
          <a:p>
            <a:r>
              <a:rPr lang="cs-CZ" dirty="0"/>
              <a:t>Online nástroje</a:t>
            </a:r>
          </a:p>
        </p:txBody>
      </p:sp>
      <p:sp>
        <p:nvSpPr>
          <p:cNvPr id="3" name="Zástupný obsah 2">
            <a:extLst>
              <a:ext uri="{FF2B5EF4-FFF2-40B4-BE49-F238E27FC236}">
                <a16:creationId xmlns:a16="http://schemas.microsoft.com/office/drawing/2014/main" id="{FC5A6A49-9621-6C67-FDA3-300C19C9D5B4}"/>
              </a:ext>
            </a:extLst>
          </p:cNvPr>
          <p:cNvSpPr>
            <a:spLocks noGrp="1"/>
          </p:cNvSpPr>
          <p:nvPr>
            <p:ph idx="1"/>
          </p:nvPr>
        </p:nvSpPr>
        <p:spPr/>
        <p:txBody>
          <a:bodyPr/>
          <a:lstStyle/>
          <a:p>
            <a:pPr marL="54000" indent="0">
              <a:buNone/>
            </a:pPr>
            <a:r>
              <a:rPr lang="cs-CZ" sz="2400" b="1" dirty="0" err="1"/>
              <a:t>Keamk</a:t>
            </a:r>
            <a:endParaRPr lang="cs-CZ" sz="2400" b="1" dirty="0"/>
          </a:p>
          <a:p>
            <a:r>
              <a:rPr lang="cs-CZ" sz="2400" dirty="0"/>
              <a:t>https://www.keamk.com/edit/form/zsvo1ttdqp5q4ibgmr77kjw6</a:t>
            </a:r>
          </a:p>
          <a:p>
            <a:r>
              <a:rPr lang="cs-CZ" sz="2400" dirty="0"/>
              <a:t>podle jmen, genderu, studijních výsledků</a:t>
            </a:r>
          </a:p>
          <a:p>
            <a:endParaRPr lang="cs-CZ" sz="2400" dirty="0"/>
          </a:p>
          <a:p>
            <a:pPr marL="54000" indent="0">
              <a:buNone/>
            </a:pPr>
            <a:r>
              <a:rPr lang="cs-CZ" sz="2400" b="1" dirty="0" err="1"/>
              <a:t>Random</a:t>
            </a:r>
            <a:r>
              <a:rPr lang="cs-CZ" sz="2400" b="1" dirty="0"/>
              <a:t> Group </a:t>
            </a:r>
            <a:r>
              <a:rPr lang="cs-CZ" sz="2400" b="1" dirty="0" err="1"/>
              <a:t>Generator</a:t>
            </a:r>
            <a:r>
              <a:rPr lang="cs-CZ" sz="2400" b="1" dirty="0"/>
              <a:t> na </a:t>
            </a:r>
            <a:r>
              <a:rPr lang="cs-CZ" sz="2400" b="1" dirty="0" err="1"/>
              <a:t>Class</a:t>
            </a:r>
            <a:r>
              <a:rPr lang="cs-CZ" sz="2400" b="1" dirty="0"/>
              <a:t> </a:t>
            </a:r>
            <a:r>
              <a:rPr lang="cs-CZ" sz="2400" b="1" dirty="0" err="1"/>
              <a:t>Tools</a:t>
            </a:r>
            <a:endParaRPr lang="cs-CZ" sz="2400" b="1" dirty="0"/>
          </a:p>
          <a:p>
            <a:r>
              <a:rPr lang="cs-CZ" sz="2400" dirty="0"/>
              <a:t>https://www.classtools.net/random-group-generator/202411_kGQ3Yc</a:t>
            </a:r>
          </a:p>
          <a:p>
            <a:r>
              <a:rPr lang="cs-CZ" sz="2400" dirty="0"/>
              <a:t>Heslo: Didaktika</a:t>
            </a:r>
          </a:p>
          <a:p>
            <a:r>
              <a:rPr lang="cs-CZ" sz="2400" dirty="0"/>
              <a:t>podle jména</a:t>
            </a:r>
          </a:p>
          <a:p>
            <a:endParaRPr lang="cs-CZ" sz="2400" dirty="0"/>
          </a:p>
        </p:txBody>
      </p:sp>
    </p:spTree>
    <p:extLst>
      <p:ext uri="{BB962C8B-B14F-4D97-AF65-F5344CB8AC3E}">
        <p14:creationId xmlns:p14="http://schemas.microsoft.com/office/powerpoint/2010/main" val="2834027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D91DF3-DC5F-74C2-513C-FAB81238C028}"/>
              </a:ext>
            </a:extLst>
          </p:cNvPr>
          <p:cNvSpPr>
            <a:spLocks noGrp="1"/>
          </p:cNvSpPr>
          <p:nvPr>
            <p:ph type="title"/>
          </p:nvPr>
        </p:nvSpPr>
        <p:spPr/>
        <p:txBody>
          <a:bodyPr/>
          <a:lstStyle/>
          <a:p>
            <a:r>
              <a:rPr lang="cs-CZ" dirty="0"/>
              <a:t>Zdroje</a:t>
            </a:r>
          </a:p>
        </p:txBody>
      </p:sp>
      <p:sp>
        <p:nvSpPr>
          <p:cNvPr id="3" name="Zástupný obsah 2">
            <a:extLst>
              <a:ext uri="{FF2B5EF4-FFF2-40B4-BE49-F238E27FC236}">
                <a16:creationId xmlns:a16="http://schemas.microsoft.com/office/drawing/2014/main" id="{1692B168-7212-2920-C23E-5EB0B6E857EF}"/>
              </a:ext>
            </a:extLst>
          </p:cNvPr>
          <p:cNvSpPr>
            <a:spLocks noGrp="1"/>
          </p:cNvSpPr>
          <p:nvPr>
            <p:ph idx="1"/>
          </p:nvPr>
        </p:nvSpPr>
        <p:spPr/>
        <p:txBody>
          <a:bodyPr/>
          <a:lstStyle/>
          <a:p>
            <a:pPr>
              <a:lnSpc>
                <a:spcPct val="115000"/>
              </a:lnSpc>
              <a:spcAft>
                <a:spcPts val="800"/>
              </a:spcAft>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Skalová, N. (2022). Skupinová práce, Ucitelnice.cz. </a:t>
            </a:r>
            <a:r>
              <a:rPr lang="cs-CZ"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https://www.ucitelnice.cz/blog/skupinova-prace</a:t>
            </a:r>
            <a:endParaRPr lang="cs-CZ"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Vallin</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P. (2023). 10 způsobů, jak rozdělit třídu do skupin, Ucitelnice.cz. </a:t>
            </a:r>
            <a:r>
              <a:rPr lang="cs-CZ"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https://www.ucitelnice.cz/blog/10-zpusobu-jak-rozdelit-tridu-do-skupin</a:t>
            </a:r>
            <a:endParaRPr lang="cs-CZ"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Vítková, T. (2023). Skupinová práce a spolupráce, Ucitelnice.cz. </a:t>
            </a:r>
            <a:r>
              <a:rPr lang="cs-CZ"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4"/>
              </a:rPr>
              <a:t>https://www.ucitelnice.cz/blog/skupinova-prace-a-spoluprace</a:t>
            </a:r>
            <a:endParaRPr lang="cs-CZ"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965796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E809A9E-1BAB-04ED-43CF-CE7FB16960E0}"/>
              </a:ext>
            </a:extLst>
          </p:cNvPr>
          <p:cNvSpPr>
            <a:spLocks noGrp="1"/>
          </p:cNvSpPr>
          <p:nvPr>
            <p:ph type="title"/>
          </p:nvPr>
        </p:nvSpPr>
        <p:spPr/>
        <p:txBody>
          <a:bodyPr/>
          <a:lstStyle/>
          <a:p>
            <a:r>
              <a:rPr lang="cs-CZ" dirty="0"/>
              <a:t>Víc hlav, víc ví</a:t>
            </a:r>
          </a:p>
        </p:txBody>
      </p:sp>
      <p:sp>
        <p:nvSpPr>
          <p:cNvPr id="5" name="Zástupný obsah 4">
            <a:extLst>
              <a:ext uri="{FF2B5EF4-FFF2-40B4-BE49-F238E27FC236}">
                <a16:creationId xmlns:a16="http://schemas.microsoft.com/office/drawing/2014/main" id="{0601364F-BF70-A5CF-0C19-A8FF6B7BF79C}"/>
              </a:ext>
            </a:extLst>
          </p:cNvPr>
          <p:cNvSpPr>
            <a:spLocks noGrp="1"/>
          </p:cNvSpPr>
          <p:nvPr>
            <p:ph idx="1"/>
          </p:nvPr>
        </p:nvSpPr>
        <p:spPr/>
        <p:txBody>
          <a:bodyPr/>
          <a:lstStyle/>
          <a:p>
            <a:pPr>
              <a:lnSpc>
                <a:spcPct val="115000"/>
              </a:lnSpc>
              <a:spcAft>
                <a:spcPts val="800"/>
              </a:spcAft>
            </a:pPr>
            <a:r>
              <a:rPr lang="cs-CZ" sz="3200" kern="100" dirty="0">
                <a:effectLst/>
                <a:latin typeface="Aptos" panose="020B0004020202020204" pitchFamily="34" charset="0"/>
                <a:ea typeface="Aptos" panose="020B0004020202020204" pitchFamily="34" charset="0"/>
                <a:cs typeface="Times New Roman" panose="02020603050405020304" pitchFamily="18" charset="0"/>
              </a:rPr>
              <a:t> Ale to není to hlavní. </a:t>
            </a:r>
          </a:p>
          <a:p>
            <a:pPr marL="54000" indent="0">
              <a:lnSpc>
                <a:spcPct val="115000"/>
              </a:lnSpc>
              <a:spcAft>
                <a:spcPts val="800"/>
              </a:spcAft>
              <a:buNone/>
            </a:pPr>
            <a:r>
              <a:rPr lang="cs-CZ" sz="32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15000"/>
              </a:lnSpc>
              <a:spcAft>
                <a:spcPts val="800"/>
              </a:spcAft>
            </a:pPr>
            <a:r>
              <a:rPr lang="cs-CZ" sz="3200" kern="100" dirty="0">
                <a:effectLst/>
                <a:latin typeface="Aptos" panose="020B0004020202020204" pitchFamily="34" charset="0"/>
                <a:ea typeface="Aptos" panose="020B0004020202020204" pitchFamily="34" charset="0"/>
                <a:cs typeface="Times New Roman" panose="02020603050405020304" pitchFamily="18" charset="0"/>
              </a:rPr>
              <a:t>Největší přínos skupinové práce nespočívá v hodnotě jejího výsledku, ale v procesu, během něhož žáci rozvíjejí dovednosti, které jsou v profesním světě stále důležitější.</a:t>
            </a:r>
          </a:p>
          <a:p>
            <a:endParaRPr lang="cs-CZ" sz="3600" dirty="0"/>
          </a:p>
        </p:txBody>
      </p:sp>
    </p:spTree>
    <p:extLst>
      <p:ext uri="{BB962C8B-B14F-4D97-AF65-F5344CB8AC3E}">
        <p14:creationId xmlns:p14="http://schemas.microsoft.com/office/powerpoint/2010/main" val="3162797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66384F-24FF-4A0C-4C38-CA055819E83A}"/>
              </a:ext>
            </a:extLst>
          </p:cNvPr>
          <p:cNvSpPr>
            <a:spLocks noGrp="1"/>
          </p:cNvSpPr>
          <p:nvPr>
            <p:ph type="title"/>
          </p:nvPr>
        </p:nvSpPr>
        <p:spPr/>
        <p:txBody>
          <a:bodyPr/>
          <a:lstStyle/>
          <a:p>
            <a:r>
              <a:rPr lang="cs-CZ" dirty="0"/>
              <a:t>Jaké výhody přináší skupinová práce?</a:t>
            </a:r>
          </a:p>
        </p:txBody>
      </p:sp>
      <p:sp>
        <p:nvSpPr>
          <p:cNvPr id="3" name="Zástupný obsah 2">
            <a:extLst>
              <a:ext uri="{FF2B5EF4-FFF2-40B4-BE49-F238E27FC236}">
                <a16:creationId xmlns:a16="http://schemas.microsoft.com/office/drawing/2014/main" id="{3523C37A-23DA-B620-9366-9393774A9A5E}"/>
              </a:ext>
            </a:extLst>
          </p:cNvPr>
          <p:cNvSpPr>
            <a:spLocks noGrp="1"/>
          </p:cNvSpPr>
          <p:nvPr>
            <p:ph idx="1"/>
          </p:nvPr>
        </p:nvSpPr>
        <p:spPr/>
        <p:txBody>
          <a:bodyPr/>
          <a:lstStyle/>
          <a:p>
            <a:r>
              <a:rPr lang="cs-CZ" dirty="0"/>
              <a:t>Odkaz:</a:t>
            </a:r>
          </a:p>
          <a:p>
            <a:r>
              <a:rPr lang="cs-CZ" dirty="0">
                <a:hlinkClick r:id="rId2"/>
              </a:rPr>
              <a:t>https://wordwall.net/cs/resource/81787795</a:t>
            </a:r>
            <a:endParaRPr lang="cs-CZ" dirty="0"/>
          </a:p>
          <a:p>
            <a:endParaRPr lang="cs-CZ" dirty="0"/>
          </a:p>
          <a:p>
            <a:endParaRPr lang="cs-CZ" dirty="0"/>
          </a:p>
        </p:txBody>
      </p:sp>
      <p:pic>
        <p:nvPicPr>
          <p:cNvPr id="5" name="Obrázek 4">
            <a:extLst>
              <a:ext uri="{FF2B5EF4-FFF2-40B4-BE49-F238E27FC236}">
                <a16:creationId xmlns:a16="http://schemas.microsoft.com/office/drawing/2014/main" id="{2A6C85C8-E86B-43B4-DAA9-DE2B25429EBA}"/>
              </a:ext>
            </a:extLst>
          </p:cNvPr>
          <p:cNvPicPr>
            <a:picLocks noChangeAspect="1"/>
          </p:cNvPicPr>
          <p:nvPr/>
        </p:nvPicPr>
        <p:blipFill>
          <a:blip r:embed="rId3"/>
          <a:stretch>
            <a:fillRect/>
          </a:stretch>
        </p:blipFill>
        <p:spPr>
          <a:xfrm>
            <a:off x="7511143" y="1788466"/>
            <a:ext cx="3349030" cy="3377532"/>
          </a:xfrm>
          <a:prstGeom prst="rect">
            <a:avLst/>
          </a:prstGeom>
        </p:spPr>
      </p:pic>
    </p:spTree>
    <p:extLst>
      <p:ext uri="{BB962C8B-B14F-4D97-AF65-F5344CB8AC3E}">
        <p14:creationId xmlns:p14="http://schemas.microsoft.com/office/powerpoint/2010/main" val="536158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CC9D95-41F1-9F2C-1E13-C55E2E70F7BD}"/>
              </a:ext>
            </a:extLst>
          </p:cNvPr>
          <p:cNvSpPr>
            <a:spLocks noGrp="1"/>
          </p:cNvSpPr>
          <p:nvPr>
            <p:ph type="title"/>
          </p:nvPr>
        </p:nvSpPr>
        <p:spPr/>
        <p:txBody>
          <a:bodyPr/>
          <a:lstStyle/>
          <a:p>
            <a:r>
              <a:rPr lang="cs-CZ" dirty="0"/>
              <a:t>Nevěšte hlavu s prvním neúspěchem</a:t>
            </a:r>
          </a:p>
        </p:txBody>
      </p:sp>
      <p:sp>
        <p:nvSpPr>
          <p:cNvPr id="3" name="Zástupný obsah 2">
            <a:extLst>
              <a:ext uri="{FF2B5EF4-FFF2-40B4-BE49-F238E27FC236}">
                <a16:creationId xmlns:a16="http://schemas.microsoft.com/office/drawing/2014/main" id="{A876DD9E-EA44-72A2-B628-D90E9583437F}"/>
              </a:ext>
            </a:extLst>
          </p:cNvPr>
          <p:cNvSpPr>
            <a:spLocks noGrp="1"/>
          </p:cNvSpPr>
          <p:nvPr>
            <p:ph idx="1"/>
          </p:nvPr>
        </p:nvSpPr>
        <p:spPr/>
        <p:txBody>
          <a:bodyPr/>
          <a:lstStyle/>
          <a:p>
            <a:r>
              <a:rPr lang="cs-CZ" sz="2800" kern="100" dirty="0">
                <a:effectLst/>
                <a:latin typeface="Aptos" panose="020B0004020202020204" pitchFamily="34" charset="0"/>
                <a:ea typeface="Aptos" panose="020B0004020202020204" pitchFamily="34" charset="0"/>
                <a:cs typeface="Times New Roman" panose="02020603050405020304" pitchFamily="18" charset="0"/>
              </a:rPr>
              <a:t>„Pokud žáci na skupinovou práci nejsou zvyklí, můžete v začátcích zažívat chaos a pocit marnosti. Když jsem prvně zadala skupinovou práci v prváku obchodní akademie, kde do té doby jen frontálně přijímali, co si mají zapsat do sešitu, hodina se obsahově naprosto rozpadla. Potřebovali probrat úplně jiné věci než starověkou literaturu. To však nebylo na škodu, protože právě to, že se blíže poznali, zlepšilo jejich další spolupráci.“</a:t>
            </a:r>
          </a:p>
          <a:p>
            <a:endParaRPr lang="cs-CZ" sz="3200" dirty="0"/>
          </a:p>
        </p:txBody>
      </p:sp>
    </p:spTree>
    <p:extLst>
      <p:ext uri="{BB962C8B-B14F-4D97-AF65-F5344CB8AC3E}">
        <p14:creationId xmlns:p14="http://schemas.microsoft.com/office/powerpoint/2010/main" val="2056477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C9AB30-FD71-A6ED-2DD1-C3CD52F28B81}"/>
              </a:ext>
            </a:extLst>
          </p:cNvPr>
          <p:cNvSpPr>
            <a:spLocks noGrp="1"/>
          </p:cNvSpPr>
          <p:nvPr>
            <p:ph type="title"/>
          </p:nvPr>
        </p:nvSpPr>
        <p:spPr/>
        <p:txBody>
          <a:bodyPr/>
          <a:lstStyle/>
          <a:p>
            <a:r>
              <a:rPr lang="cs-CZ" dirty="0"/>
              <a:t>Kritéria dělení do skupin</a:t>
            </a:r>
          </a:p>
        </p:txBody>
      </p:sp>
      <p:sp>
        <p:nvSpPr>
          <p:cNvPr id="3" name="Zástupný obsah 2">
            <a:extLst>
              <a:ext uri="{FF2B5EF4-FFF2-40B4-BE49-F238E27FC236}">
                <a16:creationId xmlns:a16="http://schemas.microsoft.com/office/drawing/2014/main" id="{B1D05E91-8C88-D1B3-3E7B-6A39B4614ED7}"/>
              </a:ext>
            </a:extLst>
          </p:cNvPr>
          <p:cNvSpPr>
            <a:spLocks noGrp="1"/>
          </p:cNvSpPr>
          <p:nvPr>
            <p:ph idx="1"/>
          </p:nvPr>
        </p:nvSpPr>
        <p:spPr/>
        <p:txBody>
          <a:bodyPr/>
          <a:lstStyle/>
          <a:p>
            <a:pPr algn="just">
              <a:lnSpc>
                <a:spcPct val="150000"/>
              </a:lnSpc>
            </a:pPr>
            <a:r>
              <a:rPr lang="cs-CZ" sz="2800" dirty="0"/>
              <a:t>možností je mnoho</a:t>
            </a:r>
          </a:p>
          <a:p>
            <a:pPr algn="just">
              <a:lnSpc>
                <a:spcPct val="150000"/>
              </a:lnSpc>
            </a:pPr>
            <a:r>
              <a:rPr lang="cs-CZ" sz="2800" dirty="0"/>
              <a:t>každá má svá pro i proti</a:t>
            </a:r>
          </a:p>
          <a:p>
            <a:pPr algn="just">
              <a:lnSpc>
                <a:spcPct val="150000"/>
              </a:lnSpc>
            </a:pPr>
            <a:r>
              <a:rPr lang="cs-CZ" sz="2800" dirty="0"/>
              <a:t>žádná není jednoznačně nejefektivnější, a proto je ideální kritéria seskupování žáků obměňovat</a:t>
            </a:r>
          </a:p>
          <a:p>
            <a:pPr algn="just">
              <a:lnSpc>
                <a:spcPct val="150000"/>
              </a:lnSpc>
            </a:pPr>
            <a:endParaRPr lang="cs-CZ" sz="2800" dirty="0"/>
          </a:p>
        </p:txBody>
      </p:sp>
    </p:spTree>
    <p:extLst>
      <p:ext uri="{BB962C8B-B14F-4D97-AF65-F5344CB8AC3E}">
        <p14:creationId xmlns:p14="http://schemas.microsoft.com/office/powerpoint/2010/main" val="2267679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6AD2B1-805D-6E93-76DF-137958260853}"/>
              </a:ext>
            </a:extLst>
          </p:cNvPr>
          <p:cNvSpPr>
            <a:spLocks noGrp="1"/>
          </p:cNvSpPr>
          <p:nvPr>
            <p:ph type="title"/>
          </p:nvPr>
        </p:nvSpPr>
        <p:spPr/>
        <p:txBody>
          <a:bodyPr/>
          <a:lstStyle/>
          <a:p>
            <a:r>
              <a:rPr lang="cs-CZ" dirty="0"/>
              <a:t>Výběr žáků</a:t>
            </a:r>
          </a:p>
        </p:txBody>
      </p:sp>
      <p:sp>
        <p:nvSpPr>
          <p:cNvPr id="3" name="Zástupný obsah 2">
            <a:extLst>
              <a:ext uri="{FF2B5EF4-FFF2-40B4-BE49-F238E27FC236}">
                <a16:creationId xmlns:a16="http://schemas.microsoft.com/office/drawing/2014/main" id="{36E0F3FE-659D-B6DA-25B4-5DD7B339AA11}"/>
              </a:ext>
            </a:extLst>
          </p:cNvPr>
          <p:cNvSpPr>
            <a:spLocks noGrp="1"/>
          </p:cNvSpPr>
          <p:nvPr>
            <p:ph idx="1"/>
          </p:nvPr>
        </p:nvSpPr>
        <p:spPr/>
        <p:txBody>
          <a:bodyPr/>
          <a:lstStyle/>
          <a:p>
            <a:r>
              <a:rPr lang="cs-CZ" dirty="0"/>
              <a:t>„Vytvořte dvojice/trojice…“ je nejzákladnější způsob dělení žáků. </a:t>
            </a:r>
          </a:p>
          <a:p>
            <a:pPr marL="54000" indent="0">
              <a:buNone/>
            </a:pPr>
            <a:endParaRPr lang="cs-CZ" dirty="0"/>
          </a:p>
          <a:p>
            <a:r>
              <a:rPr lang="cs-CZ" dirty="0"/>
              <a:t>Na straně učitele nevyžaduje žádnou větší přípravu a pro většinu žáků je to vítaná metoda, protože mohou mít partnera podle vlastního výběru. </a:t>
            </a:r>
          </a:p>
          <a:p>
            <a:pPr marL="54000" indent="0">
              <a:buNone/>
            </a:pPr>
            <a:endParaRPr lang="cs-CZ" dirty="0"/>
          </a:p>
          <a:p>
            <a:r>
              <a:rPr lang="cs-CZ" dirty="0"/>
              <a:t>Ve třídě však většinou zůstane alespoň jeden žák, který pro nikoho první volbou nebyl. V horším případě vám ve třídě zůstane celá taková skupinka, která nechce být ani spolu navzájem. Pro tyto žáky má pak následující aktivita pachuť sociálního vyloučení.</a:t>
            </a:r>
          </a:p>
          <a:p>
            <a:endParaRPr lang="cs-CZ" dirty="0"/>
          </a:p>
        </p:txBody>
      </p:sp>
    </p:spTree>
    <p:extLst>
      <p:ext uri="{BB962C8B-B14F-4D97-AF65-F5344CB8AC3E}">
        <p14:creationId xmlns:p14="http://schemas.microsoft.com/office/powerpoint/2010/main" val="114830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498C0B-A86A-3C34-DCAD-7FF7D5B672CA}"/>
              </a:ext>
            </a:extLst>
          </p:cNvPr>
          <p:cNvSpPr>
            <a:spLocks noGrp="1"/>
          </p:cNvSpPr>
          <p:nvPr>
            <p:ph type="title"/>
          </p:nvPr>
        </p:nvSpPr>
        <p:spPr/>
        <p:txBody>
          <a:bodyPr/>
          <a:lstStyle/>
          <a:p>
            <a:r>
              <a:rPr lang="cs-CZ" dirty="0"/>
              <a:t>Náhodný výběr</a:t>
            </a:r>
          </a:p>
        </p:txBody>
      </p:sp>
      <p:sp>
        <p:nvSpPr>
          <p:cNvPr id="3" name="Zástupný obsah 2">
            <a:extLst>
              <a:ext uri="{FF2B5EF4-FFF2-40B4-BE49-F238E27FC236}">
                <a16:creationId xmlns:a16="http://schemas.microsoft.com/office/drawing/2014/main" id="{A7EBEE92-9716-C626-9767-2542A6EE9329}"/>
              </a:ext>
            </a:extLst>
          </p:cNvPr>
          <p:cNvSpPr>
            <a:spLocks noGrp="1"/>
          </p:cNvSpPr>
          <p:nvPr>
            <p:ph idx="1"/>
          </p:nvPr>
        </p:nvSpPr>
        <p:spPr/>
        <p:txBody>
          <a:bodyPr/>
          <a:lstStyle/>
          <a:p>
            <a:r>
              <a:rPr lang="cs-CZ" dirty="0"/>
              <a:t>„První, druhá, třetí, první, druhý…“ </a:t>
            </a:r>
          </a:p>
          <a:p>
            <a:endParaRPr lang="cs-CZ" dirty="0"/>
          </a:p>
          <a:p>
            <a:r>
              <a:rPr lang="cs-CZ" dirty="0"/>
              <a:t>Způsobů, jak udělat náhodné skupiny je mnoho, pár jich představíme dále.</a:t>
            </a:r>
          </a:p>
          <a:p>
            <a:endParaRPr lang="cs-CZ" dirty="0"/>
          </a:p>
          <a:p>
            <a:r>
              <a:rPr lang="cs-CZ" dirty="0"/>
              <a:t>Tento způsob také není příliš velkou zátěží pro vyučující, podporuje diverzitu uvnitř skupin, nikdo „nezbyde“, žáci se učí komunikovat s dalšími spolužáky a více se soustředí na práci, než když si vyberou své partnery sami. </a:t>
            </a:r>
          </a:p>
          <a:p>
            <a:endParaRPr lang="cs-CZ" dirty="0"/>
          </a:p>
          <a:p>
            <a:r>
              <a:rPr lang="cs-CZ" dirty="0"/>
              <a:t>Nevýhodou může být malá soudržnost skupiny, případně až výrazná nespokojenost s přidělenými partnery.</a:t>
            </a:r>
          </a:p>
          <a:p>
            <a:endParaRPr lang="cs-CZ" dirty="0"/>
          </a:p>
        </p:txBody>
      </p:sp>
    </p:spTree>
    <p:extLst>
      <p:ext uri="{BB962C8B-B14F-4D97-AF65-F5344CB8AC3E}">
        <p14:creationId xmlns:p14="http://schemas.microsoft.com/office/powerpoint/2010/main" val="3273307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5E1AA2-CF6F-EDC6-E515-667D537A22ED}"/>
              </a:ext>
            </a:extLst>
          </p:cNvPr>
          <p:cNvSpPr>
            <a:spLocks noGrp="1"/>
          </p:cNvSpPr>
          <p:nvPr>
            <p:ph type="title"/>
          </p:nvPr>
        </p:nvSpPr>
        <p:spPr/>
        <p:txBody>
          <a:bodyPr/>
          <a:lstStyle/>
          <a:p>
            <a:r>
              <a:rPr lang="cs-CZ" dirty="0"/>
              <a:t>Zájmy</a:t>
            </a:r>
          </a:p>
        </p:txBody>
      </p:sp>
      <p:sp>
        <p:nvSpPr>
          <p:cNvPr id="3" name="Zástupný obsah 2">
            <a:extLst>
              <a:ext uri="{FF2B5EF4-FFF2-40B4-BE49-F238E27FC236}">
                <a16:creationId xmlns:a16="http://schemas.microsoft.com/office/drawing/2014/main" id="{C7B2CCC1-3EA4-939F-E252-54AEA4062267}"/>
              </a:ext>
            </a:extLst>
          </p:cNvPr>
          <p:cNvSpPr>
            <a:spLocks noGrp="1"/>
          </p:cNvSpPr>
          <p:nvPr>
            <p:ph idx="1"/>
          </p:nvPr>
        </p:nvSpPr>
        <p:spPr/>
        <p:txBody>
          <a:bodyPr/>
          <a:lstStyle/>
          <a:p>
            <a:r>
              <a:rPr lang="cs-CZ" dirty="0"/>
              <a:t>Nejen v těch méně výkonových předmětech pak můžete zkusit tvořit skupiny podle zájmu. Nabízí se to například při potřebě zpracovat několik různých témat. Stačí na tabuli napsat název oblasti a pod ni naznačit, pro kolik lidí je ve skupině místo. Žáci se pak sami zapisují. </a:t>
            </a:r>
          </a:p>
          <a:p>
            <a:endParaRPr lang="cs-CZ" dirty="0"/>
          </a:p>
          <a:p>
            <a:r>
              <a:rPr lang="cs-CZ" dirty="0"/>
              <a:t>Tento způsob dělení dobře funguje a skupiny mají silnou vnitřní motivaci a tím pádem i kohezi.</a:t>
            </a:r>
          </a:p>
          <a:p>
            <a:endParaRPr lang="cs-CZ" dirty="0"/>
          </a:p>
          <a:p>
            <a:r>
              <a:rPr lang="cs-CZ" dirty="0"/>
              <a:t>Rizikem je to, že se žáci nemusejí zapisovat na základě svého zájmu, ale jen na základě výběru kamaráda. Pak se kouzlo ztratí. </a:t>
            </a:r>
          </a:p>
          <a:p>
            <a:endParaRPr lang="cs-CZ" dirty="0"/>
          </a:p>
        </p:txBody>
      </p:sp>
    </p:spTree>
    <p:extLst>
      <p:ext uri="{BB962C8B-B14F-4D97-AF65-F5344CB8AC3E}">
        <p14:creationId xmlns:p14="http://schemas.microsoft.com/office/powerpoint/2010/main" val="3470131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EFAF3A-FD8D-F065-9565-B0BB93FD490E}"/>
              </a:ext>
            </a:extLst>
          </p:cNvPr>
          <p:cNvSpPr>
            <a:spLocks noGrp="1"/>
          </p:cNvSpPr>
          <p:nvPr>
            <p:ph type="title"/>
          </p:nvPr>
        </p:nvSpPr>
        <p:spPr/>
        <p:txBody>
          <a:bodyPr/>
          <a:lstStyle/>
          <a:p>
            <a:r>
              <a:rPr lang="cs-CZ" dirty="0"/>
              <a:t>Znalost oblasti</a:t>
            </a:r>
          </a:p>
        </p:txBody>
      </p:sp>
      <p:sp>
        <p:nvSpPr>
          <p:cNvPr id="3" name="Zástupný obsah 2">
            <a:extLst>
              <a:ext uri="{FF2B5EF4-FFF2-40B4-BE49-F238E27FC236}">
                <a16:creationId xmlns:a16="http://schemas.microsoft.com/office/drawing/2014/main" id="{B3A040FF-757B-8554-2BD5-A48071FD8746}"/>
              </a:ext>
            </a:extLst>
          </p:cNvPr>
          <p:cNvSpPr>
            <a:spLocks noGrp="1"/>
          </p:cNvSpPr>
          <p:nvPr>
            <p:ph idx="1"/>
          </p:nvPr>
        </p:nvSpPr>
        <p:spPr/>
        <p:txBody>
          <a:bodyPr/>
          <a:lstStyle/>
          <a:p>
            <a:r>
              <a:rPr lang="cs-CZ" dirty="0"/>
              <a:t>Mohlo by se zdát, že je to shodné se zájmem, ale vždy není. </a:t>
            </a:r>
          </a:p>
          <a:p>
            <a:endParaRPr lang="cs-CZ" dirty="0"/>
          </a:p>
          <a:p>
            <a:r>
              <a:rPr lang="cs-CZ" dirty="0"/>
              <a:t>Jedná se spíše o expertní skupiny, které budou schopny předat maximum informací ostatním spolužákům. </a:t>
            </a:r>
          </a:p>
          <a:p>
            <a:endParaRPr lang="cs-CZ" dirty="0"/>
          </a:p>
          <a:p>
            <a:r>
              <a:rPr lang="cs-CZ" dirty="0"/>
              <a:t>Data k tvorbě skupin můžete získat na základě žákovského sebehodnocení nebo na základě výsledků v kvízu. </a:t>
            </a:r>
          </a:p>
        </p:txBody>
      </p:sp>
    </p:spTree>
    <p:extLst>
      <p:ext uri="{BB962C8B-B14F-4D97-AF65-F5344CB8AC3E}">
        <p14:creationId xmlns:p14="http://schemas.microsoft.com/office/powerpoint/2010/main" val="2392707509"/>
      </p:ext>
    </p:extLst>
  </p:cSld>
  <p:clrMapOvr>
    <a:masterClrMapping/>
  </p:clrMapOvr>
</p:sld>
</file>

<file path=ppt/theme/theme1.xml><?xml version="1.0" encoding="utf-8"?>
<a:theme xmlns:a="http://schemas.openxmlformats.org/drawingml/2006/main" name="muni-ped-prezentace-4-3-cz (1)">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ed-prezentace-4-3-cz.potx" id="{A2D83281-9DF1-455E-A4DD-AE9E20873FD3}" vid="{C580A734-C016-44FD-B726-208E9D0A6DB8}"/>
    </a:ext>
  </a:extLst>
</a:theme>
</file>

<file path=docProps/app.xml><?xml version="1.0" encoding="utf-8"?>
<Properties xmlns="http://schemas.openxmlformats.org/officeDocument/2006/extended-properties" xmlns:vt="http://schemas.openxmlformats.org/officeDocument/2006/docPropsVTypes">
  <Template>Prezentace2</Template>
  <TotalTime>116</TotalTime>
  <Words>763</Words>
  <Application>Microsoft Office PowerPoint</Application>
  <PresentationFormat>Širokoúhlá obrazovka</PresentationFormat>
  <Paragraphs>77</Paragraphs>
  <Slides>13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13</vt:i4>
      </vt:variant>
    </vt:vector>
  </HeadingPairs>
  <TitlesOfParts>
    <vt:vector size="18" baseType="lpstr">
      <vt:lpstr>Aptos</vt:lpstr>
      <vt:lpstr>Arial</vt:lpstr>
      <vt:lpstr>Tahoma</vt:lpstr>
      <vt:lpstr>Wingdings</vt:lpstr>
      <vt:lpstr>muni-ped-prezentace-4-3-cz (1)</vt:lpstr>
      <vt:lpstr>Rozdělení do skupin</vt:lpstr>
      <vt:lpstr>Víc hlav, víc ví</vt:lpstr>
      <vt:lpstr>Jaké výhody přináší skupinová práce?</vt:lpstr>
      <vt:lpstr>Nevěšte hlavu s prvním neúspěchem</vt:lpstr>
      <vt:lpstr>Kritéria dělení do skupin</vt:lpstr>
      <vt:lpstr>Výběr žáků</vt:lpstr>
      <vt:lpstr>Náhodný výběr</vt:lpstr>
      <vt:lpstr>Zájmy</vt:lpstr>
      <vt:lpstr>Znalost oblasti</vt:lpstr>
      <vt:lpstr>Preferovaná role</vt:lpstr>
      <vt:lpstr>Metody náhodného výběru do skupin</vt:lpstr>
      <vt:lpstr>Online nástroje</vt:lpstr>
      <vt:lpstr>Zdroje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Nikola Straková</dc:creator>
  <cp:lastModifiedBy>Nikola Straková</cp:lastModifiedBy>
  <cp:revision>3</cp:revision>
  <dcterms:created xsi:type="dcterms:W3CDTF">2024-11-12T19:07:08Z</dcterms:created>
  <dcterms:modified xsi:type="dcterms:W3CDTF">2024-11-12T21:03:42Z</dcterms:modified>
</cp:coreProperties>
</file>