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5" r:id="rId3"/>
    <p:sldId id="269" r:id="rId4"/>
    <p:sldId id="257" r:id="rId5"/>
    <p:sldId id="258" r:id="rId6"/>
    <p:sldId id="268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EC2EA-4641-4EE8-82A0-FF93993BB705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E68AC-3B5F-489A-97B9-E0FDF2A5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2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AB7D-168C-4810-B01F-166E456D1F2C}" type="datetime1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97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C69C-60F1-4E59-B465-41405C23604A}" type="datetime1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39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55669-4E84-48C4-B14B-BD109C240124}" type="datetime1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28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143B-C3A0-410F-9264-48BE6BA7D240}" type="datetime1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37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2FB-98A7-487A-97CB-90C8119A776A}" type="datetime1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99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8ACE-30E4-4276-9F22-6AB1A415AA80}" type="datetime1">
              <a:rPr lang="cs-CZ" smtClean="0"/>
              <a:t>28.08.2024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5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78C0-7989-4D76-81F8-A0A4D263510F}" type="datetime1">
              <a:rPr lang="cs-CZ" smtClean="0"/>
              <a:t>28.08.2024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5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2705-1D12-42FB-BAB4-AC68D69314F0}" type="datetime1">
              <a:rPr lang="cs-CZ" smtClean="0"/>
              <a:t>28.08.2024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79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DFA9-DA5D-478F-A8E3-CB318909E7C2}" type="datetime1">
              <a:rPr lang="cs-CZ" smtClean="0"/>
              <a:t>28.08.2024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29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A5D29-DF6A-420B-875E-60F925C63B10}" type="datetime1">
              <a:rPr lang="cs-CZ" smtClean="0"/>
              <a:t>28.08.2024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07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9A74-7FCF-4653-A6F7-8A12EA2841F7}" type="datetime1">
              <a:rPr lang="cs-CZ" smtClean="0"/>
              <a:t>28.08.2024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404D6-F9EC-4002-847D-255279F2CB28}" type="datetime1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7847D-96BD-4355-8960-B785BEA5B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22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ppecina@ped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/3837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2115" y="2108886"/>
            <a:ext cx="11385755" cy="1680519"/>
          </a:xfrm>
          <a:solidFill>
            <a:srgbClr val="BBE0E3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Exkurze v odborném vzdělávání 1</a:t>
            </a:r>
            <a:br>
              <a:rPr lang="cs-C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Výuková opora</a:t>
            </a:r>
            <a:endParaRPr lang="cs-CZ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6516" y="4075267"/>
            <a:ext cx="9144000" cy="2281083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Pavel Pecina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 2022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029" y="626503"/>
            <a:ext cx="1450974" cy="1005927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67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03575" y="1195388"/>
            <a:ext cx="5483225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Pavel Pecina, Ph.D. 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Pedagogická fakulta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fyziky, chemie a odborného vzdělávání 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Poříčí 7</a:t>
            </a: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613 00 Brno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Tel: +420549495488</a:t>
            </a: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r>
              <a:rPr lang="cs-CZ" altLang="cs-CZ" sz="1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Mail: </a:t>
            </a:r>
            <a:r>
              <a:rPr lang="cs-CZ" altLang="cs-CZ" sz="1800" b="1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ppecina</a:t>
            </a:r>
            <a:r>
              <a:rPr lang="en-US" altLang="cs-CZ" sz="1800" b="1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cs-CZ" altLang="cs-CZ" sz="1800" b="1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ped</a:t>
            </a:r>
            <a:r>
              <a:rPr lang="en-US" altLang="cs-CZ" sz="1800" b="1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.muni.cz</a:t>
            </a:r>
            <a:endParaRPr lang="cs-CZ" altLang="cs-CZ" sz="1800" b="1" kern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FFCC00"/>
              </a:buClr>
              <a:buSzPct val="120000"/>
              <a:buFontTx/>
              <a:buNone/>
            </a:pPr>
            <a:endParaRPr lang="cs-CZ" altLang="cs-CZ" sz="1800" b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9750" y="500063"/>
            <a:ext cx="11141504" cy="577850"/>
          </a:xfrm>
          <a:prstGeom prst="rect">
            <a:avLst/>
          </a:prstGeom>
          <a:solidFill>
            <a:srgbClr val="BBE0E3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Autor</a:t>
            </a: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68413"/>
            <a:ext cx="2593975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4"/>
          <p:cNvSpPr>
            <a:spLocks noChangeArrowheads="1"/>
          </p:cNvSpPr>
          <p:nvPr/>
        </p:nvSpPr>
        <p:spPr bwMode="auto">
          <a:xfrm>
            <a:off x="395288" y="4208463"/>
            <a:ext cx="64585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výukové opory neprošel jazykovou korekturou.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7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0789" y="1209368"/>
            <a:ext cx="10703011" cy="4967595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předmětu “Exkurze 1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předmětu “Exkurze 1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a způsob ukončení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Studijní prameny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Exkurze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vymezení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problematiky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návrhu exkurze v odborném vzdělávání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vybrané mimoškolní organizační formy výuky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prameny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Příloha – ukázky závěrečné práce z předmětu exkurze (samostatné soubory)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exkurze (stáž)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gastronomickém oboru (Autorka Lucie Poláčková)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Exkurze na mezinárodní strojírenský veletrh v Brně (Autor Jakub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Barbořík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500063"/>
            <a:ext cx="11141504" cy="577850"/>
          </a:xfrm>
          <a:prstGeom prst="rect">
            <a:avLst/>
          </a:prstGeom>
          <a:solidFill>
            <a:srgbClr val="BBE0E3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sz="28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výukových opor a předmětu studia</a:t>
            </a:r>
            <a:endParaRPr lang="cs-CZ" sz="2800" b="1" dirty="0">
              <a:solidFill>
                <a:srgbClr val="ED7D31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00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709" y="987213"/>
            <a:ext cx="11275209" cy="6101846"/>
          </a:xfrm>
        </p:spPr>
        <p:txBody>
          <a:bodyPr>
            <a:normAutofit/>
          </a:bodyPr>
          <a:lstStyle/>
          <a:p>
            <a:pPr marL="519113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je osvojení vědomostí a dovedností v oblasti přípravy, realizace a vyhodnocení vybraných mimoškolních vzdělávacích akcí (exkurze, vycházky, praxe stáže).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Pozornost je zaměřena na tematické, komplexní tematické a mezipředmětové exkurze v odborném vzdělávání. </a:t>
            </a:r>
          </a:p>
          <a:p>
            <a:pPr marL="519113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Součástí výstupu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návrh a realizace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konkrétní exkurze studenta v podmínkách odborného vzdělávání.</a:t>
            </a:r>
          </a:p>
          <a:p>
            <a:pPr marL="176213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 předmětu “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Exkurze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1“</a:t>
            </a:r>
          </a:p>
          <a:p>
            <a:pPr marL="715963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Exkurze, vymezení problematiky, přínos exkurze, typy exkurze, postup při přípravě a realizaci exkurze a mimoškolních akci. </a:t>
            </a:r>
          </a:p>
          <a:p>
            <a:pPr marL="715963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Výběr, příprava a předběžné dokumentární zpracování obsahu a trasy exkurze. </a:t>
            </a:r>
          </a:p>
          <a:p>
            <a:pPr marL="715963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Dokumentace připravované exkurze. </a:t>
            </a:r>
          </a:p>
          <a:p>
            <a:pPr marL="715963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Efektivnost a bezpečnost při cestování a přepravě. </a:t>
            </a:r>
          </a:p>
          <a:p>
            <a:pPr marL="715963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realizace exkurze. </a:t>
            </a:r>
          </a:p>
          <a:p>
            <a:pPr marL="715963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záznamu a prezentace výstupů exkurze.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59414" y="303418"/>
            <a:ext cx="11141504" cy="577850"/>
          </a:xfrm>
          <a:prstGeom prst="rect">
            <a:avLst/>
          </a:prstGeom>
          <a:solidFill>
            <a:srgbClr val="BBE0E3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Cíl a obsah předmětu “Exkurze 1“, způsob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594" y="570270"/>
            <a:ext cx="10724536" cy="58698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 ukončení: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kolokvium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úspěšnému ukončení předmětu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kolokviální práce podle pokynů vyučujícího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kolokviální práce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Úvodní list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(název předmětu, téma práce, jméno a příjmení, </a:t>
            </a:r>
            <a:r>
              <a:rPr lang="cs-CZ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semestr studia, obor)</a:t>
            </a:r>
            <a:endParaRPr lang="cs-CZ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Úvod do řešené problematiky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(zdůvodnění aktuálnosti tématu, 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kolokviální práce, obsah kolokviální práce, možnosti využití kolokviální práce)</a:t>
            </a:r>
            <a:endParaRPr lang="cs-CZ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Hlavní část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(výběr důležitých poznatků k dané 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problematice, návrh exkurze a její realizace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vlastními závěry a doporučeními do pedagogické praxe)</a:t>
            </a:r>
            <a:endParaRPr lang="cs-CZ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Závěr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(shrnutí, ukončení tématu, vyhodnocení dosažení stanoveného cíle) </a:t>
            </a:r>
            <a:endParaRPr lang="cs-CZ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Seznam použitých </a:t>
            </a:r>
            <a:r>
              <a:rPr lang="cs-CZ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pramenů</a:t>
            </a:r>
            <a:endParaRPr lang="cs-CZ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53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305033"/>
            <a:ext cx="10515600" cy="3345625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Dostálová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K. (2019). </a:t>
            </a: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exkurzí pro žáky SOŠ pro obor Sociální činnost. Bakalářská práce.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Brno: Mendelova univerzita v  Brně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Jančová, H. (2012). </a:t>
            </a: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Aspekty využití praxí, stáží, exkurzí a vycházek v odborném vzdělávání pro obor kuchař – číšník. Diplomová práce.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Brno: Pedagogická fakulta MU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Metodický pokyn k zajištění bezpečnosti a ochrany zdraví dětí, žáků a studentů ve školách a školských zařízeních zřizovaných Ministerstvem školství, mládeže a tělovýchovy čj. 37014/2005-25 vydaného v Praze dne 22. 12. 2005 [online]. [Cit. 2022-09-12]. Dostupné z: http://www.msmt.cz/file/38377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500063"/>
            <a:ext cx="11141504" cy="577850"/>
          </a:xfrm>
          <a:prstGeom prst="rect">
            <a:avLst/>
          </a:prstGeom>
          <a:solidFill>
            <a:srgbClr val="BBE0E3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b="1" dirty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Studijní </a:t>
            </a:r>
            <a:r>
              <a:rPr lang="cs-CZ" sz="28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prameny</a:t>
            </a:r>
            <a:endParaRPr lang="cs-CZ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49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316414"/>
            <a:ext cx="10515600" cy="5192541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Barbořík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(2021). </a:t>
            </a:r>
            <a:r>
              <a:rPr lang="cs-CZ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Exkurze. Kolokviální práce. 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Brno: PdF MU. </a:t>
            </a:r>
          </a:p>
          <a:p>
            <a:pPr marL="0" lvl="0" indent="0" algn="just"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Dostálová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K. (2019). </a:t>
            </a: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exkurzí pro žáky SOŠ pro obor Sociální činnost. Bakalářská práce.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Brno: Mendelova univerzita v  Brně</a:t>
            </a:r>
          </a:p>
          <a:p>
            <a:pPr marL="0" lvl="0" indent="0" algn="just">
              <a:buNone/>
            </a:pPr>
            <a:r>
              <a:rPr lang="cs-CZ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Exkurze </a:t>
            </a: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Hella </a:t>
            </a:r>
            <a:r>
              <a:rPr lang="cs-CZ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Mohelnice. 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z: https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://www.zsspojencuol.com/galerie/exkurze-hella-mohelnice</a:t>
            </a:r>
            <a:endParaRPr lang="cs-CZ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Jančová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(2012). </a:t>
            </a:r>
            <a:r>
              <a:rPr lang="cs-C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Aspekty využití praxí, stáží, exkurzí a vycházek v odborném vzdělávání pro obor kuchař – číšník. Diplomová práce.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Brno: Pedagogická fakulta MU</a:t>
            </a:r>
          </a:p>
          <a:p>
            <a:pPr marL="0" lvl="0" indent="0" algn="just"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Kalná,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(2007). </a:t>
            </a:r>
            <a:r>
              <a:rPr lang="cs-CZ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Didaktické využití brněnských naučných stezek v prvouce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Diplomová práce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Brno: PdF MU. </a:t>
            </a:r>
            <a:endParaRPr lang="cs-CZ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Metodický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 k zajištění bezpečnosti a ochrany zdraví dětí, žáků a studentů ve školách a školských zařízeních zřizovaných Ministerstvem školství, mládeže a tělovýchovy čj. 37014/2005-25 vydaného v Praze dne 22. 12. 2005 [online]. [Cit. 2022-09-12]. Dostupné z: </a:t>
            </a: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www.msmt.cz/file/38377</a:t>
            </a:r>
            <a:endParaRPr lang="cs-CZ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Skalková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 (2007).  </a:t>
            </a:r>
            <a:r>
              <a:rPr lang="cs-CZ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Obecná didaktika.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Praha: GRADA. 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Vaneček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(2016).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Didaktika technických odborných předmětů.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Praha: ČVUT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500063"/>
            <a:ext cx="11141504" cy="577850"/>
          </a:xfrm>
          <a:prstGeom prst="rect">
            <a:avLst/>
          </a:prstGeom>
          <a:solidFill>
            <a:srgbClr val="BBE0E3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Použité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prameny</a:t>
            </a:r>
            <a:endParaRPr lang="cs-CZ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847D-96BD-4355-8960-B785BEA5B89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7845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682</Words>
  <Application>Microsoft Office PowerPoint</Application>
  <PresentationFormat>Širokoúhlá obrazovka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Exkurze v odborném vzdělávání 1 Výuková opora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FC5801 Exkurze 1 FC5826 Exkurze 1</dc:title>
  <dc:creator>Student</dc:creator>
  <cp:lastModifiedBy>Pavel Pecina</cp:lastModifiedBy>
  <cp:revision>66</cp:revision>
  <dcterms:created xsi:type="dcterms:W3CDTF">2022-09-12T12:22:49Z</dcterms:created>
  <dcterms:modified xsi:type="dcterms:W3CDTF">2024-08-28T08:33:59Z</dcterms:modified>
</cp:coreProperties>
</file>