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69" r:id="rId4"/>
    <p:sldId id="257" r:id="rId5"/>
    <p:sldId id="258" r:id="rId6"/>
    <p:sldId id="268" r:id="rId7"/>
    <p:sldId id="259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EC2EA-4641-4EE8-82A0-FF93993BB705}" type="datetimeFigureOut">
              <a:rPr lang="cs-CZ" smtClean="0"/>
              <a:t>28.08.2024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E68AC-3B5F-489A-97B9-E0FDF2A5D4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27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AB7D-168C-4810-B01F-166E456D1F2C}" type="datetime1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97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4C69C-60F1-4E59-B465-41405C23604A}" type="datetime1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395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55669-4E84-48C4-B14B-BD109C240124}" type="datetime1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283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B143B-C3A0-410F-9264-48BE6BA7D240}" type="datetime1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379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1C2FB-98A7-487A-97CB-90C8119A776A}" type="datetime1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9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8ACE-30E4-4276-9F22-6AB1A415AA80}" type="datetime1">
              <a:rPr lang="cs-CZ" smtClean="0"/>
              <a:t>28.08.2024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005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78C0-7989-4D76-81F8-A0A4D263510F}" type="datetime1">
              <a:rPr lang="cs-CZ" smtClean="0"/>
              <a:t>28.08.2024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552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2705-1D12-42FB-BAB4-AC68D69314F0}" type="datetime1">
              <a:rPr lang="cs-CZ" smtClean="0"/>
              <a:t>28.08.2024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779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3DFA9-DA5D-478F-A8E3-CB318909E7C2}" type="datetime1">
              <a:rPr lang="cs-CZ" smtClean="0"/>
              <a:t>28.08.2024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6292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A5D29-DF6A-420B-875E-60F925C63B10}" type="datetime1">
              <a:rPr lang="cs-CZ" smtClean="0"/>
              <a:t>28.08.2024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07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9A74-7FCF-4653-A6F7-8A12EA2841F7}" type="datetime1">
              <a:rPr lang="cs-CZ" smtClean="0"/>
              <a:t>28.08.2024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921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404D6-F9EC-4002-847D-255279F2CB28}" type="datetime1">
              <a:rPr lang="cs-CZ" smtClean="0"/>
              <a:t>28.08.2024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7847D-96BD-4355-8960-B785BEA5B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223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ppecina@ped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file/3837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2115" y="2108886"/>
            <a:ext cx="11385755" cy="1680519"/>
          </a:xfrm>
          <a:solidFill>
            <a:srgbClr val="BBE0E3"/>
          </a:solidFill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Exkurze v odborném vzdělávání 1</a:t>
            </a:r>
            <a:br>
              <a:rPr lang="cs-CZ" sz="32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Výuková opora</a:t>
            </a:r>
            <a:endParaRPr lang="cs-CZ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6516" y="4075267"/>
            <a:ext cx="9144000" cy="2281083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Pavel Pecina</a:t>
            </a:r>
          </a:p>
          <a:p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Brno 2022 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029" y="626503"/>
            <a:ext cx="1450974" cy="1005927"/>
          </a:xfrm>
          <a:prstGeom prst="rect">
            <a:avLst/>
          </a:prstGeo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67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 txBox="1">
            <a:spLocks/>
          </p:cNvSpPr>
          <p:nvPr/>
        </p:nvSpPr>
        <p:spPr bwMode="auto">
          <a:xfrm>
            <a:off x="3203575" y="1195388"/>
            <a:ext cx="5483225" cy="302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Pavel Pecina, Ph.D. 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Masarykova univerzita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Pedagogická fakulta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fyziky, chemie a odborného vzdělávání 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Poříčí 7</a:t>
            </a: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</a:rPr>
              <a:t>613 00 Brno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Tel: +420549495488</a:t>
            </a: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r>
              <a:rPr lang="cs-CZ" altLang="cs-CZ" sz="1800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Mail: </a:t>
            </a:r>
            <a:r>
              <a:rPr lang="cs-CZ" altLang="cs-CZ" sz="1800" b="1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ppecina</a:t>
            </a:r>
            <a:r>
              <a:rPr lang="en-US" altLang="cs-CZ" sz="1800" b="1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cs-CZ" altLang="cs-CZ" sz="1800" b="1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ped</a:t>
            </a:r>
            <a:r>
              <a:rPr lang="en-US" altLang="cs-CZ" sz="1800" b="1" kern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.muni.cz</a:t>
            </a:r>
            <a:endParaRPr lang="cs-CZ" altLang="cs-CZ" sz="1800" b="1" kern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>
                <a:srgbClr val="FFCC00"/>
              </a:buClr>
              <a:buSzPct val="120000"/>
              <a:buFontTx/>
              <a:buNone/>
            </a:pPr>
            <a:endParaRPr lang="cs-CZ" altLang="cs-CZ" sz="1800" b="1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9750" y="500063"/>
            <a:ext cx="11141504" cy="577850"/>
          </a:xfrm>
          <a:prstGeom prst="rect">
            <a:avLst/>
          </a:prstGeom>
          <a:solidFill>
            <a:srgbClr val="BBE0E3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Autor</a:t>
            </a:r>
            <a:endParaRPr kumimoji="0" lang="cs-CZ" altLang="cs-CZ" sz="2800" b="1" i="0" u="none" strike="noStrike" kern="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68413"/>
            <a:ext cx="2593975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4"/>
          <p:cNvSpPr>
            <a:spLocks noChangeArrowheads="1"/>
          </p:cNvSpPr>
          <p:nvPr/>
        </p:nvSpPr>
        <p:spPr bwMode="auto">
          <a:xfrm>
            <a:off x="395288" y="4208463"/>
            <a:ext cx="645859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cs-CZ" altLang="cs-CZ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 výukové opory neprošel jazykovou korekturou.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379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0789" y="1209368"/>
            <a:ext cx="10703011" cy="4967595"/>
          </a:xfrm>
          <a:ln>
            <a:noFill/>
          </a:ln>
        </p:spPr>
        <p:txBody>
          <a:bodyPr>
            <a:normAutofit lnSpcReduction="10000"/>
          </a:bodyPr>
          <a:lstStyle/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předmětu “Exkurze 1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Obsah předmětu “Exkurze 1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a způsob ukončení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Studijní prameny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Exkurze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vymezení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problematiky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Příklady návrhu exkurze v odborném vzdělávání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Další vybrané mimoškolní organizační formy výuky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Použité prameny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Příloha – ukázky závěrečné práce z předmětu exkurze (samostatné soubory)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Zahraniční exkurze (stáž)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gastronomickém oboru (Autorka Lucie Poláčková)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Exkurze na mezinárodní strojírenský veletrh v Brně (Autor Jakub </a:t>
            </a: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Barbořík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AutoNum type="arabicPeriod"/>
            </a:pP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500063"/>
            <a:ext cx="11141504" cy="577850"/>
          </a:xfrm>
          <a:prstGeom prst="rect">
            <a:avLst/>
          </a:prstGeom>
          <a:solidFill>
            <a:srgbClr val="BBE0E3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</a:t>
            </a:r>
            <a:r>
              <a:rPr lang="cs-CZ" sz="28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výukových opor a předmětu studia</a:t>
            </a:r>
            <a:endParaRPr lang="cs-CZ" sz="2800" b="1" dirty="0">
              <a:solidFill>
                <a:srgbClr val="ED7D31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00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5709" y="987213"/>
            <a:ext cx="11275209" cy="6101846"/>
          </a:xfrm>
        </p:spPr>
        <p:txBody>
          <a:bodyPr>
            <a:normAutofit/>
          </a:bodyPr>
          <a:lstStyle/>
          <a:p>
            <a:pPr marL="519113" indent="-3429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Cílem předmětu je osvojení vědomostí a dovedností v oblasti přípravy, realizace a vyhodnocení vybraných mimoškolních vzdělávacích akcí (exkurze, vycházky, praxe stáže).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Pozornost je zaměřena na tematické, komplexní tematické a mezipředmětové exkurze v odborném vzdělávání. </a:t>
            </a:r>
          </a:p>
          <a:p>
            <a:pPr marL="519113" indent="-34290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Součástí výstupu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 návrh a realizace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konkrétní exkurze studenta v podmínkách odborného vzdělávání.</a:t>
            </a:r>
          </a:p>
          <a:p>
            <a:pPr marL="176213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 předmětu “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Exkurze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1“</a:t>
            </a:r>
          </a:p>
          <a:p>
            <a:pPr marL="715963" indent="-45720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Exkurze, vymezení problematiky, přínos exkurze, typy exkurze, postup při přípravě a realizaci exkurze a mimoškolních akci. </a:t>
            </a:r>
          </a:p>
          <a:p>
            <a:pPr marL="715963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Výběr, příprava a předběžné dokumentární zpracování obsahu a trasy exkurze. </a:t>
            </a:r>
          </a:p>
          <a:p>
            <a:pPr marL="715963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Dokumentace připravované exkurze. </a:t>
            </a:r>
          </a:p>
          <a:p>
            <a:pPr marL="715963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Efektivnost a bezpečnost při cestování a přepravě. </a:t>
            </a:r>
          </a:p>
          <a:p>
            <a:pPr marL="715963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Vlastní realizace exkurze. </a:t>
            </a:r>
          </a:p>
          <a:p>
            <a:pPr marL="715963" indent="-4572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záznamu a prezentace výstupů exkurze. 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59414" y="303418"/>
            <a:ext cx="11141504" cy="577850"/>
          </a:xfrm>
          <a:prstGeom prst="rect">
            <a:avLst/>
          </a:prstGeom>
          <a:solidFill>
            <a:srgbClr val="BBE0E3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Cíl a obsah předmětu “Exkurze 1“, způsob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ukončení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8594" y="570270"/>
            <a:ext cx="10724536" cy="586985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Způsob ukončení: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kolokvium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Požadavky k úspěšnému ukončení předmětu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vypracování kolokviální práce podle pokynů vyučujícího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Struktura kolokviální práce</a:t>
            </a: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Úvodní list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(název předmětu, téma práce, jméno a příjmení, </a:t>
            </a:r>
            <a:r>
              <a:rPr lang="cs-CZ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učo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semestr studia, obor)</a:t>
            </a:r>
            <a:endParaRPr lang="cs-CZ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Úvod do řešené problematiky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(zdůvodnění aktuálnosti tématu, 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kolokviální práce, obsah kolokviální práce, možnosti využití kolokviální práce)</a:t>
            </a:r>
            <a:endParaRPr lang="cs-CZ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Hlavní část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(výběr důležitých poznatků k dané 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problematice, návrh exkurze a její realizace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vlastními závěry a doporučeními do pedagogické praxe)</a:t>
            </a:r>
            <a:endParaRPr lang="cs-CZ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Závěr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(shrnutí, ukončení tématu, vyhodnocení dosažení stanoveného cíle) </a:t>
            </a:r>
            <a:endParaRPr lang="cs-CZ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Seznam použitých </a:t>
            </a:r>
            <a:r>
              <a:rPr lang="cs-CZ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pramenů</a:t>
            </a:r>
            <a:endParaRPr lang="cs-CZ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3531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305033"/>
            <a:ext cx="10515600" cy="3345625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Dostálová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K. (2019). </a:t>
            </a: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exkurzí pro žáky SOŠ pro obor Sociální činnost. Bakalářská práce.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Brno: Mendelova univerzita v  Brně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Jančová, H. (2012). </a:t>
            </a: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Aspekty využití praxí, stáží, exkurzí a vycházek v odborném vzdělávání pro obor kuchař – číšník. Diplomová práce.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Brno: Pedagogická fakulta MU</a:t>
            </a:r>
          </a:p>
          <a:p>
            <a:pPr marL="0" lv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Metodický pokyn k zajištění bezpečnosti a ochrany zdraví dětí, žáků a studentů ve školách a školských zařízeních zřizovaných Ministerstvem školství, mládeže a tělovýchovy čj. 37014/2005-25 vydaného v Praze dne 22. 12. 2005 [online]. [Cit. 2022-09-12]. Dostupné z: http://www.msmt.cz/file/38377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500063"/>
            <a:ext cx="11141504" cy="577850"/>
          </a:xfrm>
          <a:prstGeom prst="rect">
            <a:avLst/>
          </a:prstGeom>
          <a:solidFill>
            <a:srgbClr val="BBE0E3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b="1" dirty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Studijní </a:t>
            </a:r>
            <a:r>
              <a:rPr lang="cs-CZ" sz="2800" b="1" dirty="0" smtClean="0">
                <a:solidFill>
                  <a:srgbClr val="ED7D31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prameny</a:t>
            </a:r>
            <a:endParaRPr lang="cs-CZ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49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316414"/>
            <a:ext cx="10515600" cy="5192541"/>
          </a:xfrm>
        </p:spPr>
        <p:txBody>
          <a:bodyPr/>
          <a:lstStyle/>
          <a:p>
            <a:pPr marL="0" lvl="0" indent="0" algn="just">
              <a:buNone/>
            </a:pPr>
            <a:r>
              <a:rPr lang="cs-CZ" sz="20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Barbořík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J. (2021). </a:t>
            </a:r>
            <a:r>
              <a:rPr lang="cs-CZ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Exkurze. Kolokviální práce. 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Brno: PdF MU. </a:t>
            </a:r>
          </a:p>
          <a:p>
            <a:pPr marL="0" lvl="0" indent="0" algn="just"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Dostálová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K. (2019). </a:t>
            </a: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Návrh exkurzí pro žáky SOŠ pro obor Sociální činnost. Bakalářská práce.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Brno: Mendelova univerzita v  Brně</a:t>
            </a:r>
          </a:p>
          <a:p>
            <a:pPr marL="0" lvl="0" indent="0" algn="just">
              <a:buNone/>
            </a:pPr>
            <a:r>
              <a:rPr lang="cs-CZ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Exkurze </a:t>
            </a: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Hella </a:t>
            </a:r>
            <a:r>
              <a:rPr lang="cs-CZ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Mohelnice. 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z: https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://www.zsspojencuol.com/galerie/exkurze-hella-mohelnice</a:t>
            </a:r>
            <a:endParaRPr lang="cs-CZ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Jančová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H. (2012). </a:t>
            </a:r>
            <a:r>
              <a:rPr lang="cs-CZ" sz="20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Aspekty využití praxí, stáží, exkurzí a vycházek v odborném vzdělávání pro obor kuchař – číšník. Diplomová práce.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Brno: Pedagogická fakulta MU</a:t>
            </a:r>
          </a:p>
          <a:p>
            <a:pPr marL="0" lvl="0" indent="0" algn="just"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Kalná,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(2007). </a:t>
            </a:r>
            <a:r>
              <a:rPr lang="cs-CZ" sz="20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Didaktické využití brněnských naučných stezek v prvouce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Diplomová práce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Brno: PdF MU. </a:t>
            </a:r>
            <a:endParaRPr lang="cs-CZ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Metodický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pokyn k zajištění bezpečnosti a ochrany zdraví dětí, žáků a studentů ve školách a školských zařízeních zřizovaných Ministerstvem školství, mládeže a tělovýchovy čj. 37014/2005-25 vydaného v Praze dne 22. 12. 2005 [online]. [Cit. 2022-09-12]. Dostupné z: </a:t>
            </a:r>
            <a:r>
              <a:rPr lang="cs-CZ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</a:t>
            </a:r>
            <a:r>
              <a:rPr lang="cs-CZ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www.msmt.cz/file/38377</a:t>
            </a:r>
            <a:endParaRPr lang="cs-CZ" sz="20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s-CZ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Skalková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J. (2007).  </a:t>
            </a:r>
            <a:r>
              <a:rPr lang="cs-CZ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Obecná didaktika.</a:t>
            </a:r>
            <a:r>
              <a:rPr lang="cs-CZ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Praha: GRADA. 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Vaneček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(2016). </a:t>
            </a:r>
            <a:r>
              <a:rPr lang="cs-CZ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Didaktika technických odborných předmětů.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Praha: ČVUT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39750" y="500063"/>
            <a:ext cx="11141504" cy="577850"/>
          </a:xfrm>
          <a:prstGeom prst="rect">
            <a:avLst/>
          </a:prstGeom>
          <a:solidFill>
            <a:srgbClr val="BBE0E3"/>
          </a:solidFill>
          <a:ln>
            <a:solidFill>
              <a:srgbClr val="000000">
                <a:lumMod val="95000"/>
                <a:lumOff val="5000"/>
              </a:srgbClr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cs-CZ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Použité </a:t>
            </a:r>
            <a:r>
              <a:rPr lang="cs-CZ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prameny</a:t>
            </a:r>
            <a:endParaRPr lang="cs-CZ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7847D-96BD-4355-8960-B785BEA5B89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7845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682</Words>
  <Application>Microsoft Office PowerPoint</Application>
  <PresentationFormat>Širokoúhlá obrazovka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Motiv Office</vt:lpstr>
      <vt:lpstr>Exkurze v odborném vzdělávání 1 Výuková opora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FC5801 Exkurze 1 FC5826 Exkurze 1</dc:title>
  <dc:creator>Student</dc:creator>
  <cp:lastModifiedBy>Pavel Pecina</cp:lastModifiedBy>
  <cp:revision>66</cp:revision>
  <dcterms:created xsi:type="dcterms:W3CDTF">2022-09-12T12:22:49Z</dcterms:created>
  <dcterms:modified xsi:type="dcterms:W3CDTF">2024-08-28T08:33:59Z</dcterms:modified>
</cp:coreProperties>
</file>