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043E0D-133C-473C-B8BC-00E483926392}" type="datetimeFigureOut">
              <a:rPr lang="cs-CZ" smtClean="0"/>
              <a:t>22.2.2017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C8B8EC-D230-46A4-AB20-CC49D1DA10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6009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A605-5CE6-436C-95C2-D20FD43FACBD}" type="datetime1">
              <a:rPr lang="cs-CZ" smtClean="0"/>
              <a:t>22.2.2017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BF0C0-6E5C-4598-871E-E857497FB1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259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847C-B325-48FF-A4B3-E8710158EECF}" type="datetime1">
              <a:rPr lang="cs-CZ" smtClean="0"/>
              <a:t>22.2.2017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BF0C0-6E5C-4598-871E-E857497FB1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834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B6697-AF48-4F46-BE78-2D8F06208AE9}" type="datetime1">
              <a:rPr lang="cs-CZ" smtClean="0"/>
              <a:t>22.2.2017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BF0C0-6E5C-4598-871E-E857497FB1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088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25D9-287A-46E3-A455-6F01D0D42A42}" type="datetime1">
              <a:rPr lang="cs-CZ" smtClean="0"/>
              <a:t>22.2.2017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BF0C0-6E5C-4598-871E-E857497FB1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446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C94BB-8486-47A1-85AD-08B974763690}" type="datetime1">
              <a:rPr lang="cs-CZ" smtClean="0"/>
              <a:t>22.2.2017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BF0C0-6E5C-4598-871E-E857497FB1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713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EEB6-D5DF-46F6-9089-B8F60E3ED48D}" type="datetime1">
              <a:rPr lang="cs-CZ" smtClean="0"/>
              <a:t>22.2.2017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BF0C0-6E5C-4598-871E-E857497FB1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8618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C3A10-B886-4C8A-84BC-B617E5F1C979}" type="datetime1">
              <a:rPr lang="cs-CZ" smtClean="0"/>
              <a:t>22.2.2017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BF0C0-6E5C-4598-871E-E857497FB1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803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AF78D-E759-48A4-878B-8EBDB0C9B0D4}" type="datetime1">
              <a:rPr lang="cs-CZ" smtClean="0"/>
              <a:t>22.2.2017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BF0C0-6E5C-4598-871E-E857497FB1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978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0D233-85D8-4089-8B0E-3BC0C724FDB2}" type="datetime1">
              <a:rPr lang="cs-CZ" smtClean="0"/>
              <a:t>22.2.2017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BF0C0-6E5C-4598-871E-E857497FB1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5139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CEA5-BD7D-4D66-A191-D643112158C5}" type="datetime1">
              <a:rPr lang="cs-CZ" smtClean="0"/>
              <a:t>22.2.2017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BF0C0-6E5C-4598-871E-E857497FB1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599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54E9-7AF0-4BF8-A0D1-EA77053373B4}" type="datetime1">
              <a:rPr lang="cs-CZ" smtClean="0"/>
              <a:t>22.2.2017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BF0C0-6E5C-4598-871E-E857497FB1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9212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57E53-0DCF-43A6-B69C-6E44356FC0B2}" type="datetime1">
              <a:rPr lang="cs-CZ" smtClean="0"/>
              <a:t>22.2.2017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BF0C0-6E5C-4598-871E-E857497FB1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4923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276872"/>
            <a:ext cx="7772400" cy="1470025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Didaktické hry ve výuce</a:t>
            </a:r>
            <a:endParaRPr lang="cs-CZ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07096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Brno 2017</a:t>
            </a:r>
            <a:endParaRPr lang="cs-CZ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04664"/>
            <a:ext cx="1651000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2740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832648"/>
          </a:xfrm>
        </p:spPr>
        <p:txBody>
          <a:bodyPr>
            <a:normAutofit lnSpcReduction="10000"/>
          </a:bodyPr>
          <a:lstStyle/>
          <a:p>
            <a:pPr marL="0" lvl="0" indent="0" algn="just" fontAlgn="base">
              <a:spcAft>
                <a:spcPct val="0"/>
              </a:spcAft>
              <a:buClr>
                <a:srgbClr val="FFCC00"/>
              </a:buClr>
              <a:buSzPct val="120000"/>
              <a:buNone/>
              <a:defRPr/>
            </a:pPr>
            <a:r>
              <a:rPr lang="cs-CZ" sz="2000" b="1" kern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Vymezení řešené problematiky</a:t>
            </a:r>
          </a:p>
          <a:p>
            <a:pPr algn="just" fontAlgn="base">
              <a:spcAft>
                <a:spcPct val="0"/>
              </a:spcAft>
              <a:buClr>
                <a:schemeClr val="tx1"/>
              </a:buClr>
              <a:buSzPct val="120000"/>
              <a:defRPr/>
            </a:pPr>
            <a:r>
              <a:rPr lang="cs-CZ" sz="2000" b="1" kern="0" dirty="0" smtClean="0">
                <a:solidFill>
                  <a:srgbClr val="000000"/>
                </a:solidFill>
                <a:latin typeface="Times New Roman" pitchFamily="18" charset="0"/>
              </a:rPr>
              <a:t>Jsou </a:t>
            </a:r>
            <a:r>
              <a:rPr lang="cs-CZ" sz="2000" b="1" kern="0" dirty="0">
                <a:solidFill>
                  <a:srgbClr val="000000"/>
                </a:solidFill>
                <a:latin typeface="Times New Roman" pitchFamily="18" charset="0"/>
              </a:rPr>
              <a:t>to hry, ke kterým žáky záměrně podnítí pedagog a které směřují k dosažení </a:t>
            </a:r>
            <a:r>
              <a:rPr lang="cs-CZ" sz="2000" b="1" kern="0" dirty="0" smtClean="0">
                <a:solidFill>
                  <a:srgbClr val="000000"/>
                </a:solidFill>
                <a:latin typeface="Times New Roman" pitchFamily="18" charset="0"/>
              </a:rPr>
              <a:t>stanovených </a:t>
            </a:r>
            <a:r>
              <a:rPr lang="cs-CZ" sz="2000" b="1" kern="0" dirty="0">
                <a:solidFill>
                  <a:srgbClr val="000000"/>
                </a:solidFill>
                <a:latin typeface="Times New Roman" pitchFamily="18" charset="0"/>
              </a:rPr>
              <a:t>didaktických cílů. Je to dobrovolně volená činnost, jejímž sekundárním produktem je učení. </a:t>
            </a:r>
            <a:endParaRPr lang="cs-CZ" sz="2000" b="1" kern="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algn="just" fontAlgn="base">
              <a:spcAft>
                <a:spcPct val="0"/>
              </a:spcAft>
              <a:buClr>
                <a:schemeClr val="tx1"/>
              </a:buClr>
              <a:buSzPct val="120000"/>
              <a:defRPr/>
            </a:pPr>
            <a:r>
              <a:rPr lang="cs-CZ" sz="2000" kern="0" dirty="0" smtClean="0">
                <a:solidFill>
                  <a:srgbClr val="000000"/>
                </a:solidFill>
                <a:latin typeface="Times New Roman" pitchFamily="18" charset="0"/>
              </a:rPr>
              <a:t>Učení </a:t>
            </a:r>
            <a:r>
              <a:rPr lang="cs-CZ" sz="2000" kern="0" dirty="0">
                <a:solidFill>
                  <a:srgbClr val="000000"/>
                </a:solidFill>
                <a:latin typeface="Times New Roman" pitchFamily="18" charset="0"/>
              </a:rPr>
              <a:t>probíhá nenásilně a jakoby ve druhém plánu. Je to hra s </a:t>
            </a:r>
            <a:r>
              <a:rPr lang="cs-CZ" sz="2000" kern="0" dirty="0" smtClean="0">
                <a:solidFill>
                  <a:srgbClr val="000000"/>
                </a:solidFill>
                <a:latin typeface="Times New Roman" pitchFamily="18" charset="0"/>
              </a:rPr>
              <a:t>pravidly, prostředek </a:t>
            </a:r>
            <a:r>
              <a:rPr lang="cs-CZ" sz="2000" kern="0" dirty="0">
                <a:solidFill>
                  <a:srgbClr val="000000"/>
                </a:solidFill>
                <a:latin typeface="Times New Roman" pitchFamily="18" charset="0"/>
              </a:rPr>
              <a:t>všestranného rozvoje osobnosti žáka. </a:t>
            </a:r>
            <a:endParaRPr lang="cs-CZ" sz="2000" kern="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0" lvl="0" indent="0" algn="just" fontAlgn="base">
              <a:spcAft>
                <a:spcPct val="0"/>
              </a:spcAft>
              <a:buClr>
                <a:srgbClr val="FFCC00"/>
              </a:buClr>
              <a:buSzPct val="120000"/>
              <a:buNone/>
              <a:defRPr/>
            </a:pPr>
            <a:endParaRPr lang="cs-CZ" sz="1800" kern="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0" lvl="0" indent="0" algn="just" fontAlgn="base">
              <a:spcAft>
                <a:spcPct val="0"/>
              </a:spcAft>
              <a:buClr>
                <a:srgbClr val="FFCC00"/>
              </a:buClr>
              <a:buSzPct val="120000"/>
              <a:buNone/>
              <a:defRPr/>
            </a:pPr>
            <a:r>
              <a:rPr lang="cs-CZ" sz="2000" b="1" kern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Možně členění didaktických her</a:t>
            </a:r>
          </a:p>
          <a:p>
            <a:pPr lvl="0" algn="just" fontAlgn="base"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cs-CZ" sz="2000" b="1" kern="0" dirty="0" smtClean="0">
                <a:solidFill>
                  <a:srgbClr val="000000"/>
                </a:solidFill>
                <a:latin typeface="Times New Roman" pitchFamily="18" charset="0"/>
              </a:rPr>
              <a:t>Interakční </a:t>
            </a:r>
            <a:r>
              <a:rPr lang="cs-CZ" sz="2000" b="1" kern="0" dirty="0">
                <a:solidFill>
                  <a:srgbClr val="000000"/>
                </a:solidFill>
                <a:latin typeface="Times New Roman" pitchFamily="18" charset="0"/>
              </a:rPr>
              <a:t>hry - </a:t>
            </a:r>
            <a:r>
              <a:rPr lang="cs-CZ" sz="2000" kern="0" dirty="0">
                <a:solidFill>
                  <a:srgbClr val="000000"/>
                </a:solidFill>
                <a:latin typeface="Times New Roman" pitchFamily="18" charset="0"/>
              </a:rPr>
              <a:t>svobodné hry (s hračkami, stavebnicemi, simulace činností), sportovní a skupinové hry (účastnit se mohou všichni hráči), hry s pravidly, společenské hry, myšlenkové a strategické hry, učební hry</a:t>
            </a:r>
            <a:r>
              <a:rPr lang="cs-CZ" sz="2000" kern="0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cs-CZ" sz="2000" kern="0" dirty="0">
              <a:solidFill>
                <a:srgbClr val="000000"/>
              </a:solidFill>
              <a:latin typeface="Times New Roman" pitchFamily="18" charset="0"/>
            </a:endParaRPr>
          </a:p>
          <a:p>
            <a:pPr lvl="0" algn="just" fontAlgn="base"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cs-CZ" sz="2000" b="1" kern="0" dirty="0">
                <a:solidFill>
                  <a:srgbClr val="000000"/>
                </a:solidFill>
                <a:latin typeface="Times New Roman" pitchFamily="18" charset="0"/>
              </a:rPr>
              <a:t>Simulační hry -</a:t>
            </a:r>
            <a:r>
              <a:rPr lang="cs-CZ" sz="2000" kern="0" dirty="0">
                <a:solidFill>
                  <a:srgbClr val="000000"/>
                </a:solidFill>
                <a:latin typeface="Times New Roman" pitchFamily="18" charset="0"/>
              </a:rPr>
              <a:t> hraní rolí, řešení případů, konfliktní hry, loutky, maňásci</a:t>
            </a:r>
            <a:r>
              <a:rPr lang="cs-CZ" sz="2000" kern="0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cs-CZ" sz="2000" kern="0" dirty="0">
              <a:solidFill>
                <a:srgbClr val="000000"/>
              </a:solidFill>
              <a:latin typeface="Times New Roman" pitchFamily="18" charset="0"/>
            </a:endParaRPr>
          </a:p>
          <a:p>
            <a:pPr lvl="0" algn="just" fontAlgn="base"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cs-CZ" sz="2000" b="1" kern="0" dirty="0">
                <a:solidFill>
                  <a:srgbClr val="000000"/>
                </a:solidFill>
                <a:latin typeface="Times New Roman" pitchFamily="18" charset="0"/>
              </a:rPr>
              <a:t>Scénické hry - </a:t>
            </a:r>
            <a:r>
              <a:rPr lang="cs-CZ" sz="2000" kern="0" dirty="0">
                <a:solidFill>
                  <a:srgbClr val="000000"/>
                </a:solidFill>
                <a:latin typeface="Times New Roman" pitchFamily="18" charset="0"/>
              </a:rPr>
              <a:t>rozlišení mezi hráči a diváky, jeviště, rekvizity, speciální oblečení(volná nebo úplná návaznost na divadelní hry</a:t>
            </a:r>
            <a:r>
              <a:rPr lang="cs-CZ" sz="2000" kern="0" dirty="0" smtClean="0">
                <a:solidFill>
                  <a:srgbClr val="000000"/>
                </a:solidFill>
                <a:latin typeface="Times New Roman" pitchFamily="18" charset="0"/>
              </a:rPr>
              <a:t>).</a:t>
            </a:r>
          </a:p>
          <a:p>
            <a:pPr lvl="0" algn="just" fontAlgn="base"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cs-CZ" sz="2000" b="1" kern="0" dirty="0" smtClean="0">
                <a:solidFill>
                  <a:srgbClr val="000000"/>
                </a:solidFill>
                <a:latin typeface="Times New Roman" pitchFamily="18" charset="0"/>
              </a:rPr>
              <a:t>Kognitivní hry</a:t>
            </a:r>
            <a:r>
              <a:rPr lang="cs-CZ" sz="2000" kern="0" dirty="0" smtClean="0">
                <a:solidFill>
                  <a:srgbClr val="000000"/>
                </a:solidFill>
                <a:latin typeface="Times New Roman" pitchFamily="18" charset="0"/>
              </a:rPr>
              <a:t> – hry zaměřené na postřeh, paměť, návrh variant řešení apod. </a:t>
            </a:r>
          </a:p>
          <a:p>
            <a:pPr lvl="0" algn="just" fontAlgn="base"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cs-CZ" sz="2000" b="1" kern="0" dirty="0" smtClean="0">
                <a:solidFill>
                  <a:srgbClr val="000000"/>
                </a:solidFill>
                <a:latin typeface="Times New Roman" pitchFamily="18" charset="0"/>
              </a:rPr>
              <a:t>Pohybové hry </a:t>
            </a:r>
            <a:r>
              <a:rPr lang="cs-CZ" sz="2000" kern="0" dirty="0" smtClean="0">
                <a:solidFill>
                  <a:srgbClr val="000000"/>
                </a:solidFill>
                <a:latin typeface="Times New Roman" pitchFamily="18" charset="0"/>
              </a:rPr>
              <a:t>– </a:t>
            </a:r>
            <a:r>
              <a:rPr lang="cs-CZ" sz="2000" kern="0" dirty="0">
                <a:solidFill>
                  <a:srgbClr val="000000"/>
                </a:solidFill>
                <a:latin typeface="Times New Roman" pitchFamily="18" charset="0"/>
              </a:rPr>
              <a:t>b</a:t>
            </a:r>
            <a:r>
              <a:rPr lang="cs-CZ" sz="2000" kern="0" dirty="0" smtClean="0">
                <a:solidFill>
                  <a:srgbClr val="000000"/>
                </a:solidFill>
                <a:latin typeface="Times New Roman" pitchFamily="18" charset="0"/>
              </a:rPr>
              <a:t>ěhání, skákání přes švihadlo, plazení, chůze pozpátku apod.</a:t>
            </a:r>
          </a:p>
          <a:p>
            <a:pPr lvl="0" algn="just" fontAlgn="base"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endParaRPr lang="cs-CZ" sz="1800" kern="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lvl="0" algn="just" fontAlgn="base"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endParaRPr lang="cs-CZ" sz="1800" kern="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BF0C0-6E5C-4598-871E-E857497FB146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9557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6664"/>
          </a:xfrm>
        </p:spPr>
        <p:txBody>
          <a:bodyPr>
            <a:normAutofit/>
          </a:bodyPr>
          <a:lstStyle/>
          <a:p>
            <a:pPr marL="0" lvl="0" indent="0" algn="just" fontAlgn="base">
              <a:spcAft>
                <a:spcPct val="0"/>
              </a:spcAft>
              <a:buClr>
                <a:srgbClr val="FFCC00"/>
              </a:buClr>
              <a:buSzPct val="120000"/>
              <a:buNone/>
              <a:defRPr/>
            </a:pPr>
            <a:r>
              <a:rPr lang="cs-CZ" sz="2000" b="1" kern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</a:rPr>
              <a:t>Podrobnější hlediska pro klasifikaci didaktických her</a:t>
            </a:r>
          </a:p>
          <a:p>
            <a:pPr lvl="0" algn="just" fontAlgn="base"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cs-CZ" sz="2000" b="1" kern="0" dirty="0" smtClean="0">
                <a:solidFill>
                  <a:srgbClr val="000000"/>
                </a:solidFill>
                <a:latin typeface="Times New Roman" pitchFamily="18" charset="0"/>
              </a:rPr>
              <a:t>Podle délky </a:t>
            </a:r>
            <a:r>
              <a:rPr lang="cs-CZ" sz="2000" b="1" kern="0" dirty="0">
                <a:solidFill>
                  <a:srgbClr val="000000"/>
                </a:solidFill>
                <a:latin typeface="Times New Roman" pitchFamily="18" charset="0"/>
              </a:rPr>
              <a:t>trvání</a:t>
            </a:r>
            <a:r>
              <a:rPr lang="cs-CZ" sz="2000" kern="0" dirty="0">
                <a:solidFill>
                  <a:srgbClr val="000000"/>
                </a:solidFill>
                <a:latin typeface="Times New Roman" pitchFamily="18" charset="0"/>
              </a:rPr>
              <a:t> - hry krátkodobé, dlouhodobé.</a:t>
            </a:r>
            <a:r>
              <a:rPr lang="cs-CZ" sz="2000" b="1" kern="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lvl="0" algn="just" fontAlgn="base"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cs-CZ" sz="2000" b="1" kern="0" dirty="0" smtClean="0">
                <a:solidFill>
                  <a:srgbClr val="000000"/>
                </a:solidFill>
                <a:latin typeface="Times New Roman" pitchFamily="18" charset="0"/>
              </a:rPr>
              <a:t>Podle místo </a:t>
            </a:r>
            <a:r>
              <a:rPr lang="cs-CZ" sz="2000" b="1" kern="0" dirty="0">
                <a:solidFill>
                  <a:srgbClr val="000000"/>
                </a:solidFill>
                <a:latin typeface="Times New Roman" pitchFamily="18" charset="0"/>
              </a:rPr>
              <a:t>konání</a:t>
            </a:r>
            <a:r>
              <a:rPr lang="cs-CZ" sz="2000" kern="0" dirty="0">
                <a:solidFill>
                  <a:srgbClr val="000000"/>
                </a:solidFill>
                <a:latin typeface="Times New Roman" pitchFamily="18" charset="0"/>
              </a:rPr>
              <a:t> – ve třídě, v laboratoři, v dílně, v klubovně, v přírodě, na hřišti. </a:t>
            </a:r>
          </a:p>
          <a:p>
            <a:pPr lvl="0" algn="just" fontAlgn="base"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cs-CZ" sz="2000" b="1" kern="0" dirty="0" smtClean="0">
                <a:solidFill>
                  <a:srgbClr val="000000"/>
                </a:solidFill>
                <a:latin typeface="Times New Roman" pitchFamily="18" charset="0"/>
              </a:rPr>
              <a:t>Podle převládající činnosti </a:t>
            </a:r>
            <a:r>
              <a:rPr lang="cs-CZ" sz="2000" b="1" kern="0" dirty="0">
                <a:solidFill>
                  <a:srgbClr val="000000"/>
                </a:solidFill>
                <a:latin typeface="Times New Roman" pitchFamily="18" charset="0"/>
              </a:rPr>
              <a:t>- </a:t>
            </a:r>
            <a:r>
              <a:rPr lang="cs-CZ" sz="2000" kern="0" dirty="0">
                <a:solidFill>
                  <a:srgbClr val="000000"/>
                </a:solidFill>
                <a:latin typeface="Times New Roman" pitchFamily="18" charset="0"/>
              </a:rPr>
              <a:t>osvojování vědomostí, osvojování praktických dovednosti.</a:t>
            </a:r>
          </a:p>
          <a:p>
            <a:pPr lvl="0" algn="just" fontAlgn="base"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cs-CZ" sz="2000" b="1" kern="0" dirty="0" smtClean="0">
                <a:solidFill>
                  <a:srgbClr val="000000"/>
                </a:solidFill>
                <a:latin typeface="Times New Roman" pitchFamily="18" charset="0"/>
              </a:rPr>
              <a:t>Podle hodnocení </a:t>
            </a:r>
            <a:r>
              <a:rPr lang="cs-CZ" sz="2000" b="1" kern="0" dirty="0">
                <a:solidFill>
                  <a:srgbClr val="000000"/>
                </a:solidFill>
                <a:latin typeface="Times New Roman" pitchFamily="18" charset="0"/>
              </a:rPr>
              <a:t>- </a:t>
            </a:r>
            <a:r>
              <a:rPr lang="cs-CZ" sz="2000" kern="0" dirty="0">
                <a:solidFill>
                  <a:srgbClr val="000000"/>
                </a:solidFill>
                <a:latin typeface="Times New Roman" pitchFamily="18" charset="0"/>
              </a:rPr>
              <a:t>kvantita, kvalita, čas výkonu, hodnotitel učitel - žák.</a:t>
            </a:r>
          </a:p>
          <a:p>
            <a:pPr marL="0" lvl="0" indent="0" algn="just" fontAlgn="base">
              <a:spcAft>
                <a:spcPct val="0"/>
              </a:spcAft>
              <a:buClr>
                <a:srgbClr val="FFCC00"/>
              </a:buClr>
              <a:buSzPct val="120000"/>
              <a:buNone/>
            </a:pPr>
            <a:endParaRPr kumimoji="0" lang="cs-CZ" altLang="cs-CZ" sz="1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lvl="0" indent="0" algn="just" fontAlgn="base">
              <a:spcAft>
                <a:spcPct val="0"/>
              </a:spcAft>
              <a:buClr>
                <a:srgbClr val="FFCC00"/>
              </a:buClr>
              <a:buSzPct val="120000"/>
              <a:buNone/>
            </a:pPr>
            <a:r>
              <a:rPr kumimoji="0" lang="cs-CZ" alt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Situační hry </a:t>
            </a:r>
            <a:r>
              <a:rPr kumimoji="0" lang="cs-CZ" altLang="cs-CZ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- podstata spočívá v hledání postupů vedoucích k řešení určité konkrétní situace, případu, která je žákům prezentována k řešení. Při realizaci jsou žáci spíše statickými pozorovateli. Východisko - přesný popis konkrétní situace, doplněný např. schématy, obrazem, videozáznamem apod. Úkolem žáků je najít (navrhnout) postup, jak danou situaci řešit. Tvořivý moment lze vidět ve vyhledávání potřebných informací, v rozhodování o postupu i v síle představivosti, pomocí níž se anticipuje optimální řešení.</a:t>
            </a:r>
          </a:p>
          <a:p>
            <a:pPr marL="266700" lvl="0" indent="-266700" fontAlgn="base">
              <a:spcAft>
                <a:spcPct val="0"/>
              </a:spcAft>
              <a:buClr>
                <a:srgbClr val="FFCC00"/>
              </a:buClr>
              <a:buSzPct val="120000"/>
              <a:buNone/>
              <a:defRPr/>
            </a:pPr>
            <a:endParaRPr lang="cs-CZ" sz="1800" b="1" kern="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266700" lvl="0" indent="-266700" fontAlgn="base">
              <a:spcAft>
                <a:spcPct val="0"/>
              </a:spcAft>
              <a:buClr>
                <a:srgbClr val="FFCC00"/>
              </a:buClr>
              <a:buSzPct val="120000"/>
              <a:buNone/>
              <a:defRPr/>
            </a:pPr>
            <a:endParaRPr lang="cs-CZ" sz="1800" b="1" kern="0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BF0C0-6E5C-4598-871E-E857497FB146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592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76664"/>
          </a:xfrm>
        </p:spPr>
        <p:txBody>
          <a:bodyPr>
            <a:normAutofit fontScale="92500" lnSpcReduction="10000"/>
          </a:bodyPr>
          <a:lstStyle/>
          <a:p>
            <a:pPr marL="266700" lvl="0" indent="-266700" fontAlgn="base">
              <a:spcAft>
                <a:spcPct val="0"/>
              </a:spcAft>
              <a:buClr>
                <a:srgbClr val="FFCC00"/>
              </a:buClr>
              <a:buSzPct val="120000"/>
              <a:buNone/>
              <a:defRPr/>
            </a:pPr>
            <a:r>
              <a:rPr lang="cs-CZ" sz="2200" b="1" kern="0" dirty="0">
                <a:solidFill>
                  <a:srgbClr val="F79646">
                    <a:lumMod val="50000"/>
                  </a:srgbClr>
                </a:solidFill>
                <a:latin typeface="Times New Roman" pitchFamily="18" charset="0"/>
              </a:rPr>
              <a:t>Didaktický  postup k začlenění didaktických her do výuky</a:t>
            </a:r>
          </a:p>
          <a:p>
            <a:pPr lvl="0" algn="just" fontAlgn="base">
              <a:spcAft>
                <a:spcPct val="0"/>
              </a:spcAft>
              <a:buClr>
                <a:srgbClr val="000000"/>
              </a:buClr>
              <a:buSzPct val="120000"/>
              <a:buFont typeface="+mj-lt"/>
              <a:buAutoNum type="arabicPeriod"/>
              <a:defRPr/>
            </a:pPr>
            <a:r>
              <a:rPr lang="cs-CZ" sz="2200" kern="0" dirty="0">
                <a:solidFill>
                  <a:srgbClr val="000000"/>
                </a:solidFill>
                <a:latin typeface="Times New Roman" pitchFamily="18" charset="0"/>
              </a:rPr>
              <a:t>Vytyčení cílů hry (kognitivních, sociálních, emocionálních, ujasnění důvodů pro volbu konkrétní hry).</a:t>
            </a:r>
          </a:p>
          <a:p>
            <a:pPr lvl="0" algn="just" fontAlgn="base">
              <a:spcAft>
                <a:spcPct val="0"/>
              </a:spcAft>
              <a:buClr>
                <a:srgbClr val="000000"/>
              </a:buClr>
              <a:buSzPct val="120000"/>
              <a:buFont typeface="+mj-lt"/>
              <a:buAutoNum type="arabicPeriod"/>
              <a:defRPr/>
            </a:pPr>
            <a:r>
              <a:rPr lang="cs-CZ" sz="2200" kern="0" dirty="0">
                <a:solidFill>
                  <a:srgbClr val="000000"/>
                </a:solidFill>
                <a:latin typeface="Times New Roman" pitchFamily="18" charset="0"/>
              </a:rPr>
              <a:t>Diagnóza připravenosti žáků (potřebné vědomosti, dovednosti a zkušenosti).</a:t>
            </a:r>
          </a:p>
          <a:p>
            <a:pPr lvl="0" algn="just" fontAlgn="base">
              <a:spcAft>
                <a:spcPct val="0"/>
              </a:spcAft>
              <a:buClr>
                <a:srgbClr val="000000"/>
              </a:buClr>
              <a:buSzPct val="120000"/>
              <a:buFont typeface="+mj-lt"/>
              <a:buAutoNum type="arabicPeriod"/>
              <a:defRPr/>
            </a:pPr>
            <a:r>
              <a:rPr lang="cs-CZ" sz="2200" kern="0" dirty="0">
                <a:solidFill>
                  <a:srgbClr val="000000"/>
                </a:solidFill>
                <a:latin typeface="Times New Roman" pitchFamily="18" charset="0"/>
              </a:rPr>
              <a:t>Ujasnění pravidel hry (jejich znalost žáky, jejich upevnění nebo obměna).</a:t>
            </a:r>
          </a:p>
          <a:p>
            <a:pPr lvl="0" algn="just" fontAlgn="base"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  <a:defRPr/>
            </a:pPr>
            <a:r>
              <a:rPr lang="cs-CZ" sz="2200" kern="0" dirty="0">
                <a:solidFill>
                  <a:srgbClr val="000000"/>
                </a:solidFill>
                <a:latin typeface="Times New Roman" pitchFamily="18" charset="0"/>
              </a:rPr>
              <a:t>Vymezení úlohy vedoucího hry a stanovení způsobu hodnocení (řízení, hodnocení, může i žák pokud má zkušenosti, diskuse). </a:t>
            </a:r>
          </a:p>
          <a:p>
            <a:pPr lvl="0" algn="just" fontAlgn="base">
              <a:spcAft>
                <a:spcPct val="0"/>
              </a:spcAft>
              <a:buClr>
                <a:srgbClr val="000000"/>
              </a:buClr>
              <a:buSzPct val="120000"/>
              <a:buFont typeface="+mj-lt"/>
              <a:buAutoNum type="arabicPeriod"/>
              <a:defRPr/>
            </a:pPr>
            <a:r>
              <a:rPr lang="cs-CZ" sz="2200" kern="0" dirty="0">
                <a:solidFill>
                  <a:srgbClr val="000000"/>
                </a:solidFill>
                <a:latin typeface="Times New Roman" pitchFamily="18" charset="0"/>
              </a:rPr>
              <a:t>Zajištění vhodného místa (uspořádání místnosti, úprava terénu).</a:t>
            </a:r>
          </a:p>
          <a:p>
            <a:pPr lvl="0" algn="just" fontAlgn="base">
              <a:spcAft>
                <a:spcPct val="0"/>
              </a:spcAft>
              <a:buClr>
                <a:srgbClr val="000000"/>
              </a:buClr>
              <a:buSzPct val="120000"/>
              <a:buFont typeface="+mj-lt"/>
              <a:buAutoNum type="arabicPeriod"/>
              <a:defRPr/>
            </a:pPr>
            <a:r>
              <a:rPr lang="cs-CZ" sz="2200" kern="0" dirty="0">
                <a:solidFill>
                  <a:srgbClr val="000000"/>
                </a:solidFill>
                <a:latin typeface="Times New Roman" pitchFamily="18" charset="0"/>
              </a:rPr>
              <a:t>Příprava pomůcek a materiálu (vlastní výroba).</a:t>
            </a:r>
          </a:p>
          <a:p>
            <a:pPr lvl="0" algn="just" fontAlgn="base">
              <a:spcAft>
                <a:spcPct val="0"/>
              </a:spcAft>
              <a:buClr>
                <a:srgbClr val="000000"/>
              </a:buClr>
              <a:buSzPct val="120000"/>
              <a:buFont typeface="+mj-lt"/>
              <a:buAutoNum type="arabicPeriod"/>
              <a:defRPr/>
            </a:pPr>
            <a:r>
              <a:rPr lang="cs-CZ" sz="2200" kern="0" dirty="0">
                <a:solidFill>
                  <a:srgbClr val="000000"/>
                </a:solidFill>
                <a:latin typeface="Times New Roman" pitchFamily="18" charset="0"/>
              </a:rPr>
              <a:t>Určení časového limitu hry (rozvrh průběhu hry, časové možnosti účastníků).</a:t>
            </a:r>
          </a:p>
          <a:p>
            <a:pPr lvl="0" algn="just" fontAlgn="base">
              <a:spcAft>
                <a:spcPct val="0"/>
              </a:spcAft>
              <a:buClr>
                <a:srgbClr val="000000"/>
              </a:buClr>
              <a:buSzPct val="120000"/>
              <a:buFont typeface="+mj-lt"/>
              <a:buAutoNum type="arabicPeriod"/>
              <a:defRPr/>
            </a:pPr>
            <a:r>
              <a:rPr lang="cs-CZ" sz="2200" kern="0" dirty="0">
                <a:solidFill>
                  <a:srgbClr val="000000"/>
                </a:solidFill>
                <a:latin typeface="Times New Roman" pitchFamily="18" charset="0"/>
              </a:rPr>
              <a:t>Promyšlení případných variant (možné modifikace, iniciativa žáků, rušivé zásahy).</a:t>
            </a:r>
          </a:p>
          <a:p>
            <a:pPr marL="0" lvl="0" indent="0" algn="just" fontAlgn="base">
              <a:spcAft>
                <a:spcPct val="0"/>
              </a:spcAft>
              <a:buClr>
                <a:srgbClr val="FFCC00"/>
              </a:buClr>
              <a:buSzPct val="120000"/>
              <a:buNone/>
              <a:defRPr/>
            </a:pPr>
            <a:endParaRPr lang="cs-CZ" sz="2200" b="1" kern="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0" lvl="0" indent="0" algn="just" fontAlgn="base">
              <a:spcAft>
                <a:spcPct val="0"/>
              </a:spcAft>
              <a:buClr>
                <a:srgbClr val="FFCC00"/>
              </a:buClr>
              <a:buSzPct val="120000"/>
              <a:buNone/>
              <a:defRPr/>
            </a:pPr>
            <a:r>
              <a:rPr lang="cs-CZ" sz="2200" b="1" kern="0" dirty="0" smtClean="0">
                <a:solidFill>
                  <a:srgbClr val="000000"/>
                </a:solidFill>
                <a:latin typeface="Times New Roman" pitchFamily="18" charset="0"/>
              </a:rPr>
              <a:t>Příprava </a:t>
            </a:r>
            <a:r>
              <a:rPr lang="cs-CZ" sz="2200" b="1" kern="0" dirty="0">
                <a:solidFill>
                  <a:srgbClr val="000000"/>
                </a:solidFill>
                <a:latin typeface="Times New Roman" pitchFamily="18" charset="0"/>
              </a:rPr>
              <a:t>didaktických her </a:t>
            </a:r>
            <a:r>
              <a:rPr lang="cs-CZ" sz="2200" kern="0" dirty="0">
                <a:solidFill>
                  <a:srgbClr val="000000"/>
                </a:solidFill>
                <a:latin typeface="Times New Roman" pitchFamily="18" charset="0"/>
              </a:rPr>
              <a:t>je náročná. Je třeba postupovat uvážlivě a respektovat všechny okolnosti, které zařazení hry do výuky ovlivňují a podmiňují. </a:t>
            </a:r>
            <a:endParaRPr lang="cs-CZ" sz="2200" kern="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0" lvl="0" indent="0" algn="just" fontAlgn="base">
              <a:spcAft>
                <a:spcPct val="0"/>
              </a:spcAft>
              <a:buClr>
                <a:srgbClr val="FFCC00"/>
              </a:buClr>
              <a:buSzPct val="120000"/>
              <a:buNone/>
              <a:defRPr/>
            </a:pPr>
            <a:endParaRPr lang="cs-CZ" sz="1800" kern="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0" lvl="0" indent="0" algn="just" fontAlgn="base">
              <a:spcAft>
                <a:spcPct val="0"/>
              </a:spcAft>
              <a:buClr>
                <a:srgbClr val="FFCC00"/>
              </a:buClr>
              <a:buSzPct val="120000"/>
              <a:buNone/>
              <a:defRPr/>
            </a:pPr>
            <a:endParaRPr lang="cs-CZ" sz="1800" b="1" kern="0" dirty="0">
              <a:latin typeface="Times New Roman" pitchFamily="18" charset="0"/>
            </a:endParaRPr>
          </a:p>
          <a:p>
            <a:pPr marL="0" lvl="0" indent="0" algn="just" fontAlgn="base">
              <a:spcAft>
                <a:spcPct val="0"/>
              </a:spcAft>
              <a:buClr>
                <a:srgbClr val="FFCC00"/>
              </a:buClr>
              <a:buSzPct val="120000"/>
              <a:buNone/>
              <a:defRPr/>
            </a:pPr>
            <a:endParaRPr lang="cs-CZ" sz="1800" b="1" kern="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BF0C0-6E5C-4598-871E-E857497FB146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9033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>
            <a:noAutofit/>
          </a:bodyPr>
          <a:lstStyle/>
          <a:p>
            <a:pPr marL="0" lvl="0" indent="0" algn="just" fontAlgn="base">
              <a:spcAft>
                <a:spcPct val="0"/>
              </a:spcAft>
              <a:buClr>
                <a:srgbClr val="FFCC00"/>
              </a:buClr>
              <a:buSzPct val="120000"/>
              <a:buNone/>
              <a:defRPr/>
            </a:pPr>
            <a:r>
              <a:rPr lang="cs-CZ" sz="2000" b="1" kern="0" dirty="0">
                <a:solidFill>
                  <a:srgbClr val="F79646">
                    <a:lumMod val="50000"/>
                  </a:srgbClr>
                </a:solidFill>
                <a:latin typeface="Times New Roman" pitchFamily="18" charset="0"/>
              </a:rPr>
              <a:t>Vybrané příklady didaktických her</a:t>
            </a:r>
          </a:p>
          <a:p>
            <a:pPr lvl="0" algn="just" fontAlgn="base">
              <a:spcAft>
                <a:spcPct val="0"/>
              </a:spcAft>
              <a:buClr>
                <a:prstClr val="black"/>
              </a:buClr>
              <a:buSzPct val="120000"/>
              <a:defRPr/>
            </a:pPr>
            <a:r>
              <a:rPr lang="cs-CZ" sz="2000" kern="0" dirty="0">
                <a:solidFill>
                  <a:prstClr val="black"/>
                </a:solidFill>
                <a:latin typeface="Times New Roman" pitchFamily="18" charset="0"/>
              </a:rPr>
              <a:t>Doplňovačky, křížovky, hry typu kufr, bingo, pexeso apod. </a:t>
            </a:r>
          </a:p>
          <a:p>
            <a:pPr marL="0" lvl="0" indent="0" algn="just" fontAlgn="base">
              <a:spcAft>
                <a:spcPct val="0"/>
              </a:spcAft>
              <a:buClr>
                <a:srgbClr val="FFCC00"/>
              </a:buClr>
              <a:buSzPct val="120000"/>
              <a:buNone/>
              <a:defRPr/>
            </a:pPr>
            <a:endParaRPr lang="cs-CZ" sz="2000" b="1" kern="0" dirty="0">
              <a:solidFill>
                <a:prstClr val="black"/>
              </a:solidFill>
              <a:latin typeface="Times New Roman" pitchFamily="18" charset="0"/>
            </a:endParaRPr>
          </a:p>
          <a:p>
            <a:pPr marL="0" indent="0">
              <a:buNone/>
            </a:pPr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Vybrané náměty konkrétních didaktických her</a:t>
            </a:r>
            <a:endParaRPr lang="cs-CZ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Hra “Hádej, na co myslím“ </a:t>
            </a: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Motivační hra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prohloubení zájmu o určité objekty a ke zdokonalení myšlení i verbalizace. Učitel postaví před žáky soubor různých objektů (např. učební pomůcky, výrobky, tabulky s názvy, mapy, chemické prvky a pod). Poté nechá žáky hádat, na který z těchto předmětů právě myslí. Žáci mohou klást jen nepřímé otázky (týkající se materiálu, ze kterého je pomůcka vyrobena, funkce pomůcky, její původ apod.). Učitel odpovídá ano – ne - částečně. Přitom odmítá přímé otázky a žáci vylučovací metodou dospívají k řešení. Tato hra může přispět k oživení výuky, účinnému opakování i prohloubení učiva.</a:t>
            </a:r>
          </a:p>
          <a:p>
            <a:pPr marL="0" lvl="0" indent="0" algn="just">
              <a:buNone/>
            </a:pPr>
            <a:endParaRPr lang="cs-CZ" sz="2000" b="1" dirty="0" smtClean="0">
              <a:solidFill>
                <a:prstClr val="black">
                  <a:lumMod val="95000"/>
                  <a:lumOff val="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cs-CZ" sz="20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sz="20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Hra „Domino“</a:t>
            </a:r>
          </a:p>
          <a:p>
            <a:pPr marL="0" lvl="0" indent="0" algn="just">
              <a:buNone/>
            </a:pPr>
            <a:r>
              <a:rPr lang="cs-CZ" sz="20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Vytvoříme dvojice pojmů z příslušného odborného předmětu (např. 30 dvojic), které k sobě významově patří (např. veličina a jednotka, název součástky a schématická značka apod.). </a:t>
            </a:r>
          </a:p>
          <a:p>
            <a:pPr marL="0" indent="0">
              <a:buNone/>
            </a:pPr>
            <a:endParaRPr lang="cs-CZ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BF0C0-6E5C-4598-871E-E857497FB146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705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cs-CZ" sz="20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cs-CZ" sz="20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napětí   -    Volt</a:t>
            </a:r>
          </a:p>
          <a:p>
            <a:pPr marL="0" lvl="0" indent="0" algn="just">
              <a:buNone/>
            </a:pPr>
            <a:r>
              <a:rPr lang="cs-CZ" sz="20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El. proud  -   </a:t>
            </a:r>
            <a:r>
              <a:rPr lang="cs-CZ" sz="2000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Amper</a:t>
            </a:r>
            <a:endParaRPr lang="cs-CZ" sz="2000" dirty="0">
              <a:solidFill>
                <a:prstClr val="black">
                  <a:lumMod val="95000"/>
                  <a:lumOff val="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cs-CZ" sz="20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Pojmy dáme na čtverečky papíru. Žáci skládají dvojice čtverečků k sobě podle pravidel této známé hry. Kdo má nejvíc správných dvojic, vyhrává.</a:t>
            </a:r>
          </a:p>
          <a:p>
            <a:pPr marL="0" indent="0">
              <a:buNone/>
            </a:pPr>
            <a:endParaRPr lang="cs-CZ" sz="2000" u="sng" dirty="0">
              <a:effectLst/>
              <a:latin typeface="Times New Roman" panose="02020603050405020304" pitchFamily="18" charset="0"/>
              <a:ea typeface="SimSun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000" b="1" dirty="0" smtClean="0">
                <a:effectLst/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3. Hra „Propíchnutá krabička“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2000" dirty="0" smtClean="0">
                <a:effectLst/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Podívejte se na obrázek, který je vlevo. Budete asi předpokládat, že pokud zatlačíte na jeden konec špejle, druhý se z krabičky vysune. Avšak opak je pravdou. Když zatlačíme na jeden konec (libovolný), druhý zajede dovnitř. Zkuste si představit, jak je krabička upravena uvnitř. </a:t>
            </a:r>
            <a:r>
              <a:rPr lang="cs-CZ" sz="2000" b="1" dirty="0" smtClean="0">
                <a:effectLst/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 </a:t>
            </a:r>
            <a:endParaRPr lang="cs-CZ" sz="2000" dirty="0" smtClean="0">
              <a:effectLst/>
              <a:latin typeface="Times New Roman" panose="02020603050405020304" pitchFamily="18" charset="0"/>
              <a:ea typeface="SimSun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509120"/>
            <a:ext cx="5772150" cy="163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BF0C0-6E5C-4598-871E-E857497FB146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3794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Použité prameny:</a:t>
            </a:r>
          </a:p>
          <a:p>
            <a:pPr marL="0" indent="0">
              <a:buNone/>
            </a:pPr>
            <a: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PECINA, P., ZORMANOVÁ, L. </a:t>
            </a:r>
            <a:r>
              <a:rPr lang="cs-CZ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Metody a formy aktivní práce žáků v teorii a praxi. </a:t>
            </a:r>
            <a: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Brno: MU, 2009, 147 s. ISBN 978-80-210-4834-8.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BF0C0-6E5C-4598-871E-E857497FB146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72059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752</Words>
  <Application>Microsoft Office PowerPoint</Application>
  <PresentationFormat>Předvádění na obrazovce 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Didaktické hry ve výuce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Didaktické hry ve výuce</dc:title>
  <dc:creator>PPecina</dc:creator>
  <cp:lastModifiedBy>PPecina</cp:lastModifiedBy>
  <cp:revision>5</cp:revision>
  <dcterms:created xsi:type="dcterms:W3CDTF">2017-02-22T13:59:43Z</dcterms:created>
  <dcterms:modified xsi:type="dcterms:W3CDTF">2017-02-22T14:53:06Z</dcterms:modified>
</cp:coreProperties>
</file>