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8" r:id="rId3"/>
    <p:sldId id="257" r:id="rId4"/>
    <p:sldId id="263" r:id="rId5"/>
    <p:sldId id="259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48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40F686-13ED-481A-B778-850628001625}" type="datetimeFigureOut">
              <a:rPr lang="cs-CZ" smtClean="0"/>
              <a:t>16.10.2024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AA81A-A566-4685-8315-B1946E865C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2701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9AA81A-A566-4685-8315-B1946E865CDB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2564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64C8-E276-4536-A4B9-40772A061B51}" type="datetimeFigureOut">
              <a:rPr lang="cs-CZ" smtClean="0"/>
              <a:t>16.10.2024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5980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64C8-E276-4536-A4B9-40772A061B51}" type="datetimeFigureOut">
              <a:rPr lang="cs-CZ" smtClean="0"/>
              <a:t>16.10.2024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0083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64C8-E276-4536-A4B9-40772A061B51}" type="datetimeFigureOut">
              <a:rPr lang="cs-CZ" smtClean="0"/>
              <a:t>16.10.2024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0531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64C8-E276-4536-A4B9-40772A061B51}" type="datetimeFigureOut">
              <a:rPr lang="cs-CZ" smtClean="0"/>
              <a:t>16.10.2024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9297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64C8-E276-4536-A4B9-40772A061B51}" type="datetimeFigureOut">
              <a:rPr lang="cs-CZ" smtClean="0"/>
              <a:t>16.10.2024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6546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64C8-E276-4536-A4B9-40772A061B51}" type="datetimeFigureOut">
              <a:rPr lang="cs-CZ" smtClean="0"/>
              <a:t>16.10.2024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908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64C8-E276-4536-A4B9-40772A061B51}" type="datetimeFigureOut">
              <a:rPr lang="cs-CZ" smtClean="0"/>
              <a:t>16.10.2024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3025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64C8-E276-4536-A4B9-40772A061B51}" type="datetimeFigureOut">
              <a:rPr lang="cs-CZ" smtClean="0"/>
              <a:t>16.10.2024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9464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64C8-E276-4536-A4B9-40772A061B51}" type="datetimeFigureOut">
              <a:rPr lang="cs-CZ" smtClean="0"/>
              <a:t>16.10.2024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7459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64C8-E276-4536-A4B9-40772A061B51}" type="datetimeFigureOut">
              <a:rPr lang="cs-CZ" smtClean="0"/>
              <a:t>16.10.2024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3385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E64C8-E276-4536-A4B9-40772A061B51}" type="datetimeFigureOut">
              <a:rPr lang="cs-CZ" smtClean="0"/>
              <a:t>16.10.2024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432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0E64C8-E276-4536-A4B9-40772A061B51}" type="datetimeFigureOut">
              <a:rPr lang="cs-CZ" smtClean="0"/>
              <a:t>16.10.2024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A56705-494D-4E18-B877-5837B4F6E79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1132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3B9D9B-52F7-5620-C00B-B10097CCE8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Vybrané praktické aplikace AI</a:t>
            </a:r>
          </a:p>
        </p:txBody>
      </p:sp>
    </p:spTree>
    <p:extLst>
      <p:ext uri="{BB962C8B-B14F-4D97-AF65-F5344CB8AC3E}">
        <p14:creationId xmlns:p14="http://schemas.microsoft.com/office/powerpoint/2010/main" val="542080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0ED20BD4-BE43-1548-E725-BA3A3625C804}"/>
              </a:ext>
            </a:extLst>
          </p:cNvPr>
          <p:cNvSpPr txBox="1"/>
          <p:nvPr/>
        </p:nvSpPr>
        <p:spPr>
          <a:xfrm>
            <a:off x="495860" y="2746233"/>
            <a:ext cx="1461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/>
              <a:t>Chemist</a:t>
            </a:r>
            <a:r>
              <a:rPr lang="cs-CZ" b="1" dirty="0"/>
              <a:t> AI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296FD5A2-310C-19A3-B563-A2E1E52A2AC9}"/>
              </a:ext>
            </a:extLst>
          </p:cNvPr>
          <p:cNvSpPr txBox="1"/>
          <p:nvPr/>
        </p:nvSpPr>
        <p:spPr>
          <a:xfrm>
            <a:off x="2519266" y="2760653"/>
            <a:ext cx="25030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chemistai.org</a:t>
            </a:r>
            <a:r>
              <a:rPr lang="cs-CZ" dirty="0"/>
              <a:t>/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490F697F-90A2-097F-D4C1-DB90EBA12174}"/>
              </a:ext>
            </a:extLst>
          </p:cNvPr>
          <p:cNvSpPr txBox="1"/>
          <p:nvPr/>
        </p:nvSpPr>
        <p:spPr>
          <a:xfrm>
            <a:off x="2780522" y="1375534"/>
            <a:ext cx="21087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aidetem.cz</a:t>
            </a:r>
            <a:r>
              <a:rPr lang="cs-CZ" dirty="0"/>
              <a:t>/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938142CC-73D0-1976-FBB5-866A96C60E24}"/>
              </a:ext>
            </a:extLst>
          </p:cNvPr>
          <p:cNvSpPr txBox="1"/>
          <p:nvPr/>
        </p:nvSpPr>
        <p:spPr>
          <a:xfrm>
            <a:off x="3192955" y="429208"/>
            <a:ext cx="1997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AI </a:t>
            </a:r>
            <a:r>
              <a:rPr lang="en-US" sz="2800" b="1" dirty="0" err="1"/>
              <a:t>ve</a:t>
            </a:r>
            <a:r>
              <a:rPr lang="en-US" sz="2800" b="1" dirty="0"/>
              <a:t> v</a:t>
            </a:r>
            <a:r>
              <a:rPr lang="cs-CZ" sz="2800" b="1" dirty="0"/>
              <a:t>ý</a:t>
            </a:r>
            <a:r>
              <a:rPr lang="en-US" sz="2800" b="1" dirty="0" err="1"/>
              <a:t>uce</a:t>
            </a:r>
            <a:endParaRPr lang="cs-CZ" sz="2800" b="1" dirty="0"/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F057BC61-8C09-E614-90EF-7D4132AB13BA}"/>
              </a:ext>
            </a:extLst>
          </p:cNvPr>
          <p:cNvSpPr txBox="1"/>
          <p:nvPr/>
        </p:nvSpPr>
        <p:spPr>
          <a:xfrm>
            <a:off x="495860" y="1434527"/>
            <a:ext cx="1461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AI dětem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FECA1639-07CE-2A85-3D31-B331EB3A10CA}"/>
              </a:ext>
            </a:extLst>
          </p:cNvPr>
          <p:cNvSpPr txBox="1"/>
          <p:nvPr/>
        </p:nvSpPr>
        <p:spPr>
          <a:xfrm>
            <a:off x="340350" y="4536471"/>
            <a:ext cx="138733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800" b="1" dirty="0" err="1">
                <a:effectLst/>
                <a:ea typeface="Cambria" panose="02040503050406030204" pitchFamily="18" charset="0"/>
              </a:rPr>
              <a:t>ChatGPT</a:t>
            </a:r>
            <a:endParaRPr lang="cs-CZ" sz="1800" b="1" dirty="0">
              <a:effectLst/>
              <a:ea typeface="Cambria" panose="02040503050406030204" pitchFamily="18" charset="0"/>
            </a:endParaRP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FAB3139B-D125-E1F7-9AEC-561F8E550DA7}"/>
              </a:ext>
            </a:extLst>
          </p:cNvPr>
          <p:cNvSpPr txBox="1"/>
          <p:nvPr/>
        </p:nvSpPr>
        <p:spPr>
          <a:xfrm>
            <a:off x="2780522" y="3684435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talkai.info</a:t>
            </a:r>
            <a:r>
              <a:rPr lang="cs-CZ" dirty="0"/>
              <a:t>/cs/</a:t>
            </a: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D8EC34EB-3B3E-782F-0BCD-636519F47223}"/>
              </a:ext>
            </a:extLst>
          </p:cNvPr>
          <p:cNvSpPr txBox="1"/>
          <p:nvPr/>
        </p:nvSpPr>
        <p:spPr>
          <a:xfrm>
            <a:off x="2687216" y="458122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chatgpt.com</a:t>
            </a:r>
            <a:r>
              <a:rPr lang="cs-CZ" dirty="0"/>
              <a:t>/</a:t>
            </a: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212E8709-4F3D-3C3C-5379-F5A29256ABDF}"/>
              </a:ext>
            </a:extLst>
          </p:cNvPr>
          <p:cNvSpPr txBox="1"/>
          <p:nvPr/>
        </p:nvSpPr>
        <p:spPr>
          <a:xfrm>
            <a:off x="340350" y="5093451"/>
            <a:ext cx="11451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 err="1">
                <a:ea typeface="Cambria" panose="02040503050406030204" pitchFamily="18" charset="0"/>
              </a:rPr>
              <a:t>Gemini</a:t>
            </a:r>
            <a:endParaRPr lang="cs-CZ" b="1" dirty="0">
              <a:ea typeface="Cambria" panose="02040503050406030204" pitchFamily="18" charset="0"/>
            </a:endParaRPr>
          </a:p>
        </p:txBody>
      </p:sp>
      <p:sp>
        <p:nvSpPr>
          <p:cNvPr id="24" name="TextovéPole 23">
            <a:extLst>
              <a:ext uri="{FF2B5EF4-FFF2-40B4-BE49-F238E27FC236}">
                <a16:creationId xmlns:a16="http://schemas.microsoft.com/office/drawing/2014/main" id="{37389065-30D7-591E-F09D-2D6DD72B60AE}"/>
              </a:ext>
            </a:extLst>
          </p:cNvPr>
          <p:cNvSpPr txBox="1"/>
          <p:nvPr/>
        </p:nvSpPr>
        <p:spPr>
          <a:xfrm>
            <a:off x="2286000" y="556987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copilot.microsoft.com</a:t>
            </a:r>
            <a:r>
              <a:rPr lang="cs-CZ" dirty="0"/>
              <a:t>/</a:t>
            </a:r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6A965C46-AA3D-94D4-425E-99C5B7732A0D}"/>
              </a:ext>
            </a:extLst>
          </p:cNvPr>
          <p:cNvSpPr txBox="1"/>
          <p:nvPr/>
        </p:nvSpPr>
        <p:spPr>
          <a:xfrm>
            <a:off x="340350" y="5616256"/>
            <a:ext cx="11451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 err="1">
                <a:ea typeface="Cambria" panose="02040503050406030204" pitchFamily="18" charset="0"/>
              </a:rPr>
              <a:t>Copilot</a:t>
            </a:r>
            <a:endParaRPr lang="cs-CZ" b="1" dirty="0">
              <a:ea typeface="Cambria" panose="02040503050406030204" pitchFamily="18" charset="0"/>
            </a:endParaRPr>
          </a:p>
        </p:txBody>
      </p:sp>
      <p:sp>
        <p:nvSpPr>
          <p:cNvPr id="26" name="TextovéPole 25">
            <a:extLst>
              <a:ext uri="{FF2B5EF4-FFF2-40B4-BE49-F238E27FC236}">
                <a16:creationId xmlns:a16="http://schemas.microsoft.com/office/drawing/2014/main" id="{3889373C-B24A-3640-CEE1-3BC4B7F9115D}"/>
              </a:ext>
            </a:extLst>
          </p:cNvPr>
          <p:cNvSpPr txBox="1"/>
          <p:nvPr/>
        </p:nvSpPr>
        <p:spPr>
          <a:xfrm>
            <a:off x="582493" y="3557770"/>
            <a:ext cx="11451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>
                <a:ea typeface="Cambria" panose="02040503050406030204" pitchFamily="18" charset="0"/>
              </a:rPr>
              <a:t>Talk AI</a:t>
            </a:r>
          </a:p>
        </p:txBody>
      </p:sp>
      <p:sp>
        <p:nvSpPr>
          <p:cNvPr id="28" name="TextovéPole 27">
            <a:extLst>
              <a:ext uri="{FF2B5EF4-FFF2-40B4-BE49-F238E27FC236}">
                <a16:creationId xmlns:a16="http://schemas.microsoft.com/office/drawing/2014/main" id="{A0652220-D293-CB45-C510-2729D24E371A}"/>
              </a:ext>
            </a:extLst>
          </p:cNvPr>
          <p:cNvSpPr txBox="1"/>
          <p:nvPr/>
        </p:nvSpPr>
        <p:spPr>
          <a:xfrm>
            <a:off x="2286000" y="509345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gemini.google.com</a:t>
            </a:r>
            <a:r>
              <a:rPr lang="cs-CZ" dirty="0"/>
              <a:t>/</a:t>
            </a:r>
          </a:p>
        </p:txBody>
      </p:sp>
      <p:sp>
        <p:nvSpPr>
          <p:cNvPr id="30" name="TextovéPole 29">
            <a:extLst>
              <a:ext uri="{FF2B5EF4-FFF2-40B4-BE49-F238E27FC236}">
                <a16:creationId xmlns:a16="http://schemas.microsoft.com/office/drawing/2014/main" id="{26B5BCC4-7C72-449C-0324-B4453FE22C16}"/>
              </a:ext>
            </a:extLst>
          </p:cNvPr>
          <p:cNvSpPr txBox="1"/>
          <p:nvPr/>
        </p:nvSpPr>
        <p:spPr>
          <a:xfrm>
            <a:off x="340350" y="6139061"/>
            <a:ext cx="10843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>
                <a:ea typeface="Cambria" panose="02040503050406030204" pitchFamily="18" charset="0"/>
              </a:rPr>
              <a:t>Claude</a:t>
            </a:r>
            <a:endParaRPr lang="cs-CZ" b="1" dirty="0"/>
          </a:p>
        </p:txBody>
      </p:sp>
      <p:sp>
        <p:nvSpPr>
          <p:cNvPr id="32" name="TextovéPole 31">
            <a:extLst>
              <a:ext uri="{FF2B5EF4-FFF2-40B4-BE49-F238E27FC236}">
                <a16:creationId xmlns:a16="http://schemas.microsoft.com/office/drawing/2014/main" id="{B090C866-54B3-649A-8888-51C3F5F6A877}"/>
              </a:ext>
            </a:extLst>
          </p:cNvPr>
          <p:cNvSpPr txBox="1"/>
          <p:nvPr/>
        </p:nvSpPr>
        <p:spPr>
          <a:xfrm>
            <a:off x="2780522" y="605946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claude.ai</a:t>
            </a:r>
            <a:r>
              <a:rPr lang="cs-CZ" dirty="0"/>
              <a:t>/</a:t>
            </a:r>
          </a:p>
        </p:txBody>
      </p:sp>
      <p:sp>
        <p:nvSpPr>
          <p:cNvPr id="34" name="TextovéPole 33">
            <a:extLst>
              <a:ext uri="{FF2B5EF4-FFF2-40B4-BE49-F238E27FC236}">
                <a16:creationId xmlns:a16="http://schemas.microsoft.com/office/drawing/2014/main" id="{8BA64D6C-CDAE-5429-D5C5-CB471EC0F95E}"/>
              </a:ext>
            </a:extLst>
          </p:cNvPr>
          <p:cNvSpPr txBox="1"/>
          <p:nvPr/>
        </p:nvSpPr>
        <p:spPr>
          <a:xfrm>
            <a:off x="2519266" y="198330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www.aiedu.org</a:t>
            </a:r>
            <a:r>
              <a:rPr lang="cs-CZ" dirty="0"/>
              <a:t>/</a:t>
            </a:r>
          </a:p>
        </p:txBody>
      </p:sp>
      <p:sp>
        <p:nvSpPr>
          <p:cNvPr id="35" name="TextovéPole 34">
            <a:extLst>
              <a:ext uri="{FF2B5EF4-FFF2-40B4-BE49-F238E27FC236}">
                <a16:creationId xmlns:a16="http://schemas.microsoft.com/office/drawing/2014/main" id="{5C6C7C97-017C-111A-FADE-246308C53EC3}"/>
              </a:ext>
            </a:extLst>
          </p:cNvPr>
          <p:cNvSpPr txBox="1"/>
          <p:nvPr/>
        </p:nvSpPr>
        <p:spPr>
          <a:xfrm>
            <a:off x="582493" y="1934696"/>
            <a:ext cx="1461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err="1"/>
              <a:t>aiEDU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4130935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F1BC7E6-6D2A-5CC9-23C2-384DF95D2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366" y="385599"/>
            <a:ext cx="1610105" cy="539443"/>
          </a:xfrm>
        </p:spPr>
        <p:txBody>
          <a:bodyPr>
            <a:normAutofit/>
          </a:bodyPr>
          <a:lstStyle/>
          <a:p>
            <a:r>
              <a:rPr lang="en-US" sz="2400" b="1" dirty="0" err="1"/>
              <a:t>Simulace</a:t>
            </a:r>
            <a:endParaRPr lang="cs-CZ" sz="2400" b="1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FEA1D744-AE5A-5C7B-4D61-1E42AA83B0EE}"/>
              </a:ext>
            </a:extLst>
          </p:cNvPr>
          <p:cNvSpPr txBox="1"/>
          <p:nvPr/>
        </p:nvSpPr>
        <p:spPr>
          <a:xfrm>
            <a:off x="4441878" y="915667"/>
            <a:ext cx="3048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phet.colorado.edu</a:t>
            </a:r>
            <a:r>
              <a:rPr lang="cs-CZ" dirty="0"/>
              <a:t>/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C02E8DE1-B3C4-F4D2-B544-85A83C435D40}"/>
              </a:ext>
            </a:extLst>
          </p:cNvPr>
          <p:cNvSpPr txBox="1"/>
          <p:nvPr/>
        </p:nvSpPr>
        <p:spPr>
          <a:xfrm>
            <a:off x="2156458" y="980836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PhET</a:t>
            </a:r>
            <a:endParaRPr lang="cs-CZ" b="1" dirty="0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06A80B67-946A-856D-88FE-62A178661FAE}"/>
              </a:ext>
            </a:extLst>
          </p:cNvPr>
          <p:cNvSpPr txBox="1"/>
          <p:nvPr/>
        </p:nvSpPr>
        <p:spPr>
          <a:xfrm>
            <a:off x="4507445" y="1707418"/>
            <a:ext cx="29168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chemcollective.org</a:t>
            </a:r>
            <a:r>
              <a:rPr lang="cs-CZ" dirty="0"/>
              <a:t>/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92603CFC-7CDC-18C7-110E-33DB93F62857}"/>
              </a:ext>
            </a:extLst>
          </p:cNvPr>
          <p:cNvSpPr txBox="1"/>
          <p:nvPr/>
        </p:nvSpPr>
        <p:spPr>
          <a:xfrm>
            <a:off x="1825568" y="1784670"/>
            <a:ext cx="1888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ChemCollective</a:t>
            </a:r>
            <a:endParaRPr lang="cs-CZ" b="1" dirty="0"/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85A59E97-E8EF-C76D-7645-1A82E42C8A75}"/>
              </a:ext>
            </a:extLst>
          </p:cNvPr>
          <p:cNvSpPr txBox="1"/>
          <p:nvPr/>
        </p:nvSpPr>
        <p:spPr>
          <a:xfrm>
            <a:off x="4507445" y="2653674"/>
            <a:ext cx="35782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interactivechemistry.org</a:t>
            </a:r>
            <a:r>
              <a:rPr lang="cs-CZ" dirty="0"/>
              <a:t>/</a:t>
            </a: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FF62DF2C-3338-71AD-A0C7-7F0F98248461}"/>
              </a:ext>
            </a:extLst>
          </p:cNvPr>
          <p:cNvSpPr txBox="1"/>
          <p:nvPr/>
        </p:nvSpPr>
        <p:spPr>
          <a:xfrm>
            <a:off x="4507445" y="3404943"/>
            <a:ext cx="33077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www.chemtube3d.com</a:t>
            </a:r>
            <a:r>
              <a:rPr lang="cs-CZ" dirty="0"/>
              <a:t>/</a:t>
            </a: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1A11258A-CF9A-10F8-EE19-940D331E61E8}"/>
              </a:ext>
            </a:extLst>
          </p:cNvPr>
          <p:cNvSpPr txBox="1"/>
          <p:nvPr/>
        </p:nvSpPr>
        <p:spPr>
          <a:xfrm>
            <a:off x="1774354" y="2653674"/>
            <a:ext cx="2402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InteractiveChemistry</a:t>
            </a:r>
            <a:endParaRPr lang="cs-CZ" b="1" dirty="0"/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1F82B8BC-CC92-1B05-023A-FBE934671727}"/>
              </a:ext>
            </a:extLst>
          </p:cNvPr>
          <p:cNvSpPr txBox="1"/>
          <p:nvPr/>
        </p:nvSpPr>
        <p:spPr>
          <a:xfrm>
            <a:off x="1974962" y="3402781"/>
            <a:ext cx="17774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C</a:t>
            </a:r>
            <a:r>
              <a:rPr lang="cs-CZ" b="1" dirty="0"/>
              <a:t>hem</a:t>
            </a:r>
            <a:r>
              <a:rPr lang="en-US" b="1" dirty="0"/>
              <a:t>T</a:t>
            </a:r>
            <a:r>
              <a:rPr lang="cs-CZ" b="1" dirty="0" err="1"/>
              <a:t>ube3d</a:t>
            </a:r>
            <a:endParaRPr lang="cs-CZ" b="1" dirty="0"/>
          </a:p>
        </p:txBody>
      </p:sp>
      <p:sp>
        <p:nvSpPr>
          <p:cNvPr id="27" name="TextovéPole 26">
            <a:extLst>
              <a:ext uri="{FF2B5EF4-FFF2-40B4-BE49-F238E27FC236}">
                <a16:creationId xmlns:a16="http://schemas.microsoft.com/office/drawing/2014/main" id="{252AA516-DEE2-E7D7-01E6-C878BFEC42B9}"/>
              </a:ext>
            </a:extLst>
          </p:cNvPr>
          <p:cNvSpPr txBox="1"/>
          <p:nvPr/>
        </p:nvSpPr>
        <p:spPr>
          <a:xfrm>
            <a:off x="4507445" y="5063803"/>
            <a:ext cx="31249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www.biorender.com</a:t>
            </a:r>
            <a:r>
              <a:rPr lang="cs-CZ" dirty="0"/>
              <a:t>/</a:t>
            </a:r>
          </a:p>
        </p:txBody>
      </p:sp>
      <p:sp>
        <p:nvSpPr>
          <p:cNvPr id="28" name="TextovéPole 27">
            <a:extLst>
              <a:ext uri="{FF2B5EF4-FFF2-40B4-BE49-F238E27FC236}">
                <a16:creationId xmlns:a16="http://schemas.microsoft.com/office/drawing/2014/main" id="{AC3E3F18-ED29-5415-1876-28437D54163A}"/>
              </a:ext>
            </a:extLst>
          </p:cNvPr>
          <p:cNvSpPr txBox="1"/>
          <p:nvPr/>
        </p:nvSpPr>
        <p:spPr>
          <a:xfrm>
            <a:off x="1621339" y="5063803"/>
            <a:ext cx="17774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 err="1"/>
              <a:t>BioRender</a:t>
            </a:r>
            <a:endParaRPr lang="cs-CZ" b="1" dirty="0"/>
          </a:p>
        </p:txBody>
      </p:sp>
      <p:sp>
        <p:nvSpPr>
          <p:cNvPr id="30" name="TextovéPole 29">
            <a:extLst>
              <a:ext uri="{FF2B5EF4-FFF2-40B4-BE49-F238E27FC236}">
                <a16:creationId xmlns:a16="http://schemas.microsoft.com/office/drawing/2014/main" id="{A719634D-7C8C-D941-1F83-FB5C6391EA77}"/>
              </a:ext>
            </a:extLst>
          </p:cNvPr>
          <p:cNvSpPr txBox="1"/>
          <p:nvPr/>
        </p:nvSpPr>
        <p:spPr>
          <a:xfrm>
            <a:off x="4711959" y="5670293"/>
            <a:ext cx="29951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app.molview.com</a:t>
            </a:r>
            <a:r>
              <a:rPr lang="cs-CZ" dirty="0"/>
              <a:t>/</a:t>
            </a:r>
          </a:p>
        </p:txBody>
      </p:sp>
      <p:sp>
        <p:nvSpPr>
          <p:cNvPr id="31" name="Nadpis 1">
            <a:extLst>
              <a:ext uri="{FF2B5EF4-FFF2-40B4-BE49-F238E27FC236}">
                <a16:creationId xmlns:a16="http://schemas.microsoft.com/office/drawing/2014/main" id="{E7BFFE8F-E04F-0196-81DD-E3DC4A3CD430}"/>
              </a:ext>
            </a:extLst>
          </p:cNvPr>
          <p:cNvSpPr txBox="1">
            <a:spLocks/>
          </p:cNvSpPr>
          <p:nvPr/>
        </p:nvSpPr>
        <p:spPr>
          <a:xfrm>
            <a:off x="364857" y="4314696"/>
            <a:ext cx="1610105" cy="5394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dirty="0"/>
              <a:t>Kreslení</a:t>
            </a:r>
          </a:p>
        </p:txBody>
      </p:sp>
      <p:sp>
        <p:nvSpPr>
          <p:cNvPr id="32" name="TextovéPole 31">
            <a:extLst>
              <a:ext uri="{FF2B5EF4-FFF2-40B4-BE49-F238E27FC236}">
                <a16:creationId xmlns:a16="http://schemas.microsoft.com/office/drawing/2014/main" id="{57953590-709B-7CB2-3627-96E176A08220}"/>
              </a:ext>
            </a:extLst>
          </p:cNvPr>
          <p:cNvSpPr txBox="1"/>
          <p:nvPr/>
        </p:nvSpPr>
        <p:spPr>
          <a:xfrm>
            <a:off x="1621338" y="5578757"/>
            <a:ext cx="17774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 err="1"/>
              <a:t>MolView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136410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230529-46F0-90CD-B65A-A4B9029C9B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DFCFCF09-D56E-7983-91FF-469DEB782D33}"/>
              </a:ext>
            </a:extLst>
          </p:cNvPr>
          <p:cNvSpPr txBox="1"/>
          <p:nvPr/>
        </p:nvSpPr>
        <p:spPr>
          <a:xfrm>
            <a:off x="4572000" y="1618089"/>
            <a:ext cx="23699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math-gpt.org</a:t>
            </a:r>
            <a:r>
              <a:rPr lang="cs-CZ" dirty="0"/>
              <a:t>/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1712192A-0DEA-9979-4723-53A52D131B5D}"/>
              </a:ext>
            </a:extLst>
          </p:cNvPr>
          <p:cNvSpPr txBox="1"/>
          <p:nvPr/>
        </p:nvSpPr>
        <p:spPr>
          <a:xfrm>
            <a:off x="4282750" y="2088505"/>
            <a:ext cx="31444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www.symbolab.com</a:t>
            </a:r>
            <a:r>
              <a:rPr lang="cs-CZ" dirty="0"/>
              <a:t>/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6EFC70A6-7DDE-6F6A-15FA-47EEE106D5A9}"/>
              </a:ext>
            </a:extLst>
          </p:cNvPr>
          <p:cNvSpPr txBox="1"/>
          <p:nvPr/>
        </p:nvSpPr>
        <p:spPr>
          <a:xfrm>
            <a:off x="4903236" y="2628894"/>
            <a:ext cx="19034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julius.ai</a:t>
            </a:r>
            <a:r>
              <a:rPr lang="cs-CZ" dirty="0"/>
              <a:t>/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85D9E71B-D187-F6BF-46AA-FA65BEF6BA8A}"/>
              </a:ext>
            </a:extLst>
          </p:cNvPr>
          <p:cNvSpPr txBox="1"/>
          <p:nvPr/>
        </p:nvSpPr>
        <p:spPr>
          <a:xfrm>
            <a:off x="4903236" y="4503932"/>
            <a:ext cx="31444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translate.yandex.com</a:t>
            </a:r>
            <a:r>
              <a:rPr lang="cs-CZ" dirty="0"/>
              <a:t>/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272F2591-F395-0D4F-18A4-4C3245F4F827}"/>
              </a:ext>
            </a:extLst>
          </p:cNvPr>
          <p:cNvSpPr txBox="1"/>
          <p:nvPr/>
        </p:nvSpPr>
        <p:spPr>
          <a:xfrm>
            <a:off x="4903236" y="5014010"/>
            <a:ext cx="31444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translate.google.com</a:t>
            </a:r>
            <a:r>
              <a:rPr lang="cs-CZ" dirty="0"/>
              <a:t>/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5D1D71A4-DBAC-59AB-4911-342F5788283F}"/>
              </a:ext>
            </a:extLst>
          </p:cNvPr>
          <p:cNvSpPr txBox="1"/>
          <p:nvPr/>
        </p:nvSpPr>
        <p:spPr>
          <a:xfrm>
            <a:off x="4903236" y="5524088"/>
            <a:ext cx="30791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app.grammarly.com</a:t>
            </a:r>
            <a:r>
              <a:rPr lang="cs-CZ" dirty="0"/>
              <a:t>/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19E17EBB-7A09-CA33-0646-E509E7D4DE51}"/>
              </a:ext>
            </a:extLst>
          </p:cNvPr>
          <p:cNvSpPr txBox="1"/>
          <p:nvPr/>
        </p:nvSpPr>
        <p:spPr>
          <a:xfrm>
            <a:off x="5117840" y="6034166"/>
            <a:ext cx="29298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www.deepl.com</a:t>
            </a:r>
            <a:r>
              <a:rPr lang="cs-CZ" dirty="0"/>
              <a:t>/</a:t>
            </a: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8D8F8B7F-D157-EB31-9BD8-4B3265188889}"/>
              </a:ext>
            </a:extLst>
          </p:cNvPr>
          <p:cNvSpPr txBox="1"/>
          <p:nvPr/>
        </p:nvSpPr>
        <p:spPr>
          <a:xfrm>
            <a:off x="4205773" y="1134064"/>
            <a:ext cx="46793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www.wolframalpha.com</a:t>
            </a:r>
            <a:r>
              <a:rPr lang="cs-CZ" dirty="0"/>
              <a:t>/</a:t>
            </a:r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4B674738-1BB8-EE81-1D82-DD1BB1D91FF0}"/>
              </a:ext>
            </a:extLst>
          </p:cNvPr>
          <p:cNvSpPr txBox="1"/>
          <p:nvPr/>
        </p:nvSpPr>
        <p:spPr>
          <a:xfrm>
            <a:off x="660141" y="1134064"/>
            <a:ext cx="29321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 err="1"/>
              <a:t>WolframApha</a:t>
            </a:r>
            <a:endParaRPr lang="cs-CZ" b="1" dirty="0"/>
          </a:p>
        </p:txBody>
      </p:sp>
      <p:sp>
        <p:nvSpPr>
          <p:cNvPr id="26" name="TextovéPole 25">
            <a:extLst>
              <a:ext uri="{FF2B5EF4-FFF2-40B4-BE49-F238E27FC236}">
                <a16:creationId xmlns:a16="http://schemas.microsoft.com/office/drawing/2014/main" id="{2B602125-4EED-D7FE-5CEE-A153AC5609D4}"/>
              </a:ext>
            </a:extLst>
          </p:cNvPr>
          <p:cNvSpPr txBox="1"/>
          <p:nvPr/>
        </p:nvSpPr>
        <p:spPr>
          <a:xfrm>
            <a:off x="660141" y="1675260"/>
            <a:ext cx="29321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 err="1"/>
              <a:t>MathGPT</a:t>
            </a:r>
            <a:endParaRPr lang="cs-CZ" b="1" dirty="0"/>
          </a:p>
        </p:txBody>
      </p:sp>
      <p:sp>
        <p:nvSpPr>
          <p:cNvPr id="27" name="TextovéPole 26">
            <a:extLst>
              <a:ext uri="{FF2B5EF4-FFF2-40B4-BE49-F238E27FC236}">
                <a16:creationId xmlns:a16="http://schemas.microsoft.com/office/drawing/2014/main" id="{A7AFA31F-CA72-6B25-7F30-C730748BB76F}"/>
              </a:ext>
            </a:extLst>
          </p:cNvPr>
          <p:cNvSpPr txBox="1"/>
          <p:nvPr/>
        </p:nvSpPr>
        <p:spPr>
          <a:xfrm>
            <a:off x="753446" y="2628894"/>
            <a:ext cx="29321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 err="1"/>
              <a:t>JuliusAI</a:t>
            </a:r>
            <a:endParaRPr lang="cs-CZ" b="1" dirty="0"/>
          </a:p>
        </p:txBody>
      </p:sp>
      <p:sp>
        <p:nvSpPr>
          <p:cNvPr id="28" name="TextovéPole 27">
            <a:extLst>
              <a:ext uri="{FF2B5EF4-FFF2-40B4-BE49-F238E27FC236}">
                <a16:creationId xmlns:a16="http://schemas.microsoft.com/office/drawing/2014/main" id="{675B6052-7DE5-E0EC-0055-46CDBB350CA6}"/>
              </a:ext>
            </a:extLst>
          </p:cNvPr>
          <p:cNvSpPr txBox="1"/>
          <p:nvPr/>
        </p:nvSpPr>
        <p:spPr>
          <a:xfrm>
            <a:off x="569945" y="2152077"/>
            <a:ext cx="29321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 err="1"/>
              <a:t>Symbolab</a:t>
            </a:r>
            <a:endParaRPr lang="cs-CZ" b="1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02A08C12-C728-8FD8-1B6A-CD190D70158D}"/>
              </a:ext>
            </a:extLst>
          </p:cNvPr>
          <p:cNvSpPr txBox="1"/>
          <p:nvPr/>
        </p:nvSpPr>
        <p:spPr>
          <a:xfrm>
            <a:off x="753446" y="5849500"/>
            <a:ext cx="29321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 err="1"/>
              <a:t>DeepL</a:t>
            </a:r>
            <a:endParaRPr lang="cs-CZ" b="1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3BA39617-72C9-A800-B147-484FD23310D6}"/>
              </a:ext>
            </a:extLst>
          </p:cNvPr>
          <p:cNvSpPr txBox="1"/>
          <p:nvPr/>
        </p:nvSpPr>
        <p:spPr>
          <a:xfrm>
            <a:off x="683468" y="5413853"/>
            <a:ext cx="29321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 err="1"/>
              <a:t>Grammarly</a:t>
            </a:r>
            <a:endParaRPr lang="cs-CZ" b="1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B7568B56-32AE-ED4D-3956-E6CE13A9C9E8}"/>
              </a:ext>
            </a:extLst>
          </p:cNvPr>
          <p:cNvSpPr txBox="1"/>
          <p:nvPr/>
        </p:nvSpPr>
        <p:spPr>
          <a:xfrm>
            <a:off x="569944" y="4978206"/>
            <a:ext cx="29321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/>
              <a:t>Google </a:t>
            </a:r>
            <a:r>
              <a:rPr lang="cs-CZ" b="1" dirty="0" err="1"/>
              <a:t>Translator</a:t>
            </a:r>
            <a:endParaRPr lang="cs-CZ" b="1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C7D7BD5D-6476-C343-5E45-30CF7E3E6EC6}"/>
              </a:ext>
            </a:extLst>
          </p:cNvPr>
          <p:cNvSpPr txBox="1"/>
          <p:nvPr/>
        </p:nvSpPr>
        <p:spPr>
          <a:xfrm>
            <a:off x="569944" y="4436454"/>
            <a:ext cx="29321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 err="1"/>
              <a:t>Translate</a:t>
            </a:r>
            <a:r>
              <a:rPr lang="cs-CZ" b="1" dirty="0"/>
              <a:t> Yandex</a:t>
            </a:r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9FE6CE47-DF08-A4E5-FDF0-500F16715063}"/>
              </a:ext>
            </a:extLst>
          </p:cNvPr>
          <p:cNvSpPr txBox="1">
            <a:spLocks/>
          </p:cNvSpPr>
          <p:nvPr/>
        </p:nvSpPr>
        <p:spPr>
          <a:xfrm>
            <a:off x="516108" y="3594132"/>
            <a:ext cx="1610105" cy="5394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dirty="0"/>
              <a:t>Překlady</a:t>
            </a:r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B9FA314E-1623-44B2-90DF-F237E6FEC1B0}"/>
              </a:ext>
            </a:extLst>
          </p:cNvPr>
          <p:cNvSpPr txBox="1">
            <a:spLocks/>
          </p:cNvSpPr>
          <p:nvPr/>
        </p:nvSpPr>
        <p:spPr>
          <a:xfrm>
            <a:off x="569944" y="369446"/>
            <a:ext cx="1610105" cy="5394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dirty="0"/>
              <a:t>Výpočty</a:t>
            </a:r>
          </a:p>
        </p:txBody>
      </p:sp>
    </p:spTree>
    <p:extLst>
      <p:ext uri="{BB962C8B-B14F-4D97-AF65-F5344CB8AC3E}">
        <p14:creationId xmlns:p14="http://schemas.microsoft.com/office/powerpoint/2010/main" val="544691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0DDF4885-082E-B927-E82B-1F9D84E20216}"/>
              </a:ext>
            </a:extLst>
          </p:cNvPr>
          <p:cNvSpPr txBox="1"/>
          <p:nvPr/>
        </p:nvSpPr>
        <p:spPr>
          <a:xfrm>
            <a:off x="3196126" y="6137763"/>
            <a:ext cx="27245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resoomer.com</a:t>
            </a:r>
            <a:r>
              <a:rPr lang="cs-CZ" dirty="0"/>
              <a:t>/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0A27332A-5F06-9D10-3756-EEBD64724E45}"/>
              </a:ext>
            </a:extLst>
          </p:cNvPr>
          <p:cNvSpPr txBox="1"/>
          <p:nvPr/>
        </p:nvSpPr>
        <p:spPr>
          <a:xfrm>
            <a:off x="3135476" y="5677858"/>
            <a:ext cx="28458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www.tldrthis.com</a:t>
            </a:r>
            <a:r>
              <a:rPr lang="cs-CZ" dirty="0"/>
              <a:t>/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25B148A7-CA6E-5F29-AAD0-2A0DC195DAF4}"/>
              </a:ext>
            </a:extLst>
          </p:cNvPr>
          <p:cNvSpPr txBox="1"/>
          <p:nvPr/>
        </p:nvSpPr>
        <p:spPr>
          <a:xfrm>
            <a:off x="3429000" y="3958836"/>
            <a:ext cx="228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quillbot.com</a:t>
            </a:r>
            <a:r>
              <a:rPr lang="cs-CZ" dirty="0"/>
              <a:t>/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E1EC906A-F29F-FB04-AB3B-934E039F22C4}"/>
              </a:ext>
            </a:extLst>
          </p:cNvPr>
          <p:cNvSpPr txBox="1"/>
          <p:nvPr/>
        </p:nvSpPr>
        <p:spPr>
          <a:xfrm>
            <a:off x="3429000" y="3433087"/>
            <a:ext cx="20434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elicit.com</a:t>
            </a:r>
            <a:r>
              <a:rPr lang="cs-CZ" dirty="0"/>
              <a:t>/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68CB8DBA-A1BF-12F9-4410-E3DF63F91255}"/>
              </a:ext>
            </a:extLst>
          </p:cNvPr>
          <p:cNvSpPr txBox="1"/>
          <p:nvPr/>
        </p:nvSpPr>
        <p:spPr>
          <a:xfrm>
            <a:off x="3181739" y="2822734"/>
            <a:ext cx="28458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www.perplexity.ai</a:t>
            </a:r>
            <a:r>
              <a:rPr lang="cs-CZ" dirty="0"/>
              <a:t>/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986A3630-03C3-0572-ADBF-CADEB68C324E}"/>
              </a:ext>
            </a:extLst>
          </p:cNvPr>
          <p:cNvSpPr txBox="1"/>
          <p:nvPr/>
        </p:nvSpPr>
        <p:spPr>
          <a:xfrm>
            <a:off x="3130421" y="2107568"/>
            <a:ext cx="35549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researchrabbitapp.com</a:t>
            </a:r>
            <a:r>
              <a:rPr lang="cs-CZ" dirty="0"/>
              <a:t>/</a:t>
            </a:r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38D2940A-5869-5A2A-6046-84F9A07C544E}"/>
              </a:ext>
            </a:extLst>
          </p:cNvPr>
          <p:cNvSpPr txBox="1"/>
          <p:nvPr/>
        </p:nvSpPr>
        <p:spPr>
          <a:xfrm>
            <a:off x="3429000" y="1565319"/>
            <a:ext cx="20434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typeset.io</a:t>
            </a:r>
            <a:r>
              <a:rPr lang="cs-CZ" dirty="0"/>
              <a:t>/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4A13B4D5-6042-815F-8D63-8AE48D1005BB}"/>
              </a:ext>
            </a:extLst>
          </p:cNvPr>
          <p:cNvSpPr txBox="1"/>
          <p:nvPr/>
        </p:nvSpPr>
        <p:spPr>
          <a:xfrm>
            <a:off x="952755" y="1484363"/>
            <a:ext cx="11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SciSpace</a:t>
            </a:r>
            <a:endParaRPr lang="cs-CZ" b="1" dirty="0"/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BF51076C-6B8B-D9FB-93E5-EADB84F32BA4}"/>
              </a:ext>
            </a:extLst>
          </p:cNvPr>
          <p:cNvSpPr txBox="1"/>
          <p:nvPr/>
        </p:nvSpPr>
        <p:spPr>
          <a:xfrm>
            <a:off x="719489" y="2107568"/>
            <a:ext cx="1862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ResearchRabbit</a:t>
            </a:r>
            <a:endParaRPr lang="cs-CZ" b="1" dirty="0"/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DE2BB251-E227-898F-083B-E02ACE3DFCCD}"/>
              </a:ext>
            </a:extLst>
          </p:cNvPr>
          <p:cNvSpPr txBox="1"/>
          <p:nvPr/>
        </p:nvSpPr>
        <p:spPr>
          <a:xfrm>
            <a:off x="918387" y="2730773"/>
            <a:ext cx="1230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Perplexity</a:t>
            </a:r>
            <a:endParaRPr lang="cs-CZ" b="1" dirty="0"/>
          </a:p>
        </p:txBody>
      </p:sp>
      <p:sp>
        <p:nvSpPr>
          <p:cNvPr id="21" name="TextovéPole 20">
            <a:extLst>
              <a:ext uri="{FF2B5EF4-FFF2-40B4-BE49-F238E27FC236}">
                <a16:creationId xmlns:a16="http://schemas.microsoft.com/office/drawing/2014/main" id="{4DB5FBAF-1324-99E5-2EAA-61FE86A80FA5}"/>
              </a:ext>
            </a:extLst>
          </p:cNvPr>
          <p:cNvSpPr txBox="1"/>
          <p:nvPr/>
        </p:nvSpPr>
        <p:spPr>
          <a:xfrm>
            <a:off x="918387" y="3320663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Elicit</a:t>
            </a:r>
            <a:endParaRPr lang="cs-CZ" b="1" dirty="0"/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35F88BD1-88C3-1C24-FCCC-BF525E4133A0}"/>
              </a:ext>
            </a:extLst>
          </p:cNvPr>
          <p:cNvSpPr txBox="1"/>
          <p:nvPr/>
        </p:nvSpPr>
        <p:spPr>
          <a:xfrm>
            <a:off x="870180" y="3856316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Quillbot</a:t>
            </a:r>
            <a:endParaRPr lang="cs-CZ" b="1" dirty="0"/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06776003-54A8-95B5-80E8-E01DFA566DD0}"/>
              </a:ext>
            </a:extLst>
          </p:cNvPr>
          <p:cNvSpPr txBox="1"/>
          <p:nvPr/>
        </p:nvSpPr>
        <p:spPr>
          <a:xfrm>
            <a:off x="763268" y="5682700"/>
            <a:ext cx="1124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TLDRthis</a:t>
            </a:r>
            <a:endParaRPr lang="cs-CZ" b="1" dirty="0"/>
          </a:p>
        </p:txBody>
      </p:sp>
      <p:sp>
        <p:nvSpPr>
          <p:cNvPr id="24" name="TextovéPole 23">
            <a:extLst>
              <a:ext uri="{FF2B5EF4-FFF2-40B4-BE49-F238E27FC236}">
                <a16:creationId xmlns:a16="http://schemas.microsoft.com/office/drawing/2014/main" id="{4C0F0816-5450-448B-EADA-8B7A725A6160}"/>
              </a:ext>
            </a:extLst>
          </p:cNvPr>
          <p:cNvSpPr txBox="1"/>
          <p:nvPr/>
        </p:nvSpPr>
        <p:spPr>
          <a:xfrm>
            <a:off x="791259" y="6213877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Resoomer</a:t>
            </a:r>
            <a:endParaRPr lang="cs-CZ" b="1" dirty="0"/>
          </a:p>
        </p:txBody>
      </p:sp>
      <p:sp>
        <p:nvSpPr>
          <p:cNvPr id="26" name="TextovéPole 25">
            <a:extLst>
              <a:ext uri="{FF2B5EF4-FFF2-40B4-BE49-F238E27FC236}">
                <a16:creationId xmlns:a16="http://schemas.microsoft.com/office/drawing/2014/main" id="{0F702A9A-6202-E7D4-DC5C-80C90318FBB5}"/>
              </a:ext>
            </a:extLst>
          </p:cNvPr>
          <p:cNvSpPr txBox="1"/>
          <p:nvPr/>
        </p:nvSpPr>
        <p:spPr>
          <a:xfrm>
            <a:off x="3135476" y="522134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www.chatpdf.com</a:t>
            </a:r>
            <a:r>
              <a:rPr lang="cs-CZ" dirty="0"/>
              <a:t>/</a:t>
            </a:r>
          </a:p>
        </p:txBody>
      </p:sp>
      <p:sp>
        <p:nvSpPr>
          <p:cNvPr id="27" name="TextovéPole 26">
            <a:extLst>
              <a:ext uri="{FF2B5EF4-FFF2-40B4-BE49-F238E27FC236}">
                <a16:creationId xmlns:a16="http://schemas.microsoft.com/office/drawing/2014/main" id="{01AC539A-2FAD-372F-0C98-B4D9F5AD3129}"/>
              </a:ext>
            </a:extLst>
          </p:cNvPr>
          <p:cNvSpPr txBox="1"/>
          <p:nvPr/>
        </p:nvSpPr>
        <p:spPr>
          <a:xfrm>
            <a:off x="811476" y="5278237"/>
            <a:ext cx="1034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Chatpdf</a:t>
            </a:r>
            <a:endParaRPr lang="cs-CZ" b="1" dirty="0"/>
          </a:p>
        </p:txBody>
      </p:sp>
      <p:sp>
        <p:nvSpPr>
          <p:cNvPr id="30" name="TextovéPole 29">
            <a:extLst>
              <a:ext uri="{FF2B5EF4-FFF2-40B4-BE49-F238E27FC236}">
                <a16:creationId xmlns:a16="http://schemas.microsoft.com/office/drawing/2014/main" id="{1AF88162-BE9E-B27F-BE82-12E18C5ADBBE}"/>
              </a:ext>
            </a:extLst>
          </p:cNvPr>
          <p:cNvSpPr txBox="1"/>
          <p:nvPr/>
        </p:nvSpPr>
        <p:spPr>
          <a:xfrm>
            <a:off x="3354357" y="98069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consensus.app</a:t>
            </a:r>
            <a:r>
              <a:rPr lang="cs-CZ" dirty="0"/>
              <a:t>/</a:t>
            </a:r>
          </a:p>
        </p:txBody>
      </p:sp>
      <p:sp>
        <p:nvSpPr>
          <p:cNvPr id="32" name="TextovéPole 31">
            <a:extLst>
              <a:ext uri="{FF2B5EF4-FFF2-40B4-BE49-F238E27FC236}">
                <a16:creationId xmlns:a16="http://schemas.microsoft.com/office/drawing/2014/main" id="{481FA8DF-AD0B-3C9C-7116-2FBA8AC5AF0B}"/>
              </a:ext>
            </a:extLst>
          </p:cNvPr>
          <p:cNvSpPr txBox="1"/>
          <p:nvPr/>
        </p:nvSpPr>
        <p:spPr>
          <a:xfrm>
            <a:off x="835088" y="1006479"/>
            <a:ext cx="16188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 err="1"/>
              <a:t>Consensus</a:t>
            </a:r>
            <a:endParaRPr lang="cs-CZ" b="1" dirty="0"/>
          </a:p>
        </p:txBody>
      </p:sp>
      <p:sp>
        <p:nvSpPr>
          <p:cNvPr id="33" name="Nadpis 1">
            <a:extLst>
              <a:ext uri="{FF2B5EF4-FFF2-40B4-BE49-F238E27FC236}">
                <a16:creationId xmlns:a16="http://schemas.microsoft.com/office/drawing/2014/main" id="{A50D435A-CB48-5996-C97A-FDB982835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142" y="213163"/>
            <a:ext cx="3055215" cy="539443"/>
          </a:xfrm>
        </p:spPr>
        <p:txBody>
          <a:bodyPr>
            <a:normAutofit fontScale="90000"/>
          </a:bodyPr>
          <a:lstStyle/>
          <a:p>
            <a:r>
              <a:rPr lang="cs-CZ" sz="2400" b="1" dirty="0"/>
              <a:t>Práce s odbornými texty</a:t>
            </a:r>
          </a:p>
        </p:txBody>
      </p:sp>
      <p:sp>
        <p:nvSpPr>
          <p:cNvPr id="34" name="Nadpis 1">
            <a:extLst>
              <a:ext uri="{FF2B5EF4-FFF2-40B4-BE49-F238E27FC236}">
                <a16:creationId xmlns:a16="http://schemas.microsoft.com/office/drawing/2014/main" id="{9DC9E812-F63C-88C5-5CED-5B7B0F544336}"/>
              </a:ext>
            </a:extLst>
          </p:cNvPr>
          <p:cNvSpPr txBox="1">
            <a:spLocks/>
          </p:cNvSpPr>
          <p:nvPr/>
        </p:nvSpPr>
        <p:spPr>
          <a:xfrm>
            <a:off x="380269" y="4721228"/>
            <a:ext cx="2306251" cy="5394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dirty="0" err="1"/>
              <a:t>Pdf</a:t>
            </a:r>
            <a:r>
              <a:rPr lang="cs-CZ" sz="2400" b="1" dirty="0"/>
              <a:t> - </a:t>
            </a:r>
            <a:r>
              <a:rPr lang="cs-CZ" sz="2400" b="1" dirty="0" err="1"/>
              <a:t>summary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2382463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C43D840E-4FBD-5A2D-6A78-2D093D07E398}"/>
              </a:ext>
            </a:extLst>
          </p:cNvPr>
          <p:cNvSpPr txBox="1"/>
          <p:nvPr/>
        </p:nvSpPr>
        <p:spPr>
          <a:xfrm>
            <a:off x="4991877" y="855697"/>
            <a:ext cx="26032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nanonets.com</a:t>
            </a:r>
            <a:r>
              <a:rPr lang="cs-CZ" dirty="0"/>
              <a:t>/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7E65DB13-A978-646B-62C6-06145E3C0D49}"/>
              </a:ext>
            </a:extLst>
          </p:cNvPr>
          <p:cNvSpPr txBox="1"/>
          <p:nvPr/>
        </p:nvSpPr>
        <p:spPr>
          <a:xfrm>
            <a:off x="4884574" y="1488115"/>
            <a:ext cx="29578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www.dochub.com</a:t>
            </a:r>
            <a:r>
              <a:rPr lang="cs-CZ" dirty="0"/>
              <a:t>/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65601EEB-43D1-CAB3-0FA1-C58BD54BD084}"/>
              </a:ext>
            </a:extLst>
          </p:cNvPr>
          <p:cNvSpPr txBox="1"/>
          <p:nvPr/>
        </p:nvSpPr>
        <p:spPr>
          <a:xfrm>
            <a:off x="4991877" y="2139292"/>
            <a:ext cx="27432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automeris.io</a:t>
            </a:r>
            <a:r>
              <a:rPr lang="cs-CZ" dirty="0"/>
              <a:t>/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3E493044-EB7B-0F10-1A9B-618B05BB20E0}"/>
              </a:ext>
            </a:extLst>
          </p:cNvPr>
          <p:cNvSpPr txBox="1"/>
          <p:nvPr/>
        </p:nvSpPr>
        <p:spPr>
          <a:xfrm>
            <a:off x="653143" y="215805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 err="1"/>
              <a:t>WebPlotDigitizer</a:t>
            </a:r>
            <a:endParaRPr lang="cs-CZ" b="1" dirty="0"/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CA7A24FA-2B34-0B41-B993-8079FBF5B7DF}"/>
              </a:ext>
            </a:extLst>
          </p:cNvPr>
          <p:cNvSpPr txBox="1"/>
          <p:nvPr/>
        </p:nvSpPr>
        <p:spPr>
          <a:xfrm>
            <a:off x="653143" y="143499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 err="1"/>
              <a:t>DocHub</a:t>
            </a:r>
            <a:endParaRPr lang="cs-CZ" b="1" dirty="0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28E587FB-65B0-6274-5B1A-8BAF90BA11A7}"/>
              </a:ext>
            </a:extLst>
          </p:cNvPr>
          <p:cNvSpPr txBox="1"/>
          <p:nvPr/>
        </p:nvSpPr>
        <p:spPr>
          <a:xfrm>
            <a:off x="653143" y="847895"/>
            <a:ext cx="17448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 err="1"/>
              <a:t>Nanonets</a:t>
            </a:r>
            <a:endParaRPr lang="cs-CZ" b="1" dirty="0"/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54115FC7-105F-7662-FDCD-5FDFDFC3FC97}"/>
              </a:ext>
            </a:extLst>
          </p:cNvPr>
          <p:cNvSpPr txBox="1"/>
          <p:nvPr/>
        </p:nvSpPr>
        <p:spPr>
          <a:xfrm>
            <a:off x="4231431" y="4191983"/>
            <a:ext cx="32750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editor.sudowrite.com</a:t>
            </a:r>
            <a:r>
              <a:rPr lang="cs-CZ" dirty="0"/>
              <a:t>/</a:t>
            </a:r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5FF70717-34D2-41C0-C990-06FBCDB5CFBD}"/>
              </a:ext>
            </a:extLst>
          </p:cNvPr>
          <p:cNvSpPr txBox="1"/>
          <p:nvPr/>
        </p:nvSpPr>
        <p:spPr>
          <a:xfrm>
            <a:off x="4420377" y="5381553"/>
            <a:ext cx="34220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ai.tenorshare.com</a:t>
            </a:r>
            <a:r>
              <a:rPr lang="cs-CZ" dirty="0"/>
              <a:t>/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4B92D065-1BC3-E26C-469A-410CCBDE6666}"/>
              </a:ext>
            </a:extLst>
          </p:cNvPr>
          <p:cNvSpPr txBox="1"/>
          <p:nvPr/>
        </p:nvSpPr>
        <p:spPr>
          <a:xfrm>
            <a:off x="653143" y="4157619"/>
            <a:ext cx="17448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 err="1"/>
              <a:t>Sudowrite</a:t>
            </a:r>
            <a:endParaRPr lang="cs-CZ" b="1" dirty="0"/>
          </a:p>
        </p:txBody>
      </p:sp>
      <p:sp>
        <p:nvSpPr>
          <p:cNvPr id="17" name="TextovéPole 16">
            <a:extLst>
              <a:ext uri="{FF2B5EF4-FFF2-40B4-BE49-F238E27FC236}">
                <a16:creationId xmlns:a16="http://schemas.microsoft.com/office/drawing/2014/main" id="{1DB4FE90-8E20-43FD-A34A-2834FF7A2D4E}"/>
              </a:ext>
            </a:extLst>
          </p:cNvPr>
          <p:cNvSpPr txBox="1"/>
          <p:nvPr/>
        </p:nvSpPr>
        <p:spPr>
          <a:xfrm>
            <a:off x="758889" y="5423008"/>
            <a:ext cx="17448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 err="1"/>
              <a:t>Tenorshare</a:t>
            </a:r>
            <a:endParaRPr lang="cs-CZ" b="1" dirty="0"/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BE841162-64DE-69EB-BD7C-1C2A538368CB}"/>
              </a:ext>
            </a:extLst>
          </p:cNvPr>
          <p:cNvSpPr txBox="1"/>
          <p:nvPr/>
        </p:nvSpPr>
        <p:spPr>
          <a:xfrm>
            <a:off x="4364788" y="4711617"/>
            <a:ext cx="32303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prowritingaid.com</a:t>
            </a:r>
            <a:r>
              <a:rPr lang="cs-CZ" dirty="0"/>
              <a:t>/</a:t>
            </a: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3B2FCB9A-3535-B1B3-C999-0FA9336662A8}"/>
              </a:ext>
            </a:extLst>
          </p:cNvPr>
          <p:cNvSpPr txBox="1"/>
          <p:nvPr/>
        </p:nvSpPr>
        <p:spPr>
          <a:xfrm>
            <a:off x="653143" y="4711617"/>
            <a:ext cx="17448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 err="1"/>
              <a:t>ProWritingAid</a:t>
            </a:r>
            <a:endParaRPr lang="cs-CZ" b="1" dirty="0"/>
          </a:p>
        </p:txBody>
      </p:sp>
      <p:sp>
        <p:nvSpPr>
          <p:cNvPr id="21" name="Nadpis 1">
            <a:extLst>
              <a:ext uri="{FF2B5EF4-FFF2-40B4-BE49-F238E27FC236}">
                <a16:creationId xmlns:a16="http://schemas.microsoft.com/office/drawing/2014/main" id="{2E03EB8F-2262-3ACE-3AC4-7FA0BF9295EE}"/>
              </a:ext>
            </a:extLst>
          </p:cNvPr>
          <p:cNvSpPr txBox="1">
            <a:spLocks/>
          </p:cNvSpPr>
          <p:nvPr/>
        </p:nvSpPr>
        <p:spPr>
          <a:xfrm>
            <a:off x="372429" y="90687"/>
            <a:ext cx="2306251" cy="5394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dirty="0" err="1"/>
              <a:t>Pdf</a:t>
            </a:r>
            <a:r>
              <a:rPr lang="cs-CZ" sz="2400" b="1" dirty="0"/>
              <a:t> - úprava</a:t>
            </a:r>
          </a:p>
        </p:txBody>
      </p:sp>
      <p:sp>
        <p:nvSpPr>
          <p:cNvPr id="22" name="Nadpis 1">
            <a:extLst>
              <a:ext uri="{FF2B5EF4-FFF2-40B4-BE49-F238E27FC236}">
                <a16:creationId xmlns:a16="http://schemas.microsoft.com/office/drawing/2014/main" id="{FA5BE5D4-3CBF-F9EA-9D85-28E8594D003B}"/>
              </a:ext>
            </a:extLst>
          </p:cNvPr>
          <p:cNvSpPr txBox="1">
            <a:spLocks/>
          </p:cNvSpPr>
          <p:nvPr/>
        </p:nvSpPr>
        <p:spPr>
          <a:xfrm>
            <a:off x="372428" y="3157404"/>
            <a:ext cx="2306251" cy="5394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dirty="0"/>
              <a:t>Text</a:t>
            </a:r>
          </a:p>
        </p:txBody>
      </p:sp>
      <p:sp>
        <p:nvSpPr>
          <p:cNvPr id="24" name="TextovéPole 23">
            <a:extLst>
              <a:ext uri="{FF2B5EF4-FFF2-40B4-BE49-F238E27FC236}">
                <a16:creationId xmlns:a16="http://schemas.microsoft.com/office/drawing/2014/main" id="{BB3338B1-D8DD-355C-2FC9-13F53BC60049}"/>
              </a:ext>
            </a:extLst>
          </p:cNvPr>
          <p:cNvSpPr txBox="1"/>
          <p:nvPr/>
        </p:nvSpPr>
        <p:spPr>
          <a:xfrm>
            <a:off x="4572000" y="5856583"/>
            <a:ext cx="26592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https://</a:t>
            </a:r>
            <a:r>
              <a:rPr lang="cs-CZ" dirty="0" err="1"/>
              <a:t>app.maestra.ai</a:t>
            </a:r>
            <a:r>
              <a:rPr lang="cs-CZ" dirty="0"/>
              <a:t>/</a:t>
            </a:r>
          </a:p>
        </p:txBody>
      </p:sp>
      <p:sp>
        <p:nvSpPr>
          <p:cNvPr id="25" name="TextovéPole 24">
            <a:extLst>
              <a:ext uri="{FF2B5EF4-FFF2-40B4-BE49-F238E27FC236}">
                <a16:creationId xmlns:a16="http://schemas.microsoft.com/office/drawing/2014/main" id="{11C59FBE-8445-205D-325D-42168FDDDD3E}"/>
              </a:ext>
            </a:extLst>
          </p:cNvPr>
          <p:cNvSpPr txBox="1"/>
          <p:nvPr/>
        </p:nvSpPr>
        <p:spPr>
          <a:xfrm>
            <a:off x="758889" y="5912963"/>
            <a:ext cx="17448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dirty="0"/>
              <a:t>Maestra</a:t>
            </a:r>
          </a:p>
        </p:txBody>
      </p:sp>
    </p:spTree>
    <p:extLst>
      <p:ext uri="{BB962C8B-B14F-4D97-AF65-F5344CB8AC3E}">
        <p14:creationId xmlns:p14="http://schemas.microsoft.com/office/powerpoint/2010/main" val="225147794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Motiv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1094</TotalTime>
  <Words>341</Words>
  <Application>Microsoft Office PowerPoint</Application>
  <PresentationFormat>Předvádění na obrazovce (4:3)</PresentationFormat>
  <Paragraphs>87</Paragraphs>
  <Slides>6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1" baseType="lpstr">
      <vt:lpstr>Aptos</vt:lpstr>
      <vt:lpstr>Aptos Display</vt:lpstr>
      <vt:lpstr>Arial</vt:lpstr>
      <vt:lpstr>Cambria</vt:lpstr>
      <vt:lpstr>Motiv Office</vt:lpstr>
      <vt:lpstr>Vybrané praktické aplikace AI</vt:lpstr>
      <vt:lpstr>Prezentace aplikace PowerPoint</vt:lpstr>
      <vt:lpstr>Simulace</vt:lpstr>
      <vt:lpstr>Prezentace aplikace PowerPoint</vt:lpstr>
      <vt:lpstr>Práce s odbornými texty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Lubomír Prokeš</dc:creator>
  <cp:lastModifiedBy>Lubomír Prokeš</cp:lastModifiedBy>
  <cp:revision>10</cp:revision>
  <dcterms:created xsi:type="dcterms:W3CDTF">2024-10-16T13:34:43Z</dcterms:created>
  <dcterms:modified xsi:type="dcterms:W3CDTF">2024-10-17T07:49:06Z</dcterms:modified>
</cp:coreProperties>
</file>