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82" r:id="rId2"/>
    <p:sldId id="265" r:id="rId3"/>
    <p:sldId id="278" r:id="rId4"/>
    <p:sldId id="271" r:id="rId5"/>
    <p:sldId id="277" r:id="rId6"/>
    <p:sldId id="269" r:id="rId7"/>
    <p:sldId id="281" r:id="rId8"/>
    <p:sldId id="279" r:id="rId9"/>
    <p:sldId id="266" r:id="rId10"/>
    <p:sldId id="267" r:id="rId11"/>
    <p:sldId id="283" r:id="rId12"/>
    <p:sldId id="275" r:id="rId13"/>
    <p:sldId id="272" r:id="rId14"/>
    <p:sldId id="274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5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0F686-13ED-481A-B778-850628001625}" type="datetimeFigureOut">
              <a:rPr lang="cs-CZ" smtClean="0"/>
              <a:t>05.12.2024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AA81A-A566-4685-8315-B1946E865C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2701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05.12.2024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5980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05.12.2024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0083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05.12.2024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0531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05.12.2024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9297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05.12.2024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6546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05.12.2024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908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05.12.2024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3025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05.12.2024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946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05.12.2024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7459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05.12.2024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3385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05.12.2024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432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0E64C8-E276-4536-A4B9-40772A061B51}" type="datetimeFigureOut">
              <a:rPr lang="cs-CZ" smtClean="0"/>
              <a:t>05.12.2024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1132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zettlr.com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jaj.cz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3ECBB5-D87B-8CCA-64FE-CD5BF1EC38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D6FC5EA-3117-D254-1F60-168224B66F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00404" y="3193759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cs-CZ" dirty="0"/>
              <a:t>Vybrané praktické aplikace AI</a:t>
            </a:r>
            <a:br>
              <a:rPr lang="en-US" dirty="0"/>
            </a:br>
            <a:br>
              <a:rPr lang="cs-CZ" dirty="0"/>
            </a:br>
            <a:r>
              <a:rPr lang="cs-CZ" dirty="0"/>
              <a:t>II.</a:t>
            </a:r>
          </a:p>
        </p:txBody>
      </p:sp>
    </p:spTree>
    <p:extLst>
      <p:ext uri="{BB962C8B-B14F-4D97-AF65-F5344CB8AC3E}">
        <p14:creationId xmlns:p14="http://schemas.microsoft.com/office/powerpoint/2010/main" val="1222408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E4DEDE71-5A60-09F0-E0F3-7BBE5E2887E1}"/>
              </a:ext>
            </a:extLst>
          </p:cNvPr>
          <p:cNvSpPr txBox="1"/>
          <p:nvPr/>
        </p:nvSpPr>
        <p:spPr>
          <a:xfrm>
            <a:off x="709126" y="1594276"/>
            <a:ext cx="55423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www.adobe.com</a:t>
            </a:r>
            <a:r>
              <a:rPr lang="cs-CZ" dirty="0"/>
              <a:t>/</a:t>
            </a:r>
            <a:r>
              <a:rPr lang="cs-CZ" dirty="0" err="1"/>
              <a:t>cz</a:t>
            </a:r>
            <a:r>
              <a:rPr lang="cs-CZ" dirty="0"/>
              <a:t>/</a:t>
            </a:r>
            <a:r>
              <a:rPr lang="cs-CZ" dirty="0" err="1"/>
              <a:t>products</a:t>
            </a:r>
            <a:r>
              <a:rPr lang="cs-CZ" dirty="0"/>
              <a:t>/</a:t>
            </a:r>
            <a:r>
              <a:rPr lang="cs-CZ" dirty="0" err="1"/>
              <a:t>firefly.html</a:t>
            </a:r>
            <a:endParaRPr lang="cs-CZ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0F61ABD8-05C7-6EFA-04F7-427071D56F21}"/>
              </a:ext>
            </a:extLst>
          </p:cNvPr>
          <p:cNvSpPr txBox="1"/>
          <p:nvPr/>
        </p:nvSpPr>
        <p:spPr>
          <a:xfrm>
            <a:off x="513184" y="774441"/>
            <a:ext cx="3198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/>
              <a:t>Generování a úprava obrázků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31D80D96-9BF4-29AB-0124-295465790F86}"/>
              </a:ext>
            </a:extLst>
          </p:cNvPr>
          <p:cNvSpPr txBox="1"/>
          <p:nvPr/>
        </p:nvSpPr>
        <p:spPr>
          <a:xfrm>
            <a:off x="709126" y="204477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ideogram.ai</a:t>
            </a:r>
            <a:endParaRPr lang="cs-CZ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5AA51B02-4B3D-C6C5-8DC6-3B43E6C4EACC}"/>
              </a:ext>
            </a:extLst>
          </p:cNvPr>
          <p:cNvSpPr txBox="1"/>
          <p:nvPr/>
        </p:nvSpPr>
        <p:spPr>
          <a:xfrm>
            <a:off x="709126" y="301705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skybox.blockadelabs.com</a:t>
            </a:r>
            <a:r>
              <a:rPr lang="cs-CZ" dirty="0"/>
              <a:t>/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AA3BBF80-A096-DDFF-D6B9-45A18FB79DEF}"/>
              </a:ext>
            </a:extLst>
          </p:cNvPr>
          <p:cNvSpPr txBox="1"/>
          <p:nvPr/>
        </p:nvSpPr>
        <p:spPr>
          <a:xfrm>
            <a:off x="643811" y="582221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pebblely.com</a:t>
            </a:r>
            <a:r>
              <a:rPr lang="cs-CZ" dirty="0"/>
              <a:t>/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8CCED5E2-9D9E-034D-E598-209642C7E256}"/>
              </a:ext>
            </a:extLst>
          </p:cNvPr>
          <p:cNvSpPr txBox="1"/>
          <p:nvPr/>
        </p:nvSpPr>
        <p:spPr>
          <a:xfrm>
            <a:off x="709126" y="351066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brandmark.io</a:t>
            </a:r>
            <a:r>
              <a:rPr lang="cs-CZ" dirty="0"/>
              <a:t>/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192CA127-818E-E05B-6C7E-AB9EB85A169E}"/>
              </a:ext>
            </a:extLst>
          </p:cNvPr>
          <p:cNvSpPr txBox="1"/>
          <p:nvPr/>
        </p:nvSpPr>
        <p:spPr>
          <a:xfrm>
            <a:off x="709126" y="394487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flair.ai</a:t>
            </a:r>
            <a:r>
              <a:rPr lang="cs-CZ" dirty="0"/>
              <a:t>/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5760923D-ED64-DC9B-BA9D-A92CE7F18EF6}"/>
              </a:ext>
            </a:extLst>
          </p:cNvPr>
          <p:cNvSpPr txBox="1"/>
          <p:nvPr/>
        </p:nvSpPr>
        <p:spPr>
          <a:xfrm>
            <a:off x="709126" y="621635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bigjpg.ai</a:t>
            </a:r>
            <a:r>
              <a:rPr lang="cs-CZ" dirty="0"/>
              <a:t>/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DDA7EB69-5B46-E3F5-CF6F-D6351AA19B03}"/>
              </a:ext>
            </a:extLst>
          </p:cNvPr>
          <p:cNvSpPr txBox="1"/>
          <p:nvPr/>
        </p:nvSpPr>
        <p:spPr>
          <a:xfrm>
            <a:off x="709126" y="244297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www.bluewillow.ai</a:t>
            </a:r>
            <a:r>
              <a:rPr lang="cs-CZ" dirty="0"/>
              <a:t>/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DF58C032-7F8E-DC00-EF49-660F0888E4F2}"/>
              </a:ext>
            </a:extLst>
          </p:cNvPr>
          <p:cNvSpPr txBox="1"/>
          <p:nvPr/>
        </p:nvSpPr>
        <p:spPr>
          <a:xfrm>
            <a:off x="643811" y="537171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www.photopea.com</a:t>
            </a:r>
            <a:r>
              <a:rPr lang="cs-CZ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582232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véPole 10">
            <a:extLst>
              <a:ext uri="{FF2B5EF4-FFF2-40B4-BE49-F238E27FC236}">
                <a16:creationId xmlns:a16="http://schemas.microsoft.com/office/drawing/2014/main" id="{D128E5DF-D2FC-6E4C-63CD-6F6C6AA296F0}"/>
              </a:ext>
            </a:extLst>
          </p:cNvPr>
          <p:cNvSpPr txBox="1"/>
          <p:nvPr/>
        </p:nvSpPr>
        <p:spPr>
          <a:xfrm>
            <a:off x="2286000" y="35184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/>
              <a:t>Popis</a:t>
            </a:r>
            <a:r>
              <a:rPr lang="cs-CZ" b="1" dirty="0"/>
              <a:t> obrázků</a:t>
            </a:r>
            <a:endParaRPr lang="cs-CZ" dirty="0"/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79E8E87A-B633-90D4-6797-713317B74DD2}"/>
              </a:ext>
            </a:extLst>
          </p:cNvPr>
          <p:cNvSpPr txBox="1"/>
          <p:nvPr/>
        </p:nvSpPr>
        <p:spPr>
          <a:xfrm>
            <a:off x="475861" y="121931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pallyy.com</a:t>
            </a:r>
            <a:r>
              <a:rPr lang="cs-CZ" dirty="0"/>
              <a:t>/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AC22E397-9E43-7D32-5C7F-8FB028917691}"/>
              </a:ext>
            </a:extLst>
          </p:cNvPr>
          <p:cNvSpPr txBox="1"/>
          <p:nvPr/>
        </p:nvSpPr>
        <p:spPr>
          <a:xfrm>
            <a:off x="475861" y="171745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galaxy.ai</a:t>
            </a:r>
            <a:r>
              <a:rPr lang="cs-CZ" dirty="0"/>
              <a:t>/</a:t>
            </a:r>
            <a:r>
              <a:rPr lang="cs-CZ" dirty="0" err="1"/>
              <a:t>tools</a:t>
            </a:r>
            <a:endParaRPr lang="cs-CZ" dirty="0"/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C9CEA59A-D220-27DF-15F2-EDD3A010536B}"/>
              </a:ext>
            </a:extLst>
          </p:cNvPr>
          <p:cNvSpPr txBox="1"/>
          <p:nvPr/>
        </p:nvSpPr>
        <p:spPr>
          <a:xfrm>
            <a:off x="475861" y="221558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describepicture.org</a:t>
            </a:r>
            <a:r>
              <a:rPr lang="cs-CZ" dirty="0"/>
              <a:t>/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D9DA78BE-C709-A1C1-660B-1D0E3F133313}"/>
              </a:ext>
            </a:extLst>
          </p:cNvPr>
          <p:cNvSpPr txBox="1"/>
          <p:nvPr/>
        </p:nvSpPr>
        <p:spPr>
          <a:xfrm>
            <a:off x="475861" y="2713725"/>
            <a:ext cx="7772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www.neuralframes.com</a:t>
            </a:r>
            <a:r>
              <a:rPr lang="cs-CZ" dirty="0"/>
              <a:t>/</a:t>
            </a:r>
            <a:r>
              <a:rPr lang="cs-CZ" dirty="0" err="1"/>
              <a:t>tools</a:t>
            </a:r>
            <a:r>
              <a:rPr lang="cs-CZ" dirty="0"/>
              <a:t>/</a:t>
            </a:r>
            <a:r>
              <a:rPr lang="cs-CZ" dirty="0" err="1"/>
              <a:t>ai</a:t>
            </a:r>
            <a:r>
              <a:rPr lang="cs-CZ" dirty="0"/>
              <a:t>-image-</a:t>
            </a:r>
            <a:r>
              <a:rPr lang="cs-CZ" dirty="0" err="1"/>
              <a:t>description</a:t>
            </a:r>
            <a:r>
              <a:rPr lang="cs-CZ" dirty="0"/>
              <a:t>-</a:t>
            </a:r>
            <a:r>
              <a:rPr lang="cs-CZ" dirty="0" err="1"/>
              <a:t>generator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03494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C8A55D36-D6DC-D42B-3D49-8F37FF86FF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922" y="770013"/>
            <a:ext cx="8612155" cy="590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Obsidian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– Tento editor obsahuje podporu pro obousměrné odkazy a grafické zobrazení propojených poznámek, což je ideální pro 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Zettelkasten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obsidian.md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Logseq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– Open-source editor, který podporuje obousměrné odkazy a je skvělý pro organizaci poznámek.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logseq.com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Notion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– Flexibilní platforma, která umožňuje vytvářet poznámky a propojovat je různými způsoby.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www.notion.com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Evernote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– I když je tato aplikace více zaměřena na ukládání poznámek, může být upravena pro použití 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Zettelkasten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metody.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evernote.com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Joplin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– Open-source poznámkový editor, který podporuje 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Markdown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 obousměrné odkazy.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joplinapp.org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cs-CZ" altLang="cs-CZ" dirty="0">
              <a:latin typeface="Arial" panose="020B0604020202020204" pitchFamily="34" charset="0"/>
            </a:endParaRP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Zettlr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Tento open-source nástroj je speciálně navržen pro 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Zettelkasten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metodu a podporuje obousměrné odkazy a 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Markdown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www.zettlr.com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/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dirty="0">
              <a:latin typeface="Arial" panose="020B0604020202020204" pitchFamily="34" charset="0"/>
            </a:endParaRP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Relanote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Online nástroj pro tvorbu poznámek, který podporuje wiki-style propojené  a obousměrné odkazy.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relanote.com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D6141429-C8E5-3B86-2431-D543DE482D68}"/>
              </a:ext>
            </a:extLst>
          </p:cNvPr>
          <p:cNvSpPr txBox="1"/>
          <p:nvPr/>
        </p:nvSpPr>
        <p:spPr>
          <a:xfrm>
            <a:off x="3694923" y="281313"/>
            <a:ext cx="1257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/>
              <a:t>Poznámky</a:t>
            </a:r>
          </a:p>
        </p:txBody>
      </p:sp>
    </p:spTree>
    <p:extLst>
      <p:ext uri="{BB962C8B-B14F-4D97-AF65-F5344CB8AC3E}">
        <p14:creationId xmlns:p14="http://schemas.microsoft.com/office/powerpoint/2010/main" val="763562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49E5062B-B416-DA3A-771D-98F8050E4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927" y="1258295"/>
            <a:ext cx="8509518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MindMeister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Má základní verzi zdarma, která umožňuje vytvářet a sdílet myšlenkové mapy. Pokročilé funkce jsou dostupné prostřednictvím placených plánů.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www.mindmeister.com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XMind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Nabízí základní verzi zdarma, která zahrnuje základní funkce myšlenkových map. Pokročilé funkce jsou dostupné prostřednictvím placených plánů.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xmind.ai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Coggle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Nabízí základní verzi zdarma, která umožňuje vytvářet a sdílet myšlenkové mapy.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coggle.it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Lucidchart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Nabízí základní verzi zdarma, která umožňuje vytvářet a sdílet myšlenkové mapy.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lucid.app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7434BDF5-F72F-3865-6F93-2E13A0572EC5}"/>
              </a:ext>
            </a:extLst>
          </p:cNvPr>
          <p:cNvSpPr txBox="1"/>
          <p:nvPr/>
        </p:nvSpPr>
        <p:spPr>
          <a:xfrm>
            <a:off x="2883160" y="432518"/>
            <a:ext cx="3651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/>
              <a:t>Myšlenkové a konceptuální mapy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B06CFAB0-F5E0-F866-1938-501FFB9948D2}"/>
              </a:ext>
            </a:extLst>
          </p:cNvPr>
          <p:cNvSpPr txBox="1"/>
          <p:nvPr/>
        </p:nvSpPr>
        <p:spPr>
          <a:xfrm>
            <a:off x="251927" y="540805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www.mymap.ai</a:t>
            </a:r>
            <a:r>
              <a:rPr lang="cs-CZ" dirty="0"/>
              <a:t>/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A0D45EAB-01FB-1C0A-97D9-5A089F209325}"/>
              </a:ext>
            </a:extLst>
          </p:cNvPr>
          <p:cNvSpPr txBox="1"/>
          <p:nvPr/>
        </p:nvSpPr>
        <p:spPr>
          <a:xfrm>
            <a:off x="251927" y="5864504"/>
            <a:ext cx="60648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www.feedough.com</a:t>
            </a:r>
            <a:r>
              <a:rPr lang="cs-CZ" dirty="0"/>
              <a:t>/</a:t>
            </a:r>
            <a:r>
              <a:rPr lang="cs-CZ" dirty="0" err="1"/>
              <a:t>swot-analysis-generator</a:t>
            </a:r>
            <a:r>
              <a:rPr lang="cs-CZ" dirty="0"/>
              <a:t>/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CE3DB3C3-B919-E0A6-73E9-0F670026023D}"/>
              </a:ext>
            </a:extLst>
          </p:cNvPr>
          <p:cNvSpPr txBox="1"/>
          <p:nvPr/>
        </p:nvSpPr>
        <p:spPr>
          <a:xfrm>
            <a:off x="251927" y="632094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www.edraw.ai</a:t>
            </a:r>
            <a:r>
              <a:rPr lang="cs-CZ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553083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1BD0C51D-8CAB-0F9F-DE68-A758BF391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620" y="1356373"/>
            <a:ext cx="8826759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Canva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Tento nástroj je skvělý pro vytváření vizuálně atraktivních portfolií. Nabízí širokou škálu šablon a možností pro personalizaci.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www.canva.com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cs_cz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Adobe </a:t>
            </a: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Spark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Tento nástroj umožňuje vytvářet rychlé a efektivní portfolia s využitím šablon a vizuálních nástrojů.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new.express.adobe.com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Wix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Platforma pro vytváření webových stránek, která umožňuje vytvářet interaktivní a profesionální portfolia.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cs.wix.com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Squarespace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Platforma pro vytváření webových stránek s krásnými šablonami a možností pro personalizaci.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www.squarespace.com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Evernote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Tento nástroj umožňuje ukládání poznámek, fotek, zvukových záznamů a dokumentů. Je ideální pro tvorbu digitálních portfolií a je dostupný zdarma.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evernote.com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FolioSpaces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Tento nástroj je speciálně navržen pro tvorbu 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ePortfolií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 nabízí 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2GB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úložiště zdarma.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www.foliospaces.org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61D6A125-6839-84FD-E8BE-F7B8007DD51F}"/>
              </a:ext>
            </a:extLst>
          </p:cNvPr>
          <p:cNvSpPr txBox="1"/>
          <p:nvPr/>
        </p:nvSpPr>
        <p:spPr>
          <a:xfrm>
            <a:off x="3694923" y="281313"/>
            <a:ext cx="1089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/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1395690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5995EA12-7F09-A435-5B9A-EE1629CD83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957" y="1201818"/>
            <a:ext cx="8668139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Kidblog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Tento nástroj je navržen pro využití v třídách a umožňuje studentům vytvářet a sdílet své portfolia.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go.fan.school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kidblog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VoiceThread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Tento nástroj umožňuje přidávat text, obrázky, zvukové a video záznamy do portfolií a je bezplatný.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voicethread.com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Book</a:t>
            </a:r>
            <a:r>
              <a:rPr kumimoji="0" lang="cs-CZ" altLang="cs-CZ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Creator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Tento nástroj umožňuje vytvářet digitální 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portfoliá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s textem, obrázky, zvukovými a video záznamy a je bezplatný.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app.bookcreator.com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A31E3003-3AFE-454D-65CE-C6421459B682}"/>
              </a:ext>
            </a:extLst>
          </p:cNvPr>
          <p:cNvSpPr txBox="1"/>
          <p:nvPr/>
        </p:nvSpPr>
        <p:spPr>
          <a:xfrm>
            <a:off x="3694923" y="281313"/>
            <a:ext cx="1089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/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2531849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FA58F420-9F89-4A6B-FBA6-70AE5D84240F}"/>
              </a:ext>
            </a:extLst>
          </p:cNvPr>
          <p:cNvSpPr txBox="1"/>
          <p:nvPr/>
        </p:nvSpPr>
        <p:spPr>
          <a:xfrm>
            <a:off x="569167" y="687746"/>
            <a:ext cx="22673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2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cs-CZ" sz="2400" dirty="0"/>
              <a:t>://</a:t>
            </a:r>
            <a:r>
              <a:rPr lang="cs-CZ" sz="2400" dirty="0" err="1"/>
              <a:t>ejaj.cz</a:t>
            </a:r>
            <a:r>
              <a:rPr lang="cs-CZ" sz="2400" dirty="0"/>
              <a:t>/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648A201B-C1EB-D8F9-A065-BFC2BE7590A0}"/>
              </a:ext>
            </a:extLst>
          </p:cNvPr>
          <p:cNvSpPr txBox="1"/>
          <p:nvPr/>
        </p:nvSpPr>
        <p:spPr>
          <a:xfrm>
            <a:off x="475861" y="1536832"/>
            <a:ext cx="21926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aitoolskit.ai</a:t>
            </a:r>
            <a:r>
              <a:rPr lang="cs-CZ" dirty="0"/>
              <a:t>/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02EEBE93-301F-440D-FC95-DFA86255CA0C}"/>
              </a:ext>
            </a:extLst>
          </p:cNvPr>
          <p:cNvSpPr txBox="1"/>
          <p:nvPr/>
        </p:nvSpPr>
        <p:spPr>
          <a:xfrm>
            <a:off x="475861" y="504222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promptperfect.jina.ai</a:t>
            </a:r>
            <a:r>
              <a:rPr lang="cs-CZ" dirty="0"/>
              <a:t>/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D9CE8D9A-5488-7B32-ED62-32C3DAAF4FD0}"/>
              </a:ext>
            </a:extLst>
          </p:cNvPr>
          <p:cNvSpPr txBox="1"/>
          <p:nvPr/>
        </p:nvSpPr>
        <p:spPr>
          <a:xfrm>
            <a:off x="550506" y="4385188"/>
            <a:ext cx="1522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/>
              <a:t>P</a:t>
            </a:r>
            <a:r>
              <a:rPr lang="en-US" b="1" dirty="0" err="1"/>
              <a:t>romptov</a:t>
            </a:r>
            <a:r>
              <a:rPr lang="cs-CZ" b="1" dirty="0" err="1"/>
              <a:t>ání</a:t>
            </a:r>
            <a:endParaRPr lang="cs-CZ" b="1" dirty="0"/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D13213A5-F504-45D8-52F3-F380C93A92CB}"/>
              </a:ext>
            </a:extLst>
          </p:cNvPr>
          <p:cNvSpPr txBox="1"/>
          <p:nvPr/>
        </p:nvSpPr>
        <p:spPr>
          <a:xfrm>
            <a:off x="475861" y="617025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promptomania.com</a:t>
            </a:r>
            <a:r>
              <a:rPr lang="cs-CZ" dirty="0"/>
              <a:t>/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1E0CBBB6-A566-D187-AC53-0B612D60694E}"/>
              </a:ext>
            </a:extLst>
          </p:cNvPr>
          <p:cNvSpPr txBox="1"/>
          <p:nvPr/>
        </p:nvSpPr>
        <p:spPr>
          <a:xfrm>
            <a:off x="475861" y="565143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www.aiprm.com</a:t>
            </a:r>
            <a:r>
              <a:rPr lang="cs-CZ" dirty="0"/>
              <a:t>/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E19E2E10-66ED-D8C1-5F69-6A1EE9A9A1AF}"/>
              </a:ext>
            </a:extLst>
          </p:cNvPr>
          <p:cNvSpPr txBox="1"/>
          <p:nvPr/>
        </p:nvSpPr>
        <p:spPr>
          <a:xfrm>
            <a:off x="382554" y="2108919"/>
            <a:ext cx="54770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guides.libraries.uc.edu</a:t>
            </a:r>
            <a:r>
              <a:rPr lang="cs-CZ" dirty="0"/>
              <a:t>/</a:t>
            </a:r>
            <a:r>
              <a:rPr lang="cs-CZ" dirty="0" err="1"/>
              <a:t>ai-education</a:t>
            </a:r>
            <a:r>
              <a:rPr lang="cs-CZ" dirty="0"/>
              <a:t>/</a:t>
            </a:r>
            <a:r>
              <a:rPr lang="cs-CZ" dirty="0" err="1"/>
              <a:t>kn</a:t>
            </a:r>
            <a:endParaRPr lang="cs-CZ" dirty="0"/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15D2AAE7-D817-DE79-6045-DC20451407B3}"/>
              </a:ext>
            </a:extLst>
          </p:cNvPr>
          <p:cNvSpPr txBox="1"/>
          <p:nvPr/>
        </p:nvSpPr>
        <p:spPr>
          <a:xfrm>
            <a:off x="289248" y="2681006"/>
            <a:ext cx="62981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wiki.rvp.cz</a:t>
            </a:r>
            <a:r>
              <a:rPr lang="cs-CZ" dirty="0"/>
              <a:t>/Kabinet/</a:t>
            </a:r>
            <a:r>
              <a:rPr lang="cs-CZ" dirty="0" err="1"/>
              <a:t>Online_n%C3%A1stroje</a:t>
            </a:r>
            <a:r>
              <a:rPr lang="cs-CZ" dirty="0"/>
              <a:t>/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316C1784-1090-3742-D505-B656203068C0}"/>
              </a:ext>
            </a:extLst>
          </p:cNvPr>
          <p:cNvSpPr txBox="1"/>
          <p:nvPr/>
        </p:nvSpPr>
        <p:spPr>
          <a:xfrm>
            <a:off x="382555" y="328145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www.nasa.gov</a:t>
            </a:r>
            <a:r>
              <a:rPr lang="cs-CZ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990175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>
            <a:extLst>
              <a:ext uri="{FF2B5EF4-FFF2-40B4-BE49-F238E27FC236}">
                <a16:creationId xmlns:a16="http://schemas.microsoft.com/office/drawing/2014/main" id="{B030FD3B-C24C-D370-FCD4-3357026B6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579" y="1304371"/>
            <a:ext cx="8546841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Knewton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– adaptivní vzdělávací platforma.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dirty="0"/>
              <a:t>https://</a:t>
            </a:r>
            <a:r>
              <a:rPr lang="cs-CZ" dirty="0" err="1"/>
              <a:t>www.wiley.com</a:t>
            </a:r>
            <a:r>
              <a:rPr lang="cs-CZ" dirty="0"/>
              <a:t>/en-</a:t>
            </a:r>
            <a:r>
              <a:rPr lang="cs-CZ" dirty="0" err="1"/>
              <a:t>us</a:t>
            </a:r>
            <a:r>
              <a:rPr lang="cs-CZ" dirty="0"/>
              <a:t>/</a:t>
            </a:r>
            <a:r>
              <a:rPr lang="cs-CZ" dirty="0" err="1"/>
              <a:t>education</a:t>
            </a:r>
            <a:r>
              <a:rPr lang="cs-CZ" dirty="0"/>
              <a:t>/</a:t>
            </a:r>
            <a:r>
              <a:rPr lang="cs-CZ" dirty="0" err="1"/>
              <a:t>alta</a:t>
            </a:r>
            <a:endParaRPr lang="cs-CZ" altLang="cs-CZ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b="1" dirty="0" err="1"/>
              <a:t>Quizlet</a:t>
            </a:r>
            <a:r>
              <a:rPr lang="cs-CZ" dirty="0"/>
              <a:t> – Nástroj pro tvorbu a sdílení studijních materiálů a </a:t>
            </a:r>
            <a:r>
              <a:rPr lang="cs-CZ" dirty="0" err="1"/>
              <a:t>flashcards</a:t>
            </a:r>
            <a:r>
              <a:rPr lang="cs-CZ" dirty="0"/>
              <a:t>. 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quizlet.com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cs-CZ" altLang="cs-CZ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cs-CZ" b="1" dirty="0" err="1"/>
              <a:t>Edmodo</a:t>
            </a:r>
            <a:r>
              <a:rPr lang="cs-CZ" dirty="0"/>
              <a:t> – Sociální síť pro vzdělávání, umožňující komunikaci a spolupráci studentů a učitelů.  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edmodo.com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Gradescope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– systém pro automatizované hodnocení.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www.gradescope.com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/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E4F98292-5CA8-DD08-ECA1-A262442D6232}"/>
              </a:ext>
            </a:extLst>
          </p:cNvPr>
          <p:cNvSpPr txBox="1"/>
          <p:nvPr/>
        </p:nvSpPr>
        <p:spPr>
          <a:xfrm>
            <a:off x="298579" y="590275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www.socrative.com</a:t>
            </a:r>
            <a:r>
              <a:rPr lang="cs-CZ" dirty="0"/>
              <a:t>/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77387A14-5138-0B9D-71CB-D56A7CE6F8D3}"/>
              </a:ext>
            </a:extLst>
          </p:cNvPr>
          <p:cNvSpPr txBox="1"/>
          <p:nvPr/>
        </p:nvSpPr>
        <p:spPr>
          <a:xfrm>
            <a:off x="298579" y="627208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www.edx.org</a:t>
            </a:r>
            <a:r>
              <a:rPr lang="cs-CZ" dirty="0"/>
              <a:t>/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95D20B1E-0D04-21A2-30A4-24E66AE004E6}"/>
              </a:ext>
            </a:extLst>
          </p:cNvPr>
          <p:cNvSpPr txBox="1"/>
          <p:nvPr/>
        </p:nvSpPr>
        <p:spPr>
          <a:xfrm>
            <a:off x="373224" y="4525547"/>
            <a:ext cx="84721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/>
              <a:t>Moodle</a:t>
            </a:r>
            <a:r>
              <a:rPr lang="cs-CZ" dirty="0"/>
              <a:t> - Open-source platforma pro správu kurzů, která umožňuje vytvářet a organizovat výukový obsah.</a:t>
            </a:r>
          </a:p>
        </p:txBody>
      </p:sp>
    </p:spTree>
    <p:extLst>
      <p:ext uri="{BB962C8B-B14F-4D97-AF65-F5344CB8AC3E}">
        <p14:creationId xmlns:p14="http://schemas.microsoft.com/office/powerpoint/2010/main" val="1081357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D510D01B-ADA4-0515-46E3-10BAD59F7469}"/>
              </a:ext>
            </a:extLst>
          </p:cNvPr>
          <p:cNvSpPr txBox="1"/>
          <p:nvPr/>
        </p:nvSpPr>
        <p:spPr>
          <a:xfrm>
            <a:off x="653143" y="463070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hix.ai</a:t>
            </a:r>
            <a:r>
              <a:rPr lang="cs-CZ" dirty="0"/>
              <a:t>/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1E5C340-65D0-9BD4-7B87-657FF988F703}"/>
              </a:ext>
            </a:extLst>
          </p:cNvPr>
          <p:cNvSpPr txBox="1"/>
          <p:nvPr/>
        </p:nvSpPr>
        <p:spPr>
          <a:xfrm>
            <a:off x="653143" y="508635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www.promptloop.com</a:t>
            </a:r>
            <a:r>
              <a:rPr lang="cs-CZ" dirty="0"/>
              <a:t>/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65BF8468-E5A3-1F47-030B-27A2340005BE}"/>
              </a:ext>
            </a:extLst>
          </p:cNvPr>
          <p:cNvSpPr txBox="1"/>
          <p:nvPr/>
        </p:nvSpPr>
        <p:spPr>
          <a:xfrm>
            <a:off x="3840710" y="495203"/>
            <a:ext cx="146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/>
              <a:t>Vyhledávání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7EF41A8-903A-8387-5EFD-36C447ED7475}"/>
              </a:ext>
            </a:extLst>
          </p:cNvPr>
          <p:cNvSpPr txBox="1"/>
          <p:nvPr/>
        </p:nvSpPr>
        <p:spPr>
          <a:xfrm>
            <a:off x="429209" y="1402311"/>
            <a:ext cx="792169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ChatGPT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Tento AI model od 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OpenAI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může pomoci studentům s psaním, výzkumem a získáváním rychlých odpovědí na různé otázky.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Microsoft </a:t>
            </a: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Copilot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Tento nástroj může automatizovat úkoly, jako je psaní kódu, analýza dat a vytváření obsahu.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cs-CZ" altLang="cs-CZ" dirty="0">
              <a:latin typeface="Arial" panose="020B0604020202020204" pitchFamily="34" charset="0"/>
            </a:endParaRPr>
          </a:p>
          <a:p>
            <a:pPr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altLang="cs-CZ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Google </a:t>
            </a: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Gemini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Tento nástroj je skvělý pro výzkum a získávání informací z internetu.</a:t>
            </a:r>
          </a:p>
        </p:txBody>
      </p:sp>
    </p:spTree>
    <p:extLst>
      <p:ext uri="{BB962C8B-B14F-4D97-AF65-F5344CB8AC3E}">
        <p14:creationId xmlns:p14="http://schemas.microsoft.com/office/powerpoint/2010/main" val="3732305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B9AC07C3-9B51-0304-D51A-9A0C7EEC6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217" y="1265491"/>
            <a:ext cx="8602824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Doctrina</a:t>
            </a:r>
            <a:r>
              <a:rPr kumimoji="0" lang="cs-CZ" altLang="cs-CZ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AI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Nabízí učení a testování pomocí AI, což může usnadnit studium a přípravu na zkoušky.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app.doctrina.ai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ExamCram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Tento AI-poháněný nástroj poskytuje personalizované doporučení, 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flashcards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 cvičení pro efektivní přípravu na zkoušky.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www.examcram.app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Prepsup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AI-poháněný generátor kvízů a 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flashcards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který vytváří studijní sadu na míru vašim potřebám.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www.prepsup.com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Examful.ai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Nabízí rozsáhlou sbírku minulých výsledných listů pro AP, 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IB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 A-level zkoušky, což usnadňuje přípravu.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examful.ai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Assisted</a:t>
            </a:r>
            <a:r>
              <a:rPr kumimoji="0" lang="cs-CZ" altLang="cs-CZ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AI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Učební asistent zaměřený na přípravu na konkurenční zkoušky s 24/7 podporou, personalizovanými kvízy a analýzami.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www.getassisted.io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StudyMonkey.ai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Tento nástroj poskytuje AI-poháněné 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tutorování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které může pomoci s složitými úkoly domácích úkolů a poskytovat rychlé odpovědi.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studymonkey.ai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D3E939E7-103B-CFE9-B8EE-A8C192537590}"/>
              </a:ext>
            </a:extLst>
          </p:cNvPr>
          <p:cNvSpPr txBox="1"/>
          <p:nvPr/>
        </p:nvSpPr>
        <p:spPr>
          <a:xfrm>
            <a:off x="3657601" y="468028"/>
            <a:ext cx="723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/>
              <a:t>Testy</a:t>
            </a:r>
          </a:p>
        </p:txBody>
      </p:sp>
    </p:spTree>
    <p:extLst>
      <p:ext uri="{BB962C8B-B14F-4D97-AF65-F5344CB8AC3E}">
        <p14:creationId xmlns:p14="http://schemas.microsoft.com/office/powerpoint/2010/main" val="1365520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5757E93E-41B3-20A2-3F76-4C27D2A65D66}"/>
              </a:ext>
            </a:extLst>
          </p:cNvPr>
          <p:cNvSpPr txBox="1"/>
          <p:nvPr/>
        </p:nvSpPr>
        <p:spPr>
          <a:xfrm>
            <a:off x="401216" y="90235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math.microsoft.com</a:t>
            </a:r>
            <a:r>
              <a:rPr lang="cs-CZ" dirty="0"/>
              <a:t>/en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57006DC-1108-B979-6AA9-6E385F7EBB94}"/>
              </a:ext>
            </a:extLst>
          </p:cNvPr>
          <p:cNvSpPr txBox="1"/>
          <p:nvPr/>
        </p:nvSpPr>
        <p:spPr>
          <a:xfrm>
            <a:off x="401216" y="142486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www.desmos.com</a:t>
            </a:r>
            <a:r>
              <a:rPr lang="cs-CZ" dirty="0"/>
              <a:t>/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3C756E03-D6EB-0383-A654-8B0280D64FA9}"/>
              </a:ext>
            </a:extLst>
          </p:cNvPr>
          <p:cNvSpPr txBox="1"/>
          <p:nvPr/>
        </p:nvSpPr>
        <p:spPr>
          <a:xfrm>
            <a:off x="401216" y="205001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quickmath.com</a:t>
            </a:r>
            <a:r>
              <a:rPr lang="cs-CZ" dirty="0"/>
              <a:t>/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413011E8-39FD-FF4B-C3D4-30F78606AA84}"/>
              </a:ext>
            </a:extLst>
          </p:cNvPr>
          <p:cNvSpPr txBox="1"/>
          <p:nvPr/>
        </p:nvSpPr>
        <p:spPr>
          <a:xfrm>
            <a:off x="401216" y="267516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www.gauthmath.com</a:t>
            </a:r>
            <a:r>
              <a:rPr lang="cs-CZ" dirty="0"/>
              <a:t>/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14EBDADC-90CA-7838-AAB3-DECA649E1107}"/>
              </a:ext>
            </a:extLst>
          </p:cNvPr>
          <p:cNvSpPr txBox="1"/>
          <p:nvPr/>
        </p:nvSpPr>
        <p:spPr>
          <a:xfrm>
            <a:off x="401216" y="3378999"/>
            <a:ext cx="57010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www.mathpapa.com</a:t>
            </a:r>
            <a:r>
              <a:rPr lang="cs-CZ" dirty="0"/>
              <a:t>/algebra-</a:t>
            </a:r>
            <a:r>
              <a:rPr lang="cs-CZ" dirty="0" err="1"/>
              <a:t>calculator.html</a:t>
            </a:r>
            <a:endParaRPr lang="cs-CZ" dirty="0"/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01ABD21F-B532-826F-F57C-FA15EC1ECE07}"/>
              </a:ext>
            </a:extLst>
          </p:cNvPr>
          <p:cNvSpPr txBox="1"/>
          <p:nvPr/>
        </p:nvSpPr>
        <p:spPr>
          <a:xfrm>
            <a:off x="401216" y="395283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www.cymath.com</a:t>
            </a:r>
            <a:r>
              <a:rPr lang="cs-CZ" dirty="0"/>
              <a:t>/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4A655B6F-3025-69A5-9773-92B1A254180D}"/>
              </a:ext>
            </a:extLst>
          </p:cNvPr>
          <p:cNvSpPr txBox="1"/>
          <p:nvPr/>
        </p:nvSpPr>
        <p:spPr>
          <a:xfrm>
            <a:off x="401216" y="452666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www.mathway.com</a:t>
            </a:r>
            <a:r>
              <a:rPr lang="cs-CZ" dirty="0"/>
              <a:t>/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B4E46087-317F-4F4F-4F77-B12E3BFE168E}"/>
              </a:ext>
            </a:extLst>
          </p:cNvPr>
          <p:cNvSpPr txBox="1"/>
          <p:nvPr/>
        </p:nvSpPr>
        <p:spPr>
          <a:xfrm>
            <a:off x="214604" y="577098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www.sympy.org</a:t>
            </a:r>
            <a:r>
              <a:rPr lang="cs-CZ" dirty="0"/>
              <a:t>/en/</a:t>
            </a:r>
            <a:r>
              <a:rPr lang="cs-CZ" dirty="0" err="1"/>
              <a:t>index.html</a:t>
            </a:r>
            <a:endParaRPr lang="cs-CZ" dirty="0"/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EB4E3BA5-0ABD-7307-6655-C53B4A54D47C}"/>
              </a:ext>
            </a:extLst>
          </p:cNvPr>
          <p:cNvSpPr txBox="1"/>
          <p:nvPr/>
        </p:nvSpPr>
        <p:spPr>
          <a:xfrm>
            <a:off x="214604" y="621147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http://</a:t>
            </a:r>
            <a:r>
              <a:rPr lang="cs-CZ" dirty="0" err="1"/>
              <a:t>symbomath.com</a:t>
            </a:r>
            <a:r>
              <a:rPr lang="cs-CZ" dirty="0"/>
              <a:t>/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77960E54-B10C-8EF8-5740-B21BC8F06CCF}"/>
              </a:ext>
            </a:extLst>
          </p:cNvPr>
          <p:cNvSpPr txBox="1"/>
          <p:nvPr/>
        </p:nvSpPr>
        <p:spPr>
          <a:xfrm>
            <a:off x="3926995" y="271761"/>
            <a:ext cx="1429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/>
              <a:t>Matematika</a:t>
            </a:r>
          </a:p>
        </p:txBody>
      </p:sp>
    </p:spTree>
    <p:extLst>
      <p:ext uri="{BB962C8B-B14F-4D97-AF65-F5344CB8AC3E}">
        <p14:creationId xmlns:p14="http://schemas.microsoft.com/office/powerpoint/2010/main" val="291291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825E7A-DC74-99BD-A496-E9A819D907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DB3600AC-F213-F41C-4572-E650CCF8F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622" y="507373"/>
            <a:ext cx="8350897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Grammarly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Pomáhá s kontrolou pravopisu a gramatiky, což je užitečné pro studenty a pedagogický sbor.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QuillBot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Tento nástroj je skvělý pro parafrázování textů, což může pomoci studentům lépe porozumět a zpracovat informace.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99E10750-8456-CD2C-7F34-E3A9C0AD8358}"/>
              </a:ext>
            </a:extLst>
          </p:cNvPr>
          <p:cNvSpPr txBox="1"/>
          <p:nvPr/>
        </p:nvSpPr>
        <p:spPr>
          <a:xfrm>
            <a:off x="886407" y="243257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rytr.me</a:t>
            </a:r>
            <a:r>
              <a:rPr lang="cs-CZ" dirty="0"/>
              <a:t>/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1CDBBE4D-FA65-BB95-7402-209371AA9F77}"/>
              </a:ext>
            </a:extLst>
          </p:cNvPr>
          <p:cNvSpPr txBox="1"/>
          <p:nvPr/>
        </p:nvSpPr>
        <p:spPr>
          <a:xfrm>
            <a:off x="802432" y="300173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www.compose.ai</a:t>
            </a:r>
            <a:r>
              <a:rPr lang="cs-CZ" dirty="0"/>
              <a:t>/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FA405656-1146-DAF4-BD31-4D21A947B30B}"/>
              </a:ext>
            </a:extLst>
          </p:cNvPr>
          <p:cNvSpPr txBox="1"/>
          <p:nvPr/>
        </p:nvSpPr>
        <p:spPr>
          <a:xfrm>
            <a:off x="802432" y="357090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byword.ai</a:t>
            </a:r>
            <a:r>
              <a:rPr lang="cs-CZ" dirty="0"/>
              <a:t>/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5F755A6B-CA0A-511E-F97F-DB6A2B703C64}"/>
              </a:ext>
            </a:extLst>
          </p:cNvPr>
          <p:cNvSpPr txBox="1"/>
          <p:nvPr/>
        </p:nvSpPr>
        <p:spPr>
          <a:xfrm>
            <a:off x="802432" y="414007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www.humata.ai</a:t>
            </a:r>
            <a:r>
              <a:rPr lang="cs-CZ" dirty="0"/>
              <a:t>/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FEEE3D27-1072-8AAE-A9A7-57692D622229}"/>
              </a:ext>
            </a:extLst>
          </p:cNvPr>
          <p:cNvSpPr txBox="1"/>
          <p:nvPr/>
        </p:nvSpPr>
        <p:spPr>
          <a:xfrm>
            <a:off x="802432" y="480059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www.wordtune.com</a:t>
            </a:r>
            <a:r>
              <a:rPr lang="cs-CZ" dirty="0"/>
              <a:t>/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266D5E59-0158-FAB8-9D1B-C93C1824ED9A}"/>
              </a:ext>
            </a:extLst>
          </p:cNvPr>
          <p:cNvSpPr txBox="1"/>
          <p:nvPr/>
        </p:nvSpPr>
        <p:spPr>
          <a:xfrm>
            <a:off x="802432" y="539037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www.chatpdf.com</a:t>
            </a:r>
            <a:r>
              <a:rPr lang="cs-CZ" dirty="0"/>
              <a:t>/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D33C5263-CAF8-8880-C62A-0DD686AB46F5}"/>
              </a:ext>
            </a:extLst>
          </p:cNvPr>
          <p:cNvSpPr txBox="1"/>
          <p:nvPr/>
        </p:nvSpPr>
        <p:spPr>
          <a:xfrm>
            <a:off x="802432" y="632844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www.scholarcy.com</a:t>
            </a:r>
            <a:r>
              <a:rPr lang="cs-CZ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639511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FE324229-C2B3-C540-00FE-EABDC4BD0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935" y="635981"/>
            <a:ext cx="8350897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Otter.ai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Umožňuje přepisovat schůzky a přednášky, což je užitečné pro vytváření záznamů a studijních materiálů.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otter.ai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cs-CZ" altLang="cs-CZ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cs-CZ" altLang="cs-CZ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Natural </a:t>
            </a:r>
            <a:r>
              <a:rPr kumimoji="0" lang="cs-CZ" altLang="cs-CZ" sz="18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Readers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Tento text-to-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speech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nástroj může převést text na řeč, což je užitečné pro studenty s vadami nebo pro vytváření audioknih. https://</a:t>
            </a:r>
            <a:r>
              <a:rPr kumimoji="0" lang="cs-CZ" altLang="cs-CZ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www.naturalreaders.com</a:t>
            </a:r>
            <a:r>
              <a:rPr kumimoji="0" lang="cs-CZ" altLang="cs-CZ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/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D87BA5C1-0520-8E85-4E10-B1CC52A108E9}"/>
              </a:ext>
            </a:extLst>
          </p:cNvPr>
          <p:cNvSpPr txBox="1"/>
          <p:nvPr/>
        </p:nvSpPr>
        <p:spPr>
          <a:xfrm>
            <a:off x="718457" y="280694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transkriptor.com</a:t>
            </a:r>
            <a:r>
              <a:rPr lang="cs-CZ" dirty="0"/>
              <a:t>/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1235B0C6-7F41-7C42-F499-7276846EE61F}"/>
              </a:ext>
            </a:extLst>
          </p:cNvPr>
          <p:cNvSpPr txBox="1"/>
          <p:nvPr/>
        </p:nvSpPr>
        <p:spPr>
          <a:xfrm>
            <a:off x="718457" y="320583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synthesys.io</a:t>
            </a:r>
            <a:r>
              <a:rPr lang="cs-CZ" dirty="0"/>
              <a:t>/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31BD1EEE-7D2B-501A-8877-C7EC89EE2B17}"/>
              </a:ext>
            </a:extLst>
          </p:cNvPr>
          <p:cNvSpPr txBox="1"/>
          <p:nvPr/>
        </p:nvSpPr>
        <p:spPr>
          <a:xfrm>
            <a:off x="718457" y="365994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www.synthesia.io</a:t>
            </a:r>
            <a:r>
              <a:rPr lang="cs-CZ" dirty="0"/>
              <a:t>/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E3C4EC2F-77D6-E372-A41D-AB5AE7D2565D}"/>
              </a:ext>
            </a:extLst>
          </p:cNvPr>
          <p:cNvSpPr txBox="1"/>
          <p:nvPr/>
        </p:nvSpPr>
        <p:spPr>
          <a:xfrm>
            <a:off x="718457" y="410427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cleanvoice.ai</a:t>
            </a:r>
            <a:r>
              <a:rPr lang="cs-CZ" dirty="0"/>
              <a:t>/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A0665CC-43D0-BB41-4C19-E78405837780}"/>
              </a:ext>
            </a:extLst>
          </p:cNvPr>
          <p:cNvSpPr txBox="1"/>
          <p:nvPr/>
        </p:nvSpPr>
        <p:spPr>
          <a:xfrm>
            <a:off x="793101" y="497552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cesky.ai</a:t>
            </a:r>
            <a:r>
              <a:rPr lang="cs-CZ" dirty="0"/>
              <a:t>/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DC0CF7D5-774B-5E3D-4442-25A63833BE82}"/>
              </a:ext>
            </a:extLst>
          </p:cNvPr>
          <p:cNvSpPr txBox="1"/>
          <p:nvPr/>
        </p:nvSpPr>
        <p:spPr>
          <a:xfrm>
            <a:off x="793101" y="457662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elevenlabs.io</a:t>
            </a:r>
            <a:r>
              <a:rPr lang="cs-CZ" dirty="0"/>
              <a:t>/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FFB13451-72BC-CF93-3C52-E454E8C89A9B}"/>
              </a:ext>
            </a:extLst>
          </p:cNvPr>
          <p:cNvSpPr txBox="1"/>
          <p:nvPr/>
        </p:nvSpPr>
        <p:spPr>
          <a:xfrm>
            <a:off x="793101" y="532805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speechify.com</a:t>
            </a:r>
            <a:r>
              <a:rPr lang="cs-CZ" dirty="0"/>
              <a:t>/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03A5BD84-0A45-0080-762D-A23D2533BD41}"/>
              </a:ext>
            </a:extLst>
          </p:cNvPr>
          <p:cNvSpPr txBox="1"/>
          <p:nvPr/>
        </p:nvSpPr>
        <p:spPr>
          <a:xfrm>
            <a:off x="793101" y="581458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/>
              <a:t>https://play.ht/</a:t>
            </a:r>
            <a:endParaRPr lang="cs-CZ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55D1AF40-5A25-F3D7-2F69-13902A4DB043}"/>
              </a:ext>
            </a:extLst>
          </p:cNvPr>
          <p:cNvSpPr txBox="1"/>
          <p:nvPr/>
        </p:nvSpPr>
        <p:spPr>
          <a:xfrm>
            <a:off x="830424" y="627634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www.360converter.com</a:t>
            </a:r>
            <a:r>
              <a:rPr lang="cs-CZ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753633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ovéPole 23">
            <a:extLst>
              <a:ext uri="{FF2B5EF4-FFF2-40B4-BE49-F238E27FC236}">
                <a16:creationId xmlns:a16="http://schemas.microsoft.com/office/drawing/2014/main" id="{AEBD7F17-6D9E-09E8-578E-E609FE8CAD22}"/>
              </a:ext>
            </a:extLst>
          </p:cNvPr>
          <p:cNvSpPr txBox="1"/>
          <p:nvPr/>
        </p:nvSpPr>
        <p:spPr>
          <a:xfrm>
            <a:off x="2799183" y="59395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www.bland.ai</a:t>
            </a:r>
            <a:r>
              <a:rPr lang="cs-CZ" dirty="0"/>
              <a:t>/</a:t>
            </a:r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F06654B8-33B8-4AFC-D60F-1438AA9324FA}"/>
              </a:ext>
            </a:extLst>
          </p:cNvPr>
          <p:cNvSpPr txBox="1"/>
          <p:nvPr/>
        </p:nvSpPr>
        <p:spPr>
          <a:xfrm>
            <a:off x="2738536" y="138619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maestra.ai</a:t>
            </a:r>
            <a:r>
              <a:rPr lang="cs-CZ" dirty="0"/>
              <a:t>/</a:t>
            </a:r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3AC768DD-9961-CE96-04EC-977A2BC220B8}"/>
              </a:ext>
            </a:extLst>
          </p:cNvPr>
          <p:cNvSpPr txBox="1"/>
          <p:nvPr/>
        </p:nvSpPr>
        <p:spPr>
          <a:xfrm>
            <a:off x="2777070" y="179606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www.flexclip.com</a:t>
            </a:r>
            <a:r>
              <a:rPr lang="cs-CZ" dirty="0"/>
              <a:t>/</a:t>
            </a:r>
          </a:p>
        </p:txBody>
      </p:sp>
      <p:sp>
        <p:nvSpPr>
          <p:cNvPr id="30" name="TextovéPole 29">
            <a:extLst>
              <a:ext uri="{FF2B5EF4-FFF2-40B4-BE49-F238E27FC236}">
                <a16:creationId xmlns:a16="http://schemas.microsoft.com/office/drawing/2014/main" id="{662C9D14-DE00-6317-683B-77A735E6DAC6}"/>
              </a:ext>
            </a:extLst>
          </p:cNvPr>
          <p:cNvSpPr txBox="1"/>
          <p:nvPr/>
        </p:nvSpPr>
        <p:spPr>
          <a:xfrm>
            <a:off x="2777070" y="217844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flixier.com</a:t>
            </a:r>
            <a:r>
              <a:rPr lang="cs-CZ" dirty="0"/>
              <a:t>/</a:t>
            </a:r>
          </a:p>
        </p:txBody>
      </p:sp>
      <p:sp>
        <p:nvSpPr>
          <p:cNvPr id="34" name="TextovéPole 33">
            <a:extLst>
              <a:ext uri="{FF2B5EF4-FFF2-40B4-BE49-F238E27FC236}">
                <a16:creationId xmlns:a16="http://schemas.microsoft.com/office/drawing/2014/main" id="{5EB73592-041D-B650-93F6-9D1F3CD18310}"/>
              </a:ext>
            </a:extLst>
          </p:cNvPr>
          <p:cNvSpPr txBox="1"/>
          <p:nvPr/>
        </p:nvSpPr>
        <p:spPr>
          <a:xfrm>
            <a:off x="2775859" y="257878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typito.com</a:t>
            </a:r>
            <a:r>
              <a:rPr lang="cs-CZ" dirty="0"/>
              <a:t>/</a:t>
            </a:r>
          </a:p>
        </p:txBody>
      </p:sp>
      <p:sp>
        <p:nvSpPr>
          <p:cNvPr id="36" name="TextovéPole 35">
            <a:extLst>
              <a:ext uri="{FF2B5EF4-FFF2-40B4-BE49-F238E27FC236}">
                <a16:creationId xmlns:a16="http://schemas.microsoft.com/office/drawing/2014/main" id="{74F48B86-1342-067B-9F33-95A9406A6E62}"/>
              </a:ext>
            </a:extLst>
          </p:cNvPr>
          <p:cNvSpPr txBox="1"/>
          <p:nvPr/>
        </p:nvSpPr>
        <p:spPr>
          <a:xfrm>
            <a:off x="2775859" y="294533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www.happyscribe.com</a:t>
            </a:r>
            <a:r>
              <a:rPr lang="cs-CZ" dirty="0"/>
              <a:t>/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92CDE2CA-05FF-AF54-9DB3-C769C74B3E3E}"/>
              </a:ext>
            </a:extLst>
          </p:cNvPr>
          <p:cNvSpPr txBox="1"/>
          <p:nvPr/>
        </p:nvSpPr>
        <p:spPr>
          <a:xfrm>
            <a:off x="2705877" y="532549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plotdigitizer.com</a:t>
            </a:r>
            <a:r>
              <a:rPr lang="cs-CZ" dirty="0"/>
              <a:t>/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A4F5A0AF-CC93-F867-ECBE-B1539D8FE039}"/>
              </a:ext>
            </a:extLst>
          </p:cNvPr>
          <p:cNvSpPr txBox="1"/>
          <p:nvPr/>
        </p:nvSpPr>
        <p:spPr>
          <a:xfrm>
            <a:off x="2705877" y="570893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pdfaid.com</a:t>
            </a:r>
            <a:r>
              <a:rPr lang="cs-CZ" dirty="0"/>
              <a:t>/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8C853816-0C4A-8AFA-EC94-71574FC5FF8F}"/>
              </a:ext>
            </a:extLst>
          </p:cNvPr>
          <p:cNvSpPr txBox="1"/>
          <p:nvPr/>
        </p:nvSpPr>
        <p:spPr>
          <a:xfrm>
            <a:off x="2705877" y="609238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aws.amazon.com</a:t>
            </a:r>
            <a:r>
              <a:rPr lang="cs-CZ" dirty="0"/>
              <a:t>/</a:t>
            </a:r>
            <a:r>
              <a:rPr lang="cs-CZ" dirty="0" err="1"/>
              <a:t>textract</a:t>
            </a:r>
            <a:r>
              <a:rPr lang="cs-CZ" dirty="0"/>
              <a:t>/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C0B7244C-02F0-A455-D607-B04BD94916F2}"/>
              </a:ext>
            </a:extLst>
          </p:cNvPr>
          <p:cNvSpPr txBox="1"/>
          <p:nvPr/>
        </p:nvSpPr>
        <p:spPr>
          <a:xfrm>
            <a:off x="270587" y="4123376"/>
            <a:ext cx="327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/>
              <a:t>Extrakce textu a dat z obrázků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D6B8BE12-B4DC-413D-1F12-5ACD6DDDB8A0}"/>
              </a:ext>
            </a:extLst>
          </p:cNvPr>
          <p:cNvSpPr txBox="1"/>
          <p:nvPr/>
        </p:nvSpPr>
        <p:spPr>
          <a:xfrm>
            <a:off x="2705877" y="488138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www.i2ocr.com</a:t>
            </a:r>
            <a:r>
              <a:rPr lang="cs-CZ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24215404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Motiv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1740</TotalTime>
  <Words>1439</Words>
  <Application>Microsoft Office PowerPoint</Application>
  <PresentationFormat>Předvádění na obrazovce (4:3)</PresentationFormat>
  <Paragraphs>143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9" baseType="lpstr">
      <vt:lpstr>Aptos</vt:lpstr>
      <vt:lpstr>Aptos Display</vt:lpstr>
      <vt:lpstr>Arial</vt:lpstr>
      <vt:lpstr>Motiv Office</vt:lpstr>
      <vt:lpstr>Vybrané praktické aplikace AI  II.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Lubomír Prokeš</dc:creator>
  <cp:lastModifiedBy>Lubomír Prokeš</cp:lastModifiedBy>
  <cp:revision>34</cp:revision>
  <dcterms:created xsi:type="dcterms:W3CDTF">2024-10-16T13:34:43Z</dcterms:created>
  <dcterms:modified xsi:type="dcterms:W3CDTF">2024-12-05T09:17:36Z</dcterms:modified>
</cp:coreProperties>
</file>