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7"/>
  </p:notesMasterIdLst>
  <p:sldIdLst>
    <p:sldId id="282" r:id="rId2"/>
    <p:sldId id="265" r:id="rId3"/>
    <p:sldId id="278" r:id="rId4"/>
    <p:sldId id="271" r:id="rId5"/>
    <p:sldId id="277" r:id="rId6"/>
    <p:sldId id="269" r:id="rId7"/>
    <p:sldId id="281" r:id="rId8"/>
    <p:sldId id="279" r:id="rId9"/>
    <p:sldId id="266" r:id="rId10"/>
    <p:sldId id="267" r:id="rId11"/>
    <p:sldId id="283" r:id="rId12"/>
    <p:sldId id="275" r:id="rId13"/>
    <p:sldId id="272" r:id="rId14"/>
    <p:sldId id="274" r:id="rId15"/>
    <p:sldId id="273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2" d="100"/>
          <a:sy n="82" d="100"/>
        </p:scale>
        <p:origin x="150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D40F686-13ED-481A-B778-850628001625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29AA81A-A566-4685-8315-B1946E865CD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327013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159809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000834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405313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392975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365469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0908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430251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094642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974597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333855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94321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F0E64C8-E276-4536-A4B9-40772A061B51}" type="datetimeFigureOut">
              <a:rPr lang="cs-CZ" smtClean="0"/>
              <a:t>05.12.2024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8A56705-494D-4E18-B877-5837B4F6E79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311327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zettlr.com/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ejaj.cz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23ECBB5-D87B-8CCA-64FE-CD5BF1EC380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D6FC5EA-3117-D254-1F60-168224B66F1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00404" y="3193759"/>
            <a:ext cx="7772400" cy="2387600"/>
          </a:xfrm>
        </p:spPr>
        <p:txBody>
          <a:bodyPr>
            <a:normAutofit fontScale="90000"/>
          </a:bodyPr>
          <a:lstStyle/>
          <a:p>
            <a:r>
              <a:rPr lang="cs-CZ" dirty="0"/>
              <a:t>Vybrané praktické aplikace AI</a:t>
            </a:r>
            <a:br>
              <a:rPr lang="en-US" dirty="0"/>
            </a:br>
            <a:br>
              <a:rPr lang="cs-CZ" dirty="0"/>
            </a:br>
            <a:r>
              <a:rPr lang="cs-CZ" dirty="0"/>
              <a:t>II.</a:t>
            </a:r>
          </a:p>
        </p:txBody>
      </p:sp>
    </p:spTree>
    <p:extLst>
      <p:ext uri="{BB962C8B-B14F-4D97-AF65-F5344CB8AC3E}">
        <p14:creationId xmlns:p14="http://schemas.microsoft.com/office/powerpoint/2010/main" val="12224087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ovéPole 4">
            <a:extLst>
              <a:ext uri="{FF2B5EF4-FFF2-40B4-BE49-F238E27FC236}">
                <a16:creationId xmlns:a16="http://schemas.microsoft.com/office/drawing/2014/main" id="{E4DEDE71-5A60-09F0-E0F3-7BBE5E2887E1}"/>
              </a:ext>
            </a:extLst>
          </p:cNvPr>
          <p:cNvSpPr txBox="1"/>
          <p:nvPr/>
        </p:nvSpPr>
        <p:spPr>
          <a:xfrm>
            <a:off x="709126" y="1594276"/>
            <a:ext cx="5542384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www.adobe.com</a:t>
            </a:r>
            <a:r>
              <a:rPr lang="cs-CZ" dirty="0"/>
              <a:t>/</a:t>
            </a:r>
            <a:r>
              <a:rPr lang="cs-CZ" dirty="0" err="1"/>
              <a:t>cz</a:t>
            </a:r>
            <a:r>
              <a:rPr lang="cs-CZ" dirty="0"/>
              <a:t>/</a:t>
            </a:r>
            <a:r>
              <a:rPr lang="cs-CZ" dirty="0" err="1"/>
              <a:t>products</a:t>
            </a:r>
            <a:r>
              <a:rPr lang="cs-CZ" dirty="0"/>
              <a:t>/</a:t>
            </a:r>
            <a:r>
              <a:rPr lang="cs-CZ" dirty="0" err="1"/>
              <a:t>firefly.html</a:t>
            </a:r>
            <a:endParaRPr lang="cs-CZ" dirty="0"/>
          </a:p>
        </p:txBody>
      </p:sp>
      <p:sp>
        <p:nvSpPr>
          <p:cNvPr id="6" name="TextovéPole 5">
            <a:extLst>
              <a:ext uri="{FF2B5EF4-FFF2-40B4-BE49-F238E27FC236}">
                <a16:creationId xmlns:a16="http://schemas.microsoft.com/office/drawing/2014/main" id="{0F61ABD8-05C7-6EFA-04F7-427071D56F21}"/>
              </a:ext>
            </a:extLst>
          </p:cNvPr>
          <p:cNvSpPr txBox="1"/>
          <p:nvPr/>
        </p:nvSpPr>
        <p:spPr>
          <a:xfrm>
            <a:off x="513184" y="774441"/>
            <a:ext cx="31986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Generování a úprava obrázků</a:t>
            </a:r>
          </a:p>
        </p:txBody>
      </p:sp>
      <p:sp>
        <p:nvSpPr>
          <p:cNvPr id="8" name="TextovéPole 7">
            <a:extLst>
              <a:ext uri="{FF2B5EF4-FFF2-40B4-BE49-F238E27FC236}">
                <a16:creationId xmlns:a16="http://schemas.microsoft.com/office/drawing/2014/main" id="{31D80D96-9BF4-29AB-0124-295465790F86}"/>
              </a:ext>
            </a:extLst>
          </p:cNvPr>
          <p:cNvSpPr txBox="1"/>
          <p:nvPr/>
        </p:nvSpPr>
        <p:spPr>
          <a:xfrm>
            <a:off x="709126" y="2044779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ideogram.ai</a:t>
            </a:r>
            <a:endParaRPr lang="cs-CZ" dirty="0"/>
          </a:p>
        </p:txBody>
      </p:sp>
      <p:sp>
        <p:nvSpPr>
          <p:cNvPr id="10" name="TextovéPole 9">
            <a:extLst>
              <a:ext uri="{FF2B5EF4-FFF2-40B4-BE49-F238E27FC236}">
                <a16:creationId xmlns:a16="http://schemas.microsoft.com/office/drawing/2014/main" id="{5AA51B02-4B3D-C6C5-8DC6-3B43E6C4EACC}"/>
              </a:ext>
            </a:extLst>
          </p:cNvPr>
          <p:cNvSpPr txBox="1"/>
          <p:nvPr/>
        </p:nvSpPr>
        <p:spPr>
          <a:xfrm>
            <a:off x="709126" y="3017057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skybox.blockadelabs.com</a:t>
            </a:r>
            <a:r>
              <a:rPr lang="cs-CZ" dirty="0"/>
              <a:t>/</a:t>
            </a:r>
          </a:p>
        </p:txBody>
      </p:sp>
      <p:sp>
        <p:nvSpPr>
          <p:cNvPr id="12" name="TextovéPole 11">
            <a:extLst>
              <a:ext uri="{FF2B5EF4-FFF2-40B4-BE49-F238E27FC236}">
                <a16:creationId xmlns:a16="http://schemas.microsoft.com/office/drawing/2014/main" id="{AA3BBF80-A096-DDFF-D6B9-45A18FB79DEF}"/>
              </a:ext>
            </a:extLst>
          </p:cNvPr>
          <p:cNvSpPr txBox="1"/>
          <p:nvPr/>
        </p:nvSpPr>
        <p:spPr>
          <a:xfrm>
            <a:off x="643811" y="5822213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pebblely.com</a:t>
            </a:r>
            <a:r>
              <a:rPr lang="cs-CZ" dirty="0"/>
              <a:t>/</a:t>
            </a:r>
          </a:p>
        </p:txBody>
      </p:sp>
      <p:sp>
        <p:nvSpPr>
          <p:cNvPr id="14" name="TextovéPole 13">
            <a:extLst>
              <a:ext uri="{FF2B5EF4-FFF2-40B4-BE49-F238E27FC236}">
                <a16:creationId xmlns:a16="http://schemas.microsoft.com/office/drawing/2014/main" id="{8CCED5E2-9D9E-034D-E598-209642C7E256}"/>
              </a:ext>
            </a:extLst>
          </p:cNvPr>
          <p:cNvSpPr txBox="1"/>
          <p:nvPr/>
        </p:nvSpPr>
        <p:spPr>
          <a:xfrm>
            <a:off x="709126" y="3510661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brandmark.io</a:t>
            </a:r>
            <a:r>
              <a:rPr lang="cs-CZ" dirty="0"/>
              <a:t>/</a:t>
            </a:r>
          </a:p>
        </p:txBody>
      </p:sp>
      <p:sp>
        <p:nvSpPr>
          <p:cNvPr id="16" name="TextovéPole 15">
            <a:extLst>
              <a:ext uri="{FF2B5EF4-FFF2-40B4-BE49-F238E27FC236}">
                <a16:creationId xmlns:a16="http://schemas.microsoft.com/office/drawing/2014/main" id="{192CA127-818E-E05B-6C7E-AB9EB85A169E}"/>
              </a:ext>
            </a:extLst>
          </p:cNvPr>
          <p:cNvSpPr txBox="1"/>
          <p:nvPr/>
        </p:nvSpPr>
        <p:spPr>
          <a:xfrm>
            <a:off x="709126" y="3944877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flair.ai</a:t>
            </a:r>
            <a:r>
              <a:rPr lang="cs-CZ" dirty="0"/>
              <a:t>/</a:t>
            </a:r>
          </a:p>
        </p:txBody>
      </p:sp>
      <p:sp>
        <p:nvSpPr>
          <p:cNvPr id="18" name="TextovéPole 17">
            <a:extLst>
              <a:ext uri="{FF2B5EF4-FFF2-40B4-BE49-F238E27FC236}">
                <a16:creationId xmlns:a16="http://schemas.microsoft.com/office/drawing/2014/main" id="{5760923D-ED64-DC9B-BA9D-A92CE7F18EF6}"/>
              </a:ext>
            </a:extLst>
          </p:cNvPr>
          <p:cNvSpPr txBox="1"/>
          <p:nvPr/>
        </p:nvSpPr>
        <p:spPr>
          <a:xfrm>
            <a:off x="709126" y="6216358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bigjpg.ai</a:t>
            </a:r>
            <a:r>
              <a:rPr lang="cs-CZ" dirty="0"/>
              <a:t>/</a:t>
            </a:r>
          </a:p>
        </p:txBody>
      </p:sp>
      <p:sp>
        <p:nvSpPr>
          <p:cNvPr id="20" name="TextovéPole 19">
            <a:extLst>
              <a:ext uri="{FF2B5EF4-FFF2-40B4-BE49-F238E27FC236}">
                <a16:creationId xmlns:a16="http://schemas.microsoft.com/office/drawing/2014/main" id="{DDA7EB69-5B46-E3F5-CF6F-D6351AA19B03}"/>
              </a:ext>
            </a:extLst>
          </p:cNvPr>
          <p:cNvSpPr txBox="1"/>
          <p:nvPr/>
        </p:nvSpPr>
        <p:spPr>
          <a:xfrm>
            <a:off x="709126" y="2442976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www.bluewillow.ai</a:t>
            </a:r>
            <a:r>
              <a:rPr lang="cs-CZ" dirty="0"/>
              <a:t>/</a:t>
            </a:r>
          </a:p>
        </p:txBody>
      </p:sp>
      <p:sp>
        <p:nvSpPr>
          <p:cNvPr id="22" name="TextovéPole 21">
            <a:extLst>
              <a:ext uri="{FF2B5EF4-FFF2-40B4-BE49-F238E27FC236}">
                <a16:creationId xmlns:a16="http://schemas.microsoft.com/office/drawing/2014/main" id="{DF58C032-7F8E-DC00-EF49-660F0888E4F2}"/>
              </a:ext>
            </a:extLst>
          </p:cNvPr>
          <p:cNvSpPr txBox="1"/>
          <p:nvPr/>
        </p:nvSpPr>
        <p:spPr>
          <a:xfrm>
            <a:off x="643811" y="5371710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www.photopea.com</a:t>
            </a:r>
            <a:r>
              <a:rPr lang="cs-CZ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58223220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ovéPole 10">
            <a:extLst>
              <a:ext uri="{FF2B5EF4-FFF2-40B4-BE49-F238E27FC236}">
                <a16:creationId xmlns:a16="http://schemas.microsoft.com/office/drawing/2014/main" id="{D128E5DF-D2FC-6E4C-63CD-6F6C6AA296F0}"/>
              </a:ext>
            </a:extLst>
          </p:cNvPr>
          <p:cNvSpPr txBox="1"/>
          <p:nvPr/>
        </p:nvSpPr>
        <p:spPr>
          <a:xfrm>
            <a:off x="2286000" y="351845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b="1" dirty="0" err="1"/>
              <a:t>Popis</a:t>
            </a:r>
            <a:r>
              <a:rPr lang="cs-CZ" b="1" dirty="0"/>
              <a:t> obrázků</a:t>
            </a:r>
            <a:endParaRPr lang="cs-CZ" dirty="0"/>
          </a:p>
        </p:txBody>
      </p:sp>
      <p:sp>
        <p:nvSpPr>
          <p:cNvPr id="12" name="TextovéPole 11">
            <a:extLst>
              <a:ext uri="{FF2B5EF4-FFF2-40B4-BE49-F238E27FC236}">
                <a16:creationId xmlns:a16="http://schemas.microsoft.com/office/drawing/2014/main" id="{79E8E87A-B633-90D4-6797-713317B74DD2}"/>
              </a:ext>
            </a:extLst>
          </p:cNvPr>
          <p:cNvSpPr txBox="1"/>
          <p:nvPr/>
        </p:nvSpPr>
        <p:spPr>
          <a:xfrm>
            <a:off x="475861" y="121931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pallyy.com</a:t>
            </a:r>
            <a:r>
              <a:rPr lang="cs-CZ" dirty="0"/>
              <a:t>/</a:t>
            </a:r>
          </a:p>
        </p:txBody>
      </p:sp>
      <p:sp>
        <p:nvSpPr>
          <p:cNvPr id="13" name="TextovéPole 12">
            <a:extLst>
              <a:ext uri="{FF2B5EF4-FFF2-40B4-BE49-F238E27FC236}">
                <a16:creationId xmlns:a16="http://schemas.microsoft.com/office/drawing/2014/main" id="{AC22E397-9E43-7D32-5C7F-8FB028917691}"/>
              </a:ext>
            </a:extLst>
          </p:cNvPr>
          <p:cNvSpPr txBox="1"/>
          <p:nvPr/>
        </p:nvSpPr>
        <p:spPr>
          <a:xfrm>
            <a:off x="475861" y="1717451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galaxy.ai</a:t>
            </a:r>
            <a:r>
              <a:rPr lang="cs-CZ" dirty="0"/>
              <a:t>/</a:t>
            </a:r>
            <a:r>
              <a:rPr lang="cs-CZ" dirty="0" err="1"/>
              <a:t>tools</a:t>
            </a:r>
            <a:endParaRPr lang="cs-CZ" dirty="0"/>
          </a:p>
        </p:txBody>
      </p:sp>
      <p:sp>
        <p:nvSpPr>
          <p:cNvPr id="15" name="TextovéPole 14">
            <a:extLst>
              <a:ext uri="{FF2B5EF4-FFF2-40B4-BE49-F238E27FC236}">
                <a16:creationId xmlns:a16="http://schemas.microsoft.com/office/drawing/2014/main" id="{C9CEA59A-D220-27DF-15F2-EDD3A010536B}"/>
              </a:ext>
            </a:extLst>
          </p:cNvPr>
          <p:cNvSpPr txBox="1"/>
          <p:nvPr/>
        </p:nvSpPr>
        <p:spPr>
          <a:xfrm>
            <a:off x="475861" y="2215588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describepicture.org</a:t>
            </a:r>
            <a:r>
              <a:rPr lang="cs-CZ" dirty="0"/>
              <a:t>/</a:t>
            </a:r>
          </a:p>
        </p:txBody>
      </p:sp>
      <p:sp>
        <p:nvSpPr>
          <p:cNvPr id="17" name="TextovéPole 16">
            <a:extLst>
              <a:ext uri="{FF2B5EF4-FFF2-40B4-BE49-F238E27FC236}">
                <a16:creationId xmlns:a16="http://schemas.microsoft.com/office/drawing/2014/main" id="{D9DA78BE-C709-A1C1-660B-1D0E3F133313}"/>
              </a:ext>
            </a:extLst>
          </p:cNvPr>
          <p:cNvSpPr txBox="1"/>
          <p:nvPr/>
        </p:nvSpPr>
        <p:spPr>
          <a:xfrm>
            <a:off x="475861" y="2713725"/>
            <a:ext cx="77724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www.neuralframes.com</a:t>
            </a:r>
            <a:r>
              <a:rPr lang="cs-CZ" dirty="0"/>
              <a:t>/</a:t>
            </a:r>
            <a:r>
              <a:rPr lang="cs-CZ" dirty="0" err="1"/>
              <a:t>tools</a:t>
            </a:r>
            <a:r>
              <a:rPr lang="cs-CZ" dirty="0"/>
              <a:t>/</a:t>
            </a:r>
            <a:r>
              <a:rPr lang="cs-CZ" dirty="0" err="1"/>
              <a:t>ai</a:t>
            </a:r>
            <a:r>
              <a:rPr lang="cs-CZ" dirty="0"/>
              <a:t>-image-</a:t>
            </a:r>
            <a:r>
              <a:rPr lang="cs-CZ" dirty="0" err="1"/>
              <a:t>description</a:t>
            </a:r>
            <a:r>
              <a:rPr lang="cs-CZ" dirty="0"/>
              <a:t>-</a:t>
            </a:r>
            <a:r>
              <a:rPr lang="cs-CZ" dirty="0" err="1"/>
              <a:t>generator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0349449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">
            <a:extLst>
              <a:ext uri="{FF2B5EF4-FFF2-40B4-BE49-F238E27FC236}">
                <a16:creationId xmlns:a16="http://schemas.microsoft.com/office/drawing/2014/main" id="{C8A55D36-D6DC-D42B-3D49-8F37FF86FF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5922" y="770013"/>
            <a:ext cx="8612155" cy="59093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Obsidian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– Tento editor obsahuje podporu pro obousměrné odkazy a grafické zobrazení propojených poznámek, což je ideální pro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Zettelkasten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obsidian.md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Logseq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– Open-source editor, který podporuje obousměrné odkazy a je skvělý pro organizaci poznámek.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logseq.com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Notion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– Flexibilní platforma, která umožňuje vytvářet poznámky a propojovat je různými způsoby.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www.notion.com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Evernote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– I když je tato aplikace více zaměřena na ukládání poznámek, může být upravena pro použití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Zettelkasten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metody.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evernote.com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Joplin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– Open-source poznámkový editor, který podporuje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Markdown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a obousměrné odkazy.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joplinapp.org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lang="cs-CZ" altLang="cs-CZ" dirty="0">
              <a:latin typeface="Arial" panose="020B0604020202020204" pitchFamily="34" charset="0"/>
            </a:endParaRPr>
          </a:p>
          <a:p>
            <a:pPr algn="just" defTabSz="9144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Zettlr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open-source nástroj je speciálně navržen pro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Zettelkasten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metodu a podporuje obousměrné odkazy a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Markdown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. 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hlinkClick r:id="rId2"/>
              </a:rPr>
              <a:t>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hlinkClick r:id="rId2"/>
              </a:rPr>
              <a:t>www.zettlr.com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hlinkClick r:id="rId2"/>
              </a:rPr>
              <a:t>/</a:t>
            </a: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algn="just" defTabSz="914400" eaLnBrk="0" fontAlgn="base" hangingPunct="0">
              <a:spcBef>
                <a:spcPct val="0"/>
              </a:spcBef>
              <a:spcAft>
                <a:spcPct val="0"/>
              </a:spcAft>
            </a:pPr>
            <a:endParaRPr lang="cs-CZ" altLang="cs-CZ" dirty="0">
              <a:latin typeface="Arial" panose="020B0604020202020204" pitchFamily="34" charset="0"/>
            </a:endParaRPr>
          </a:p>
          <a:p>
            <a:pPr algn="just" defTabSz="9144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Relanote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Online nástroj pro tvorbu poznámek, který podporuje wiki-style propojené  a obousměrné odkazy.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relanote.com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D6141429-C8E5-3B86-2431-D543DE482D68}"/>
              </a:ext>
            </a:extLst>
          </p:cNvPr>
          <p:cNvSpPr txBox="1"/>
          <p:nvPr/>
        </p:nvSpPr>
        <p:spPr>
          <a:xfrm>
            <a:off x="3694923" y="281313"/>
            <a:ext cx="12570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Poznámky</a:t>
            </a:r>
          </a:p>
        </p:txBody>
      </p:sp>
    </p:spTree>
    <p:extLst>
      <p:ext uri="{BB962C8B-B14F-4D97-AF65-F5344CB8AC3E}">
        <p14:creationId xmlns:p14="http://schemas.microsoft.com/office/powerpoint/2010/main" val="76356221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">
            <a:extLst>
              <a:ext uri="{FF2B5EF4-FFF2-40B4-BE49-F238E27FC236}">
                <a16:creationId xmlns:a16="http://schemas.microsoft.com/office/drawing/2014/main" id="{49E5062B-B416-DA3A-771D-98F8050E47A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1927" y="1258295"/>
            <a:ext cx="8509518" cy="36933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MindMeister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Má základní verzi zdarma, která umožňuje vytvářet a sdílet myšlenkové mapy. Pokročilé funkce jsou dostupné prostřednictvím placených plánů.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www.mindmeister.com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XMind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Nabízí základní verzi zdarma, která zahrnuje základní funkce myšlenkových map. Pokročilé funkce jsou dostupné prostřednictvím placených plánů.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xmind.ai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Coggle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Nabízí základní verzi zdarma, která umožňuje vytvářet a sdílet myšlenkové mapy.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coggle.it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Lucidchart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Nabízí základní verzi zdarma, která umožňuje vytvářet a sdílet myšlenkové mapy.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lucid.app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7434BDF5-F72F-3865-6F93-2E13A0572EC5}"/>
              </a:ext>
            </a:extLst>
          </p:cNvPr>
          <p:cNvSpPr txBox="1"/>
          <p:nvPr/>
        </p:nvSpPr>
        <p:spPr>
          <a:xfrm>
            <a:off x="2883160" y="432518"/>
            <a:ext cx="36510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Myšlenkové a konceptuální mapy</a:t>
            </a:r>
          </a:p>
        </p:txBody>
      </p:sp>
      <p:sp>
        <p:nvSpPr>
          <p:cNvPr id="6" name="TextovéPole 5">
            <a:extLst>
              <a:ext uri="{FF2B5EF4-FFF2-40B4-BE49-F238E27FC236}">
                <a16:creationId xmlns:a16="http://schemas.microsoft.com/office/drawing/2014/main" id="{B06CFAB0-F5E0-F866-1938-501FFB9948D2}"/>
              </a:ext>
            </a:extLst>
          </p:cNvPr>
          <p:cNvSpPr txBox="1"/>
          <p:nvPr/>
        </p:nvSpPr>
        <p:spPr>
          <a:xfrm>
            <a:off x="251927" y="5408059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www.mymap.ai</a:t>
            </a:r>
            <a:r>
              <a:rPr lang="cs-CZ" dirty="0"/>
              <a:t>/</a:t>
            </a:r>
          </a:p>
        </p:txBody>
      </p:sp>
      <p:sp>
        <p:nvSpPr>
          <p:cNvPr id="3" name="TextovéPole 2">
            <a:extLst>
              <a:ext uri="{FF2B5EF4-FFF2-40B4-BE49-F238E27FC236}">
                <a16:creationId xmlns:a16="http://schemas.microsoft.com/office/drawing/2014/main" id="{A0D45EAB-01FB-1C0A-97D9-5A089F209325}"/>
              </a:ext>
            </a:extLst>
          </p:cNvPr>
          <p:cNvSpPr txBox="1"/>
          <p:nvPr/>
        </p:nvSpPr>
        <p:spPr>
          <a:xfrm>
            <a:off x="251927" y="5864504"/>
            <a:ext cx="6064897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www.feedough.com</a:t>
            </a:r>
            <a:r>
              <a:rPr lang="cs-CZ" dirty="0"/>
              <a:t>/</a:t>
            </a:r>
            <a:r>
              <a:rPr lang="cs-CZ" dirty="0" err="1"/>
              <a:t>swot-analysis-generator</a:t>
            </a:r>
            <a:r>
              <a:rPr lang="cs-CZ" dirty="0"/>
              <a:t>/</a:t>
            </a:r>
          </a:p>
        </p:txBody>
      </p:sp>
      <p:sp>
        <p:nvSpPr>
          <p:cNvPr id="8" name="TextovéPole 7">
            <a:extLst>
              <a:ext uri="{FF2B5EF4-FFF2-40B4-BE49-F238E27FC236}">
                <a16:creationId xmlns:a16="http://schemas.microsoft.com/office/drawing/2014/main" id="{CE3DB3C3-B919-E0A6-73E9-0F670026023D}"/>
              </a:ext>
            </a:extLst>
          </p:cNvPr>
          <p:cNvSpPr txBox="1"/>
          <p:nvPr/>
        </p:nvSpPr>
        <p:spPr>
          <a:xfrm>
            <a:off x="251927" y="6320949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www.edraw.ai</a:t>
            </a:r>
            <a:r>
              <a:rPr lang="cs-CZ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355308354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">
            <a:extLst>
              <a:ext uri="{FF2B5EF4-FFF2-40B4-BE49-F238E27FC236}">
                <a16:creationId xmlns:a16="http://schemas.microsoft.com/office/drawing/2014/main" id="{1BD0C51D-8CAB-0F9F-DE68-A758BF3918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620" y="1356373"/>
            <a:ext cx="8826759" cy="5078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Canva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je skvělý pro vytváření vizuálně atraktivních portfolií. Nabízí širokou škálu šablon a možností pro personalizaci.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www.canva.com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cs_cz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Adobe </a:t>
            </a: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Spark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umožňuje vytvářet rychlé a efektivní portfolia s využitím šablon a vizuálních nástrojů.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new.express.adobe.com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Wix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Platforma pro vytváření webových stránek, která umožňuje vytvářet interaktivní a profesionální portfolia.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cs.wix.com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Squarespace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Platforma pro vytváření webových stránek s krásnými šablonami a možností pro personalizaci.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www.squarespace.com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defTabSz="9144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Evernote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umožňuje ukládání poznámek, fotek, zvukových záznamů a dokumentů. Je ideální pro tvorbu digitálních portfolií a je dostupný zdarma.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evernote.com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FolioSpaces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je speciálně navržen pro tvorbu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ePortfolií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a nabízí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2GB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úložiště zdarma.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www.foliospaces.org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61D6A125-6839-84FD-E8BE-F7B8007DD51F}"/>
              </a:ext>
            </a:extLst>
          </p:cNvPr>
          <p:cNvSpPr txBox="1"/>
          <p:nvPr/>
        </p:nvSpPr>
        <p:spPr>
          <a:xfrm>
            <a:off x="3694923" y="281313"/>
            <a:ext cx="10890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Portfolio</a:t>
            </a:r>
          </a:p>
        </p:txBody>
      </p:sp>
    </p:spTree>
    <p:extLst>
      <p:ext uri="{BB962C8B-B14F-4D97-AF65-F5344CB8AC3E}">
        <p14:creationId xmlns:p14="http://schemas.microsoft.com/office/powerpoint/2010/main" val="139569054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">
            <a:extLst>
              <a:ext uri="{FF2B5EF4-FFF2-40B4-BE49-F238E27FC236}">
                <a16:creationId xmlns:a16="http://schemas.microsoft.com/office/drawing/2014/main" id="{5995EA12-7F09-A435-5B9A-EE1629CD83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9957" y="1201818"/>
            <a:ext cx="8668139" cy="23083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algn="just" defTabSz="9144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Kidblog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je navržen pro využití v třídách a umožňuje studentům vytvářet a sdílet své portfolia.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go.fan.school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kidblog</a:t>
            </a: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VoiceThread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umožňuje přidávat text, obrázky, zvukové a video záznamy do portfolií a je bezplatný.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voicethread.com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Book</a:t>
            </a:r>
            <a:r>
              <a:rPr kumimoji="0" lang="cs-CZ" altLang="cs-CZ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</a:t>
            </a: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Creator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umožňuje vytvářet digitální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portfoliá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s textem, obrázky, zvukovými a video záznamy a je bezplatný.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app.bookcreator.com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A31E3003-3AFE-454D-65CE-C6421459B682}"/>
              </a:ext>
            </a:extLst>
          </p:cNvPr>
          <p:cNvSpPr txBox="1"/>
          <p:nvPr/>
        </p:nvSpPr>
        <p:spPr>
          <a:xfrm>
            <a:off x="3694923" y="281313"/>
            <a:ext cx="10890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Portfolio</a:t>
            </a:r>
          </a:p>
        </p:txBody>
      </p:sp>
    </p:spTree>
    <p:extLst>
      <p:ext uri="{BB962C8B-B14F-4D97-AF65-F5344CB8AC3E}">
        <p14:creationId xmlns:p14="http://schemas.microsoft.com/office/powerpoint/2010/main" val="25318499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ovéPole 4">
            <a:extLst>
              <a:ext uri="{FF2B5EF4-FFF2-40B4-BE49-F238E27FC236}">
                <a16:creationId xmlns:a16="http://schemas.microsoft.com/office/drawing/2014/main" id="{FA58F420-9F89-4A6B-FBA6-70AE5D84240F}"/>
              </a:ext>
            </a:extLst>
          </p:cNvPr>
          <p:cNvSpPr txBox="1"/>
          <p:nvPr/>
        </p:nvSpPr>
        <p:spPr>
          <a:xfrm>
            <a:off x="569167" y="687746"/>
            <a:ext cx="2267339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sz="2400" dirty="0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</a:t>
            </a:r>
            <a:r>
              <a:rPr lang="cs-CZ" sz="2400" dirty="0"/>
              <a:t>://</a:t>
            </a:r>
            <a:r>
              <a:rPr lang="cs-CZ" sz="2400" dirty="0" err="1"/>
              <a:t>ejaj.cz</a:t>
            </a:r>
            <a:r>
              <a:rPr lang="cs-CZ" sz="2400" dirty="0"/>
              <a:t>/</a:t>
            </a:r>
          </a:p>
        </p:txBody>
      </p:sp>
      <p:sp>
        <p:nvSpPr>
          <p:cNvPr id="7" name="TextovéPole 6">
            <a:extLst>
              <a:ext uri="{FF2B5EF4-FFF2-40B4-BE49-F238E27FC236}">
                <a16:creationId xmlns:a16="http://schemas.microsoft.com/office/drawing/2014/main" id="{648A201B-C1EB-D8F9-A065-BFC2BE7590A0}"/>
              </a:ext>
            </a:extLst>
          </p:cNvPr>
          <p:cNvSpPr txBox="1"/>
          <p:nvPr/>
        </p:nvSpPr>
        <p:spPr>
          <a:xfrm>
            <a:off x="475861" y="1536832"/>
            <a:ext cx="2192694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aitoolskit.ai</a:t>
            </a:r>
            <a:r>
              <a:rPr lang="cs-CZ" dirty="0"/>
              <a:t>/</a:t>
            </a:r>
          </a:p>
        </p:txBody>
      </p:sp>
      <p:sp>
        <p:nvSpPr>
          <p:cNvPr id="9" name="TextovéPole 8">
            <a:extLst>
              <a:ext uri="{FF2B5EF4-FFF2-40B4-BE49-F238E27FC236}">
                <a16:creationId xmlns:a16="http://schemas.microsoft.com/office/drawing/2014/main" id="{02EEBE93-301F-440D-FC95-DFA86255CA0C}"/>
              </a:ext>
            </a:extLst>
          </p:cNvPr>
          <p:cNvSpPr txBox="1"/>
          <p:nvPr/>
        </p:nvSpPr>
        <p:spPr>
          <a:xfrm>
            <a:off x="475861" y="504222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promptperfect.jina.ai</a:t>
            </a:r>
            <a:r>
              <a:rPr lang="cs-CZ" dirty="0"/>
              <a:t>/</a:t>
            </a:r>
          </a:p>
        </p:txBody>
      </p:sp>
      <p:sp>
        <p:nvSpPr>
          <p:cNvPr id="10" name="TextovéPole 9">
            <a:extLst>
              <a:ext uri="{FF2B5EF4-FFF2-40B4-BE49-F238E27FC236}">
                <a16:creationId xmlns:a16="http://schemas.microsoft.com/office/drawing/2014/main" id="{D9CE8D9A-5488-7B32-ED62-32C3DAAF4FD0}"/>
              </a:ext>
            </a:extLst>
          </p:cNvPr>
          <p:cNvSpPr txBox="1"/>
          <p:nvPr/>
        </p:nvSpPr>
        <p:spPr>
          <a:xfrm>
            <a:off x="550506" y="4385188"/>
            <a:ext cx="15220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P</a:t>
            </a:r>
            <a:r>
              <a:rPr lang="en-US" b="1" dirty="0" err="1"/>
              <a:t>romptov</a:t>
            </a:r>
            <a:r>
              <a:rPr lang="cs-CZ" b="1" dirty="0" err="1"/>
              <a:t>ání</a:t>
            </a:r>
            <a:endParaRPr lang="cs-CZ" b="1" dirty="0"/>
          </a:p>
        </p:txBody>
      </p:sp>
      <p:sp>
        <p:nvSpPr>
          <p:cNvPr id="12" name="TextovéPole 11">
            <a:extLst>
              <a:ext uri="{FF2B5EF4-FFF2-40B4-BE49-F238E27FC236}">
                <a16:creationId xmlns:a16="http://schemas.microsoft.com/office/drawing/2014/main" id="{D13213A5-F504-45D8-52F3-F380C93A92CB}"/>
              </a:ext>
            </a:extLst>
          </p:cNvPr>
          <p:cNvSpPr txBox="1"/>
          <p:nvPr/>
        </p:nvSpPr>
        <p:spPr>
          <a:xfrm>
            <a:off x="475861" y="617025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promptomania.com</a:t>
            </a:r>
            <a:r>
              <a:rPr lang="cs-CZ" dirty="0"/>
              <a:t>/</a:t>
            </a:r>
          </a:p>
        </p:txBody>
      </p:sp>
      <p:sp>
        <p:nvSpPr>
          <p:cNvPr id="14" name="TextovéPole 13">
            <a:extLst>
              <a:ext uri="{FF2B5EF4-FFF2-40B4-BE49-F238E27FC236}">
                <a16:creationId xmlns:a16="http://schemas.microsoft.com/office/drawing/2014/main" id="{1E0CBBB6-A566-D187-AC53-0B612D60694E}"/>
              </a:ext>
            </a:extLst>
          </p:cNvPr>
          <p:cNvSpPr txBox="1"/>
          <p:nvPr/>
        </p:nvSpPr>
        <p:spPr>
          <a:xfrm>
            <a:off x="475861" y="5651433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www.aiprm.com</a:t>
            </a:r>
            <a:r>
              <a:rPr lang="cs-CZ" dirty="0"/>
              <a:t>/</a:t>
            </a:r>
          </a:p>
        </p:txBody>
      </p:sp>
      <p:sp>
        <p:nvSpPr>
          <p:cNvPr id="16" name="TextovéPole 15">
            <a:extLst>
              <a:ext uri="{FF2B5EF4-FFF2-40B4-BE49-F238E27FC236}">
                <a16:creationId xmlns:a16="http://schemas.microsoft.com/office/drawing/2014/main" id="{E19E2E10-66ED-D8C1-5F69-6A1EE9A9A1AF}"/>
              </a:ext>
            </a:extLst>
          </p:cNvPr>
          <p:cNvSpPr txBox="1"/>
          <p:nvPr/>
        </p:nvSpPr>
        <p:spPr>
          <a:xfrm>
            <a:off x="382554" y="2108919"/>
            <a:ext cx="547706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guides.libraries.uc.edu</a:t>
            </a:r>
            <a:r>
              <a:rPr lang="cs-CZ" dirty="0"/>
              <a:t>/</a:t>
            </a:r>
            <a:r>
              <a:rPr lang="cs-CZ" dirty="0" err="1"/>
              <a:t>ai-education</a:t>
            </a:r>
            <a:r>
              <a:rPr lang="cs-CZ" dirty="0"/>
              <a:t>/</a:t>
            </a:r>
            <a:r>
              <a:rPr lang="cs-CZ" dirty="0" err="1"/>
              <a:t>kn</a:t>
            </a:r>
            <a:endParaRPr lang="cs-CZ" dirty="0"/>
          </a:p>
        </p:txBody>
      </p:sp>
      <p:sp>
        <p:nvSpPr>
          <p:cNvPr id="18" name="TextovéPole 17">
            <a:extLst>
              <a:ext uri="{FF2B5EF4-FFF2-40B4-BE49-F238E27FC236}">
                <a16:creationId xmlns:a16="http://schemas.microsoft.com/office/drawing/2014/main" id="{15D2AAE7-D817-DE79-6045-DC20451407B3}"/>
              </a:ext>
            </a:extLst>
          </p:cNvPr>
          <p:cNvSpPr txBox="1"/>
          <p:nvPr/>
        </p:nvSpPr>
        <p:spPr>
          <a:xfrm>
            <a:off x="289248" y="2681006"/>
            <a:ext cx="6298163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wiki.rvp.cz</a:t>
            </a:r>
            <a:r>
              <a:rPr lang="cs-CZ" dirty="0"/>
              <a:t>/Kabinet/</a:t>
            </a:r>
            <a:r>
              <a:rPr lang="cs-CZ" dirty="0" err="1"/>
              <a:t>Online_n%C3%A1stroje</a:t>
            </a:r>
            <a:r>
              <a:rPr lang="cs-CZ" dirty="0"/>
              <a:t>/</a:t>
            </a:r>
          </a:p>
        </p:txBody>
      </p:sp>
      <p:sp>
        <p:nvSpPr>
          <p:cNvPr id="3" name="TextovéPole 2">
            <a:extLst>
              <a:ext uri="{FF2B5EF4-FFF2-40B4-BE49-F238E27FC236}">
                <a16:creationId xmlns:a16="http://schemas.microsoft.com/office/drawing/2014/main" id="{316C1784-1090-3742-D505-B656203068C0}"/>
              </a:ext>
            </a:extLst>
          </p:cNvPr>
          <p:cNvSpPr txBox="1"/>
          <p:nvPr/>
        </p:nvSpPr>
        <p:spPr>
          <a:xfrm>
            <a:off x="382555" y="3281456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www.nasa.gov</a:t>
            </a:r>
            <a:r>
              <a:rPr lang="cs-CZ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9901758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1">
            <a:extLst>
              <a:ext uri="{FF2B5EF4-FFF2-40B4-BE49-F238E27FC236}">
                <a16:creationId xmlns:a16="http://schemas.microsoft.com/office/drawing/2014/main" id="{B030FD3B-C24C-D370-FCD4-3357026B64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8579" y="1304371"/>
            <a:ext cx="8546841" cy="31393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</a:rPr>
              <a:t>Knewton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 – adaptivní vzdělávací platforma.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lang="cs-CZ" dirty="0"/>
              <a:t>https://</a:t>
            </a:r>
            <a:r>
              <a:rPr lang="cs-CZ" dirty="0" err="1"/>
              <a:t>www.wiley.com</a:t>
            </a:r>
            <a:r>
              <a:rPr lang="cs-CZ" dirty="0"/>
              <a:t>/en-</a:t>
            </a:r>
            <a:r>
              <a:rPr lang="cs-CZ" dirty="0" err="1"/>
              <a:t>us</a:t>
            </a:r>
            <a:r>
              <a:rPr lang="cs-CZ" dirty="0"/>
              <a:t>/</a:t>
            </a:r>
            <a:r>
              <a:rPr lang="cs-CZ" dirty="0" err="1"/>
              <a:t>education</a:t>
            </a:r>
            <a:r>
              <a:rPr lang="cs-CZ" dirty="0"/>
              <a:t>/</a:t>
            </a:r>
            <a:r>
              <a:rPr lang="cs-CZ" dirty="0" err="1"/>
              <a:t>alta</a:t>
            </a:r>
            <a:endParaRPr lang="cs-CZ" altLang="cs-CZ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lang="cs-CZ" b="1" dirty="0" err="1"/>
              <a:t>Quizlet</a:t>
            </a:r>
            <a:r>
              <a:rPr lang="cs-CZ" dirty="0"/>
              <a:t> – Nástroj pro tvorbu a sdílení studijních materiálů a </a:t>
            </a:r>
            <a:r>
              <a:rPr lang="cs-CZ" dirty="0" err="1"/>
              <a:t>flashcards</a:t>
            </a:r>
            <a:r>
              <a:rPr lang="cs-CZ" dirty="0"/>
              <a:t>. 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</a:rPr>
              <a:t>quizlet.com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lang="cs-CZ" altLang="cs-CZ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lang="cs-CZ" b="1" dirty="0" err="1"/>
              <a:t>Edmodo</a:t>
            </a:r>
            <a:r>
              <a:rPr lang="cs-CZ" dirty="0"/>
              <a:t> – Sociální síť pro vzdělávání, umožňující komunikaci a spolupráci studentů a učitelů.  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</a:rPr>
              <a:t>edmodo.com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</a:rPr>
              <a:t>Gradescope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 – systém pro automatizované hodnocení.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</a:rPr>
              <a:t>www.gradescope.com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/</a:t>
            </a:r>
          </a:p>
        </p:txBody>
      </p:sp>
      <p:sp>
        <p:nvSpPr>
          <p:cNvPr id="3" name="TextovéPole 2">
            <a:extLst>
              <a:ext uri="{FF2B5EF4-FFF2-40B4-BE49-F238E27FC236}">
                <a16:creationId xmlns:a16="http://schemas.microsoft.com/office/drawing/2014/main" id="{E4F98292-5CA8-DD08-ECA1-A262442D6232}"/>
              </a:ext>
            </a:extLst>
          </p:cNvPr>
          <p:cNvSpPr txBox="1"/>
          <p:nvPr/>
        </p:nvSpPr>
        <p:spPr>
          <a:xfrm>
            <a:off x="298579" y="590275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www.socrative.com</a:t>
            </a:r>
            <a:r>
              <a:rPr lang="cs-CZ" dirty="0"/>
              <a:t>/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77387A14-5138-0B9D-71CB-D56A7CE6F8D3}"/>
              </a:ext>
            </a:extLst>
          </p:cNvPr>
          <p:cNvSpPr txBox="1"/>
          <p:nvPr/>
        </p:nvSpPr>
        <p:spPr>
          <a:xfrm>
            <a:off x="298579" y="6272086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www.edx.org</a:t>
            </a:r>
            <a:r>
              <a:rPr lang="cs-CZ" dirty="0"/>
              <a:t>/</a:t>
            </a:r>
          </a:p>
        </p:txBody>
      </p:sp>
      <p:sp>
        <p:nvSpPr>
          <p:cNvPr id="8" name="TextovéPole 7">
            <a:extLst>
              <a:ext uri="{FF2B5EF4-FFF2-40B4-BE49-F238E27FC236}">
                <a16:creationId xmlns:a16="http://schemas.microsoft.com/office/drawing/2014/main" id="{95D20B1E-0D04-21A2-30A4-24E66AE004E6}"/>
              </a:ext>
            </a:extLst>
          </p:cNvPr>
          <p:cNvSpPr txBox="1"/>
          <p:nvPr/>
        </p:nvSpPr>
        <p:spPr>
          <a:xfrm>
            <a:off x="373224" y="4525547"/>
            <a:ext cx="8472196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b="1" dirty="0" err="1"/>
              <a:t>Moodle</a:t>
            </a:r>
            <a:r>
              <a:rPr lang="cs-CZ" dirty="0"/>
              <a:t> - Open-source platforma pro správu kurzů, která umožňuje vytvářet a organizovat výukový obsah.</a:t>
            </a:r>
          </a:p>
        </p:txBody>
      </p:sp>
    </p:spTree>
    <p:extLst>
      <p:ext uri="{BB962C8B-B14F-4D97-AF65-F5344CB8AC3E}">
        <p14:creationId xmlns:p14="http://schemas.microsoft.com/office/powerpoint/2010/main" val="10813577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ovéPole 5">
            <a:extLst>
              <a:ext uri="{FF2B5EF4-FFF2-40B4-BE49-F238E27FC236}">
                <a16:creationId xmlns:a16="http://schemas.microsoft.com/office/drawing/2014/main" id="{D510D01B-ADA4-0515-46E3-10BAD59F7469}"/>
              </a:ext>
            </a:extLst>
          </p:cNvPr>
          <p:cNvSpPr txBox="1"/>
          <p:nvPr/>
        </p:nvSpPr>
        <p:spPr>
          <a:xfrm>
            <a:off x="653143" y="4630702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hix.ai</a:t>
            </a:r>
            <a:r>
              <a:rPr lang="cs-CZ" dirty="0"/>
              <a:t>/</a:t>
            </a:r>
          </a:p>
        </p:txBody>
      </p:sp>
      <p:sp>
        <p:nvSpPr>
          <p:cNvPr id="7" name="TextovéPole 6">
            <a:extLst>
              <a:ext uri="{FF2B5EF4-FFF2-40B4-BE49-F238E27FC236}">
                <a16:creationId xmlns:a16="http://schemas.microsoft.com/office/drawing/2014/main" id="{B1E5C340-65D0-9BD4-7B87-657FF988F703}"/>
              </a:ext>
            </a:extLst>
          </p:cNvPr>
          <p:cNvSpPr txBox="1"/>
          <p:nvPr/>
        </p:nvSpPr>
        <p:spPr>
          <a:xfrm>
            <a:off x="653143" y="5086357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www.promptloop.com</a:t>
            </a:r>
            <a:r>
              <a:rPr lang="cs-CZ" dirty="0"/>
              <a:t>/</a:t>
            </a:r>
          </a:p>
        </p:txBody>
      </p:sp>
      <p:sp>
        <p:nvSpPr>
          <p:cNvPr id="8" name="TextovéPole 7">
            <a:extLst>
              <a:ext uri="{FF2B5EF4-FFF2-40B4-BE49-F238E27FC236}">
                <a16:creationId xmlns:a16="http://schemas.microsoft.com/office/drawing/2014/main" id="{65BF8468-E5A3-1F47-030B-27A2340005BE}"/>
              </a:ext>
            </a:extLst>
          </p:cNvPr>
          <p:cNvSpPr txBox="1"/>
          <p:nvPr/>
        </p:nvSpPr>
        <p:spPr>
          <a:xfrm>
            <a:off x="3840710" y="495203"/>
            <a:ext cx="14625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Vyhledávání</a:t>
            </a:r>
          </a:p>
        </p:txBody>
      </p:sp>
      <p:sp>
        <p:nvSpPr>
          <p:cNvPr id="9" name="TextovéPole 8">
            <a:extLst>
              <a:ext uri="{FF2B5EF4-FFF2-40B4-BE49-F238E27FC236}">
                <a16:creationId xmlns:a16="http://schemas.microsoft.com/office/drawing/2014/main" id="{57EF41A8-903A-8387-5EFD-36C447ED7475}"/>
              </a:ext>
            </a:extLst>
          </p:cNvPr>
          <p:cNvSpPr txBox="1"/>
          <p:nvPr/>
        </p:nvSpPr>
        <p:spPr>
          <a:xfrm>
            <a:off x="429209" y="1402311"/>
            <a:ext cx="7921690" cy="230832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ChatGPT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AI model od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OpenAI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může pomoci studentům s psaním, výzkumem a získáváním rychlých odpovědí na různé otázky.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Microsoft </a:t>
            </a: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Copilot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může automatizovat úkoly, jako je psaní kódu, analýza dat a vytváření obsahu.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lang="cs-CZ" altLang="cs-CZ" dirty="0">
              <a:latin typeface="Arial" panose="020B0604020202020204" pitchFamily="34" charset="0"/>
            </a:endParaRPr>
          </a:p>
          <a:p>
            <a:pPr algn="just" defTabSz="9144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cs-CZ" altLang="cs-CZ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Google </a:t>
            </a: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Gemini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je skvělý pro výzkum a získávání informací z internetu.</a:t>
            </a:r>
          </a:p>
        </p:txBody>
      </p:sp>
    </p:spTree>
    <p:extLst>
      <p:ext uri="{BB962C8B-B14F-4D97-AF65-F5344CB8AC3E}">
        <p14:creationId xmlns:p14="http://schemas.microsoft.com/office/powerpoint/2010/main" val="37323058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">
            <a:extLst>
              <a:ext uri="{FF2B5EF4-FFF2-40B4-BE49-F238E27FC236}">
                <a16:creationId xmlns:a16="http://schemas.microsoft.com/office/drawing/2014/main" id="{B9AC07C3-9B51-0304-D51A-9A0C7EEC6D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1217" y="1265491"/>
            <a:ext cx="8602824" cy="5078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defTabSz="9144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Doctrina</a:t>
            </a:r>
            <a:r>
              <a:rPr kumimoji="0" lang="cs-CZ" altLang="cs-CZ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Nabízí učení a testování pomocí AI, což může usnadnit studium a přípravu na zkoušky.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app.doctrina.ai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ExamCram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AI-poháněný nástroj poskytuje personalizované doporučení,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flashcards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a cvičení pro efektivní přípravu na zkoušky.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www.examcram.app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Prepsup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AI-poháněný generátor kvízů a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flashcards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, který vytváří studijní sadu na míru vašim potřebám.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www.prepsup.com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Examful.ai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Nabízí rozsáhlou sbírku minulých výsledných listů pro AP,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IB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a A-level zkoušky, což usnadňuje přípravu.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examful.ai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Assisted</a:t>
            </a:r>
            <a:r>
              <a:rPr kumimoji="0" lang="cs-CZ" altLang="cs-CZ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Učební asistent zaměřený na přípravu na konkurenční zkoušky s 24/7 podporou, personalizovanými kvízy a analýzami.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www.getassisted.io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StudyMonkey.ai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poskytuje AI-poháněné 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tutorování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, které může pomoci s složitými úkoly domácích úkolů a poskytovat rychlé odpovědi.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studymonkey.ai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D3E939E7-103B-CFE9-B8EE-A8C192537590}"/>
              </a:ext>
            </a:extLst>
          </p:cNvPr>
          <p:cNvSpPr txBox="1"/>
          <p:nvPr/>
        </p:nvSpPr>
        <p:spPr>
          <a:xfrm>
            <a:off x="3657601" y="468028"/>
            <a:ext cx="7237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Testy</a:t>
            </a:r>
          </a:p>
        </p:txBody>
      </p:sp>
    </p:spTree>
    <p:extLst>
      <p:ext uri="{BB962C8B-B14F-4D97-AF65-F5344CB8AC3E}">
        <p14:creationId xmlns:p14="http://schemas.microsoft.com/office/powerpoint/2010/main" val="13655206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ovéPole 4">
            <a:extLst>
              <a:ext uri="{FF2B5EF4-FFF2-40B4-BE49-F238E27FC236}">
                <a16:creationId xmlns:a16="http://schemas.microsoft.com/office/drawing/2014/main" id="{5757E93E-41B3-20A2-3F76-4C27D2A65D66}"/>
              </a:ext>
            </a:extLst>
          </p:cNvPr>
          <p:cNvSpPr txBox="1"/>
          <p:nvPr/>
        </p:nvSpPr>
        <p:spPr>
          <a:xfrm>
            <a:off x="401216" y="902350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math.microsoft.com</a:t>
            </a:r>
            <a:r>
              <a:rPr lang="cs-CZ" dirty="0"/>
              <a:t>/en</a:t>
            </a:r>
          </a:p>
        </p:txBody>
      </p:sp>
      <p:sp>
        <p:nvSpPr>
          <p:cNvPr id="7" name="TextovéPole 6">
            <a:extLst>
              <a:ext uri="{FF2B5EF4-FFF2-40B4-BE49-F238E27FC236}">
                <a16:creationId xmlns:a16="http://schemas.microsoft.com/office/drawing/2014/main" id="{557006DC-1108-B979-6AA9-6E385F7EBB94}"/>
              </a:ext>
            </a:extLst>
          </p:cNvPr>
          <p:cNvSpPr txBox="1"/>
          <p:nvPr/>
        </p:nvSpPr>
        <p:spPr>
          <a:xfrm>
            <a:off x="401216" y="142486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www.desmos.com</a:t>
            </a:r>
            <a:r>
              <a:rPr lang="cs-CZ" dirty="0"/>
              <a:t>/</a:t>
            </a:r>
          </a:p>
        </p:txBody>
      </p:sp>
      <p:sp>
        <p:nvSpPr>
          <p:cNvPr id="9" name="TextovéPole 8">
            <a:extLst>
              <a:ext uri="{FF2B5EF4-FFF2-40B4-BE49-F238E27FC236}">
                <a16:creationId xmlns:a16="http://schemas.microsoft.com/office/drawing/2014/main" id="{3C756E03-D6EB-0383-A654-8B0280D64FA9}"/>
              </a:ext>
            </a:extLst>
          </p:cNvPr>
          <p:cNvSpPr txBox="1"/>
          <p:nvPr/>
        </p:nvSpPr>
        <p:spPr>
          <a:xfrm>
            <a:off x="401216" y="2050016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quickmath.com</a:t>
            </a:r>
            <a:r>
              <a:rPr lang="cs-CZ" dirty="0"/>
              <a:t>/</a:t>
            </a:r>
          </a:p>
        </p:txBody>
      </p:sp>
      <p:sp>
        <p:nvSpPr>
          <p:cNvPr id="11" name="TextovéPole 10">
            <a:extLst>
              <a:ext uri="{FF2B5EF4-FFF2-40B4-BE49-F238E27FC236}">
                <a16:creationId xmlns:a16="http://schemas.microsoft.com/office/drawing/2014/main" id="{413011E8-39FD-FF4B-C3D4-30F78606AA84}"/>
              </a:ext>
            </a:extLst>
          </p:cNvPr>
          <p:cNvSpPr txBox="1"/>
          <p:nvPr/>
        </p:nvSpPr>
        <p:spPr>
          <a:xfrm>
            <a:off x="401216" y="2675168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www.gauthmath.com</a:t>
            </a:r>
            <a:r>
              <a:rPr lang="cs-CZ" dirty="0"/>
              <a:t>/</a:t>
            </a:r>
          </a:p>
        </p:txBody>
      </p:sp>
      <p:sp>
        <p:nvSpPr>
          <p:cNvPr id="13" name="TextovéPole 12">
            <a:extLst>
              <a:ext uri="{FF2B5EF4-FFF2-40B4-BE49-F238E27FC236}">
                <a16:creationId xmlns:a16="http://schemas.microsoft.com/office/drawing/2014/main" id="{14EBDADC-90CA-7838-AAB3-DECA649E1107}"/>
              </a:ext>
            </a:extLst>
          </p:cNvPr>
          <p:cNvSpPr txBox="1"/>
          <p:nvPr/>
        </p:nvSpPr>
        <p:spPr>
          <a:xfrm>
            <a:off x="401216" y="3378999"/>
            <a:ext cx="5701004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www.mathpapa.com</a:t>
            </a:r>
            <a:r>
              <a:rPr lang="cs-CZ" dirty="0"/>
              <a:t>/algebra-</a:t>
            </a:r>
            <a:r>
              <a:rPr lang="cs-CZ" dirty="0" err="1"/>
              <a:t>calculator.html</a:t>
            </a:r>
            <a:endParaRPr lang="cs-CZ" dirty="0"/>
          </a:p>
        </p:txBody>
      </p:sp>
      <p:sp>
        <p:nvSpPr>
          <p:cNvPr id="15" name="TextovéPole 14">
            <a:extLst>
              <a:ext uri="{FF2B5EF4-FFF2-40B4-BE49-F238E27FC236}">
                <a16:creationId xmlns:a16="http://schemas.microsoft.com/office/drawing/2014/main" id="{01ABD21F-B532-826F-F57C-FA15EC1ECE07}"/>
              </a:ext>
            </a:extLst>
          </p:cNvPr>
          <p:cNvSpPr txBox="1"/>
          <p:nvPr/>
        </p:nvSpPr>
        <p:spPr>
          <a:xfrm>
            <a:off x="401216" y="3952832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www.cymath.com</a:t>
            </a:r>
            <a:r>
              <a:rPr lang="cs-CZ" dirty="0"/>
              <a:t>/</a:t>
            </a:r>
          </a:p>
        </p:txBody>
      </p:sp>
      <p:sp>
        <p:nvSpPr>
          <p:cNvPr id="17" name="TextovéPole 16">
            <a:extLst>
              <a:ext uri="{FF2B5EF4-FFF2-40B4-BE49-F238E27FC236}">
                <a16:creationId xmlns:a16="http://schemas.microsoft.com/office/drawing/2014/main" id="{4A655B6F-3025-69A5-9773-92B1A254180D}"/>
              </a:ext>
            </a:extLst>
          </p:cNvPr>
          <p:cNvSpPr txBox="1"/>
          <p:nvPr/>
        </p:nvSpPr>
        <p:spPr>
          <a:xfrm>
            <a:off x="401216" y="4526665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www.mathway.com</a:t>
            </a:r>
            <a:r>
              <a:rPr lang="cs-CZ" dirty="0"/>
              <a:t>/</a:t>
            </a:r>
          </a:p>
        </p:txBody>
      </p:sp>
      <p:sp>
        <p:nvSpPr>
          <p:cNvPr id="19" name="TextovéPole 18">
            <a:extLst>
              <a:ext uri="{FF2B5EF4-FFF2-40B4-BE49-F238E27FC236}">
                <a16:creationId xmlns:a16="http://schemas.microsoft.com/office/drawing/2014/main" id="{B4E46087-317F-4F4F-4F77-B12E3BFE168E}"/>
              </a:ext>
            </a:extLst>
          </p:cNvPr>
          <p:cNvSpPr txBox="1"/>
          <p:nvPr/>
        </p:nvSpPr>
        <p:spPr>
          <a:xfrm>
            <a:off x="214604" y="577098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www.sympy.org</a:t>
            </a:r>
            <a:r>
              <a:rPr lang="cs-CZ" dirty="0"/>
              <a:t>/en/</a:t>
            </a:r>
            <a:r>
              <a:rPr lang="cs-CZ" dirty="0" err="1"/>
              <a:t>index.html</a:t>
            </a:r>
            <a:endParaRPr lang="cs-CZ" dirty="0"/>
          </a:p>
        </p:txBody>
      </p:sp>
      <p:sp>
        <p:nvSpPr>
          <p:cNvPr id="21" name="TextovéPole 20">
            <a:extLst>
              <a:ext uri="{FF2B5EF4-FFF2-40B4-BE49-F238E27FC236}">
                <a16:creationId xmlns:a16="http://schemas.microsoft.com/office/drawing/2014/main" id="{EB4E3BA5-0ABD-7307-6655-C53B4A54D47C}"/>
              </a:ext>
            </a:extLst>
          </p:cNvPr>
          <p:cNvSpPr txBox="1"/>
          <p:nvPr/>
        </p:nvSpPr>
        <p:spPr>
          <a:xfrm>
            <a:off x="214604" y="6211470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http://</a:t>
            </a:r>
            <a:r>
              <a:rPr lang="cs-CZ" dirty="0" err="1"/>
              <a:t>symbomath.com</a:t>
            </a:r>
            <a:r>
              <a:rPr lang="cs-CZ" dirty="0"/>
              <a:t>/</a:t>
            </a:r>
          </a:p>
        </p:txBody>
      </p:sp>
      <p:sp>
        <p:nvSpPr>
          <p:cNvPr id="22" name="TextovéPole 21">
            <a:extLst>
              <a:ext uri="{FF2B5EF4-FFF2-40B4-BE49-F238E27FC236}">
                <a16:creationId xmlns:a16="http://schemas.microsoft.com/office/drawing/2014/main" id="{77960E54-B10C-8EF8-5740-B21BC8F06CCF}"/>
              </a:ext>
            </a:extLst>
          </p:cNvPr>
          <p:cNvSpPr txBox="1"/>
          <p:nvPr/>
        </p:nvSpPr>
        <p:spPr>
          <a:xfrm>
            <a:off x="3926995" y="271761"/>
            <a:ext cx="14293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Matematika</a:t>
            </a:r>
          </a:p>
        </p:txBody>
      </p:sp>
    </p:spTree>
    <p:extLst>
      <p:ext uri="{BB962C8B-B14F-4D97-AF65-F5344CB8AC3E}">
        <p14:creationId xmlns:p14="http://schemas.microsoft.com/office/powerpoint/2010/main" val="2912916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5825E7A-DC74-99BD-A496-E9A819D907C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">
            <a:extLst>
              <a:ext uri="{FF2B5EF4-FFF2-40B4-BE49-F238E27FC236}">
                <a16:creationId xmlns:a16="http://schemas.microsoft.com/office/drawing/2014/main" id="{DB3600AC-F213-F41C-4572-E650CCF8F0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622" y="507373"/>
            <a:ext cx="8350897" cy="14773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Grammarly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Pomáhá s kontrolou pravopisu a gramatiky, což je užitečné pro studenty a pedagogický sbor.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QuillBot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nástroj je skvělý pro parafrázování textů, což může pomoci studentům lépe porozumět a zpracovat informace.</a:t>
            </a:r>
          </a:p>
        </p:txBody>
      </p:sp>
      <p:sp>
        <p:nvSpPr>
          <p:cNvPr id="2" name="TextovéPole 1">
            <a:extLst>
              <a:ext uri="{FF2B5EF4-FFF2-40B4-BE49-F238E27FC236}">
                <a16:creationId xmlns:a16="http://schemas.microsoft.com/office/drawing/2014/main" id="{99E10750-8456-CD2C-7F34-E3A9C0AD8358}"/>
              </a:ext>
            </a:extLst>
          </p:cNvPr>
          <p:cNvSpPr txBox="1"/>
          <p:nvPr/>
        </p:nvSpPr>
        <p:spPr>
          <a:xfrm>
            <a:off x="886407" y="2432570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rytr.me</a:t>
            </a:r>
            <a:r>
              <a:rPr lang="cs-CZ" dirty="0"/>
              <a:t>/</a:t>
            </a:r>
          </a:p>
        </p:txBody>
      </p:sp>
      <p:sp>
        <p:nvSpPr>
          <p:cNvPr id="3" name="TextovéPole 2">
            <a:extLst>
              <a:ext uri="{FF2B5EF4-FFF2-40B4-BE49-F238E27FC236}">
                <a16:creationId xmlns:a16="http://schemas.microsoft.com/office/drawing/2014/main" id="{1CDBBE4D-FA65-BB95-7402-209371AA9F77}"/>
              </a:ext>
            </a:extLst>
          </p:cNvPr>
          <p:cNvSpPr txBox="1"/>
          <p:nvPr/>
        </p:nvSpPr>
        <p:spPr>
          <a:xfrm>
            <a:off x="802432" y="3001737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www.compose.ai</a:t>
            </a:r>
            <a:r>
              <a:rPr lang="cs-CZ" dirty="0"/>
              <a:t>/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FA405656-1146-DAF4-BD31-4D21A947B30B}"/>
              </a:ext>
            </a:extLst>
          </p:cNvPr>
          <p:cNvSpPr txBox="1"/>
          <p:nvPr/>
        </p:nvSpPr>
        <p:spPr>
          <a:xfrm>
            <a:off x="802432" y="357090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byword.ai</a:t>
            </a:r>
            <a:r>
              <a:rPr lang="cs-CZ" dirty="0"/>
              <a:t>/</a:t>
            </a:r>
          </a:p>
        </p:txBody>
      </p:sp>
      <p:sp>
        <p:nvSpPr>
          <p:cNvPr id="6" name="TextovéPole 5">
            <a:extLst>
              <a:ext uri="{FF2B5EF4-FFF2-40B4-BE49-F238E27FC236}">
                <a16:creationId xmlns:a16="http://schemas.microsoft.com/office/drawing/2014/main" id="{5F755A6B-CA0A-511E-F97F-DB6A2B703C64}"/>
              </a:ext>
            </a:extLst>
          </p:cNvPr>
          <p:cNvSpPr txBox="1"/>
          <p:nvPr/>
        </p:nvSpPr>
        <p:spPr>
          <a:xfrm>
            <a:off x="802432" y="4140071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www.humata.ai</a:t>
            </a:r>
            <a:r>
              <a:rPr lang="cs-CZ" dirty="0"/>
              <a:t>/</a:t>
            </a:r>
          </a:p>
        </p:txBody>
      </p:sp>
      <p:sp>
        <p:nvSpPr>
          <p:cNvPr id="7" name="TextovéPole 6">
            <a:extLst>
              <a:ext uri="{FF2B5EF4-FFF2-40B4-BE49-F238E27FC236}">
                <a16:creationId xmlns:a16="http://schemas.microsoft.com/office/drawing/2014/main" id="{FEEE3D27-1072-8AAE-A9A7-57692D622229}"/>
              </a:ext>
            </a:extLst>
          </p:cNvPr>
          <p:cNvSpPr txBox="1"/>
          <p:nvPr/>
        </p:nvSpPr>
        <p:spPr>
          <a:xfrm>
            <a:off x="802432" y="4800599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www.wordtune.com</a:t>
            </a:r>
            <a:r>
              <a:rPr lang="cs-CZ" dirty="0"/>
              <a:t>/</a:t>
            </a:r>
          </a:p>
        </p:txBody>
      </p:sp>
      <p:sp>
        <p:nvSpPr>
          <p:cNvPr id="8" name="TextovéPole 7">
            <a:extLst>
              <a:ext uri="{FF2B5EF4-FFF2-40B4-BE49-F238E27FC236}">
                <a16:creationId xmlns:a16="http://schemas.microsoft.com/office/drawing/2014/main" id="{266D5E59-0158-FAB8-9D1B-C93C1824ED9A}"/>
              </a:ext>
            </a:extLst>
          </p:cNvPr>
          <p:cNvSpPr txBox="1"/>
          <p:nvPr/>
        </p:nvSpPr>
        <p:spPr>
          <a:xfrm>
            <a:off x="802432" y="5390373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www.chatpdf.com</a:t>
            </a:r>
            <a:r>
              <a:rPr lang="cs-CZ" dirty="0"/>
              <a:t>/</a:t>
            </a:r>
          </a:p>
        </p:txBody>
      </p:sp>
      <p:sp>
        <p:nvSpPr>
          <p:cNvPr id="9" name="TextovéPole 8">
            <a:extLst>
              <a:ext uri="{FF2B5EF4-FFF2-40B4-BE49-F238E27FC236}">
                <a16:creationId xmlns:a16="http://schemas.microsoft.com/office/drawing/2014/main" id="{D33C5263-CAF8-8880-C62A-0DD686AB46F5}"/>
              </a:ext>
            </a:extLst>
          </p:cNvPr>
          <p:cNvSpPr txBox="1"/>
          <p:nvPr/>
        </p:nvSpPr>
        <p:spPr>
          <a:xfrm>
            <a:off x="802432" y="6328446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www.scholarcy.com</a:t>
            </a:r>
            <a:r>
              <a:rPr lang="cs-CZ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6395116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">
            <a:extLst>
              <a:ext uri="{FF2B5EF4-FFF2-40B4-BE49-F238E27FC236}">
                <a16:creationId xmlns:a16="http://schemas.microsoft.com/office/drawing/2014/main" id="{FE324229-C2B3-C540-00FE-EABDC4BD05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3935" y="635981"/>
            <a:ext cx="8350897" cy="17543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Otter.ai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Umožňuje přepisovat schůzky a přednášky, což je užitečné pro vytváření záznamů a studijních materiálů.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otter.ai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cs-CZ" altLang="cs-CZ" sz="1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cs-CZ" altLang="cs-CZ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Natural </a:t>
            </a:r>
            <a:r>
              <a:rPr kumimoji="0" lang="cs-CZ" altLang="cs-CZ" sz="1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Readers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: Tento text-to-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speech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nástroj může převést text na řeč, což je užitečné pro studenty s vadami nebo pro vytváření audioknih. https://</a:t>
            </a:r>
            <a:r>
              <a:rPr kumimoji="0" lang="cs-CZ" altLang="cs-CZ" sz="18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www.naturalreaders.com</a:t>
            </a:r>
            <a:r>
              <a:rPr kumimoji="0" lang="cs-CZ" altLang="cs-CZ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/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D87BA5C1-0520-8E85-4E10-B1CC52A108E9}"/>
              </a:ext>
            </a:extLst>
          </p:cNvPr>
          <p:cNvSpPr txBox="1"/>
          <p:nvPr/>
        </p:nvSpPr>
        <p:spPr>
          <a:xfrm>
            <a:off x="718457" y="2806943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transkriptor.com</a:t>
            </a:r>
            <a:r>
              <a:rPr lang="cs-CZ" dirty="0"/>
              <a:t>/</a:t>
            </a:r>
          </a:p>
        </p:txBody>
      </p:sp>
      <p:sp>
        <p:nvSpPr>
          <p:cNvPr id="6" name="TextovéPole 5">
            <a:extLst>
              <a:ext uri="{FF2B5EF4-FFF2-40B4-BE49-F238E27FC236}">
                <a16:creationId xmlns:a16="http://schemas.microsoft.com/office/drawing/2014/main" id="{1235B0C6-7F41-7C42-F499-7276846EE61F}"/>
              </a:ext>
            </a:extLst>
          </p:cNvPr>
          <p:cNvSpPr txBox="1"/>
          <p:nvPr/>
        </p:nvSpPr>
        <p:spPr>
          <a:xfrm>
            <a:off x="718457" y="3205838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synthesys.io</a:t>
            </a:r>
            <a:r>
              <a:rPr lang="cs-CZ" dirty="0"/>
              <a:t>/</a:t>
            </a:r>
          </a:p>
        </p:txBody>
      </p:sp>
      <p:sp>
        <p:nvSpPr>
          <p:cNvPr id="7" name="TextovéPole 6">
            <a:extLst>
              <a:ext uri="{FF2B5EF4-FFF2-40B4-BE49-F238E27FC236}">
                <a16:creationId xmlns:a16="http://schemas.microsoft.com/office/drawing/2014/main" id="{31BD1EEE-7D2B-501A-8877-C7EC89EE2B17}"/>
              </a:ext>
            </a:extLst>
          </p:cNvPr>
          <p:cNvSpPr txBox="1"/>
          <p:nvPr/>
        </p:nvSpPr>
        <p:spPr>
          <a:xfrm>
            <a:off x="718457" y="3659945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www.synthesia.io</a:t>
            </a:r>
            <a:r>
              <a:rPr lang="cs-CZ" dirty="0"/>
              <a:t>/</a:t>
            </a:r>
          </a:p>
        </p:txBody>
      </p:sp>
      <p:sp>
        <p:nvSpPr>
          <p:cNvPr id="8" name="TextovéPole 7">
            <a:extLst>
              <a:ext uri="{FF2B5EF4-FFF2-40B4-BE49-F238E27FC236}">
                <a16:creationId xmlns:a16="http://schemas.microsoft.com/office/drawing/2014/main" id="{E3C4EC2F-77D6-E372-A41D-AB5AE7D2565D}"/>
              </a:ext>
            </a:extLst>
          </p:cNvPr>
          <p:cNvSpPr txBox="1"/>
          <p:nvPr/>
        </p:nvSpPr>
        <p:spPr>
          <a:xfrm>
            <a:off x="718457" y="410427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cleanvoice.ai</a:t>
            </a:r>
            <a:r>
              <a:rPr lang="cs-CZ" dirty="0"/>
              <a:t>/</a:t>
            </a:r>
          </a:p>
        </p:txBody>
      </p:sp>
      <p:sp>
        <p:nvSpPr>
          <p:cNvPr id="9" name="TextovéPole 8">
            <a:extLst>
              <a:ext uri="{FF2B5EF4-FFF2-40B4-BE49-F238E27FC236}">
                <a16:creationId xmlns:a16="http://schemas.microsoft.com/office/drawing/2014/main" id="{7A0665CC-43D0-BB41-4C19-E78405837780}"/>
              </a:ext>
            </a:extLst>
          </p:cNvPr>
          <p:cNvSpPr txBox="1"/>
          <p:nvPr/>
        </p:nvSpPr>
        <p:spPr>
          <a:xfrm>
            <a:off x="793101" y="497552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cesky.ai</a:t>
            </a:r>
            <a:r>
              <a:rPr lang="cs-CZ" dirty="0"/>
              <a:t>/</a:t>
            </a:r>
          </a:p>
        </p:txBody>
      </p:sp>
      <p:sp>
        <p:nvSpPr>
          <p:cNvPr id="10" name="TextovéPole 9">
            <a:extLst>
              <a:ext uri="{FF2B5EF4-FFF2-40B4-BE49-F238E27FC236}">
                <a16:creationId xmlns:a16="http://schemas.microsoft.com/office/drawing/2014/main" id="{DC0CF7D5-774B-5E3D-4442-25A63833BE82}"/>
              </a:ext>
            </a:extLst>
          </p:cNvPr>
          <p:cNvSpPr txBox="1"/>
          <p:nvPr/>
        </p:nvSpPr>
        <p:spPr>
          <a:xfrm>
            <a:off x="793101" y="4576629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elevenlabs.io</a:t>
            </a:r>
            <a:r>
              <a:rPr lang="cs-CZ" dirty="0"/>
              <a:t>/</a:t>
            </a:r>
          </a:p>
        </p:txBody>
      </p:sp>
      <p:sp>
        <p:nvSpPr>
          <p:cNvPr id="11" name="TextovéPole 10">
            <a:extLst>
              <a:ext uri="{FF2B5EF4-FFF2-40B4-BE49-F238E27FC236}">
                <a16:creationId xmlns:a16="http://schemas.microsoft.com/office/drawing/2014/main" id="{FFB13451-72BC-CF93-3C52-E454E8C89A9B}"/>
              </a:ext>
            </a:extLst>
          </p:cNvPr>
          <p:cNvSpPr txBox="1"/>
          <p:nvPr/>
        </p:nvSpPr>
        <p:spPr>
          <a:xfrm>
            <a:off x="793101" y="5328058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speechify.com</a:t>
            </a:r>
            <a:r>
              <a:rPr lang="cs-CZ" dirty="0"/>
              <a:t>/</a:t>
            </a:r>
          </a:p>
        </p:txBody>
      </p:sp>
      <p:sp>
        <p:nvSpPr>
          <p:cNvPr id="12" name="TextovéPole 11">
            <a:extLst>
              <a:ext uri="{FF2B5EF4-FFF2-40B4-BE49-F238E27FC236}">
                <a16:creationId xmlns:a16="http://schemas.microsoft.com/office/drawing/2014/main" id="{03A5BD84-0A45-0080-762D-A23D2533BD41}"/>
              </a:ext>
            </a:extLst>
          </p:cNvPr>
          <p:cNvSpPr txBox="1"/>
          <p:nvPr/>
        </p:nvSpPr>
        <p:spPr>
          <a:xfrm>
            <a:off x="793101" y="5814586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/>
              <a:t>https://play.ht/</a:t>
            </a:r>
            <a:endParaRPr lang="cs-CZ" dirty="0"/>
          </a:p>
        </p:txBody>
      </p:sp>
      <p:sp>
        <p:nvSpPr>
          <p:cNvPr id="13" name="TextovéPole 12">
            <a:extLst>
              <a:ext uri="{FF2B5EF4-FFF2-40B4-BE49-F238E27FC236}">
                <a16:creationId xmlns:a16="http://schemas.microsoft.com/office/drawing/2014/main" id="{55D1AF40-5A25-F3D7-2F69-13902A4DB043}"/>
              </a:ext>
            </a:extLst>
          </p:cNvPr>
          <p:cNvSpPr txBox="1"/>
          <p:nvPr/>
        </p:nvSpPr>
        <p:spPr>
          <a:xfrm>
            <a:off x="830424" y="6276349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www.360converter.com</a:t>
            </a:r>
            <a:r>
              <a:rPr lang="cs-CZ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75363322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TextovéPole 23">
            <a:extLst>
              <a:ext uri="{FF2B5EF4-FFF2-40B4-BE49-F238E27FC236}">
                <a16:creationId xmlns:a16="http://schemas.microsoft.com/office/drawing/2014/main" id="{AEBD7F17-6D9E-09E8-578E-E609FE8CAD22}"/>
              </a:ext>
            </a:extLst>
          </p:cNvPr>
          <p:cNvSpPr txBox="1"/>
          <p:nvPr/>
        </p:nvSpPr>
        <p:spPr>
          <a:xfrm>
            <a:off x="2799183" y="593950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www.bland.ai</a:t>
            </a:r>
            <a:r>
              <a:rPr lang="cs-CZ" dirty="0"/>
              <a:t>/</a:t>
            </a:r>
          </a:p>
        </p:txBody>
      </p:sp>
      <p:sp>
        <p:nvSpPr>
          <p:cNvPr id="26" name="TextovéPole 25">
            <a:extLst>
              <a:ext uri="{FF2B5EF4-FFF2-40B4-BE49-F238E27FC236}">
                <a16:creationId xmlns:a16="http://schemas.microsoft.com/office/drawing/2014/main" id="{F06654B8-33B8-4AFC-D60F-1438AA9324FA}"/>
              </a:ext>
            </a:extLst>
          </p:cNvPr>
          <p:cNvSpPr txBox="1"/>
          <p:nvPr/>
        </p:nvSpPr>
        <p:spPr>
          <a:xfrm>
            <a:off x="2738536" y="1386196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maestra.ai</a:t>
            </a:r>
            <a:r>
              <a:rPr lang="cs-CZ" dirty="0"/>
              <a:t>/</a:t>
            </a:r>
          </a:p>
        </p:txBody>
      </p:sp>
      <p:sp>
        <p:nvSpPr>
          <p:cNvPr id="28" name="TextovéPole 27">
            <a:extLst>
              <a:ext uri="{FF2B5EF4-FFF2-40B4-BE49-F238E27FC236}">
                <a16:creationId xmlns:a16="http://schemas.microsoft.com/office/drawing/2014/main" id="{3AC768DD-9961-CE96-04EC-977A2BC220B8}"/>
              </a:ext>
            </a:extLst>
          </p:cNvPr>
          <p:cNvSpPr txBox="1"/>
          <p:nvPr/>
        </p:nvSpPr>
        <p:spPr>
          <a:xfrm>
            <a:off x="2777070" y="1796066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www.flexclip.com</a:t>
            </a:r>
            <a:r>
              <a:rPr lang="cs-CZ" dirty="0"/>
              <a:t>/</a:t>
            </a:r>
          </a:p>
        </p:txBody>
      </p:sp>
      <p:sp>
        <p:nvSpPr>
          <p:cNvPr id="30" name="TextovéPole 29">
            <a:extLst>
              <a:ext uri="{FF2B5EF4-FFF2-40B4-BE49-F238E27FC236}">
                <a16:creationId xmlns:a16="http://schemas.microsoft.com/office/drawing/2014/main" id="{662C9D14-DE00-6317-683B-77A735E6DAC6}"/>
              </a:ext>
            </a:extLst>
          </p:cNvPr>
          <p:cNvSpPr txBox="1"/>
          <p:nvPr/>
        </p:nvSpPr>
        <p:spPr>
          <a:xfrm>
            <a:off x="2777070" y="2178442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flixier.com</a:t>
            </a:r>
            <a:r>
              <a:rPr lang="cs-CZ" dirty="0"/>
              <a:t>/</a:t>
            </a:r>
          </a:p>
        </p:txBody>
      </p:sp>
      <p:sp>
        <p:nvSpPr>
          <p:cNvPr id="34" name="TextovéPole 33">
            <a:extLst>
              <a:ext uri="{FF2B5EF4-FFF2-40B4-BE49-F238E27FC236}">
                <a16:creationId xmlns:a16="http://schemas.microsoft.com/office/drawing/2014/main" id="{5EB73592-041D-B650-93F6-9D1F3CD18310}"/>
              </a:ext>
            </a:extLst>
          </p:cNvPr>
          <p:cNvSpPr txBox="1"/>
          <p:nvPr/>
        </p:nvSpPr>
        <p:spPr>
          <a:xfrm>
            <a:off x="2775859" y="2578787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typito.com</a:t>
            </a:r>
            <a:r>
              <a:rPr lang="cs-CZ" dirty="0"/>
              <a:t>/</a:t>
            </a:r>
          </a:p>
        </p:txBody>
      </p:sp>
      <p:sp>
        <p:nvSpPr>
          <p:cNvPr id="36" name="TextovéPole 35">
            <a:extLst>
              <a:ext uri="{FF2B5EF4-FFF2-40B4-BE49-F238E27FC236}">
                <a16:creationId xmlns:a16="http://schemas.microsoft.com/office/drawing/2014/main" id="{74F48B86-1342-067B-9F33-95A9406A6E62}"/>
              </a:ext>
            </a:extLst>
          </p:cNvPr>
          <p:cNvSpPr txBox="1"/>
          <p:nvPr/>
        </p:nvSpPr>
        <p:spPr>
          <a:xfrm>
            <a:off x="2775859" y="294533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www.happyscribe.com</a:t>
            </a:r>
            <a:r>
              <a:rPr lang="cs-CZ" dirty="0"/>
              <a:t>/</a:t>
            </a:r>
          </a:p>
        </p:txBody>
      </p:sp>
      <p:sp>
        <p:nvSpPr>
          <p:cNvPr id="2" name="TextovéPole 1">
            <a:extLst>
              <a:ext uri="{FF2B5EF4-FFF2-40B4-BE49-F238E27FC236}">
                <a16:creationId xmlns:a16="http://schemas.microsoft.com/office/drawing/2014/main" id="{92CDE2CA-05FF-AF54-9DB3-C769C74B3E3E}"/>
              </a:ext>
            </a:extLst>
          </p:cNvPr>
          <p:cNvSpPr txBox="1"/>
          <p:nvPr/>
        </p:nvSpPr>
        <p:spPr>
          <a:xfrm>
            <a:off x="2705877" y="5325492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plotdigitizer.com</a:t>
            </a:r>
            <a:r>
              <a:rPr lang="cs-CZ" dirty="0"/>
              <a:t>/</a:t>
            </a:r>
          </a:p>
        </p:txBody>
      </p:sp>
      <p:sp>
        <p:nvSpPr>
          <p:cNvPr id="3" name="TextovéPole 2">
            <a:extLst>
              <a:ext uri="{FF2B5EF4-FFF2-40B4-BE49-F238E27FC236}">
                <a16:creationId xmlns:a16="http://schemas.microsoft.com/office/drawing/2014/main" id="{A4F5A0AF-CC93-F867-ECBE-B1539D8FE039}"/>
              </a:ext>
            </a:extLst>
          </p:cNvPr>
          <p:cNvSpPr txBox="1"/>
          <p:nvPr/>
        </p:nvSpPr>
        <p:spPr>
          <a:xfrm>
            <a:off x="2705877" y="5708938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pdfaid.com</a:t>
            </a:r>
            <a:r>
              <a:rPr lang="cs-CZ" dirty="0"/>
              <a:t>/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8C853816-0C4A-8AFA-EC94-71574FC5FF8F}"/>
              </a:ext>
            </a:extLst>
          </p:cNvPr>
          <p:cNvSpPr txBox="1"/>
          <p:nvPr/>
        </p:nvSpPr>
        <p:spPr>
          <a:xfrm>
            <a:off x="2705877" y="6092384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aws.amazon.com</a:t>
            </a:r>
            <a:r>
              <a:rPr lang="cs-CZ" dirty="0"/>
              <a:t>/</a:t>
            </a:r>
            <a:r>
              <a:rPr lang="cs-CZ" dirty="0" err="1"/>
              <a:t>textract</a:t>
            </a:r>
            <a:r>
              <a:rPr lang="cs-CZ" dirty="0"/>
              <a:t>/</a:t>
            </a:r>
          </a:p>
        </p:txBody>
      </p:sp>
      <p:sp>
        <p:nvSpPr>
          <p:cNvPr id="7" name="TextovéPole 6">
            <a:extLst>
              <a:ext uri="{FF2B5EF4-FFF2-40B4-BE49-F238E27FC236}">
                <a16:creationId xmlns:a16="http://schemas.microsoft.com/office/drawing/2014/main" id="{C0B7244C-02F0-A455-D607-B04BD94916F2}"/>
              </a:ext>
            </a:extLst>
          </p:cNvPr>
          <p:cNvSpPr txBox="1"/>
          <p:nvPr/>
        </p:nvSpPr>
        <p:spPr>
          <a:xfrm>
            <a:off x="270587" y="4123376"/>
            <a:ext cx="32703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b="1" dirty="0"/>
              <a:t>Extrakce textu a dat z obrázků</a:t>
            </a:r>
          </a:p>
        </p:txBody>
      </p:sp>
      <p:sp>
        <p:nvSpPr>
          <p:cNvPr id="6" name="TextovéPole 5">
            <a:extLst>
              <a:ext uri="{FF2B5EF4-FFF2-40B4-BE49-F238E27FC236}">
                <a16:creationId xmlns:a16="http://schemas.microsoft.com/office/drawing/2014/main" id="{D6B8BE12-B4DC-413D-1F12-5ACD6DDDB8A0}"/>
              </a:ext>
            </a:extLst>
          </p:cNvPr>
          <p:cNvSpPr txBox="1"/>
          <p:nvPr/>
        </p:nvSpPr>
        <p:spPr>
          <a:xfrm>
            <a:off x="2705877" y="4881383"/>
            <a:ext cx="4572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dirty="0"/>
              <a:t>https://</a:t>
            </a:r>
            <a:r>
              <a:rPr lang="cs-CZ" dirty="0" err="1"/>
              <a:t>www.i2ocr.com</a:t>
            </a:r>
            <a:r>
              <a:rPr lang="cs-CZ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3242154045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Motiv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Motiv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Motiv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1740</TotalTime>
  <Words>1439</Words>
  <Application>Microsoft Office PowerPoint</Application>
  <PresentationFormat>Předvádění na obrazovce (4:3)</PresentationFormat>
  <Paragraphs>143</Paragraphs>
  <Slides>15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15</vt:i4>
      </vt:variant>
    </vt:vector>
  </HeadingPairs>
  <TitlesOfParts>
    <vt:vector size="19" baseType="lpstr">
      <vt:lpstr>Aptos</vt:lpstr>
      <vt:lpstr>Aptos Display</vt:lpstr>
      <vt:lpstr>Arial</vt:lpstr>
      <vt:lpstr>Motiv Office</vt:lpstr>
      <vt:lpstr>Vybrané praktické aplikace AI  II.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Lubomír Prokeš</dc:creator>
  <cp:lastModifiedBy>Lubomír Prokeš</cp:lastModifiedBy>
  <cp:revision>34</cp:revision>
  <dcterms:created xsi:type="dcterms:W3CDTF">2024-10-16T13:34:43Z</dcterms:created>
  <dcterms:modified xsi:type="dcterms:W3CDTF">2024-12-05T09:17:36Z</dcterms:modified>
</cp:coreProperties>
</file>

<file path=docProps/thumbnail.jpeg>
</file>