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8" r:id="rId6"/>
    <p:sldId id="260" r:id="rId7"/>
    <p:sldId id="290" r:id="rId8"/>
    <p:sldId id="292" r:id="rId9"/>
    <p:sldId id="293" r:id="rId10"/>
    <p:sldId id="294" r:id="rId11"/>
    <p:sldId id="296" r:id="rId12"/>
    <p:sldId id="297" r:id="rId13"/>
    <p:sldId id="298" r:id="rId14"/>
    <p:sldId id="301" r:id="rId15"/>
    <p:sldId id="299" r:id="rId16"/>
    <p:sldId id="30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7" autoAdjust="0"/>
    <p:restoredTop sz="96270" autoAdjust="0"/>
  </p:normalViewPr>
  <p:slideViewPr>
    <p:cSldViewPr snapToGrid="0">
      <p:cViewPr varScale="1">
        <p:scale>
          <a:sx n="126" d="100"/>
          <a:sy n="126" d="100"/>
        </p:scale>
        <p:origin x="1400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Grafický objekt 2">
            <a:extLst>
              <a:ext uri="{FF2B5EF4-FFF2-40B4-BE49-F238E27FC236}">
                <a16:creationId xmlns:a16="http://schemas.microsoft.com/office/drawing/2014/main" id="{F808A663-D773-6B42-B7D5-AB15C31E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Grafický objekt 2">
            <a:extLst>
              <a:ext uri="{FF2B5EF4-FFF2-40B4-BE49-F238E27FC236}">
                <a16:creationId xmlns:a16="http://schemas.microsoft.com/office/drawing/2014/main" id="{640AB289-8C5D-424D-B939-16D29422D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DA9D8401-243B-2E44-8BE4-811495184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02FD9438-DD1D-E545-8C00-71B3DF301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6C9FD7E3-968E-254F-A42D-DF85C8CDD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2">
            <a:extLst>
              <a:ext uri="{FF2B5EF4-FFF2-40B4-BE49-F238E27FC236}">
                <a16:creationId xmlns:a16="http://schemas.microsoft.com/office/drawing/2014/main" id="{4397D438-0A7B-5A41-8932-CCBA698B0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E4B3D8F6-6DC4-8342-B35E-2D6CEE4EC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626" y="2731338"/>
            <a:ext cx="5378748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BBF52D35-0C3A-4D44-88FC-A8EB9DBB2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CC9F686F-5AFF-8D4C-BA8A-A06BF4EAD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Grafický objekt 2">
            <a:extLst>
              <a:ext uri="{FF2B5EF4-FFF2-40B4-BE49-F238E27FC236}">
                <a16:creationId xmlns:a16="http://schemas.microsoft.com/office/drawing/2014/main" id="{C27EC4D4-323E-EF40-975A-F45607013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2" name="Grafický objekt 2">
            <a:extLst>
              <a:ext uri="{FF2B5EF4-FFF2-40B4-BE49-F238E27FC236}">
                <a16:creationId xmlns:a16="http://schemas.microsoft.com/office/drawing/2014/main" id="{DCD6A5CE-212A-E242-A75F-39CF151296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Grafický objekt 2">
            <a:extLst>
              <a:ext uri="{FF2B5EF4-FFF2-40B4-BE49-F238E27FC236}">
                <a16:creationId xmlns:a16="http://schemas.microsoft.com/office/drawing/2014/main" id="{24790B2B-4651-1742-AEE8-A2027EBF0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Grafický objekt 2">
            <a:extLst>
              <a:ext uri="{FF2B5EF4-FFF2-40B4-BE49-F238E27FC236}">
                <a16:creationId xmlns:a16="http://schemas.microsoft.com/office/drawing/2014/main" id="{BE7EED53-ED3F-3746-8D8B-63FA7491E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530469B3-2E84-344B-B755-CE8C10F68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Grafický objekt 2">
            <a:extLst>
              <a:ext uri="{FF2B5EF4-FFF2-40B4-BE49-F238E27FC236}">
                <a16:creationId xmlns:a16="http://schemas.microsoft.com/office/drawing/2014/main" id="{E2E01748-38AD-8B48-9299-2FA714C4C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447933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na.cz/english-vivat-gracie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klornamapa.sk/p/uherskohradistske-dolnacko-ludovy-odev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gapixel.cz/foto/61616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w3DOiIPcEI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sbirky.c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s.wikipedia.org/wiki/Koutn%C3%AD_plach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radicevobrazech/photos/a.101374475560944/197534929278231/?type=3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z.pinterest.com/pin/35261784580534432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lovanykraj.cz/archiv/53-archiv/2015-6/453-kondrova-marta-judr-alexander-tobek-neznamy-fotograf-slovacka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hlednuti.uh.cz/autor/petr-pavlinec/uvodnic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72530-64B8-5D43-8517-E9464749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Insights into Czech Music Culture (HV070)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D72D84-5A84-6E4E-A582-2F3CF5FFA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Michaela Šilhavíková</a:t>
            </a:r>
          </a:p>
          <a:p>
            <a:r>
              <a:rPr lang="cs-CZ" b="1" i="0" u="sng" dirty="0">
                <a:solidFill>
                  <a:srgbClr val="3A3A3A"/>
                </a:solidFill>
                <a:effectLst/>
                <a:latin typeface="Open Sans" panose="020B0606030504020204" pitchFamily="34" charset="0"/>
                <a:hlinkClick r:id="rId2"/>
              </a:rPr>
              <a:t>447933@mail.muni.cz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2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6C531B-DD22-14B0-5B47-D5A6B10F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A39194-7822-CA49-7C6A-58142C21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Bride capping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02832B1-4784-EBCA-A5BF-41BE7EB4EB7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dirty="0"/>
              <a:t>Ancient wedding ceremony symbolizes transition from virginity to womanhood</a:t>
            </a:r>
          </a:p>
          <a:p>
            <a:r>
              <a:rPr lang="en-US" dirty="0"/>
              <a:t>Wreath as a symbol of freedom was replaced by a cap</a:t>
            </a:r>
          </a:p>
          <a:p>
            <a:r>
              <a:rPr lang="en-US" dirty="0"/>
              <a:t>Matrons of the village accepted the bride into the ranks of married women</a:t>
            </a:r>
          </a:p>
        </p:txBody>
      </p:sp>
      <p:pic>
        <p:nvPicPr>
          <p:cNvPr id="9218" name="Picture 2" descr="Kristýna Petříčková (English) Vivat Grácie |">
            <a:extLst>
              <a:ext uri="{FF2B5EF4-FFF2-40B4-BE49-F238E27FC236}">
                <a16:creationId xmlns:a16="http://schemas.microsoft.com/office/drawing/2014/main" id="{45EB1E94-59EF-61CA-8DD2-1BDBB94A736D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53" y="1358900"/>
            <a:ext cx="280374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3884AF-8282-69CD-1A4C-9AF828C3850F}"/>
              </a:ext>
            </a:extLst>
          </p:cNvPr>
          <p:cNvSpPr txBox="1"/>
          <p:nvPr/>
        </p:nvSpPr>
        <p:spPr>
          <a:xfrm>
            <a:off x="4916126" y="549910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http://www.yna.cz/english-vivat-gracie/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8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92EAAB-0016-D042-AFC7-F8E32088B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11</a:t>
            </a:fld>
            <a:endParaRPr lang="en-GB" altLang="cs-CZ" noProof="0" dirty="0"/>
          </a:p>
        </p:txBody>
      </p:sp>
      <p:pic>
        <p:nvPicPr>
          <p:cNvPr id="5" name="Obrázek 4" descr="Obsah obrázku oblečení, osoba, skupina, Retro styl&#10;&#10;Popis byl vytvořen automaticky">
            <a:extLst>
              <a:ext uri="{FF2B5EF4-FFF2-40B4-BE49-F238E27FC236}">
                <a16:creationId xmlns:a16="http://schemas.microsoft.com/office/drawing/2014/main" id="{C58053E5-31F6-3F25-5FC9-1C5586D35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b="1403"/>
          <a:stretch/>
        </p:blipFill>
        <p:spPr>
          <a:xfrm>
            <a:off x="984771" y="475972"/>
            <a:ext cx="7174457" cy="52753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00CE274-31DA-7EED-DE42-1160459AB8BA}"/>
              </a:ext>
            </a:extLst>
          </p:cNvPr>
          <p:cNvSpPr txBox="1"/>
          <p:nvPr/>
        </p:nvSpPr>
        <p:spPr>
          <a:xfrm>
            <a:off x="2285999" y="575130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https://www.folklornamapa.sk/p/uherskohradistske-dolnacko-ludovy-odev/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7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1AAAC-15D4-6C45-36E6-FAA33B30D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9FEDDDE-5718-1475-2D68-28691DE0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511629"/>
            <a:ext cx="7750629" cy="51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5652BA1-A1F9-09CB-0F14-F142C00D3324}"/>
              </a:ext>
            </a:extLst>
          </p:cNvPr>
          <p:cNvSpPr txBox="1"/>
          <p:nvPr/>
        </p:nvSpPr>
        <p:spPr>
          <a:xfrm>
            <a:off x="2285999" y="567871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https://www.megapixel.cz/foto/616162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1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6206A-E611-FECF-6393-8A4E7080E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13</a:t>
            </a:fld>
            <a:endParaRPr lang="en-GB" altLang="cs-CZ" noProof="0"/>
          </a:p>
        </p:txBody>
      </p:sp>
      <p:pic>
        <p:nvPicPr>
          <p:cNvPr id="4" name="Online médium 3" descr="Čepení nevěsty - Ženský sboreček Koňadra a CM Friška">
            <a:hlinkClick r:id="" action="ppaction://media"/>
            <a:extLst>
              <a:ext uri="{FF2B5EF4-FFF2-40B4-BE49-F238E27FC236}">
                <a16:creationId xmlns:a16="http://schemas.microsoft.com/office/drawing/2014/main" id="{88B70944-17E5-4B94-59DD-90735AD3CB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0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03CFB2-9B52-E887-DFA4-4E62CB991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191E72-A5EA-04CE-774F-B658B220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Moravian customs and traditions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EF7CB2-DFD1-FDBB-7AD6-BE65037A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97446"/>
            <a:ext cx="8151824" cy="42345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 ethnology usually covered by the terms </a:t>
            </a:r>
            <a:r>
              <a:rPr lang="en-US" i="1" dirty="0"/>
              <a:t>custom tradition, ceremonial culture </a:t>
            </a:r>
            <a:r>
              <a:rPr lang="en-US" dirty="0"/>
              <a:t>or </a:t>
            </a:r>
            <a:r>
              <a:rPr lang="en-US" i="1" dirty="0"/>
              <a:t>annual customs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Expressions related to: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Particular calendar dates = </a:t>
            </a:r>
            <a:r>
              <a:rPr lang="en-US" sz="1800" b="1" i="1" dirty="0">
                <a:solidFill>
                  <a:srgbClr val="0000DC"/>
                </a:solidFill>
              </a:rPr>
              <a:t>annual customs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Events in human life = </a:t>
            </a:r>
            <a:r>
              <a:rPr lang="en-US" sz="1800" b="1" i="1" dirty="0">
                <a:solidFill>
                  <a:srgbClr val="0000DC"/>
                </a:solidFill>
              </a:rPr>
              <a:t>family customs</a:t>
            </a:r>
            <a:endParaRPr lang="en-US" sz="1800" b="1" dirty="0">
              <a:solidFill>
                <a:srgbClr val="0000DC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Many of them have their origins in the old pagan Slavic culture</a:t>
            </a:r>
          </a:p>
          <a:p>
            <a:pPr>
              <a:lnSpc>
                <a:spcPct val="150000"/>
              </a:lnSpc>
            </a:pPr>
            <a:r>
              <a:rPr lang="en-US" dirty="0"/>
              <a:t>After Christianization, some of them changed their original meaning</a:t>
            </a:r>
          </a:p>
          <a:p>
            <a:pPr marL="54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334FB9-24D6-0A23-485A-0E2B02E9C1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B31967-20F6-9628-00AC-CA9770CA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b="0" dirty="0"/>
              <a:t>Family customs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8265D9-C17A-B89E-5ACB-29F4C701D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71576"/>
            <a:ext cx="8064900" cy="4660424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Associated with human’s life cycle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 marL="54000" indent="0">
              <a:spcAft>
                <a:spcPts val="600"/>
              </a:spcAft>
              <a:buNone/>
            </a:pPr>
            <a:r>
              <a:rPr lang="en-US" dirty="0"/>
              <a:t>Customs concerning:</a:t>
            </a:r>
          </a:p>
          <a:p>
            <a:pPr marL="54000" indent="0">
              <a:spcAft>
                <a:spcPts val="600"/>
              </a:spcAft>
              <a:buNone/>
            </a:pPr>
            <a:endParaRPr lang="en-US" dirty="0"/>
          </a:p>
          <a:p>
            <a:pPr marL="54000" indent="0">
              <a:spcAft>
                <a:spcPts val="600"/>
              </a:spcAft>
              <a:buNone/>
            </a:pPr>
            <a:r>
              <a:rPr lang="en-US" dirty="0"/>
              <a:t>Birth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en-US" dirty="0"/>
              <a:t>Wedding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en-US" dirty="0"/>
              <a:t>Death and burial</a:t>
            </a:r>
          </a:p>
        </p:txBody>
      </p:sp>
    </p:spTree>
    <p:extLst>
      <p:ext uri="{BB962C8B-B14F-4D97-AF65-F5344CB8AC3E}">
        <p14:creationId xmlns:p14="http://schemas.microsoft.com/office/powerpoint/2010/main" val="6771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F4C3F1-F2E4-770C-A4EB-DC8DEA31A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1FFEB6-C024-E161-F83C-186263FA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Visits to mother and baby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B3762A-20DF-557C-72EF-D016A57C50F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4560320" cy="41399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Known as </a:t>
            </a:r>
            <a:r>
              <a:rPr lang="en-US" i="1" dirty="0"/>
              <a:t>bringing gifts to the corner</a:t>
            </a:r>
          </a:p>
          <a:p>
            <a:pPr>
              <a:spcAft>
                <a:spcPts val="600"/>
              </a:spcAft>
            </a:pPr>
            <a:r>
              <a:rPr lang="en-US" dirty="0"/>
              <a:t>For six weeks after giving birth, mother laid with her baby on the bed in the corner, separated from other family members by a piece of cloth</a:t>
            </a:r>
          </a:p>
          <a:p>
            <a:pPr>
              <a:spcAft>
                <a:spcPts val="600"/>
              </a:spcAft>
            </a:pPr>
            <a:r>
              <a:rPr lang="en-US" dirty="0"/>
              <a:t>The cloth was supposed to protect mother and baby from evil forces or diseases </a:t>
            </a:r>
          </a:p>
          <a:p>
            <a:pPr>
              <a:spcAft>
                <a:spcPts val="600"/>
              </a:spcAft>
            </a:pPr>
            <a:r>
              <a:rPr lang="en-US" dirty="0"/>
              <a:t>Friends and relatives brought gifts, especially food and drinks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F44B6D4-F0F5-EBE7-7886-772740EC5A7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486" y="1701505"/>
            <a:ext cx="2619514" cy="36159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1CF0D7F-CF27-7D96-98C6-AFC833BB905F}"/>
              </a:ext>
            </a:extLst>
          </p:cNvPr>
          <p:cNvSpPr txBox="1"/>
          <p:nvPr/>
        </p:nvSpPr>
        <p:spPr>
          <a:xfrm>
            <a:off x="5008243" y="531746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https://www.esbirky.cz/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2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27DAF-537C-278B-58C1-FE2938AD6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31D3B1-653F-6F34-63EF-F11314F71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17" y="378000"/>
            <a:ext cx="7316966" cy="54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10243FB-A64F-4771-05AD-5C99A1B22671}"/>
              </a:ext>
            </a:extLst>
          </p:cNvPr>
          <p:cNvSpPr txBox="1"/>
          <p:nvPr/>
        </p:nvSpPr>
        <p:spPr>
          <a:xfrm>
            <a:off x="2286000" y="58676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https://cs.wikipedia.org/wiki/Koutn%C3%AD_plachta</a:t>
            </a:r>
            <a:r>
              <a:rPr lang="en-US" sz="800" dirty="0"/>
              <a:t> 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AEACC9A-2B7A-3CAA-7F0A-C52A2FA32486}"/>
              </a:ext>
            </a:extLst>
          </p:cNvPr>
          <p:cNvSpPr/>
          <p:nvPr/>
        </p:nvSpPr>
        <p:spPr bwMode="auto">
          <a:xfrm>
            <a:off x="4149970" y="162556"/>
            <a:ext cx="3748035" cy="2481943"/>
          </a:xfrm>
          <a:custGeom>
            <a:avLst/>
            <a:gdLst>
              <a:gd name="connsiteX0" fmla="*/ 0 w 3748035"/>
              <a:gd name="connsiteY0" fmla="*/ 1240972 h 2481943"/>
              <a:gd name="connsiteX1" fmla="*/ 1874018 w 3748035"/>
              <a:gd name="connsiteY1" fmla="*/ 0 h 2481943"/>
              <a:gd name="connsiteX2" fmla="*/ 3748036 w 3748035"/>
              <a:gd name="connsiteY2" fmla="*/ 1240972 h 2481943"/>
              <a:gd name="connsiteX3" fmla="*/ 1874018 w 3748035"/>
              <a:gd name="connsiteY3" fmla="*/ 2481944 h 2481943"/>
              <a:gd name="connsiteX4" fmla="*/ 0 w 3748035"/>
              <a:gd name="connsiteY4" fmla="*/ 1240972 h 248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8035" h="2481943" extrusionOk="0">
                <a:moveTo>
                  <a:pt x="0" y="1240972"/>
                </a:moveTo>
                <a:cubicBezTo>
                  <a:pt x="-112958" y="485927"/>
                  <a:pt x="656346" y="68563"/>
                  <a:pt x="1874018" y="0"/>
                </a:cubicBezTo>
                <a:cubicBezTo>
                  <a:pt x="2970593" y="12965"/>
                  <a:pt x="3651588" y="558669"/>
                  <a:pt x="3748036" y="1240972"/>
                </a:cubicBezTo>
                <a:cubicBezTo>
                  <a:pt x="3733810" y="1940235"/>
                  <a:pt x="2873455" y="2678465"/>
                  <a:pt x="1874018" y="2481944"/>
                </a:cubicBezTo>
                <a:cubicBezTo>
                  <a:pt x="804852" y="2463247"/>
                  <a:pt x="102067" y="1975110"/>
                  <a:pt x="0" y="1240972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D6E547-403E-FCDD-6458-76A76797D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8BF81-77A4-AD3C-543B-D66CE1B7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Baptising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D3EA8B-51A1-EFE0-E3FC-9E1ED846BB0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In the past usually two or three days after birth (fear of health complications)</a:t>
            </a:r>
          </a:p>
          <a:p>
            <a:pPr>
              <a:spcAft>
                <a:spcPts val="600"/>
              </a:spcAft>
            </a:pPr>
            <a:r>
              <a:rPr lang="en-US" dirty="0"/>
              <a:t>Mother was too weak to participate</a:t>
            </a:r>
          </a:p>
          <a:p>
            <a:pPr>
              <a:spcAft>
                <a:spcPts val="600"/>
              </a:spcAft>
            </a:pPr>
            <a:r>
              <a:rPr lang="en-US" dirty="0"/>
              <a:t>Important role of Godparents who are responsible for their godchildren if they become orphans</a:t>
            </a:r>
          </a:p>
          <a:p>
            <a:pPr>
              <a:spcAft>
                <a:spcPts val="600"/>
              </a:spcAft>
            </a:pPr>
            <a:r>
              <a:rPr lang="en-US" dirty="0"/>
              <a:t>Today, children are baptized after half a year of life</a:t>
            </a:r>
          </a:p>
        </p:txBody>
      </p:sp>
      <p:pic>
        <p:nvPicPr>
          <p:cNvPr id="7170" name="Picture 2" descr="Není k dispozici žádný popis fotky.">
            <a:extLst>
              <a:ext uri="{FF2B5EF4-FFF2-40B4-BE49-F238E27FC236}">
                <a16:creationId xmlns:a16="http://schemas.microsoft.com/office/drawing/2014/main" id="{5B89E15A-26FB-966E-C982-C5A3E3D5FD7C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2710"/>
          <a:stretch/>
        </p:blipFill>
        <p:spPr bwMode="auto">
          <a:xfrm>
            <a:off x="5988818" y="1409283"/>
            <a:ext cx="2542233" cy="40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4727C4-C701-3D54-0B14-DB3DA7D626E2}"/>
              </a:ext>
            </a:extLst>
          </p:cNvPr>
          <p:cNvSpPr txBox="1"/>
          <p:nvPr/>
        </p:nvSpPr>
        <p:spPr>
          <a:xfrm>
            <a:off x="5896770" y="5451763"/>
            <a:ext cx="2726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https://www.facebook.com/Tradicevobrazech/photos/a.101374475560944/197534929278231/?type=3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487DE2-BDA3-1D09-B888-51FE155EB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51DBF5-3E15-39EC-9C12-AD126447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Welcoming to motherhood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B5D984-55E6-88D3-659B-293BADD7E7C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4032000" cy="413999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Six weeks after baby’s birth, woman was introduced to society in her new role as mother</a:t>
            </a:r>
          </a:p>
          <a:p>
            <a:pPr>
              <a:spcBef>
                <a:spcPts val="600"/>
              </a:spcBef>
            </a:pPr>
            <a:r>
              <a:rPr lang="en-US" dirty="0"/>
              <a:t>She held child in her arms, wrapped in ceremonial cloth called </a:t>
            </a:r>
            <a:r>
              <a:rPr lang="en-US" i="1" dirty="0" err="1"/>
              <a:t>úvodnice</a:t>
            </a:r>
            <a:endParaRPr lang="en-US" i="1" dirty="0"/>
          </a:p>
          <a:p>
            <a:pPr>
              <a:spcBef>
                <a:spcPts val="600"/>
              </a:spcBef>
            </a:pPr>
            <a:r>
              <a:rPr lang="en-US" dirty="0"/>
              <a:t>It was believed in magical function of </a:t>
            </a:r>
            <a:r>
              <a:rPr lang="en-US" i="1" dirty="0" err="1"/>
              <a:t>úvodnice</a:t>
            </a:r>
            <a:r>
              <a:rPr lang="en-US" dirty="0"/>
              <a:t>; brides also  wore it at their wedding day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38BD3F-EE48-21D0-538C-BBE0996939D1}"/>
              </a:ext>
            </a:extLst>
          </p:cNvPr>
          <p:cNvPicPr>
            <a:picLocks noGrp="1" noChangeAspect="1" noChangeArrowheads="1"/>
          </p:cNvPicPr>
          <p:nvPr>
            <p:ph idx="3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16659" r="15183"/>
          <a:stretch/>
        </p:blipFill>
        <p:spPr bwMode="auto">
          <a:xfrm>
            <a:off x="6001477" y="1340969"/>
            <a:ext cx="2602523" cy="41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0FB0D73-A0AF-08F2-C19D-127BE2673624}"/>
              </a:ext>
            </a:extLst>
          </p:cNvPr>
          <p:cNvSpPr txBox="1"/>
          <p:nvPr/>
        </p:nvSpPr>
        <p:spPr>
          <a:xfrm>
            <a:off x="5016738" y="551703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https://cz.pinterest.com/pin/352617845805344324/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6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AE1C65-BE14-022A-EB08-D148399D1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1A2192-4936-DAC5-0334-90271158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506000"/>
            <a:ext cx="7336971" cy="509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401B48-4EF7-4A8F-F684-8F3200AFFC20}"/>
              </a:ext>
            </a:extLst>
          </p:cNvPr>
          <p:cNvSpPr txBox="1"/>
          <p:nvPr/>
        </p:nvSpPr>
        <p:spPr>
          <a:xfrm>
            <a:off x="1424353" y="5599845"/>
            <a:ext cx="62952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https://www.malovanykraj.cz/archiv/53-archiv/2015-6/453-kondrova-marta-judr-alexander-tobek-neznamy-fotograf-slovacka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0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C9B044-78E6-61A9-363A-07613AFBD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2BDA56-2158-174C-5F84-CEDB4E81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0" y="471261"/>
            <a:ext cx="7661319" cy="51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FCD6DA-BC93-223B-7F2E-0564184827E3}"/>
              </a:ext>
            </a:extLst>
          </p:cNvPr>
          <p:cNvSpPr txBox="1"/>
          <p:nvPr/>
        </p:nvSpPr>
        <p:spPr>
          <a:xfrm>
            <a:off x="2285999" y="557348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https://ohlednuti.uh.cz/autor/petr-pavlinec/uvodnice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3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4-3-en.potx" id="{9A649B78-9A5B-4EEC-A428-CEF7C6C07B46}" vid="{DA4896FA-6D9C-4760-B772-EDF7D0C829E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711164-B1D7-4769-A8D6-7A40B67A75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46DAE22-606D-4097-8C06-AE78AF16BB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0D0B92-0D97-4330-9E63-8BD602B7B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1</TotalTime>
  <Words>415</Words>
  <Application>Microsoft Macintosh PowerPoint</Application>
  <PresentationFormat>Předvádění na obrazovce (4:3)</PresentationFormat>
  <Paragraphs>58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Open Sans</vt:lpstr>
      <vt:lpstr>Tahoma</vt:lpstr>
      <vt:lpstr>Wingdings</vt:lpstr>
      <vt:lpstr>Presentation_MU_EN</vt:lpstr>
      <vt:lpstr>Insights into Czech Music Culture (HV070)</vt:lpstr>
      <vt:lpstr>Moravian customs and traditions</vt:lpstr>
      <vt:lpstr>Family customs</vt:lpstr>
      <vt:lpstr>Visits to mother and baby</vt:lpstr>
      <vt:lpstr>Prezentace aplikace PowerPoint</vt:lpstr>
      <vt:lpstr>Baptising</vt:lpstr>
      <vt:lpstr>Welcoming to motherhood</vt:lpstr>
      <vt:lpstr>Prezentace aplikace PowerPoint</vt:lpstr>
      <vt:lpstr>Prezentace aplikace PowerPoint</vt:lpstr>
      <vt:lpstr>Bride capping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Michaela Šilhavíková</dc:creator>
  <cp:lastModifiedBy>Michaela Šilhavíková</cp:lastModifiedBy>
  <cp:revision>1</cp:revision>
  <dcterms:created xsi:type="dcterms:W3CDTF">2024-10-07T09:59:00Z</dcterms:created>
  <dcterms:modified xsi:type="dcterms:W3CDTF">2024-10-07T10:00:35Z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