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ixR74ZlVZ/zuAekNtEIer7B1g2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0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5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6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7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9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2.png"/><Relationship Id="rId6" Type="http://schemas.openxmlformats.org/officeDocument/2006/relationships/image" Target="../media/image20.png"/><Relationship Id="rId7" Type="http://schemas.openxmlformats.org/officeDocument/2006/relationships/image" Target="../media/image8.png"/><Relationship Id="rId8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agora.xtec.cat/escolasuris/wp-content/uploads/usu1882/2021/11/Winnie-THE-WITCH-NEW.pdf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cs-CZ"/>
              <a:t>Phonetics revision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90" name="Google Shape;90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Task 5</a:t>
            </a:r>
            <a:br>
              <a:rPr lang="cs-CZ"/>
            </a:br>
            <a:r>
              <a:rPr lang="cs-CZ"/>
              <a:t>Reading</a:t>
            </a:r>
            <a:endParaRPr/>
          </a:p>
        </p:txBody>
      </p:sp>
      <p:sp>
        <p:nvSpPr>
          <p:cNvPr id="186" name="Google Shape;186;p10"/>
          <p:cNvSpPr txBox="1"/>
          <p:nvPr>
            <p:ph idx="1" type="body"/>
          </p:nvPr>
        </p:nvSpPr>
        <p:spPr>
          <a:xfrm>
            <a:off x="838200" y="222684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In the light of the moon a little egg lay on a leaf.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On Sunday morning the warm sun came up and – pop!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– out of the egg came a tiny and very hungry caterpillar.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He started to look for some food: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On Monday he ate through one apple, but he was still hungry.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On Tuesday he ate through two pears, but he was still hungry.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On Wednesday he ate through three plums, but he was still hungry.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On Thursday he ate through four strawberries, but he was still hungry.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On Friday he ate through five oranges, but he was still hungry.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On Saturday he ate through: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One piece of chocolate cake, one ice-cream cone, one pickle, one slice of Swiss cheese,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One slice of salami, one lollipop, one piece of cherry pie, one sausage, one cupcake,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And one slice of watermelon.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That night he had a stomach-ache.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The next day was Sunday again. The caterpillar ate through one nice green leaf,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And after that he felt much better.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Now he wasn´t hungry anymore – and he wasn´t a little caterpillar anymore.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He was a big, fat caterpillar.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He built a small house, called the cocoon, around himself.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He stayed inside for more than two weeks.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Then he nibbled a hole in the cocoon, pushed his way out and…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 He was a beautiful butterfly!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87" name="Google Shape;187;p10"/>
          <p:cNvSpPr txBox="1"/>
          <p:nvPr/>
        </p:nvSpPr>
        <p:spPr>
          <a:xfrm>
            <a:off x="6699380" y="167951"/>
            <a:ext cx="2923301" cy="175432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difficult words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Words with th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Wods with –s ending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Voiced consonant endings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 past tenses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Anything else?</a:t>
            </a:r>
            <a:endParaRPr/>
          </a:p>
        </p:txBody>
      </p:sp>
      <p:sp>
        <p:nvSpPr>
          <p:cNvPr id="188" name="Google Shape;18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Task 5</a:t>
            </a:r>
            <a:br>
              <a:rPr lang="cs-CZ"/>
            </a:br>
            <a:r>
              <a:rPr lang="cs-CZ"/>
              <a:t>Answer key</a:t>
            </a:r>
            <a:endParaRPr/>
          </a:p>
        </p:txBody>
      </p:sp>
      <p:sp>
        <p:nvSpPr>
          <p:cNvPr id="194" name="Google Shape;194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You can listen to the story read and see if you find any other difficulties.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95" name="Google Shape;19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8767" y="2628515"/>
            <a:ext cx="2576383" cy="257638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Task 6</a:t>
            </a:r>
            <a:br>
              <a:rPr lang="cs-CZ"/>
            </a:br>
            <a:endParaRPr/>
          </a:p>
        </p:txBody>
      </p:sp>
      <p:sp>
        <p:nvSpPr>
          <p:cNvPr id="202" name="Google Shape;202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Read out all the words. Pay attention to the difference between the sound pairs.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Student A chooses five words from the list and dictates them to student B. Student B writes them down in normal writing and in phonetic transcription. Check (with a dictionary).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Swap roles.</a:t>
            </a:r>
            <a:endParaRPr/>
          </a:p>
        </p:txBody>
      </p:sp>
      <p:sp>
        <p:nvSpPr>
          <p:cNvPr id="203" name="Google Shape;203;p12"/>
          <p:cNvSpPr/>
          <p:nvPr/>
        </p:nvSpPr>
        <p:spPr>
          <a:xfrm>
            <a:off x="964626" y="1049703"/>
            <a:ext cx="601362" cy="708454"/>
          </a:xfrm>
          <a:prstGeom prst="rect">
            <a:avLst/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54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δ</a:t>
            </a:r>
            <a:endParaRPr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2"/>
          <p:cNvSpPr/>
          <p:nvPr/>
        </p:nvSpPr>
        <p:spPr>
          <a:xfrm>
            <a:off x="1692414" y="1083437"/>
            <a:ext cx="601362" cy="708454"/>
          </a:xfrm>
          <a:prstGeom prst="rect">
            <a:avLst/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54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θ</a:t>
            </a:r>
            <a:endParaRPr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Task 6</a:t>
            </a:r>
            <a:endParaRPr/>
          </a:p>
        </p:txBody>
      </p:sp>
      <p:sp>
        <p:nvSpPr>
          <p:cNvPr id="211" name="Google Shape;2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12" name="Google Shape;212;p13"/>
          <p:cNvPicPr preferRelativeResize="0"/>
          <p:nvPr/>
        </p:nvPicPr>
        <p:blipFill rotWithShape="1">
          <a:blip r:embed="rId3">
            <a:alphaModFix/>
          </a:blip>
          <a:srcRect b="0" l="33574" r="39256" t="0"/>
          <a:stretch/>
        </p:blipFill>
        <p:spPr>
          <a:xfrm>
            <a:off x="10300995" y="0"/>
            <a:ext cx="15022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4">
            <a:alphaModFix/>
          </a:blip>
          <a:srcRect b="0" l="40388" r="37407" t="0"/>
          <a:stretch/>
        </p:blipFill>
        <p:spPr>
          <a:xfrm>
            <a:off x="8957387" y="0"/>
            <a:ext cx="134360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5">
            <a:alphaModFix/>
          </a:blip>
          <a:srcRect b="0" l="40988" r="36540" t="0"/>
          <a:stretch/>
        </p:blipFill>
        <p:spPr>
          <a:xfrm>
            <a:off x="7455157" y="0"/>
            <a:ext cx="119431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3"/>
          <p:cNvPicPr preferRelativeResize="0"/>
          <p:nvPr/>
        </p:nvPicPr>
        <p:blipFill rotWithShape="1">
          <a:blip r:embed="rId6">
            <a:alphaModFix/>
          </a:blip>
          <a:srcRect b="0" l="39796" r="38908" t="0"/>
          <a:stretch/>
        </p:blipFill>
        <p:spPr>
          <a:xfrm>
            <a:off x="6096000" y="0"/>
            <a:ext cx="119431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3"/>
          <p:cNvPicPr preferRelativeResize="0"/>
          <p:nvPr/>
        </p:nvPicPr>
        <p:blipFill rotWithShape="1">
          <a:blip r:embed="rId7">
            <a:alphaModFix/>
          </a:blip>
          <a:srcRect b="15315" l="40527" r="31670" t="0"/>
          <a:stretch/>
        </p:blipFill>
        <p:spPr>
          <a:xfrm>
            <a:off x="4396273" y="365125"/>
            <a:ext cx="1556654" cy="580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3"/>
          <p:cNvPicPr preferRelativeResize="0"/>
          <p:nvPr/>
        </p:nvPicPr>
        <p:blipFill rotWithShape="1">
          <a:blip r:embed="rId8">
            <a:alphaModFix/>
          </a:blip>
          <a:srcRect b="0" l="40531" r="39780" t="0"/>
          <a:stretch/>
        </p:blipFill>
        <p:spPr>
          <a:xfrm>
            <a:off x="2729206" y="1772677"/>
            <a:ext cx="1475789" cy="445723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3"/>
          <p:cNvSpPr txBox="1"/>
          <p:nvPr/>
        </p:nvSpPr>
        <p:spPr>
          <a:xfrm>
            <a:off x="205946" y="6104237"/>
            <a:ext cx="3006811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1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Baker, Ann. </a:t>
            </a:r>
            <a:r>
              <a:rPr b="0" i="1" lang="cs-CZ" sz="11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Ship or Sheep? Book and Audio CD Pack: An Intermediate Pronunciation Course</a:t>
            </a:r>
            <a:r>
              <a:rPr b="0" i="0" lang="cs-CZ" sz="11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. Cambridge University Press, 2006.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Phonetics 2 - Revision (mid-semester)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Task 7</a:t>
            </a:r>
            <a:br>
              <a:rPr lang="cs-CZ"/>
            </a:br>
            <a:r>
              <a:rPr lang="cs-CZ"/>
              <a:t>-s endings</a:t>
            </a:r>
            <a:endParaRPr/>
          </a:p>
        </p:txBody>
      </p:sp>
      <p:sp>
        <p:nvSpPr>
          <p:cNvPr id="225" name="Google Shape;225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Choose all the 3rd person singular present simple verbs and all plural nouns from the Winnie story </a:t>
            </a:r>
            <a:r>
              <a:rPr lang="cs-CZ" u="sng">
                <a:solidFill>
                  <a:schemeClr val="hlink"/>
                </a:solidFill>
                <a:hlinkClick r:id="rId3"/>
              </a:rPr>
              <a:t>https://agora.xtec.cat/escolasuris/wp-content/uploads/usu1882/2021/11/Winnie-THE-WITCH-NEW.pdf</a:t>
            </a:r>
            <a:r>
              <a:rPr lang="cs-CZ"/>
              <a:t> 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Divide them into three groups according to their pronunciation  (/s/, /z/, /iz/</a:t>
            </a:r>
            <a:endParaRPr/>
          </a:p>
        </p:txBody>
      </p:sp>
      <p:sp>
        <p:nvSpPr>
          <p:cNvPr id="226" name="Google Shape;22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Phonetics 2 - Revision (mid-semester)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Task 8</a:t>
            </a:r>
            <a:br>
              <a:rPr lang="cs-CZ"/>
            </a:br>
            <a:endParaRPr/>
          </a:p>
        </p:txBody>
      </p:sp>
      <p:sp>
        <p:nvSpPr>
          <p:cNvPr id="232" name="Google Shape;232;p15"/>
          <p:cNvSpPr txBox="1"/>
          <p:nvPr>
            <p:ph idx="1" type="body"/>
          </p:nvPr>
        </p:nvSpPr>
        <p:spPr>
          <a:xfrm>
            <a:off x="317242" y="1825625"/>
            <a:ext cx="262413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Practice saying these words.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Play left hand/right hand.</a:t>
            </a:r>
            <a:endParaRPr/>
          </a:p>
        </p:txBody>
      </p:sp>
      <p:pic>
        <p:nvPicPr>
          <p:cNvPr id="233" name="Google Shape;233;p15"/>
          <p:cNvPicPr preferRelativeResize="0"/>
          <p:nvPr/>
        </p:nvPicPr>
        <p:blipFill rotWithShape="1">
          <a:blip r:embed="rId3">
            <a:alphaModFix/>
          </a:blip>
          <a:srcRect b="0" l="3805" r="6022" t="45271"/>
          <a:stretch/>
        </p:blipFill>
        <p:spPr>
          <a:xfrm>
            <a:off x="7029898" y="2906952"/>
            <a:ext cx="4323902" cy="3516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5"/>
          <p:cNvPicPr preferRelativeResize="0"/>
          <p:nvPr/>
        </p:nvPicPr>
        <p:blipFill rotWithShape="1">
          <a:blip r:embed="rId4">
            <a:alphaModFix/>
          </a:blip>
          <a:srcRect b="57208" l="2219" r="7060" t="2240"/>
          <a:stretch/>
        </p:blipFill>
        <p:spPr>
          <a:xfrm>
            <a:off x="7094376" y="240857"/>
            <a:ext cx="4450702" cy="2666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5"/>
          <p:cNvPicPr preferRelativeResize="0"/>
          <p:nvPr/>
        </p:nvPicPr>
        <p:blipFill rotWithShape="1">
          <a:blip r:embed="rId5">
            <a:alphaModFix/>
          </a:blip>
          <a:srcRect b="46977" l="9166" r="5044" t="0"/>
          <a:stretch/>
        </p:blipFill>
        <p:spPr>
          <a:xfrm>
            <a:off x="2941377" y="61115"/>
            <a:ext cx="3823473" cy="2945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5"/>
          <p:cNvPicPr preferRelativeResize="0"/>
          <p:nvPr/>
        </p:nvPicPr>
        <p:blipFill rotWithShape="1">
          <a:blip r:embed="rId5">
            <a:alphaModFix/>
          </a:blip>
          <a:srcRect b="0" l="8163" r="10104" t="54574"/>
          <a:stretch/>
        </p:blipFill>
        <p:spPr>
          <a:xfrm>
            <a:off x="2726491" y="3141159"/>
            <a:ext cx="4170883" cy="288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7242" y="1028110"/>
            <a:ext cx="2728972" cy="545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7828" y="5433829"/>
            <a:ext cx="1192763" cy="119276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5"/>
          <p:cNvSpPr txBox="1"/>
          <p:nvPr/>
        </p:nvSpPr>
        <p:spPr>
          <a:xfrm>
            <a:off x="-30985" y="5013845"/>
            <a:ext cx="29564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Bonus: more on the ng sound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Phonetics 2 - Revision (mid-semester)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Feedback</a:t>
            </a:r>
            <a:endParaRPr/>
          </a:p>
        </p:txBody>
      </p:sp>
      <p:sp>
        <p:nvSpPr>
          <p:cNvPr id="246" name="Google Shape;246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cs-CZ"/>
              <a:t>What was your favourite activity and why?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cs-CZ"/>
              <a:t>How did you feel about station learning? Was it useful for you? Why (not)?</a:t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cs-CZ"/>
              <a:t>Now to the course:</a:t>
            </a:r>
            <a:endParaRPr/>
          </a:p>
          <a:p>
            <a:pPr indent="-5143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cs-CZ"/>
              <a:t>What do you enjoy about the course?</a:t>
            </a:r>
            <a:endParaRPr/>
          </a:p>
          <a:p>
            <a:pPr indent="-5143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cs-CZ"/>
              <a:t>What do you not enjoy? What changes would you suggest?</a:t>
            </a:r>
            <a:endParaRPr/>
          </a:p>
          <a:p>
            <a:pPr indent="-5143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cs-CZ"/>
              <a:t>What do you need to learn as best as you can in this course? </a:t>
            </a:r>
            <a:endParaRPr/>
          </a:p>
        </p:txBody>
      </p:sp>
      <p:sp>
        <p:nvSpPr>
          <p:cNvPr id="247" name="Google Shape;24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Phonetics 2 - Revision (mid-semester)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Task 1</a:t>
            </a:r>
            <a:br>
              <a:rPr lang="cs-CZ"/>
            </a:br>
            <a:r>
              <a:rPr lang="cs-CZ"/>
              <a:t>Vowel sounds</a:t>
            </a:r>
            <a:endParaRPr/>
          </a:p>
        </p:txBody>
      </p:sp>
      <p:sp>
        <p:nvSpPr>
          <p:cNvPr id="96" name="Google Shape;96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In each line, find the words with a different vowel sound.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b="21100" l="0" r="0" t="17666"/>
          <a:stretch/>
        </p:blipFill>
        <p:spPr>
          <a:xfrm>
            <a:off x="838200" y="2397966"/>
            <a:ext cx="8286427" cy="1110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7789" y="3629250"/>
            <a:ext cx="7873139" cy="1270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7789" y="4900111"/>
            <a:ext cx="7790481" cy="96606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Task 1</a:t>
            </a:r>
            <a:br>
              <a:rPr lang="cs-CZ"/>
            </a:br>
            <a:r>
              <a:rPr lang="cs-CZ"/>
              <a:t>Answer key</a:t>
            </a:r>
            <a:endParaRPr/>
          </a:p>
        </p:txBody>
      </p:sp>
      <p:sp>
        <p:nvSpPr>
          <p:cNvPr id="106" name="Google Shape;106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In each line, find the words with a different vowel/diphtong sound.</a:t>
            </a:r>
            <a:endParaRPr/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b="21100" l="0" r="0" t="17666"/>
          <a:stretch/>
        </p:blipFill>
        <p:spPr>
          <a:xfrm>
            <a:off x="838200" y="2397966"/>
            <a:ext cx="8286427" cy="1110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7789" y="3629250"/>
            <a:ext cx="7873139" cy="1270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7789" y="4900111"/>
            <a:ext cx="7790481" cy="96606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1" name="Google Shape;111;p3"/>
          <p:cNvCxnSpPr/>
          <p:nvPr/>
        </p:nvCxnSpPr>
        <p:spPr>
          <a:xfrm>
            <a:off x="1882345" y="4448432"/>
            <a:ext cx="469557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" name="Google Shape;112;p3"/>
          <p:cNvCxnSpPr/>
          <p:nvPr/>
        </p:nvCxnSpPr>
        <p:spPr>
          <a:xfrm>
            <a:off x="1738183" y="3508309"/>
            <a:ext cx="469557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" name="Google Shape;113;p3"/>
          <p:cNvCxnSpPr/>
          <p:nvPr/>
        </p:nvCxnSpPr>
        <p:spPr>
          <a:xfrm>
            <a:off x="1268626" y="3220995"/>
            <a:ext cx="469557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" name="Google Shape;114;p3"/>
          <p:cNvCxnSpPr/>
          <p:nvPr/>
        </p:nvCxnSpPr>
        <p:spPr>
          <a:xfrm>
            <a:off x="1112108" y="2969740"/>
            <a:ext cx="469557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" name="Google Shape;115;p3"/>
          <p:cNvCxnSpPr/>
          <p:nvPr/>
        </p:nvCxnSpPr>
        <p:spPr>
          <a:xfrm>
            <a:off x="2199502" y="2685535"/>
            <a:ext cx="469557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" name="Google Shape;116;p3"/>
          <p:cNvCxnSpPr/>
          <p:nvPr/>
        </p:nvCxnSpPr>
        <p:spPr>
          <a:xfrm>
            <a:off x="2351902" y="4172464"/>
            <a:ext cx="469557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" name="Google Shape;117;p3"/>
          <p:cNvCxnSpPr/>
          <p:nvPr/>
        </p:nvCxnSpPr>
        <p:spPr>
          <a:xfrm>
            <a:off x="1268626" y="3904735"/>
            <a:ext cx="469557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" name="Google Shape;118;p3"/>
          <p:cNvCxnSpPr/>
          <p:nvPr/>
        </p:nvCxnSpPr>
        <p:spPr>
          <a:xfrm>
            <a:off x="6783859" y="3159211"/>
            <a:ext cx="469557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" name="Google Shape;119;p3"/>
          <p:cNvCxnSpPr/>
          <p:nvPr/>
        </p:nvCxnSpPr>
        <p:spPr>
          <a:xfrm>
            <a:off x="7683843" y="2875005"/>
            <a:ext cx="469557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" name="Google Shape;120;p3"/>
          <p:cNvCxnSpPr/>
          <p:nvPr/>
        </p:nvCxnSpPr>
        <p:spPr>
          <a:xfrm>
            <a:off x="7311081" y="2673178"/>
            <a:ext cx="469557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" name="Google Shape;121;p3"/>
          <p:cNvCxnSpPr/>
          <p:nvPr/>
        </p:nvCxnSpPr>
        <p:spPr>
          <a:xfrm>
            <a:off x="1882345" y="5173361"/>
            <a:ext cx="469557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3"/>
          <p:cNvCxnSpPr/>
          <p:nvPr/>
        </p:nvCxnSpPr>
        <p:spPr>
          <a:xfrm>
            <a:off x="5968313" y="4448432"/>
            <a:ext cx="469557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3"/>
          <p:cNvCxnSpPr/>
          <p:nvPr/>
        </p:nvCxnSpPr>
        <p:spPr>
          <a:xfrm>
            <a:off x="5535827" y="4172464"/>
            <a:ext cx="469557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3"/>
          <p:cNvCxnSpPr/>
          <p:nvPr/>
        </p:nvCxnSpPr>
        <p:spPr>
          <a:xfrm>
            <a:off x="6096000" y="3904735"/>
            <a:ext cx="469557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3"/>
          <p:cNvCxnSpPr/>
          <p:nvPr/>
        </p:nvCxnSpPr>
        <p:spPr>
          <a:xfrm>
            <a:off x="2434280" y="4687329"/>
            <a:ext cx="469557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3"/>
          <p:cNvCxnSpPr/>
          <p:nvPr/>
        </p:nvCxnSpPr>
        <p:spPr>
          <a:xfrm>
            <a:off x="6240162" y="5354594"/>
            <a:ext cx="469557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" name="Google Shape;127;p3"/>
          <p:cNvCxnSpPr/>
          <p:nvPr/>
        </p:nvCxnSpPr>
        <p:spPr>
          <a:xfrm>
            <a:off x="5498756" y="5173361"/>
            <a:ext cx="469557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" name="Google Shape;128;p3"/>
          <p:cNvCxnSpPr/>
          <p:nvPr/>
        </p:nvCxnSpPr>
        <p:spPr>
          <a:xfrm>
            <a:off x="1972961" y="5708821"/>
            <a:ext cx="469557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" name="Google Shape;129;p3"/>
          <p:cNvCxnSpPr/>
          <p:nvPr/>
        </p:nvCxnSpPr>
        <p:spPr>
          <a:xfrm>
            <a:off x="1268626" y="5441091"/>
            <a:ext cx="469557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" name="Google Shape;130;p3"/>
          <p:cNvCxnSpPr/>
          <p:nvPr/>
        </p:nvCxnSpPr>
        <p:spPr>
          <a:xfrm>
            <a:off x="5535827" y="5708821"/>
            <a:ext cx="469557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Task 2</a:t>
            </a:r>
            <a:br>
              <a:rPr lang="cs-CZ"/>
            </a:br>
            <a:r>
              <a:rPr lang="cs-CZ"/>
              <a:t>S x Z</a:t>
            </a:r>
            <a:endParaRPr/>
          </a:p>
        </p:txBody>
      </p:sp>
      <p:sp>
        <p:nvSpPr>
          <p:cNvPr id="136" name="Google Shape;136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321" y="1981348"/>
            <a:ext cx="9877586" cy="403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Task 2</a:t>
            </a:r>
            <a:br>
              <a:rPr lang="cs-CZ"/>
            </a:br>
            <a:r>
              <a:rPr lang="cs-CZ"/>
              <a:t>Answer key</a:t>
            </a:r>
            <a:endParaRPr/>
          </a:p>
        </p:txBody>
      </p:sp>
      <p:sp>
        <p:nvSpPr>
          <p:cNvPr id="144" name="Google Shape;144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5" name="Google Shape;1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206073"/>
            <a:ext cx="9836258" cy="359044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Task 3 </a:t>
            </a:r>
            <a:br>
              <a:rPr lang="cs-CZ"/>
            </a:br>
            <a:r>
              <a:rPr lang="cs-CZ"/>
              <a:t>S x Z</a:t>
            </a:r>
            <a:endParaRPr/>
          </a:p>
        </p:txBody>
      </p:sp>
      <p:sp>
        <p:nvSpPr>
          <p:cNvPr id="152" name="Google Shape;152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41024" y="365125"/>
            <a:ext cx="2369976" cy="23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3104062"/>
            <a:ext cx="10775045" cy="2428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Task 3</a:t>
            </a:r>
            <a:br>
              <a:rPr lang="cs-CZ"/>
            </a:br>
            <a:r>
              <a:rPr lang="cs-CZ"/>
              <a:t>Answer key</a:t>
            </a:r>
            <a:endParaRPr/>
          </a:p>
        </p:txBody>
      </p:sp>
      <p:sp>
        <p:nvSpPr>
          <p:cNvPr id="161" name="Google Shape;16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4047" y="2716078"/>
            <a:ext cx="6963905" cy="142584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Task 4</a:t>
            </a:r>
            <a:br>
              <a:rPr lang="cs-CZ"/>
            </a:br>
            <a:endParaRPr/>
          </a:p>
        </p:txBody>
      </p:sp>
      <p:sp>
        <p:nvSpPr>
          <p:cNvPr id="169" name="Google Shape;169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70" name="Google Shape;17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184346"/>
            <a:ext cx="9774264" cy="4308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136" y="1111806"/>
            <a:ext cx="1018833" cy="57888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Task 4</a:t>
            </a:r>
            <a:br>
              <a:rPr lang="cs-CZ"/>
            </a:br>
            <a:r>
              <a:rPr lang="cs-CZ"/>
              <a:t>Answer key</a:t>
            </a:r>
            <a:endParaRPr/>
          </a:p>
        </p:txBody>
      </p:sp>
      <p:sp>
        <p:nvSpPr>
          <p:cNvPr id="178" name="Google Shape;178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79" name="Google Shape;17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883" y="1928666"/>
            <a:ext cx="10001573" cy="397273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2023-03-14T12:42:46Z</dcterms:created>
  <dc:creator>Recenzent</dc:creator>
</cp:coreProperties>
</file>