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73" r:id="rId8"/>
    <p:sldId id="274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20:28:31.4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20:32:50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20:37:27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21:04:02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0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8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8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7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20evunLzSg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ktorové pozadí s zářivými barvami při úvodním">
            <a:extLst>
              <a:ext uri="{FF2B5EF4-FFF2-40B4-BE49-F238E27FC236}">
                <a16:creationId xmlns:a16="http://schemas.microsoft.com/office/drawing/2014/main" id="{695AA990-4E9C-E2E9-01C1-DF12DC50F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21B782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BEA32C-B9AF-9A60-6569-37C1B96C1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5200" dirty="0" err="1">
                <a:solidFill>
                  <a:schemeClr val="bg1"/>
                </a:solidFill>
              </a:rPr>
              <a:t>How</a:t>
            </a:r>
            <a:r>
              <a:rPr lang="cs-CZ" sz="5200" dirty="0">
                <a:solidFill>
                  <a:schemeClr val="bg1"/>
                </a:solidFill>
              </a:rPr>
              <a:t> </a:t>
            </a:r>
            <a:r>
              <a:rPr lang="cs-CZ" sz="5200" dirty="0" err="1">
                <a:solidFill>
                  <a:schemeClr val="bg1"/>
                </a:solidFill>
              </a:rPr>
              <a:t>children</a:t>
            </a:r>
            <a:r>
              <a:rPr lang="cs-CZ" sz="5200" dirty="0">
                <a:solidFill>
                  <a:schemeClr val="bg1"/>
                </a:solidFill>
              </a:rPr>
              <a:t> </a:t>
            </a:r>
            <a:r>
              <a:rPr lang="cs-CZ" sz="5200" dirty="0" err="1">
                <a:solidFill>
                  <a:schemeClr val="bg1"/>
                </a:solidFill>
              </a:rPr>
              <a:t>learn</a:t>
            </a:r>
            <a:r>
              <a:rPr lang="cs-CZ" sz="5200" dirty="0">
                <a:solidFill>
                  <a:schemeClr val="bg1"/>
                </a:solidFill>
              </a:rPr>
              <a:t> </a:t>
            </a:r>
            <a:r>
              <a:rPr lang="cs-CZ" sz="5200" dirty="0" err="1">
                <a:solidFill>
                  <a:schemeClr val="bg1"/>
                </a:solidFill>
              </a:rPr>
              <a:t>languages</a:t>
            </a:r>
            <a:endParaRPr lang="cs-CZ" sz="52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366883-1634-8D7D-AA3C-CD5ED3A7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5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B7DD94-AFF1-B326-9AE8-0A3389F4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Improvize!</a:t>
            </a:r>
          </a:p>
        </p:txBody>
      </p:sp>
      <p:sp>
        <p:nvSpPr>
          <p:cNvPr id="513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1B782"/>
          </a:solidFill>
          <a:ln w="38100" cap="rnd">
            <a:solidFill>
              <a:srgbClr val="21B78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33364-5C9A-4AAD-6C6B-0A62B0F72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We´re going on the cheese hunt.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It´s a beautiful day.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We´re not scared.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Oh no! What´s that?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Wooden door (open and shut)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Long stairway (up and down)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Dark </a:t>
            </a:r>
            <a:r>
              <a:rPr lang="cs-CZ" dirty="0" err="1"/>
              <a:t>basement</a:t>
            </a:r>
            <a:r>
              <a:rPr lang="en-US" dirty="0"/>
              <a:t> (woo-hoo)</a:t>
            </a:r>
          </a:p>
        </p:txBody>
      </p:sp>
      <p:pic>
        <p:nvPicPr>
          <p:cNvPr id="5122" name="Picture 2" descr="Premium AI Image | Portrait of big rat on wood in cellar created using  generative ai technology">
            <a:extLst>
              <a:ext uri="{FF2B5EF4-FFF2-40B4-BE49-F238E27FC236}">
                <a16:creationId xmlns:a16="http://schemas.microsoft.com/office/drawing/2014/main" id="{7897F76B-A8FD-6F59-2946-7FAEDFEA79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6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39C3F-793C-D8B5-2853-80DF87407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273168"/>
          </a:xfrm>
        </p:spPr>
        <p:txBody>
          <a:bodyPr/>
          <a:lstStyle/>
          <a:p>
            <a:r>
              <a:rPr lang="cs-CZ" sz="5000" dirty="0" err="1"/>
              <a:t>Stotytelling</a:t>
            </a:r>
            <a:r>
              <a:rPr lang="cs-CZ" sz="5000" dirty="0"/>
              <a:t> vs </a:t>
            </a:r>
            <a:r>
              <a:rPr lang="cs-CZ" sz="5000" dirty="0" err="1"/>
              <a:t>reading</a:t>
            </a:r>
            <a:r>
              <a:rPr lang="cs-CZ" sz="5000" dirty="0"/>
              <a:t> </a:t>
            </a:r>
            <a:r>
              <a:rPr lang="cs-CZ" sz="5000" dirty="0" err="1"/>
              <a:t>along</a:t>
            </a:r>
            <a:endParaRPr lang="cs-CZ" sz="5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AE667C-4921-065B-590C-7782632E1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447365"/>
            <a:ext cx="10515600" cy="3660827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How does storytelling differ from simply reading a book al</a:t>
            </a:r>
            <a:r>
              <a:rPr lang="cs-CZ" b="0" i="0" dirty="0" err="1">
                <a:solidFill>
                  <a:srgbClr val="000000"/>
                </a:solidFill>
                <a:effectLst/>
              </a:rPr>
              <a:t>ong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?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Can you think of a memorable story from your childhood? Why did it stick with you?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43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AFF8E-00A0-D023-ECBA-E218711EE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426464"/>
          </a:xfrm>
        </p:spPr>
        <p:txBody>
          <a:bodyPr/>
          <a:lstStyle/>
          <a:p>
            <a:r>
              <a:rPr lang="cs-CZ" sz="5000" dirty="0" err="1"/>
              <a:t>Techniques</a:t>
            </a:r>
            <a:endParaRPr lang="cs-CZ" sz="5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590AFA-0EFD-A69B-DBED-B1FD1F141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232212"/>
            <a:ext cx="10515600" cy="2088776"/>
          </a:xfrm>
        </p:spPr>
        <p:txBody>
          <a:bodyPr>
            <a:normAutofit/>
          </a:bodyPr>
          <a:lstStyle/>
          <a:p>
            <a:r>
              <a:rPr lang="cs-CZ" sz="4000" dirty="0" err="1"/>
              <a:t>Voice</a:t>
            </a:r>
            <a:r>
              <a:rPr lang="cs-CZ" sz="4000" dirty="0"/>
              <a:t> </a:t>
            </a:r>
            <a:r>
              <a:rPr lang="cs-CZ" sz="4000" dirty="0" err="1"/>
              <a:t>modulation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8290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AFF8E-00A0-D023-ECBA-E218711EE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426464"/>
          </a:xfrm>
        </p:spPr>
        <p:txBody>
          <a:bodyPr/>
          <a:lstStyle/>
          <a:p>
            <a:r>
              <a:rPr lang="cs-CZ" sz="5000" dirty="0" err="1"/>
              <a:t>Techniques</a:t>
            </a:r>
            <a:endParaRPr lang="cs-CZ" sz="5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590AFA-0EFD-A69B-DBED-B1FD1F141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232212"/>
            <a:ext cx="10515600" cy="2088776"/>
          </a:xfrm>
        </p:spPr>
        <p:txBody>
          <a:bodyPr>
            <a:normAutofit/>
          </a:bodyPr>
          <a:lstStyle/>
          <a:p>
            <a:r>
              <a:rPr lang="cs-CZ" sz="4000" dirty="0" err="1"/>
              <a:t>Voice</a:t>
            </a:r>
            <a:r>
              <a:rPr lang="cs-CZ" sz="4000" dirty="0"/>
              <a:t> </a:t>
            </a:r>
            <a:r>
              <a:rPr lang="cs-CZ" sz="4000" dirty="0" err="1"/>
              <a:t>modulation</a:t>
            </a:r>
            <a:endParaRPr lang="cs-CZ" sz="4000" dirty="0"/>
          </a:p>
          <a:p>
            <a:r>
              <a:rPr lang="cs-CZ" sz="4000" dirty="0" err="1"/>
              <a:t>Facial</a:t>
            </a:r>
            <a:r>
              <a:rPr lang="cs-CZ" sz="4000" dirty="0"/>
              <a:t> </a:t>
            </a:r>
            <a:r>
              <a:rPr lang="cs-CZ" sz="4000" dirty="0" err="1"/>
              <a:t>expressions</a:t>
            </a:r>
            <a:r>
              <a:rPr lang="cs-CZ" sz="4000" dirty="0"/>
              <a:t> and body </a:t>
            </a:r>
            <a:r>
              <a:rPr lang="cs-CZ" sz="4000" dirty="0" err="1"/>
              <a:t>language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8705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AFF8E-00A0-D023-ECBA-E218711EE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426464"/>
          </a:xfrm>
        </p:spPr>
        <p:txBody>
          <a:bodyPr/>
          <a:lstStyle/>
          <a:p>
            <a:r>
              <a:rPr lang="cs-CZ" sz="5000" dirty="0" err="1"/>
              <a:t>Techniques</a:t>
            </a:r>
            <a:endParaRPr lang="cs-CZ" sz="5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590AFA-0EFD-A69B-DBED-B1FD1F141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232212"/>
            <a:ext cx="10515600" cy="2088776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 err="1"/>
              <a:t>Voice</a:t>
            </a:r>
            <a:r>
              <a:rPr lang="cs-CZ" sz="4000" dirty="0"/>
              <a:t> </a:t>
            </a:r>
            <a:r>
              <a:rPr lang="cs-CZ" sz="4000" dirty="0" err="1"/>
              <a:t>modulation</a:t>
            </a:r>
            <a:endParaRPr lang="cs-CZ" sz="4000" dirty="0"/>
          </a:p>
          <a:p>
            <a:r>
              <a:rPr lang="cs-CZ" sz="4000" dirty="0" err="1"/>
              <a:t>Facial</a:t>
            </a:r>
            <a:r>
              <a:rPr lang="cs-CZ" sz="4000" dirty="0"/>
              <a:t> </a:t>
            </a:r>
            <a:r>
              <a:rPr lang="cs-CZ" sz="4000" dirty="0" err="1"/>
              <a:t>expressions</a:t>
            </a:r>
            <a:r>
              <a:rPr lang="cs-CZ" sz="4000" dirty="0"/>
              <a:t> and body </a:t>
            </a:r>
            <a:r>
              <a:rPr lang="cs-CZ" sz="4000" dirty="0" err="1"/>
              <a:t>language</a:t>
            </a:r>
            <a:endParaRPr lang="cs-CZ" sz="4000" dirty="0"/>
          </a:p>
          <a:p>
            <a:r>
              <a:rPr lang="cs-CZ" sz="4000" dirty="0" err="1"/>
              <a:t>Props</a:t>
            </a:r>
            <a:r>
              <a:rPr lang="cs-CZ" sz="4000" dirty="0"/>
              <a:t> and </a:t>
            </a:r>
            <a:r>
              <a:rPr lang="cs-CZ" sz="4000" dirty="0" err="1"/>
              <a:t>visuals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19109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AFF8E-00A0-D023-ECBA-E218711EE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426464"/>
          </a:xfrm>
        </p:spPr>
        <p:txBody>
          <a:bodyPr/>
          <a:lstStyle/>
          <a:p>
            <a:r>
              <a:rPr lang="cs-CZ" sz="5000" dirty="0" err="1"/>
              <a:t>Techniques</a:t>
            </a:r>
            <a:endParaRPr lang="cs-CZ" sz="5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590AFA-0EFD-A69B-DBED-B1FD1F141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232212"/>
            <a:ext cx="10515600" cy="2492188"/>
          </a:xfrm>
        </p:spPr>
        <p:txBody>
          <a:bodyPr>
            <a:normAutofit fontScale="85000" lnSpcReduction="20000"/>
          </a:bodyPr>
          <a:lstStyle/>
          <a:p>
            <a:r>
              <a:rPr lang="cs-CZ" sz="4000" dirty="0" err="1"/>
              <a:t>Voice</a:t>
            </a:r>
            <a:r>
              <a:rPr lang="cs-CZ" sz="4000" dirty="0"/>
              <a:t> </a:t>
            </a:r>
            <a:r>
              <a:rPr lang="cs-CZ" sz="4000" dirty="0" err="1"/>
              <a:t>modulation</a:t>
            </a:r>
            <a:endParaRPr lang="cs-CZ" sz="4000" dirty="0"/>
          </a:p>
          <a:p>
            <a:r>
              <a:rPr lang="cs-CZ" sz="4000" dirty="0" err="1"/>
              <a:t>Facial</a:t>
            </a:r>
            <a:r>
              <a:rPr lang="cs-CZ" sz="4000" dirty="0"/>
              <a:t> </a:t>
            </a:r>
            <a:r>
              <a:rPr lang="cs-CZ" sz="4000" dirty="0" err="1"/>
              <a:t>expressions</a:t>
            </a:r>
            <a:r>
              <a:rPr lang="cs-CZ" sz="4000" dirty="0"/>
              <a:t> and body </a:t>
            </a:r>
            <a:r>
              <a:rPr lang="cs-CZ" sz="4000" dirty="0" err="1"/>
              <a:t>language</a:t>
            </a:r>
            <a:endParaRPr lang="cs-CZ" sz="4000" dirty="0"/>
          </a:p>
          <a:p>
            <a:r>
              <a:rPr lang="cs-CZ" sz="4000" dirty="0" err="1"/>
              <a:t>Props</a:t>
            </a:r>
            <a:r>
              <a:rPr lang="cs-CZ" sz="4000" dirty="0"/>
              <a:t> and </a:t>
            </a:r>
            <a:r>
              <a:rPr lang="cs-CZ" sz="4000" dirty="0" err="1"/>
              <a:t>visuals</a:t>
            </a:r>
            <a:endParaRPr lang="cs-CZ" sz="4000" dirty="0"/>
          </a:p>
          <a:p>
            <a:r>
              <a:rPr lang="cs-CZ" sz="4000" dirty="0" err="1"/>
              <a:t>Interactive</a:t>
            </a:r>
            <a:r>
              <a:rPr lang="cs-CZ" sz="4000" dirty="0"/>
              <a:t> </a:t>
            </a:r>
            <a:r>
              <a:rPr lang="cs-CZ" sz="4000" dirty="0" err="1"/>
              <a:t>approach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6493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469F1-E859-4829-E831-3776B9D62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326956"/>
          </a:xfrm>
        </p:spPr>
        <p:txBody>
          <a:bodyPr/>
          <a:lstStyle/>
          <a:p>
            <a:r>
              <a:rPr lang="cs-CZ" sz="5000" dirty="0" err="1"/>
              <a:t>The</a:t>
            </a:r>
            <a:r>
              <a:rPr lang="cs-CZ" sz="5000" dirty="0"/>
              <a:t> </a:t>
            </a:r>
            <a:r>
              <a:rPr lang="cs-CZ" sz="5000" dirty="0" err="1"/>
              <a:t>Giving</a:t>
            </a:r>
            <a:r>
              <a:rPr lang="cs-CZ" sz="5000" dirty="0"/>
              <a:t> </a:t>
            </a:r>
            <a:r>
              <a:rPr lang="cs-CZ" sz="5000" dirty="0" err="1"/>
              <a:t>Tree</a:t>
            </a:r>
            <a:endParaRPr lang="cs-CZ" sz="5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88E805-B66C-E10F-EF78-92827E0FDB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819886" y="4438108"/>
            <a:ext cx="11309065" cy="5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1028" name="Picture 4" descr="Nalezený obrázek pro the giving tree">
            <a:extLst>
              <a:ext uri="{FF2B5EF4-FFF2-40B4-BE49-F238E27FC236}">
                <a16:creationId xmlns:a16="http://schemas.microsoft.com/office/drawing/2014/main" id="{A7CE1D35-EA2A-35F1-F1AE-5D6FE4DC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4" y="1690591"/>
            <a:ext cx="4691567" cy="25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7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3BA40-99D8-1940-6D0C-4343A35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48ECC-15A3-1CAA-34E6-090E45570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0000"/>
                </a:solidFill>
              </a:rPr>
              <a:t>G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enerosity</a:t>
            </a:r>
            <a:endParaRPr lang="en-US" sz="4000" dirty="0">
              <a:solidFill>
                <a:srgbClr val="000000"/>
              </a:solidFill>
              <a:effectLst/>
            </a:endParaRPr>
          </a:p>
          <a:p>
            <a:r>
              <a:rPr lang="cs-CZ" sz="4000" dirty="0">
                <a:solidFill>
                  <a:srgbClr val="000000"/>
                </a:solidFill>
              </a:rPr>
              <a:t>S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elflessness</a:t>
            </a:r>
            <a:endParaRPr lang="en-US" sz="4000" dirty="0">
              <a:solidFill>
                <a:srgbClr val="000000"/>
              </a:solidFill>
              <a:effectLst/>
            </a:endParaRPr>
          </a:p>
          <a:p>
            <a:r>
              <a:rPr lang="cs-CZ" sz="4000" dirty="0" err="1">
                <a:solidFill>
                  <a:srgbClr val="000000"/>
                </a:solidFill>
              </a:rPr>
              <a:t>Unconditional</a:t>
            </a:r>
            <a:r>
              <a:rPr lang="cs-CZ" sz="4000" dirty="0">
                <a:solidFill>
                  <a:srgbClr val="000000"/>
                </a:solidFill>
              </a:rPr>
              <a:t> love</a:t>
            </a:r>
            <a:endParaRPr lang="en-US" sz="4000" dirty="0">
              <a:solidFill>
                <a:srgbClr val="000000"/>
              </a:solidFill>
              <a:effectLst/>
            </a:endParaRPr>
          </a:p>
          <a:p>
            <a:r>
              <a:rPr lang="cs-CZ" sz="4000" dirty="0">
                <a:solidFill>
                  <a:srgbClr val="000000"/>
                </a:solidFill>
              </a:rPr>
              <a:t>S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acrif</a:t>
            </a:r>
            <a:r>
              <a:rPr lang="cs-CZ" sz="4000" b="0" i="0" dirty="0">
                <a:solidFill>
                  <a:srgbClr val="000000"/>
                </a:solidFill>
                <a:effectLst/>
              </a:rPr>
              <a:t>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c</a:t>
            </a:r>
            <a:r>
              <a:rPr lang="cs-CZ" sz="4000" b="0" i="0" dirty="0" err="1">
                <a:solidFill>
                  <a:srgbClr val="000000"/>
                </a:solidFill>
                <a:effectLst/>
              </a:rPr>
              <a:t>ing</a:t>
            </a:r>
            <a:endParaRPr lang="en-US" sz="4000" dirty="0">
              <a:solidFill>
                <a:srgbClr val="000000"/>
              </a:solidFill>
              <a:effectLst/>
            </a:endParaRPr>
          </a:p>
          <a:p>
            <a:r>
              <a:rPr lang="cs-CZ" sz="4000" dirty="0">
                <a:solidFill>
                  <a:srgbClr val="000000"/>
                </a:solidFill>
              </a:rPr>
              <a:t>E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mpathy</a:t>
            </a:r>
            <a:endParaRPr lang="en-US" sz="4000" dirty="0">
              <a:solidFill>
                <a:srgbClr val="000000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87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9BD78-946B-8BCD-321D-14D9E6AB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Discussion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E0FEF-B087-C929-3158-A6D1EBB7F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0" i="0" dirty="0">
                <a:solidFill>
                  <a:srgbClr val="000000"/>
                </a:solidFill>
                <a:effectLst/>
              </a:rPr>
              <a:t>What emotions did you feel while listening to The Giving tree story?</a:t>
            </a:r>
            <a:endParaRPr lang="en-US" sz="3500" dirty="0">
              <a:solidFill>
                <a:srgbClr val="000000"/>
              </a:solidFill>
              <a:effectLst/>
            </a:endParaRPr>
          </a:p>
          <a:p>
            <a:r>
              <a:rPr lang="en-US" sz="3500" b="0" i="0" dirty="0">
                <a:solidFill>
                  <a:srgbClr val="000000"/>
                </a:solidFill>
                <a:effectLst/>
              </a:rPr>
              <a:t>How can this story be interpreted in different ways?</a:t>
            </a:r>
            <a:endParaRPr lang="en-US" sz="3500" dirty="0">
              <a:solidFill>
                <a:srgbClr val="000000"/>
              </a:solidFill>
              <a:effectLst/>
            </a:endParaRPr>
          </a:p>
          <a:p>
            <a:r>
              <a:rPr lang="en-US" sz="3500" b="0" i="0" dirty="0">
                <a:solidFill>
                  <a:srgbClr val="000000"/>
                </a:solidFill>
                <a:effectLst/>
              </a:rPr>
              <a:t>How might young children relate to the characters of the boy and the tree?</a:t>
            </a:r>
            <a:endParaRPr lang="en-US" sz="3500" dirty="0">
              <a:solidFill>
                <a:srgbClr val="000000"/>
              </a:solidFill>
              <a:effectLst/>
            </a:endParaRPr>
          </a:p>
          <a:p>
            <a:r>
              <a:rPr lang="en-US" sz="3500" b="0" i="0" dirty="0">
                <a:solidFill>
                  <a:srgbClr val="000000"/>
                </a:solidFill>
                <a:effectLst/>
              </a:rPr>
              <a:t>How does the tree show generosity, and how do we give to others in our lives?</a:t>
            </a:r>
            <a:endParaRPr lang="en-US" sz="3500" dirty="0">
              <a:solidFill>
                <a:srgbClr val="000000"/>
              </a:solidFill>
              <a:effectLst/>
            </a:endParaRPr>
          </a:p>
          <a:p>
            <a:r>
              <a:rPr lang="en-US" sz="3500" b="0" i="0" dirty="0">
                <a:solidFill>
                  <a:srgbClr val="000000"/>
                </a:solidFill>
                <a:effectLst/>
              </a:rPr>
              <a:t>Why does the tree give everything to the boy, and is the boy´s </a:t>
            </a:r>
            <a:r>
              <a:rPr lang="en-US" sz="3500" b="0" i="0" dirty="0" err="1">
                <a:solidFill>
                  <a:srgbClr val="000000"/>
                </a:solidFill>
                <a:effectLst/>
              </a:rPr>
              <a:t>behaviour</a:t>
            </a:r>
            <a:r>
              <a:rPr lang="en-US" sz="3500" b="0" i="0" dirty="0">
                <a:solidFill>
                  <a:srgbClr val="000000"/>
                </a:solidFill>
                <a:effectLst/>
              </a:rPr>
              <a:t> fair?</a:t>
            </a:r>
            <a:endParaRPr lang="en-US" sz="3500" dirty="0">
              <a:solidFill>
                <a:srgbClr val="000000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85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6B044-EAEF-CDFE-7842-DDA6F65F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03939F-C7FF-1445-1A28-82B1163A7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60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9" name="Rectangle 103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46E917-385D-2388-3456-04A18410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Key words for YL teaching</a:t>
            </a:r>
          </a:p>
        </p:txBody>
      </p:sp>
      <p:sp>
        <p:nvSpPr>
          <p:cNvPr id="104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1B782"/>
          </a:solidFill>
          <a:ln w="38100" cap="rnd">
            <a:solidFill>
              <a:srgbClr val="21B78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49BF1-7546-4076-8924-E33B24DD7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Enjoyable</a:t>
            </a:r>
          </a:p>
          <a:p>
            <a:r>
              <a:rPr lang="en-US" dirty="0"/>
              <a:t>Meaningful</a:t>
            </a:r>
          </a:p>
          <a:p>
            <a:r>
              <a:rPr lang="en-US" dirty="0"/>
              <a:t>Supported</a:t>
            </a:r>
          </a:p>
          <a:p>
            <a:r>
              <a:rPr lang="en-US" dirty="0"/>
              <a:t>Social</a:t>
            </a:r>
          </a:p>
          <a:p>
            <a:r>
              <a:rPr lang="en-US" dirty="0"/>
              <a:t>Purposeful</a:t>
            </a:r>
          </a:p>
          <a:p>
            <a:r>
              <a:rPr lang="en-US" dirty="0"/>
              <a:t>Full of </a:t>
            </a:r>
            <a:r>
              <a:rPr lang="en-US" dirty="0" err="1"/>
              <a:t>practise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Kids In Class">
            <a:extLst>
              <a:ext uri="{FF2B5EF4-FFF2-40B4-BE49-F238E27FC236}">
                <a16:creationId xmlns:a16="http://schemas.microsoft.com/office/drawing/2014/main" id="{8416F362-684B-B6E6-332D-146AEAD186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944700"/>
            <a:ext cx="6903720" cy="29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9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63" name="Rectangle 205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2340A2-203C-DD8F-61C5-3757FCFA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YL language teaching TIPS</a:t>
            </a:r>
          </a:p>
        </p:txBody>
      </p:sp>
      <p:sp>
        <p:nvSpPr>
          <p:cNvPr id="206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1B782"/>
          </a:solidFill>
          <a:ln w="38100" cap="rnd">
            <a:solidFill>
              <a:srgbClr val="21B78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E8320F-655B-868F-0197-17A76F2AF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807208"/>
            <a:ext cx="3893439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Imitate the L1 environment in the class.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Teach language in context.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Don´t teach grammar explicitly !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Create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cs-CZ" sz="2600" dirty="0"/>
              <a:t>E</a:t>
            </a:r>
            <a:r>
              <a:rPr lang="en-US" sz="2600" dirty="0" err="1"/>
              <a:t>nglish</a:t>
            </a:r>
            <a:r>
              <a:rPr lang="en-US" sz="2600" dirty="0"/>
              <a:t> speaking environment.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Keep yourself motivated.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Encourage!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Make </a:t>
            </a:r>
            <a:r>
              <a:rPr lang="cs-CZ" sz="2600" dirty="0"/>
              <a:t>E</a:t>
            </a:r>
            <a:r>
              <a:rPr lang="en-US" sz="2600" dirty="0" err="1"/>
              <a:t>nglish</a:t>
            </a:r>
            <a:r>
              <a:rPr lang="en-US" sz="2600" dirty="0"/>
              <a:t> fun.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61" name="Ink 206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61" name="Ink 206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Using flash cards | TeachingEnglish">
            <a:extLst>
              <a:ext uri="{FF2B5EF4-FFF2-40B4-BE49-F238E27FC236}">
                <a16:creationId xmlns:a16="http://schemas.microsoft.com/office/drawing/2014/main" id="{49215EAA-1F07-C956-757F-C3D185EC77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210BD5-E9F0-1F9C-EA44-822DD858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What´s in little kids</a:t>
            </a:r>
          </a:p>
        </p:txBody>
      </p:sp>
      <p:sp>
        <p:nvSpPr>
          <p:cNvPr id="308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1B782"/>
          </a:solidFill>
          <a:ln w="38100" cap="rnd">
            <a:solidFill>
              <a:srgbClr val="21B78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0EDC69-E435-C250-7E3A-518536AF4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cs-CZ" sz="4100" dirty="0"/>
              <a:t>TPR </a:t>
            </a:r>
            <a:r>
              <a:rPr lang="cs-CZ" sz="4100" dirty="0" err="1"/>
              <a:t>activities</a:t>
            </a:r>
            <a:r>
              <a:rPr lang="en-US" sz="41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4100" dirty="0"/>
              <a:t>Songs</a:t>
            </a:r>
          </a:p>
          <a:p>
            <a:pPr>
              <a:lnSpc>
                <a:spcPct val="100000"/>
              </a:lnSpc>
            </a:pPr>
            <a:r>
              <a:rPr lang="en-US" sz="4100" dirty="0"/>
              <a:t>Short stories (action stories)</a:t>
            </a:r>
          </a:p>
          <a:p>
            <a:pPr>
              <a:lnSpc>
                <a:spcPct val="100000"/>
              </a:lnSpc>
            </a:pPr>
            <a:r>
              <a:rPr lang="en-US" sz="4100" dirty="0"/>
              <a:t>Rhymes</a:t>
            </a:r>
          </a:p>
          <a:p>
            <a:pPr>
              <a:lnSpc>
                <a:spcPct val="100000"/>
              </a:lnSpc>
            </a:pPr>
            <a:r>
              <a:rPr lang="en-US" sz="4100" dirty="0"/>
              <a:t>Riddles</a:t>
            </a:r>
            <a:r>
              <a:rPr lang="cs-CZ" sz="4100" dirty="0"/>
              <a:t> and </a:t>
            </a:r>
            <a:r>
              <a:rPr lang="cs-CZ" sz="4100" dirty="0" err="1"/>
              <a:t>tongue</a:t>
            </a:r>
            <a:r>
              <a:rPr lang="cs-CZ" sz="4100" dirty="0"/>
              <a:t> </a:t>
            </a:r>
            <a:r>
              <a:rPr lang="cs-CZ" sz="4100" dirty="0" err="1"/>
              <a:t>twisters</a:t>
            </a:r>
            <a:endParaRPr lang="en-US" sz="4100" dirty="0"/>
          </a:p>
          <a:p>
            <a:pPr>
              <a:lnSpc>
                <a:spcPct val="100000"/>
              </a:lnSpc>
            </a:pPr>
            <a:r>
              <a:rPr lang="en-US" sz="4100" dirty="0"/>
              <a:t>Word games</a:t>
            </a:r>
          </a:p>
          <a:p>
            <a:pPr>
              <a:lnSpc>
                <a:spcPct val="100000"/>
              </a:lnSpc>
            </a:pPr>
            <a:r>
              <a:rPr lang="en-US" sz="4100" dirty="0"/>
              <a:t>Crafts</a:t>
            </a:r>
            <a:endParaRPr lang="cs-CZ" sz="4100" dirty="0"/>
          </a:p>
          <a:p>
            <a:pPr>
              <a:lnSpc>
                <a:spcPct val="100000"/>
              </a:lnSpc>
            </a:pPr>
            <a:r>
              <a:rPr lang="cs-CZ" sz="4100" dirty="0"/>
              <a:t>Jazz </a:t>
            </a:r>
            <a:r>
              <a:rPr lang="cs-CZ" sz="4100" dirty="0" err="1"/>
              <a:t>chants</a:t>
            </a:r>
            <a:endParaRPr lang="en-US" sz="4100" dirty="0"/>
          </a:p>
          <a:p>
            <a:pPr marL="0">
              <a:lnSpc>
                <a:spcPct val="100000"/>
              </a:lnSpc>
            </a:pP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85" name="Ink 308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3085" name="Ink 308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Teaching young learners">
            <a:extLst>
              <a:ext uri="{FF2B5EF4-FFF2-40B4-BE49-F238E27FC236}">
                <a16:creationId xmlns:a16="http://schemas.microsoft.com/office/drawing/2014/main" id="{2C4B7B2F-EC34-A16C-EDC7-BDFEE1A22D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0105"/>
            <a:ext cx="6903720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6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926FCC-6378-BC46-24D3-0FEA1E3E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/>
              <a:t>The box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8373F-5741-2F5C-58C2-40BFF0147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https://www.youtube.com/watch?v=20evunLzSgk</a:t>
            </a:r>
            <a:endParaRPr lang="cs-CZ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1B782"/>
          </a:solidFill>
          <a:ln w="38100" cap="rnd">
            <a:solidFill>
              <a:srgbClr val="21B78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větlo, Jantar, osvětlení, tma&#10;&#10;Popis byl vytvořen automaticky">
            <a:extLst>
              <a:ext uri="{FF2B5EF4-FFF2-40B4-BE49-F238E27FC236}">
                <a16:creationId xmlns:a16="http://schemas.microsoft.com/office/drawing/2014/main" id="{352B4D82-67BA-ED00-57B3-F4625EB79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r="233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6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FF022B-7370-1BA4-5A2F-B739C542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Do and understand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1B782"/>
          </a:solidFill>
          <a:ln w="38100" cap="rnd">
            <a:solidFill>
              <a:srgbClr val="21B78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29CEA3-D02C-A863-BE53-DBA8E5CA2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Use TPR activities.</a:t>
            </a:r>
          </a:p>
          <a:p>
            <a:pPr lvl="1">
              <a:lnSpc>
                <a:spcPct val="100000"/>
              </a:lnSpc>
            </a:pPr>
            <a:r>
              <a:rPr lang="en-US"/>
              <a:t>Always pre – teach the language they need.</a:t>
            </a:r>
          </a:p>
          <a:p>
            <a:pPr>
              <a:lnSpc>
                <a:spcPct val="100000"/>
              </a:lnSpc>
            </a:pPr>
            <a:r>
              <a:rPr lang="en-US"/>
              <a:t>Prepare craft handout.</a:t>
            </a:r>
          </a:p>
          <a:p>
            <a:pPr>
              <a:lnSpc>
                <a:spcPct val="100000"/>
              </a:lnSpc>
            </a:pPr>
            <a:r>
              <a:rPr lang="en-US"/>
              <a:t>Use drama techniques</a:t>
            </a:r>
          </a:p>
          <a:p>
            <a:pPr lvl="1">
              <a:lnSpc>
                <a:spcPct val="100000"/>
              </a:lnSpc>
            </a:pPr>
            <a:r>
              <a:rPr lang="en-US"/>
              <a:t>Mime, say, manipulate the paper puppets.</a:t>
            </a:r>
          </a:p>
          <a:p>
            <a:pPr>
              <a:lnSpc>
                <a:spcPct val="100000"/>
              </a:lnSpc>
            </a:pPr>
            <a:r>
              <a:rPr lang="en-US"/>
              <a:t>Act out the story!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Zástupný obsah 9" descr="Obsah obrázku skica, kresba, Perokresba, ilustrace&#10;&#10;Popis byl vytvořen automaticky">
            <a:extLst>
              <a:ext uri="{FF2B5EF4-FFF2-40B4-BE49-F238E27FC236}">
                <a16:creationId xmlns:a16="http://schemas.microsoft.com/office/drawing/2014/main" id="{6139DD83-8A84-3492-0AEF-322E2FF887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723072"/>
            <a:ext cx="5458968" cy="34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9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E89BD-D29F-6C83-28C7-95D83302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mouse</a:t>
            </a:r>
            <a:r>
              <a:rPr lang="cs-CZ" dirty="0"/>
              <a:t> – </a:t>
            </a:r>
            <a:r>
              <a:rPr lang="cs-CZ" dirty="0" err="1"/>
              <a:t>action</a:t>
            </a:r>
            <a:r>
              <a:rPr lang="cs-CZ" dirty="0"/>
              <a:t>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62A9C-5BF7-85B9-BFB4-4E111E04D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447" y="2608012"/>
            <a:ext cx="5181600" cy="425196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little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mouse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out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her hole.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looks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cupboard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open.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climbs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cupboard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There´s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plate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cheese on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D5299E-7963-F7B0-FD13-96023237A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6040"/>
            <a:ext cx="5181600" cy="425196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eats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lot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cheese.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falls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asleep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Dad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hungry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takes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plate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cheese on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mouse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jumps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Dad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drops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plate and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runs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out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kern="100" dirty="0" err="1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  <a:r>
              <a:rPr lang="cs-CZ" sz="4800" kern="100" dirty="0">
                <a:solidFill>
                  <a:srgbClr val="131313"/>
                </a:solidFill>
                <a:effectLst/>
                <a:latin typeface="Roboto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03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9406E-96D0-06FC-386A-69ED7A0A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Handout</a:t>
            </a:r>
          </a:p>
        </p:txBody>
      </p:sp>
      <p:pic>
        <p:nvPicPr>
          <p:cNvPr id="5" name="Zástupný obsah 4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820CD15D-F62B-7F93-48B3-ED0BA0BFA6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7424" t="19818" r="39524" b="13772"/>
          <a:stretch/>
        </p:blipFill>
        <p:spPr bwMode="auto">
          <a:xfrm>
            <a:off x="2053073" y="1928813"/>
            <a:ext cx="2751854" cy="4252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Zástupný obsah 5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08600E8D-231B-6228-E654-96940393F7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8228" t="27368" r="38889" b="7541"/>
          <a:stretch/>
        </p:blipFill>
        <p:spPr bwMode="auto">
          <a:xfrm>
            <a:off x="7369482" y="1928813"/>
            <a:ext cx="2787035" cy="4252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300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30B259-17B3-3DE8-835F-0F45A3C7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Connect all activities</a:t>
            </a:r>
          </a:p>
        </p:txBody>
      </p:sp>
      <p:sp>
        <p:nvSpPr>
          <p:cNvPr id="410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1B782"/>
          </a:solidFill>
          <a:ln w="34925">
            <a:solidFill>
              <a:srgbClr val="21B78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D501207-1616-6CEF-AB5C-5C1C52415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C8D1B-3A79-469C-8F02-7F71B3B5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8241" y="2805098"/>
            <a:ext cx="4092340" cy="335812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C53A17-769A-3463-4015-E9AFD2546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8797" y="2724300"/>
            <a:ext cx="4092340" cy="3358126"/>
          </a:xfrm>
        </p:spPr>
        <p:txBody>
          <a:bodyPr/>
          <a:lstStyle/>
          <a:p>
            <a:pPr marL="178308" indent="-178308" defTabSz="713232">
              <a:spcBef>
                <a:spcPts val="780"/>
              </a:spcBef>
            </a:pP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Pre-teach</a:t>
            </a: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vocabulary</a:t>
            </a:r>
            <a:endParaRPr lang="cs-CZ" sz="280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8308" indent="-178308" defTabSz="713232">
              <a:spcBef>
                <a:spcPts val="780"/>
              </a:spcBef>
            </a:pP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</a:t>
            </a: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flashcards</a:t>
            </a: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8308" indent="-178308" defTabSz="713232">
              <a:spcBef>
                <a:spcPts val="780"/>
              </a:spcBef>
            </a:pP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</a:t>
            </a: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(let </a:t>
            </a: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</a:t>
            </a:r>
            <a:r>
              <a:rPr lang="cs-CZ" sz="28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sz="280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8308" indent="-178308" defTabSz="713232">
              <a:spcBef>
                <a:spcPts val="780"/>
              </a:spcBef>
            </a:pP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808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cs-CZ" sz="28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56FFFEB-B434-FBC6-46DE-1DBC1DFA10C8}"/>
              </a:ext>
            </a:extLst>
          </p:cNvPr>
          <p:cNvSpPr txBox="1"/>
          <p:nvPr/>
        </p:nvSpPr>
        <p:spPr>
          <a:xfrm>
            <a:off x="509079" y="2724300"/>
            <a:ext cx="609452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131313"/>
                </a:solidFill>
                <a:effectLst/>
              </a:rPr>
              <a:t>This piece of cheese is really nice and yellow. </a:t>
            </a:r>
            <a:endParaRPr lang="cs-CZ" sz="2800" b="0" i="0" dirty="0">
              <a:solidFill>
                <a:srgbClr val="131313"/>
              </a:solidFill>
              <a:effectLst/>
            </a:endParaRPr>
          </a:p>
          <a:p>
            <a:r>
              <a:rPr lang="en-US" sz="2800" b="0" i="0" dirty="0">
                <a:solidFill>
                  <a:srgbClr val="131313"/>
                </a:solidFill>
                <a:effectLst/>
              </a:rPr>
              <a:t>This piece of cheese is really nice and blue. </a:t>
            </a:r>
            <a:endParaRPr lang="cs-CZ" sz="2800" b="0" i="0" dirty="0">
              <a:solidFill>
                <a:srgbClr val="131313"/>
              </a:solidFill>
              <a:effectLst/>
            </a:endParaRPr>
          </a:p>
          <a:p>
            <a:r>
              <a:rPr lang="en-US" sz="2800" b="0" i="0" dirty="0">
                <a:solidFill>
                  <a:srgbClr val="131313"/>
                </a:solidFill>
                <a:effectLst/>
              </a:rPr>
              <a:t>This piece of cheese is really </a:t>
            </a:r>
            <a:r>
              <a:rPr lang="en-US" sz="2800" b="0" i="0" dirty="0" err="1">
                <a:solidFill>
                  <a:srgbClr val="131313"/>
                </a:solidFill>
                <a:effectLst/>
              </a:rPr>
              <a:t>kinda</a:t>
            </a:r>
            <a:r>
              <a:rPr lang="en-US" sz="2800" b="0" i="0" dirty="0">
                <a:solidFill>
                  <a:srgbClr val="131313"/>
                </a:solidFill>
                <a:effectLst/>
              </a:rPr>
              <a:t> smelly. </a:t>
            </a:r>
            <a:endParaRPr lang="cs-CZ" sz="2800" b="0" i="0" dirty="0">
              <a:solidFill>
                <a:srgbClr val="131313"/>
              </a:solidFill>
              <a:effectLst/>
            </a:endParaRPr>
          </a:p>
          <a:p>
            <a:r>
              <a:rPr lang="en-US" sz="2800" b="0" i="0" dirty="0">
                <a:solidFill>
                  <a:srgbClr val="131313"/>
                </a:solidFill>
                <a:effectLst/>
              </a:rPr>
              <a:t>Take a big sniff and say "pee-yew!" </a:t>
            </a:r>
            <a:endParaRPr lang="cs-CZ" sz="2800" b="0" i="0" dirty="0">
              <a:solidFill>
                <a:srgbClr val="131313"/>
              </a:solidFill>
              <a:effectLst/>
            </a:endParaRPr>
          </a:p>
          <a:p>
            <a:r>
              <a:rPr lang="en-US" sz="2800" b="0" i="0" dirty="0">
                <a:solidFill>
                  <a:srgbClr val="131313"/>
                </a:solidFill>
                <a:effectLst/>
              </a:rPr>
              <a:t>This piece of cheese is going in my belly. </a:t>
            </a:r>
            <a:endParaRPr lang="cs-CZ" sz="2800" b="0" i="0" dirty="0">
              <a:solidFill>
                <a:srgbClr val="131313"/>
              </a:solidFill>
              <a:effectLst/>
            </a:endParaRPr>
          </a:p>
          <a:p>
            <a:r>
              <a:rPr lang="en-US" sz="2800" b="0" i="0" dirty="0">
                <a:solidFill>
                  <a:srgbClr val="131313"/>
                </a:solidFill>
                <a:effectLst/>
              </a:rPr>
              <a:t>This piece of cheese is going in there too. </a:t>
            </a:r>
            <a:endParaRPr lang="cs-CZ" sz="2800" b="0" i="0" dirty="0">
              <a:solidFill>
                <a:srgbClr val="131313"/>
              </a:solidFill>
              <a:effectLst/>
            </a:endParaRPr>
          </a:p>
          <a:p>
            <a:r>
              <a:rPr lang="en-US" sz="2800" b="0" i="0" dirty="0">
                <a:solidFill>
                  <a:srgbClr val="131313"/>
                </a:solidFill>
                <a:effectLst/>
              </a:rPr>
              <a:t>This piece of cheese that's really </a:t>
            </a:r>
            <a:r>
              <a:rPr lang="en-US" sz="2800" b="0" i="0" dirty="0" err="1">
                <a:solidFill>
                  <a:srgbClr val="131313"/>
                </a:solidFill>
                <a:effectLst/>
              </a:rPr>
              <a:t>kinda</a:t>
            </a:r>
            <a:r>
              <a:rPr lang="en-US" sz="2800" b="0" i="0" dirty="0">
                <a:solidFill>
                  <a:srgbClr val="131313"/>
                </a:solidFill>
                <a:effectLst/>
              </a:rPr>
              <a:t> smelly, </a:t>
            </a:r>
            <a:endParaRPr lang="cs-CZ" sz="2800" b="0" i="0" dirty="0">
              <a:solidFill>
                <a:srgbClr val="131313"/>
              </a:solidFill>
              <a:effectLst/>
            </a:endParaRPr>
          </a:p>
          <a:p>
            <a:r>
              <a:rPr lang="en-US" sz="2800" b="0" i="0" dirty="0">
                <a:solidFill>
                  <a:srgbClr val="131313"/>
                </a:solidFill>
                <a:effectLst/>
              </a:rPr>
              <a:t>I'm </a:t>
            </a:r>
            <a:r>
              <a:rPr lang="en-US" sz="2800" b="0" i="0" dirty="0" err="1">
                <a:solidFill>
                  <a:srgbClr val="131313"/>
                </a:solidFill>
                <a:effectLst/>
              </a:rPr>
              <a:t>gonna</a:t>
            </a:r>
            <a:r>
              <a:rPr lang="en-US" sz="2800" b="0" i="0" dirty="0">
                <a:solidFill>
                  <a:srgbClr val="131313"/>
                </a:solidFill>
                <a:effectLst/>
              </a:rPr>
              <a:t> give as a gift to you! 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7114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541</Words>
  <Application>Microsoft Office PowerPoint</Application>
  <PresentationFormat>Širokoúhlá obrazovka</PresentationFormat>
  <Paragraphs>105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Modern Love</vt:lpstr>
      <vt:lpstr>Roboto</vt:lpstr>
      <vt:lpstr>The Hand</vt:lpstr>
      <vt:lpstr>SketchyVTI</vt:lpstr>
      <vt:lpstr>How children learn languages</vt:lpstr>
      <vt:lpstr>Key words for YL teaching</vt:lpstr>
      <vt:lpstr>YL language teaching TIPS</vt:lpstr>
      <vt:lpstr>What´s in little kids</vt:lpstr>
      <vt:lpstr>The box</vt:lpstr>
      <vt:lpstr>Do and understand</vt:lpstr>
      <vt:lpstr>The mouse – action story</vt:lpstr>
      <vt:lpstr>Handout</vt:lpstr>
      <vt:lpstr>Connect all activities</vt:lpstr>
      <vt:lpstr>Improvize!</vt:lpstr>
      <vt:lpstr>Stotytelling vs reading along</vt:lpstr>
      <vt:lpstr>Techniques</vt:lpstr>
      <vt:lpstr>Techniques</vt:lpstr>
      <vt:lpstr>Techniques</vt:lpstr>
      <vt:lpstr>Techniques</vt:lpstr>
      <vt:lpstr>The Giving Tree</vt:lpstr>
      <vt:lpstr>Key words</vt:lpstr>
      <vt:lpstr>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children learn languages</dc:title>
  <dc:creator>Petra Pašalov</dc:creator>
  <cp:lastModifiedBy>Petra Pašalov</cp:lastModifiedBy>
  <cp:revision>3</cp:revision>
  <dcterms:created xsi:type="dcterms:W3CDTF">2023-10-19T20:16:28Z</dcterms:created>
  <dcterms:modified xsi:type="dcterms:W3CDTF">2024-10-11T06:20:56Z</dcterms:modified>
</cp:coreProperties>
</file>