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5" r:id="rId11"/>
    <p:sldId id="267" r:id="rId12"/>
    <p:sldId id="268"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 Frýzová" userId="ebf8b370-5ae2-4d7b-9a79-f009307c4721" providerId="ADAL" clId="{46EAD100-4899-4D42-96B1-4BCCB63B53F1}"/>
    <pc:docChg chg="undo custSel addSld delSld modSld">
      <pc:chgData name="Iva Frýzová" userId="ebf8b370-5ae2-4d7b-9a79-f009307c4721" providerId="ADAL" clId="{46EAD100-4899-4D42-96B1-4BCCB63B53F1}" dt="2021-11-04T09:18:10.603" v="932" actId="14100"/>
      <pc:docMkLst>
        <pc:docMk/>
      </pc:docMkLst>
      <pc:sldChg chg="modSp mod">
        <pc:chgData name="Iva Frýzová" userId="ebf8b370-5ae2-4d7b-9a79-f009307c4721" providerId="ADAL" clId="{46EAD100-4899-4D42-96B1-4BCCB63B53F1}" dt="2021-11-04T09:18:10.603" v="932" actId="14100"/>
        <pc:sldMkLst>
          <pc:docMk/>
          <pc:sldMk cId="286139401" sldId="256"/>
        </pc:sldMkLst>
        <pc:spChg chg="mod">
          <ac:chgData name="Iva Frýzová" userId="ebf8b370-5ae2-4d7b-9a79-f009307c4721" providerId="ADAL" clId="{46EAD100-4899-4D42-96B1-4BCCB63B53F1}" dt="2021-11-04T09:18:10.603" v="932" actId="14100"/>
          <ac:spMkLst>
            <pc:docMk/>
            <pc:sldMk cId="286139401" sldId="256"/>
            <ac:spMk id="3" creationId="{2F7D6A0E-C53D-49B8-AC21-D38272A9D452}"/>
          </ac:spMkLst>
        </pc:spChg>
      </pc:sldChg>
      <pc:sldChg chg="addSp delSp modSp mod">
        <pc:chgData name="Iva Frýzová" userId="ebf8b370-5ae2-4d7b-9a79-f009307c4721" providerId="ADAL" clId="{46EAD100-4899-4D42-96B1-4BCCB63B53F1}" dt="2021-10-14T10:16:31.855" v="330" actId="27636"/>
        <pc:sldMkLst>
          <pc:docMk/>
          <pc:sldMk cId="4081967669" sldId="264"/>
        </pc:sldMkLst>
        <pc:spChg chg="mod">
          <ac:chgData name="Iva Frýzová" userId="ebf8b370-5ae2-4d7b-9a79-f009307c4721" providerId="ADAL" clId="{46EAD100-4899-4D42-96B1-4BCCB63B53F1}" dt="2021-10-14T10:16:31.855" v="330" actId="27636"/>
          <ac:spMkLst>
            <pc:docMk/>
            <pc:sldMk cId="4081967669" sldId="264"/>
            <ac:spMk id="11" creationId="{8C283619-81A9-4FF3-8A03-CC39762B2184}"/>
          </ac:spMkLst>
        </pc:spChg>
        <pc:picChg chg="add del">
          <ac:chgData name="Iva Frýzová" userId="ebf8b370-5ae2-4d7b-9a79-f009307c4721" providerId="ADAL" clId="{46EAD100-4899-4D42-96B1-4BCCB63B53F1}" dt="2021-10-14T10:13:40.198" v="240" actId="478"/>
          <ac:picMkLst>
            <pc:docMk/>
            <pc:sldMk cId="4081967669" sldId="264"/>
            <ac:picMk id="7" creationId="{7771794E-E50A-425C-96FB-CDD5ED30EDC2}"/>
          </ac:picMkLst>
        </pc:picChg>
        <pc:picChg chg="mod">
          <ac:chgData name="Iva Frýzová" userId="ebf8b370-5ae2-4d7b-9a79-f009307c4721" providerId="ADAL" clId="{46EAD100-4899-4D42-96B1-4BCCB63B53F1}" dt="2021-10-14T09:59:36.597" v="0" actId="1076"/>
          <ac:picMkLst>
            <pc:docMk/>
            <pc:sldMk cId="4081967669" sldId="264"/>
            <ac:picMk id="9" creationId="{18218593-F8CC-4BE5-BC96-9545778093FA}"/>
          </ac:picMkLst>
        </pc:picChg>
      </pc:sldChg>
      <pc:sldChg chg="addSp delSp modSp new mod setBg setClrOvrMap">
        <pc:chgData name="Iva Frýzová" userId="ebf8b370-5ae2-4d7b-9a79-f009307c4721" providerId="ADAL" clId="{46EAD100-4899-4D42-96B1-4BCCB63B53F1}" dt="2021-10-14T10:22:59.242" v="462" actId="20577"/>
        <pc:sldMkLst>
          <pc:docMk/>
          <pc:sldMk cId="2670510038" sldId="265"/>
        </pc:sldMkLst>
        <pc:spChg chg="mod ord">
          <ac:chgData name="Iva Frýzová" userId="ebf8b370-5ae2-4d7b-9a79-f009307c4721" providerId="ADAL" clId="{46EAD100-4899-4D42-96B1-4BCCB63B53F1}" dt="2021-10-14T10:22:14.384" v="349" actId="113"/>
          <ac:spMkLst>
            <pc:docMk/>
            <pc:sldMk cId="2670510038" sldId="265"/>
            <ac:spMk id="2" creationId="{E331F634-C14F-4C4D-BB20-8A1146E19B66}"/>
          </ac:spMkLst>
        </pc:spChg>
        <pc:spChg chg="del">
          <ac:chgData name="Iva Frýzová" userId="ebf8b370-5ae2-4d7b-9a79-f009307c4721" providerId="ADAL" clId="{46EAD100-4899-4D42-96B1-4BCCB63B53F1}" dt="2021-10-14T10:21:43.641" v="341"/>
          <ac:spMkLst>
            <pc:docMk/>
            <pc:sldMk cId="2670510038" sldId="265"/>
            <ac:spMk id="3" creationId="{1DFC370A-6A99-49C4-AA2A-D16A37B04D4B}"/>
          </ac:spMkLst>
        </pc:spChg>
        <pc:spChg chg="add mod">
          <ac:chgData name="Iva Frýzová" userId="ebf8b370-5ae2-4d7b-9a79-f009307c4721" providerId="ADAL" clId="{46EAD100-4899-4D42-96B1-4BCCB63B53F1}" dt="2021-10-14T10:22:59.242" v="462" actId="20577"/>
          <ac:spMkLst>
            <pc:docMk/>
            <pc:sldMk cId="2670510038" sldId="265"/>
            <ac:spMk id="7" creationId="{A40543E8-69E4-4407-BF2C-18B9757B9BE6}"/>
          </ac:spMkLst>
        </pc:spChg>
        <pc:spChg chg="add">
          <ac:chgData name="Iva Frýzová" userId="ebf8b370-5ae2-4d7b-9a79-f009307c4721" providerId="ADAL" clId="{46EAD100-4899-4D42-96B1-4BCCB63B53F1}" dt="2021-10-14T10:22:04.099" v="345" actId="26606"/>
          <ac:spMkLst>
            <pc:docMk/>
            <pc:sldMk cId="2670510038" sldId="265"/>
            <ac:spMk id="12" creationId="{5FDF4720-5445-47BE-89FE-E40D1AE6F619}"/>
          </ac:spMkLst>
        </pc:spChg>
        <pc:spChg chg="add">
          <ac:chgData name="Iva Frýzová" userId="ebf8b370-5ae2-4d7b-9a79-f009307c4721" providerId="ADAL" clId="{46EAD100-4899-4D42-96B1-4BCCB63B53F1}" dt="2021-10-14T10:22:04.099" v="345" actId="26606"/>
          <ac:spMkLst>
            <pc:docMk/>
            <pc:sldMk cId="2670510038" sldId="265"/>
            <ac:spMk id="14" creationId="{AC8710B4-A815-4082-9E4F-F13A0007090C}"/>
          </ac:spMkLst>
        </pc:spChg>
        <pc:picChg chg="add mod">
          <ac:chgData name="Iva Frýzová" userId="ebf8b370-5ae2-4d7b-9a79-f009307c4721" providerId="ADAL" clId="{46EAD100-4899-4D42-96B1-4BCCB63B53F1}" dt="2021-10-14T10:22:04.099" v="345" actId="26606"/>
          <ac:picMkLst>
            <pc:docMk/>
            <pc:sldMk cId="2670510038" sldId="265"/>
            <ac:picMk id="5" creationId="{C4427162-89F3-49B7-8F22-0C077AFE4581}"/>
          </ac:picMkLst>
        </pc:picChg>
      </pc:sldChg>
      <pc:sldChg chg="addSp delSp modSp add mod setBg setClrOvrMap delDesignElem">
        <pc:chgData name="Iva Frýzová" userId="ebf8b370-5ae2-4d7b-9a79-f009307c4721" providerId="ADAL" clId="{46EAD100-4899-4D42-96B1-4BCCB63B53F1}" dt="2021-10-14T10:17:13.059" v="340" actId="255"/>
        <pc:sldMkLst>
          <pc:docMk/>
          <pc:sldMk cId="1760848990" sldId="266"/>
        </pc:sldMkLst>
        <pc:spChg chg="mod">
          <ac:chgData name="Iva Frýzová" userId="ebf8b370-5ae2-4d7b-9a79-f009307c4721" providerId="ADAL" clId="{46EAD100-4899-4D42-96B1-4BCCB63B53F1}" dt="2021-10-14T10:17:13.059" v="340" actId="255"/>
          <ac:spMkLst>
            <pc:docMk/>
            <pc:sldMk cId="1760848990" sldId="266"/>
            <ac:spMk id="11" creationId="{8C283619-81A9-4FF3-8A03-CC39762B2184}"/>
          </ac:spMkLst>
        </pc:spChg>
        <pc:spChg chg="add del">
          <ac:chgData name="Iva Frýzová" userId="ebf8b370-5ae2-4d7b-9a79-f009307c4721" providerId="ADAL" clId="{46EAD100-4899-4D42-96B1-4BCCB63B53F1}" dt="2021-10-14T10:16:47.961" v="333" actId="26606"/>
          <ac:spMkLst>
            <pc:docMk/>
            <pc:sldMk cId="1760848990" sldId="266"/>
            <ac:spMk id="13" creationId="{B5809B1F-0726-44C0-B0A1-7FCE2A129E20}"/>
          </ac:spMkLst>
        </pc:spChg>
        <pc:spChg chg="add del">
          <ac:chgData name="Iva Frýzová" userId="ebf8b370-5ae2-4d7b-9a79-f009307c4721" providerId="ADAL" clId="{46EAD100-4899-4D42-96B1-4BCCB63B53F1}" dt="2021-10-14T10:16:47.961" v="333" actId="26606"/>
          <ac:spMkLst>
            <pc:docMk/>
            <pc:sldMk cId="1760848990" sldId="266"/>
            <ac:spMk id="14" creationId="{26EE9A0B-C601-4E3F-8541-29CA20DE1186}"/>
          </ac:spMkLst>
        </pc:spChg>
        <pc:spChg chg="del">
          <ac:chgData name="Iva Frýzová" userId="ebf8b370-5ae2-4d7b-9a79-f009307c4721" providerId="ADAL" clId="{46EAD100-4899-4D42-96B1-4BCCB63B53F1}" dt="2021-10-14T10:13:47.190" v="242"/>
          <ac:spMkLst>
            <pc:docMk/>
            <pc:sldMk cId="1760848990" sldId="266"/>
            <ac:spMk id="16" creationId="{B5809B1F-0726-44C0-B0A1-7FCE2A129E20}"/>
          </ac:spMkLst>
        </pc:spChg>
        <pc:spChg chg="del">
          <ac:chgData name="Iva Frýzová" userId="ebf8b370-5ae2-4d7b-9a79-f009307c4721" providerId="ADAL" clId="{46EAD100-4899-4D42-96B1-4BCCB63B53F1}" dt="2021-10-14T10:13:47.190" v="242"/>
          <ac:spMkLst>
            <pc:docMk/>
            <pc:sldMk cId="1760848990" sldId="266"/>
            <ac:spMk id="18" creationId="{26EE9A0B-C601-4E3F-8541-29CA20DE1186}"/>
          </ac:spMkLst>
        </pc:spChg>
        <pc:spChg chg="add">
          <ac:chgData name="Iva Frýzová" userId="ebf8b370-5ae2-4d7b-9a79-f009307c4721" providerId="ADAL" clId="{46EAD100-4899-4D42-96B1-4BCCB63B53F1}" dt="2021-10-14T10:16:47.961" v="333" actId="26606"/>
          <ac:spMkLst>
            <pc:docMk/>
            <pc:sldMk cId="1760848990" sldId="266"/>
            <ac:spMk id="19" creationId="{A86541C6-61B1-4DAA-B57A-EAF3F24F0491}"/>
          </ac:spMkLst>
        </pc:spChg>
        <pc:spChg chg="add">
          <ac:chgData name="Iva Frýzová" userId="ebf8b370-5ae2-4d7b-9a79-f009307c4721" providerId="ADAL" clId="{46EAD100-4899-4D42-96B1-4BCCB63B53F1}" dt="2021-10-14T10:16:47.961" v="333" actId="26606"/>
          <ac:spMkLst>
            <pc:docMk/>
            <pc:sldMk cId="1760848990" sldId="266"/>
            <ac:spMk id="21" creationId="{71750011-2006-46BB-AFDE-C6E461752333}"/>
          </ac:spMkLst>
        </pc:spChg>
        <pc:picChg chg="mod">
          <ac:chgData name="Iva Frýzová" userId="ebf8b370-5ae2-4d7b-9a79-f009307c4721" providerId="ADAL" clId="{46EAD100-4899-4D42-96B1-4BCCB63B53F1}" dt="2021-10-14T10:16:47.961" v="333" actId="26606"/>
          <ac:picMkLst>
            <pc:docMk/>
            <pc:sldMk cId="1760848990" sldId="266"/>
            <ac:picMk id="7" creationId="{7771794E-E50A-425C-96FB-CDD5ED30EDC2}"/>
          </ac:picMkLst>
        </pc:picChg>
        <pc:picChg chg="mod ord">
          <ac:chgData name="Iva Frýzová" userId="ebf8b370-5ae2-4d7b-9a79-f009307c4721" providerId="ADAL" clId="{46EAD100-4899-4D42-96B1-4BCCB63B53F1}" dt="2021-10-14T10:16:47.961" v="333" actId="26606"/>
          <ac:picMkLst>
            <pc:docMk/>
            <pc:sldMk cId="1760848990" sldId="266"/>
            <ac:picMk id="9" creationId="{18218593-F8CC-4BE5-BC96-9545778093FA}"/>
          </ac:picMkLst>
        </pc:picChg>
      </pc:sldChg>
      <pc:sldChg chg="addSp modSp new mod setBg setClrOvrMap">
        <pc:chgData name="Iva Frýzová" userId="ebf8b370-5ae2-4d7b-9a79-f009307c4721" providerId="ADAL" clId="{46EAD100-4899-4D42-96B1-4BCCB63B53F1}" dt="2021-10-14T10:26:43.263" v="563" actId="20577"/>
        <pc:sldMkLst>
          <pc:docMk/>
          <pc:sldMk cId="4255944943" sldId="267"/>
        </pc:sldMkLst>
        <pc:spChg chg="mod">
          <ac:chgData name="Iva Frýzová" userId="ebf8b370-5ae2-4d7b-9a79-f009307c4721" providerId="ADAL" clId="{46EAD100-4899-4D42-96B1-4BCCB63B53F1}" dt="2021-10-14T10:26:43.263" v="563" actId="20577"/>
          <ac:spMkLst>
            <pc:docMk/>
            <pc:sldMk cId="4255944943" sldId="267"/>
            <ac:spMk id="2" creationId="{87242488-4846-4C2C-810F-FCD360F5FD78}"/>
          </ac:spMkLst>
        </pc:spChg>
        <pc:spChg chg="mod">
          <ac:chgData name="Iva Frýzová" userId="ebf8b370-5ae2-4d7b-9a79-f009307c4721" providerId="ADAL" clId="{46EAD100-4899-4D42-96B1-4BCCB63B53F1}" dt="2021-10-14T10:26:39.419" v="561" actId="27636"/>
          <ac:spMkLst>
            <pc:docMk/>
            <pc:sldMk cId="4255944943" sldId="267"/>
            <ac:spMk id="3" creationId="{CE8CD82E-BC71-4410-89AD-E81161D1FA4B}"/>
          </ac:spMkLst>
        </pc:spChg>
        <pc:spChg chg="add">
          <ac:chgData name="Iva Frýzová" userId="ebf8b370-5ae2-4d7b-9a79-f009307c4721" providerId="ADAL" clId="{46EAD100-4899-4D42-96B1-4BCCB63B53F1}" dt="2021-10-14T10:24:49.560" v="469" actId="26606"/>
          <ac:spMkLst>
            <pc:docMk/>
            <pc:sldMk cId="4255944943" sldId="267"/>
            <ac:spMk id="10" creationId="{CF62D2A7-8207-488C-9F46-316BA81A16C8}"/>
          </ac:spMkLst>
        </pc:spChg>
        <pc:picChg chg="add mod">
          <ac:chgData name="Iva Frýzová" userId="ebf8b370-5ae2-4d7b-9a79-f009307c4721" providerId="ADAL" clId="{46EAD100-4899-4D42-96B1-4BCCB63B53F1}" dt="2021-10-14T10:24:49.560" v="469" actId="26606"/>
          <ac:picMkLst>
            <pc:docMk/>
            <pc:sldMk cId="4255944943" sldId="267"/>
            <ac:picMk id="5" creationId="{ABA923FA-35B0-4F5B-931D-02EC21A3A3BD}"/>
          </ac:picMkLst>
        </pc:picChg>
      </pc:sldChg>
      <pc:sldChg chg="addSp modSp new mod setBg setClrOvrMap">
        <pc:chgData name="Iva Frýzová" userId="ebf8b370-5ae2-4d7b-9a79-f009307c4721" providerId="ADAL" clId="{46EAD100-4899-4D42-96B1-4BCCB63B53F1}" dt="2021-10-14T10:30:30.984" v="898" actId="26606"/>
        <pc:sldMkLst>
          <pc:docMk/>
          <pc:sldMk cId="1542267910" sldId="268"/>
        </pc:sldMkLst>
        <pc:spChg chg="mod">
          <ac:chgData name="Iva Frýzová" userId="ebf8b370-5ae2-4d7b-9a79-f009307c4721" providerId="ADAL" clId="{46EAD100-4899-4D42-96B1-4BCCB63B53F1}" dt="2021-10-14T10:30:30.984" v="898" actId="26606"/>
          <ac:spMkLst>
            <pc:docMk/>
            <pc:sldMk cId="1542267910" sldId="268"/>
            <ac:spMk id="2" creationId="{D655A50D-7AED-40C6-A13A-A4AF3A62EF57}"/>
          </ac:spMkLst>
        </pc:spChg>
        <pc:spChg chg="mod">
          <ac:chgData name="Iva Frýzová" userId="ebf8b370-5ae2-4d7b-9a79-f009307c4721" providerId="ADAL" clId="{46EAD100-4899-4D42-96B1-4BCCB63B53F1}" dt="2021-10-14T10:30:30.984" v="898" actId="26606"/>
          <ac:spMkLst>
            <pc:docMk/>
            <pc:sldMk cId="1542267910" sldId="268"/>
            <ac:spMk id="3" creationId="{0D88EF33-C53B-4DB6-B504-D98C1AE17DBA}"/>
          </ac:spMkLst>
        </pc:spChg>
        <pc:spChg chg="add">
          <ac:chgData name="Iva Frýzová" userId="ebf8b370-5ae2-4d7b-9a79-f009307c4721" providerId="ADAL" clId="{46EAD100-4899-4D42-96B1-4BCCB63B53F1}" dt="2021-10-14T10:30:30.984" v="898" actId="26606"/>
          <ac:spMkLst>
            <pc:docMk/>
            <pc:sldMk cId="1542267910" sldId="268"/>
            <ac:spMk id="8" creationId="{DFF2AC85-FAA0-4844-813F-83C04D7382E2}"/>
          </ac:spMkLst>
        </pc:spChg>
        <pc:spChg chg="add">
          <ac:chgData name="Iva Frýzová" userId="ebf8b370-5ae2-4d7b-9a79-f009307c4721" providerId="ADAL" clId="{46EAD100-4899-4D42-96B1-4BCCB63B53F1}" dt="2021-10-14T10:30:30.984" v="898" actId="26606"/>
          <ac:spMkLst>
            <pc:docMk/>
            <pc:sldMk cId="1542267910" sldId="268"/>
            <ac:spMk id="10" creationId="{89CC0F1E-BAA2-47B1-8F83-7ECB9FD9E009}"/>
          </ac:spMkLst>
        </pc:spChg>
      </pc:sldChg>
      <pc:sldChg chg="delSp modSp add del mod setBg delDesignElem">
        <pc:chgData name="Iva Frýzová" userId="ebf8b370-5ae2-4d7b-9a79-f009307c4721" providerId="ADAL" clId="{46EAD100-4899-4D42-96B1-4BCCB63B53F1}" dt="2021-10-14T10:31:22.984" v="924" actId="47"/>
        <pc:sldMkLst>
          <pc:docMk/>
          <pc:sldMk cId="2610320318" sldId="269"/>
        </pc:sldMkLst>
        <pc:spChg chg="del mod">
          <ac:chgData name="Iva Frýzová" userId="ebf8b370-5ae2-4d7b-9a79-f009307c4721" providerId="ADAL" clId="{46EAD100-4899-4D42-96B1-4BCCB63B53F1}" dt="2021-10-14T10:31:20.763" v="923" actId="478"/>
          <ac:spMkLst>
            <pc:docMk/>
            <pc:sldMk cId="2610320318" sldId="269"/>
            <ac:spMk id="2" creationId="{D655A50D-7AED-40C6-A13A-A4AF3A62EF57}"/>
          </ac:spMkLst>
        </pc:spChg>
        <pc:spChg chg="del">
          <ac:chgData name="Iva Frýzová" userId="ebf8b370-5ae2-4d7b-9a79-f009307c4721" providerId="ADAL" clId="{46EAD100-4899-4D42-96B1-4BCCB63B53F1}" dt="2021-10-14T10:31:02.798" v="900"/>
          <ac:spMkLst>
            <pc:docMk/>
            <pc:sldMk cId="2610320318" sldId="269"/>
            <ac:spMk id="8" creationId="{DFF2AC85-FAA0-4844-813F-83C04D7382E2}"/>
          </ac:spMkLst>
        </pc:spChg>
        <pc:spChg chg="del">
          <ac:chgData name="Iva Frýzová" userId="ebf8b370-5ae2-4d7b-9a79-f009307c4721" providerId="ADAL" clId="{46EAD100-4899-4D42-96B1-4BCCB63B53F1}" dt="2021-10-14T10:31:02.798" v="900"/>
          <ac:spMkLst>
            <pc:docMk/>
            <pc:sldMk cId="2610320318" sldId="269"/>
            <ac:spMk id="10" creationId="{89CC0F1E-BAA2-47B1-8F83-7ECB9FD9E009}"/>
          </ac:spMkLst>
        </pc:spChg>
      </pc:sldChg>
    </pc:docChg>
  </pc:docChgLst>
  <pc:docChgLst>
    <pc:chgData name="Iva Frýzová" userId="ebf8b370-5ae2-4d7b-9a79-f009307c4721" providerId="ADAL" clId="{BB330B07-B718-4A40-9D1C-5C893A911029}"/>
    <pc:docChg chg="delSld">
      <pc:chgData name="Iva Frýzová" userId="ebf8b370-5ae2-4d7b-9a79-f009307c4721" providerId="ADAL" clId="{BB330B07-B718-4A40-9D1C-5C893A911029}" dt="2024-08-11T15:43:17.545" v="0" actId="47"/>
      <pc:docMkLst>
        <pc:docMk/>
      </pc:docMkLst>
      <pc:sldChg chg="del">
        <pc:chgData name="Iva Frýzová" userId="ebf8b370-5ae2-4d7b-9a79-f009307c4721" providerId="ADAL" clId="{BB330B07-B718-4A40-9D1C-5C893A911029}" dt="2024-08-11T15:43:17.545" v="0" actId="47"/>
        <pc:sldMkLst>
          <pc:docMk/>
          <pc:sldMk cId="286139401" sldId="256"/>
        </pc:sldMkLst>
      </pc:sldChg>
    </pc:docChg>
  </pc:docChgLst>
  <pc:docChgLst>
    <pc:chgData name="Iva Frýzová" userId="ebf8b370-5ae2-4d7b-9a79-f009307c4721" providerId="ADAL" clId="{91B7DD94-0389-4F25-81BE-278DBF6DCA27}"/>
    <pc:docChg chg="modSld">
      <pc:chgData name="Iva Frýzová" userId="ebf8b370-5ae2-4d7b-9a79-f009307c4721" providerId="ADAL" clId="{91B7DD94-0389-4F25-81BE-278DBF6DCA27}" dt="2022-01-18T12:51:39.818" v="0" actId="20577"/>
      <pc:docMkLst>
        <pc:docMk/>
      </pc:docMkLst>
      <pc:sldChg chg="modSp mod">
        <pc:chgData name="Iva Frýzová" userId="ebf8b370-5ae2-4d7b-9a79-f009307c4721" providerId="ADAL" clId="{91B7DD94-0389-4F25-81BE-278DBF6DCA27}" dt="2022-01-18T12:51:39.818" v="0" actId="20577"/>
        <pc:sldMkLst>
          <pc:docMk/>
          <pc:sldMk cId="286139401" sldId="256"/>
        </pc:sldMkLst>
        <pc:spChg chg="mod">
          <ac:chgData name="Iva Frýzová" userId="ebf8b370-5ae2-4d7b-9a79-f009307c4721" providerId="ADAL" clId="{91B7DD94-0389-4F25-81BE-278DBF6DCA27}" dt="2022-01-18T12:51:39.818" v="0" actId="20577"/>
          <ac:spMkLst>
            <pc:docMk/>
            <pc:sldMk cId="286139401" sldId="256"/>
            <ac:spMk id="2" creationId="{35C27E4F-FA25-456F-99C7-E08C77437B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7A3DF6-99BB-4F9A-BF8B-B067AFA8ADB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D93DF6D-676A-460F-90E5-A8FD49A88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057F95A-7784-44B8-BFBD-F2E6FCC077CE}"/>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5" name="Zástupný symbol pro zápatí 4">
            <a:extLst>
              <a:ext uri="{FF2B5EF4-FFF2-40B4-BE49-F238E27FC236}">
                <a16:creationId xmlns:a16="http://schemas.microsoft.com/office/drawing/2014/main" id="{923EAA4A-EC08-4E3F-B792-6455C4E757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C0CEE81-07DF-4C97-9967-2D24846B1775}"/>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233080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21F989-F9F9-4F08-8B50-97050480C3A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63E0F0D-99C1-4535-BA59-4C6EB859C60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7C42C09-3A52-4ADF-B81F-064AF4A20E68}"/>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5" name="Zástupný symbol pro zápatí 4">
            <a:extLst>
              <a:ext uri="{FF2B5EF4-FFF2-40B4-BE49-F238E27FC236}">
                <a16:creationId xmlns:a16="http://schemas.microsoft.com/office/drawing/2014/main" id="{D8D4C48B-1F8C-4A0A-9DEB-56901A8FCA7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AC3E36-9BD1-4314-BB2C-5E95EA90D454}"/>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300226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463B92E-DDC0-4DDE-8CE4-FAA3BD32C51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98FB430-3A98-4729-B3DA-F5316A9C187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B602FF1-7FC3-4855-B433-C775BFF27256}"/>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5" name="Zástupný symbol pro zápatí 4">
            <a:extLst>
              <a:ext uri="{FF2B5EF4-FFF2-40B4-BE49-F238E27FC236}">
                <a16:creationId xmlns:a16="http://schemas.microsoft.com/office/drawing/2014/main" id="{4D848047-FBE2-4200-A397-A8E734BAD2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9E1D55-3B3C-4514-91C3-A30B8CB4335A}"/>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193699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4F8C14-B260-4E87-B145-86D8EC4711C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1A82645-B33C-4F7E-A437-D71B2C07B1E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4D02AA-9495-4F4F-82BB-8D41840CA98F}"/>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5" name="Zástupný symbol pro zápatí 4">
            <a:extLst>
              <a:ext uri="{FF2B5EF4-FFF2-40B4-BE49-F238E27FC236}">
                <a16:creationId xmlns:a16="http://schemas.microsoft.com/office/drawing/2014/main" id="{652C46DE-1AAF-4354-ADFA-41EDD71609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74B8AF-1548-4996-8AFE-AF068E41618B}"/>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146819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5E17CD-1DBE-4CD8-A02E-9705E73BC79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1FAC02B-2961-4CE6-A169-91130535B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EE1BA5B-EC55-458C-9B39-7B67EE2D7F0C}"/>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5" name="Zástupný symbol pro zápatí 4">
            <a:extLst>
              <a:ext uri="{FF2B5EF4-FFF2-40B4-BE49-F238E27FC236}">
                <a16:creationId xmlns:a16="http://schemas.microsoft.com/office/drawing/2014/main" id="{A641D6A5-52EC-4F9B-AB32-D09C1E01E02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4D23BAF-3162-4CCC-A8CE-EAA9DD3BED1B}"/>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22374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F96B0-9104-4B5C-94A8-395F43DDD12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8B631D8-2EA3-46DF-9D69-D0365F0B443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3937DE3-C710-4CEC-A0A5-AE71D1A92D5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71B6880-609C-4C35-ABD1-8C1B7050E8A0}"/>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6" name="Zástupný symbol pro zápatí 5">
            <a:extLst>
              <a:ext uri="{FF2B5EF4-FFF2-40B4-BE49-F238E27FC236}">
                <a16:creationId xmlns:a16="http://schemas.microsoft.com/office/drawing/2014/main" id="{77FDA489-5CBD-407F-B8C7-6A0B745648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5A615B7-4C2D-4E9A-8F9C-FD6C0C04B695}"/>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113725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825A6B-35E6-43AF-B7EC-04382B2567C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C94328D-0CA9-4AAE-A376-38D328CC9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753333-75D1-4FAF-B5AF-701FC9A84C4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B0C386A-ECFC-4F35-A0FD-84D9093C4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3989297-3DD7-4160-9E58-54EA313642F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9661292-7385-4C9B-AC32-BAF7E75854BD}"/>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8" name="Zástupný symbol pro zápatí 7">
            <a:extLst>
              <a:ext uri="{FF2B5EF4-FFF2-40B4-BE49-F238E27FC236}">
                <a16:creationId xmlns:a16="http://schemas.microsoft.com/office/drawing/2014/main" id="{A381B6F3-A2C9-4387-AA1C-E84F77E4DA0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61463E6-3B62-46B0-8013-CFF13FBFF850}"/>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314307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E4C481-F0A8-4013-9E68-573DB2FC8E7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81AC2D2-7633-4241-9B3B-F5639632EF0F}"/>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4" name="Zástupný symbol pro zápatí 3">
            <a:extLst>
              <a:ext uri="{FF2B5EF4-FFF2-40B4-BE49-F238E27FC236}">
                <a16:creationId xmlns:a16="http://schemas.microsoft.com/office/drawing/2014/main" id="{E0C3AA9D-912A-45A5-83E7-687077AFCD6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AD8CFC7-DFCB-4E5D-B7D1-D65484D54242}"/>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231291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EDA8C9E-15BC-47DE-B97A-D7F6A9186E89}"/>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3" name="Zástupný symbol pro zápatí 2">
            <a:extLst>
              <a:ext uri="{FF2B5EF4-FFF2-40B4-BE49-F238E27FC236}">
                <a16:creationId xmlns:a16="http://schemas.microsoft.com/office/drawing/2014/main" id="{F9EF70F3-1894-4141-95EA-782A910B3CA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0769A3D-61FA-49FA-B36D-6517B85BE518}"/>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70537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008C92-58B2-4DF9-911D-4153345AF25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AA284EE-5E91-46F1-9395-071C3FF80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DDBE018-24C5-4C21-89B2-FFEE89B0C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DEE0F2B-E009-4E34-81DA-EA3E9D8C9B28}"/>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6" name="Zástupný symbol pro zápatí 5">
            <a:extLst>
              <a:ext uri="{FF2B5EF4-FFF2-40B4-BE49-F238E27FC236}">
                <a16:creationId xmlns:a16="http://schemas.microsoft.com/office/drawing/2014/main" id="{BBED337A-2F24-4259-9994-5311515551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BFF1C2C-CE44-4C11-BF09-F54522CB5905}"/>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59367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851DD2-3AB2-4759-AB1E-316DE14D667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045343B-956E-4CD8-9CDB-0D2C17407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6D97C8E-9A8B-4D4E-B76B-62D8B0915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8389873-ABF5-441E-8339-E00A5852D9B5}"/>
              </a:ext>
            </a:extLst>
          </p:cNvPr>
          <p:cNvSpPr>
            <a:spLocks noGrp="1"/>
          </p:cNvSpPr>
          <p:nvPr>
            <p:ph type="dt" sz="half" idx="10"/>
          </p:nvPr>
        </p:nvSpPr>
        <p:spPr/>
        <p:txBody>
          <a:bodyPr/>
          <a:lstStyle/>
          <a:p>
            <a:fld id="{11712BC9-D626-4D25-B81F-64EBA05965CE}" type="datetimeFigureOut">
              <a:rPr lang="cs-CZ" smtClean="0"/>
              <a:t>11.08.2024</a:t>
            </a:fld>
            <a:endParaRPr lang="cs-CZ"/>
          </a:p>
        </p:txBody>
      </p:sp>
      <p:sp>
        <p:nvSpPr>
          <p:cNvPr id="6" name="Zástupný symbol pro zápatí 5">
            <a:extLst>
              <a:ext uri="{FF2B5EF4-FFF2-40B4-BE49-F238E27FC236}">
                <a16:creationId xmlns:a16="http://schemas.microsoft.com/office/drawing/2014/main" id="{6DE3E8F9-D727-4E8A-A4C5-B3731A5275A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91C22B-B143-49E5-AD85-4925954B17D5}"/>
              </a:ext>
            </a:extLst>
          </p:cNvPr>
          <p:cNvSpPr>
            <a:spLocks noGrp="1"/>
          </p:cNvSpPr>
          <p:nvPr>
            <p:ph type="sldNum" sz="quarter" idx="12"/>
          </p:nvPr>
        </p:nvSpPr>
        <p:spPr/>
        <p:txBody>
          <a:bodyPr/>
          <a:lstStyle/>
          <a:p>
            <a:fld id="{DF0393B7-788B-425F-A0B3-5311E85EC286}" type="slidenum">
              <a:rPr lang="cs-CZ" smtClean="0"/>
              <a:t>‹#›</a:t>
            </a:fld>
            <a:endParaRPr lang="cs-CZ"/>
          </a:p>
        </p:txBody>
      </p:sp>
    </p:spTree>
    <p:extLst>
      <p:ext uri="{BB962C8B-B14F-4D97-AF65-F5344CB8AC3E}">
        <p14:creationId xmlns:p14="http://schemas.microsoft.com/office/powerpoint/2010/main" val="23547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49DF596-1CE5-4610-A362-FB58E7C4B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9FC5853-11D1-474E-8BC8-6629EB385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55EDF9A-11EE-472F-AED0-8FAB8B011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12BC9-D626-4D25-B81F-64EBA05965CE}" type="datetimeFigureOut">
              <a:rPr lang="cs-CZ" smtClean="0"/>
              <a:t>11.08.2024</a:t>
            </a:fld>
            <a:endParaRPr lang="cs-CZ"/>
          </a:p>
        </p:txBody>
      </p:sp>
      <p:sp>
        <p:nvSpPr>
          <p:cNvPr id="5" name="Zástupný symbol pro zápatí 4">
            <a:extLst>
              <a:ext uri="{FF2B5EF4-FFF2-40B4-BE49-F238E27FC236}">
                <a16:creationId xmlns:a16="http://schemas.microsoft.com/office/drawing/2014/main" id="{E59FC91D-DD30-445F-A89F-A77C865B3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17E017E-7887-4A08-AB5E-4E0EC3AC9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393B7-788B-425F-A0B3-5311E85EC286}" type="slidenum">
              <a:rPr lang="cs-CZ" smtClean="0"/>
              <a:t>‹#›</a:t>
            </a:fld>
            <a:endParaRPr lang="cs-CZ"/>
          </a:p>
        </p:txBody>
      </p:sp>
    </p:spTree>
    <p:extLst>
      <p:ext uri="{BB962C8B-B14F-4D97-AF65-F5344CB8AC3E}">
        <p14:creationId xmlns:p14="http://schemas.microsoft.com/office/powerpoint/2010/main" val="1848057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9DD507E-538E-4925-B4F4-D170458D029D}"/>
              </a:ext>
            </a:extLst>
          </p:cNvPr>
          <p:cNvSpPr>
            <a:spLocks noGrp="1"/>
          </p:cNvSpPr>
          <p:nvPr>
            <p:ph type="title"/>
          </p:nvPr>
        </p:nvSpPr>
        <p:spPr>
          <a:xfrm>
            <a:off x="5297762" y="329184"/>
            <a:ext cx="6251110" cy="1783080"/>
          </a:xfrm>
        </p:spPr>
        <p:txBody>
          <a:bodyPr anchor="b">
            <a:normAutofit/>
          </a:bodyPr>
          <a:lstStyle/>
          <a:p>
            <a:r>
              <a:rPr lang="cs-CZ" sz="5400"/>
              <a:t>Výukový program Zelenina </a:t>
            </a:r>
          </a:p>
        </p:txBody>
      </p:sp>
      <p:pic>
        <p:nvPicPr>
          <p:cNvPr id="5" name="Obrázek 4" descr="Obsah obrázku strom, exteriér, tráva, obloha&#10;&#10;Popis byl vytvořen automaticky">
            <a:extLst>
              <a:ext uri="{FF2B5EF4-FFF2-40B4-BE49-F238E27FC236}">
                <a16:creationId xmlns:a16="http://schemas.microsoft.com/office/drawing/2014/main" id="{DF307342-4201-4D30-83C3-1274DC1CC35E}"/>
              </a:ext>
            </a:extLst>
          </p:cNvPr>
          <p:cNvPicPr>
            <a:picLocks noChangeAspect="1"/>
          </p:cNvPicPr>
          <p:nvPr/>
        </p:nvPicPr>
        <p:blipFill rotWithShape="1">
          <a:blip r:embed="rId2">
            <a:extLst>
              <a:ext uri="{28A0092B-C50C-407E-A947-70E740481C1C}">
                <a14:useLocalDpi xmlns:a14="http://schemas.microsoft.com/office/drawing/2010/main" val="0"/>
              </a:ext>
            </a:extLst>
          </a:blip>
          <a:srcRect l="39700" r="2210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6DB36A3-2127-4C7E-ADA6-DC6F44966156}"/>
              </a:ext>
            </a:extLst>
          </p:cNvPr>
          <p:cNvSpPr>
            <a:spLocks noGrp="1"/>
          </p:cNvSpPr>
          <p:nvPr>
            <p:ph idx="1"/>
          </p:nvPr>
        </p:nvSpPr>
        <p:spPr>
          <a:xfrm>
            <a:off x="5297762" y="2706624"/>
            <a:ext cx="6251110" cy="3483864"/>
          </a:xfrm>
        </p:spPr>
        <p:txBody>
          <a:bodyPr>
            <a:normAutofit/>
          </a:bodyPr>
          <a:lstStyle/>
          <a:p>
            <a:r>
              <a:rPr lang="cs-CZ" sz="2200" b="1">
                <a:effectLst/>
                <a:latin typeface="Calibri" panose="020F0502020204030204" pitchFamily="34" charset="0"/>
                <a:ea typeface="Calibri" panose="020F0502020204030204" pitchFamily="34" charset="0"/>
                <a:cs typeface="Times New Roman" panose="02020603050405020304" pitchFamily="18" charset="0"/>
              </a:rPr>
              <a:t>K organizaci výuky:</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p>
            <a:r>
              <a:rPr lang="cs-CZ" sz="2200" i="1">
                <a:effectLst/>
                <a:latin typeface="Calibri" panose="020F0502020204030204" pitchFamily="34" charset="0"/>
                <a:ea typeface="Calibri" panose="020F0502020204030204" pitchFamily="34" charset="0"/>
                <a:cs typeface="Times New Roman" panose="02020603050405020304" pitchFamily="18" charset="0"/>
              </a:rPr>
              <a:t>Doporučený věk žáků: </a:t>
            </a:r>
            <a:r>
              <a:rPr lang="cs-CZ" sz="2200" b="1" i="1">
                <a:effectLst/>
                <a:latin typeface="Calibri" panose="020F0502020204030204" pitchFamily="34" charset="0"/>
                <a:ea typeface="Calibri" panose="020F0502020204030204" pitchFamily="34" charset="0"/>
                <a:cs typeface="Times New Roman" panose="02020603050405020304" pitchFamily="18" charset="0"/>
              </a:rPr>
              <a:t>III. nebo IV. ročník, podzim</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p>
            <a:r>
              <a:rPr lang="cs-CZ" sz="2200" i="1">
                <a:effectLst/>
                <a:latin typeface="Calibri" panose="020F0502020204030204" pitchFamily="34" charset="0"/>
                <a:ea typeface="Calibri" panose="020F0502020204030204" pitchFamily="34" charset="0"/>
                <a:cs typeface="Times New Roman" panose="02020603050405020304" pitchFamily="18" charset="0"/>
              </a:rPr>
              <a:t>Organizace dle sociálního hlediska: </a:t>
            </a:r>
            <a:r>
              <a:rPr lang="cs-CZ" sz="2200" b="1" i="1">
                <a:effectLst/>
                <a:latin typeface="Calibri" panose="020F0502020204030204" pitchFamily="34" charset="0"/>
                <a:ea typeface="Calibri" panose="020F0502020204030204" pitchFamily="34" charset="0"/>
                <a:cs typeface="Times New Roman" panose="02020603050405020304" pitchFamily="18" charset="0"/>
              </a:rPr>
              <a:t>střídání hromadné a skupinové formy výuky</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p>
            <a:r>
              <a:rPr lang="cs-CZ" sz="2200" i="1">
                <a:effectLst/>
                <a:latin typeface="Calibri" panose="020F0502020204030204" pitchFamily="34" charset="0"/>
                <a:ea typeface="Calibri" panose="020F0502020204030204" pitchFamily="34" charset="0"/>
                <a:cs typeface="Times New Roman" panose="02020603050405020304" pitchFamily="18" charset="0"/>
              </a:rPr>
              <a:t>Organizace dle normativního hlediska: </a:t>
            </a:r>
            <a:r>
              <a:rPr lang="cs-CZ" sz="2200" b="1" i="1">
                <a:effectLst/>
                <a:latin typeface="Calibri" panose="020F0502020204030204" pitchFamily="34" charset="0"/>
                <a:ea typeface="Calibri" panose="020F0502020204030204" pitchFamily="34" charset="0"/>
                <a:cs typeface="Times New Roman" panose="02020603050405020304" pitchFamily="18" charset="0"/>
              </a:rPr>
              <a:t>terénní výuka</a:t>
            </a:r>
            <a:r>
              <a:rPr lang="cs-CZ" sz="2200" i="1">
                <a:effectLst/>
                <a:latin typeface="Calibri" panose="020F0502020204030204" pitchFamily="34" charset="0"/>
                <a:ea typeface="Calibri" panose="020F0502020204030204" pitchFamily="34" charset="0"/>
                <a:cs typeface="Times New Roman" panose="02020603050405020304" pitchFamily="18" charset="0"/>
              </a:rPr>
              <a:t> (výuka na školní zahradě)</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p>
            <a:r>
              <a:rPr lang="cs-CZ" sz="2200" i="1">
                <a:effectLst/>
                <a:latin typeface="Calibri" panose="020F0502020204030204" pitchFamily="34" charset="0"/>
                <a:ea typeface="Calibri" panose="020F0502020204030204" pitchFamily="34" charset="0"/>
                <a:cs typeface="Times New Roman" panose="02020603050405020304" pitchFamily="18" charset="0"/>
              </a:rPr>
              <a:t>Doporučený čas: </a:t>
            </a:r>
            <a:r>
              <a:rPr lang="cs-CZ" sz="2200" b="1" i="1">
                <a:effectLst/>
                <a:latin typeface="Calibri" panose="020F0502020204030204" pitchFamily="34" charset="0"/>
                <a:ea typeface="Calibri" panose="020F0502020204030204" pitchFamily="34" charset="0"/>
                <a:cs typeface="Times New Roman" panose="02020603050405020304" pitchFamily="18" charset="0"/>
              </a:rPr>
              <a:t>90 min</a:t>
            </a:r>
            <a:endParaRPr lang="cs-CZ" sz="2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200"/>
          </a:p>
        </p:txBody>
      </p:sp>
    </p:spTree>
    <p:extLst>
      <p:ext uri="{BB962C8B-B14F-4D97-AF65-F5344CB8AC3E}">
        <p14:creationId xmlns:p14="http://schemas.microsoft.com/office/powerpoint/2010/main" val="358961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Zástupný obsah 4" descr="Obsah obrázku strom, tráva, exteriér, příroda&#10;&#10;Popis byl vytvořen automaticky">
            <a:extLst>
              <a:ext uri="{FF2B5EF4-FFF2-40B4-BE49-F238E27FC236}">
                <a16:creationId xmlns:a16="http://schemas.microsoft.com/office/drawing/2014/main" id="{C4427162-89F3-49B7-8F22-0C077AFE45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988" r="22516"/>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2" name="Freeform: Shape 1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331F634-C14F-4C4D-BB20-8A1146E19B66}"/>
              </a:ext>
            </a:extLst>
          </p:cNvPr>
          <p:cNvSpPr>
            <a:spLocks noGrp="1"/>
          </p:cNvSpPr>
          <p:nvPr>
            <p:ph type="title"/>
          </p:nvPr>
        </p:nvSpPr>
        <p:spPr>
          <a:xfrm>
            <a:off x="662060" y="356054"/>
            <a:ext cx="4782458" cy="1325563"/>
          </a:xfrm>
        </p:spPr>
        <p:txBody>
          <a:bodyPr vert="horz" lIns="91440" tIns="45720" rIns="91440" bIns="45720" rtlCol="0" anchor="ctr">
            <a:normAutofit fontScale="90000"/>
          </a:bodyPr>
          <a:lstStyle/>
          <a:p>
            <a:r>
              <a:rPr lang="en-US" b="1" dirty="0"/>
              <a:t>DISKUSE: </a:t>
            </a:r>
            <a:r>
              <a:rPr lang="en-US" dirty="0"/>
              <a:t>(</a:t>
            </a:r>
            <a:r>
              <a:rPr lang="en-US" dirty="0" err="1"/>
              <a:t>hromadně</a:t>
            </a:r>
            <a:r>
              <a:rPr lang="en-US" dirty="0"/>
              <a:t>)</a:t>
            </a:r>
            <a:br>
              <a:rPr lang="en-US" dirty="0"/>
            </a:br>
            <a:endParaRPr lang="en-US" dirty="0"/>
          </a:p>
        </p:txBody>
      </p:sp>
      <p:sp>
        <p:nvSpPr>
          <p:cNvPr id="7" name="TextovéPole 6">
            <a:extLst>
              <a:ext uri="{FF2B5EF4-FFF2-40B4-BE49-F238E27FC236}">
                <a16:creationId xmlns:a16="http://schemas.microsoft.com/office/drawing/2014/main" id="{A40543E8-69E4-4407-BF2C-18B9757B9BE6}"/>
              </a:ext>
            </a:extLst>
          </p:cNvPr>
          <p:cNvSpPr txBox="1"/>
          <p:nvPr/>
        </p:nvSpPr>
        <p:spPr>
          <a:xfrm>
            <a:off x="804672" y="2871982"/>
            <a:ext cx="4782458" cy="3181684"/>
          </a:xfrm>
          <a:prstGeom prst="rect">
            <a:avLst/>
          </a:prstGeom>
        </p:spPr>
        <p:txBody>
          <a:bodyPr vert="horz" lIns="91440" tIns="45720" rIns="91440" bIns="45720" rtlCol="0" anchor="t">
            <a:normAutofit/>
          </a:bodyPr>
          <a:lstStyle/>
          <a:p>
            <a:pPr>
              <a:lnSpc>
                <a:spcPct val="90000"/>
              </a:lnSpc>
              <a:spcAft>
                <a:spcPts val="600"/>
              </a:spcAft>
            </a:pPr>
            <a:r>
              <a:rPr lang="en-US" dirty="0" err="1">
                <a:effectLst/>
              </a:rPr>
              <a:t>Učitel</a:t>
            </a:r>
            <a:r>
              <a:rPr lang="en-US" dirty="0">
                <a:effectLst/>
              </a:rPr>
              <a:t> </a:t>
            </a:r>
            <a:r>
              <a:rPr lang="en-US" dirty="0" err="1">
                <a:effectLst/>
              </a:rPr>
              <a:t>všem</a:t>
            </a:r>
            <a:r>
              <a:rPr lang="en-US" dirty="0">
                <a:effectLst/>
              </a:rPr>
              <a:t> </a:t>
            </a:r>
            <a:r>
              <a:rPr lang="en-US" dirty="0" err="1">
                <a:effectLst/>
              </a:rPr>
              <a:t>skupinkám</a:t>
            </a:r>
            <a:r>
              <a:rPr lang="en-US" dirty="0">
                <a:effectLst/>
              </a:rPr>
              <a:t> </a:t>
            </a:r>
            <a:r>
              <a:rPr lang="en-US" dirty="0" err="1">
                <a:effectLst/>
              </a:rPr>
              <a:t>položí</a:t>
            </a:r>
            <a:r>
              <a:rPr lang="en-US" dirty="0">
                <a:effectLst/>
              </a:rPr>
              <a:t> </a:t>
            </a:r>
            <a:r>
              <a:rPr lang="en-US" dirty="0" err="1">
                <a:effectLst/>
              </a:rPr>
              <a:t>otázku</a:t>
            </a:r>
            <a:r>
              <a:rPr lang="en-US" dirty="0">
                <a:effectLst/>
              </a:rPr>
              <a:t>: </a:t>
            </a:r>
            <a:r>
              <a:rPr lang="en-US" dirty="0" err="1">
                <a:effectLst/>
              </a:rPr>
              <a:t>Kde</a:t>
            </a:r>
            <a:r>
              <a:rPr lang="en-US" dirty="0">
                <a:effectLst/>
              </a:rPr>
              <a:t> se </a:t>
            </a:r>
            <a:r>
              <a:rPr lang="en-US" dirty="0" err="1">
                <a:effectLst/>
              </a:rPr>
              <a:t>využívá</a:t>
            </a:r>
            <a:r>
              <a:rPr lang="en-US" dirty="0">
                <a:effectLst/>
              </a:rPr>
              <a:t> </a:t>
            </a:r>
            <a:r>
              <a:rPr lang="en-US" dirty="0" err="1">
                <a:effectLst/>
              </a:rPr>
              <a:t>třídění</a:t>
            </a:r>
            <a:r>
              <a:rPr lang="en-US" dirty="0">
                <a:effectLst/>
              </a:rPr>
              <a:t> </a:t>
            </a:r>
            <a:r>
              <a:rPr lang="en-US" dirty="0" err="1">
                <a:effectLst/>
              </a:rPr>
              <a:t>zeleniny</a:t>
            </a:r>
            <a:r>
              <a:rPr lang="en-US" dirty="0">
                <a:effectLst/>
              </a:rPr>
              <a:t>? </a:t>
            </a:r>
            <a:endParaRPr lang="cs-CZ" dirty="0">
              <a:effectLst/>
            </a:endParaRPr>
          </a:p>
          <a:p>
            <a:pPr>
              <a:lnSpc>
                <a:spcPct val="90000"/>
              </a:lnSpc>
              <a:spcAft>
                <a:spcPts val="600"/>
              </a:spcAft>
            </a:pPr>
            <a:endParaRPr lang="cs-CZ" dirty="0"/>
          </a:p>
          <a:p>
            <a:pPr>
              <a:lnSpc>
                <a:spcPct val="90000"/>
              </a:lnSpc>
              <a:spcAft>
                <a:spcPts val="600"/>
              </a:spcAft>
            </a:pPr>
            <a:r>
              <a:rPr lang="en-US" dirty="0" err="1">
                <a:effectLst/>
              </a:rPr>
              <a:t>Žáci</a:t>
            </a:r>
            <a:r>
              <a:rPr lang="en-US" dirty="0">
                <a:effectLst/>
              </a:rPr>
              <a:t> </a:t>
            </a:r>
            <a:r>
              <a:rPr lang="en-US" dirty="0" err="1">
                <a:effectLst/>
              </a:rPr>
              <a:t>navrhují</a:t>
            </a:r>
            <a:r>
              <a:rPr lang="en-US" dirty="0">
                <a:effectLst/>
              </a:rPr>
              <a:t>, </a:t>
            </a:r>
            <a:r>
              <a:rPr lang="en-US" dirty="0" err="1">
                <a:effectLst/>
              </a:rPr>
              <a:t>kde</a:t>
            </a:r>
            <a:r>
              <a:rPr lang="en-US" dirty="0">
                <a:effectLst/>
              </a:rPr>
              <a:t> by </a:t>
            </a:r>
            <a:r>
              <a:rPr lang="en-US" dirty="0" err="1">
                <a:effectLst/>
              </a:rPr>
              <a:t>bylo</a:t>
            </a:r>
            <a:r>
              <a:rPr lang="en-US" dirty="0">
                <a:effectLst/>
              </a:rPr>
              <a:t> </a:t>
            </a:r>
            <a:r>
              <a:rPr lang="en-US" dirty="0" err="1">
                <a:effectLst/>
              </a:rPr>
              <a:t>možné</a:t>
            </a:r>
            <a:r>
              <a:rPr lang="en-US" dirty="0">
                <a:effectLst/>
              </a:rPr>
              <a:t> </a:t>
            </a:r>
            <a:r>
              <a:rPr lang="en-US" dirty="0" err="1">
                <a:effectLst/>
              </a:rPr>
              <a:t>využití</a:t>
            </a:r>
            <a:r>
              <a:rPr lang="en-US" dirty="0">
                <a:effectLst/>
              </a:rPr>
              <a:t> </a:t>
            </a:r>
            <a:r>
              <a:rPr lang="en-US" dirty="0" err="1">
                <a:effectLst/>
              </a:rPr>
              <a:t>třídění</a:t>
            </a:r>
            <a:r>
              <a:rPr lang="en-US" dirty="0">
                <a:effectLst/>
              </a:rPr>
              <a:t> </a:t>
            </a:r>
            <a:r>
              <a:rPr lang="en-US" dirty="0" err="1">
                <a:effectLst/>
              </a:rPr>
              <a:t>zeleniny</a:t>
            </a:r>
            <a:r>
              <a:rPr lang="cs-CZ" dirty="0"/>
              <a:t> – v </a:t>
            </a:r>
            <a:r>
              <a:rPr lang="cs-CZ" dirty="0" err="1"/>
              <a:t>kuchažkách</a:t>
            </a:r>
            <a:r>
              <a:rPr lang="cs-CZ" dirty="0"/>
              <a:t>, při nákupu osiva, v publikacích o pěstování zeleniny …</a:t>
            </a:r>
          </a:p>
          <a:p>
            <a:pPr>
              <a:lnSpc>
                <a:spcPct val="90000"/>
              </a:lnSpc>
              <a:spcAft>
                <a:spcPts val="600"/>
              </a:spcAft>
            </a:pPr>
            <a:endParaRPr lang="en-US" dirty="0"/>
          </a:p>
        </p:txBody>
      </p:sp>
    </p:spTree>
    <p:extLst>
      <p:ext uri="{BB962C8B-B14F-4D97-AF65-F5344CB8AC3E}">
        <p14:creationId xmlns:p14="http://schemas.microsoft.com/office/powerpoint/2010/main" val="26705100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242488-4846-4C2C-810F-FCD360F5FD78}"/>
              </a:ext>
            </a:extLst>
          </p:cNvPr>
          <p:cNvSpPr>
            <a:spLocks noGrp="1"/>
          </p:cNvSpPr>
          <p:nvPr>
            <p:ph type="title"/>
          </p:nvPr>
        </p:nvSpPr>
        <p:spPr>
          <a:xfrm>
            <a:off x="748405" y="103529"/>
            <a:ext cx="5314536" cy="1325563"/>
          </a:xfrm>
        </p:spPr>
        <p:txBody>
          <a:bodyPr>
            <a:normAutofit/>
          </a:bodyPr>
          <a:lstStyle/>
          <a:p>
            <a:r>
              <a:rPr lang="cs-CZ" sz="2800" b="1" dirty="0">
                <a:effectLst/>
                <a:latin typeface="Calibri" panose="020F0502020204030204" pitchFamily="34" charset="0"/>
                <a:ea typeface="Calibri" panose="020F0502020204030204" pitchFamily="34" charset="0"/>
                <a:cs typeface="Times New Roman" panose="02020603050405020304" pitchFamily="18" charset="0"/>
              </a:rPr>
              <a:t>ZÁVĚREČNÁ SOUTĚŽ: (hromadně)</a:t>
            </a:r>
            <a:endParaRPr lang="cs-CZ" sz="2800" dirty="0"/>
          </a:p>
        </p:txBody>
      </p:sp>
      <p:sp>
        <p:nvSpPr>
          <p:cNvPr id="3" name="Zástupný obsah 2">
            <a:extLst>
              <a:ext uri="{FF2B5EF4-FFF2-40B4-BE49-F238E27FC236}">
                <a16:creationId xmlns:a16="http://schemas.microsoft.com/office/drawing/2014/main" id="{CE8CD82E-BC71-4410-89AD-E81161D1FA4B}"/>
              </a:ext>
            </a:extLst>
          </p:cNvPr>
          <p:cNvSpPr>
            <a:spLocks noGrp="1"/>
          </p:cNvSpPr>
          <p:nvPr>
            <p:ph idx="1"/>
          </p:nvPr>
        </p:nvSpPr>
        <p:spPr>
          <a:xfrm>
            <a:off x="354563" y="1623527"/>
            <a:ext cx="6102221" cy="4767941"/>
          </a:xfrm>
        </p:spPr>
        <p:txBody>
          <a:bodyPr anchor="t">
            <a:normAutofit fontScale="92500" lnSpcReduction="20000"/>
          </a:bodyPr>
          <a:lstStyle/>
          <a:p>
            <a:r>
              <a:rPr lang="cs-CZ" sz="2000" dirty="0">
                <a:effectLst/>
                <a:latin typeface="Calibri" panose="020F0502020204030204" pitchFamily="34" charset="0"/>
                <a:ea typeface="Calibri" panose="020F0502020204030204" pitchFamily="34" charset="0"/>
                <a:cs typeface="Times New Roman" panose="02020603050405020304" pitchFamily="18" charset="0"/>
              </a:rPr>
              <a:t>Žáci jsou rozděleni na </a:t>
            </a:r>
            <a:r>
              <a:rPr lang="cs-CZ" sz="2000" dirty="0">
                <a:latin typeface="Calibri" panose="020F0502020204030204" pitchFamily="34" charset="0"/>
                <a:ea typeface="Calibri" panose="020F0502020204030204" pitchFamily="34" charset="0"/>
                <a:cs typeface="Times New Roman" panose="02020603050405020304" pitchFamily="18" charset="0"/>
              </a:rPr>
              <a:t>6</a:t>
            </a:r>
            <a:r>
              <a:rPr lang="cs-CZ" sz="2000" dirty="0">
                <a:effectLst/>
                <a:latin typeface="Calibri" panose="020F0502020204030204" pitchFamily="34" charset="0"/>
                <a:ea typeface="Calibri" panose="020F0502020204030204" pitchFamily="34" charset="0"/>
                <a:cs typeface="Times New Roman" panose="02020603050405020304" pitchFamily="18" charset="0"/>
              </a:rPr>
              <a:t> skupin, stojí v řadě, před každou skupinou leží prázdná bedýnka.  V prostoru před nimi je rozmístěna zelenina. </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Na pokyn učitele běží vždy jeden žák ze skupiny a hledá zeleninu, kterou učitel označil - Např. „Najdi a přines jeden kus plodové zeleniny. Přines dva kusy zeleniny jednoho druhu, ale různých odrůd.“ Správně přinesenou zeleninu vkládají žáci do bedýnky, chybně přinesená zelenina se vrací zpět do výběru.</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Na závěr se spočítá, kdo má ve své bedýnce nejvíce kusů zeleniny. Učitel společně se žáky přepočítává kusy zeleniny, každý kus zeleniny musí žáci správně zařadit. Pokud jej zařadí chybně, učitel má právo zeleninu z bedýnky odebrat.</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Podle počtu správně přinesených a zařazených kusů zeleniny se určí pořadí. Jednotlivé skupiny si dle pořadí vyberou odměnu – ochutnávkový talíř.</a:t>
            </a:r>
          </a:p>
          <a:p>
            <a:r>
              <a:rPr lang="cs-CZ" sz="2000" dirty="0">
                <a:latin typeface="Calibri" panose="020F0502020204030204" pitchFamily="34" charset="0"/>
                <a:ea typeface="Calibri" panose="020F0502020204030204" pitchFamily="34" charset="0"/>
                <a:cs typeface="Times New Roman" panose="02020603050405020304" pitchFamily="18" charset="0"/>
              </a:rPr>
              <a:t>Za odměnu si mohou vybrat jeden z připravených talířů zeleniny z úlohy 4b.</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3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ABA923FA-35B0-4F5B-931D-02EC21A3A3BD}"/>
              </a:ext>
            </a:extLst>
          </p:cNvPr>
          <p:cNvPicPr>
            <a:picLocks noChangeAspect="1"/>
          </p:cNvPicPr>
          <p:nvPr/>
        </p:nvPicPr>
        <p:blipFill rotWithShape="1">
          <a:blip r:embed="rId2">
            <a:extLst>
              <a:ext uri="{28A0092B-C50C-407E-A947-70E740481C1C}">
                <a14:useLocalDpi xmlns:a14="http://schemas.microsoft.com/office/drawing/2010/main" val="0"/>
              </a:ext>
            </a:extLst>
          </a:blip>
          <a:srcRect t="13723" b="2782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559449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55A50D-7AED-40C6-A13A-A4AF3A62EF57}"/>
              </a:ext>
            </a:extLst>
          </p:cNvPr>
          <p:cNvSpPr>
            <a:spLocks noGrp="1"/>
          </p:cNvSpPr>
          <p:nvPr>
            <p:ph type="title"/>
          </p:nvPr>
        </p:nvSpPr>
        <p:spPr>
          <a:xfrm>
            <a:off x="804673" y="1445494"/>
            <a:ext cx="3616856" cy="4376572"/>
          </a:xfrm>
        </p:spPr>
        <p:txBody>
          <a:bodyPr anchor="ctr">
            <a:normAutofit/>
          </a:bodyPr>
          <a:lstStyle/>
          <a:p>
            <a:r>
              <a:rPr lang="cs-CZ" dirty="0"/>
              <a:t>Porovnejte, které z cílů splnil prezentovaný výukový program ZELENINA.</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D88EF33-C53B-4DB6-B504-D98C1AE17DBA}"/>
              </a:ext>
            </a:extLst>
          </p:cNvPr>
          <p:cNvSpPr>
            <a:spLocks noGrp="1"/>
          </p:cNvSpPr>
          <p:nvPr>
            <p:ph idx="1"/>
          </p:nvPr>
        </p:nvSpPr>
        <p:spPr>
          <a:xfrm>
            <a:off x="6096000" y="1399032"/>
            <a:ext cx="5501834" cy="4471416"/>
          </a:xfrm>
        </p:spPr>
        <p:txBody>
          <a:bodyPr anchor="ctr">
            <a:normAutofit/>
          </a:bodyPr>
          <a:lstStyle/>
          <a:p>
            <a:pPr marL="0" indent="0">
              <a:buNone/>
            </a:pPr>
            <a:r>
              <a:rPr lang="cs-CZ" sz="1900" b="1" u="sng">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Dílčí cíle výuky:</a:t>
            </a:r>
            <a:endParaRPr lang="cs-CZ" sz="1900" u="sng">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cs-CZ" sz="1900" b="1" i="1">
                <a:solidFill>
                  <a:schemeClr val="bg1"/>
                </a:solidFill>
                <a:latin typeface="Calibri" panose="020F0502020204030204" pitchFamily="34" charset="0"/>
                <a:ea typeface="Calibri" panose="020F0502020204030204" pitchFamily="34" charset="0"/>
                <a:cs typeface="Times New Roman" panose="02020603050405020304" pitchFamily="18" charset="0"/>
              </a:rPr>
              <a:t>Žák pozná a pojmenuje jednotlivé druhy zeleniny.</a:t>
            </a:r>
          </a:p>
          <a:p>
            <a:pPr marL="342900" lvl="0" indent="-342900">
              <a:buFont typeface="Symbol" panose="05050102010706020507" pitchFamily="18" charset="2"/>
              <a:buChar char=""/>
            </a:pPr>
            <a:r>
              <a:rPr lang="cs-CZ" sz="1900" b="1" i="1">
                <a:solidFill>
                  <a:schemeClr val="bg1"/>
                </a:solidFill>
                <a:latin typeface="Calibri" panose="020F0502020204030204" pitchFamily="34" charset="0"/>
                <a:ea typeface="Calibri" panose="020F0502020204030204" pitchFamily="34" charset="0"/>
                <a:cs typeface="Times New Roman" panose="02020603050405020304" pitchFamily="18" charset="0"/>
              </a:rPr>
              <a:t>Žák pojmenuje část zeleniny, pro kterou se pěstuje</a:t>
            </a:r>
            <a:r>
              <a:rPr lang="cs-CZ" sz="1900" i="1">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cs-CZ" sz="19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Žák definuje svými slovy pojem ODRŮDA a na příkladech zeleniny uvádí, které druhy zeleniny mají více odrůd.</a:t>
            </a:r>
            <a:endParaRPr lang="cs-CZ" sz="1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s-CZ" sz="19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Žák třídí zeleninu do uživatelských skupin.</a:t>
            </a:r>
            <a:endParaRPr lang="cs-CZ" sz="1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s-CZ" sz="19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Žák poznává zeleninu hmatem, čichem, chutí.</a:t>
            </a:r>
          </a:p>
          <a:p>
            <a:pPr marL="342900" lvl="0" indent="-342900">
              <a:buFont typeface="Symbol" panose="05050102010706020507" pitchFamily="18" charset="2"/>
              <a:buChar char=""/>
            </a:pPr>
            <a:r>
              <a:rPr lang="cs-CZ" sz="1900" b="1" i="1">
                <a:solidFill>
                  <a:schemeClr val="bg1"/>
                </a:solidFill>
                <a:latin typeface="Calibri" panose="020F0502020204030204" pitchFamily="34" charset="0"/>
                <a:cs typeface="Times New Roman" panose="02020603050405020304" pitchFamily="18" charset="0"/>
              </a:rPr>
              <a:t>Žák dodržuje hygienická a bezpečnostní pravidla při přípravě zeleniny.</a:t>
            </a:r>
          </a:p>
          <a:p>
            <a:pPr marL="0" lvl="0" indent="0">
              <a:buNone/>
            </a:pPr>
            <a:r>
              <a:rPr lang="cs-CZ" sz="1900" b="1" i="1">
                <a:solidFill>
                  <a:schemeClr val="bg1"/>
                </a:solidFill>
                <a:latin typeface="Calibri" panose="020F0502020204030204" pitchFamily="34" charset="0"/>
                <a:cs typeface="Times New Roman" panose="02020603050405020304" pitchFamily="18" charset="0"/>
              </a:rPr>
              <a:t> </a:t>
            </a:r>
            <a:endParaRPr lang="cs-CZ" sz="1900">
              <a:solidFill>
                <a:schemeClr val="bg1"/>
              </a:solidFill>
            </a:endParaRPr>
          </a:p>
        </p:txBody>
      </p:sp>
    </p:spTree>
    <p:extLst>
      <p:ext uri="{BB962C8B-B14F-4D97-AF65-F5344CB8AC3E}">
        <p14:creationId xmlns:p14="http://schemas.microsoft.com/office/powerpoint/2010/main" val="15422679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D2BDC3-C355-4852-A194-23C543CF9B47}"/>
              </a:ext>
            </a:extLst>
          </p:cNvPr>
          <p:cNvSpPr>
            <a:spLocks noGrp="1"/>
          </p:cNvSpPr>
          <p:nvPr>
            <p:ph type="title"/>
          </p:nvPr>
        </p:nvSpPr>
        <p:spPr>
          <a:xfrm>
            <a:off x="762001" y="803325"/>
            <a:ext cx="5314536" cy="1325563"/>
          </a:xfrm>
        </p:spPr>
        <p:txBody>
          <a:bodyPr>
            <a:normAutofit/>
          </a:bodyPr>
          <a:lstStyle/>
          <a:p>
            <a:r>
              <a:rPr lang="cs-CZ" sz="4100" b="1">
                <a:latin typeface="Calibri" panose="020F0502020204030204" pitchFamily="34" charset="0"/>
                <a:ea typeface="Calibri" panose="020F0502020204030204" pitchFamily="34" charset="0"/>
                <a:cs typeface="Times New Roman" panose="02020603050405020304" pitchFamily="18" charset="0"/>
              </a:rPr>
              <a:t>1) POZNÁVÁNÍ ZELENINY: (hromadně)</a:t>
            </a:r>
            <a:endParaRPr lang="cs-CZ" sz="4100"/>
          </a:p>
        </p:txBody>
      </p:sp>
      <p:sp>
        <p:nvSpPr>
          <p:cNvPr id="7" name="Zástupný obsah 6">
            <a:extLst>
              <a:ext uri="{FF2B5EF4-FFF2-40B4-BE49-F238E27FC236}">
                <a16:creationId xmlns:a16="http://schemas.microsoft.com/office/drawing/2014/main" id="{46909849-A2AA-4190-8CE5-E1666186C707}"/>
              </a:ext>
            </a:extLst>
          </p:cNvPr>
          <p:cNvSpPr>
            <a:spLocks noGrp="1"/>
          </p:cNvSpPr>
          <p:nvPr>
            <p:ph idx="1"/>
          </p:nvPr>
        </p:nvSpPr>
        <p:spPr>
          <a:xfrm>
            <a:off x="762000" y="2279018"/>
            <a:ext cx="5314543" cy="3375920"/>
          </a:xfrm>
        </p:spPr>
        <p:txBody>
          <a:bodyPr anchor="t">
            <a:normAutofit/>
          </a:bodyPr>
          <a:lstStyle/>
          <a:p>
            <a:pPr marL="0" indent="0">
              <a:buNone/>
            </a:pPr>
            <a:r>
              <a:rPr lang="cs-CZ" sz="1700">
                <a:effectLst/>
                <a:latin typeface="Calibri" panose="020F0502020204030204" pitchFamily="34" charset="0"/>
                <a:ea typeface="Calibri" panose="020F0502020204030204" pitchFamily="34" charset="0"/>
                <a:cs typeface="Times New Roman" panose="02020603050405020304" pitchFamily="18" charset="0"/>
              </a:rPr>
              <a:t>Žáci se postaví kolem velkého stolu, na kterém je zelenina přikrytá kusem látky. Úkolem žáků je postavit se vždy k vyvýšenině na látce, ohmatat zeleninu pod látkou a rozhodnout, o jakou zeleninu se jedná. Žáci postupně pojmenovávají svou zeleninu (Já si myslím, že mám …, protože …) a pak svou zeleninu vytáhnou a porovnají se svým tipem. </a:t>
            </a:r>
          </a:p>
          <a:p>
            <a:pPr lvl="1">
              <a:buFont typeface="Wingdings" panose="05000000000000000000" pitchFamily="2" charset="2"/>
              <a:buChar char="Ø"/>
            </a:pPr>
            <a:r>
              <a:rPr lang="cs-CZ" sz="1700">
                <a:effectLst/>
                <a:latin typeface="Calibri" panose="020F0502020204030204" pitchFamily="34" charset="0"/>
                <a:ea typeface="Calibri" panose="020F0502020204030204" pitchFamily="34" charset="0"/>
                <a:cs typeface="Times New Roman" panose="02020603050405020304" pitchFamily="18" charset="0"/>
              </a:rPr>
              <a:t>Pokud žák neví, mohou mu pomoci spolužáci.</a:t>
            </a:r>
          </a:p>
          <a:p>
            <a:pPr lvl="1">
              <a:buFont typeface="Wingdings" panose="05000000000000000000" pitchFamily="2" charset="2"/>
              <a:buChar char="Ø"/>
            </a:pPr>
            <a:r>
              <a:rPr lang="cs-CZ" sz="1700">
                <a:effectLst/>
                <a:latin typeface="Calibri" panose="020F0502020204030204" pitchFamily="34" charset="0"/>
                <a:ea typeface="Calibri" panose="020F0502020204030204" pitchFamily="34" charset="0"/>
                <a:cs typeface="Times New Roman" panose="02020603050405020304" pitchFamily="18" charset="0"/>
              </a:rPr>
              <a:t>Pokud neví ani spolužáci, může pomoci učitel.</a:t>
            </a:r>
          </a:p>
          <a:p>
            <a:pPr marL="0" indent="0">
              <a:buNone/>
            </a:pPr>
            <a:endParaRPr lang="cs-CZ" sz="17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700">
                <a:effectLst/>
                <a:latin typeface="Calibri" panose="020F0502020204030204" pitchFamily="34" charset="0"/>
                <a:ea typeface="Calibri" panose="020F0502020204030204" pitchFamily="34" charset="0"/>
                <a:cs typeface="Times New Roman" panose="02020603050405020304" pitchFamily="18" charset="0"/>
              </a:rPr>
              <a:t>Žáci s případnou pomocí učitele vyvodí, co označujeme pojmem ZELENINY.</a:t>
            </a:r>
          </a:p>
        </p:txBody>
      </p:sp>
      <p:sp>
        <p:nvSpPr>
          <p:cNvPr id="31" name="Freeform: Shape 3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Obrázek 8" descr="Obsah obrázku strom, exteriér, osoba&#10;&#10;Popis byl vytvořen automaticky">
            <a:extLst>
              <a:ext uri="{FF2B5EF4-FFF2-40B4-BE49-F238E27FC236}">
                <a16:creationId xmlns:a16="http://schemas.microsoft.com/office/drawing/2014/main" id="{B134EE0E-3515-4F93-AAEA-3E3ED069C0E2}"/>
              </a:ext>
            </a:extLst>
          </p:cNvPr>
          <p:cNvPicPr>
            <a:picLocks noChangeAspect="1"/>
          </p:cNvPicPr>
          <p:nvPr/>
        </p:nvPicPr>
        <p:blipFill rotWithShape="1">
          <a:blip r:embed="rId2">
            <a:extLst>
              <a:ext uri="{28A0092B-C50C-407E-A947-70E740481C1C}">
                <a14:useLocalDpi xmlns:a14="http://schemas.microsoft.com/office/drawing/2010/main" val="0"/>
              </a:ext>
            </a:extLst>
          </a:blip>
          <a:srcRect l="10545" r="3532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619055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ázek 7">
            <a:extLst>
              <a:ext uri="{FF2B5EF4-FFF2-40B4-BE49-F238E27FC236}">
                <a16:creationId xmlns:a16="http://schemas.microsoft.com/office/drawing/2014/main" id="{ABC15665-A6AB-49FA-9176-05623C85EC62}"/>
              </a:ext>
            </a:extLst>
          </p:cNvPr>
          <p:cNvPicPr/>
          <p:nvPr/>
        </p:nvPicPr>
        <p:blipFill>
          <a:blip r:embed="rId2" cstate="print"/>
          <a:stretch>
            <a:fillRect/>
          </a:stretch>
        </p:blipFill>
        <p:spPr>
          <a:xfrm>
            <a:off x="1255183" y="346167"/>
            <a:ext cx="1553947" cy="1588946"/>
          </a:xfrm>
          <a:prstGeom prst="rect">
            <a:avLst/>
          </a:prstGeom>
        </p:spPr>
      </p:pic>
      <p:pic>
        <p:nvPicPr>
          <p:cNvPr id="7" name="Obrázek 6">
            <a:extLst>
              <a:ext uri="{FF2B5EF4-FFF2-40B4-BE49-F238E27FC236}">
                <a16:creationId xmlns:a16="http://schemas.microsoft.com/office/drawing/2014/main" id="{1B83C270-DAFF-4467-8486-C6E7A7DADD62}"/>
              </a:ext>
            </a:extLst>
          </p:cNvPr>
          <p:cNvPicPr/>
          <p:nvPr/>
        </p:nvPicPr>
        <p:blipFill>
          <a:blip r:embed="rId3" cstate="print"/>
          <a:stretch>
            <a:fillRect/>
          </a:stretch>
        </p:blipFill>
        <p:spPr>
          <a:xfrm>
            <a:off x="4852972" y="346167"/>
            <a:ext cx="2313503" cy="1547944"/>
          </a:xfrm>
          <a:prstGeom prst="rect">
            <a:avLst/>
          </a:prstGeom>
        </p:spPr>
      </p:pic>
      <p:pic>
        <p:nvPicPr>
          <p:cNvPr id="4" name="Obrázek 3">
            <a:extLst>
              <a:ext uri="{FF2B5EF4-FFF2-40B4-BE49-F238E27FC236}">
                <a16:creationId xmlns:a16="http://schemas.microsoft.com/office/drawing/2014/main" id="{78BB70D7-205B-4A3D-AF23-B548BCAE8F08}"/>
              </a:ext>
            </a:extLst>
          </p:cNvPr>
          <p:cNvPicPr/>
          <p:nvPr/>
        </p:nvPicPr>
        <p:blipFill>
          <a:blip r:embed="rId4" cstate="print"/>
          <a:stretch>
            <a:fillRect/>
          </a:stretch>
        </p:blipFill>
        <p:spPr>
          <a:xfrm>
            <a:off x="8680719" y="346167"/>
            <a:ext cx="2840271" cy="1547948"/>
          </a:xfrm>
          <a:prstGeom prst="rect">
            <a:avLst/>
          </a:prstGeom>
        </p:spPr>
      </p:pic>
      <p:pic>
        <p:nvPicPr>
          <p:cNvPr id="5" name="Obrázek 4">
            <a:extLst>
              <a:ext uri="{FF2B5EF4-FFF2-40B4-BE49-F238E27FC236}">
                <a16:creationId xmlns:a16="http://schemas.microsoft.com/office/drawing/2014/main" id="{588B473A-64E4-4F37-A5DA-16AD5DD1E913}"/>
              </a:ext>
            </a:extLst>
          </p:cNvPr>
          <p:cNvPicPr/>
          <p:nvPr/>
        </p:nvPicPr>
        <p:blipFill>
          <a:blip r:embed="rId5" cstate="print"/>
          <a:stretch>
            <a:fillRect/>
          </a:stretch>
        </p:blipFill>
        <p:spPr>
          <a:xfrm>
            <a:off x="1237689" y="2639045"/>
            <a:ext cx="1588934" cy="1588934"/>
          </a:xfrm>
          <a:prstGeom prst="rect">
            <a:avLst/>
          </a:prstGeom>
        </p:spPr>
      </p:pic>
      <p:pic>
        <p:nvPicPr>
          <p:cNvPr id="6" name="Obrázek 5">
            <a:extLst>
              <a:ext uri="{FF2B5EF4-FFF2-40B4-BE49-F238E27FC236}">
                <a16:creationId xmlns:a16="http://schemas.microsoft.com/office/drawing/2014/main" id="{A4AD0FBE-B611-492D-893B-8BA1A5B932A1}"/>
              </a:ext>
            </a:extLst>
          </p:cNvPr>
          <p:cNvPicPr/>
          <p:nvPr/>
        </p:nvPicPr>
        <p:blipFill>
          <a:blip r:embed="rId6" cstate="print"/>
          <a:stretch>
            <a:fillRect/>
          </a:stretch>
        </p:blipFill>
        <p:spPr>
          <a:xfrm>
            <a:off x="1165630" y="4930536"/>
            <a:ext cx="1729888" cy="1582664"/>
          </a:xfrm>
          <a:prstGeom prst="rect">
            <a:avLst/>
          </a:prstGeom>
        </p:spPr>
      </p:pic>
      <p:sp>
        <p:nvSpPr>
          <p:cNvPr id="15" name="Rectangle 14">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4640CF5-0D62-4ACE-92FB-D4EC722362BD}"/>
              </a:ext>
            </a:extLst>
          </p:cNvPr>
          <p:cNvSpPr>
            <a:spLocks noGrp="1"/>
          </p:cNvSpPr>
          <p:nvPr>
            <p:ph type="title"/>
          </p:nvPr>
        </p:nvSpPr>
        <p:spPr>
          <a:xfrm>
            <a:off x="4586432" y="2411763"/>
            <a:ext cx="6868620" cy="1016898"/>
          </a:xfrm>
        </p:spPr>
        <p:txBody>
          <a:bodyPr>
            <a:normAutofit/>
          </a:bodyPr>
          <a:lstStyle/>
          <a:p>
            <a:r>
              <a:rPr lang="cs-CZ" sz="3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 ČÁSTI TĚLA ROSTLIN: (hromadně)</a:t>
            </a:r>
            <a:endParaRPr lang="cs-CZ" sz="3400" dirty="0">
              <a:solidFill>
                <a:srgbClr val="FFFFFF"/>
              </a:solidFill>
            </a:endParaRPr>
          </a:p>
        </p:txBody>
      </p:sp>
      <p:cxnSp>
        <p:nvCxnSpPr>
          <p:cNvPr id="17" name="Straight Connector 16">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3941ABD0-8270-43EC-B849-01006048B048}"/>
              </a:ext>
            </a:extLst>
          </p:cNvPr>
          <p:cNvSpPr>
            <a:spLocks noGrp="1"/>
          </p:cNvSpPr>
          <p:nvPr>
            <p:ph idx="1"/>
          </p:nvPr>
        </p:nvSpPr>
        <p:spPr>
          <a:xfrm>
            <a:off x="4485179" y="3428661"/>
            <a:ext cx="7206077" cy="3083172"/>
          </a:xfrm>
        </p:spPr>
        <p:txBody>
          <a:bodyPr>
            <a:normAutofit/>
          </a:bodyPr>
          <a:lstStyle/>
          <a:p>
            <a:pPr marL="0" indent="0">
              <a:buNone/>
            </a:pPr>
            <a:r>
              <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Žáci dostanou karty označující různé části rostlin. Nejprve všechny pojmy definují (KOŘEN, LIST, PLOD, CIBULE, STONEK A KVĚT). </a:t>
            </a:r>
          </a:p>
          <a:p>
            <a:pPr lvl="1">
              <a:buFont typeface="Wingdings" panose="05000000000000000000" pitchFamily="2" charset="2"/>
              <a:buChar char="Ø"/>
            </a:pPr>
            <a:r>
              <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Plod – část rostliny, která má v sobě ukrytá semínka.</a:t>
            </a:r>
          </a:p>
          <a:p>
            <a:pPr lvl="1">
              <a:buFont typeface="Wingdings" panose="05000000000000000000" pitchFamily="2" charset="2"/>
              <a:buChar char="Ø"/>
            </a:pPr>
            <a:r>
              <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List – zelené barvy, placatý.</a:t>
            </a:r>
          </a:p>
          <a:p>
            <a:pPr lvl="1">
              <a:buFont typeface="Wingdings" panose="05000000000000000000" pitchFamily="2" charset="2"/>
              <a:buChar char="Ø"/>
            </a:pPr>
            <a:r>
              <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Kořen – různé barvy, podlouhlý nebo kulatý, pod zemí.</a:t>
            </a:r>
          </a:p>
          <a:p>
            <a:pPr lvl="1">
              <a:buFont typeface="Wingdings" panose="05000000000000000000" pitchFamily="2" charset="2"/>
              <a:buChar char="Ø"/>
            </a:pPr>
            <a:r>
              <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Cibule – hodně vrstev kolem dokola.</a:t>
            </a:r>
          </a:p>
          <a:p>
            <a:pPr lvl="1">
              <a:buFont typeface="Wingdings" panose="05000000000000000000" pitchFamily="2" charset="2"/>
              <a:buChar char="Ø"/>
            </a:pPr>
            <a:r>
              <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Stonek a květ – různé barvy, stonek drží listy a květy.</a:t>
            </a:r>
          </a:p>
          <a:p>
            <a:pPr marL="0" indent="0">
              <a:buNone/>
            </a:pPr>
            <a:endPar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Následně každý žák zařadí zeleninu na správnou kartu. Ideální je postupovat po kruhu a pomáhat žákům návodnými otázkami.</a:t>
            </a:r>
          </a:p>
          <a:p>
            <a:pPr marL="0" indent="0">
              <a:buNone/>
            </a:pPr>
            <a:endParaRPr lang="cs-CZ" sz="1000" dirty="0">
              <a:solidFill>
                <a:srgbClr val="FFFFFF"/>
              </a:solidFill>
            </a:endParaRPr>
          </a:p>
        </p:txBody>
      </p:sp>
    </p:spTree>
    <p:extLst>
      <p:ext uri="{BB962C8B-B14F-4D97-AF65-F5344CB8AC3E}">
        <p14:creationId xmlns:p14="http://schemas.microsoft.com/office/powerpoint/2010/main" val="13467057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Obrázek 4" descr="Obsah obrázku strom, exteriér, rostlina&#10;&#10;Popis byl vytvořen automaticky">
            <a:extLst>
              <a:ext uri="{FF2B5EF4-FFF2-40B4-BE49-F238E27FC236}">
                <a16:creationId xmlns:a16="http://schemas.microsoft.com/office/drawing/2014/main" id="{B759B476-DC03-471B-8161-775B26FEEAE2}"/>
              </a:ext>
            </a:extLst>
          </p:cNvPr>
          <p:cNvPicPr>
            <a:picLocks noChangeAspect="1"/>
          </p:cNvPicPr>
          <p:nvPr/>
        </p:nvPicPr>
        <p:blipFill rotWithShape="1">
          <a:blip r:embed="rId2">
            <a:extLst>
              <a:ext uri="{28A0092B-C50C-407E-A947-70E740481C1C}">
                <a14:useLocalDpi xmlns:a14="http://schemas.microsoft.com/office/drawing/2010/main" val="0"/>
              </a:ext>
            </a:extLst>
          </a:blip>
          <a:srcRect t="30854" r="1" b="11667"/>
          <a:stretch/>
        </p:blipFill>
        <p:spPr>
          <a:xfrm>
            <a:off x="626590" y="317578"/>
            <a:ext cx="10851111" cy="3508437"/>
          </a:xfrm>
          <a:prstGeom prst="rect">
            <a:avLst/>
          </a:prstGeom>
        </p:spPr>
      </p:pic>
      <p:grpSp>
        <p:nvGrpSpPr>
          <p:cNvPr id="30" name="Group 2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1" name="Straight Connector 3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Nadpis 1">
            <a:extLst>
              <a:ext uri="{FF2B5EF4-FFF2-40B4-BE49-F238E27FC236}">
                <a16:creationId xmlns:a16="http://schemas.microsoft.com/office/drawing/2014/main" id="{014F15EC-5540-48A3-8BB2-71C4C84C11C3}"/>
              </a:ext>
            </a:extLst>
          </p:cNvPr>
          <p:cNvSpPr>
            <a:spLocks noGrp="1"/>
          </p:cNvSpPr>
          <p:nvPr>
            <p:ph type="title"/>
          </p:nvPr>
        </p:nvSpPr>
        <p:spPr>
          <a:xfrm>
            <a:off x="630936" y="4018137"/>
            <a:ext cx="4569060" cy="2129586"/>
          </a:xfrm>
          <a:noFill/>
        </p:spPr>
        <p:txBody>
          <a:bodyPr anchor="t">
            <a:normAutofit/>
          </a:bodyPr>
          <a:lstStyle/>
          <a:p>
            <a:r>
              <a:rPr lang="cs-CZ" sz="3700" b="1">
                <a:solidFill>
                  <a:schemeClr val="bg1"/>
                </a:solidFill>
                <a:latin typeface="Calibri" panose="020F0502020204030204" pitchFamily="34" charset="0"/>
                <a:ea typeface="Calibri" panose="020F0502020204030204" pitchFamily="34" charset="0"/>
                <a:cs typeface="Times New Roman" panose="02020603050405020304" pitchFamily="18" charset="0"/>
              </a:rPr>
              <a:t>3) ZELENINA NA ZÁHONĚ: (hromadně)</a:t>
            </a:r>
            <a:br>
              <a:rPr lang="cs-CZ" sz="370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cs-CZ" sz="3700">
              <a:solidFill>
                <a:schemeClr val="bg1"/>
              </a:solidFill>
            </a:endParaRPr>
          </a:p>
        </p:txBody>
      </p:sp>
      <p:sp>
        <p:nvSpPr>
          <p:cNvPr id="3" name="Zástupný obsah 2">
            <a:extLst>
              <a:ext uri="{FF2B5EF4-FFF2-40B4-BE49-F238E27FC236}">
                <a16:creationId xmlns:a16="http://schemas.microsoft.com/office/drawing/2014/main" id="{11B45201-AA5D-4404-BEA9-31D1EC258324}"/>
              </a:ext>
            </a:extLst>
          </p:cNvPr>
          <p:cNvSpPr>
            <a:spLocks noGrp="1"/>
          </p:cNvSpPr>
          <p:nvPr>
            <p:ph idx="1"/>
          </p:nvPr>
        </p:nvSpPr>
        <p:spPr>
          <a:xfrm>
            <a:off x="5486080" y="4018143"/>
            <a:ext cx="5674105" cy="2129599"/>
          </a:xfrm>
          <a:noFill/>
        </p:spPr>
        <p:txBody>
          <a:bodyPr anchor="t">
            <a:normAutofit/>
          </a:bodyPr>
          <a:lstStyle/>
          <a:p>
            <a:pPr marL="0" indent="0">
              <a:buNone/>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Každý žák dostane cedulku s názvem zeleniny a jeho úkolem je najít zeleninu daného druhu přímo na záhoně. Pokud ji najde, označí svůj tip zapíchnutím cedulky do záhonu.</a:t>
            </a:r>
          </a:p>
          <a:p>
            <a:pPr marL="0" indent="0">
              <a:buNone/>
            </a:pPr>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Následuje společná kontrola správnosti označení zeleniny. Během kontroly žáci uvádí, zda se konzumovaná část nachází pod zemí či nad zemí.</a:t>
            </a:r>
          </a:p>
          <a:p>
            <a:pPr marL="0" indent="0">
              <a:buNone/>
            </a:pPr>
            <a:endParaRPr lang="cs-CZ" sz="1800" dirty="0">
              <a:solidFill>
                <a:schemeClr val="bg1"/>
              </a:solidFill>
            </a:endParaRPr>
          </a:p>
        </p:txBody>
      </p:sp>
    </p:spTree>
    <p:extLst>
      <p:ext uri="{BB962C8B-B14F-4D97-AF65-F5344CB8AC3E}">
        <p14:creationId xmlns:p14="http://schemas.microsoft.com/office/powerpoint/2010/main" val="73508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BD016A-86E7-4978-8EE4-86F5D4D881D3}"/>
              </a:ext>
            </a:extLst>
          </p:cNvPr>
          <p:cNvSpPr>
            <a:spLocks noGrp="1"/>
          </p:cNvSpPr>
          <p:nvPr>
            <p:ph type="title"/>
          </p:nvPr>
        </p:nvSpPr>
        <p:spPr>
          <a:xfrm>
            <a:off x="407437" y="215496"/>
            <a:ext cx="5314536" cy="1325563"/>
          </a:xfrm>
        </p:spPr>
        <p:txBody>
          <a:bodyPr>
            <a:normAutofit/>
          </a:bodyPr>
          <a:lstStyle/>
          <a:p>
            <a:r>
              <a:rPr lang="cs-CZ" dirty="0"/>
              <a:t>4a) ODRŮDY ZELENINY (polovina třídy)</a:t>
            </a:r>
          </a:p>
        </p:txBody>
      </p:sp>
      <p:sp>
        <p:nvSpPr>
          <p:cNvPr id="3" name="Zástupný obsah 2">
            <a:extLst>
              <a:ext uri="{FF2B5EF4-FFF2-40B4-BE49-F238E27FC236}">
                <a16:creationId xmlns:a16="http://schemas.microsoft.com/office/drawing/2014/main" id="{CE29DAA9-3D84-4B4A-8D44-222583E3B4CE}"/>
              </a:ext>
            </a:extLst>
          </p:cNvPr>
          <p:cNvSpPr>
            <a:spLocks noGrp="1"/>
          </p:cNvSpPr>
          <p:nvPr>
            <p:ph idx="1"/>
          </p:nvPr>
        </p:nvSpPr>
        <p:spPr>
          <a:xfrm>
            <a:off x="294678" y="1541058"/>
            <a:ext cx="5801322" cy="5101445"/>
          </a:xfrm>
        </p:spPr>
        <p:txBody>
          <a:bodyPr anchor="t">
            <a:normAutofit/>
          </a:bodyPr>
          <a:lstStyle/>
          <a:p>
            <a:pPr marL="342900" indent="-342900">
              <a:buAutoNum type="arabicParenR"/>
            </a:pPr>
            <a:r>
              <a:rPr lang="cs-CZ" sz="1500" dirty="0">
                <a:effectLst/>
                <a:latin typeface="Calibri" panose="020F0502020204030204" pitchFamily="34" charset="0"/>
                <a:ea typeface="Calibri" panose="020F0502020204030204" pitchFamily="34" charset="0"/>
                <a:cs typeface="Times New Roman" panose="02020603050405020304" pitchFamily="18" charset="0"/>
              </a:rPr>
              <a:t>V úvodu učební úlohy si žáci prohlédnou bedýnku s rajčaty. Mají zeleninu v bedýnce pojmenovat. Následně mají roztřídit plody v bedýnce do několika skupin – přirozeně třídí rajčata podle barvy, velikosti a tvaru.</a:t>
            </a:r>
          </a:p>
          <a:p>
            <a:pPr marL="342900" indent="-342900">
              <a:buAutoNum type="arabicParenR"/>
            </a:pPr>
            <a:r>
              <a:rPr lang="cs-CZ" sz="1500" dirty="0">
                <a:effectLst/>
                <a:latin typeface="Calibri" panose="020F0502020204030204" pitchFamily="34" charset="0"/>
                <a:ea typeface="Calibri" panose="020F0502020204030204" pitchFamily="34" charset="0"/>
                <a:cs typeface="Times New Roman" panose="02020603050405020304" pitchFamily="18" charset="0"/>
              </a:rPr>
              <a:t>Otázky pro žáky – </a:t>
            </a:r>
            <a:r>
              <a:rPr lang="cs-CZ" sz="1500" dirty="0">
                <a:latin typeface="Calibri" panose="020F0502020204030204" pitchFamily="34" charset="0"/>
                <a:ea typeface="Calibri" panose="020F0502020204030204" pitchFamily="34" charset="0"/>
                <a:cs typeface="Times New Roman" panose="02020603050405020304" pitchFamily="18" charset="0"/>
              </a:rPr>
              <a:t>V</a:t>
            </a:r>
            <a:r>
              <a:rPr lang="cs-CZ" sz="1500" dirty="0">
                <a:effectLst/>
                <a:latin typeface="Calibri" panose="020F0502020204030204" pitchFamily="34" charset="0"/>
                <a:ea typeface="Calibri" panose="020F0502020204030204" pitchFamily="34" charset="0"/>
                <a:cs typeface="Times New Roman" panose="02020603050405020304" pitchFamily="18" charset="0"/>
              </a:rPr>
              <a:t> čem se liší jednotlivé skupiny rajčat? (necháme je popsat vizuální znaky.) </a:t>
            </a:r>
            <a:r>
              <a:rPr lang="cs-CZ" sz="1500" dirty="0">
                <a:latin typeface="Calibri" panose="020F0502020204030204" pitchFamily="34" charset="0"/>
                <a:ea typeface="Calibri" panose="020F0502020204030204" pitchFamily="34" charset="0"/>
                <a:cs typeface="Times New Roman" panose="02020603050405020304" pitchFamily="18" charset="0"/>
              </a:rPr>
              <a:t>V čem ještě by se mohla tato rajčata lišit? (chuti, možnostech využití, rychlosti dozrávání).</a:t>
            </a:r>
          </a:p>
          <a:p>
            <a:pPr marL="342900" indent="-342900">
              <a:buFont typeface="Arial" panose="020B0604020202020204" pitchFamily="34" charset="0"/>
              <a:buAutoNum type="arabicParenR"/>
            </a:pPr>
            <a:r>
              <a:rPr lang="cs-CZ" sz="1500" dirty="0">
                <a:effectLst/>
                <a:latin typeface="Calibri" panose="020F0502020204030204" pitchFamily="34" charset="0"/>
                <a:ea typeface="Calibri" panose="020F0502020204030204" pitchFamily="34" charset="0"/>
                <a:cs typeface="Times New Roman" panose="02020603050405020304" pitchFamily="18" charset="0"/>
              </a:rPr>
              <a:t>Následně učitel společně se žáky definuje pojem </a:t>
            </a:r>
            <a:r>
              <a:rPr lang="cs-CZ" sz="1500" b="1" dirty="0">
                <a:effectLst/>
                <a:latin typeface="Calibri" panose="020F0502020204030204" pitchFamily="34" charset="0"/>
                <a:ea typeface="Calibri" panose="020F0502020204030204" pitchFamily="34" charset="0"/>
                <a:cs typeface="Times New Roman" panose="02020603050405020304" pitchFamily="18" charset="0"/>
              </a:rPr>
              <a:t>odrůda</a:t>
            </a:r>
            <a:r>
              <a:rPr lang="cs-CZ" sz="1500" dirty="0">
                <a:effectLst/>
                <a:latin typeface="Calibri" panose="020F0502020204030204" pitchFamily="34" charset="0"/>
                <a:ea typeface="Calibri" panose="020F0502020204030204" pitchFamily="34" charset="0"/>
                <a:cs typeface="Times New Roman" panose="02020603050405020304" pitchFamily="18" charset="0"/>
              </a:rPr>
              <a:t>: „Jeden druh zeleniny nemusí být vždy stejný. Přestože se jedná o jeden druh, může mít různou velikost, tvar, barvu, chuť nebo vůni. Těmto různým variantám jedné zeleniny říkáme </a:t>
            </a:r>
            <a:r>
              <a:rPr lang="cs-CZ" sz="1500" b="1" dirty="0">
                <a:effectLst/>
                <a:latin typeface="Calibri" panose="020F0502020204030204" pitchFamily="34" charset="0"/>
                <a:ea typeface="Calibri" panose="020F0502020204030204" pitchFamily="34" charset="0"/>
                <a:cs typeface="Times New Roman" panose="02020603050405020304" pitchFamily="18" charset="0"/>
              </a:rPr>
              <a:t>ODRŮDY</a:t>
            </a:r>
            <a:r>
              <a:rPr lang="cs-CZ" sz="15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buAutoNum type="arabicParenR"/>
            </a:pPr>
            <a:r>
              <a:rPr lang="cs-CZ" sz="1500" dirty="0">
                <a:effectLst/>
                <a:latin typeface="Calibri" panose="020F0502020204030204" pitchFamily="34" charset="0"/>
                <a:ea typeface="Calibri" panose="020F0502020204030204" pitchFamily="34" charset="0"/>
                <a:cs typeface="Times New Roman" panose="02020603050405020304" pitchFamily="18" charset="0"/>
              </a:rPr>
              <a:t>Rozdáme žákům sáčky s osivem jednotlivých odrůd a vyzveme je, aby je přiřadili k plodům rajčat. Vyhledáme na sáčcích název odrůdy.</a:t>
            </a:r>
          </a:p>
          <a:p>
            <a:pPr marL="342900" indent="-342900">
              <a:buAutoNum type="arabicParenR"/>
            </a:pPr>
            <a:r>
              <a:rPr lang="cs-CZ" sz="1500" dirty="0">
                <a:effectLst/>
                <a:latin typeface="Calibri" panose="020F0502020204030204" pitchFamily="34" charset="0"/>
                <a:ea typeface="Calibri" panose="020F0502020204030204" pitchFamily="34" charset="0"/>
                <a:cs typeface="Times New Roman" panose="02020603050405020304" pitchFamily="18" charset="0"/>
              </a:rPr>
              <a:t>Odkryjeme </a:t>
            </a:r>
            <a:r>
              <a:rPr lang="cs-CZ" sz="1500" dirty="0">
                <a:latin typeface="Calibri" panose="020F0502020204030204" pitchFamily="34" charset="0"/>
                <a:ea typeface="Calibri" panose="020F0502020204030204" pitchFamily="34" charset="0"/>
                <a:cs typeface="Times New Roman" panose="02020603050405020304" pitchFamily="18" charset="0"/>
              </a:rPr>
              <a:t>m</a:t>
            </a:r>
            <a:r>
              <a:rPr lang="cs-CZ" sz="1500" dirty="0">
                <a:effectLst/>
                <a:latin typeface="Calibri" panose="020F0502020204030204" pitchFamily="34" charset="0"/>
                <a:ea typeface="Calibri" panose="020F0502020204030204" pitchFamily="34" charset="0"/>
                <a:cs typeface="Times New Roman" panose="02020603050405020304" pitchFamily="18" charset="0"/>
              </a:rPr>
              <a:t>isky s omytými, případně nakrájenými rajčaty jednotlivých odrůd a necháme žáky rajčata ochutnat a hlasovat, která odrůda jim nejvíce chutnala. Následně společně diskutujeme, že ˇvýhodou více odrůd je, že člověk může pěstovat, případně si koupit tu odrůdu, která mu nejvíce chutná.</a:t>
            </a:r>
            <a:endParaRPr lang="cs-CZ" sz="1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r>
              <a:rPr lang="cs-CZ" sz="1500" dirty="0">
                <a:effectLst/>
                <a:latin typeface="Calibri" panose="020F0502020204030204" pitchFamily="34" charset="0"/>
                <a:ea typeface="Calibri" panose="020F0502020204030204" pitchFamily="34" charset="0"/>
                <a:cs typeface="Times New Roman" panose="02020603050405020304" pitchFamily="18" charset="0"/>
              </a:rPr>
              <a:t>Na závěr učitel diskutuje se žáky, které další druhy zeleniny mají více odrůd (např. papriky, ředkvičky, zelí, …), případně si je můžeme v zahradě vyhledat.</a:t>
            </a:r>
          </a:p>
          <a:p>
            <a:endParaRPr lang="cs-CZ" sz="15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Náhled obrázku">
            <a:extLst>
              <a:ext uri="{FF2B5EF4-FFF2-40B4-BE49-F238E27FC236}">
                <a16:creationId xmlns:a16="http://schemas.microsoft.com/office/drawing/2014/main" id="{0967A4DD-AA6B-4864-8F21-A397139FE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47" r="13480"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8355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F20479-5ED3-4FCB-B0F4-566C22797E88}"/>
              </a:ext>
            </a:extLst>
          </p:cNvPr>
          <p:cNvSpPr>
            <a:spLocks noGrp="1"/>
          </p:cNvSpPr>
          <p:nvPr>
            <p:ph type="title"/>
          </p:nvPr>
        </p:nvSpPr>
        <p:spPr>
          <a:xfrm>
            <a:off x="4513277" y="285946"/>
            <a:ext cx="7474591" cy="1325563"/>
          </a:xfrm>
        </p:spPr>
        <p:txBody>
          <a:bodyPr>
            <a:noAutofit/>
          </a:bodyPr>
          <a:lstStyle/>
          <a:p>
            <a:r>
              <a:rPr lang="cs-CZ" dirty="0"/>
              <a:t>4b) </a:t>
            </a:r>
            <a:r>
              <a:rPr lang="cs-CZ" b="1" dirty="0">
                <a:effectLst/>
                <a:latin typeface="Calibri" panose="020F0502020204030204" pitchFamily="34" charset="0"/>
                <a:ea typeface="Calibri" panose="020F0502020204030204" pitchFamily="34" charset="0"/>
                <a:cs typeface="Times New Roman" panose="02020603050405020304" pitchFamily="18" charset="0"/>
              </a:rPr>
              <a:t>PŘÍPRAVA ZELENINOVÉHO TALÍŘE: </a:t>
            </a:r>
            <a:r>
              <a:rPr lang="cs-CZ" dirty="0">
                <a:effectLst/>
                <a:latin typeface="Calibri" panose="020F0502020204030204" pitchFamily="34" charset="0"/>
                <a:ea typeface="Calibri" panose="020F0502020204030204" pitchFamily="34" charset="0"/>
                <a:cs typeface="Times New Roman" panose="02020603050405020304" pitchFamily="18" charset="0"/>
              </a:rPr>
              <a:t>(polovina třídy)</a:t>
            </a:r>
            <a:endParaRPr lang="cs-CZ" dirty="0"/>
          </a:p>
        </p:txBody>
      </p:sp>
      <p:sp>
        <p:nvSpPr>
          <p:cNvPr id="16" name="Freeform: Shape 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brázek 6" descr="Obsah obrázku plot, dřevěné, dřevo&#10;&#10;Popis byl vytvořen automaticky">
            <a:extLst>
              <a:ext uri="{FF2B5EF4-FFF2-40B4-BE49-F238E27FC236}">
                <a16:creationId xmlns:a16="http://schemas.microsoft.com/office/drawing/2014/main" id="{730BD7E9-DCA4-4AB8-9F49-FFD1F2FB047B}"/>
              </a:ext>
            </a:extLst>
          </p:cNvPr>
          <p:cNvPicPr>
            <a:picLocks noChangeAspect="1"/>
          </p:cNvPicPr>
          <p:nvPr/>
        </p:nvPicPr>
        <p:blipFill rotWithShape="1">
          <a:blip r:embed="rId2">
            <a:extLst>
              <a:ext uri="{28A0092B-C50C-407E-A947-70E740481C1C}">
                <a14:useLocalDpi xmlns:a14="http://schemas.microsoft.com/office/drawing/2010/main" val="0"/>
              </a:ext>
            </a:extLst>
          </a:blip>
          <a:srcRect t="14824" r="-2" b="28925"/>
          <a:stretch/>
        </p:blipFill>
        <p:spPr>
          <a:xfrm rot="16445674">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Obrázek 4" descr="Obsah obrázku osoba, stůl, interiér&#10;&#10;Popis byl vytvořen automaticky">
            <a:extLst>
              <a:ext uri="{FF2B5EF4-FFF2-40B4-BE49-F238E27FC236}">
                <a16:creationId xmlns:a16="http://schemas.microsoft.com/office/drawing/2014/main" id="{7954083A-EFEF-47A1-BAC6-889EDB5FDB3A}"/>
              </a:ext>
            </a:extLst>
          </p:cNvPr>
          <p:cNvPicPr>
            <a:picLocks noChangeAspect="1"/>
          </p:cNvPicPr>
          <p:nvPr/>
        </p:nvPicPr>
        <p:blipFill rotWithShape="1">
          <a:blip r:embed="rId3">
            <a:extLst>
              <a:ext uri="{28A0092B-C50C-407E-A947-70E740481C1C}">
                <a14:useLocalDpi xmlns:a14="http://schemas.microsoft.com/office/drawing/2010/main" val="0"/>
              </a:ext>
            </a:extLst>
          </a:blip>
          <a:srcRect l="10356" r="23674"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1" name="Obrázek 10" descr="Obsah obrázku plot, dřevěné, exteriér, jídlo&#10;&#10;Popis byl vytvořen automaticky">
            <a:extLst>
              <a:ext uri="{FF2B5EF4-FFF2-40B4-BE49-F238E27FC236}">
                <a16:creationId xmlns:a16="http://schemas.microsoft.com/office/drawing/2014/main" id="{F402CDAA-EC76-43C9-8C6B-F8BC55125B54}"/>
              </a:ext>
            </a:extLst>
          </p:cNvPr>
          <p:cNvPicPr>
            <a:picLocks noChangeAspect="1"/>
          </p:cNvPicPr>
          <p:nvPr/>
        </p:nvPicPr>
        <p:blipFill rotWithShape="1">
          <a:blip r:embed="rId4">
            <a:extLst>
              <a:ext uri="{28A0092B-C50C-407E-A947-70E740481C1C}">
                <a14:useLocalDpi xmlns:a14="http://schemas.microsoft.com/office/drawing/2010/main" val="0"/>
              </a:ext>
            </a:extLst>
          </a:blip>
          <a:srcRect t="24762" r="3" b="24415"/>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Zástupný obsah 2">
            <a:extLst>
              <a:ext uri="{FF2B5EF4-FFF2-40B4-BE49-F238E27FC236}">
                <a16:creationId xmlns:a16="http://schemas.microsoft.com/office/drawing/2014/main" id="{1BE886CD-BA62-4422-A3F2-09D7F96535C4}"/>
              </a:ext>
            </a:extLst>
          </p:cNvPr>
          <p:cNvSpPr>
            <a:spLocks noGrp="1"/>
          </p:cNvSpPr>
          <p:nvPr>
            <p:ph idx="1"/>
          </p:nvPr>
        </p:nvSpPr>
        <p:spPr>
          <a:xfrm>
            <a:off x="6940296" y="1778465"/>
            <a:ext cx="4668256" cy="4724971"/>
          </a:xfrm>
        </p:spPr>
        <p:txBody>
          <a:bodyPr anchor="t">
            <a:normAutofit/>
          </a:bodyPr>
          <a:lstStyle/>
          <a:p>
            <a:r>
              <a:rPr lang="cs-CZ" sz="2000" dirty="0">
                <a:effectLst/>
                <a:latin typeface="Calibri" panose="020F0502020204030204" pitchFamily="34" charset="0"/>
                <a:ea typeface="Calibri" panose="020F0502020204030204" pitchFamily="34" charset="0"/>
                <a:cs typeface="Times New Roman" panose="02020603050405020304" pitchFamily="18" charset="0"/>
              </a:rPr>
              <a:t>V učebně si žáci nejprve umyjí ruce. </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Společně si zopakujeme pravidla bezpečné práce s nožem </a:t>
            </a:r>
            <a:r>
              <a:rPr lang="cs-CZ" sz="2000" dirty="0">
                <a:latin typeface="Calibri" panose="020F0502020204030204" pitchFamily="34" charset="0"/>
                <a:ea typeface="Calibri" panose="020F0502020204030204" pitchFamily="34" charset="0"/>
                <a:cs typeface="Times New Roman" panose="02020603050405020304" pitchFamily="18" charset="0"/>
              </a:rPr>
              <a:t>při krájení zeleniny.</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Následně si sednou ke stolům, kde krájí předem umytou zeleninu a aranžují ji na talíř. Pro ozvláštnění můžeme využít také vykrajovátka na cukroví – lze vykrajovat např. z plátků kedlubny, širší mrkve, ředkve.</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Na závěr si opět umyjí ruce.</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(Talíř je vhodné označit barvou skupiny)</a:t>
            </a:r>
          </a:p>
          <a:p>
            <a:pPr marL="0" indent="0">
              <a:buNone/>
            </a:pPr>
            <a:endParaRPr lang="cs-CZ" sz="1800" dirty="0"/>
          </a:p>
        </p:txBody>
      </p:sp>
    </p:spTree>
    <p:extLst>
      <p:ext uri="{BB962C8B-B14F-4D97-AF65-F5344CB8AC3E}">
        <p14:creationId xmlns:p14="http://schemas.microsoft.com/office/powerpoint/2010/main" val="8228847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DBB3CB-957D-44B2-B748-5A9459963A46}"/>
              </a:ext>
            </a:extLst>
          </p:cNvPr>
          <p:cNvSpPr>
            <a:spLocks noGrp="1"/>
          </p:cNvSpPr>
          <p:nvPr>
            <p:ph type="title"/>
          </p:nvPr>
        </p:nvSpPr>
        <p:spPr>
          <a:xfrm>
            <a:off x="287916" y="304607"/>
            <a:ext cx="4645390" cy="1794781"/>
          </a:xfrm>
        </p:spPr>
        <p:txBody>
          <a:bodyPr>
            <a:normAutofit/>
          </a:bodyPr>
          <a:lstStyle/>
          <a:p>
            <a:r>
              <a:rPr lang="cs-CZ" sz="3600" b="1" dirty="0">
                <a:effectLst/>
                <a:latin typeface="Calibri" panose="020F0502020204030204" pitchFamily="34" charset="0"/>
                <a:ea typeface="Calibri" panose="020F0502020204030204" pitchFamily="34" charset="0"/>
                <a:cs typeface="Times New Roman" panose="02020603050405020304" pitchFamily="18" charset="0"/>
              </a:rPr>
              <a:t>5) TŘÍDĚNÍ ZELENINY: (hromadně – žáci pracují v 6 týmech)</a:t>
            </a:r>
            <a:endParaRPr lang="cs-CZ" sz="3600" dirty="0"/>
          </a:p>
        </p:txBody>
      </p:sp>
      <p:sp>
        <p:nvSpPr>
          <p:cNvPr id="3" name="Zástupný obsah 2">
            <a:extLst>
              <a:ext uri="{FF2B5EF4-FFF2-40B4-BE49-F238E27FC236}">
                <a16:creationId xmlns:a16="http://schemas.microsoft.com/office/drawing/2014/main" id="{A50B477D-E5ED-4835-8A09-3A866A641456}"/>
              </a:ext>
            </a:extLst>
          </p:cNvPr>
          <p:cNvSpPr>
            <a:spLocks noGrp="1"/>
          </p:cNvSpPr>
          <p:nvPr>
            <p:ph idx="1"/>
          </p:nvPr>
        </p:nvSpPr>
        <p:spPr>
          <a:xfrm>
            <a:off x="287915" y="2096423"/>
            <a:ext cx="5701823" cy="4564436"/>
          </a:xfrm>
        </p:spPr>
        <p:txBody>
          <a:bodyPr anchor="t">
            <a:normAutofit fontScale="92500" lnSpcReduction="10000"/>
          </a:bodyPr>
          <a:lstStyle/>
          <a:p>
            <a:pPr marL="342900" lvl="0" indent="-342900">
              <a:buFont typeface="+mj-lt"/>
              <a:buAutoNum type="arabicParenR"/>
            </a:pPr>
            <a:r>
              <a:rPr lang="cs-CZ" sz="2400" dirty="0">
                <a:effectLst/>
                <a:latin typeface="Calibri" panose="020F0502020204030204" pitchFamily="34" charset="0"/>
                <a:ea typeface="Calibri" panose="020F0502020204030204" pitchFamily="34" charset="0"/>
                <a:cs typeface="Times New Roman" panose="02020603050405020304" pitchFamily="18" charset="0"/>
              </a:rPr>
              <a:t>Každá skupinka se přesune k bedýnce s označením uživatelského třídění, které jsou přichystané v kruhu na zemi. Uprostřed kruhu je umístěná zelenina (z úvodní úlohy). Úkolem žáků je vybrat a přinést do své bedýnky jen ty druhy zeleniny, které tam patří. </a:t>
            </a:r>
          </a:p>
          <a:p>
            <a:pPr marL="342900" lvl="0" indent="-342900">
              <a:buFont typeface="+mj-lt"/>
              <a:buAutoNum type="arabicParenR"/>
            </a:pPr>
            <a:r>
              <a:rPr lang="cs-CZ" sz="2400" dirty="0">
                <a:effectLst/>
                <a:latin typeface="Calibri" panose="020F0502020204030204" pitchFamily="34" charset="0"/>
                <a:ea typeface="Calibri" panose="020F0502020204030204" pitchFamily="34" charset="0"/>
                <a:cs typeface="Times New Roman" panose="02020603050405020304" pitchFamily="18" charset="0"/>
              </a:rPr>
              <a:t>Každá skupinka dostane kartičku s definicí své uživatelské skupiny. Úkolem žáků je přečíst si definici a opravit případné chyby. </a:t>
            </a:r>
          </a:p>
          <a:p>
            <a:pPr marL="342900" lvl="0" indent="-342900">
              <a:buFont typeface="+mj-lt"/>
              <a:buAutoNum type="arabicParenR"/>
            </a:pPr>
            <a:r>
              <a:rPr lang="cs-CZ" sz="2400" dirty="0">
                <a:latin typeface="Calibri" panose="020F0502020204030204" pitchFamily="34" charset="0"/>
                <a:ea typeface="Calibri" panose="020F0502020204030204" pitchFamily="34" charset="0"/>
                <a:cs typeface="Times New Roman" panose="02020603050405020304" pitchFamily="18" charset="0"/>
              </a:rPr>
              <a:t>Učitel skupiny během činnosti obchází a pomáhá jim odhalit případné chyby.</a:t>
            </a:r>
          </a:p>
          <a:p>
            <a:pPr marL="342900" lvl="0" indent="-342900">
              <a:buFont typeface="+mj-lt"/>
              <a:buAutoNum type="arabicParenR"/>
            </a:pPr>
            <a:r>
              <a:rPr lang="cs-CZ" sz="2400" dirty="0">
                <a:latin typeface="Calibri" panose="020F0502020204030204" pitchFamily="34" charset="0"/>
                <a:ea typeface="Calibri" panose="020F0502020204030204" pitchFamily="34" charset="0"/>
                <a:cs typeface="Times New Roman" panose="02020603050405020304" pitchFamily="18" charset="0"/>
              </a:rPr>
              <a:t>Žáci každé skupiny následně představí svou uživatelskou skupinu ostatním skupinám.</a:t>
            </a:r>
          </a:p>
          <a:p>
            <a:pPr marL="0" lvl="0" indent="0">
              <a:buNone/>
            </a:pP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700" dirty="0"/>
          </a:p>
        </p:txBody>
      </p:sp>
      <p:sp>
        <p:nvSpPr>
          <p:cNvPr id="11" name="Freeform: Shape 10">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Zástupný obsah 4" descr="Obsah obrázku tráva, strom, exteriér, park&#10;&#10;Popis byl vytvořen automaticky">
            <a:extLst>
              <a:ext uri="{FF2B5EF4-FFF2-40B4-BE49-F238E27FC236}">
                <a16:creationId xmlns:a16="http://schemas.microsoft.com/office/drawing/2014/main" id="{EBFB32C4-573D-4869-BD29-27EA2CAFD61D}"/>
              </a:ext>
            </a:extLst>
          </p:cNvPr>
          <p:cNvPicPr>
            <a:picLocks noChangeAspect="1"/>
          </p:cNvPicPr>
          <p:nvPr/>
        </p:nvPicPr>
        <p:blipFill rotWithShape="1">
          <a:blip r:embed="rId2">
            <a:extLst>
              <a:ext uri="{28A0092B-C50C-407E-A947-70E740481C1C}">
                <a14:useLocalDpi xmlns:a14="http://schemas.microsoft.com/office/drawing/2010/main" val="0"/>
              </a:ext>
            </a:extLst>
          </a:blip>
          <a:srcRect t="16817"/>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3" name="Freeform: Shape 12">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tráva, osoba, exteriér&#10;&#10;Popis byl vytvořen automaticky">
            <a:extLst>
              <a:ext uri="{FF2B5EF4-FFF2-40B4-BE49-F238E27FC236}">
                <a16:creationId xmlns:a16="http://schemas.microsoft.com/office/drawing/2014/main" id="{37F9EC7E-8299-4A86-BDB9-392DD0A5AACF}"/>
              </a:ext>
            </a:extLst>
          </p:cNvPr>
          <p:cNvPicPr>
            <a:picLocks noChangeAspect="1"/>
          </p:cNvPicPr>
          <p:nvPr/>
        </p:nvPicPr>
        <p:blipFill rotWithShape="1">
          <a:blip r:embed="rId3">
            <a:extLst>
              <a:ext uri="{28A0092B-C50C-407E-A947-70E740481C1C}">
                <a14:useLocalDpi xmlns:a14="http://schemas.microsoft.com/office/drawing/2010/main" val="0"/>
              </a:ext>
            </a:extLst>
          </a:blip>
          <a:srcRect l="18034" r="6607"/>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41468245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Obrázek 8" descr="Obsah obrázku tráva, osoba, exteriér&#10;&#10;Popis byl vytvořen automaticky">
            <a:extLst>
              <a:ext uri="{FF2B5EF4-FFF2-40B4-BE49-F238E27FC236}">
                <a16:creationId xmlns:a16="http://schemas.microsoft.com/office/drawing/2014/main" id="{18218593-F8CC-4BE5-BC96-9545778093FA}"/>
              </a:ext>
            </a:extLst>
          </p:cNvPr>
          <p:cNvPicPr>
            <a:picLocks noChangeAspect="1"/>
          </p:cNvPicPr>
          <p:nvPr/>
        </p:nvPicPr>
        <p:blipFill rotWithShape="1">
          <a:blip r:embed="rId2">
            <a:extLst>
              <a:ext uri="{28A0092B-C50C-407E-A947-70E740481C1C}">
                <a14:useLocalDpi xmlns:a14="http://schemas.microsoft.com/office/drawing/2010/main" val="0"/>
              </a:ext>
            </a:extLst>
          </a:blip>
          <a:srcRect l="6515" r="16518"/>
          <a:stretch/>
        </p:blipFill>
        <p:spPr>
          <a:xfrm>
            <a:off x="0" y="80456"/>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11" name="TextovéPole 10">
            <a:extLst>
              <a:ext uri="{FF2B5EF4-FFF2-40B4-BE49-F238E27FC236}">
                <a16:creationId xmlns:a16="http://schemas.microsoft.com/office/drawing/2014/main" id="{8C283619-81A9-4FF3-8A03-CC39762B2184}"/>
              </a:ext>
            </a:extLst>
          </p:cNvPr>
          <p:cNvSpPr txBox="1"/>
          <p:nvPr/>
        </p:nvSpPr>
        <p:spPr>
          <a:xfrm>
            <a:off x="7214531" y="242597"/>
            <a:ext cx="4418799" cy="5103844"/>
          </a:xfrm>
          <a:prstGeom prst="rect">
            <a:avLst/>
          </a:prstGeom>
        </p:spPr>
        <p:txBody>
          <a:bodyPr vert="horz" lIns="91440" tIns="45720" rIns="91440" bIns="45720" rtlCol="0" anchor="t">
            <a:normAutofit/>
          </a:bodyPr>
          <a:lstStyle/>
          <a:p>
            <a:pPr lvl="0">
              <a:lnSpc>
                <a:spcPct val="90000"/>
              </a:lnSpc>
              <a:spcAft>
                <a:spcPts val="600"/>
              </a:spcAft>
            </a:pPr>
            <a:r>
              <a:rPr lang="cs-CZ" dirty="0">
                <a:effectLst/>
              </a:rPr>
              <a:t>5) Všechny skupiny se přesunou o jednu doleva. Přečtou si název uživatelské skupiny a prohlédnou si zeleninu v bedýnce, k dispozici mají také definici uživatelské skupiny. </a:t>
            </a:r>
            <a:endParaRPr lang="cs-CZ" dirty="0"/>
          </a:p>
          <a:p>
            <a:pPr lvl="0" indent="-228600">
              <a:lnSpc>
                <a:spcPct val="90000"/>
              </a:lnSpc>
              <a:spcAft>
                <a:spcPts val="600"/>
              </a:spcAft>
              <a:buFont typeface="Arial" panose="020B0604020202020204" pitchFamily="34" charset="0"/>
              <a:buChar char="•"/>
            </a:pPr>
            <a:endParaRPr lang="cs-CZ" dirty="0">
              <a:effectLst/>
            </a:endParaRPr>
          </a:p>
          <a:p>
            <a:pPr lvl="0">
              <a:lnSpc>
                <a:spcPct val="90000"/>
              </a:lnSpc>
              <a:spcAft>
                <a:spcPts val="600"/>
              </a:spcAft>
            </a:pPr>
            <a:r>
              <a:rPr lang="cs-CZ" dirty="0"/>
              <a:t>6) </a:t>
            </a:r>
            <a:r>
              <a:rPr lang="cs-CZ" dirty="0">
                <a:effectLst/>
              </a:rPr>
              <a:t>Úkolem žáků ve skupince je vytvořit záměrnou chybu – vždy jeden žák ze skupiny si vyzvedne u učitele 2 libovolné kusy zeleniny, které do jeho uživatelské skupiny nepatří a přidá je do své bedýnky. </a:t>
            </a:r>
          </a:p>
          <a:p>
            <a:pPr lvl="0" indent="-228600">
              <a:lnSpc>
                <a:spcPct val="90000"/>
              </a:lnSpc>
              <a:spcAft>
                <a:spcPts val="600"/>
              </a:spcAft>
              <a:buFont typeface="Arial" panose="020B0604020202020204" pitchFamily="34" charset="0"/>
              <a:buChar char="•"/>
            </a:pPr>
            <a:endParaRPr lang="cs-CZ" dirty="0">
              <a:effectLst/>
            </a:endParaRPr>
          </a:p>
          <a:p>
            <a:pPr lvl="0">
              <a:lnSpc>
                <a:spcPct val="90000"/>
              </a:lnSpc>
              <a:spcAft>
                <a:spcPts val="600"/>
              </a:spcAft>
            </a:pPr>
            <a:r>
              <a:rPr lang="cs-CZ" dirty="0"/>
              <a:t>7) </a:t>
            </a:r>
            <a:r>
              <a:rPr lang="cs-CZ" dirty="0">
                <a:effectLst/>
              </a:rPr>
              <a:t>Celá skupinka se posune o jednu bedýnku vlevo – mají za úkol přečíst si název a definici uživatelské skupiny a najít dvě chybně zařazené zeleniny. Ty vyberou a přinesou učiteli. Při odevzdávání zeleniny učiteli musí žáci zdůvodnit, proč jim tato zelenina nepatří.</a:t>
            </a:r>
          </a:p>
        </p:txBody>
      </p:sp>
      <p:pic>
        <p:nvPicPr>
          <p:cNvPr id="7" name="Obrázek 6" descr="Obsah obrázku tráva&#10;&#10;Popis byl vytvořen automaticky">
            <a:extLst>
              <a:ext uri="{FF2B5EF4-FFF2-40B4-BE49-F238E27FC236}">
                <a16:creationId xmlns:a16="http://schemas.microsoft.com/office/drawing/2014/main" id="{7771794E-E50A-425C-96FB-CDD5ED30EDC2}"/>
              </a:ext>
            </a:extLst>
          </p:cNvPr>
          <p:cNvPicPr>
            <a:picLocks noChangeAspect="1"/>
          </p:cNvPicPr>
          <p:nvPr/>
        </p:nvPicPr>
        <p:blipFill rotWithShape="1">
          <a:blip r:embed="rId3">
            <a:extLst>
              <a:ext uri="{28A0092B-C50C-407E-A947-70E740481C1C}">
                <a14:useLocalDpi xmlns:a14="http://schemas.microsoft.com/office/drawing/2010/main" val="0"/>
              </a:ext>
            </a:extLst>
          </a:blip>
          <a:srcRect r="-2" b="16815"/>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Tree>
    <p:extLst>
      <p:ext uri="{BB962C8B-B14F-4D97-AF65-F5344CB8AC3E}">
        <p14:creationId xmlns:p14="http://schemas.microsoft.com/office/powerpoint/2010/main" val="40819676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8C283619-81A9-4FF3-8A03-CC39762B2184}"/>
              </a:ext>
            </a:extLst>
          </p:cNvPr>
          <p:cNvSpPr txBox="1"/>
          <p:nvPr/>
        </p:nvSpPr>
        <p:spPr>
          <a:xfrm>
            <a:off x="805544" y="597159"/>
            <a:ext cx="4615542" cy="5456507"/>
          </a:xfrm>
          <a:prstGeom prst="rect">
            <a:avLst/>
          </a:prstGeom>
        </p:spPr>
        <p:txBody>
          <a:bodyPr vert="horz" lIns="91440" tIns="45720" rIns="91440" bIns="45720" rtlCol="0" anchor="t">
            <a:noAutofit/>
          </a:bodyPr>
          <a:lstStyle/>
          <a:p>
            <a:pPr lvl="0">
              <a:lnSpc>
                <a:spcPct val="90000"/>
              </a:lnSpc>
              <a:spcAft>
                <a:spcPts val="600"/>
              </a:spcAft>
            </a:pPr>
            <a:r>
              <a:rPr lang="cs-CZ" sz="2000" dirty="0">
                <a:effectLst/>
              </a:rPr>
              <a:t>8) Opět se skupinka posune k další bedýnce vlevo a žáci si přečtou definici, zkontrolují, zda je vše v pořádku. Dojdou si k učiteli pro sáčky s osivem zeleniny, která patří do jejich bedýnky.</a:t>
            </a:r>
          </a:p>
          <a:p>
            <a:pPr lvl="0" indent="-228600">
              <a:lnSpc>
                <a:spcPct val="90000"/>
              </a:lnSpc>
              <a:spcAft>
                <a:spcPts val="600"/>
              </a:spcAft>
              <a:buFont typeface="Arial" panose="020B0604020202020204" pitchFamily="34" charset="0"/>
              <a:buChar char="•"/>
            </a:pPr>
            <a:endParaRPr lang="cs-CZ" sz="2000" dirty="0">
              <a:effectLst/>
            </a:endParaRPr>
          </a:p>
          <a:p>
            <a:pPr lvl="0">
              <a:lnSpc>
                <a:spcPct val="90000"/>
              </a:lnSpc>
              <a:spcAft>
                <a:spcPts val="600"/>
              </a:spcAft>
            </a:pPr>
            <a:r>
              <a:rPr lang="cs-CZ" sz="2000" dirty="0"/>
              <a:t>9) </a:t>
            </a:r>
            <a:r>
              <a:rPr lang="cs-CZ" sz="2000" dirty="0">
                <a:effectLst/>
              </a:rPr>
              <a:t>Skupinka se popáté posune se o jednu bedýnku vlevo, žáci si přečtou definici na kartičce, prohlédnou zeleninu a sáčky s osivem, zda jsou správně zařazeny. Dojdou si k učiteli pro sáčky s osivem zeleniny, které patří do jejich uživatelské skupiny.</a:t>
            </a:r>
          </a:p>
          <a:p>
            <a:pPr indent="-228600">
              <a:lnSpc>
                <a:spcPct val="90000"/>
              </a:lnSpc>
              <a:spcAft>
                <a:spcPts val="600"/>
              </a:spcAft>
              <a:buFont typeface="Arial" panose="020B0604020202020204" pitchFamily="34" charset="0"/>
              <a:buChar char="•"/>
            </a:pPr>
            <a:endParaRPr lang="cs-CZ" sz="2000" dirty="0">
              <a:effectLst/>
            </a:endParaRPr>
          </a:p>
          <a:p>
            <a:pPr>
              <a:lnSpc>
                <a:spcPct val="90000"/>
              </a:lnSpc>
              <a:spcAft>
                <a:spcPts val="600"/>
              </a:spcAft>
            </a:pPr>
            <a:r>
              <a:rPr lang="cs-CZ" sz="2000" dirty="0"/>
              <a:t>10) </a:t>
            </a:r>
            <a:r>
              <a:rPr lang="cs-CZ" sz="2000" dirty="0">
                <a:effectLst/>
              </a:rPr>
              <a:t>Poslední posun o bedýnku vlevo – přečtení definice, prohlídka zeleniny a sáčků, vyhledání 2 chybně zařazených sáčků s osivem. Při odevzdávání sáčku s osivem zeleniny učiteli musí žáci zdůvodnit, proč jim tato zelenina nepatří.</a:t>
            </a:r>
          </a:p>
        </p:txBody>
      </p:sp>
      <p:sp>
        <p:nvSpPr>
          <p:cNvPr id="19" name="Freeform: Shape 18">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ázek 6" descr="Obsah obrázku tráva&#10;&#10;Popis byl vytvořen automaticky">
            <a:extLst>
              <a:ext uri="{FF2B5EF4-FFF2-40B4-BE49-F238E27FC236}">
                <a16:creationId xmlns:a16="http://schemas.microsoft.com/office/drawing/2014/main" id="{7771794E-E50A-425C-96FB-CDD5ED30EDC2}"/>
              </a:ext>
            </a:extLst>
          </p:cNvPr>
          <p:cNvPicPr>
            <a:picLocks noChangeAspect="1"/>
          </p:cNvPicPr>
          <p:nvPr/>
        </p:nvPicPr>
        <p:blipFill rotWithShape="1">
          <a:blip r:embed="rId2">
            <a:extLst>
              <a:ext uri="{28A0092B-C50C-407E-A947-70E740481C1C}">
                <a14:useLocalDpi xmlns:a14="http://schemas.microsoft.com/office/drawing/2010/main" val="0"/>
              </a:ext>
            </a:extLst>
          </a:blip>
          <a:srcRect b="16818"/>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1" name="Freeform: Shape 20">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Obrázek 8" descr="Obsah obrázku tráva, osoba, exteriér&#10;&#10;Popis byl vytvořen automaticky">
            <a:extLst>
              <a:ext uri="{FF2B5EF4-FFF2-40B4-BE49-F238E27FC236}">
                <a16:creationId xmlns:a16="http://schemas.microsoft.com/office/drawing/2014/main" id="{18218593-F8CC-4BE5-BC96-9545778093FA}"/>
              </a:ext>
            </a:extLst>
          </p:cNvPr>
          <p:cNvPicPr>
            <a:picLocks noChangeAspect="1"/>
          </p:cNvPicPr>
          <p:nvPr/>
        </p:nvPicPr>
        <p:blipFill rotWithShape="1">
          <a:blip r:embed="rId3">
            <a:extLst>
              <a:ext uri="{28A0092B-C50C-407E-A947-70E740481C1C}">
                <a14:useLocalDpi xmlns:a14="http://schemas.microsoft.com/office/drawing/2010/main" val="0"/>
              </a:ext>
            </a:extLst>
          </a:blip>
          <a:srcRect l="7320" r="17322"/>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17608489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1278</Words>
  <Application>Microsoft Office PowerPoint</Application>
  <PresentationFormat>Širokoúhlá obrazovka</PresentationFormat>
  <Paragraphs>71</Paragraphs>
  <Slides>12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Arial</vt:lpstr>
      <vt:lpstr>Calibri</vt:lpstr>
      <vt:lpstr>Calibri Light</vt:lpstr>
      <vt:lpstr>Symbol</vt:lpstr>
      <vt:lpstr>Wingdings</vt:lpstr>
      <vt:lpstr>Motiv Office</vt:lpstr>
      <vt:lpstr>Výukový program Zelenina </vt:lpstr>
      <vt:lpstr>1) POZNÁVÁNÍ ZELENINY: (hromadně)</vt:lpstr>
      <vt:lpstr>2) ČÁSTI TĚLA ROSTLIN: (hromadně)</vt:lpstr>
      <vt:lpstr>3) ZELENINA NA ZÁHONĚ: (hromadně) </vt:lpstr>
      <vt:lpstr>4a) ODRŮDY ZELENINY (polovina třídy)</vt:lpstr>
      <vt:lpstr>4b) PŘÍPRAVA ZELENINOVÉHO TALÍŘE: (polovina třídy)</vt:lpstr>
      <vt:lpstr>5) TŘÍDĚNÍ ZELENINY: (hromadně – žáci pracují v 6 týmech)</vt:lpstr>
      <vt:lpstr>Prezentace aplikace PowerPoint</vt:lpstr>
      <vt:lpstr>Prezentace aplikace PowerPoint</vt:lpstr>
      <vt:lpstr>DISKUSE: (hromadně) </vt:lpstr>
      <vt:lpstr>ZÁVĚREČNÁ SOUTĚŽ: (hromadně)</vt:lpstr>
      <vt:lpstr>Porovnejte, které z cílů splnil prezentovaný výukový program ZELENINA.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Aplikace biologie 2</dc:title>
  <dc:creator>Iva Frýzová</dc:creator>
  <cp:lastModifiedBy>Iva Frýzová</cp:lastModifiedBy>
  <cp:revision>8</cp:revision>
  <dcterms:created xsi:type="dcterms:W3CDTF">2021-10-14T06:16:44Z</dcterms:created>
  <dcterms:modified xsi:type="dcterms:W3CDTF">2024-08-11T15:43:26Z</dcterms:modified>
</cp:coreProperties>
</file>