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3084e70f5a2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3084e70f5a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03ae23421c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03ae23421c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03ae23421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03ae23421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03ae23421c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03ae23421c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03ae23421c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03ae23421c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03ae23421c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03ae23421c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03ae23421c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03ae23421c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03ae23421c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03ae23421c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03ae23421c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03ae23421c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3084e70f5a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3084e70f5a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FF9900"/>
                </a:solidFill>
              </a:rPr>
              <a:t>Kurikulární dokumenty</a:t>
            </a:r>
            <a:endParaRPr>
              <a:solidFill>
                <a:srgbClr val="FF9900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9103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Mgr. Bc. Klára Březinová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/>
          <p:nvPr>
            <p:ph type="title"/>
          </p:nvPr>
        </p:nvSpPr>
        <p:spPr>
          <a:xfrm>
            <a:off x="177100" y="292625"/>
            <a:ext cx="8824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ct val="40000"/>
              <a:buFont typeface="Arial"/>
              <a:buNone/>
            </a:pPr>
            <a:r>
              <a:rPr b="1" lang="it" sz="2750">
                <a:solidFill>
                  <a:srgbClr val="FF9900"/>
                </a:solidFill>
              </a:rPr>
              <a:t>Metodický materiál MŠMT k poskytování bezplatné jazykové přípravy v předškolním a základním vzdělávání</a:t>
            </a:r>
            <a:endParaRPr/>
          </a:p>
        </p:txBody>
      </p:sp>
      <p:sp>
        <p:nvSpPr>
          <p:cNvPr id="108" name="Google Shape;108;p22"/>
          <p:cNvSpPr txBox="1"/>
          <p:nvPr>
            <p:ph idx="1" type="body"/>
          </p:nvPr>
        </p:nvSpPr>
        <p:spPr>
          <a:xfrm>
            <a:off x="342500" y="16967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aktuální verze od 1. září 2024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nejen pro základní vzdělávání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vymezuje základní pojmy: </a:t>
            </a:r>
            <a:r>
              <a:rPr i="1" lang="it"/>
              <a:t>cizinec</a:t>
            </a:r>
            <a:r>
              <a:rPr lang="it"/>
              <a:t>, </a:t>
            </a:r>
            <a:r>
              <a:rPr i="1" lang="it"/>
              <a:t>dítě/žák s nedostatečnou znalostí češtiny</a:t>
            </a:r>
            <a:r>
              <a:rPr lang="it"/>
              <a:t> (OMJ), </a:t>
            </a:r>
            <a:r>
              <a:rPr i="1" lang="it"/>
              <a:t>určená škola</a:t>
            </a:r>
            <a:r>
              <a:rPr lang="it"/>
              <a:t>, </a:t>
            </a:r>
            <a:r>
              <a:rPr i="1" lang="it"/>
              <a:t>kmenová škola</a:t>
            </a:r>
            <a:endParaRPr i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obsahuje právní zakotvení jazykové přípravy dětí a žáků v předškolním a základním vzdělávání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40000"/>
              <a:buFont typeface="Arial"/>
              <a:buNone/>
            </a:pPr>
            <a:r>
              <a:rPr b="1" lang="it" sz="2750">
                <a:solidFill>
                  <a:srgbClr val="FF9900"/>
                </a:solidFill>
              </a:rPr>
              <a:t>Školní vzdělávací plán</a:t>
            </a:r>
            <a:endParaRPr b="1" sz="2750">
              <a:solidFill>
                <a:srgbClr val="FF99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vychází z RVP ZV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je jedinečný, vytváří si jej každá škola sama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FF9900"/>
                </a:solidFill>
              </a:rPr>
              <a:t>Kurikulární dokument</a:t>
            </a:r>
            <a:endParaRPr b="1">
              <a:solidFill>
                <a:srgbClr val="FF9900"/>
              </a:solidFill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= dokument vymezující koncepci, obsah a cíle vzdělávání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FF9900"/>
              </a:buClr>
              <a:buSzPts val="1800"/>
              <a:buAutoNum type="alphaLcParenR"/>
            </a:pPr>
            <a:r>
              <a:rPr b="1" lang="it">
                <a:solidFill>
                  <a:srgbClr val="FF9900"/>
                </a:solidFill>
              </a:rPr>
              <a:t>státní úroveň</a:t>
            </a:r>
            <a:endParaRPr b="1">
              <a:solidFill>
                <a:srgbClr val="FF99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9900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FF9900"/>
              </a:buClr>
              <a:buSzPts val="1800"/>
              <a:buAutoNum type="alphaLcParenR"/>
            </a:pPr>
            <a:r>
              <a:rPr b="1" lang="it">
                <a:solidFill>
                  <a:srgbClr val="FF9900"/>
                </a:solidFill>
              </a:rPr>
              <a:t>školní úroveň</a:t>
            </a:r>
            <a:endParaRPr b="1">
              <a:solidFill>
                <a:srgbClr val="FF99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FF9900"/>
                </a:solidFill>
              </a:rPr>
              <a:t>Národní program rozvoje vzdělávání</a:t>
            </a:r>
            <a:endParaRPr>
              <a:solidFill>
                <a:srgbClr val="FF9900"/>
              </a:solidFill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= </a:t>
            </a:r>
            <a:r>
              <a:rPr lang="it">
                <a:solidFill>
                  <a:srgbClr val="FF9900"/>
                </a:solidFill>
              </a:rPr>
              <a:t>Bílá kniha</a:t>
            </a:r>
            <a:endParaRPr>
              <a:solidFill>
                <a:srgbClr val="FF9900"/>
              </a:solidFill>
            </a:endParaRPr>
          </a:p>
          <a:p>
            <a:pPr indent="-381000" lvl="0" marL="457200" rtl="0" algn="l">
              <a:spcBef>
                <a:spcPts val="1200"/>
              </a:spcBef>
              <a:spcAft>
                <a:spcPts val="0"/>
              </a:spcAft>
              <a:buClr>
                <a:srgbClr val="666666"/>
              </a:buClr>
              <a:buSzPts val="2400"/>
              <a:buChar char="-"/>
            </a:pPr>
            <a:r>
              <a:rPr lang="it">
                <a:solidFill>
                  <a:srgbClr val="666666"/>
                </a:solidFill>
              </a:rPr>
              <a:t>od roku 2001</a:t>
            </a:r>
            <a:endParaRPr>
              <a:solidFill>
                <a:srgbClr val="666666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400"/>
              <a:buChar char="-"/>
            </a:pPr>
            <a:r>
              <a:rPr lang="it">
                <a:solidFill>
                  <a:srgbClr val="666666"/>
                </a:solidFill>
              </a:rPr>
              <a:t>dokument obecného charakteru, na kterém se podílí celkem 6 států: Bulharsko, Česká republika, Maďarsko, Polsko, Rakousko, Slovensko. </a:t>
            </a:r>
            <a:endParaRPr>
              <a:solidFill>
                <a:srgbClr val="666666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400"/>
              <a:buChar char="-"/>
            </a:pPr>
            <a:r>
              <a:rPr lang="it">
                <a:solidFill>
                  <a:srgbClr val="666666"/>
                </a:solidFill>
              </a:rPr>
              <a:t>Vládním schválením Strategie vzdělávací politiky ČR do roku 2020 dokument Bílá kniha definitivně pozbyl svou platnost.</a:t>
            </a:r>
            <a:endParaRPr sz="2400">
              <a:solidFill>
                <a:srgbClr val="666666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FF9900"/>
                </a:solidFill>
              </a:rPr>
              <a:t>Strategie 2030+</a:t>
            </a:r>
            <a:endParaRPr b="1">
              <a:solidFill>
                <a:srgbClr val="FF9900"/>
              </a:solidFill>
            </a:endParaRPr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it">
                <a:solidFill>
                  <a:schemeClr val="dk1"/>
                </a:solidFill>
              </a:rPr>
              <a:t>schváleno 19. října 2020</a:t>
            </a:r>
            <a:endParaRPr>
              <a:solidFill>
                <a:schemeClr val="dk1"/>
              </a:solidFill>
            </a:endParaRPr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it">
                <a:solidFill>
                  <a:schemeClr val="dk1"/>
                </a:solidFill>
              </a:rPr>
              <a:t>klíčový koncepční a strategický dokument pro rozvoj vzdělávací politiky ČR </a:t>
            </a:r>
            <a:br>
              <a:rPr lang="it">
                <a:solidFill>
                  <a:schemeClr val="dk1"/>
                </a:solidFill>
              </a:rPr>
            </a:br>
            <a:r>
              <a:rPr lang="it">
                <a:solidFill>
                  <a:schemeClr val="dk1"/>
                </a:solidFill>
              </a:rPr>
              <a:t>v dekádě 2020–2030+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1"/>
                </a:solidFill>
              </a:rPr>
              <a:t>CÍL: je modernizovat vzdělávací systém v oblasti regionálního školství, zájmového a neformálního vzdělávání a celoživotního učení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také snaha připravit vzdělávací systém na nové výzvy a zároveň řešit přetrvávající problémy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FF9900"/>
                </a:solidFill>
              </a:rPr>
              <a:t>Rámcový vzdělávací program pro základní vzdělávání</a:t>
            </a:r>
            <a:endParaRPr b="1">
              <a:solidFill>
                <a:srgbClr val="FF9900"/>
              </a:solidFill>
            </a:endParaRPr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zaveden v roce 2004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800"/>
              <a:buChar char="-"/>
            </a:pPr>
            <a:r>
              <a:rPr b="1" lang="it">
                <a:solidFill>
                  <a:srgbClr val="FF9900"/>
                </a:solidFill>
              </a:rPr>
              <a:t>aktuální znění od 1. září 2021</a:t>
            </a:r>
            <a:endParaRPr b="1">
              <a:solidFill>
                <a:srgbClr val="FF9900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součástí školského zákona (zákon č. 561/2004 Sb. – zákon o předškolním, základním, středním, vyšším odborném a jiném vzdělávání)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tvoří obecně závazný rámec pro tvorbu ŠVP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revidovaná pracovní verze od března 2024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>
                <a:solidFill>
                  <a:schemeClr val="dk1"/>
                </a:solidFill>
              </a:rPr>
              <a:t>RVP ZV stanovuje:</a:t>
            </a:r>
            <a:endParaRPr b="1"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Konkrétní cíle, formy, délku a povinný obsah vzdělávání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Organizační uspořádání vzdělávání, profesní profil, podmínky průběhu a ukončování vzdělávání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Zásady pro tvorbu ŠVP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Další podmínky (materiální, personální, organizační aj.)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/>
          <p:nvPr>
            <p:ph type="title"/>
          </p:nvPr>
        </p:nvSpPr>
        <p:spPr>
          <a:xfrm>
            <a:off x="311700" y="368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40000"/>
              <a:buFont typeface="Arial"/>
              <a:buNone/>
            </a:pPr>
            <a:r>
              <a:rPr b="1" lang="it" sz="2750">
                <a:solidFill>
                  <a:srgbClr val="FF9900"/>
                </a:solidFill>
              </a:rPr>
              <a:t>Standardy pro základní vzdělávání = příloha RVP ZV</a:t>
            </a:r>
            <a:endParaRPr b="1" sz="2750">
              <a:solidFill>
                <a:srgbClr val="FF99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9"/>
          <p:cNvSpPr txBox="1"/>
          <p:nvPr>
            <p:ph idx="1" type="body"/>
          </p:nvPr>
        </p:nvSpPr>
        <p:spPr>
          <a:xfrm>
            <a:off x="311700" y="941525"/>
            <a:ext cx="8739900" cy="4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r. 2013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účinná pomoc učitelům při naplňování cílů vzdělávání stanovených v RVP ZV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obsahují </a:t>
            </a:r>
            <a:r>
              <a:rPr b="1" lang="it">
                <a:solidFill>
                  <a:schemeClr val="dk1"/>
                </a:solidFill>
              </a:rPr>
              <a:t>minimální cílové požadavky</a:t>
            </a:r>
            <a:r>
              <a:rPr lang="it">
                <a:solidFill>
                  <a:schemeClr val="dk1"/>
                </a:solidFill>
              </a:rPr>
              <a:t> na vzdělávání na konci 5. a 9. ročníku ZŠ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vycházejí z očekávaných výstupů vzdělávacích oborů stanovených v RVP ZV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výstupy konkretizují </a:t>
            </a:r>
            <a:r>
              <a:rPr b="1" lang="it">
                <a:solidFill>
                  <a:schemeClr val="dk1"/>
                </a:solidFill>
              </a:rPr>
              <a:t>pomocí indikátorů</a:t>
            </a:r>
            <a:r>
              <a:rPr lang="it">
                <a:solidFill>
                  <a:schemeClr val="dk1"/>
                </a:solidFill>
              </a:rPr>
              <a:t> a doplňují je o </a:t>
            </a:r>
            <a:r>
              <a:rPr b="1" lang="it">
                <a:solidFill>
                  <a:schemeClr val="dk1"/>
                </a:solidFill>
              </a:rPr>
              <a:t>ukázky ilustrativní úlohy</a:t>
            </a:r>
            <a:endParaRPr b="1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očekávané výstupy vymezují předpokládanou způsobilost užívat osvojené učivo na konci </a:t>
            </a:r>
            <a:r>
              <a:rPr b="1" lang="it">
                <a:solidFill>
                  <a:schemeClr val="dk1"/>
                </a:solidFill>
              </a:rPr>
              <a:t>3</a:t>
            </a:r>
            <a:r>
              <a:rPr lang="it">
                <a:solidFill>
                  <a:schemeClr val="dk1"/>
                </a:solidFill>
              </a:rPr>
              <a:t>., </a:t>
            </a:r>
            <a:r>
              <a:rPr b="1" lang="it">
                <a:solidFill>
                  <a:schemeClr val="dk1"/>
                </a:solidFill>
              </a:rPr>
              <a:t>5</a:t>
            </a:r>
            <a:r>
              <a:rPr lang="it">
                <a:solidFill>
                  <a:schemeClr val="dk1"/>
                </a:solidFill>
              </a:rPr>
              <a:t>. a </a:t>
            </a:r>
            <a:r>
              <a:rPr b="1" lang="it">
                <a:solidFill>
                  <a:schemeClr val="dk1"/>
                </a:solidFill>
              </a:rPr>
              <a:t>9</a:t>
            </a:r>
            <a:r>
              <a:rPr lang="it">
                <a:solidFill>
                  <a:schemeClr val="dk1"/>
                </a:solidFill>
              </a:rPr>
              <a:t>. ročníku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závazné pro tyto předměty: </a:t>
            </a:r>
            <a:r>
              <a:rPr b="1" lang="it">
                <a:solidFill>
                  <a:schemeClr val="dk1"/>
                </a:solidFill>
              </a:rPr>
              <a:t>AJ</a:t>
            </a:r>
            <a:r>
              <a:rPr lang="it">
                <a:solidFill>
                  <a:schemeClr val="dk1"/>
                </a:solidFill>
              </a:rPr>
              <a:t>, </a:t>
            </a:r>
            <a:r>
              <a:rPr b="1" lang="it">
                <a:solidFill>
                  <a:schemeClr val="dk1"/>
                </a:solidFill>
              </a:rPr>
              <a:t>ČJ a literatura</a:t>
            </a:r>
            <a:r>
              <a:rPr lang="it">
                <a:solidFill>
                  <a:schemeClr val="dk1"/>
                </a:solidFill>
              </a:rPr>
              <a:t>, </a:t>
            </a:r>
            <a:r>
              <a:rPr b="1" lang="it">
                <a:solidFill>
                  <a:schemeClr val="dk1"/>
                </a:solidFill>
              </a:rPr>
              <a:t>FJ</a:t>
            </a:r>
            <a:r>
              <a:rPr lang="it">
                <a:solidFill>
                  <a:schemeClr val="dk1"/>
                </a:solidFill>
              </a:rPr>
              <a:t>, </a:t>
            </a:r>
            <a:r>
              <a:rPr b="1" lang="it">
                <a:solidFill>
                  <a:schemeClr val="dk1"/>
                </a:solidFill>
              </a:rPr>
              <a:t>M a její aplikace</a:t>
            </a:r>
            <a:r>
              <a:rPr lang="it">
                <a:solidFill>
                  <a:schemeClr val="dk1"/>
                </a:solidFill>
              </a:rPr>
              <a:t>, </a:t>
            </a:r>
            <a:r>
              <a:rPr b="1" lang="it">
                <a:solidFill>
                  <a:schemeClr val="dk1"/>
                </a:solidFill>
              </a:rPr>
              <a:t>NJ </a:t>
            </a:r>
            <a:endParaRPr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500">
                <a:solidFill>
                  <a:srgbClr val="FF9900"/>
                </a:solidFill>
              </a:rPr>
              <a:t>Metodické komentáře ke Standardům vzdělávání</a:t>
            </a:r>
            <a:endParaRPr b="1" sz="2500">
              <a:solidFill>
                <a:srgbClr val="FF99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500"/>
          </a:p>
        </p:txBody>
      </p:sp>
      <p:sp>
        <p:nvSpPr>
          <p:cNvPr id="96" name="Google Shape;96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2015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o</a:t>
            </a:r>
            <a:r>
              <a:rPr lang="it">
                <a:solidFill>
                  <a:schemeClr val="dk1"/>
                </a:solidFill>
              </a:rPr>
              <a:t>bsahují ilustrativní úlohy pro 3 úrovně obtížnosti:</a:t>
            </a:r>
            <a:endParaRPr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it">
                <a:solidFill>
                  <a:schemeClr val="dk1"/>
                </a:solidFill>
              </a:rPr>
              <a:t>minimální úroveň</a:t>
            </a:r>
            <a:endParaRPr b="1"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it">
                <a:solidFill>
                  <a:schemeClr val="dk1"/>
                </a:solidFill>
              </a:rPr>
              <a:t>optimální úroveň</a:t>
            </a:r>
            <a:endParaRPr b="1"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it">
                <a:solidFill>
                  <a:schemeClr val="dk1"/>
                </a:solidFill>
              </a:rPr>
              <a:t>excelentní úroveň</a:t>
            </a:r>
            <a:endParaRPr b="1">
              <a:solidFill>
                <a:schemeClr val="dk1"/>
              </a:solidFill>
            </a:endParaRPr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Zahrnují i metodické komentáře pro práci s žáky se specifickými poruchami učení (SPU).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1"/>
          <p:cNvSpPr txBox="1"/>
          <p:nvPr>
            <p:ph type="title"/>
          </p:nvPr>
        </p:nvSpPr>
        <p:spPr>
          <a:xfrm>
            <a:off x="311700" y="445025"/>
            <a:ext cx="8520600" cy="107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40000"/>
              <a:buFont typeface="Arial"/>
              <a:buNone/>
            </a:pPr>
            <a:r>
              <a:rPr b="1" lang="it" sz="2750">
                <a:solidFill>
                  <a:srgbClr val="FF9900"/>
                </a:solidFill>
              </a:rPr>
              <a:t>II. kurikulum češtiny jako druhého jazyka </a:t>
            </a:r>
            <a:br>
              <a:rPr b="1" lang="it" sz="2750">
                <a:solidFill>
                  <a:srgbClr val="FF9900"/>
                </a:solidFill>
              </a:rPr>
            </a:br>
            <a:r>
              <a:rPr b="1" lang="it" sz="2750">
                <a:solidFill>
                  <a:srgbClr val="FF9900"/>
                </a:solidFill>
              </a:rPr>
              <a:t>pro </a:t>
            </a:r>
            <a:r>
              <a:rPr b="1" lang="it" sz="2750">
                <a:solidFill>
                  <a:srgbClr val="FF9900"/>
                </a:solidFill>
              </a:rPr>
              <a:t>základní</a:t>
            </a:r>
            <a:r>
              <a:rPr b="1" lang="it" sz="2750">
                <a:solidFill>
                  <a:srgbClr val="FF9900"/>
                </a:solidFill>
              </a:rPr>
              <a:t> vzdělávání</a:t>
            </a:r>
            <a:endParaRPr b="1" sz="2750">
              <a:solidFill>
                <a:srgbClr val="FF99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21"/>
          <p:cNvSpPr txBox="1"/>
          <p:nvPr>
            <p:ph idx="1" type="body"/>
          </p:nvPr>
        </p:nvSpPr>
        <p:spPr>
          <a:xfrm>
            <a:off x="311700" y="16497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vznik 2019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Národní institut pro vzdělávání (NVÚ) = dnešní NPI (Národní pedagogický institut)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závazné k užívání od 1. září 2021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jazyková podpora pro žáky s OMJ: skupina 2</a:t>
            </a:r>
            <a:r>
              <a:rPr lang="it">
                <a:solidFill>
                  <a:schemeClr val="dk1"/>
                </a:solidFill>
              </a:rPr>
              <a:t>–</a:t>
            </a:r>
            <a:r>
              <a:rPr lang="it">
                <a:solidFill>
                  <a:schemeClr val="dk1"/>
                </a:solidFill>
              </a:rPr>
              <a:t>8 žáků pro 1. nebo 2. stupeň ZŠ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