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1" r:id="rId3"/>
    <p:sldId id="263" r:id="rId4"/>
    <p:sldId id="262" r:id="rId5"/>
    <p:sldId id="258" r:id="rId6"/>
    <p:sldId id="257" r:id="rId7"/>
    <p:sldId id="270" r:id="rId8"/>
    <p:sldId id="264" r:id="rId9"/>
    <p:sldId id="269" r:id="rId10"/>
    <p:sldId id="265" r:id="rId11"/>
    <p:sldId id="266" r:id="rId12"/>
    <p:sldId id="267" r:id="rId13"/>
    <p:sldId id="268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89" d="100"/>
          <a:sy n="89" d="100"/>
        </p:scale>
        <p:origin x="994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:a16="http://schemas.microsoft.com/office/drawing/2014/main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i.cz/o-univerzite/uredni-deska/stanovisko-k-vyuzivani-a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Psychodidaktika – úvodní setkání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Jana Sklepníková</a:t>
            </a:r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EBD623-6FFB-C3EC-A252-8F09C283C2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C43458-7B2D-77C7-19A6-127999D02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838BFEE-D104-802E-DA21-31D3092DA1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Aneb co je vlastně psychodidaktika</a:t>
            </a:r>
          </a:p>
        </p:txBody>
      </p:sp>
      <p:pic>
        <p:nvPicPr>
          <p:cNvPr id="8" name="Picture Placeholder 7" descr="Brain in head with solid fill">
            <a:extLst>
              <a:ext uri="{FF2B5EF4-FFF2-40B4-BE49-F238E27FC236}">
                <a16:creationId xmlns:a16="http://schemas.microsoft.com/office/drawing/2014/main" id="{30F11812-B464-6E4D-0571-0CAB17D10449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6667" r="16667"/>
          <a:stretch>
            <a:fillRect/>
          </a:stretch>
        </p:blipFill>
        <p:spPr/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2C86A-60BC-CF3E-836A-4B14A17D87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466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8020BB-8CA9-D792-03A7-FE47211889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518020-FEBC-F918-CEF6-B278AEAC88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464C348-3DBA-0491-C8CE-694302E85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b="1" dirty="0"/>
              <a:t>sychodidaktika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00093F5-0BBF-54B0-4D21-22894D212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i="1" dirty="0"/>
              <a:t>Pedagogický slovník</a:t>
            </a:r>
            <a:r>
              <a:rPr lang="cs-CZ" sz="2400" dirty="0"/>
              <a:t>. (Průcha, J., Walterová, E., Mareš, J. 2003) </a:t>
            </a:r>
          </a:p>
          <a:p>
            <a:pPr lvl="1"/>
            <a:r>
              <a:rPr lang="cs-CZ" sz="2400" dirty="0"/>
              <a:t>Psychodidaktika je interdisciplinární teorie propojující přístupy a poznatky obecné didaktiky, psychologie učení, kognitivní psychologie, kybernetiky, komunikačních technologií a dalších odvětví. </a:t>
            </a:r>
          </a:p>
          <a:p>
            <a:r>
              <a:rPr lang="cs-CZ" sz="2600" dirty="0"/>
              <a:t>Od 90. let 20. století</a:t>
            </a:r>
          </a:p>
          <a:p>
            <a:pPr lvl="1"/>
            <a:r>
              <a:rPr lang="cs-CZ" sz="2400" dirty="0"/>
              <a:t>Využití poznatků psychologie v procesu učení a vyučování tak, aby bylo učení a vyučování efektivní</a:t>
            </a:r>
          </a:p>
          <a:p>
            <a:pPr lvl="1"/>
            <a:r>
              <a:rPr lang="cs-CZ" sz="2400" dirty="0"/>
              <a:t>Koncept celoživotního učení (děti, dospělí)</a:t>
            </a:r>
          </a:p>
          <a:p>
            <a:pPr lvl="1"/>
            <a:r>
              <a:rPr lang="cs-CZ" sz="2400" dirty="0"/>
              <a:t>Efektivní metody učení (žák), vyučování (učitel)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804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C24064D-3A98-531B-D011-690DAAEE8E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B69BEA-98D5-DC0D-DA0A-E8F32989A4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E0F1D5-EDF7-E357-57EA-BCFE910CC43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sz="3000" dirty="0"/>
              <a:t>Psychodidaktika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3991BE3-61E3-D5FF-84D4-3958DCDA231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sz="3000" dirty="0"/>
              <a:t>Didaktika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CBE8A5A-2A23-0F13-96FF-18203700992C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sz="2400" dirty="0" err="1">
                <a:latin typeface="+mj-lt"/>
              </a:rPr>
              <a:t>Metakognice</a:t>
            </a:r>
            <a:endParaRPr lang="cs-CZ" sz="2400" dirty="0">
              <a:latin typeface="+mj-lt"/>
            </a:endParaRPr>
          </a:p>
          <a:p>
            <a:pPr lvl="1"/>
            <a:r>
              <a:rPr lang="cs-CZ" sz="2000" dirty="0">
                <a:latin typeface="+mj-lt"/>
              </a:rPr>
              <a:t>přemýšlení o myšlení, uvědomování si vlastních kognitivních procesů</a:t>
            </a:r>
          </a:p>
          <a:p>
            <a:pPr lvl="1"/>
            <a:r>
              <a:rPr lang="cs-CZ" sz="2000" dirty="0">
                <a:latin typeface="+mj-lt"/>
              </a:rPr>
              <a:t>řízení, autoregulace  vlastního učení</a:t>
            </a:r>
          </a:p>
          <a:p>
            <a:pPr lvl="1"/>
            <a:r>
              <a:rPr lang="cs-CZ" sz="2000" dirty="0">
                <a:latin typeface="+mj-lt"/>
              </a:rPr>
              <a:t>rozvíjí žákovské a studentské kompetence k učení</a:t>
            </a:r>
          </a:p>
          <a:p>
            <a:pPr lvl="1"/>
            <a:r>
              <a:rPr lang="cs-CZ" sz="2000" dirty="0">
                <a:latin typeface="+mj-lt"/>
              </a:rPr>
              <a:t>učit se učit, řešit problémy</a:t>
            </a:r>
          </a:p>
          <a:p>
            <a:pPr lvl="1"/>
            <a:r>
              <a:rPr lang="cs-CZ" sz="2000" dirty="0">
                <a:latin typeface="+mj-lt"/>
              </a:rPr>
              <a:t>přemýšlet o podstatě pojmů, problémů</a:t>
            </a:r>
            <a:endParaRPr lang="cs-CZ" sz="18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7873177-0053-4A51-6034-672551541DD8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sz="2400" dirty="0"/>
              <a:t>Kognice</a:t>
            </a:r>
          </a:p>
          <a:p>
            <a:pPr lvl="1"/>
            <a:r>
              <a:rPr lang="cs-CZ" sz="2000" dirty="0">
                <a:latin typeface="+mj-lt"/>
              </a:rPr>
              <a:t>vázána na kontext, učení s porozuměním, znalost, interpretace, aplikace</a:t>
            </a:r>
          </a:p>
          <a:p>
            <a:r>
              <a:rPr lang="cs-CZ" sz="2400" dirty="0">
                <a:latin typeface="+mj-lt"/>
              </a:rPr>
              <a:t>Kognitivní kompetence</a:t>
            </a:r>
          </a:p>
          <a:p>
            <a:pPr lvl="1"/>
            <a:r>
              <a:rPr lang="cs-CZ" sz="2000" dirty="0">
                <a:latin typeface="+mj-lt"/>
              </a:rPr>
              <a:t>porozumět, aplikovat porovnat, vysvětlit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52715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BBA28BC-387C-BFE2-49F2-62C7DD985D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7546B1-060E-2D98-57D0-0AA8E7CF70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2306D6-4005-7B87-BF8B-D687E2DB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Mýty o učení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E7194E-EBEA-B127-962C-467017512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Projděte si ve skupině veškeré mýty a diskutujte o tom, u kterých jste netušily, že se jedná o mýtus</a:t>
            </a:r>
          </a:p>
          <a:p>
            <a:r>
              <a:rPr lang="cs-CZ" dirty="0"/>
              <a:t>Vyberte si 1-2 a ty společně prezentujte ostatním</a:t>
            </a:r>
          </a:p>
          <a:p>
            <a:pPr lvl="1"/>
            <a:r>
              <a:rPr lang="cs-CZ" sz="2000" dirty="0"/>
              <a:t>Popište mýtus</a:t>
            </a:r>
          </a:p>
          <a:p>
            <a:pPr lvl="1"/>
            <a:r>
              <a:rPr lang="cs-CZ" sz="2000" dirty="0"/>
              <a:t>Proč neplatí</a:t>
            </a:r>
          </a:p>
          <a:p>
            <a:pPr lvl="1"/>
            <a:r>
              <a:rPr lang="cs-CZ" sz="2000" dirty="0"/>
              <a:t>Jaký to má vliv na mé smýšlení o učení resp. jak to nyní prakticky uplatním</a:t>
            </a:r>
          </a:p>
          <a:p>
            <a:r>
              <a:rPr lang="cs-CZ" dirty="0"/>
              <a:t>Pokud nejste angličtináři, najděte způsob jak porozumět danému textu</a:t>
            </a:r>
          </a:p>
          <a:p>
            <a:pPr lvl="1"/>
            <a:r>
              <a:rPr lang="cs-CZ" sz="2000" dirty="0"/>
              <a:t>Telefony vč. použití AI jsou povoleny!</a:t>
            </a:r>
          </a:p>
        </p:txBody>
      </p:sp>
    </p:spTree>
    <p:extLst>
      <p:ext uri="{BB962C8B-B14F-4D97-AF65-F5344CB8AC3E}">
        <p14:creationId xmlns:p14="http://schemas.microsoft.com/office/powerpoint/2010/main" val="1124327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9C1430-7A36-F470-DEAB-C3722AA17A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48FBBE-9005-641C-B5F6-3C51CB2629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D0410A8-6F6C-9EAD-C2E8-0D1D96B37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psychodidaktika důležitá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D9D8E1-4534-BD7A-76C2-37DB90B28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59457"/>
            <a:ext cx="8064900" cy="4878543"/>
          </a:xfrm>
        </p:spPr>
        <p:txBody>
          <a:bodyPr/>
          <a:lstStyle/>
          <a:p>
            <a:r>
              <a:rPr lang="cs-CZ" sz="2400" dirty="0"/>
              <a:t>Neexistuje univerzální návod jak se efektivně učit</a:t>
            </a:r>
          </a:p>
          <a:p>
            <a:pPr lvl="1"/>
            <a:r>
              <a:rPr lang="cs-CZ" sz="2000" dirty="0"/>
              <a:t>Proces učení je VŽDY závislý na individuálních charakteristikách učícího se jedince</a:t>
            </a:r>
          </a:p>
          <a:p>
            <a:pPr lvl="1"/>
            <a:r>
              <a:rPr lang="cs-CZ" sz="2000" dirty="0"/>
              <a:t>Řešení: diferenciace, individualizace aj.</a:t>
            </a:r>
          </a:p>
          <a:p>
            <a:r>
              <a:rPr lang="cs-CZ" sz="2300" dirty="0"/>
              <a:t>Opakování je matka moudrosti ale…</a:t>
            </a:r>
          </a:p>
          <a:p>
            <a:pPr lvl="1"/>
            <a:r>
              <a:rPr lang="cs-CZ" sz="2000" dirty="0"/>
              <a:t>Důležitá je kvalita asociačních spojů a zabudování poznatků do již existujících struktur</a:t>
            </a:r>
          </a:p>
          <a:p>
            <a:pPr lvl="1"/>
            <a:r>
              <a:rPr lang="cs-CZ" sz="2000" dirty="0"/>
              <a:t>První opakování by mělo probíhat co nejdříve např. formou shrnutí</a:t>
            </a:r>
          </a:p>
          <a:p>
            <a:r>
              <a:rPr lang="cs-CZ" sz="2300" dirty="0"/>
              <a:t>Logické systémy jsou důležité!</a:t>
            </a:r>
          </a:p>
          <a:p>
            <a:pPr lvl="1"/>
            <a:r>
              <a:rPr lang="cs-CZ" sz="2000" dirty="0"/>
              <a:t>Myšlenkové mapy (zachycují myšlenkový proces jedince a vztahy mezi pojmy)</a:t>
            </a:r>
          </a:p>
          <a:p>
            <a:r>
              <a:rPr lang="cs-CZ" sz="2400" dirty="0"/>
              <a:t>Informace nemají stejnou důležitost na pozici záleží</a:t>
            </a:r>
          </a:p>
          <a:p>
            <a:r>
              <a:rPr lang="cs-CZ" sz="2400" dirty="0"/>
              <a:t>Práce s časem je nedílnou stránkou učení</a:t>
            </a:r>
          </a:p>
          <a:p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729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A18AFA-9398-17EE-7DCF-FE49BD82D0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74A67C-455F-3D94-3498-CF7BE8930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Moment pro seznámení se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DBFA79-CE7C-31CC-D92C-A46F4B817B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Picture Placeholder 7" descr="Chat with solid fill">
            <a:extLst>
              <a:ext uri="{FF2B5EF4-FFF2-40B4-BE49-F238E27FC236}">
                <a16:creationId xmlns:a16="http://schemas.microsoft.com/office/drawing/2014/main" id="{B40C6A7D-BB10-C1B0-1FAF-A5699D7DB6FC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6667" r="16667"/>
          <a:stretch>
            <a:fillRect/>
          </a:stretch>
        </p:blipFill>
        <p:spPr>
          <a:xfrm>
            <a:off x="4572000" y="0"/>
            <a:ext cx="4572000" cy="6857999"/>
          </a:xfr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8A962B-4D6A-EE2B-6CEB-6A4687B1AF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15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8E382E-F412-27B8-1F2D-878A76DEB5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7C405D-CBC0-3D46-AE8B-1AC101EBBA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F317451-79CC-EF24-CAE9-C7949602C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Zodpovězte prosím tyto otázky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0C19B4-2F29-FFB4-FF99-AA1725B2B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První fáze - Já</a:t>
            </a:r>
          </a:p>
          <a:p>
            <a:pPr lvl="1"/>
            <a:r>
              <a:rPr lang="cs-CZ" sz="1800" dirty="0"/>
              <a:t>Kdo jsem a jak mě oslovovat popř. neoslovovat</a:t>
            </a:r>
          </a:p>
          <a:p>
            <a:pPr lvl="1"/>
            <a:r>
              <a:rPr lang="cs-CZ" sz="1800" dirty="0"/>
              <a:t>Jakou mám praxi</a:t>
            </a:r>
          </a:p>
          <a:p>
            <a:pPr lvl="1"/>
            <a:r>
              <a:rPr lang="cs-CZ" sz="1800" dirty="0"/>
              <a:t>Zajímavost o mě</a:t>
            </a:r>
          </a:p>
          <a:p>
            <a:r>
              <a:rPr lang="cs-CZ" sz="2400" dirty="0"/>
              <a:t>Druhá fáze: Já vs. Psychodidaktika</a:t>
            </a:r>
          </a:p>
          <a:p>
            <a:pPr lvl="1"/>
            <a:r>
              <a:rPr lang="cs-CZ" sz="1800" dirty="0"/>
              <a:t>Proč tu jsem?</a:t>
            </a:r>
          </a:p>
          <a:p>
            <a:pPr lvl="1"/>
            <a:r>
              <a:rPr lang="cs-CZ" sz="1800" dirty="0"/>
              <a:t>Jaká jsou moje očekávání</a:t>
            </a:r>
          </a:p>
          <a:p>
            <a:pPr lvl="1"/>
            <a:r>
              <a:rPr lang="cs-CZ" sz="1800" dirty="0"/>
              <a:t>Co bych si rád* odnesl*</a:t>
            </a:r>
          </a:p>
          <a:p>
            <a:pPr lvl="1"/>
            <a:endParaRPr lang="cs-CZ" sz="1600" dirty="0"/>
          </a:p>
          <a:p>
            <a:r>
              <a:rPr lang="cs-CZ" sz="2400" dirty="0"/>
              <a:t>Metoda popkorn – jakmile se cítím mluvit mluvím (jako pukající kukuřice). Neskákejte ale nikomu do řeči </a:t>
            </a:r>
            <a:r>
              <a:rPr lang="cs-CZ" sz="2400" dirty="0">
                <a:sym typeface="Wingdings" panose="05000000000000000000" pitchFamily="2" charset="2"/>
              </a:rPr>
              <a:t>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85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68B926-5F94-F295-2741-D88121D841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D92D84-2B88-8507-6297-C13B63BF09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575925D-03E5-DB35-A2D0-ADCCC13D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pro spolupráci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6EEF77A-C8EA-00BB-6307-B9A1264BE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800" y="1171576"/>
            <a:ext cx="8508600" cy="4667399"/>
          </a:xfrm>
        </p:spPr>
        <p:txBody>
          <a:bodyPr/>
          <a:lstStyle/>
          <a:p>
            <a:r>
              <a:rPr lang="cs-CZ" dirty="0"/>
              <a:t>Oslovení:</a:t>
            </a:r>
          </a:p>
          <a:p>
            <a:r>
              <a:rPr lang="cs-CZ" dirty="0"/>
              <a:t>Komunikace mimo semináře: </a:t>
            </a:r>
          </a:p>
          <a:p>
            <a:r>
              <a:rPr lang="cs-CZ" dirty="0"/>
              <a:t>Dodržování časové dotace: Počítejte s časem v rozvrhu (probereme-li látku, je možné zkrátit)</a:t>
            </a:r>
          </a:p>
          <a:p>
            <a:r>
              <a:rPr lang="cs-CZ" dirty="0"/>
              <a:t>Co je aktivní účast: Účastnit se skupinových aktivit, vypracovávat seminární úkoly (je možné odevzdat individuálně, pokud se na skupinovou práci necítíte)</a:t>
            </a:r>
          </a:p>
          <a:p>
            <a:r>
              <a:rPr lang="cs-CZ" dirty="0"/>
              <a:t>Práce s telefonem: Vypnutí zvuků v průběhu semináře.</a:t>
            </a:r>
          </a:p>
          <a:p>
            <a:r>
              <a:rPr lang="cs-CZ" dirty="0"/>
              <a:t>Práce s ICT: Povolena, odložit stranou na skupinovou práci.</a:t>
            </a:r>
          </a:p>
          <a:p>
            <a:r>
              <a:rPr lang="cs-CZ" dirty="0"/>
              <a:t>Používání AI: Pokud eticky, tak povoleno (viz </a:t>
            </a:r>
            <a:r>
              <a:rPr lang="cs-CZ" dirty="0">
                <a:hlinkClick r:id="rId2"/>
              </a:rPr>
              <a:t>https://www.muni.cz/o-univerzite/uredni-deska/stanovisko-k-vyuzivani-ai</a:t>
            </a:r>
            <a:r>
              <a:rPr lang="cs-CZ" dirty="0"/>
              <a:t> )</a:t>
            </a:r>
          </a:p>
          <a:p>
            <a:r>
              <a:rPr lang="cs-CZ" dirty="0"/>
              <a:t> Můžete jíst, pít a jinak se starat o své individuální fyziologické potřeby (v rozsahu vhodném pro veřejný prostor)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514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6D84BD-7573-CBEA-FDEB-8B4D533AF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informace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1464D12-70C3-AC84-7548-B3650A0DF8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Organizace, náplň kurzu, zadání závěrečné práce, podmínky splnění</a:t>
            </a:r>
          </a:p>
        </p:txBody>
      </p:sp>
      <p:pic>
        <p:nvPicPr>
          <p:cNvPr id="8" name="Picture Placeholder 7" descr="Clipboard with solid fill">
            <a:extLst>
              <a:ext uri="{FF2B5EF4-FFF2-40B4-BE49-F238E27FC236}">
                <a16:creationId xmlns:a16="http://schemas.microsoft.com/office/drawing/2014/main" id="{8071CFA9-742B-7A05-FEAE-44BDB8C665E3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6667" r="1666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28981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D45D201-9BAC-DE73-F794-4186C18DF5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A3124D-599D-C98D-EC4A-B7A5119C5A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9066928-A8BF-3C6E-4BC8-941C65072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kurzu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32BD41-95D5-4C25-58A0-9B6F803B97BA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Teorie učení z pohledu současného vzdělávání </a:t>
            </a:r>
          </a:p>
          <a:p>
            <a:r>
              <a:rPr lang="cs-CZ" dirty="0"/>
              <a:t>Učitelovo pojetí výuky</a:t>
            </a:r>
          </a:p>
          <a:p>
            <a:r>
              <a:rPr lang="cs-CZ" dirty="0"/>
              <a:t>Učební styl žáka </a:t>
            </a:r>
          </a:p>
          <a:p>
            <a:r>
              <a:rPr lang="cs-CZ" dirty="0"/>
              <a:t>Vyučovací styl učitele </a:t>
            </a:r>
          </a:p>
          <a:p>
            <a:r>
              <a:rPr lang="cs-CZ" dirty="0"/>
              <a:t>Základy paměti a procesu učení </a:t>
            </a:r>
          </a:p>
          <a:p>
            <a:r>
              <a:rPr lang="cs-CZ" dirty="0"/>
              <a:t>Dětské prekoncepty a jejich využití ve výuce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81BB62-901A-2EB2-CB54-CDF59B4200F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Dětské pojetí různých fenoménů a jejich geneze</a:t>
            </a:r>
          </a:p>
          <a:p>
            <a:r>
              <a:rPr lang="cs-CZ" dirty="0"/>
              <a:t>Aplikace teorie kognitivního vývoje (dle </a:t>
            </a:r>
            <a:r>
              <a:rPr lang="cs-CZ" dirty="0" err="1"/>
              <a:t>Piageta</a:t>
            </a:r>
            <a:r>
              <a:rPr lang="cs-CZ" dirty="0"/>
              <a:t>) v praxi učitele</a:t>
            </a:r>
          </a:p>
          <a:p>
            <a:r>
              <a:rPr lang="cs-CZ" dirty="0"/>
              <a:t>Pedagogický konstruktivismu ve výuce </a:t>
            </a:r>
          </a:p>
          <a:p>
            <a:r>
              <a:rPr lang="cs-CZ" dirty="0"/>
              <a:t>Postupy efektivního a smysluplného učení a vyučování</a:t>
            </a:r>
          </a:p>
        </p:txBody>
      </p:sp>
    </p:spTree>
    <p:extLst>
      <p:ext uri="{BB962C8B-B14F-4D97-AF65-F5344CB8AC3E}">
        <p14:creationId xmlns:p14="http://schemas.microsoft.com/office/powerpoint/2010/main" val="2939405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2214A7-B8DE-A8CA-8A76-D752D59C9F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6B300E-5077-6AF3-7511-3018038BCB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4FC1626-ED0F-3833-7303-D57C76F4C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Rozvržení studia v tomto semestru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ACFF10-774A-1102-8A39-DB5606FEA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Neurofyziologické základy učení a paměti</a:t>
            </a:r>
          </a:p>
          <a:p>
            <a:r>
              <a:rPr lang="cs-CZ" sz="2400" dirty="0"/>
              <a:t>Učební styl žáka a učitele, pojetí výuky</a:t>
            </a:r>
          </a:p>
          <a:p>
            <a:r>
              <a:rPr lang="cs-CZ" sz="2400" dirty="0"/>
              <a:t>Dětská pojetí a vnitřní poznatková systém žáka</a:t>
            </a:r>
          </a:p>
          <a:p>
            <a:r>
              <a:rPr lang="cs-CZ" sz="2400" dirty="0"/>
              <a:t>Pedagogický konstruktivismus</a:t>
            </a:r>
          </a:p>
          <a:p>
            <a:r>
              <a:rPr lang="cs-CZ" sz="2400" dirty="0"/>
              <a:t>Postupy efektivního a smysluplného vyučování</a:t>
            </a:r>
          </a:p>
        </p:txBody>
      </p:sp>
    </p:spTree>
    <p:extLst>
      <p:ext uri="{BB962C8B-B14F-4D97-AF65-F5344CB8AC3E}">
        <p14:creationId xmlns:p14="http://schemas.microsoft.com/office/powerpoint/2010/main" val="1679736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DFB4D54-0CD1-889E-3F36-97AA8D670F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7D3937-51A1-3E27-23D5-677568C6F2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E870DAC-A2DB-7B99-4475-7842BA8A8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seminární práce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FF978D0-BCFC-9E61-EBCF-DF0DFC210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5" y="1380226"/>
            <a:ext cx="8367623" cy="4847774"/>
          </a:xfrm>
        </p:spPr>
        <p:txBody>
          <a:bodyPr/>
          <a:lstStyle/>
          <a:p>
            <a:r>
              <a:rPr lang="cs-CZ" dirty="0"/>
              <a:t>Rozsah: 3 strany A4.  </a:t>
            </a:r>
          </a:p>
          <a:p>
            <a:r>
              <a:rPr lang="cs-CZ" dirty="0"/>
              <a:t>Téma seminární práce si student zvolí z níže uvedené nabídky:</a:t>
            </a:r>
          </a:p>
          <a:p>
            <a:pPr lvl="1"/>
            <a:r>
              <a:rPr lang="cs-CZ" sz="2000" dirty="0"/>
              <a:t>Popsat své pojetí výuky (můj prekoncept)</a:t>
            </a:r>
          </a:p>
          <a:p>
            <a:pPr lvl="1"/>
            <a:r>
              <a:rPr lang="cs-CZ" sz="2000" dirty="0"/>
              <a:t>Zjistit žákovské pojetí zvoleného fenoménu/pojmu/učiva</a:t>
            </a:r>
          </a:p>
          <a:p>
            <a:pPr lvl="1"/>
            <a:r>
              <a:rPr lang="cs-CZ" sz="2000" dirty="0"/>
              <a:t>Volné téma po domluvě s vyučujícím</a:t>
            </a:r>
          </a:p>
          <a:p>
            <a:r>
              <a:rPr lang="cs-CZ" dirty="0"/>
              <a:t>Minimální požadavky na práci</a:t>
            </a:r>
          </a:p>
          <a:p>
            <a:pPr lvl="1"/>
            <a:r>
              <a:rPr lang="cs-CZ" sz="2000" dirty="0"/>
              <a:t>využití alespoň tří literárních zdrojů (nutné správně citovat v textu (APA norma) a vytvořit syntézu získaných informací;</a:t>
            </a:r>
          </a:p>
          <a:p>
            <a:pPr lvl="1"/>
            <a:r>
              <a:rPr lang="cs-CZ" sz="2000" dirty="0"/>
              <a:t>zapracování studentova pohledu;</a:t>
            </a:r>
          </a:p>
          <a:p>
            <a:pPr lvl="1"/>
            <a:r>
              <a:rPr lang="cs-CZ" sz="2000" dirty="0"/>
              <a:t>praktický příklad.</a:t>
            </a:r>
          </a:p>
          <a:p>
            <a:r>
              <a:rPr lang="cs-CZ" dirty="0"/>
              <a:t>Vypracovanou seminární práci vložit do odevzdávárny předmětu v </a:t>
            </a:r>
            <a:r>
              <a:rPr lang="cs-CZ" dirty="0" err="1"/>
              <a:t>ISu</a:t>
            </a:r>
            <a:r>
              <a:rPr lang="cs-CZ" dirty="0"/>
              <a:t> do 2.5.24 (vč.)</a:t>
            </a:r>
          </a:p>
          <a:p>
            <a:r>
              <a:rPr lang="cs-CZ" dirty="0"/>
              <a:t>Povolení užití AI – popište jak jste jí použili do části zdrojů (mimo použití pro jazykovou korekturu)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29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61FC6E-99B6-AA33-BA13-2C955E3ADA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2DC03C-F64C-9B2D-D191-9D7847D760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107E7EB-CBAC-C10A-4B0A-0AEBDBB9E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úspěšného ukončení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B8A23F-B323-1091-B705-5A62EFD75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Aktivní účast ve výuce (min. 5 ze 6 seminářů)</a:t>
            </a:r>
          </a:p>
          <a:p>
            <a:pPr lvl="1"/>
            <a:r>
              <a:rPr lang="cs-CZ" sz="2000" dirty="0"/>
              <a:t>Při větší neúčasti individuální domluva, ale omluva PŘEDEM</a:t>
            </a:r>
          </a:p>
          <a:p>
            <a:pPr lvl="1"/>
            <a:r>
              <a:rPr lang="cs-CZ" sz="2000" dirty="0"/>
              <a:t>Cítíte-li, že se blíží nějaký problém, řešte jej se mnou proaktivně</a:t>
            </a:r>
          </a:p>
          <a:p>
            <a:r>
              <a:rPr lang="cs-CZ" dirty="0"/>
              <a:t>Odevzdání seminární práce v termínu</a:t>
            </a:r>
          </a:p>
          <a:p>
            <a:r>
              <a:rPr lang="cs-CZ" dirty="0"/>
              <a:t>Zápočtový test (65% úspěšnost)</a:t>
            </a:r>
          </a:p>
        </p:txBody>
      </p:sp>
    </p:spTree>
    <p:extLst>
      <p:ext uri="{BB962C8B-B14F-4D97-AF65-F5344CB8AC3E}">
        <p14:creationId xmlns:p14="http://schemas.microsoft.com/office/powerpoint/2010/main" val="36285844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202</TotalTime>
  <Words>799</Words>
  <Application>Microsoft Office PowerPoint</Application>
  <PresentationFormat>On-screen Show (4:3)</PresentationFormat>
  <Paragraphs>124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Psychodidaktika – úvodní setkání</vt:lpstr>
      <vt:lpstr>Moment pro seznámení se</vt:lpstr>
      <vt:lpstr>Zodpovězte prosím tyto otázky</vt:lpstr>
      <vt:lpstr>Pravidla pro spolupráci</vt:lpstr>
      <vt:lpstr>Důležité informace</vt:lpstr>
      <vt:lpstr>Obsah kurzu</vt:lpstr>
      <vt:lpstr>Rozvržení studia v tomto semestru</vt:lpstr>
      <vt:lpstr>Zadání seminární práce</vt:lpstr>
      <vt:lpstr>Podmínky úspěšného ukončení</vt:lpstr>
      <vt:lpstr>Základní pojmy</vt:lpstr>
      <vt:lpstr>Psychodidaktika</vt:lpstr>
      <vt:lpstr>PowerPoint Presentation</vt:lpstr>
      <vt:lpstr>Mýty o učení</vt:lpstr>
      <vt:lpstr>Proč je psychodidaktika důležitá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Psychodidaktika – úvodní setkání</dc:title>
  <dc:creator>Jana Sklepníková</dc:creator>
  <cp:lastModifiedBy>Jana Sklepníková</cp:lastModifiedBy>
  <cp:revision>7</cp:revision>
  <dcterms:created xsi:type="dcterms:W3CDTF">2023-09-18T07:36:16Z</dcterms:created>
  <dcterms:modified xsi:type="dcterms:W3CDTF">2024-02-26T09:13:22Z</dcterms:modified>
</cp:coreProperties>
</file>