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4424D-B692-4015-8305-740A1F18132E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46C03-0506-40E0-9A56-82D60348C0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1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6C03-0506-40E0-9A56-82D60348C09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45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7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6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0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05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0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50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22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6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B280FB5-3E36-4E22-8C90-F5DEEFD76E4F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07C2-9EBC-49D5-BBE7-0CD0C5A845A5}" type="slidenum">
              <a:rPr lang="cs-CZ" smtClean="0"/>
              <a:t>‹#›</a:t>
            </a:fld>
            <a:endParaRPr lang="cs-CZ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674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F81F-56ED-D6DE-179A-C9C135B60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Spánek, relaxace a imaginace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0B30C-59B1-24F7-94ED-DC8D15929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5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5379-4701-0E47-F991-C6CA8D69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Obrazovky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8212-986A-19D7-B97C-078F13599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Doporučení 1-2 před spánkem nekoukat na žádnou obrazovku</a:t>
            </a:r>
          </a:p>
          <a:p>
            <a:pPr lvl="1"/>
            <a:r>
              <a:rPr lang="cs-CZ" sz="2000" dirty="0"/>
              <a:t>Noční režim! Bílé/ modré záření</a:t>
            </a:r>
          </a:p>
          <a:p>
            <a:r>
              <a:rPr lang="cs-CZ" sz="2400" dirty="0"/>
              <a:t>Co děláme na obrazovkách ?</a:t>
            </a:r>
          </a:p>
          <a:p>
            <a:pPr lvl="1"/>
            <a:r>
              <a:rPr lang="cs-CZ" sz="2000" dirty="0" err="1"/>
              <a:t>Trillery</a:t>
            </a:r>
            <a:r>
              <a:rPr lang="cs-CZ" sz="2000" dirty="0"/>
              <a:t>, horory </a:t>
            </a:r>
            <a:r>
              <a:rPr lang="cs-CZ" sz="2000" dirty="0" err="1"/>
              <a:t>etc</a:t>
            </a:r>
            <a:r>
              <a:rPr lang="cs-CZ" sz="2000" dirty="0"/>
              <a:t>.</a:t>
            </a:r>
          </a:p>
          <a:p>
            <a:pPr lvl="1"/>
            <a:r>
              <a:rPr lang="cs-CZ" sz="2000" dirty="0" err="1"/>
              <a:t>Doomscrolling</a:t>
            </a:r>
            <a:r>
              <a:rPr lang="cs-CZ" sz="2000" dirty="0"/>
              <a:t>, FOMO</a:t>
            </a:r>
          </a:p>
          <a:p>
            <a:pPr lvl="1"/>
            <a:r>
              <a:rPr lang="cs-CZ" sz="2000" dirty="0"/>
              <a:t>Pozadí našeho spánku</a:t>
            </a:r>
          </a:p>
        </p:txBody>
      </p:sp>
    </p:spTree>
    <p:extLst>
      <p:ext uri="{BB962C8B-B14F-4D97-AF65-F5344CB8AC3E}">
        <p14:creationId xmlns:p14="http://schemas.microsoft.com/office/powerpoint/2010/main" val="409573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E4CA-478B-374B-1A04-D140EBE8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139EF-7D0A-59C3-2643-49FA5BA11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Měli by jste uléhat co nejvíce v klidu</a:t>
            </a:r>
          </a:p>
          <a:p>
            <a:pPr lvl="1"/>
            <a:r>
              <a:rPr lang="cs-CZ" sz="2000" dirty="0"/>
              <a:t>Je nějaké emoce, kterou je třeba zpracovat?</a:t>
            </a:r>
          </a:p>
          <a:p>
            <a:pPr lvl="1"/>
            <a:r>
              <a:rPr lang="cs-CZ" sz="2000" dirty="0"/>
              <a:t>Můžete se nějak uklidnit?</a:t>
            </a:r>
          </a:p>
          <a:p>
            <a:r>
              <a:rPr lang="cs-CZ" sz="2400" dirty="0"/>
              <a:t>Brain-</a:t>
            </a:r>
            <a:r>
              <a:rPr lang="cs-CZ" sz="2400" dirty="0" err="1"/>
              <a:t>dump</a:t>
            </a:r>
            <a:r>
              <a:rPr lang="cs-CZ" sz="2400" dirty="0"/>
              <a:t>; preventivní opatření, předání problémů budoucímu já </a:t>
            </a:r>
          </a:p>
        </p:txBody>
      </p:sp>
    </p:spTree>
    <p:extLst>
      <p:ext uri="{BB962C8B-B14F-4D97-AF65-F5344CB8AC3E}">
        <p14:creationId xmlns:p14="http://schemas.microsoft.com/office/powerpoint/2010/main" val="288400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D6EE-2B21-9884-FCA1-0CC88D35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Pravidelnost a rituály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03A3-B843-67C6-1ECF-9FF775FA8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14791"/>
            <a:ext cx="7796540" cy="4922196"/>
          </a:xfrm>
        </p:spPr>
        <p:txBody>
          <a:bodyPr>
            <a:normAutofit/>
          </a:bodyPr>
          <a:lstStyle/>
          <a:p>
            <a:r>
              <a:rPr lang="cs-CZ" sz="2400" dirty="0"/>
              <a:t>Pravidelný spánek je ta nejzdravější možnost</a:t>
            </a:r>
          </a:p>
          <a:p>
            <a:pPr lvl="1"/>
            <a:r>
              <a:rPr lang="cs-CZ" sz="2000" dirty="0"/>
              <a:t>Tělo a mozek se naučí kdy a jak spí což pomáhá omezit špatný spánek</a:t>
            </a:r>
          </a:p>
          <a:p>
            <a:pPr lvl="1"/>
            <a:r>
              <a:rPr lang="cs-CZ" sz="2000" dirty="0"/>
              <a:t>6-8 hodin (hlavní ukazatel je vaše vlastní vyspání)</a:t>
            </a:r>
          </a:p>
          <a:p>
            <a:r>
              <a:rPr lang="cs-CZ" sz="2400" dirty="0"/>
              <a:t>Nemůžete-li spát pravidelně udělejte si rituály (signály pro tělo a mozek, že jdete spát)</a:t>
            </a:r>
          </a:p>
          <a:p>
            <a:pPr lvl="1"/>
            <a:r>
              <a:rPr lang="cs-CZ" sz="2000" dirty="0"/>
              <a:t>Šálek čaje, cvičení jógy, převléknutí do pyžama, puštění si hudby </a:t>
            </a:r>
            <a:r>
              <a:rPr lang="cs-CZ" sz="2000" dirty="0" err="1"/>
              <a:t>etc</a:t>
            </a:r>
            <a:r>
              <a:rPr lang="cs-CZ" sz="2000" dirty="0"/>
              <a:t>.</a:t>
            </a:r>
          </a:p>
          <a:p>
            <a:r>
              <a:rPr lang="cs-CZ" sz="2200" dirty="0"/>
              <a:t>Pokud nemůžete do 20 minut usnout, vstaňte a dělejte nějakou jinou relaxační činnost</a:t>
            </a:r>
          </a:p>
        </p:txBody>
      </p:sp>
    </p:spTree>
    <p:extLst>
      <p:ext uri="{BB962C8B-B14F-4D97-AF65-F5344CB8AC3E}">
        <p14:creationId xmlns:p14="http://schemas.microsoft.com/office/powerpoint/2010/main" val="360643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703C4B-C5FA-3958-10CE-16F431B4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46" y="1851650"/>
            <a:ext cx="9719948" cy="31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C77E-91DF-5BB2-23A1-FDFF4494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Relaxace a imaginace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B8413-67C0-2FDE-DCC6-3ADBE8BA5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3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D77C-4970-7B7A-7AA5-BA64EAD4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není relaxace?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F9133-C2F9-1D9C-94F2-A33545C1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2" y="1835986"/>
            <a:ext cx="9516308" cy="4318421"/>
          </a:xfrm>
        </p:spPr>
        <p:txBody>
          <a:bodyPr/>
          <a:lstStyle/>
          <a:p>
            <a:r>
              <a:rPr lang="cs-CZ" sz="2800" dirty="0"/>
              <a:t>Relaxace je cokoliv co vám umožní zregenerovat únavu fyzickou či psychickou popř. poskytne uvolnění napětí</a:t>
            </a:r>
          </a:p>
          <a:p>
            <a:r>
              <a:rPr lang="cs-CZ" sz="2800" dirty="0"/>
              <a:t>Může být aktivní i pasivní</a:t>
            </a:r>
          </a:p>
          <a:p>
            <a:pPr lvl="1"/>
            <a:r>
              <a:rPr lang="cs-CZ" sz="2400" dirty="0"/>
              <a:t>Hraní na hudební nástroj x poslech hudby</a:t>
            </a:r>
          </a:p>
          <a:p>
            <a:r>
              <a:rPr lang="cs-CZ" sz="2800" dirty="0"/>
              <a:t>Obecně si od fyzického vyčerpání odpočineme tak že se budeme věnovat nějaké duševní činnosti a naopak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39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956182-CB13-033C-EF06-7FE3BF1B1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84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bed and a pool&#10;&#10;Description automatically generated">
            <a:extLst>
              <a:ext uri="{FF2B5EF4-FFF2-40B4-BE49-F238E27FC236}">
                <a16:creationId xmlns:a16="http://schemas.microsoft.com/office/drawing/2014/main" id="{0F6500A5-79B7-F9ED-A52D-ABE83235B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6" y="0"/>
            <a:ext cx="5555974" cy="3642602"/>
          </a:xfrm>
          <a:prstGeom prst="rect">
            <a:avLst/>
          </a:prstGeom>
        </p:spPr>
      </p:pic>
      <p:pic>
        <p:nvPicPr>
          <p:cNvPr id="7" name="Picture 6" descr="A crowd of people at a concert&#10;&#10;Description automatically generated">
            <a:extLst>
              <a:ext uri="{FF2B5EF4-FFF2-40B4-BE49-F238E27FC236}">
                <a16:creationId xmlns:a16="http://schemas.microsoft.com/office/drawing/2014/main" id="{EFCBA027-A89A-026F-22BA-72C946A09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55974" cy="3697248"/>
          </a:xfrm>
          <a:prstGeom prst="rect">
            <a:avLst/>
          </a:prstGeom>
        </p:spPr>
      </p:pic>
      <p:pic>
        <p:nvPicPr>
          <p:cNvPr id="9" name="Picture 8" descr="A person chopping wood with an axe&#10;&#10;Description automatically generated">
            <a:extLst>
              <a:ext uri="{FF2B5EF4-FFF2-40B4-BE49-F238E27FC236}">
                <a16:creationId xmlns:a16="http://schemas.microsoft.com/office/drawing/2014/main" id="{6B3AAC15-8EF8-C7D2-5A1D-015C9D143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96" y="3820322"/>
            <a:ext cx="5463904" cy="3059786"/>
          </a:xfrm>
          <a:prstGeom prst="rect">
            <a:avLst/>
          </a:prstGeom>
        </p:spPr>
      </p:pic>
      <p:pic>
        <p:nvPicPr>
          <p:cNvPr id="11" name="Picture 10" descr="A group of paint brushes on a palette&#10;&#10;Description automatically generated">
            <a:extLst>
              <a:ext uri="{FF2B5EF4-FFF2-40B4-BE49-F238E27FC236}">
                <a16:creationId xmlns:a16="http://schemas.microsoft.com/office/drawing/2014/main" id="{3EB45E56-1476-D8D7-2629-B13AE7DCA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312"/>
            <a:ext cx="5463904" cy="3350687"/>
          </a:xfrm>
          <a:prstGeom prst="rect">
            <a:avLst/>
          </a:prstGeom>
        </p:spPr>
      </p:pic>
      <p:pic>
        <p:nvPicPr>
          <p:cNvPr id="5" name="Picture 4" descr="A white towel rolled up and stacked rocks with candles&#10;&#10;Description automatically generated">
            <a:extLst>
              <a:ext uri="{FF2B5EF4-FFF2-40B4-BE49-F238E27FC236}">
                <a16:creationId xmlns:a16="http://schemas.microsoft.com/office/drawing/2014/main" id="{22747262-DDF5-157C-4AB1-95361FC38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93" y="1922352"/>
            <a:ext cx="5095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A5FE-3A1C-0333-6D9F-1412FDCD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Relaxační techniky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6BD7-B2FE-FC2F-38FF-BF2F119BB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Progresivní svalová relaxace, autogenní trénink</a:t>
            </a:r>
          </a:p>
          <a:p>
            <a:r>
              <a:rPr lang="cs-CZ" sz="2800" dirty="0"/>
              <a:t>Imaginace (bezpečné místo)</a:t>
            </a:r>
          </a:p>
        </p:txBody>
      </p:sp>
    </p:spTree>
    <p:extLst>
      <p:ext uri="{BB962C8B-B14F-4D97-AF65-F5344CB8AC3E}">
        <p14:creationId xmlns:p14="http://schemas.microsoft.com/office/powerpoint/2010/main" val="101253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F2FC-6AD8-EC21-E637-E6988626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Schultzův</a:t>
            </a:r>
            <a:r>
              <a:rPr lang="cs-CZ" dirty="0"/>
              <a:t> autogenní trénink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C7AC-1AA7-9A31-CAC7-8CC71903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1444752"/>
            <a:ext cx="8208345" cy="5111496"/>
          </a:xfrm>
        </p:spPr>
        <p:txBody>
          <a:bodyPr>
            <a:normAutofit fontScale="92500"/>
          </a:bodyPr>
          <a:lstStyle/>
          <a:p>
            <a:r>
              <a:rPr lang="en-US" sz="2400" b="1" dirty="0" err="1"/>
              <a:t>Autogenní</a:t>
            </a:r>
            <a:r>
              <a:rPr lang="en-US" sz="2400" b="1" dirty="0"/>
              <a:t> </a:t>
            </a:r>
            <a:r>
              <a:rPr lang="en-US" sz="2400" b="1" dirty="0" err="1"/>
              <a:t>trénink</a:t>
            </a:r>
            <a:r>
              <a:rPr lang="en-US" sz="2400" b="1" dirty="0"/>
              <a:t> </a:t>
            </a:r>
            <a:r>
              <a:rPr lang="en-US" sz="2400" dirty="0"/>
              <a:t>(AT) je </a:t>
            </a:r>
            <a:r>
              <a:rPr lang="en-US" sz="2400" dirty="0" err="1"/>
              <a:t>evropskou</a:t>
            </a:r>
            <a:r>
              <a:rPr lang="en-US" sz="2400" dirty="0"/>
              <a:t>, </a:t>
            </a:r>
            <a:r>
              <a:rPr lang="en-US" sz="2400" dirty="0" err="1"/>
              <a:t>tradiční</a:t>
            </a:r>
            <a:r>
              <a:rPr lang="en-US" sz="2400" dirty="0"/>
              <a:t> a </a:t>
            </a:r>
            <a:r>
              <a:rPr lang="en-US" sz="2400" dirty="0" err="1"/>
              <a:t>nejrozšířenější</a:t>
            </a:r>
            <a:r>
              <a:rPr lang="en-US" sz="2400" dirty="0"/>
              <a:t> </a:t>
            </a:r>
            <a:r>
              <a:rPr lang="en-US" sz="2400" dirty="0" err="1"/>
              <a:t>tréninkovou</a:t>
            </a:r>
            <a:r>
              <a:rPr lang="en-US" sz="2400" dirty="0"/>
              <a:t> </a:t>
            </a:r>
            <a:r>
              <a:rPr lang="en-US" sz="2400" dirty="0" err="1"/>
              <a:t>metodou</a:t>
            </a:r>
            <a:r>
              <a:rPr lang="en-US" sz="2400" dirty="0"/>
              <a:t> </a:t>
            </a:r>
            <a:r>
              <a:rPr lang="en-US" sz="2400" dirty="0" err="1"/>
              <a:t>založenou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relaxaci</a:t>
            </a:r>
            <a:r>
              <a:rPr lang="en-US" sz="2400" dirty="0"/>
              <a:t>.</a:t>
            </a:r>
            <a:endParaRPr lang="cs-CZ" sz="2400" dirty="0"/>
          </a:p>
          <a:p>
            <a:r>
              <a:rPr lang="en-US" sz="2400" dirty="0" err="1"/>
              <a:t>Stejně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ostatní</a:t>
            </a:r>
            <a:r>
              <a:rPr lang="en-US" sz="2400" dirty="0"/>
              <a:t> </a:t>
            </a:r>
            <a:r>
              <a:rPr lang="en-US" sz="2400" dirty="0" err="1"/>
              <a:t>relaxační</a:t>
            </a:r>
            <a:r>
              <a:rPr lang="en-US" sz="2400" dirty="0"/>
              <a:t> </a:t>
            </a:r>
            <a:r>
              <a:rPr lang="en-US" sz="2400" dirty="0" err="1"/>
              <a:t>metody</a:t>
            </a:r>
            <a:r>
              <a:rPr lang="en-US" sz="2400" dirty="0"/>
              <a:t> </a:t>
            </a:r>
            <a:r>
              <a:rPr lang="en-US" sz="2400" dirty="0" err="1"/>
              <a:t>vychází</a:t>
            </a:r>
            <a:r>
              <a:rPr lang="en-US" sz="2400" dirty="0"/>
              <a:t> z </a:t>
            </a:r>
            <a:r>
              <a:rPr lang="en-US" sz="2400" dirty="0" err="1"/>
              <a:t>poznatků</a:t>
            </a:r>
            <a:r>
              <a:rPr lang="en-US" sz="2400" dirty="0"/>
              <a:t> o </a:t>
            </a:r>
            <a:r>
              <a:rPr lang="en-US" sz="2400" dirty="0" err="1"/>
              <a:t>vzájemné</a:t>
            </a:r>
            <a:r>
              <a:rPr lang="en-US" sz="2400" dirty="0"/>
              <a:t> </a:t>
            </a:r>
            <a:r>
              <a:rPr lang="en-US" sz="2400" dirty="0" err="1"/>
              <a:t>souvislosti</a:t>
            </a:r>
            <a:r>
              <a:rPr lang="en-US" sz="2400" dirty="0"/>
              <a:t> </a:t>
            </a:r>
            <a:r>
              <a:rPr lang="en-US" sz="2400" dirty="0" err="1"/>
              <a:t>mezi</a:t>
            </a:r>
            <a:r>
              <a:rPr lang="en-US" sz="2400" dirty="0"/>
              <a:t> </a:t>
            </a:r>
            <a:r>
              <a:rPr lang="en-US" sz="2400" dirty="0" err="1"/>
              <a:t>třemi</a:t>
            </a:r>
            <a:r>
              <a:rPr lang="en-US" sz="2400" dirty="0"/>
              <a:t> </a:t>
            </a:r>
            <a:r>
              <a:rPr lang="en-US" sz="2400" dirty="0" err="1"/>
              <a:t>faktory</a:t>
            </a:r>
            <a:r>
              <a:rPr lang="en-US" sz="2400" dirty="0"/>
              <a:t>: </a:t>
            </a:r>
            <a:r>
              <a:rPr lang="en-US" sz="2400" dirty="0" err="1"/>
              <a:t>psychickou</a:t>
            </a:r>
            <a:r>
              <a:rPr lang="en-US" sz="2400" dirty="0"/>
              <a:t> </a:t>
            </a:r>
            <a:r>
              <a:rPr lang="en-US" sz="2400" dirty="0" err="1"/>
              <a:t>tenzí</a:t>
            </a:r>
            <a:r>
              <a:rPr lang="en-US" sz="2400" dirty="0"/>
              <a:t>, </a:t>
            </a:r>
            <a:r>
              <a:rPr lang="en-US" sz="2400" dirty="0" err="1"/>
              <a:t>funkčním</a:t>
            </a:r>
            <a:r>
              <a:rPr lang="en-US" sz="2400" dirty="0"/>
              <a:t> </a:t>
            </a:r>
            <a:r>
              <a:rPr lang="en-US" sz="2400" dirty="0" err="1"/>
              <a:t>stavem</a:t>
            </a:r>
            <a:r>
              <a:rPr lang="en-US" sz="2400" dirty="0"/>
              <a:t> </a:t>
            </a:r>
            <a:r>
              <a:rPr lang="en-US" sz="2400" dirty="0" err="1"/>
              <a:t>vegetativní</a:t>
            </a:r>
            <a:r>
              <a:rPr lang="en-US" sz="2400" dirty="0"/>
              <a:t> </a:t>
            </a:r>
            <a:r>
              <a:rPr lang="en-US" sz="2400" dirty="0" err="1"/>
              <a:t>nervové</a:t>
            </a:r>
            <a:r>
              <a:rPr lang="en-US" sz="2400" dirty="0"/>
              <a:t> </a:t>
            </a:r>
            <a:r>
              <a:rPr lang="en-US" sz="2400" dirty="0" err="1"/>
              <a:t>soustavy</a:t>
            </a:r>
            <a:r>
              <a:rPr lang="en-US" sz="2400" dirty="0"/>
              <a:t> a </a:t>
            </a:r>
            <a:r>
              <a:rPr lang="en-US" sz="2400" dirty="0" err="1"/>
              <a:t>napětím</a:t>
            </a:r>
            <a:r>
              <a:rPr lang="en-US" sz="2400" dirty="0"/>
              <a:t> </a:t>
            </a:r>
            <a:r>
              <a:rPr lang="en-US" sz="2400" dirty="0" err="1"/>
              <a:t>svalstva</a:t>
            </a:r>
            <a:r>
              <a:rPr lang="en-US" sz="2400" dirty="0"/>
              <a:t>.</a:t>
            </a:r>
            <a:endParaRPr lang="cs-CZ" sz="2400" dirty="0"/>
          </a:p>
          <a:p>
            <a:r>
              <a:rPr lang="en-US" sz="2400" dirty="0" err="1"/>
              <a:t>Účinnost</a:t>
            </a:r>
            <a:r>
              <a:rPr lang="en-US" sz="2400" dirty="0"/>
              <a:t> </a:t>
            </a:r>
            <a:r>
              <a:rPr lang="en-US" sz="2400" dirty="0" err="1"/>
              <a:t>autogenního</a:t>
            </a:r>
            <a:r>
              <a:rPr lang="en-US" sz="2400" dirty="0"/>
              <a:t> </a:t>
            </a:r>
            <a:r>
              <a:rPr lang="en-US" sz="2400" dirty="0" err="1"/>
              <a:t>tréninku</a:t>
            </a:r>
            <a:r>
              <a:rPr lang="en-US" sz="2400" dirty="0"/>
              <a:t> </a:t>
            </a:r>
            <a:r>
              <a:rPr lang="en-US" sz="2400" dirty="0" err="1"/>
              <a:t>byla</a:t>
            </a:r>
            <a:r>
              <a:rPr lang="en-US" sz="2400" dirty="0"/>
              <a:t> </a:t>
            </a:r>
            <a:r>
              <a:rPr lang="en-US" sz="2400" dirty="0" err="1"/>
              <a:t>opakovaně</a:t>
            </a:r>
            <a:r>
              <a:rPr lang="en-US" sz="2400" dirty="0"/>
              <a:t> </a:t>
            </a:r>
            <a:r>
              <a:rPr lang="en-US" sz="2400" dirty="0" err="1"/>
              <a:t>výzkumně</a:t>
            </a:r>
            <a:r>
              <a:rPr lang="en-US" sz="2400" dirty="0"/>
              <a:t> </a:t>
            </a:r>
            <a:r>
              <a:rPr lang="en-US" sz="2400" dirty="0" err="1"/>
              <a:t>prokázána</a:t>
            </a:r>
            <a:r>
              <a:rPr lang="en-US" sz="2400" dirty="0"/>
              <a:t> </a:t>
            </a:r>
            <a:r>
              <a:rPr lang="en-US" sz="2400" dirty="0" err="1"/>
              <a:t>nejen</a:t>
            </a:r>
            <a:r>
              <a:rPr lang="en-US" sz="2400" dirty="0"/>
              <a:t> pro </a:t>
            </a:r>
            <a:r>
              <a:rPr lang="en-US" sz="2400" dirty="0" err="1"/>
              <a:t>zvládání</a:t>
            </a:r>
            <a:r>
              <a:rPr lang="en-US" sz="2400" dirty="0"/>
              <a:t> </a:t>
            </a:r>
            <a:r>
              <a:rPr lang="en-US" sz="2400" dirty="0" err="1"/>
              <a:t>stresu</a:t>
            </a:r>
            <a:r>
              <a:rPr lang="en-US" sz="2400" dirty="0"/>
              <a:t> a </a:t>
            </a:r>
            <a:r>
              <a:rPr lang="en-US" sz="2400" dirty="0" err="1"/>
              <a:t>prožitek</a:t>
            </a:r>
            <a:r>
              <a:rPr lang="en-US" sz="2400" dirty="0"/>
              <a:t> </a:t>
            </a:r>
            <a:r>
              <a:rPr lang="en-US" sz="2400" dirty="0" err="1"/>
              <a:t>relaxace</a:t>
            </a:r>
            <a:r>
              <a:rPr lang="en-US" sz="2400" dirty="0"/>
              <a:t>, </a:t>
            </a:r>
            <a:r>
              <a:rPr lang="en-US" sz="2400" dirty="0" err="1"/>
              <a:t>zlepšení</a:t>
            </a:r>
            <a:r>
              <a:rPr lang="en-US" sz="2400" dirty="0"/>
              <a:t> </a:t>
            </a:r>
            <a:r>
              <a:rPr lang="en-US" sz="2400" dirty="0" err="1"/>
              <a:t>koncentrace</a:t>
            </a:r>
            <a:r>
              <a:rPr lang="en-US" sz="2400" dirty="0"/>
              <a:t> a </a:t>
            </a:r>
            <a:r>
              <a:rPr lang="en-US" sz="2400" dirty="0" err="1"/>
              <a:t>učení</a:t>
            </a:r>
            <a:r>
              <a:rPr lang="en-US" sz="2400" dirty="0"/>
              <a:t>, ale je </a:t>
            </a:r>
            <a:r>
              <a:rPr lang="en-US" sz="2400" dirty="0" err="1"/>
              <a:t>velmi</a:t>
            </a:r>
            <a:r>
              <a:rPr lang="en-US" sz="2400" dirty="0"/>
              <a:t> </a:t>
            </a:r>
            <a:r>
              <a:rPr lang="en-US" sz="2400" dirty="0" err="1"/>
              <a:t>vhodný</a:t>
            </a:r>
            <a:r>
              <a:rPr lang="en-US" sz="2400" dirty="0"/>
              <a:t> pro </a:t>
            </a:r>
            <a:r>
              <a:rPr lang="en-US" sz="2400" dirty="0" err="1"/>
              <a:t>léčbu</a:t>
            </a:r>
            <a:r>
              <a:rPr lang="en-US" sz="2400" dirty="0"/>
              <a:t> </a:t>
            </a:r>
            <a:r>
              <a:rPr lang="en-US" sz="2400" dirty="0" err="1"/>
              <a:t>psychosomatických</a:t>
            </a:r>
            <a:r>
              <a:rPr lang="en-US" sz="2400" dirty="0"/>
              <a:t> </a:t>
            </a:r>
            <a:r>
              <a:rPr lang="en-US" sz="2400" dirty="0" err="1"/>
              <a:t>obtíží</a:t>
            </a:r>
            <a:r>
              <a:rPr lang="en-US" sz="2400" dirty="0"/>
              <a:t> (</a:t>
            </a:r>
            <a:r>
              <a:rPr lang="en-US" sz="2400" dirty="0" err="1"/>
              <a:t>např</a:t>
            </a:r>
            <a:r>
              <a:rPr lang="en-US" sz="2400" dirty="0"/>
              <a:t>. </a:t>
            </a:r>
            <a:r>
              <a:rPr lang="en-US" sz="2400" dirty="0" err="1"/>
              <a:t>poruchy</a:t>
            </a:r>
            <a:r>
              <a:rPr lang="en-US" sz="2400" dirty="0"/>
              <a:t> </a:t>
            </a:r>
            <a:r>
              <a:rPr lang="en-US" sz="2400" dirty="0" err="1"/>
              <a:t>spánku</a:t>
            </a:r>
            <a:r>
              <a:rPr lang="en-US" sz="2400" dirty="0"/>
              <a:t>, </a:t>
            </a:r>
            <a:r>
              <a:rPr lang="en-US" sz="2400" dirty="0" err="1"/>
              <a:t>bolesti</a:t>
            </a:r>
            <a:r>
              <a:rPr lang="en-US" sz="2400" dirty="0"/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056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CAFEEB-82B5-3A6A-88F2-4B6EF329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Spánek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BDA0E-7CFB-3506-7724-2F29A0933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42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0B6E-5815-7915-1536-31B8A284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Jakobsonova</a:t>
            </a:r>
            <a:r>
              <a:rPr lang="cs-CZ" dirty="0"/>
              <a:t> progresivní relaxace/ progresivní svalová relaxace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04EF-E652-6C84-FCD4-A9D9920F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392" y="1885285"/>
            <a:ext cx="9217152" cy="4524659"/>
          </a:xfrm>
        </p:spPr>
        <p:txBody>
          <a:bodyPr>
            <a:normAutofit/>
          </a:bodyPr>
          <a:lstStyle/>
          <a:p>
            <a:r>
              <a:rPr lang="cs-CZ" sz="2400" dirty="0"/>
              <a:t>Tato relaxace je založena zejména na systematickém napínání a uvolňování kosterního svalstva, čímž lze odstranit svalové přepětí.</a:t>
            </a:r>
          </a:p>
          <a:p>
            <a:r>
              <a:rPr lang="cs-CZ" sz="2400" dirty="0"/>
              <a:t>Přitom vznikají příjemné tělesné pocity, které přispívají rovněž i k psychickému uvolnění. </a:t>
            </a:r>
          </a:p>
          <a:p>
            <a:r>
              <a:rPr lang="cs-CZ" sz="2400" dirty="0"/>
              <a:t>Postup: Uvolnění rukou a paží, Uvolnění obličeje, Uvolnění šíje, ramen a horní části zad, Uvolnění hrudi, břicha a zad, Uvolnění beder, stehen a lýtek, Uvolnění celého těla</a:t>
            </a:r>
          </a:p>
        </p:txBody>
      </p:sp>
    </p:spTree>
    <p:extLst>
      <p:ext uri="{BB962C8B-B14F-4D97-AF65-F5344CB8AC3E}">
        <p14:creationId xmlns:p14="http://schemas.microsoft.com/office/powerpoint/2010/main" val="112524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E9D55-1810-12A4-A934-E7B4ECFE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2118143"/>
            <a:ext cx="9966960" cy="27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9282A-B360-F6B4-774D-51B9D1561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9" b="112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8EAF4-3680-9966-1418-ADC30D61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12" y="1201723"/>
            <a:ext cx="2812177" cy="4454554"/>
          </a:xfrm>
        </p:spPr>
        <p:txBody>
          <a:bodyPr anchor="ctr">
            <a:normAutofit/>
          </a:bodyPr>
          <a:lstStyle/>
          <a:p>
            <a:r>
              <a:rPr lang="cs-CZ" sz="3200"/>
              <a:t>Jak nyní spíte?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45ACF-DABA-410D-9663-DACA842E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25978"/>
            <a:ext cx="0" cy="32060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B11F-255A-64E4-B321-848544EA6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045" y="846395"/>
            <a:ext cx="5595093" cy="5165210"/>
          </a:xfrm>
        </p:spPr>
        <p:txBody>
          <a:bodyPr anchor="ctr">
            <a:normAutofit/>
          </a:bodyPr>
          <a:lstStyle/>
          <a:p>
            <a:r>
              <a:rPr lang="cs-CZ" sz="2800" dirty="0"/>
              <a:t>Co děláte typicky před spaním?</a:t>
            </a:r>
          </a:p>
          <a:p>
            <a:r>
              <a:rPr lang="cs-CZ" sz="2800" dirty="0"/>
              <a:t>Budíte se odpočatí?</a:t>
            </a:r>
          </a:p>
          <a:p>
            <a:r>
              <a:rPr lang="cs-CZ" sz="2800" dirty="0"/>
              <a:t>Máte problém usnout, budíte se v průběhu noci, budíte se po pár hodinách spánku a už nemůžete usnout?</a:t>
            </a:r>
          </a:p>
        </p:txBody>
      </p:sp>
    </p:spTree>
    <p:extLst>
      <p:ext uri="{BB962C8B-B14F-4D97-AF65-F5344CB8AC3E}">
        <p14:creationId xmlns:p14="http://schemas.microsoft.com/office/powerpoint/2010/main" val="204062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8E94-661C-7306-AEBE-C44041F9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Spánková hygiena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380C-C627-1AE2-5D3A-CE52AA538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Kde spíte?</a:t>
            </a:r>
          </a:p>
          <a:p>
            <a:r>
              <a:rPr lang="cs-CZ" sz="2400" dirty="0"/>
              <a:t>Co jste před spaním jedli?</a:t>
            </a:r>
          </a:p>
          <a:p>
            <a:r>
              <a:rPr lang="cs-CZ" sz="2400" dirty="0"/>
              <a:t>Pohyb</a:t>
            </a:r>
          </a:p>
          <a:p>
            <a:r>
              <a:rPr lang="cs-CZ" sz="2400" dirty="0"/>
              <a:t>Koukání na obrazovky</a:t>
            </a:r>
          </a:p>
          <a:p>
            <a:r>
              <a:rPr lang="cs-CZ" sz="2400" dirty="0"/>
              <a:t>Emoce</a:t>
            </a:r>
          </a:p>
          <a:p>
            <a:r>
              <a:rPr lang="cs-CZ" sz="2400" dirty="0"/>
              <a:t>Rituály před usnutím</a:t>
            </a:r>
          </a:p>
          <a:p>
            <a:pPr marL="6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21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361A-6F96-9251-A7B7-2ACC67D2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spíte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10F3-169F-EF81-383F-58C06963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Tmavá místnost bez hluku</a:t>
            </a:r>
          </a:p>
          <a:p>
            <a:r>
              <a:rPr lang="cs-CZ" sz="2800" dirty="0"/>
              <a:t>Vyvětraná (spíše chladnější do 20 stupňů)</a:t>
            </a:r>
          </a:p>
          <a:p>
            <a:r>
              <a:rPr lang="cs-CZ" sz="2800" dirty="0"/>
              <a:t>Postel</a:t>
            </a:r>
          </a:p>
          <a:p>
            <a:pPr lvl="1"/>
            <a:r>
              <a:rPr lang="cs-CZ" sz="2400" dirty="0"/>
              <a:t>Jaká je postel?</a:t>
            </a:r>
          </a:p>
          <a:p>
            <a:pPr lvl="1"/>
            <a:r>
              <a:rPr lang="cs-CZ" sz="2400" dirty="0"/>
              <a:t>Jaká je matrace?</a:t>
            </a:r>
          </a:p>
          <a:p>
            <a:pPr lvl="1"/>
            <a:r>
              <a:rPr lang="cs-CZ" sz="2400" dirty="0"/>
              <a:t>Jaké jsou polštáře a peřiny?</a:t>
            </a:r>
          </a:p>
        </p:txBody>
      </p:sp>
    </p:spTree>
    <p:extLst>
      <p:ext uri="{BB962C8B-B14F-4D97-AF65-F5344CB8AC3E}">
        <p14:creationId xmlns:p14="http://schemas.microsoft.com/office/powerpoint/2010/main" val="284131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BFF4-9F46-7EF4-12B1-00D4C19A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a pití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7F34-AA0A-149A-CB71-C1D53C35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16" y="1517904"/>
            <a:ext cx="10213848" cy="5166359"/>
          </a:xfrm>
        </p:spPr>
        <p:txBody>
          <a:bodyPr>
            <a:normAutofit/>
          </a:bodyPr>
          <a:lstStyle/>
          <a:p>
            <a:r>
              <a:rPr lang="cs-CZ" sz="2400" dirty="0"/>
              <a:t>3-4 hodiny před spánkem vynechte tučná, smažená a kořeněné jídla</a:t>
            </a:r>
          </a:p>
          <a:p>
            <a:r>
              <a:rPr lang="cs-CZ" sz="2400" dirty="0"/>
              <a:t>Méně než 5 hodin před spaním vynechte povzbudivé látky (</a:t>
            </a:r>
            <a:r>
              <a:rPr lang="cs-CZ" sz="2400" dirty="0" err="1"/>
              <a:t>zj</a:t>
            </a:r>
            <a:r>
              <a:rPr lang="cs-CZ" sz="2400" dirty="0"/>
              <a:t>. kofein)</a:t>
            </a:r>
          </a:p>
          <a:p>
            <a:pPr lvl="1"/>
            <a:r>
              <a:rPr lang="cs-CZ" sz="1700" dirty="0"/>
              <a:t>káva - cca 70 - 120 mg</a:t>
            </a:r>
          </a:p>
          <a:p>
            <a:pPr lvl="1"/>
            <a:r>
              <a:rPr lang="cs-CZ" sz="1700" dirty="0" err="1"/>
              <a:t>yerba</a:t>
            </a:r>
            <a:r>
              <a:rPr lang="cs-CZ" sz="1700" dirty="0"/>
              <a:t> maté - 85 mg</a:t>
            </a:r>
          </a:p>
          <a:p>
            <a:pPr lvl="1"/>
            <a:r>
              <a:rPr lang="cs-CZ" sz="1700" dirty="0"/>
              <a:t>energetické nápoje (typu </a:t>
            </a:r>
            <a:r>
              <a:rPr lang="cs-CZ" sz="1700" dirty="0" err="1"/>
              <a:t>Redbull</a:t>
            </a:r>
            <a:r>
              <a:rPr lang="cs-CZ" sz="1700" dirty="0"/>
              <a:t>) - 80 mg</a:t>
            </a:r>
          </a:p>
          <a:p>
            <a:pPr lvl="1"/>
            <a:r>
              <a:rPr lang="cs-CZ" sz="1700" dirty="0" err="1"/>
              <a:t>matcha</a:t>
            </a:r>
            <a:r>
              <a:rPr lang="cs-CZ" sz="1700" dirty="0"/>
              <a:t> - 70 mg</a:t>
            </a:r>
          </a:p>
          <a:p>
            <a:pPr lvl="1"/>
            <a:r>
              <a:rPr lang="cs-CZ" sz="1700" dirty="0"/>
              <a:t>cola - 35 mg</a:t>
            </a:r>
          </a:p>
          <a:p>
            <a:pPr lvl="1"/>
            <a:r>
              <a:rPr lang="cs-CZ" sz="1700" dirty="0"/>
              <a:t>čaj - 25 - 60 mg</a:t>
            </a:r>
          </a:p>
          <a:p>
            <a:pPr lvl="1"/>
            <a:r>
              <a:rPr lang="cs-CZ" sz="1700" dirty="0"/>
              <a:t>kakao - 12 mg</a:t>
            </a:r>
          </a:p>
          <a:p>
            <a:pPr lvl="1"/>
            <a:r>
              <a:rPr lang="cs-CZ" sz="1700" dirty="0" err="1"/>
              <a:t>decaffeinated</a:t>
            </a:r>
            <a:r>
              <a:rPr lang="cs-CZ" sz="1700" dirty="0"/>
              <a:t> čaj - 5 mg</a:t>
            </a:r>
          </a:p>
          <a:p>
            <a:pPr lvl="1"/>
            <a:r>
              <a:rPr lang="cs-CZ" sz="1700" dirty="0"/>
              <a:t>většina bylinek a ovocných čajů - 0 mg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38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6CE9-0B8D-BF08-B757-234455A2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Potraviny povzbuzující spánek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512E-535E-FD00-F3DB-AC03824C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99616"/>
            <a:ext cx="7796540" cy="5010912"/>
          </a:xfrm>
        </p:spPr>
        <p:txBody>
          <a:bodyPr/>
          <a:lstStyle/>
          <a:p>
            <a:r>
              <a:rPr lang="cs-CZ" sz="2800" dirty="0"/>
              <a:t>Banány (draslík a hořčík)</a:t>
            </a:r>
          </a:p>
          <a:p>
            <a:r>
              <a:rPr lang="cs-CZ" sz="2800" dirty="0"/>
              <a:t>Heřmánek, Meduňka, Kozlík aj.</a:t>
            </a:r>
          </a:p>
          <a:p>
            <a:r>
              <a:rPr lang="cs-CZ" sz="2800" b="1" dirty="0"/>
              <a:t>Kiwi </a:t>
            </a:r>
            <a:r>
              <a:rPr lang="cs-CZ" sz="2800" dirty="0"/>
              <a:t>(urychluje proces usínání), třešně</a:t>
            </a:r>
          </a:p>
          <a:p>
            <a:r>
              <a:rPr lang="cs-CZ" sz="2800" dirty="0"/>
              <a:t>Vlašské ořechy (melatonin), ovesné vločky, </a:t>
            </a:r>
          </a:p>
          <a:p>
            <a:r>
              <a:rPr lang="cs-CZ" sz="2800" dirty="0"/>
              <a:t>Mléko (</a:t>
            </a:r>
            <a:r>
              <a:rPr lang="cs-CZ" sz="2800" dirty="0" err="1"/>
              <a:t>typtofan</a:t>
            </a:r>
            <a:r>
              <a:rPr lang="cs-CZ" sz="2800" dirty="0"/>
              <a:t>), rýže</a:t>
            </a:r>
          </a:p>
          <a:p>
            <a:r>
              <a:rPr lang="cs-CZ" sz="2800" dirty="0"/>
              <a:t>Mandle (uvolnění svalů)</a:t>
            </a:r>
          </a:p>
          <a:p>
            <a:r>
              <a:rPr lang="cs-CZ" sz="2800" b="1" dirty="0"/>
              <a:t>Med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75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F5D2-D7B3-D0A3-D2C2-6AD7EDC7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Pohyb</a:t>
            </a:r>
            <a:br>
              <a:rPr lang="cs-CZ" sz="3600" dirty="0"/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41EC-B00C-5325-3291-B170EB33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Pomáhá mít pravidelný pohyb (alespoň 20-25 minut denně)</a:t>
            </a:r>
          </a:p>
          <a:p>
            <a:r>
              <a:rPr lang="cs-CZ" sz="2400" dirty="0"/>
              <a:t>6000 – 10 000 kroků</a:t>
            </a:r>
          </a:p>
          <a:p>
            <a:r>
              <a:rPr lang="cs-CZ" sz="2400" dirty="0"/>
              <a:t>Těsně před spánkem ale spíš uklidňující cvičení / pohyb (ukončení 1 hodinu před spánkem)</a:t>
            </a:r>
          </a:p>
          <a:p>
            <a:pPr lvl="1"/>
            <a:r>
              <a:rPr lang="cs-CZ" sz="2000" dirty="0"/>
              <a:t>Např. jóga, krátká procházka</a:t>
            </a:r>
          </a:p>
          <a:p>
            <a:pPr lvl="1"/>
            <a:r>
              <a:rPr lang="cs-CZ" sz="2000" dirty="0"/>
              <a:t>Výjimkou jsou intimní aktivity (ty naopak spánku pomáhají)</a:t>
            </a:r>
          </a:p>
        </p:txBody>
      </p:sp>
    </p:spTree>
    <p:extLst>
      <p:ext uri="{BB962C8B-B14F-4D97-AF65-F5344CB8AC3E}">
        <p14:creationId xmlns:p14="http://schemas.microsoft.com/office/powerpoint/2010/main" val="1493812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357</TotalTime>
  <Words>630</Words>
  <Application>Microsoft Office PowerPoint</Application>
  <PresentationFormat>Widescreen</PresentationFormat>
  <Paragraphs>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MS Shell Dlg 2</vt:lpstr>
      <vt:lpstr>Wingdings</vt:lpstr>
      <vt:lpstr>Wingdings 3</vt:lpstr>
      <vt:lpstr>Madison</vt:lpstr>
      <vt:lpstr>Spánek, relaxace a imaginace</vt:lpstr>
      <vt:lpstr>Spánek</vt:lpstr>
      <vt:lpstr>PowerPoint Presentation</vt:lpstr>
      <vt:lpstr>Jak nyní spíte?</vt:lpstr>
      <vt:lpstr>Spánková hygiena</vt:lpstr>
      <vt:lpstr>Kde spíte</vt:lpstr>
      <vt:lpstr>Jídlo a pití</vt:lpstr>
      <vt:lpstr>Potraviny povzbuzující spánek</vt:lpstr>
      <vt:lpstr>Pohyb </vt:lpstr>
      <vt:lpstr>Obrazovky !</vt:lpstr>
      <vt:lpstr>Emoce</vt:lpstr>
      <vt:lpstr>Pravidelnost a rituály</vt:lpstr>
      <vt:lpstr>PowerPoint Presentation</vt:lpstr>
      <vt:lpstr>Relaxace a imaginace</vt:lpstr>
      <vt:lpstr>Co je a není relaxace?</vt:lpstr>
      <vt:lpstr>PowerPoint Presentation</vt:lpstr>
      <vt:lpstr>PowerPoint Presentation</vt:lpstr>
      <vt:lpstr>Relaxační techniky</vt:lpstr>
      <vt:lpstr>Schultzův autogenní trénink </vt:lpstr>
      <vt:lpstr>Jakobsonova progresivní relaxace/ progresivní svalová relaxace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Spánek, relaxace a imaginace</dc:title>
  <dc:creator>Jana Sklepníková</dc:creator>
  <cp:lastModifiedBy>Jana Sklepníková</cp:lastModifiedBy>
  <cp:revision>13</cp:revision>
  <dcterms:created xsi:type="dcterms:W3CDTF">2023-11-17T11:34:30Z</dcterms:created>
  <dcterms:modified xsi:type="dcterms:W3CDTF">2023-11-19T21:40:29Z</dcterms:modified>
</cp:coreProperties>
</file>