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76"/>
  </p:notesMasterIdLst>
  <p:sldIdLst>
    <p:sldId id="256" r:id="rId2"/>
    <p:sldId id="469" r:id="rId3"/>
    <p:sldId id="470" r:id="rId4"/>
    <p:sldId id="473" r:id="rId5"/>
    <p:sldId id="475" r:id="rId6"/>
    <p:sldId id="476" r:id="rId7"/>
    <p:sldId id="477" r:id="rId8"/>
    <p:sldId id="481" r:id="rId9"/>
    <p:sldId id="485" r:id="rId10"/>
    <p:sldId id="472" r:id="rId11"/>
    <p:sldId id="482" r:id="rId12"/>
    <p:sldId id="478" r:id="rId13"/>
    <p:sldId id="484" r:id="rId14"/>
    <p:sldId id="471" r:id="rId15"/>
    <p:sldId id="474" r:id="rId16"/>
    <p:sldId id="499" r:id="rId17"/>
    <p:sldId id="465" r:id="rId18"/>
    <p:sldId id="272" r:id="rId19"/>
    <p:sldId id="493" r:id="rId20"/>
    <p:sldId id="273" r:id="rId21"/>
    <p:sldId id="487" r:id="rId22"/>
    <p:sldId id="489" r:id="rId23"/>
    <p:sldId id="271" r:id="rId24"/>
    <p:sldId id="488" r:id="rId25"/>
    <p:sldId id="486" r:id="rId26"/>
    <p:sldId id="483" r:id="rId27"/>
    <p:sldId id="270" r:id="rId28"/>
    <p:sldId id="490" r:id="rId29"/>
    <p:sldId id="274" r:id="rId30"/>
    <p:sldId id="491" r:id="rId31"/>
    <p:sldId id="269" r:id="rId32"/>
    <p:sldId id="492" r:id="rId33"/>
    <p:sldId id="275" r:id="rId34"/>
    <p:sldId id="480" r:id="rId35"/>
    <p:sldId id="276" r:id="rId36"/>
    <p:sldId id="264" r:id="rId37"/>
    <p:sldId id="496" r:id="rId38"/>
    <p:sldId id="494" r:id="rId39"/>
    <p:sldId id="278" r:id="rId40"/>
    <p:sldId id="497" r:id="rId41"/>
    <p:sldId id="277" r:id="rId42"/>
    <p:sldId id="498" r:id="rId43"/>
    <p:sldId id="262" r:id="rId44"/>
    <p:sldId id="263" r:id="rId45"/>
    <p:sldId id="267" r:id="rId46"/>
    <p:sldId id="279" r:id="rId47"/>
    <p:sldId id="258" r:id="rId48"/>
    <p:sldId id="280" r:id="rId49"/>
    <p:sldId id="259" r:id="rId50"/>
    <p:sldId id="468" r:id="rId51"/>
    <p:sldId id="260" r:id="rId52"/>
    <p:sldId id="467" r:id="rId53"/>
    <p:sldId id="261" r:id="rId54"/>
    <p:sldId id="466" r:id="rId55"/>
    <p:sldId id="458" r:id="rId56"/>
    <p:sldId id="312" r:id="rId57"/>
    <p:sldId id="298" r:id="rId58"/>
    <p:sldId id="328" r:id="rId59"/>
    <p:sldId id="459" r:id="rId60"/>
    <p:sldId id="460" r:id="rId61"/>
    <p:sldId id="313" r:id="rId62"/>
    <p:sldId id="461" r:id="rId63"/>
    <p:sldId id="462" r:id="rId64"/>
    <p:sldId id="297" r:id="rId65"/>
    <p:sldId id="464" r:id="rId66"/>
    <p:sldId id="334" r:id="rId67"/>
    <p:sldId id="326" r:id="rId68"/>
    <p:sldId id="327" r:id="rId69"/>
    <p:sldId id="325" r:id="rId70"/>
    <p:sldId id="332" r:id="rId71"/>
    <p:sldId id="329" r:id="rId72"/>
    <p:sldId id="330" r:id="rId73"/>
    <p:sldId id="333" r:id="rId74"/>
    <p:sldId id="463" r:id="rId7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n Krása" initials="JK" lastIdx="1" clrIdx="0">
    <p:extLst>
      <p:ext uri="{19B8F6BF-5375-455C-9EA6-DF929625EA0E}">
        <p15:presenceInfo xmlns:p15="http://schemas.microsoft.com/office/powerpoint/2012/main" userId="b5247b94d1457f3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104" d="100"/>
          <a:sy n="104" d="100"/>
        </p:scale>
        <p:origin x="228"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667F745-FCBD-405B-8087-DB6451E8CC7A}" type="datetimeFigureOut">
              <a:rPr lang="cs-CZ" smtClean="0"/>
              <a:t>26.11.2024</a:t>
            </a:fld>
            <a:endParaRPr lang="cs-CZ"/>
          </a:p>
        </p:txBody>
      </p:sp>
      <p:sp>
        <p:nvSpPr>
          <p:cNvPr id="4" name="Zástupný symbol pro obrázek snímku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61BFF5-869B-49EF-9663-EF23BF9739BA}" type="slidenum">
              <a:rPr lang="cs-CZ" smtClean="0"/>
              <a:t>‹#›</a:t>
            </a:fld>
            <a:endParaRPr lang="cs-CZ"/>
          </a:p>
        </p:txBody>
      </p:sp>
    </p:spTree>
    <p:extLst>
      <p:ext uri="{BB962C8B-B14F-4D97-AF65-F5344CB8AC3E}">
        <p14:creationId xmlns:p14="http://schemas.microsoft.com/office/powerpoint/2010/main" val="10070653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b="1" i="0" u="none" strike="noStrike" kern="1200" baseline="0" dirty="0" err="1">
                <a:solidFill>
                  <a:schemeClr val="tx1"/>
                </a:solidFill>
                <a:latin typeface="+mn-lt"/>
                <a:ea typeface="+mn-ea"/>
                <a:cs typeface="+mn-cs"/>
              </a:rPr>
              <a:t>Arabs</a:t>
            </a:r>
            <a:endParaRPr lang="cs-CZ" sz="1200" b="1"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Walking</a:t>
            </a:r>
            <a:r>
              <a:rPr lang="cs-CZ" sz="1200" b="0" i="0" u="none" strike="noStrike" kern="1200" baseline="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distance,</a:t>
            </a:r>
            <a:r>
              <a:rPr lang="cs-CZ" sz="1200" b="0" i="0" u="none" strike="noStrike" kern="1200" baseline="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for example, was sometimes measured by the event of cigarette</a:t>
            </a:r>
            <a:r>
              <a:rPr lang="cs-CZ" sz="1200" b="0" i="0" u="none" strike="noStrike" kern="1200" baseline="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smoking,</a:t>
            </a:r>
            <a:r>
              <a:rPr lang="cs-CZ" sz="1200" b="0" i="0" u="none" strike="noStrike" kern="1200" baseline="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and Islamic law sets the imprisonment time of robbers not by</a:t>
            </a:r>
            <a:r>
              <a:rPr lang="cs-CZ" sz="1200" b="0" i="0" u="none" strike="noStrike" kern="1200" baseline="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units of time, but by the time it takes for the robber to repent his crime</a:t>
            </a:r>
            <a:r>
              <a:rPr lang="cs-CZ" sz="1200" b="0" i="0" u="none" strike="noStrike" kern="1200" baseline="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a:t>
            </a:r>
            <a:r>
              <a:rPr lang="en-US" sz="1200" b="0" i="0" u="none" strike="noStrike" kern="1200" baseline="0" dirty="0" err="1">
                <a:solidFill>
                  <a:schemeClr val="tx1"/>
                </a:solidFill>
                <a:latin typeface="+mn-lt"/>
                <a:ea typeface="+mn-ea"/>
                <a:cs typeface="+mn-cs"/>
              </a:rPr>
              <a:t>Hanif</a:t>
            </a:r>
            <a:r>
              <a:rPr lang="en-US" sz="1200" b="0" i="0" u="none" strike="noStrike" kern="1200" baseline="0" dirty="0">
                <a:solidFill>
                  <a:schemeClr val="tx1"/>
                </a:solidFill>
                <a:latin typeface="+mn-lt"/>
                <a:ea typeface="+mn-ea"/>
                <a:cs typeface="+mn-cs"/>
              </a:rPr>
              <a:t> 1999). Thus, time in Arabic-speaking Islamic culture has historically</a:t>
            </a:r>
            <a:r>
              <a:rPr lang="cs-CZ" sz="1200" b="0" i="0" u="none" strike="noStrike" kern="1200" baseline="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been measured by the pattern of the task, not by the recorded day, hour, or</a:t>
            </a:r>
            <a:r>
              <a:rPr lang="cs-CZ" sz="1200" b="0" i="0" u="none" strike="noStrike" kern="1200" baseline="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minute (Goldman and </a:t>
            </a:r>
            <a:r>
              <a:rPr lang="en-US" sz="1200" b="0" i="0" u="none" strike="noStrike" kern="1200" baseline="0" dirty="0" err="1">
                <a:solidFill>
                  <a:schemeClr val="tx1"/>
                </a:solidFill>
                <a:latin typeface="+mn-lt"/>
                <a:ea typeface="+mn-ea"/>
                <a:cs typeface="+mn-cs"/>
              </a:rPr>
              <a:t>Rojot</a:t>
            </a:r>
            <a:r>
              <a:rPr lang="en-US" sz="1200" b="0" i="0" u="none" strike="noStrike" kern="1200" baseline="0" dirty="0">
                <a:solidFill>
                  <a:schemeClr val="tx1"/>
                </a:solidFill>
                <a:latin typeface="+mn-lt"/>
                <a:ea typeface="+mn-ea"/>
                <a:cs typeface="+mn-cs"/>
              </a:rPr>
              <a:t> 2003). There is consequently little emphasis on</a:t>
            </a:r>
            <a:r>
              <a:rPr lang="cs-CZ" sz="1200" b="0" i="0" u="none" strike="noStrike" kern="1200" baseline="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haste, which makes for a distinct separation between time and money</a:t>
            </a:r>
            <a:r>
              <a:rPr lang="cs-CZ" sz="1200" b="0" i="0" u="none" strike="noStrike" kern="1200" baseline="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(Levine 1997). </a:t>
            </a:r>
            <a:endParaRPr lang="cs-CZ" sz="1200" b="0" i="0" u="none" strike="noStrike" kern="1200" baseline="0" dirty="0">
              <a:solidFill>
                <a:schemeClr val="tx1"/>
              </a:solidFill>
              <a:latin typeface="+mn-lt"/>
              <a:ea typeface="+mn-ea"/>
              <a:cs typeface="+mn-cs"/>
            </a:endParaRPr>
          </a:p>
          <a:p>
            <a:endParaRPr lang="cs-CZ" sz="1200" b="1"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Burundi</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In Central Africa, people are guided by the seasonal changes since they are </a:t>
            </a:r>
            <a:r>
              <a:rPr lang="en-US" sz="1200" b="0" i="0" kern="1200" dirty="0" err="1">
                <a:solidFill>
                  <a:schemeClr val="tx1"/>
                </a:solidFill>
                <a:effectLst/>
                <a:latin typeface="+mn-lt"/>
                <a:ea typeface="+mn-ea"/>
                <a:cs typeface="+mn-cs"/>
              </a:rPr>
              <a:t>anagricultural</a:t>
            </a:r>
            <a:r>
              <a:rPr lang="en-US" sz="1200" b="0" i="0" kern="1200" dirty="0">
                <a:solidFill>
                  <a:schemeClr val="tx1"/>
                </a:solidFill>
                <a:effectLst/>
                <a:latin typeface="+mn-lt"/>
                <a:ea typeface="+mn-ea"/>
                <a:cs typeface="+mn-cs"/>
              </a:rPr>
              <a:t> society. The obsession with the clock time did not yet catch up to them, nor will it do in the near future. Appointments people make are regulated by natural cycles and once again</a:t>
            </a:r>
            <a:r>
              <a:rPr lang="cs-CZ" sz="1200" b="0" i="0" kern="120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not by a mechanical clock. How people relate to time is based on activities of the cows, since</a:t>
            </a:r>
            <a:r>
              <a:rPr lang="cs-CZ"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they are the most common animals and the easiest to relate to. When someone wants to make a</a:t>
            </a:r>
            <a:r>
              <a:rPr lang="cs-CZ" sz="1200" b="0" i="0" kern="120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late afternoon appointment, they say “I’ll see you when the cows go out.”</a:t>
            </a:r>
            <a:r>
              <a:rPr lang="cs-CZ" sz="1200" b="0" i="0" kern="120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Being precise is seen as too much of a hassle and is not looked favorably upon. An hour earlier or later does not really matter, since of someone said they will be at a place in the midday,</a:t>
            </a:r>
            <a:r>
              <a:rPr lang="cs-CZ" sz="1200" b="0" i="0" kern="120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they will be there. Even though making appointments at night gets difficult, they do not see a</a:t>
            </a:r>
            <a:r>
              <a:rPr lang="cs-CZ" sz="1200" b="0" i="0" kern="120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need for quantities of time. They refer to a very dark night as the “Who are you?” night, since it</a:t>
            </a:r>
            <a:r>
              <a:rPr lang="cs-CZ" sz="1200" b="0" i="0" kern="120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is so dark they cannot see each other’s face. To make an appointment at night, they define on</a:t>
            </a:r>
            <a:r>
              <a:rPr lang="cs-CZ" sz="1200" b="0" i="0" kern="120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how dark or light it will be at that time.</a:t>
            </a:r>
            <a:r>
              <a:rPr lang="cs-CZ" sz="1200" b="0" i="0" kern="120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This society has no need for the precision of a clock. They are driven by forces of nature</a:t>
            </a:r>
            <a:r>
              <a:rPr lang="cs-CZ" sz="1200" b="0" i="0" kern="120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and rely on their biological clock. There is no need to hurry, for what is there now will still be</a:t>
            </a:r>
            <a:r>
              <a:rPr lang="cs-CZ" sz="1200" b="0" i="0" kern="120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there a few minutes later.</a:t>
            </a:r>
          </a:p>
          <a:p>
            <a:endParaRPr lang="cs-CZ" sz="1200" b="1"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The </a:t>
            </a:r>
            <a:r>
              <a:rPr lang="en-US" sz="1200" b="1" i="0" kern="1200" dirty="0" err="1">
                <a:solidFill>
                  <a:schemeClr val="tx1"/>
                </a:solidFill>
                <a:effectLst/>
                <a:latin typeface="+mn-lt"/>
                <a:ea typeface="+mn-ea"/>
                <a:cs typeface="+mn-cs"/>
              </a:rPr>
              <a:t>Piraha</a:t>
            </a:r>
            <a:r>
              <a:rPr lang="en-US" sz="1200" b="1" i="0" kern="1200" dirty="0">
                <a:solidFill>
                  <a:schemeClr val="tx1"/>
                </a:solidFill>
                <a:effectLst/>
                <a:latin typeface="+mn-lt"/>
                <a:ea typeface="+mn-ea"/>
                <a:cs typeface="+mn-cs"/>
              </a:rPr>
              <a:t> Tribe</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The </a:t>
            </a:r>
            <a:r>
              <a:rPr lang="en-US" sz="1200" b="0" i="0" kern="1200" dirty="0" err="1">
                <a:solidFill>
                  <a:schemeClr val="tx1"/>
                </a:solidFill>
                <a:effectLst/>
                <a:latin typeface="+mn-lt"/>
                <a:ea typeface="+mn-ea"/>
                <a:cs typeface="+mn-cs"/>
              </a:rPr>
              <a:t>Piraha</a:t>
            </a:r>
            <a:r>
              <a:rPr lang="en-US" sz="1200" b="0" i="0" kern="1200" dirty="0">
                <a:solidFill>
                  <a:schemeClr val="tx1"/>
                </a:solidFill>
                <a:effectLst/>
                <a:latin typeface="+mn-lt"/>
                <a:ea typeface="+mn-ea"/>
                <a:cs typeface="+mn-cs"/>
              </a:rPr>
              <a:t> Tribe which is located in the Amazon rainforest is the only culture in the</a:t>
            </a:r>
            <a:r>
              <a:rPr lang="cs-CZ" sz="1200" b="0" i="0" kern="120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world that does not have a creation myth. They have no numbers or a written language for that</a:t>
            </a:r>
            <a:r>
              <a:rPr lang="cs-CZ" sz="1200" b="0" i="0" kern="120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matter wither. They do not have past tense. Everything exists in the present. If it is not here right</a:t>
            </a:r>
            <a:r>
              <a:rPr lang="cs-CZ" sz="1200" b="0" i="0" kern="120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now, then it does not exist.</a:t>
            </a:r>
            <a:r>
              <a:rPr lang="cs-CZ" sz="1200" b="0" i="0" kern="120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The language of the </a:t>
            </a:r>
            <a:r>
              <a:rPr lang="en-US" sz="1200" b="0" i="0" kern="1200" dirty="0" err="1">
                <a:solidFill>
                  <a:schemeClr val="tx1"/>
                </a:solidFill>
                <a:effectLst/>
                <a:latin typeface="+mn-lt"/>
                <a:ea typeface="+mn-ea"/>
                <a:cs typeface="+mn-cs"/>
              </a:rPr>
              <a:t>Piraha</a:t>
            </a:r>
            <a:r>
              <a:rPr lang="en-US" sz="1200" b="0" i="0" kern="1200" dirty="0">
                <a:solidFill>
                  <a:schemeClr val="tx1"/>
                </a:solidFill>
                <a:effectLst/>
                <a:latin typeface="+mn-lt"/>
                <a:ea typeface="+mn-ea"/>
                <a:cs typeface="+mn-cs"/>
              </a:rPr>
              <a:t> tribe is very limited, consisting of humming and whistling.</a:t>
            </a:r>
            <a:r>
              <a:rPr lang="cs-CZ" sz="1200" b="0" i="0" kern="120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They do not write and do not memorize things. These people don’t tell stories of their ancestors</a:t>
            </a:r>
            <a:r>
              <a:rPr lang="cs-CZ" sz="1200" b="0" i="0" kern="120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and very few can remember their grandparents’ names. Since they have no way of talking about</a:t>
            </a:r>
            <a:r>
              <a:rPr lang="cs-CZ" sz="1200" b="0" i="0" kern="120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the past, it ceases to exist. This, they have no stories of where they came from or how the world</a:t>
            </a:r>
            <a:r>
              <a:rPr lang="cs-CZ" sz="1200" b="0" i="0" kern="120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was created. All they say is “The world is made.”</a:t>
            </a:r>
            <a:r>
              <a:rPr lang="cs-CZ"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Time is a quantity beyond their grasp. They rely purely on nature and their instincts, with</a:t>
            </a:r>
            <a:r>
              <a:rPr lang="cs-CZ" sz="1200" b="0" i="0" kern="120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which they are greatly intact. There are no numbers to give time value to. The only word they</a:t>
            </a:r>
            <a:r>
              <a:rPr lang="cs-CZ" sz="1200" b="0" i="0" kern="120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have for a quantity is</a:t>
            </a:r>
            <a:r>
              <a:rPr lang="cs-CZ" sz="1200" b="0" i="0" kern="1200" baseline="0" dirty="0">
                <a:solidFill>
                  <a:schemeClr val="tx1"/>
                </a:solidFill>
                <a:effectLst/>
                <a:latin typeface="+mn-lt"/>
                <a:ea typeface="+mn-ea"/>
                <a:cs typeface="+mn-cs"/>
              </a:rPr>
              <a:t> </a:t>
            </a:r>
            <a:r>
              <a:rPr lang="en-US" sz="1200" b="0" i="1" kern="1200" dirty="0">
                <a:solidFill>
                  <a:schemeClr val="tx1"/>
                </a:solidFill>
                <a:effectLst/>
                <a:latin typeface="+mn-lt"/>
                <a:ea typeface="+mn-ea"/>
                <a:cs typeface="+mn-cs"/>
              </a:rPr>
              <a:t>hoi,</a:t>
            </a:r>
            <a:r>
              <a:rPr lang="cs-CZ"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or small, little in amount, close to one. They don’t see a need to define</a:t>
            </a:r>
            <a:r>
              <a:rPr lang="cs-CZ" sz="1200" b="0" i="0" kern="120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time, and have been able to survive for centuries without this notion.</a:t>
            </a:r>
            <a:r>
              <a:rPr lang="cs-CZ" sz="1200" b="0" i="0" kern="120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The </a:t>
            </a:r>
            <a:r>
              <a:rPr lang="en-US" sz="1200" b="0" i="0" kern="1200" dirty="0" err="1">
                <a:solidFill>
                  <a:schemeClr val="tx1"/>
                </a:solidFill>
                <a:effectLst/>
                <a:latin typeface="+mn-lt"/>
                <a:ea typeface="+mn-ea"/>
                <a:cs typeface="+mn-cs"/>
              </a:rPr>
              <a:t>Piraha</a:t>
            </a:r>
            <a:r>
              <a:rPr lang="en-US" sz="1200" b="0" i="0" kern="1200" dirty="0">
                <a:solidFill>
                  <a:schemeClr val="tx1"/>
                </a:solidFill>
                <a:effectLst/>
                <a:latin typeface="+mn-lt"/>
                <a:ea typeface="+mn-ea"/>
                <a:cs typeface="+mn-cs"/>
              </a:rPr>
              <a:t> refer only to the immediate personal experiences. They are not interested in</a:t>
            </a:r>
            <a:r>
              <a:rPr lang="cs-CZ" sz="1200" b="0" i="0" kern="120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the past nor the future. They live here and now. Everything is anchored in the present. They do</a:t>
            </a:r>
            <a:r>
              <a:rPr lang="cs-CZ" sz="1200" b="0" i="0" kern="120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not try to control nature nor organize forces beyond their grasp like the modern societies do.</a:t>
            </a:r>
            <a:r>
              <a:rPr lang="cs-CZ" sz="1200" b="0" i="0" kern="120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They are content with today’s day and live without a tomorrow in mind</a:t>
            </a:r>
            <a:r>
              <a:rPr lang="cs-CZ" sz="1200" b="0" i="0" kern="1200" dirty="0">
                <a:solidFill>
                  <a:schemeClr val="tx1"/>
                </a:solidFill>
                <a:effectLst/>
                <a:latin typeface="+mn-lt"/>
                <a:ea typeface="+mn-ea"/>
                <a:cs typeface="+mn-cs"/>
              </a:rPr>
              <a:t>.</a:t>
            </a:r>
            <a:endParaRPr lang="en-US" sz="1200" b="0" i="0" kern="1200" dirty="0">
              <a:solidFill>
                <a:schemeClr val="tx1"/>
              </a:solidFill>
              <a:effectLst/>
              <a:latin typeface="+mn-lt"/>
              <a:ea typeface="+mn-ea"/>
              <a:cs typeface="+mn-cs"/>
            </a:endParaRPr>
          </a:p>
          <a:p>
            <a:endParaRPr lang="en-US" dirty="0"/>
          </a:p>
        </p:txBody>
      </p:sp>
      <p:sp>
        <p:nvSpPr>
          <p:cNvPr id="4" name="Zástupný symbol pro číslo snímku 3"/>
          <p:cNvSpPr>
            <a:spLocks noGrp="1"/>
          </p:cNvSpPr>
          <p:nvPr>
            <p:ph type="sldNum" sz="quarter" idx="10"/>
          </p:nvPr>
        </p:nvSpPr>
        <p:spPr/>
        <p:txBody>
          <a:bodyPr/>
          <a:lstStyle/>
          <a:p>
            <a:fld id="{CF363E8D-ACF7-45EF-9D37-7AB2E0BF503E}" type="slidenum">
              <a:rPr lang="cs-CZ" smtClean="0"/>
              <a:t>71</a:t>
            </a:fld>
            <a:endParaRPr lang="cs-CZ"/>
          </a:p>
        </p:txBody>
      </p:sp>
    </p:spTree>
    <p:extLst>
      <p:ext uri="{BB962C8B-B14F-4D97-AF65-F5344CB8AC3E}">
        <p14:creationId xmlns:p14="http://schemas.microsoft.com/office/powerpoint/2010/main" val="29077768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cs-CZ"/>
              <a:t>Kliknutím lze upravit styl.</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endParaRPr lang="en-US" dirty="0"/>
          </a:p>
        </p:txBody>
      </p:sp>
      <p:sp>
        <p:nvSpPr>
          <p:cNvPr id="4" name="Date Placeholder 3"/>
          <p:cNvSpPr>
            <a:spLocks noGrp="1"/>
          </p:cNvSpPr>
          <p:nvPr>
            <p:ph type="dt" sz="half" idx="10"/>
          </p:nvPr>
        </p:nvSpPr>
        <p:spPr/>
        <p:txBody>
          <a:bodyPr/>
          <a:lstStyle/>
          <a:p>
            <a:fld id="{874680A8-5D00-482F-AE11-80BBC0254A6B}" type="datetimeFigureOut">
              <a:rPr lang="cs-CZ" smtClean="0"/>
              <a:t>26.11.2024</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9B636956-EA05-46DE-99F6-F1A793A5885A}" type="slidenum">
              <a:rPr lang="cs-CZ" smtClean="0"/>
              <a:t>‹#›</a:t>
            </a:fld>
            <a:endParaRPr lang="cs-CZ"/>
          </a:p>
        </p:txBody>
      </p:sp>
    </p:spTree>
    <p:extLst>
      <p:ext uri="{BB962C8B-B14F-4D97-AF65-F5344CB8AC3E}">
        <p14:creationId xmlns:p14="http://schemas.microsoft.com/office/powerpoint/2010/main" val="28693399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Vertical Text Placeholder 2"/>
          <p:cNvSpPr>
            <a:spLocks noGrp="1"/>
          </p:cNvSpPr>
          <p:nvPr>
            <p:ph type="body" orient="vert" idx="1"/>
          </p:nvPr>
        </p:nvSpPr>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874680A8-5D00-482F-AE11-80BBC0254A6B}" type="datetimeFigureOut">
              <a:rPr lang="cs-CZ" smtClean="0"/>
              <a:t>26.11.2024</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9B636956-EA05-46DE-99F6-F1A793A5885A}" type="slidenum">
              <a:rPr lang="cs-CZ" smtClean="0"/>
              <a:t>‹#›</a:t>
            </a:fld>
            <a:endParaRPr lang="cs-CZ"/>
          </a:p>
        </p:txBody>
      </p:sp>
    </p:spTree>
    <p:extLst>
      <p:ext uri="{BB962C8B-B14F-4D97-AF65-F5344CB8AC3E}">
        <p14:creationId xmlns:p14="http://schemas.microsoft.com/office/powerpoint/2010/main" val="27939090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cs-CZ"/>
              <a:t>Kliknutím lze upravit styl.</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874680A8-5D00-482F-AE11-80BBC0254A6B}" type="datetimeFigureOut">
              <a:rPr lang="cs-CZ" smtClean="0"/>
              <a:t>26.11.2024</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9B636956-EA05-46DE-99F6-F1A793A5885A}" type="slidenum">
              <a:rPr lang="cs-CZ" smtClean="0"/>
              <a:t>‹#›</a:t>
            </a:fld>
            <a:endParaRPr lang="cs-CZ"/>
          </a:p>
        </p:txBody>
      </p:sp>
    </p:spTree>
    <p:extLst>
      <p:ext uri="{BB962C8B-B14F-4D97-AF65-F5344CB8AC3E}">
        <p14:creationId xmlns:p14="http://schemas.microsoft.com/office/powerpoint/2010/main" val="39458927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idx="1"/>
          </p:nvPr>
        </p:nvSpPr>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874680A8-5D00-482F-AE11-80BBC0254A6B}" type="datetimeFigureOut">
              <a:rPr lang="cs-CZ" smtClean="0"/>
              <a:t>26.11.2024</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9B636956-EA05-46DE-99F6-F1A793A5885A}" type="slidenum">
              <a:rPr lang="cs-CZ" smtClean="0"/>
              <a:t>‹#›</a:t>
            </a:fld>
            <a:endParaRPr lang="cs-CZ"/>
          </a:p>
        </p:txBody>
      </p:sp>
    </p:spTree>
    <p:extLst>
      <p:ext uri="{BB962C8B-B14F-4D97-AF65-F5344CB8AC3E}">
        <p14:creationId xmlns:p14="http://schemas.microsoft.com/office/powerpoint/2010/main" val="20900288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cs-CZ"/>
              <a:t>Kliknutím lze upravit styl.</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Po kliknutí můžete upravovat styly textu v předloze.</a:t>
            </a:r>
          </a:p>
        </p:txBody>
      </p:sp>
      <p:sp>
        <p:nvSpPr>
          <p:cNvPr id="4" name="Date Placeholder 3"/>
          <p:cNvSpPr>
            <a:spLocks noGrp="1"/>
          </p:cNvSpPr>
          <p:nvPr>
            <p:ph type="dt" sz="half" idx="10"/>
          </p:nvPr>
        </p:nvSpPr>
        <p:spPr/>
        <p:txBody>
          <a:bodyPr/>
          <a:lstStyle/>
          <a:p>
            <a:fld id="{874680A8-5D00-482F-AE11-80BBC0254A6B}" type="datetimeFigureOut">
              <a:rPr lang="cs-CZ" smtClean="0"/>
              <a:t>26.11.2024</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9B636956-EA05-46DE-99F6-F1A793A5885A}" type="slidenum">
              <a:rPr lang="cs-CZ" smtClean="0"/>
              <a:t>‹#›</a:t>
            </a:fld>
            <a:endParaRPr lang="cs-CZ"/>
          </a:p>
        </p:txBody>
      </p:sp>
    </p:spTree>
    <p:extLst>
      <p:ext uri="{BB962C8B-B14F-4D97-AF65-F5344CB8AC3E}">
        <p14:creationId xmlns:p14="http://schemas.microsoft.com/office/powerpoint/2010/main" val="37612920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Date Placeholder 4"/>
          <p:cNvSpPr>
            <a:spLocks noGrp="1"/>
          </p:cNvSpPr>
          <p:nvPr>
            <p:ph type="dt" sz="half" idx="10"/>
          </p:nvPr>
        </p:nvSpPr>
        <p:spPr/>
        <p:txBody>
          <a:bodyPr/>
          <a:lstStyle/>
          <a:p>
            <a:fld id="{874680A8-5D00-482F-AE11-80BBC0254A6B}" type="datetimeFigureOut">
              <a:rPr lang="cs-CZ" smtClean="0"/>
              <a:t>26.11.2024</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9B636956-EA05-46DE-99F6-F1A793A5885A}" type="slidenum">
              <a:rPr lang="cs-CZ" smtClean="0"/>
              <a:t>‹#›</a:t>
            </a:fld>
            <a:endParaRPr lang="cs-CZ"/>
          </a:p>
        </p:txBody>
      </p:sp>
    </p:spTree>
    <p:extLst>
      <p:ext uri="{BB962C8B-B14F-4D97-AF65-F5344CB8AC3E}">
        <p14:creationId xmlns:p14="http://schemas.microsoft.com/office/powerpoint/2010/main" val="31013514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cs-CZ"/>
              <a:t>Kliknutím lze upravit styl.</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4" name="Content Placeholder 3"/>
          <p:cNvSpPr>
            <a:spLocks noGrp="1"/>
          </p:cNvSpPr>
          <p:nvPr>
            <p:ph sz="half" idx="2"/>
          </p:nvPr>
        </p:nvSpPr>
        <p:spPr>
          <a:xfrm>
            <a:off x="629842" y="2505075"/>
            <a:ext cx="3868340"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6" name="Content Placeholder 5"/>
          <p:cNvSpPr>
            <a:spLocks noGrp="1"/>
          </p:cNvSpPr>
          <p:nvPr>
            <p:ph sz="quarter" idx="4"/>
          </p:nvPr>
        </p:nvSpPr>
        <p:spPr>
          <a:xfrm>
            <a:off x="4629150" y="2505075"/>
            <a:ext cx="3887391"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7" name="Date Placeholder 6"/>
          <p:cNvSpPr>
            <a:spLocks noGrp="1"/>
          </p:cNvSpPr>
          <p:nvPr>
            <p:ph type="dt" sz="half" idx="10"/>
          </p:nvPr>
        </p:nvSpPr>
        <p:spPr/>
        <p:txBody>
          <a:bodyPr/>
          <a:lstStyle/>
          <a:p>
            <a:fld id="{874680A8-5D00-482F-AE11-80BBC0254A6B}" type="datetimeFigureOut">
              <a:rPr lang="cs-CZ" smtClean="0"/>
              <a:t>26.11.2024</a:t>
            </a:fld>
            <a:endParaRPr lang="cs-CZ"/>
          </a:p>
        </p:txBody>
      </p:sp>
      <p:sp>
        <p:nvSpPr>
          <p:cNvPr id="8" name="Footer Placeholder 7"/>
          <p:cNvSpPr>
            <a:spLocks noGrp="1"/>
          </p:cNvSpPr>
          <p:nvPr>
            <p:ph type="ftr" sz="quarter" idx="11"/>
          </p:nvPr>
        </p:nvSpPr>
        <p:spPr/>
        <p:txBody>
          <a:bodyPr/>
          <a:lstStyle/>
          <a:p>
            <a:endParaRPr lang="cs-CZ"/>
          </a:p>
        </p:txBody>
      </p:sp>
      <p:sp>
        <p:nvSpPr>
          <p:cNvPr id="9" name="Slide Number Placeholder 8"/>
          <p:cNvSpPr>
            <a:spLocks noGrp="1"/>
          </p:cNvSpPr>
          <p:nvPr>
            <p:ph type="sldNum" sz="quarter" idx="12"/>
          </p:nvPr>
        </p:nvSpPr>
        <p:spPr/>
        <p:txBody>
          <a:bodyPr/>
          <a:lstStyle/>
          <a:p>
            <a:fld id="{9B636956-EA05-46DE-99F6-F1A793A5885A}" type="slidenum">
              <a:rPr lang="cs-CZ" smtClean="0"/>
              <a:t>‹#›</a:t>
            </a:fld>
            <a:endParaRPr lang="cs-CZ"/>
          </a:p>
        </p:txBody>
      </p:sp>
    </p:spTree>
    <p:extLst>
      <p:ext uri="{BB962C8B-B14F-4D97-AF65-F5344CB8AC3E}">
        <p14:creationId xmlns:p14="http://schemas.microsoft.com/office/powerpoint/2010/main" val="31618395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Date Placeholder 2"/>
          <p:cNvSpPr>
            <a:spLocks noGrp="1"/>
          </p:cNvSpPr>
          <p:nvPr>
            <p:ph type="dt" sz="half" idx="10"/>
          </p:nvPr>
        </p:nvSpPr>
        <p:spPr/>
        <p:txBody>
          <a:bodyPr/>
          <a:lstStyle/>
          <a:p>
            <a:fld id="{874680A8-5D00-482F-AE11-80BBC0254A6B}" type="datetimeFigureOut">
              <a:rPr lang="cs-CZ" smtClean="0"/>
              <a:t>26.11.2024</a:t>
            </a:fld>
            <a:endParaRPr lang="cs-CZ"/>
          </a:p>
        </p:txBody>
      </p:sp>
      <p:sp>
        <p:nvSpPr>
          <p:cNvPr id="4" name="Footer Placeholder 3"/>
          <p:cNvSpPr>
            <a:spLocks noGrp="1"/>
          </p:cNvSpPr>
          <p:nvPr>
            <p:ph type="ftr" sz="quarter" idx="11"/>
          </p:nvPr>
        </p:nvSpPr>
        <p:spPr/>
        <p:txBody>
          <a:bodyPr/>
          <a:lstStyle/>
          <a:p>
            <a:endParaRPr lang="cs-CZ"/>
          </a:p>
        </p:txBody>
      </p:sp>
      <p:sp>
        <p:nvSpPr>
          <p:cNvPr id="5" name="Slide Number Placeholder 4"/>
          <p:cNvSpPr>
            <a:spLocks noGrp="1"/>
          </p:cNvSpPr>
          <p:nvPr>
            <p:ph type="sldNum" sz="quarter" idx="12"/>
          </p:nvPr>
        </p:nvSpPr>
        <p:spPr/>
        <p:txBody>
          <a:bodyPr/>
          <a:lstStyle/>
          <a:p>
            <a:fld id="{9B636956-EA05-46DE-99F6-F1A793A5885A}" type="slidenum">
              <a:rPr lang="cs-CZ" smtClean="0"/>
              <a:t>‹#›</a:t>
            </a:fld>
            <a:endParaRPr lang="cs-CZ"/>
          </a:p>
        </p:txBody>
      </p:sp>
    </p:spTree>
    <p:extLst>
      <p:ext uri="{BB962C8B-B14F-4D97-AF65-F5344CB8AC3E}">
        <p14:creationId xmlns:p14="http://schemas.microsoft.com/office/powerpoint/2010/main" val="12597918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4680A8-5D00-482F-AE11-80BBC0254A6B}" type="datetimeFigureOut">
              <a:rPr lang="cs-CZ" smtClean="0"/>
              <a:t>26.11.2024</a:t>
            </a:fld>
            <a:endParaRPr lang="cs-CZ"/>
          </a:p>
        </p:txBody>
      </p:sp>
      <p:sp>
        <p:nvSpPr>
          <p:cNvPr id="3" name="Footer Placeholder 2"/>
          <p:cNvSpPr>
            <a:spLocks noGrp="1"/>
          </p:cNvSpPr>
          <p:nvPr>
            <p:ph type="ftr" sz="quarter" idx="11"/>
          </p:nvPr>
        </p:nvSpPr>
        <p:spPr/>
        <p:txBody>
          <a:bodyPr/>
          <a:lstStyle/>
          <a:p>
            <a:endParaRPr lang="cs-CZ"/>
          </a:p>
        </p:txBody>
      </p:sp>
      <p:sp>
        <p:nvSpPr>
          <p:cNvPr id="4" name="Slide Number Placeholder 3"/>
          <p:cNvSpPr>
            <a:spLocks noGrp="1"/>
          </p:cNvSpPr>
          <p:nvPr>
            <p:ph type="sldNum" sz="quarter" idx="12"/>
          </p:nvPr>
        </p:nvSpPr>
        <p:spPr/>
        <p:txBody>
          <a:bodyPr/>
          <a:lstStyle/>
          <a:p>
            <a:fld id="{9B636956-EA05-46DE-99F6-F1A793A5885A}" type="slidenum">
              <a:rPr lang="cs-CZ" smtClean="0"/>
              <a:t>‹#›</a:t>
            </a:fld>
            <a:endParaRPr lang="cs-CZ"/>
          </a:p>
        </p:txBody>
      </p:sp>
    </p:spTree>
    <p:extLst>
      <p:ext uri="{BB962C8B-B14F-4D97-AF65-F5344CB8AC3E}">
        <p14:creationId xmlns:p14="http://schemas.microsoft.com/office/powerpoint/2010/main" val="10139040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cs-CZ"/>
              <a:t>Kliknutím lze upravit styl.</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Date Placeholder 4"/>
          <p:cNvSpPr>
            <a:spLocks noGrp="1"/>
          </p:cNvSpPr>
          <p:nvPr>
            <p:ph type="dt" sz="half" idx="10"/>
          </p:nvPr>
        </p:nvSpPr>
        <p:spPr/>
        <p:txBody>
          <a:bodyPr/>
          <a:lstStyle/>
          <a:p>
            <a:fld id="{874680A8-5D00-482F-AE11-80BBC0254A6B}" type="datetimeFigureOut">
              <a:rPr lang="cs-CZ" smtClean="0"/>
              <a:t>26.11.2024</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9B636956-EA05-46DE-99F6-F1A793A5885A}" type="slidenum">
              <a:rPr lang="cs-CZ" smtClean="0"/>
              <a:t>‹#›</a:t>
            </a:fld>
            <a:endParaRPr lang="cs-CZ"/>
          </a:p>
        </p:txBody>
      </p:sp>
    </p:spTree>
    <p:extLst>
      <p:ext uri="{BB962C8B-B14F-4D97-AF65-F5344CB8AC3E}">
        <p14:creationId xmlns:p14="http://schemas.microsoft.com/office/powerpoint/2010/main" val="6002667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cs-CZ"/>
              <a:t>Kliknutím lze upravit styl.</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a:t>Kliknutím na ikonu přidáte obrázek.</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Date Placeholder 4"/>
          <p:cNvSpPr>
            <a:spLocks noGrp="1"/>
          </p:cNvSpPr>
          <p:nvPr>
            <p:ph type="dt" sz="half" idx="10"/>
          </p:nvPr>
        </p:nvSpPr>
        <p:spPr/>
        <p:txBody>
          <a:bodyPr/>
          <a:lstStyle/>
          <a:p>
            <a:fld id="{874680A8-5D00-482F-AE11-80BBC0254A6B}" type="datetimeFigureOut">
              <a:rPr lang="cs-CZ" smtClean="0"/>
              <a:t>26.11.2024</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9B636956-EA05-46DE-99F6-F1A793A5885A}" type="slidenum">
              <a:rPr lang="cs-CZ" smtClean="0"/>
              <a:t>‹#›</a:t>
            </a:fld>
            <a:endParaRPr lang="cs-CZ"/>
          </a:p>
        </p:txBody>
      </p:sp>
    </p:spTree>
    <p:extLst>
      <p:ext uri="{BB962C8B-B14F-4D97-AF65-F5344CB8AC3E}">
        <p14:creationId xmlns:p14="http://schemas.microsoft.com/office/powerpoint/2010/main" val="40196353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cs-CZ"/>
              <a:t>Kliknutím lze upravit styl.</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4680A8-5D00-482F-AE11-80BBC0254A6B}" type="datetimeFigureOut">
              <a:rPr lang="cs-CZ" smtClean="0"/>
              <a:t>26.11.2024</a:t>
            </a:fld>
            <a:endParaRPr lang="cs-CZ"/>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636956-EA05-46DE-99F6-F1A793A5885A}" type="slidenum">
              <a:rPr lang="cs-CZ" smtClean="0"/>
              <a:t>‹#›</a:t>
            </a:fld>
            <a:endParaRPr lang="cs-CZ"/>
          </a:p>
        </p:txBody>
      </p:sp>
    </p:spTree>
    <p:extLst>
      <p:ext uri="{BB962C8B-B14F-4D97-AF65-F5344CB8AC3E}">
        <p14:creationId xmlns:p14="http://schemas.microsoft.com/office/powerpoint/2010/main" val="772030962"/>
      </p:ext>
    </p:extLst>
  </p:cSld>
  <p:clrMap bg1="dk1" tx1="lt1" bg2="dk2" tx2="lt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hyperlink" Target="https://www.youtube.com/watch?v=gMqZR3pqMjg" TargetMode="Externa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56387AB-C5E6-40E2-933A-FAE72B93F425}"/>
              </a:ext>
            </a:extLst>
          </p:cNvPr>
          <p:cNvSpPr>
            <a:spLocks noGrp="1"/>
          </p:cNvSpPr>
          <p:nvPr>
            <p:ph type="ctrTitle"/>
          </p:nvPr>
        </p:nvSpPr>
        <p:spPr/>
        <p:txBody>
          <a:bodyPr>
            <a:normAutofit/>
          </a:bodyPr>
          <a:lstStyle/>
          <a:p>
            <a:r>
              <a:rPr lang="cs-CZ" dirty="0"/>
              <a:t>Edukační teorie a filozofie jazyka</a:t>
            </a:r>
          </a:p>
        </p:txBody>
      </p:sp>
      <p:sp>
        <p:nvSpPr>
          <p:cNvPr id="3" name="Podnadpis 2">
            <a:extLst>
              <a:ext uri="{FF2B5EF4-FFF2-40B4-BE49-F238E27FC236}">
                <a16:creationId xmlns:a16="http://schemas.microsoft.com/office/drawing/2014/main" id="{0E70C8A5-E587-4C7E-9C37-C91D3DB91EF0}"/>
              </a:ext>
            </a:extLst>
          </p:cNvPr>
          <p:cNvSpPr>
            <a:spLocks noGrp="1"/>
          </p:cNvSpPr>
          <p:nvPr>
            <p:ph type="subTitle" idx="1"/>
          </p:nvPr>
        </p:nvSpPr>
        <p:spPr/>
        <p:txBody>
          <a:bodyPr/>
          <a:lstStyle/>
          <a:p>
            <a:endParaRPr lang="cs-CZ"/>
          </a:p>
        </p:txBody>
      </p:sp>
    </p:spTree>
    <p:extLst>
      <p:ext uri="{BB962C8B-B14F-4D97-AF65-F5344CB8AC3E}">
        <p14:creationId xmlns:p14="http://schemas.microsoft.com/office/powerpoint/2010/main" val="38866146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Gottlob</a:t>
            </a:r>
            <a:r>
              <a:rPr lang="cs-CZ" dirty="0"/>
              <a:t> </a:t>
            </a:r>
            <a:r>
              <a:rPr lang="cs-CZ" dirty="0" err="1"/>
              <a:t>Frege</a:t>
            </a:r>
            <a:r>
              <a:rPr lang="cs-CZ" dirty="0"/>
              <a:t> (1848 – 1925)</a:t>
            </a:r>
          </a:p>
        </p:txBody>
      </p:sp>
      <p:sp>
        <p:nvSpPr>
          <p:cNvPr id="3" name="Zástupný symbol pro obsah 2"/>
          <p:cNvSpPr>
            <a:spLocks noGrp="1"/>
          </p:cNvSpPr>
          <p:nvPr>
            <p:ph idx="1"/>
          </p:nvPr>
        </p:nvSpPr>
        <p:spPr>
          <a:xfrm>
            <a:off x="628650" y="1825625"/>
            <a:ext cx="7886700" cy="3952324"/>
          </a:xfrm>
        </p:spPr>
        <p:txBody>
          <a:bodyPr>
            <a:normAutofit fontScale="92500" lnSpcReduction="20000"/>
          </a:bodyPr>
          <a:lstStyle/>
          <a:p>
            <a:pPr marL="0" indent="0">
              <a:buNone/>
            </a:pPr>
            <a:r>
              <a:rPr lang="cs-CZ" dirty="0"/>
              <a:t>G. </a:t>
            </a:r>
            <a:r>
              <a:rPr lang="cs-CZ" dirty="0" err="1"/>
              <a:t>Frege</a:t>
            </a:r>
            <a:r>
              <a:rPr lang="cs-CZ" dirty="0"/>
              <a:t> (1892) poukázal na to, že musíme odlišovat dva momenty významu slova (verbálního znaku): </a:t>
            </a:r>
          </a:p>
          <a:p>
            <a:pPr marL="0" indent="0">
              <a:buNone/>
            </a:pPr>
            <a:r>
              <a:rPr lang="cs-CZ" dirty="0"/>
              <a:t>význam a smysl. </a:t>
            </a:r>
          </a:p>
          <a:p>
            <a:endParaRPr lang="cs-CZ" dirty="0"/>
          </a:p>
          <a:p>
            <a:r>
              <a:rPr lang="cs-CZ" dirty="0" err="1"/>
              <a:t>Bedeutung</a:t>
            </a:r>
            <a:r>
              <a:rPr lang="cs-CZ" dirty="0"/>
              <a:t> 			</a:t>
            </a:r>
            <a:r>
              <a:rPr lang="cs-CZ" dirty="0" err="1"/>
              <a:t>Sinn</a:t>
            </a:r>
            <a:endParaRPr lang="cs-CZ" dirty="0"/>
          </a:p>
          <a:p>
            <a:r>
              <a:rPr lang="cs-CZ" dirty="0"/>
              <a:t>Reference (</a:t>
            </a:r>
            <a:r>
              <a:rPr lang="cs-CZ" dirty="0" err="1"/>
              <a:t>meaning</a:t>
            </a:r>
            <a:r>
              <a:rPr lang="cs-CZ" dirty="0"/>
              <a:t>) 	</a:t>
            </a:r>
            <a:r>
              <a:rPr lang="cs-CZ" dirty="0" err="1"/>
              <a:t>sense</a:t>
            </a:r>
            <a:endParaRPr lang="cs-CZ" dirty="0"/>
          </a:p>
          <a:p>
            <a:r>
              <a:rPr lang="cs-CZ" dirty="0"/>
              <a:t>Význam 			smysl</a:t>
            </a:r>
          </a:p>
          <a:p>
            <a:endParaRPr lang="cs-CZ" dirty="0"/>
          </a:p>
          <a:p>
            <a:r>
              <a:rPr lang="cs-CZ" sz="2000" dirty="0"/>
              <a:t>Objekt na nebi			Večernice (Hesperus)</a:t>
            </a:r>
          </a:p>
          <a:p>
            <a:pPr marL="3657600" lvl="8" indent="0">
              <a:buNone/>
            </a:pPr>
            <a:r>
              <a:rPr lang="cs-CZ" sz="2000" dirty="0"/>
              <a:t>Jitřenka (</a:t>
            </a:r>
            <a:r>
              <a:rPr lang="cs-CZ" sz="2000" dirty="0" err="1"/>
              <a:t>Phosphorus</a:t>
            </a:r>
            <a:r>
              <a:rPr lang="cs-CZ" sz="2000" dirty="0"/>
              <a:t>)</a:t>
            </a:r>
          </a:p>
          <a:p>
            <a:pPr marL="3657600" lvl="8" indent="0">
              <a:buNone/>
            </a:pPr>
            <a:r>
              <a:rPr lang="cs-CZ" sz="2000" dirty="0"/>
              <a:t>Venuše o+</a:t>
            </a:r>
          </a:p>
        </p:txBody>
      </p:sp>
      <p:sp>
        <p:nvSpPr>
          <p:cNvPr id="4" name="TextovéPole 3">
            <a:extLst>
              <a:ext uri="{FF2B5EF4-FFF2-40B4-BE49-F238E27FC236}">
                <a16:creationId xmlns:a16="http://schemas.microsoft.com/office/drawing/2014/main" id="{B827A4F7-64F8-4FFF-B084-1E842F2A52CD}"/>
              </a:ext>
            </a:extLst>
          </p:cNvPr>
          <p:cNvSpPr txBox="1"/>
          <p:nvPr/>
        </p:nvSpPr>
        <p:spPr>
          <a:xfrm>
            <a:off x="874643" y="5777949"/>
            <a:ext cx="7640707" cy="646331"/>
          </a:xfrm>
          <a:prstGeom prst="rect">
            <a:avLst/>
          </a:prstGeom>
          <a:noFill/>
        </p:spPr>
        <p:txBody>
          <a:bodyPr wrap="square" rtlCol="0">
            <a:spAutoFit/>
          </a:bodyPr>
          <a:lstStyle/>
          <a:p>
            <a:r>
              <a:rPr lang="cs-CZ" dirty="0"/>
              <a:t>Proprium nemusí mít smysl (Jiří, David, Jan, NGC 224 či M31), ale může mít: Jaroslav, květopas, </a:t>
            </a:r>
            <a:r>
              <a:rPr lang="cs-CZ" dirty="0" err="1"/>
              <a:t>kruhochvost</a:t>
            </a:r>
            <a:r>
              <a:rPr lang="cs-CZ" dirty="0"/>
              <a:t>… přezdívky, nadávky (poleno, pometlo… ).</a:t>
            </a:r>
          </a:p>
        </p:txBody>
      </p:sp>
    </p:spTree>
    <p:extLst>
      <p:ext uri="{BB962C8B-B14F-4D97-AF65-F5344CB8AC3E}">
        <p14:creationId xmlns:p14="http://schemas.microsoft.com/office/powerpoint/2010/main" val="33808842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B1BDBF-B0F4-BDA3-3757-EEE90B540415}"/>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F87B680C-F439-ABF7-166C-F15945E5C2D9}"/>
              </a:ext>
            </a:extLst>
          </p:cNvPr>
          <p:cNvSpPr>
            <a:spLocks noGrp="1"/>
          </p:cNvSpPr>
          <p:nvPr>
            <p:ph type="title"/>
          </p:nvPr>
        </p:nvSpPr>
        <p:spPr>
          <a:xfrm>
            <a:off x="628649" y="365126"/>
            <a:ext cx="8133205" cy="835877"/>
          </a:xfrm>
        </p:spPr>
        <p:txBody>
          <a:bodyPr/>
          <a:lstStyle/>
          <a:p>
            <a:endParaRPr lang="cs-CZ"/>
          </a:p>
        </p:txBody>
      </p:sp>
      <p:sp>
        <p:nvSpPr>
          <p:cNvPr id="5" name="TextovéPole 4">
            <a:extLst>
              <a:ext uri="{FF2B5EF4-FFF2-40B4-BE49-F238E27FC236}">
                <a16:creationId xmlns:a16="http://schemas.microsoft.com/office/drawing/2014/main" id="{E99FA6DD-64C5-09C9-E1E3-D17B7D1BB97B}"/>
              </a:ext>
            </a:extLst>
          </p:cNvPr>
          <p:cNvSpPr txBox="1"/>
          <p:nvPr/>
        </p:nvSpPr>
        <p:spPr>
          <a:xfrm>
            <a:off x="1394341" y="3120955"/>
            <a:ext cx="1009935" cy="646331"/>
          </a:xfrm>
          <a:prstGeom prst="rect">
            <a:avLst/>
          </a:prstGeom>
          <a:noFill/>
        </p:spPr>
        <p:txBody>
          <a:bodyPr wrap="square" rtlCol="0">
            <a:spAutoFit/>
          </a:bodyPr>
          <a:lstStyle/>
          <a:p>
            <a:r>
              <a:rPr lang="cs-CZ" sz="3600" dirty="0"/>
              <a:t>věci</a:t>
            </a:r>
          </a:p>
        </p:txBody>
      </p:sp>
      <p:sp>
        <p:nvSpPr>
          <p:cNvPr id="6" name="TextovéPole 5">
            <a:extLst>
              <a:ext uri="{FF2B5EF4-FFF2-40B4-BE49-F238E27FC236}">
                <a16:creationId xmlns:a16="http://schemas.microsoft.com/office/drawing/2014/main" id="{2C9208C8-4621-1E2B-F088-49AA8A5AB374}"/>
              </a:ext>
            </a:extLst>
          </p:cNvPr>
          <p:cNvSpPr txBox="1"/>
          <p:nvPr/>
        </p:nvSpPr>
        <p:spPr>
          <a:xfrm>
            <a:off x="3472210" y="3045750"/>
            <a:ext cx="1182806" cy="646331"/>
          </a:xfrm>
          <a:prstGeom prst="rect">
            <a:avLst/>
          </a:prstGeom>
          <a:noFill/>
        </p:spPr>
        <p:txBody>
          <a:bodyPr wrap="square" rtlCol="0">
            <a:spAutoFit/>
          </a:bodyPr>
          <a:lstStyle/>
          <a:p>
            <a:r>
              <a:rPr lang="cs-CZ" sz="3600" dirty="0"/>
              <a:t>slova</a:t>
            </a:r>
          </a:p>
        </p:txBody>
      </p:sp>
      <p:sp>
        <p:nvSpPr>
          <p:cNvPr id="7" name="TextovéPole 6">
            <a:extLst>
              <a:ext uri="{FF2B5EF4-FFF2-40B4-BE49-F238E27FC236}">
                <a16:creationId xmlns:a16="http://schemas.microsoft.com/office/drawing/2014/main" id="{A1163446-44B7-DCCF-8DF4-953F556C8012}"/>
              </a:ext>
            </a:extLst>
          </p:cNvPr>
          <p:cNvSpPr txBox="1"/>
          <p:nvPr/>
        </p:nvSpPr>
        <p:spPr>
          <a:xfrm>
            <a:off x="5770727" y="3120955"/>
            <a:ext cx="2463422" cy="646331"/>
          </a:xfrm>
          <a:prstGeom prst="rect">
            <a:avLst/>
          </a:prstGeom>
          <a:noFill/>
        </p:spPr>
        <p:txBody>
          <a:bodyPr wrap="square" rtlCol="0">
            <a:spAutoFit/>
          </a:bodyPr>
          <a:lstStyle/>
          <a:p>
            <a:r>
              <a:rPr lang="cs-CZ" sz="3600" dirty="0"/>
              <a:t>význam slov</a:t>
            </a:r>
          </a:p>
        </p:txBody>
      </p:sp>
      <p:cxnSp>
        <p:nvCxnSpPr>
          <p:cNvPr id="9" name="Přímá spojnice 8">
            <a:extLst>
              <a:ext uri="{FF2B5EF4-FFF2-40B4-BE49-F238E27FC236}">
                <a16:creationId xmlns:a16="http://schemas.microsoft.com/office/drawing/2014/main" id="{3299F1C6-BDDB-1F88-9EF4-64D4A5C49303}"/>
              </a:ext>
            </a:extLst>
          </p:cNvPr>
          <p:cNvCxnSpPr>
            <a:cxnSpLocks/>
          </p:cNvCxnSpPr>
          <p:nvPr/>
        </p:nvCxnSpPr>
        <p:spPr>
          <a:xfrm flipH="1">
            <a:off x="2839862" y="2765138"/>
            <a:ext cx="18185" cy="2690565"/>
          </a:xfrm>
          <a:prstGeom prst="line">
            <a:avLst/>
          </a:prstGeom>
          <a:ln w="762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Přímá spojnice 11">
            <a:extLst>
              <a:ext uri="{FF2B5EF4-FFF2-40B4-BE49-F238E27FC236}">
                <a16:creationId xmlns:a16="http://schemas.microsoft.com/office/drawing/2014/main" id="{60DF0161-0AD4-F914-E25C-95C87CB0A999}"/>
              </a:ext>
            </a:extLst>
          </p:cNvPr>
          <p:cNvCxnSpPr>
            <a:cxnSpLocks/>
          </p:cNvCxnSpPr>
          <p:nvPr/>
        </p:nvCxnSpPr>
        <p:spPr>
          <a:xfrm>
            <a:off x="5265755" y="2815357"/>
            <a:ext cx="0" cy="2688610"/>
          </a:xfrm>
          <a:prstGeom prst="line">
            <a:avLst/>
          </a:prstGeom>
          <a:ln w="762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3" name="TextovéPole 2">
            <a:extLst>
              <a:ext uri="{FF2B5EF4-FFF2-40B4-BE49-F238E27FC236}">
                <a16:creationId xmlns:a16="http://schemas.microsoft.com/office/drawing/2014/main" id="{FAA87C09-69E1-1C31-E9CC-7D8EFBE10199}"/>
              </a:ext>
            </a:extLst>
          </p:cNvPr>
          <p:cNvSpPr txBox="1"/>
          <p:nvPr/>
        </p:nvSpPr>
        <p:spPr>
          <a:xfrm>
            <a:off x="891645" y="3848811"/>
            <a:ext cx="1951627" cy="954107"/>
          </a:xfrm>
          <a:prstGeom prst="rect">
            <a:avLst/>
          </a:prstGeom>
          <a:noFill/>
        </p:spPr>
        <p:txBody>
          <a:bodyPr wrap="square" rtlCol="0">
            <a:spAutoFit/>
          </a:bodyPr>
          <a:lstStyle/>
          <a:p>
            <a:r>
              <a:rPr lang="cs-CZ" sz="2800" dirty="0"/>
              <a:t>reference</a:t>
            </a:r>
          </a:p>
          <a:p>
            <a:r>
              <a:rPr lang="cs-CZ" sz="2800" dirty="0" err="1"/>
              <a:t>Bedeutung</a:t>
            </a:r>
            <a:endParaRPr lang="cs-CZ" sz="2800" dirty="0"/>
          </a:p>
        </p:txBody>
      </p:sp>
      <p:sp>
        <p:nvSpPr>
          <p:cNvPr id="11" name="TextovéPole 10">
            <a:extLst>
              <a:ext uri="{FF2B5EF4-FFF2-40B4-BE49-F238E27FC236}">
                <a16:creationId xmlns:a16="http://schemas.microsoft.com/office/drawing/2014/main" id="{AF50054D-6AC0-0749-F9E1-F6A15C086CF2}"/>
              </a:ext>
            </a:extLst>
          </p:cNvPr>
          <p:cNvSpPr txBox="1"/>
          <p:nvPr/>
        </p:nvSpPr>
        <p:spPr>
          <a:xfrm>
            <a:off x="5645192" y="3848953"/>
            <a:ext cx="3239500" cy="523220"/>
          </a:xfrm>
          <a:prstGeom prst="rect">
            <a:avLst/>
          </a:prstGeom>
          <a:noFill/>
        </p:spPr>
        <p:txBody>
          <a:bodyPr wrap="square" rtlCol="0">
            <a:spAutoFit/>
          </a:bodyPr>
          <a:lstStyle/>
          <a:p>
            <a:r>
              <a:rPr lang="cs-CZ" sz="2800" dirty="0"/>
              <a:t>smysl (</a:t>
            </a:r>
            <a:r>
              <a:rPr lang="cs-CZ" sz="2800" dirty="0" err="1"/>
              <a:t>sense</a:t>
            </a:r>
            <a:r>
              <a:rPr lang="cs-CZ" sz="2800" dirty="0"/>
              <a:t>, </a:t>
            </a:r>
            <a:r>
              <a:rPr lang="cs-CZ" sz="2800" dirty="0" err="1"/>
              <a:t>Sinn</a:t>
            </a:r>
            <a:r>
              <a:rPr lang="cs-CZ" sz="2800" dirty="0"/>
              <a:t>)</a:t>
            </a:r>
          </a:p>
        </p:txBody>
      </p:sp>
      <p:sp>
        <p:nvSpPr>
          <p:cNvPr id="14" name="TextovéPole 13">
            <a:extLst>
              <a:ext uri="{FF2B5EF4-FFF2-40B4-BE49-F238E27FC236}">
                <a16:creationId xmlns:a16="http://schemas.microsoft.com/office/drawing/2014/main" id="{63EC7C65-F203-6776-ED76-05CF8A58C262}"/>
              </a:ext>
            </a:extLst>
          </p:cNvPr>
          <p:cNvSpPr txBox="1"/>
          <p:nvPr/>
        </p:nvSpPr>
        <p:spPr>
          <a:xfrm>
            <a:off x="3030932" y="3848811"/>
            <a:ext cx="1951628" cy="523220"/>
          </a:xfrm>
          <a:prstGeom prst="rect">
            <a:avLst/>
          </a:prstGeom>
          <a:noFill/>
        </p:spPr>
        <p:txBody>
          <a:bodyPr wrap="square" rtlCol="0">
            <a:spAutoFit/>
          </a:bodyPr>
          <a:lstStyle/>
          <a:p>
            <a:r>
              <a:rPr lang="cs-CZ" sz="2800" dirty="0" err="1"/>
              <a:t>foné</a:t>
            </a:r>
            <a:r>
              <a:rPr lang="cs-CZ" sz="2800" dirty="0"/>
              <a:t>, </a:t>
            </a:r>
            <a:r>
              <a:rPr lang="cs-CZ" sz="2800" dirty="0" err="1"/>
              <a:t>parole</a:t>
            </a:r>
            <a:endParaRPr lang="cs-CZ" sz="2800" dirty="0"/>
          </a:p>
        </p:txBody>
      </p:sp>
    </p:spTree>
    <p:extLst>
      <p:ext uri="{BB962C8B-B14F-4D97-AF65-F5344CB8AC3E}">
        <p14:creationId xmlns:p14="http://schemas.microsoft.com/office/powerpoint/2010/main" val="11700449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sah 2">
            <a:extLst>
              <a:ext uri="{FF2B5EF4-FFF2-40B4-BE49-F238E27FC236}">
                <a16:creationId xmlns:a16="http://schemas.microsoft.com/office/drawing/2014/main" id="{B7C6BF7A-1165-43E5-90CB-196B0A642D59}"/>
              </a:ext>
            </a:extLst>
          </p:cNvPr>
          <p:cNvSpPr>
            <a:spLocks noGrp="1"/>
          </p:cNvSpPr>
          <p:nvPr>
            <p:ph idx="1"/>
          </p:nvPr>
        </p:nvSpPr>
        <p:spPr>
          <a:xfrm>
            <a:off x="628650" y="1160059"/>
            <a:ext cx="7886700" cy="5492531"/>
          </a:xfrm>
        </p:spPr>
        <p:txBody>
          <a:bodyPr>
            <a:normAutofit/>
          </a:bodyPr>
          <a:lstStyle/>
          <a:p>
            <a:pPr marL="0" indent="0">
              <a:buNone/>
            </a:pPr>
            <a:r>
              <a:rPr lang="cs-CZ" sz="3600" dirty="0"/>
              <a:t>Filosofie jazyka se dělí na dva směry:</a:t>
            </a:r>
          </a:p>
          <a:p>
            <a:pPr marL="0" indent="0">
              <a:buNone/>
            </a:pPr>
            <a:endParaRPr lang="cs-CZ" sz="3600" dirty="0"/>
          </a:p>
          <a:p>
            <a:pPr marL="0" indent="0">
              <a:buNone/>
            </a:pPr>
            <a:r>
              <a:rPr lang="cs-CZ" sz="3600" b="1" dirty="0"/>
              <a:t>1. Analytický směr </a:t>
            </a:r>
          </a:p>
          <a:p>
            <a:pPr marL="0" indent="0">
              <a:buNone/>
            </a:pPr>
            <a:r>
              <a:rPr lang="cs-CZ" sz="3600" b="1" dirty="0"/>
              <a:t>2. Neanalytický směr</a:t>
            </a:r>
            <a:endParaRPr lang="cs-CZ" sz="3600" dirty="0"/>
          </a:p>
        </p:txBody>
      </p:sp>
    </p:spTree>
    <p:extLst>
      <p:ext uri="{BB962C8B-B14F-4D97-AF65-F5344CB8AC3E}">
        <p14:creationId xmlns:p14="http://schemas.microsoft.com/office/powerpoint/2010/main" val="8907099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5FF3301-48AD-56F4-B472-381FF63758BC}"/>
              </a:ext>
            </a:extLst>
          </p:cNvPr>
          <p:cNvSpPr>
            <a:spLocks noGrp="1"/>
          </p:cNvSpPr>
          <p:nvPr>
            <p:ph type="title"/>
          </p:nvPr>
        </p:nvSpPr>
        <p:spPr/>
        <p:txBody>
          <a:bodyPr/>
          <a:lstStyle/>
          <a:p>
            <a:r>
              <a:rPr lang="cs-CZ" dirty="0"/>
              <a:t>1. </a:t>
            </a:r>
            <a:r>
              <a:rPr lang="cs-CZ" b="1" dirty="0"/>
              <a:t>Analytický směr </a:t>
            </a:r>
            <a:endParaRPr lang="cs-CZ" dirty="0"/>
          </a:p>
        </p:txBody>
      </p:sp>
      <p:sp>
        <p:nvSpPr>
          <p:cNvPr id="3" name="Zástupný obsah 2">
            <a:extLst>
              <a:ext uri="{FF2B5EF4-FFF2-40B4-BE49-F238E27FC236}">
                <a16:creationId xmlns:a16="http://schemas.microsoft.com/office/drawing/2014/main" id="{42790AC9-1B31-3153-C4A9-E5E91DEE1B8D}"/>
              </a:ext>
            </a:extLst>
          </p:cNvPr>
          <p:cNvSpPr>
            <a:spLocks noGrp="1"/>
          </p:cNvSpPr>
          <p:nvPr>
            <p:ph idx="1"/>
          </p:nvPr>
        </p:nvSpPr>
        <p:spPr>
          <a:xfrm>
            <a:off x="628650" y="1825624"/>
            <a:ext cx="7886700" cy="4667249"/>
          </a:xfrm>
        </p:spPr>
        <p:txBody>
          <a:bodyPr>
            <a:normAutofit fontScale="92500" lnSpcReduction="20000"/>
          </a:bodyPr>
          <a:lstStyle/>
          <a:p>
            <a:pPr marL="0" indent="0">
              <a:buNone/>
            </a:pPr>
            <a:r>
              <a:rPr lang="cs-CZ" dirty="0" err="1"/>
              <a:t>Dummett</a:t>
            </a:r>
            <a:r>
              <a:rPr lang="cs-CZ" dirty="0"/>
              <a:t> (in </a:t>
            </a:r>
            <a:r>
              <a:rPr lang="cs-CZ" dirty="0" err="1"/>
              <a:t>Peregrin</a:t>
            </a:r>
            <a:r>
              <a:rPr lang="cs-CZ" dirty="0"/>
              <a:t>): Předpoklad, že svět lze pochopit pochopením jazyka. + je post-</a:t>
            </a:r>
            <a:r>
              <a:rPr lang="cs-CZ" dirty="0" err="1"/>
              <a:t>fregeovský</a:t>
            </a:r>
            <a:r>
              <a:rPr lang="cs-CZ" dirty="0"/>
              <a:t> směr.</a:t>
            </a:r>
          </a:p>
          <a:p>
            <a:pPr marL="0" indent="0">
              <a:buNone/>
            </a:pPr>
            <a:endParaRPr lang="cs-CZ" dirty="0"/>
          </a:p>
          <a:p>
            <a:pPr marL="0" indent="0">
              <a:buNone/>
            </a:pPr>
            <a:r>
              <a:rPr lang="cs-CZ" dirty="0"/>
              <a:t>Analytický směr má dva </a:t>
            </a:r>
            <a:r>
              <a:rPr lang="cs-CZ" dirty="0" err="1"/>
              <a:t>podsměry</a:t>
            </a:r>
            <a:r>
              <a:rPr lang="cs-CZ" dirty="0"/>
              <a:t>:</a:t>
            </a:r>
          </a:p>
          <a:p>
            <a:r>
              <a:rPr lang="cs-CZ" b="1" dirty="0"/>
              <a:t>logická analýza jazyka </a:t>
            </a:r>
            <a:r>
              <a:rPr lang="cs-CZ" dirty="0"/>
              <a:t>(</a:t>
            </a:r>
            <a:r>
              <a:rPr lang="cs-CZ" dirty="0" err="1"/>
              <a:t>Witt</a:t>
            </a:r>
            <a:r>
              <a:rPr lang="cs-CZ" dirty="0"/>
              <a:t>. I, Vídeňský kruh, </a:t>
            </a:r>
            <a:r>
              <a:rPr lang="cs-CZ" dirty="0" err="1"/>
              <a:t>Carnap</a:t>
            </a:r>
            <a:r>
              <a:rPr lang="cs-CZ" dirty="0"/>
              <a:t>, </a:t>
            </a:r>
            <a:r>
              <a:rPr lang="cs-CZ" dirty="0" err="1"/>
              <a:t>Tarski</a:t>
            </a:r>
            <a:r>
              <a:rPr lang="cs-CZ" dirty="0"/>
              <a:t>, </a:t>
            </a:r>
            <a:r>
              <a:rPr lang="cs-CZ" dirty="0" err="1"/>
              <a:t>Davidson</a:t>
            </a:r>
            <a:r>
              <a:rPr lang="cs-CZ" dirty="0"/>
              <a:t>, Tichý): kritizuje každodenní jazyk, protože je nepřesný. Snaží se vytvořit nový formalizovaný logický jazyk. Srov. </a:t>
            </a:r>
            <a:r>
              <a:rPr lang="cs-CZ" dirty="0" err="1"/>
              <a:t>Eco</a:t>
            </a:r>
            <a:r>
              <a:rPr lang="cs-CZ" dirty="0"/>
              <a:t>: Hledání dokonalého jazyka.</a:t>
            </a:r>
          </a:p>
          <a:p>
            <a:r>
              <a:rPr lang="cs-CZ" b="1" dirty="0"/>
              <a:t>lingvistická analýza přirozených jazyků </a:t>
            </a:r>
            <a:r>
              <a:rPr lang="cs-CZ" dirty="0"/>
              <a:t>(</a:t>
            </a:r>
            <a:r>
              <a:rPr lang="cs-CZ" dirty="0" err="1"/>
              <a:t>Witt</a:t>
            </a:r>
            <a:r>
              <a:rPr lang="cs-CZ" dirty="0"/>
              <a:t> II, </a:t>
            </a:r>
            <a:r>
              <a:rPr lang="cs-CZ" dirty="0" err="1"/>
              <a:t>Strawson</a:t>
            </a:r>
            <a:r>
              <a:rPr lang="cs-CZ" dirty="0"/>
              <a:t>, </a:t>
            </a:r>
            <a:r>
              <a:rPr lang="cs-CZ" b="1" dirty="0"/>
              <a:t>Austin</a:t>
            </a:r>
            <a:r>
              <a:rPr lang="cs-CZ" dirty="0"/>
              <a:t>, </a:t>
            </a:r>
            <a:r>
              <a:rPr lang="cs-CZ" dirty="0" err="1"/>
              <a:t>Ryle</a:t>
            </a:r>
            <a:r>
              <a:rPr lang="cs-CZ" dirty="0"/>
              <a:t>, </a:t>
            </a:r>
            <a:r>
              <a:rPr lang="cs-CZ" dirty="0" err="1"/>
              <a:t>Searle</a:t>
            </a:r>
            <a:r>
              <a:rPr lang="cs-CZ" dirty="0"/>
              <a:t>): zkoumá každodenní používání jazyka. Ukazuje na omezení pouze logického zkoumání jazyka, kdy se posuzuje pouze jeho </a:t>
            </a:r>
            <a:r>
              <a:rPr lang="cs-CZ" b="1" dirty="0"/>
              <a:t>pravdivostní funkce</a:t>
            </a:r>
            <a:r>
              <a:rPr lang="cs-CZ" dirty="0"/>
              <a:t>.</a:t>
            </a:r>
          </a:p>
          <a:p>
            <a:endParaRPr lang="cs-CZ" dirty="0"/>
          </a:p>
        </p:txBody>
      </p:sp>
    </p:spTree>
    <p:extLst>
      <p:ext uri="{BB962C8B-B14F-4D97-AF65-F5344CB8AC3E}">
        <p14:creationId xmlns:p14="http://schemas.microsoft.com/office/powerpoint/2010/main" val="1945537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28650" y="365127"/>
            <a:ext cx="7785677" cy="1057274"/>
          </a:xfrm>
        </p:spPr>
        <p:txBody>
          <a:bodyPr>
            <a:normAutofit fontScale="90000"/>
          </a:bodyPr>
          <a:lstStyle/>
          <a:p>
            <a:r>
              <a:rPr lang="cs-CZ" dirty="0"/>
              <a:t>John L. Austin (1911-1960) – </a:t>
            </a:r>
            <a:br>
              <a:rPr lang="cs-CZ" dirty="0"/>
            </a:br>
            <a:r>
              <a:rPr lang="cs-CZ" dirty="0"/>
              <a:t>pět mluvních aktů:</a:t>
            </a:r>
          </a:p>
        </p:txBody>
      </p:sp>
      <p:sp>
        <p:nvSpPr>
          <p:cNvPr id="3" name="Zástupný symbol pro obsah 2"/>
          <p:cNvSpPr>
            <a:spLocks noGrp="1"/>
          </p:cNvSpPr>
          <p:nvPr>
            <p:ph idx="1"/>
          </p:nvPr>
        </p:nvSpPr>
        <p:spPr>
          <a:xfrm>
            <a:off x="628650" y="1528549"/>
            <a:ext cx="7886700" cy="4648414"/>
          </a:xfrm>
        </p:spPr>
        <p:txBody>
          <a:bodyPr>
            <a:normAutofit fontScale="62500" lnSpcReduction="20000"/>
          </a:bodyPr>
          <a:lstStyle/>
          <a:p>
            <a:r>
              <a:rPr lang="cs-CZ" b="1" dirty="0" err="1"/>
              <a:t>Verdictives</a:t>
            </a:r>
            <a:r>
              <a:rPr lang="cs-CZ" dirty="0"/>
              <a:t>: Tyto akty vyjadřují zjištění nebo úsudek. Lokuční akt, další ilokuční.</a:t>
            </a:r>
          </a:p>
          <a:p>
            <a:r>
              <a:rPr lang="cs-CZ" dirty="0"/>
              <a:t>Příklad: "</a:t>
            </a:r>
            <a:r>
              <a:rPr lang="pl-PL" dirty="0"/>
              <a:t>Tento obraz je autentický a pochází z 18. století</a:t>
            </a:r>
            <a:r>
              <a:rPr lang="cs-CZ" dirty="0"/>
              <a:t>."</a:t>
            </a:r>
          </a:p>
          <a:p>
            <a:endParaRPr lang="cs-CZ" dirty="0"/>
          </a:p>
          <a:p>
            <a:r>
              <a:rPr lang="cs-CZ" b="1" dirty="0" err="1"/>
              <a:t>Exercitives</a:t>
            </a:r>
            <a:r>
              <a:rPr lang="cs-CZ" dirty="0"/>
              <a:t>: Tyto akty zahrnují vykonávání moci, práva nebo vlivu.</a:t>
            </a:r>
          </a:p>
          <a:p>
            <a:r>
              <a:rPr lang="cs-CZ" dirty="0"/>
              <a:t>Příklad: "Tímto tě jmenuji vedoucím projektu."</a:t>
            </a:r>
          </a:p>
          <a:p>
            <a:endParaRPr lang="cs-CZ" dirty="0"/>
          </a:p>
          <a:p>
            <a:r>
              <a:rPr lang="cs-CZ" b="1" dirty="0" err="1"/>
              <a:t>Commissives</a:t>
            </a:r>
            <a:r>
              <a:rPr lang="cs-CZ" dirty="0"/>
              <a:t>: Tyto akty zavazují mluvčího k určitému budoucímu jednání.</a:t>
            </a:r>
          </a:p>
          <a:p>
            <a:r>
              <a:rPr lang="cs-CZ" dirty="0"/>
              <a:t>Příklad: "Slibuji, že ti zítra zavolám."</a:t>
            </a:r>
          </a:p>
          <a:p>
            <a:endParaRPr lang="cs-CZ" dirty="0"/>
          </a:p>
          <a:p>
            <a:r>
              <a:rPr lang="cs-CZ" b="1" dirty="0" err="1"/>
              <a:t>Behabitives</a:t>
            </a:r>
            <a:r>
              <a:rPr lang="cs-CZ" dirty="0"/>
              <a:t>: Tyto akty vyjadřují postoje, pocity nebo společenské chování.</a:t>
            </a:r>
          </a:p>
          <a:p>
            <a:r>
              <a:rPr lang="cs-CZ" dirty="0"/>
              <a:t>Příklad: "Omlouvám se za své chování.„ „Gratuluji k výročí.“</a:t>
            </a:r>
          </a:p>
          <a:p>
            <a:endParaRPr lang="cs-CZ" dirty="0"/>
          </a:p>
          <a:p>
            <a:r>
              <a:rPr lang="cs-CZ" b="1" dirty="0" err="1"/>
              <a:t>Expositives</a:t>
            </a:r>
            <a:r>
              <a:rPr lang="cs-CZ" dirty="0"/>
              <a:t>: Tyto akty vysvětlují, jak jsou výroky používány nebo jak jsou chápány.</a:t>
            </a:r>
          </a:p>
          <a:p>
            <a:r>
              <a:rPr lang="cs-CZ" dirty="0"/>
              <a:t>Příklad: "Tímto myslím, že bychom měli začít hned."</a:t>
            </a:r>
          </a:p>
        </p:txBody>
      </p:sp>
    </p:spTree>
    <p:extLst>
      <p:ext uri="{BB962C8B-B14F-4D97-AF65-F5344CB8AC3E}">
        <p14:creationId xmlns:p14="http://schemas.microsoft.com/office/powerpoint/2010/main" val="31877809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A890E92-D2A0-4BB5-813A-143CB07D38F9}"/>
              </a:ext>
            </a:extLst>
          </p:cNvPr>
          <p:cNvSpPr>
            <a:spLocks noGrp="1"/>
          </p:cNvSpPr>
          <p:nvPr>
            <p:ph type="title"/>
          </p:nvPr>
        </p:nvSpPr>
        <p:spPr/>
        <p:txBody>
          <a:bodyPr/>
          <a:lstStyle/>
          <a:p>
            <a:r>
              <a:rPr lang="cs-CZ" dirty="0"/>
              <a:t>2. </a:t>
            </a:r>
            <a:r>
              <a:rPr lang="cs-CZ" b="1" dirty="0"/>
              <a:t>Neanalytický směr </a:t>
            </a:r>
            <a:endParaRPr lang="cs-CZ" dirty="0"/>
          </a:p>
        </p:txBody>
      </p:sp>
      <p:sp>
        <p:nvSpPr>
          <p:cNvPr id="3" name="Zástupný obsah 2">
            <a:extLst>
              <a:ext uri="{FF2B5EF4-FFF2-40B4-BE49-F238E27FC236}">
                <a16:creationId xmlns:a16="http://schemas.microsoft.com/office/drawing/2014/main" id="{1FD0ADE1-83C2-46F6-8708-A602443AA7B7}"/>
              </a:ext>
            </a:extLst>
          </p:cNvPr>
          <p:cNvSpPr>
            <a:spLocks noGrp="1"/>
          </p:cNvSpPr>
          <p:nvPr>
            <p:ph idx="1"/>
          </p:nvPr>
        </p:nvSpPr>
        <p:spPr>
          <a:xfrm>
            <a:off x="491319" y="1555845"/>
            <a:ext cx="8284191" cy="4621118"/>
          </a:xfrm>
        </p:spPr>
        <p:txBody>
          <a:bodyPr>
            <a:normAutofit/>
          </a:bodyPr>
          <a:lstStyle/>
          <a:p>
            <a:r>
              <a:rPr lang="cs-CZ" sz="3600" dirty="0"/>
              <a:t>navazuje na hermeneutiku a snaží se popsat proces rozumění jako takový. </a:t>
            </a:r>
          </a:p>
          <a:p>
            <a:r>
              <a:rPr lang="cs-CZ" sz="3600" dirty="0"/>
              <a:t>Nezabývá jazykem jako objektem, ale jazykovou povahou transcendentálního subjektu.</a:t>
            </a:r>
          </a:p>
          <a:p>
            <a:r>
              <a:rPr lang="cs-CZ" sz="3600" dirty="0" err="1"/>
              <a:t>Schleiermacher</a:t>
            </a:r>
            <a:r>
              <a:rPr lang="cs-CZ" sz="3600" dirty="0"/>
              <a:t>, </a:t>
            </a:r>
            <a:r>
              <a:rPr lang="cs-CZ" sz="3600" dirty="0" err="1"/>
              <a:t>Heidegger</a:t>
            </a:r>
            <a:r>
              <a:rPr lang="cs-CZ" sz="3600" dirty="0"/>
              <a:t>, Gadamer, </a:t>
            </a:r>
          </a:p>
          <a:p>
            <a:pPr marL="0" indent="0">
              <a:buNone/>
            </a:pPr>
            <a:r>
              <a:rPr lang="cs-CZ" sz="3600" dirty="0"/>
              <a:t>	u nás Z. Neubauer, z jiné strany např. 	D. Ž. Bor.</a:t>
            </a:r>
          </a:p>
        </p:txBody>
      </p:sp>
    </p:spTree>
    <p:extLst>
      <p:ext uri="{BB962C8B-B14F-4D97-AF65-F5344CB8AC3E}">
        <p14:creationId xmlns:p14="http://schemas.microsoft.com/office/powerpoint/2010/main" val="38295925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6034650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TextShape 1"/>
          <p:cNvSpPr txBox="1"/>
          <p:nvPr/>
        </p:nvSpPr>
        <p:spPr>
          <a:xfrm>
            <a:off x="457380" y="1139687"/>
            <a:ext cx="8229240" cy="1403562"/>
          </a:xfrm>
          <a:prstGeom prst="rect">
            <a:avLst/>
          </a:prstGeom>
          <a:noFill/>
          <a:ln>
            <a:noFill/>
          </a:ln>
        </p:spPr>
        <p:txBody>
          <a:bodyPr lIns="90000" tIns="45000" rIns="90000" bIns="4500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4100" b="1" i="0" u="none" strike="noStrike" kern="1200" cap="none" spc="-1" normalizeH="0" baseline="0" noProof="0" dirty="0">
                <a:ln>
                  <a:noFill/>
                </a:ln>
                <a:solidFill>
                  <a:srgbClr val="E9D596"/>
                </a:solidFill>
                <a:effectLst/>
                <a:uLnTx/>
                <a:uFill>
                  <a:solidFill>
                    <a:srgbClr val="FFFFFF"/>
                  </a:solidFill>
                </a:uFill>
                <a:latin typeface="Lucida Sans"/>
                <a:ea typeface="+mn-ea"/>
                <a:cs typeface="+mn-cs"/>
              </a:rPr>
              <a:t>O konceptuálním systému</a:t>
            </a:r>
            <a:endParaRPr kumimoji="0" lang="cs-CZ" sz="1800" b="0" i="0" u="none" strike="noStrike" kern="1200" cap="none" spc="-1" normalizeH="0" baseline="0" noProof="0" dirty="0">
              <a:ln>
                <a:noFill/>
              </a:ln>
              <a:solidFill>
                <a:srgbClr val="FFFFFF"/>
              </a:solidFill>
              <a:effectLst/>
              <a:uLnTx/>
              <a:uFill>
                <a:solidFill>
                  <a:srgbClr val="FFFFFF"/>
                </a:solidFill>
              </a:uFill>
              <a:latin typeface="Book Antiqua"/>
              <a:ea typeface="+mn-ea"/>
              <a:cs typeface="+mn-cs"/>
            </a:endParaRPr>
          </a:p>
        </p:txBody>
      </p:sp>
    </p:spTree>
    <p:extLst>
      <p:ext uri="{BB962C8B-B14F-4D97-AF65-F5344CB8AC3E}">
        <p14:creationId xmlns:p14="http://schemas.microsoft.com/office/powerpoint/2010/main" val="1811918292"/>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Shape 1">
            <a:extLst>
              <a:ext uri="{FF2B5EF4-FFF2-40B4-BE49-F238E27FC236}">
                <a16:creationId xmlns:a16="http://schemas.microsoft.com/office/drawing/2014/main" id="{E128DC4E-9952-4547-8F6D-944F4BA19D54}"/>
              </a:ext>
            </a:extLst>
          </p:cNvPr>
          <p:cNvSpPr txBox="1"/>
          <p:nvPr/>
        </p:nvSpPr>
        <p:spPr>
          <a:xfrm>
            <a:off x="467640" y="188640"/>
            <a:ext cx="8229240" cy="777600"/>
          </a:xfrm>
          <a:prstGeom prst="rect">
            <a:avLst/>
          </a:prstGeom>
          <a:noFill/>
          <a:ln>
            <a:noFill/>
          </a:ln>
        </p:spPr>
        <p:txBody>
          <a:bodyPr lIns="90000" tIns="45000" rIns="90000" bIns="4500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1" normalizeH="0" baseline="0" noProof="0" dirty="0">
              <a:ln>
                <a:noFill/>
              </a:ln>
              <a:solidFill>
                <a:srgbClr val="FFFFFF"/>
              </a:solidFill>
              <a:effectLst/>
              <a:uLnTx/>
              <a:uFill>
                <a:solidFill>
                  <a:srgbClr val="FFFFFF"/>
                </a:solidFill>
              </a:uFill>
              <a:latin typeface="Book Antiqua"/>
              <a:ea typeface="+mn-ea"/>
              <a:cs typeface="+mn-cs"/>
            </a:endParaRPr>
          </a:p>
        </p:txBody>
      </p:sp>
      <p:sp>
        <p:nvSpPr>
          <p:cNvPr id="3" name="TextShape 2">
            <a:extLst>
              <a:ext uri="{FF2B5EF4-FFF2-40B4-BE49-F238E27FC236}">
                <a16:creationId xmlns:a16="http://schemas.microsoft.com/office/drawing/2014/main" id="{845F1E36-6489-44AE-A2CF-B815A32844D2}"/>
              </a:ext>
            </a:extLst>
          </p:cNvPr>
          <p:cNvSpPr txBox="1"/>
          <p:nvPr/>
        </p:nvSpPr>
        <p:spPr>
          <a:xfrm>
            <a:off x="382341" y="966240"/>
            <a:ext cx="8399837" cy="5472360"/>
          </a:xfrm>
          <a:prstGeom prst="rect">
            <a:avLst/>
          </a:prstGeom>
          <a:noFill/>
          <a:ln>
            <a:noFill/>
          </a:ln>
        </p:spPr>
        <p:txBody>
          <a:bodyPr lIns="90000" tIns="45000" rIns="90000" bIns="45000"/>
          <a:lstStyle/>
          <a:p>
            <a:pPr marL="137160" marR="0" lvl="0" algn="l" defTabSz="914400" rtl="0" eaLnBrk="1" fontAlgn="auto" latinLnBrk="0" hangingPunct="1">
              <a:lnSpc>
                <a:spcPct val="100000"/>
              </a:lnSpc>
              <a:spcBef>
                <a:spcPts val="0"/>
              </a:spcBef>
              <a:spcAft>
                <a:spcPts val="0"/>
              </a:spcAft>
              <a:buClrTx/>
              <a:buSzTx/>
              <a:tabLst/>
              <a:defRPr/>
            </a:pPr>
            <a:r>
              <a:rPr kumimoji="0" lang="cs-CZ" sz="3200" b="0" i="0" u="none" strike="noStrike" kern="1200" cap="none" spc="-1" normalizeH="0" baseline="0" noProof="0" dirty="0">
                <a:ln>
                  <a:noFill/>
                </a:ln>
                <a:solidFill>
                  <a:srgbClr val="FFFFFF"/>
                </a:solidFill>
                <a:effectLst/>
                <a:uLnTx/>
                <a:uFill>
                  <a:solidFill>
                    <a:srgbClr val="FFFFFF"/>
                  </a:solidFill>
                </a:uFill>
                <a:latin typeface="Book Antiqua" panose="02040602050305030304" pitchFamily="18" charset="0"/>
              </a:rPr>
              <a:t>Cíle prezentace:</a:t>
            </a:r>
          </a:p>
          <a:p>
            <a:pPr marL="137160" marR="0" lvl="0" algn="l" defTabSz="914400" rtl="0" eaLnBrk="1" fontAlgn="auto" latinLnBrk="0" hangingPunct="1">
              <a:lnSpc>
                <a:spcPct val="100000"/>
              </a:lnSpc>
              <a:spcBef>
                <a:spcPts val="0"/>
              </a:spcBef>
              <a:spcAft>
                <a:spcPts val="0"/>
              </a:spcAft>
              <a:buClrTx/>
              <a:buSzTx/>
              <a:tabLst/>
              <a:defRPr/>
            </a:pPr>
            <a:endParaRPr lang="cs-CZ" sz="3200" spc="-1" dirty="0">
              <a:solidFill>
                <a:srgbClr val="FFFFFF"/>
              </a:solidFill>
              <a:uFill>
                <a:solidFill>
                  <a:srgbClr val="FFFFFF"/>
                </a:solidFill>
              </a:uFill>
              <a:latin typeface="Book Antiqua" panose="02040602050305030304" pitchFamily="18" charset="0"/>
            </a:endParaRPr>
          </a:p>
          <a:p>
            <a:pPr marL="651510" marR="0" lvl="0" indent="-514350" algn="l" defTabSz="914400" rtl="0" eaLnBrk="1" fontAlgn="auto" latinLnBrk="0" hangingPunct="1">
              <a:lnSpc>
                <a:spcPct val="100000"/>
              </a:lnSpc>
              <a:spcBef>
                <a:spcPts val="0"/>
              </a:spcBef>
              <a:spcAft>
                <a:spcPts val="0"/>
              </a:spcAft>
              <a:buClrTx/>
              <a:buSzTx/>
              <a:buAutoNum type="arabicPeriod"/>
              <a:tabLst/>
              <a:defRPr/>
            </a:pPr>
            <a:r>
              <a:rPr lang="cs-CZ" sz="3200" spc="-1" dirty="0">
                <a:solidFill>
                  <a:srgbClr val="FFFFFF"/>
                </a:solidFill>
                <a:uFill>
                  <a:solidFill>
                    <a:srgbClr val="FFFFFF"/>
                  </a:solidFill>
                </a:uFill>
                <a:latin typeface="Book Antiqua" panose="02040602050305030304" pitchFamily="18" charset="0"/>
              </a:rPr>
              <a:t>Ukázat, že existuje několik reprezentačních systémů (= druhů paměti).</a:t>
            </a:r>
          </a:p>
          <a:p>
            <a:pPr marL="651510" marR="0" lvl="0" indent="-514350" algn="l" defTabSz="914400" rtl="0" eaLnBrk="1" fontAlgn="auto" latinLnBrk="0" hangingPunct="1">
              <a:lnSpc>
                <a:spcPct val="100000"/>
              </a:lnSpc>
              <a:spcBef>
                <a:spcPts val="0"/>
              </a:spcBef>
              <a:spcAft>
                <a:spcPts val="0"/>
              </a:spcAft>
              <a:buClrTx/>
              <a:buSzTx/>
              <a:buAutoNum type="arabicPeriod"/>
              <a:tabLst/>
              <a:defRPr/>
            </a:pPr>
            <a:r>
              <a:rPr kumimoji="0" lang="cs-CZ" sz="3200" b="0" i="0" u="none" strike="noStrike" kern="1200" cap="none" spc="-1" normalizeH="0" baseline="0" noProof="0" dirty="0">
                <a:ln>
                  <a:noFill/>
                </a:ln>
                <a:solidFill>
                  <a:srgbClr val="FFFFFF"/>
                </a:solidFill>
                <a:effectLst/>
                <a:uLnTx/>
                <a:uFill>
                  <a:solidFill>
                    <a:srgbClr val="FFFFFF"/>
                  </a:solidFill>
                </a:uFill>
                <a:latin typeface="Book Antiqua" panose="02040602050305030304" pitchFamily="18" charset="0"/>
              </a:rPr>
              <a:t>Ukázat, že existuje rozdíl mezi konceptuálním systémem a </a:t>
            </a:r>
            <a:r>
              <a:rPr kumimoji="0" lang="cs-CZ" sz="3200" b="0" i="0" u="none" strike="noStrike" kern="1200" cap="none" spc="-1" normalizeH="0" baseline="0" noProof="0" dirty="0" err="1">
                <a:ln>
                  <a:noFill/>
                </a:ln>
                <a:solidFill>
                  <a:srgbClr val="FFFFFF"/>
                </a:solidFill>
                <a:effectLst/>
                <a:uLnTx/>
                <a:uFill>
                  <a:solidFill>
                    <a:srgbClr val="FFFFFF"/>
                  </a:solidFill>
                </a:uFill>
                <a:latin typeface="Book Antiqua" panose="02040602050305030304" pitchFamily="18" charset="0"/>
              </a:rPr>
              <a:t>perceptuálním</a:t>
            </a:r>
            <a:r>
              <a:rPr kumimoji="0" lang="cs-CZ" sz="3200" b="0" i="0" u="none" strike="noStrike" kern="1200" cap="none" spc="-1" normalizeH="0" baseline="0" noProof="0" dirty="0">
                <a:ln>
                  <a:noFill/>
                </a:ln>
                <a:solidFill>
                  <a:srgbClr val="FFFFFF"/>
                </a:solidFill>
                <a:effectLst/>
                <a:uLnTx/>
                <a:uFill>
                  <a:solidFill>
                    <a:srgbClr val="FFFFFF"/>
                  </a:solidFill>
                </a:uFill>
                <a:latin typeface="Book Antiqua" panose="02040602050305030304" pitchFamily="18" charset="0"/>
              </a:rPr>
              <a:t> systémem. </a:t>
            </a:r>
            <a:r>
              <a:rPr kumimoji="0" lang="cs-CZ" sz="3200" b="1" i="0" u="none" strike="noStrike" kern="1200" cap="none" spc="-1" normalizeH="0" baseline="0" noProof="0" dirty="0">
                <a:ln>
                  <a:noFill/>
                </a:ln>
                <a:solidFill>
                  <a:srgbClr val="FFFFFF"/>
                </a:solidFill>
                <a:effectLst/>
                <a:uLnTx/>
                <a:uFill>
                  <a:solidFill>
                    <a:srgbClr val="FFFFFF"/>
                  </a:solidFill>
                </a:uFill>
                <a:latin typeface="Book Antiqua" panose="02040602050305030304" pitchFamily="18" charset="0"/>
              </a:rPr>
              <a:t>= cíl 1</a:t>
            </a:r>
          </a:p>
          <a:p>
            <a:pPr marL="651510" indent="-514350" defTabSz="914400">
              <a:buFontTx/>
              <a:buAutoNum type="arabicPeriod"/>
              <a:defRPr/>
            </a:pPr>
            <a:r>
              <a:rPr kumimoji="0" lang="cs-CZ" sz="3200" b="1" i="0" u="none" strike="noStrike" kern="1200" cap="none" spc="-1" normalizeH="0" baseline="0" noProof="0" dirty="0">
                <a:ln>
                  <a:noFill/>
                </a:ln>
                <a:solidFill>
                  <a:srgbClr val="FFFFFF"/>
                </a:solidFill>
                <a:effectLst/>
                <a:uLnTx/>
                <a:uFill>
                  <a:solidFill>
                    <a:srgbClr val="FFFFFF"/>
                  </a:solidFill>
                </a:uFill>
                <a:latin typeface="Book Antiqua" panose="02040602050305030304" pitchFamily="18" charset="0"/>
              </a:rPr>
              <a:t>Hlavně: Ukázat, že existuje rozdíl mezi verbálním systémem a konceptuálním systémem. = cíl 2</a:t>
            </a:r>
          </a:p>
          <a:p>
            <a:pPr marL="651510" indent="-514350" defTabSz="914400">
              <a:buFontTx/>
              <a:buAutoNum type="arabicPeriod"/>
              <a:defRPr/>
            </a:pPr>
            <a:endParaRPr kumimoji="0" lang="cs-CZ" sz="3200" b="1" i="0" u="none" strike="noStrike" kern="1200" cap="none" spc="-1" normalizeH="0" baseline="0" noProof="0" dirty="0">
              <a:ln>
                <a:noFill/>
              </a:ln>
              <a:solidFill>
                <a:srgbClr val="FFFFFF"/>
              </a:solidFill>
              <a:effectLst/>
              <a:uLnTx/>
              <a:uFill>
                <a:solidFill>
                  <a:srgbClr val="FFFFFF"/>
                </a:solidFill>
              </a:uFill>
              <a:latin typeface="Book Antiqua" panose="02040602050305030304" pitchFamily="18" charset="0"/>
            </a:endParaRPr>
          </a:p>
          <a:p>
            <a:pPr marL="651510" marR="0" lvl="0" indent="-514350" algn="l" defTabSz="914400" rtl="0" eaLnBrk="1" fontAlgn="auto" latinLnBrk="0" hangingPunct="1">
              <a:lnSpc>
                <a:spcPct val="100000"/>
              </a:lnSpc>
              <a:spcBef>
                <a:spcPts val="0"/>
              </a:spcBef>
              <a:spcAft>
                <a:spcPts val="0"/>
              </a:spcAft>
              <a:buClrTx/>
              <a:buSzTx/>
              <a:buAutoNum type="arabicPeriod"/>
              <a:tabLst/>
              <a:defRPr/>
            </a:pPr>
            <a:endParaRPr kumimoji="0" lang="cs-CZ" sz="3200" b="0" i="0" u="none" strike="noStrike" kern="1200" cap="none" spc="-1" normalizeH="0" baseline="0" noProof="0" dirty="0">
              <a:ln>
                <a:noFill/>
              </a:ln>
              <a:solidFill>
                <a:srgbClr val="FFFFFF"/>
              </a:solidFill>
              <a:effectLst/>
              <a:uLnTx/>
              <a:uFill>
                <a:solidFill>
                  <a:srgbClr val="FFFFFF"/>
                </a:solidFill>
              </a:uFill>
              <a:latin typeface="Book Antiqua" panose="02040602050305030304" pitchFamily="18" charset="0"/>
            </a:endParaRPr>
          </a:p>
          <a:p>
            <a:pPr marL="48006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cs-CZ" sz="3200" b="0" i="0" u="none" strike="noStrike" kern="1200" cap="none" spc="-1" normalizeH="0" baseline="0" noProof="0" dirty="0">
              <a:ln>
                <a:noFill/>
              </a:ln>
              <a:solidFill>
                <a:srgbClr val="FFFFFF"/>
              </a:solidFill>
              <a:effectLst/>
              <a:uLnTx/>
              <a:uFill>
                <a:solidFill>
                  <a:srgbClr val="FFFFFF"/>
                </a:solidFill>
              </a:uFill>
              <a:latin typeface="Book Antiqua" panose="02040602050305030304" pitchFamily="18" charset="0"/>
            </a:endParaRPr>
          </a:p>
        </p:txBody>
      </p:sp>
    </p:spTree>
    <p:extLst>
      <p:ext uri="{BB962C8B-B14F-4D97-AF65-F5344CB8AC3E}">
        <p14:creationId xmlns:p14="http://schemas.microsoft.com/office/powerpoint/2010/main" val="4181284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D47A99-56C2-E9BB-25D9-94526F3B4047}"/>
            </a:ext>
          </a:extLst>
        </p:cNvPr>
        <p:cNvGrpSpPr/>
        <p:nvPr/>
      </p:nvGrpSpPr>
      <p:grpSpPr>
        <a:xfrm>
          <a:off x="0" y="0"/>
          <a:ext cx="0" cy="0"/>
          <a:chOff x="0" y="0"/>
          <a:chExt cx="0" cy="0"/>
        </a:xfrm>
      </p:grpSpPr>
      <p:sp>
        <p:nvSpPr>
          <p:cNvPr id="2" name="TextShape 1">
            <a:extLst>
              <a:ext uri="{FF2B5EF4-FFF2-40B4-BE49-F238E27FC236}">
                <a16:creationId xmlns:a16="http://schemas.microsoft.com/office/drawing/2014/main" id="{6DE141C3-AF78-147C-6FCB-EF4FDB76C41A}"/>
              </a:ext>
            </a:extLst>
          </p:cNvPr>
          <p:cNvSpPr txBox="1"/>
          <p:nvPr/>
        </p:nvSpPr>
        <p:spPr>
          <a:xfrm>
            <a:off x="467640" y="188640"/>
            <a:ext cx="8229240" cy="777600"/>
          </a:xfrm>
          <a:prstGeom prst="rect">
            <a:avLst/>
          </a:prstGeom>
          <a:noFill/>
          <a:ln>
            <a:noFill/>
          </a:ln>
        </p:spPr>
        <p:txBody>
          <a:bodyPr lIns="90000" tIns="45000" rIns="90000" bIns="4500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1" normalizeH="0" baseline="0" noProof="0" dirty="0">
              <a:ln>
                <a:noFill/>
              </a:ln>
              <a:solidFill>
                <a:srgbClr val="FFFFFF"/>
              </a:solidFill>
              <a:effectLst/>
              <a:uLnTx/>
              <a:uFill>
                <a:solidFill>
                  <a:srgbClr val="FFFFFF"/>
                </a:solidFill>
              </a:uFill>
              <a:latin typeface="Book Antiqua"/>
              <a:ea typeface="+mn-ea"/>
              <a:cs typeface="+mn-cs"/>
            </a:endParaRPr>
          </a:p>
        </p:txBody>
      </p:sp>
      <p:sp>
        <p:nvSpPr>
          <p:cNvPr id="3" name="TextShape 2">
            <a:extLst>
              <a:ext uri="{FF2B5EF4-FFF2-40B4-BE49-F238E27FC236}">
                <a16:creationId xmlns:a16="http://schemas.microsoft.com/office/drawing/2014/main" id="{836E6CCE-A419-9917-984E-74D27DC2391E}"/>
              </a:ext>
            </a:extLst>
          </p:cNvPr>
          <p:cNvSpPr txBox="1"/>
          <p:nvPr/>
        </p:nvSpPr>
        <p:spPr>
          <a:xfrm>
            <a:off x="382341" y="966240"/>
            <a:ext cx="8399837" cy="5472360"/>
          </a:xfrm>
          <a:prstGeom prst="rect">
            <a:avLst/>
          </a:prstGeom>
          <a:noFill/>
          <a:ln>
            <a:noFill/>
          </a:ln>
        </p:spPr>
        <p:txBody>
          <a:bodyPr lIns="90000" tIns="45000" rIns="90000" bIns="45000"/>
          <a:lstStyle/>
          <a:p>
            <a:pPr marL="48006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cs-CZ" sz="3200" b="0" i="0" u="none" strike="noStrike" kern="1200" cap="none" spc="-1" normalizeH="0" baseline="0" noProof="0" dirty="0">
                <a:ln>
                  <a:noFill/>
                </a:ln>
                <a:solidFill>
                  <a:srgbClr val="FFFFFF"/>
                </a:solidFill>
                <a:effectLst/>
                <a:uLnTx/>
                <a:uFill>
                  <a:solidFill>
                    <a:srgbClr val="FFFFFF"/>
                  </a:solidFill>
                </a:uFill>
                <a:latin typeface="Book Antiqua" panose="02040602050305030304" pitchFamily="18" charset="0"/>
              </a:rPr>
              <a:t>V lidské mysli existuje minimálně pět nezávislých reprezentačních systémů: </a:t>
            </a:r>
          </a:p>
          <a:p>
            <a:pPr marL="48006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cs-CZ" sz="3200" b="0" i="0" u="none" strike="noStrike" kern="1200" cap="none" spc="-1" normalizeH="0" baseline="0" noProof="0" dirty="0">
              <a:ln>
                <a:noFill/>
              </a:ln>
              <a:solidFill>
                <a:srgbClr val="FFFFFF"/>
              </a:solidFill>
              <a:effectLst/>
              <a:uLnTx/>
              <a:uFill>
                <a:solidFill>
                  <a:srgbClr val="FFFFFF"/>
                </a:solidFill>
              </a:uFill>
              <a:latin typeface="Book Antiqua" panose="02040602050305030304" pitchFamily="18" charset="0"/>
            </a:endParaRPr>
          </a:p>
          <a:p>
            <a:pPr marL="48006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cs-CZ" sz="3200" b="1" i="0" u="none" strike="noStrike" kern="1200" cap="none" spc="-1" normalizeH="0" baseline="0" noProof="0" dirty="0">
                <a:ln>
                  <a:noFill/>
                </a:ln>
                <a:solidFill>
                  <a:srgbClr val="FFFFFF"/>
                </a:solidFill>
                <a:effectLst/>
                <a:uLnTx/>
                <a:uFill>
                  <a:solidFill>
                    <a:srgbClr val="FFFFFF"/>
                  </a:solidFill>
                </a:uFill>
                <a:latin typeface="Book Antiqua" panose="02040602050305030304" pitchFamily="18" charset="0"/>
              </a:rPr>
              <a:t>percepční</a:t>
            </a:r>
            <a:r>
              <a:rPr lang="cs-CZ" sz="3200" spc="-1" dirty="0">
                <a:solidFill>
                  <a:srgbClr val="FFFFFF"/>
                </a:solidFill>
                <a:uFill>
                  <a:solidFill>
                    <a:srgbClr val="FFFFFF"/>
                  </a:solidFill>
                </a:uFill>
                <a:latin typeface="Book Antiqua" panose="02040602050305030304" pitchFamily="18" charset="0"/>
              </a:rPr>
              <a:t> – </a:t>
            </a:r>
            <a:r>
              <a:rPr lang="cs-CZ" sz="3200" spc="-1" dirty="0" err="1">
                <a:solidFill>
                  <a:srgbClr val="FFFFFF"/>
                </a:solidFill>
                <a:uFill>
                  <a:solidFill>
                    <a:srgbClr val="FFFFFF"/>
                  </a:solidFill>
                </a:uFill>
                <a:latin typeface="Book Antiqua" panose="02040602050305030304" pitchFamily="18" charset="0"/>
              </a:rPr>
              <a:t>percepty</a:t>
            </a:r>
            <a:r>
              <a:rPr lang="cs-CZ" sz="3200" spc="-1" dirty="0">
                <a:solidFill>
                  <a:srgbClr val="FFFFFF"/>
                </a:solidFill>
                <a:uFill>
                  <a:solidFill>
                    <a:srgbClr val="FFFFFF"/>
                  </a:solidFill>
                </a:uFill>
                <a:latin typeface="Book Antiqua" panose="02040602050305030304" pitchFamily="18" charset="0"/>
              </a:rPr>
              <a:t>, vjemy </a:t>
            </a:r>
            <a:endParaRPr kumimoji="0" lang="cs-CZ" sz="3200" b="0" i="0" u="none" strike="noStrike" kern="1200" cap="none" spc="-1" normalizeH="0" baseline="0" noProof="0" dirty="0">
              <a:ln>
                <a:noFill/>
              </a:ln>
              <a:solidFill>
                <a:srgbClr val="FFFFFF"/>
              </a:solidFill>
              <a:effectLst/>
              <a:uLnTx/>
              <a:uFill>
                <a:solidFill>
                  <a:srgbClr val="FFFFFF"/>
                </a:solidFill>
              </a:uFill>
              <a:latin typeface="Book Antiqua" panose="02040602050305030304" pitchFamily="18" charset="0"/>
            </a:endParaRPr>
          </a:p>
          <a:p>
            <a:pPr marL="48006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cs-CZ" sz="3200" b="1" spc="-1" dirty="0">
                <a:solidFill>
                  <a:srgbClr val="FFFFFF"/>
                </a:solidFill>
                <a:uFill>
                  <a:solidFill>
                    <a:srgbClr val="FFFFFF"/>
                  </a:solidFill>
                </a:uFill>
                <a:latin typeface="Book Antiqua" panose="02040602050305030304" pitchFamily="18" charset="0"/>
              </a:rPr>
              <a:t>motorický</a:t>
            </a:r>
            <a:r>
              <a:rPr lang="cs-CZ" sz="3200" spc="-1" dirty="0">
                <a:solidFill>
                  <a:srgbClr val="FFFFFF"/>
                </a:solidFill>
                <a:uFill>
                  <a:solidFill>
                    <a:srgbClr val="FFFFFF"/>
                  </a:solidFill>
                </a:uFill>
                <a:latin typeface="Book Antiqua" panose="02040602050305030304" pitchFamily="18" charset="0"/>
              </a:rPr>
              <a:t> – úkony a chování</a:t>
            </a:r>
          </a:p>
          <a:p>
            <a:pPr marL="48006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cs-CZ" sz="3200" b="1" spc="-1" dirty="0">
                <a:solidFill>
                  <a:srgbClr val="FFFFFF"/>
                </a:solidFill>
                <a:uFill>
                  <a:solidFill>
                    <a:srgbClr val="FFFFFF"/>
                  </a:solidFill>
                </a:uFill>
                <a:latin typeface="Book Antiqua" panose="02040602050305030304" pitchFamily="18" charset="0"/>
              </a:rPr>
              <a:t>emočně</a:t>
            </a:r>
            <a:r>
              <a:rPr kumimoji="0" lang="cs-CZ" sz="3200" b="1" i="0" u="none" strike="noStrike" kern="1200" cap="none" spc="-1" normalizeH="0" baseline="0" noProof="0" dirty="0">
                <a:ln>
                  <a:noFill/>
                </a:ln>
                <a:solidFill>
                  <a:srgbClr val="FFFFFF"/>
                </a:solidFill>
                <a:effectLst/>
                <a:uLnTx/>
                <a:uFill>
                  <a:solidFill>
                    <a:srgbClr val="FFFFFF"/>
                  </a:solidFill>
                </a:uFill>
                <a:latin typeface="Book Antiqua" panose="02040602050305030304" pitchFamily="18" charset="0"/>
              </a:rPr>
              <a:t>–</a:t>
            </a:r>
            <a:r>
              <a:rPr lang="cs-CZ" sz="3200" b="1" spc="-1" dirty="0">
                <a:solidFill>
                  <a:srgbClr val="FFFFFF"/>
                </a:solidFill>
                <a:uFill>
                  <a:solidFill>
                    <a:srgbClr val="FFFFFF"/>
                  </a:solidFill>
                </a:uFill>
                <a:latin typeface="Book Antiqua" panose="02040602050305030304" pitchFamily="18" charset="0"/>
              </a:rPr>
              <a:t>fyziologický </a:t>
            </a:r>
            <a:r>
              <a:rPr kumimoji="0" lang="cs-CZ" sz="3200" b="0" i="0" u="none" strike="noStrike" kern="1200" cap="none" spc="-1" normalizeH="0" baseline="0" noProof="0" dirty="0">
                <a:ln>
                  <a:noFill/>
                </a:ln>
                <a:solidFill>
                  <a:srgbClr val="FFFFFF"/>
                </a:solidFill>
                <a:effectLst/>
                <a:uLnTx/>
                <a:uFill>
                  <a:solidFill>
                    <a:srgbClr val="FFFFFF"/>
                  </a:solidFill>
                </a:uFill>
                <a:latin typeface="Book Antiqua" panose="02040602050305030304" pitchFamily="18" charset="0"/>
              </a:rPr>
              <a:t>– behavioristické 	učení opakováním, pochvalou a trestem, 	pokusem a omylem</a:t>
            </a:r>
            <a:endParaRPr lang="cs-CZ" sz="3200" spc="-1" dirty="0">
              <a:solidFill>
                <a:srgbClr val="FFFFFF"/>
              </a:solidFill>
              <a:uFill>
                <a:solidFill>
                  <a:srgbClr val="FFFFFF"/>
                </a:solidFill>
              </a:uFill>
              <a:latin typeface="Book Antiqua" panose="02040602050305030304" pitchFamily="18" charset="0"/>
            </a:endParaRPr>
          </a:p>
          <a:p>
            <a:pPr marL="48006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cs-CZ" sz="3200" b="1" i="0" u="none" strike="noStrike" kern="1200" cap="none" spc="-1" normalizeH="0" baseline="0" noProof="0" dirty="0">
                <a:ln>
                  <a:noFill/>
                </a:ln>
                <a:solidFill>
                  <a:srgbClr val="FFFFFF"/>
                </a:solidFill>
                <a:effectLst/>
                <a:uLnTx/>
                <a:uFill>
                  <a:solidFill>
                    <a:srgbClr val="FFFFFF"/>
                  </a:solidFill>
                </a:uFill>
                <a:latin typeface="Book Antiqua" panose="02040602050305030304" pitchFamily="18" charset="0"/>
              </a:rPr>
              <a:t>verbální</a:t>
            </a:r>
            <a:r>
              <a:rPr kumimoji="0" lang="cs-CZ" sz="3200" b="0" i="0" u="none" strike="noStrike" kern="1200" cap="none" spc="-1" normalizeH="0" baseline="0" noProof="0" dirty="0">
                <a:ln>
                  <a:noFill/>
                </a:ln>
                <a:solidFill>
                  <a:srgbClr val="FFFFFF"/>
                </a:solidFill>
                <a:effectLst/>
                <a:uLnTx/>
                <a:uFill>
                  <a:solidFill>
                    <a:srgbClr val="FFFFFF"/>
                  </a:solidFill>
                </a:uFill>
                <a:latin typeface="Book Antiqua" panose="02040602050305030304" pitchFamily="18" charset="0"/>
              </a:rPr>
              <a:t> – slova a gramatika</a:t>
            </a:r>
          </a:p>
          <a:p>
            <a:pPr marL="48006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cs-CZ" sz="3200" b="1" i="0" u="none" strike="noStrike" kern="1200" cap="none" spc="-1" normalizeH="0" baseline="0" noProof="0" dirty="0">
                <a:ln>
                  <a:noFill/>
                </a:ln>
                <a:solidFill>
                  <a:srgbClr val="FFFFFF"/>
                </a:solidFill>
                <a:effectLst/>
                <a:uLnTx/>
                <a:uFill>
                  <a:solidFill>
                    <a:srgbClr val="FFFFFF"/>
                  </a:solidFill>
                </a:uFill>
                <a:latin typeface="Book Antiqua" panose="02040602050305030304" pitchFamily="18" charset="0"/>
              </a:rPr>
              <a:t>konceptuální</a:t>
            </a:r>
            <a:r>
              <a:rPr kumimoji="0" lang="cs-CZ" sz="3200" b="0" i="0" u="none" strike="noStrike" kern="1200" cap="none" spc="-1" normalizeH="0" baseline="0" noProof="0" dirty="0">
                <a:ln>
                  <a:noFill/>
                </a:ln>
                <a:solidFill>
                  <a:srgbClr val="FFFFFF"/>
                </a:solidFill>
                <a:effectLst/>
                <a:uLnTx/>
                <a:uFill>
                  <a:solidFill>
                    <a:srgbClr val="FFFFFF"/>
                  </a:solidFill>
                </a:uFill>
                <a:latin typeface="Book Antiqua" panose="02040602050305030304" pitchFamily="18" charset="0"/>
              </a:rPr>
              <a:t> – koncepty, pojmy</a:t>
            </a:r>
          </a:p>
          <a:p>
            <a:pPr marL="48006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cs-CZ" sz="3200" b="0" i="0" u="none" strike="noStrike" kern="1200" cap="none" spc="-1" normalizeH="0" baseline="0" noProof="0" dirty="0">
              <a:ln>
                <a:noFill/>
              </a:ln>
              <a:solidFill>
                <a:srgbClr val="FFFFFF"/>
              </a:solidFill>
              <a:effectLst/>
              <a:uLnTx/>
              <a:uFill>
                <a:solidFill>
                  <a:srgbClr val="FFFFFF"/>
                </a:solidFill>
              </a:uFill>
              <a:latin typeface="Book Antiqua" panose="02040602050305030304" pitchFamily="18" charset="0"/>
            </a:endParaRPr>
          </a:p>
          <a:p>
            <a:pPr marL="48006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cs-CZ" sz="3200" b="0" i="0" u="none" strike="noStrike" kern="1200" cap="none" spc="-1" normalizeH="0" baseline="0" noProof="0" dirty="0">
              <a:ln>
                <a:noFill/>
              </a:ln>
              <a:solidFill>
                <a:srgbClr val="FFFFFF"/>
              </a:solidFill>
              <a:effectLst/>
              <a:uLnTx/>
              <a:uFill>
                <a:solidFill>
                  <a:srgbClr val="FFFFFF"/>
                </a:solidFill>
              </a:uFill>
              <a:latin typeface="Book Antiqua" panose="02040602050305030304" pitchFamily="18" charset="0"/>
            </a:endParaRPr>
          </a:p>
        </p:txBody>
      </p:sp>
    </p:spTree>
    <p:extLst>
      <p:ext uri="{BB962C8B-B14F-4D97-AF65-F5344CB8AC3E}">
        <p14:creationId xmlns:p14="http://schemas.microsoft.com/office/powerpoint/2010/main" val="9265769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3B39BEF-BDF7-4E5A-A43A-664308C1670F}"/>
              </a:ext>
            </a:extLst>
          </p:cNvPr>
          <p:cNvSpPr>
            <a:spLocks noGrp="1"/>
          </p:cNvSpPr>
          <p:nvPr>
            <p:ph type="title"/>
          </p:nvPr>
        </p:nvSpPr>
        <p:spPr/>
        <p:txBody>
          <a:bodyPr/>
          <a:lstStyle/>
          <a:p>
            <a:r>
              <a:rPr lang="cs-CZ" dirty="0"/>
              <a:t>Požadavky k zápočtu:</a:t>
            </a:r>
          </a:p>
        </p:txBody>
      </p:sp>
      <p:sp>
        <p:nvSpPr>
          <p:cNvPr id="3" name="Zástupný obsah 2">
            <a:extLst>
              <a:ext uri="{FF2B5EF4-FFF2-40B4-BE49-F238E27FC236}">
                <a16:creationId xmlns:a16="http://schemas.microsoft.com/office/drawing/2014/main" id="{2A1F911A-B120-48F2-86A7-59DE474F2716}"/>
              </a:ext>
            </a:extLst>
          </p:cNvPr>
          <p:cNvSpPr>
            <a:spLocks noGrp="1"/>
          </p:cNvSpPr>
          <p:nvPr>
            <p:ph idx="1"/>
          </p:nvPr>
        </p:nvSpPr>
        <p:spPr/>
        <p:txBody>
          <a:bodyPr/>
          <a:lstStyle/>
          <a:p>
            <a:r>
              <a:rPr lang="cs-CZ" dirty="0"/>
              <a:t>Vypracovat a přednést referát na jedno z vybraných témat.</a:t>
            </a:r>
          </a:p>
          <a:p>
            <a:r>
              <a:rPr lang="cs-CZ" dirty="0"/>
              <a:t>Délka referátu cca 20 minut.</a:t>
            </a:r>
          </a:p>
          <a:p>
            <a:r>
              <a:rPr lang="cs-CZ" dirty="0"/>
              <a:t>Klaďte důraz na množství a kvalitu a informací.</a:t>
            </a:r>
          </a:p>
          <a:p>
            <a:r>
              <a:rPr lang="cs-CZ" dirty="0"/>
              <a:t>Můžete použít jakýkoli formát: obrázky, texty, veselá fakta… cokoli.</a:t>
            </a:r>
          </a:p>
          <a:p>
            <a:r>
              <a:rPr lang="cs-CZ" dirty="0"/>
              <a:t>Vřele doporučuji vyjít z nějakého zpracování daného tématu (handbooky apod.).</a:t>
            </a:r>
          </a:p>
          <a:p>
            <a:endParaRPr lang="cs-CZ" dirty="0"/>
          </a:p>
          <a:p>
            <a:endParaRPr lang="cs-CZ" dirty="0"/>
          </a:p>
        </p:txBody>
      </p:sp>
    </p:spTree>
    <p:extLst>
      <p:ext uri="{BB962C8B-B14F-4D97-AF65-F5344CB8AC3E}">
        <p14:creationId xmlns:p14="http://schemas.microsoft.com/office/powerpoint/2010/main" val="38533338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TextShape 1"/>
          <p:cNvSpPr txBox="1"/>
          <p:nvPr/>
        </p:nvSpPr>
        <p:spPr>
          <a:xfrm>
            <a:off x="457380" y="557130"/>
            <a:ext cx="8229240" cy="777600"/>
          </a:xfrm>
          <a:prstGeom prst="rect">
            <a:avLst/>
          </a:prstGeom>
          <a:noFill/>
          <a:ln>
            <a:noFill/>
          </a:ln>
        </p:spPr>
        <p:txBody>
          <a:bodyPr lIns="90000" tIns="45000" rIns="90000" bIns="4500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4100" b="1" i="0" u="none" strike="noStrike" kern="1200" cap="none" spc="-1" normalizeH="0" baseline="0" noProof="0" dirty="0">
                <a:ln>
                  <a:noFill/>
                </a:ln>
                <a:solidFill>
                  <a:srgbClr val="E9D596"/>
                </a:solidFill>
                <a:effectLst/>
                <a:uLnTx/>
                <a:uFill>
                  <a:solidFill>
                    <a:srgbClr val="FFFFFF"/>
                  </a:solidFill>
                </a:uFill>
                <a:latin typeface="Lucida Sans"/>
                <a:ea typeface="+mn-ea"/>
                <a:cs typeface="+mn-cs"/>
              </a:rPr>
              <a:t>cíl 1- </a:t>
            </a:r>
            <a:r>
              <a:rPr kumimoji="0" lang="cs-CZ" sz="4100" b="1" i="0" u="none" strike="noStrike" kern="1200" cap="none" spc="-1" normalizeH="0" baseline="0" noProof="0" dirty="0" err="1">
                <a:ln>
                  <a:noFill/>
                </a:ln>
                <a:solidFill>
                  <a:srgbClr val="E9D596"/>
                </a:solidFill>
                <a:effectLst/>
                <a:uLnTx/>
                <a:uFill>
                  <a:solidFill>
                    <a:srgbClr val="FFFFFF"/>
                  </a:solidFill>
                </a:uFill>
                <a:latin typeface="Lucida Sans"/>
                <a:ea typeface="+mn-ea"/>
                <a:cs typeface="+mn-cs"/>
              </a:rPr>
              <a:t>Percepty</a:t>
            </a:r>
            <a:r>
              <a:rPr kumimoji="0" lang="cs-CZ" sz="4100" b="1" i="0" u="none" strike="noStrike" kern="1200" cap="none" spc="-1" normalizeH="0" baseline="0" noProof="0" dirty="0">
                <a:ln>
                  <a:noFill/>
                </a:ln>
                <a:solidFill>
                  <a:srgbClr val="E9D596"/>
                </a:solidFill>
                <a:effectLst/>
                <a:uLnTx/>
                <a:uFill>
                  <a:solidFill>
                    <a:srgbClr val="FFFFFF"/>
                  </a:solidFill>
                </a:uFill>
                <a:latin typeface="Lucida Sans"/>
                <a:ea typeface="+mn-ea"/>
                <a:cs typeface="+mn-cs"/>
              </a:rPr>
              <a:t> a koncepty</a:t>
            </a:r>
            <a:endParaRPr kumimoji="0" lang="cs-CZ" sz="1800" b="0" i="0" u="none" strike="noStrike" kern="1200" cap="none" spc="-1" normalizeH="0" baseline="0" noProof="0" dirty="0">
              <a:ln>
                <a:noFill/>
              </a:ln>
              <a:solidFill>
                <a:srgbClr val="FFFFFF"/>
              </a:solidFill>
              <a:effectLst/>
              <a:uLnTx/>
              <a:uFill>
                <a:solidFill>
                  <a:srgbClr val="FFFFFF"/>
                </a:solidFill>
              </a:uFill>
              <a:latin typeface="Book Antiqua"/>
              <a:ea typeface="+mn-ea"/>
              <a:cs typeface="+mn-cs"/>
            </a:endParaRPr>
          </a:p>
        </p:txBody>
      </p:sp>
      <p:sp>
        <p:nvSpPr>
          <p:cNvPr id="88" name="TextShape 2"/>
          <p:cNvSpPr txBox="1"/>
          <p:nvPr/>
        </p:nvSpPr>
        <p:spPr>
          <a:xfrm>
            <a:off x="382341" y="1624084"/>
            <a:ext cx="8399837" cy="4814516"/>
          </a:xfrm>
          <a:prstGeom prst="rect">
            <a:avLst/>
          </a:prstGeom>
          <a:noFill/>
          <a:ln>
            <a:noFill/>
          </a:ln>
        </p:spPr>
        <p:txBody>
          <a:bodyPr lIns="90000" tIns="45000" rIns="90000" bIns="45000"/>
          <a:lstStyle/>
          <a:p>
            <a:pPr marL="137160" marR="0" lvl="0" algn="l" defTabSz="914400" rtl="0" eaLnBrk="1" fontAlgn="auto" latinLnBrk="0" hangingPunct="1">
              <a:lnSpc>
                <a:spcPct val="100000"/>
              </a:lnSpc>
              <a:spcBef>
                <a:spcPts val="0"/>
              </a:spcBef>
              <a:spcAft>
                <a:spcPts val="0"/>
              </a:spcAft>
              <a:buClrTx/>
              <a:buSzTx/>
              <a:tabLst/>
              <a:defRPr/>
            </a:pPr>
            <a:r>
              <a:rPr lang="cs-CZ" sz="2800" b="1" dirty="0" err="1">
                <a:effectLst/>
                <a:latin typeface="Book Antiqua" panose="02040602050305030304" pitchFamily="18" charset="0"/>
                <a:ea typeface="Calibri" panose="020F0502020204030204" pitchFamily="34" charset="0"/>
                <a:cs typeface="Times New Roman" panose="02020603050405020304" pitchFamily="18" charset="0"/>
              </a:rPr>
              <a:t>Percepty</a:t>
            </a:r>
            <a:r>
              <a:rPr lang="cs-CZ" sz="2800" b="1" dirty="0">
                <a:effectLst/>
                <a:latin typeface="Book Antiqua" panose="02040602050305030304" pitchFamily="18" charset="0"/>
                <a:ea typeface="Calibri" panose="020F0502020204030204" pitchFamily="34" charset="0"/>
                <a:cs typeface="Times New Roman" panose="02020603050405020304" pitchFamily="18" charset="0"/>
              </a:rPr>
              <a:t> a koncepty</a:t>
            </a:r>
            <a:r>
              <a:rPr lang="cs-CZ" sz="2800" dirty="0">
                <a:effectLst/>
                <a:latin typeface="Book Antiqua" panose="02040602050305030304" pitchFamily="18" charset="0"/>
                <a:ea typeface="Calibri" panose="020F0502020204030204" pitchFamily="34" charset="0"/>
                <a:cs typeface="Times New Roman" panose="02020603050405020304" pitchFamily="18" charset="0"/>
              </a:rPr>
              <a:t> jsou kódovány a ukládány v odlišných formátech a v rámci jiných paměťových systémů. </a:t>
            </a:r>
          </a:p>
          <a:p>
            <a:pPr marL="137160" defTabSz="914400">
              <a:defRPr/>
            </a:pPr>
            <a:endParaRPr lang="cs-CZ" sz="2800" dirty="0">
              <a:effectLst/>
              <a:latin typeface="Book Antiqua" panose="02040602050305030304" pitchFamily="18" charset="0"/>
              <a:ea typeface="Calibri" panose="020F0502020204030204" pitchFamily="34" charset="0"/>
              <a:cs typeface="Times New Roman" panose="02020603050405020304" pitchFamily="18" charset="0"/>
            </a:endParaRPr>
          </a:p>
          <a:p>
            <a:pPr marL="137160" defTabSz="914400">
              <a:defRPr/>
            </a:pPr>
            <a:r>
              <a:rPr lang="cs-CZ" sz="2800" dirty="0">
                <a:effectLst/>
                <a:latin typeface="Book Antiqua" panose="02040602050305030304" pitchFamily="18" charset="0"/>
                <a:ea typeface="Calibri" panose="020F0502020204030204" pitchFamily="34" charset="0"/>
                <a:cs typeface="Times New Roman" panose="02020603050405020304" pitchFamily="18" charset="0"/>
              </a:rPr>
              <a:t>Srovnej percept a koncept tváře. </a:t>
            </a:r>
          </a:p>
          <a:p>
            <a:pPr marL="137160" marR="0" lvl="0" algn="l" defTabSz="914400" rtl="0" eaLnBrk="1" fontAlgn="auto" latinLnBrk="0" hangingPunct="1">
              <a:lnSpc>
                <a:spcPct val="100000"/>
              </a:lnSpc>
              <a:spcBef>
                <a:spcPts val="0"/>
              </a:spcBef>
              <a:spcAft>
                <a:spcPts val="0"/>
              </a:spcAft>
              <a:buClrTx/>
              <a:buSzTx/>
              <a:tabLst/>
              <a:defRPr/>
            </a:pPr>
            <a:endParaRPr lang="cs-CZ" sz="2800" dirty="0">
              <a:latin typeface="Book Antiqua" panose="02040602050305030304" pitchFamily="18" charset="0"/>
              <a:ea typeface="Calibri" panose="020F0502020204030204" pitchFamily="34" charset="0"/>
              <a:cs typeface="Times New Roman" panose="02020603050405020304" pitchFamily="18" charset="0"/>
            </a:endParaRPr>
          </a:p>
          <a:p>
            <a:pPr marL="137160" marR="0" lvl="0" algn="l" defTabSz="914400" rtl="0" eaLnBrk="1" fontAlgn="auto" latinLnBrk="0" hangingPunct="1">
              <a:lnSpc>
                <a:spcPct val="100000"/>
              </a:lnSpc>
              <a:spcBef>
                <a:spcPts val="0"/>
              </a:spcBef>
              <a:spcAft>
                <a:spcPts val="0"/>
              </a:spcAft>
              <a:buClrTx/>
              <a:buSzTx/>
              <a:tabLst/>
              <a:defRPr/>
            </a:pPr>
            <a:r>
              <a:rPr lang="cs-CZ" sz="2800" dirty="0" err="1">
                <a:effectLst/>
                <a:latin typeface="Book Antiqua" panose="02040602050305030304" pitchFamily="18" charset="0"/>
                <a:ea typeface="Calibri" panose="020F0502020204030204" pitchFamily="34" charset="0"/>
                <a:cs typeface="Times New Roman" panose="02020603050405020304" pitchFamily="18" charset="0"/>
              </a:rPr>
              <a:t>Percepty</a:t>
            </a:r>
            <a:r>
              <a:rPr lang="cs-CZ" sz="2800" dirty="0">
                <a:effectLst/>
                <a:latin typeface="Book Antiqua" panose="02040602050305030304" pitchFamily="18" charset="0"/>
                <a:ea typeface="Calibri" panose="020F0502020204030204" pitchFamily="34" charset="0"/>
                <a:cs typeface="Times New Roman" panose="02020603050405020304" pitchFamily="18" charset="0"/>
              </a:rPr>
              <a:t> jsou součástí </a:t>
            </a:r>
            <a:r>
              <a:rPr lang="cs-CZ" sz="2800" b="1" dirty="0">
                <a:effectLst/>
                <a:latin typeface="Book Antiqua" panose="02040602050305030304" pitchFamily="18" charset="0"/>
                <a:ea typeface="Calibri" panose="020F0502020204030204" pitchFamily="34" charset="0"/>
                <a:cs typeface="Times New Roman" panose="02020603050405020304" pitchFamily="18" charset="0"/>
              </a:rPr>
              <a:t>senzorické a </a:t>
            </a:r>
            <a:r>
              <a:rPr lang="cs-CZ" sz="2800" b="1" dirty="0">
                <a:latin typeface="Book Antiqua" panose="02040602050305030304" pitchFamily="18" charset="0"/>
                <a:ea typeface="Calibri" panose="020F0502020204030204" pitchFamily="34" charset="0"/>
                <a:cs typeface="Times New Roman" panose="02020603050405020304" pitchFamily="18" charset="0"/>
              </a:rPr>
              <a:t>autobiografické (=epizodické</a:t>
            </a:r>
            <a:r>
              <a:rPr lang="cs-CZ" sz="2800" dirty="0">
                <a:latin typeface="Book Antiqua" panose="02040602050305030304" pitchFamily="18" charset="0"/>
                <a:ea typeface="Calibri" panose="020F0502020204030204" pitchFamily="34" charset="0"/>
                <a:cs typeface="Times New Roman" panose="02020603050405020304" pitchFamily="18" charset="0"/>
              </a:rPr>
              <a:t>)</a:t>
            </a:r>
            <a:r>
              <a:rPr lang="cs-CZ" sz="2800" dirty="0">
                <a:effectLst/>
                <a:latin typeface="Book Antiqua" panose="02040602050305030304" pitchFamily="18" charset="0"/>
                <a:ea typeface="Calibri" panose="020F0502020204030204" pitchFamily="34" charset="0"/>
                <a:cs typeface="Times New Roman" panose="02020603050405020304" pitchFamily="18" charset="0"/>
              </a:rPr>
              <a:t> </a:t>
            </a:r>
            <a:r>
              <a:rPr lang="cs-CZ" sz="2800" b="1" dirty="0">
                <a:effectLst/>
                <a:latin typeface="Book Antiqua" panose="02040602050305030304" pitchFamily="18" charset="0"/>
                <a:ea typeface="Calibri" panose="020F0502020204030204" pitchFamily="34" charset="0"/>
                <a:cs typeface="Times New Roman" panose="02020603050405020304" pitchFamily="18" charset="0"/>
              </a:rPr>
              <a:t>paměti.</a:t>
            </a:r>
            <a:r>
              <a:rPr lang="cs-CZ" sz="2800" dirty="0">
                <a:effectLst/>
                <a:latin typeface="Book Antiqua" panose="02040602050305030304" pitchFamily="18" charset="0"/>
                <a:ea typeface="Calibri" panose="020F0502020204030204" pitchFamily="34" charset="0"/>
                <a:cs typeface="Times New Roman" panose="02020603050405020304" pitchFamily="18" charset="0"/>
              </a:rPr>
              <a:t> </a:t>
            </a:r>
          </a:p>
          <a:p>
            <a:pPr marL="137160" marR="0" lvl="0" algn="l" defTabSz="914400" rtl="0" eaLnBrk="1" fontAlgn="auto" latinLnBrk="0" hangingPunct="1">
              <a:lnSpc>
                <a:spcPct val="100000"/>
              </a:lnSpc>
              <a:spcBef>
                <a:spcPts val="0"/>
              </a:spcBef>
              <a:spcAft>
                <a:spcPts val="0"/>
              </a:spcAft>
              <a:buClrTx/>
              <a:buSzTx/>
              <a:tabLst/>
              <a:defRPr/>
            </a:pPr>
            <a:endParaRPr lang="cs-CZ" sz="2800" dirty="0">
              <a:latin typeface="Book Antiqua" panose="02040602050305030304" pitchFamily="18" charset="0"/>
              <a:ea typeface="Calibri" panose="020F0502020204030204" pitchFamily="34" charset="0"/>
              <a:cs typeface="Times New Roman" panose="02020603050405020304" pitchFamily="18" charset="0"/>
            </a:endParaRPr>
          </a:p>
          <a:p>
            <a:pPr marL="137160" marR="0" lvl="0" algn="l" defTabSz="914400" rtl="0" eaLnBrk="1" fontAlgn="auto" latinLnBrk="0" hangingPunct="1">
              <a:lnSpc>
                <a:spcPct val="100000"/>
              </a:lnSpc>
              <a:spcBef>
                <a:spcPts val="0"/>
              </a:spcBef>
              <a:spcAft>
                <a:spcPts val="0"/>
              </a:spcAft>
              <a:buClrTx/>
              <a:buSzTx/>
              <a:tabLst/>
              <a:defRPr/>
            </a:pPr>
            <a:r>
              <a:rPr lang="cs-CZ" sz="2800" dirty="0">
                <a:effectLst/>
                <a:latin typeface="Book Antiqua" panose="02040602050305030304" pitchFamily="18" charset="0"/>
                <a:ea typeface="Calibri" panose="020F0502020204030204" pitchFamily="34" charset="0"/>
                <a:cs typeface="Times New Roman" panose="02020603050405020304" pitchFamily="18" charset="0"/>
              </a:rPr>
              <a:t>Koncepty jsou součástí </a:t>
            </a:r>
            <a:r>
              <a:rPr lang="cs-CZ" sz="2800" b="1" dirty="0">
                <a:effectLst/>
                <a:latin typeface="Book Antiqua" panose="02040602050305030304" pitchFamily="18" charset="0"/>
                <a:ea typeface="Calibri" panose="020F0502020204030204" pitchFamily="34" charset="0"/>
                <a:cs typeface="Times New Roman" panose="02020603050405020304" pitchFamily="18" charset="0"/>
              </a:rPr>
              <a:t>sémantické paměti </a:t>
            </a:r>
            <a:r>
              <a:rPr lang="cs-CZ" sz="2800" dirty="0">
                <a:effectLst/>
                <a:latin typeface="Book Antiqua" panose="02040602050305030304" pitchFamily="18" charset="0"/>
                <a:ea typeface="Calibri" panose="020F0502020204030204" pitchFamily="34" charset="0"/>
                <a:cs typeface="Times New Roman" panose="02020603050405020304" pitchFamily="18" charset="0"/>
              </a:rPr>
              <a:t>(</a:t>
            </a:r>
            <a:r>
              <a:rPr lang="cs-CZ" sz="2800" dirty="0" err="1">
                <a:effectLst/>
                <a:latin typeface="Book Antiqua" panose="02040602050305030304" pitchFamily="18" charset="0"/>
                <a:ea typeface="Calibri" panose="020F0502020204030204" pitchFamily="34" charset="0"/>
                <a:cs typeface="Times New Roman" panose="02020603050405020304" pitchFamily="18" charset="0"/>
              </a:rPr>
              <a:t>Mandler</a:t>
            </a:r>
            <a:r>
              <a:rPr lang="cs-CZ" sz="2800" dirty="0">
                <a:effectLst/>
                <a:latin typeface="Book Antiqua" panose="02040602050305030304" pitchFamily="18" charset="0"/>
                <a:ea typeface="Calibri" panose="020F0502020204030204" pitchFamily="34" charset="0"/>
                <a:cs typeface="Times New Roman" panose="02020603050405020304" pitchFamily="18" charset="0"/>
              </a:rPr>
              <a:t>, 2004).</a:t>
            </a: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43F925-ADB0-802E-8628-C61C3A3828A0}"/>
            </a:ext>
          </a:extLst>
        </p:cNvPr>
        <p:cNvGrpSpPr/>
        <p:nvPr/>
      </p:nvGrpSpPr>
      <p:grpSpPr>
        <a:xfrm>
          <a:off x="0" y="0"/>
          <a:ext cx="0" cy="0"/>
          <a:chOff x="0" y="0"/>
          <a:chExt cx="0" cy="0"/>
        </a:xfrm>
      </p:grpSpPr>
      <p:sp>
        <p:nvSpPr>
          <p:cNvPr id="87" name="TextShape 1">
            <a:extLst>
              <a:ext uri="{FF2B5EF4-FFF2-40B4-BE49-F238E27FC236}">
                <a16:creationId xmlns:a16="http://schemas.microsoft.com/office/drawing/2014/main" id="{3D415575-661E-B2EA-2EED-BD567F326854}"/>
              </a:ext>
            </a:extLst>
          </p:cNvPr>
          <p:cNvSpPr txBox="1"/>
          <p:nvPr/>
        </p:nvSpPr>
        <p:spPr>
          <a:xfrm>
            <a:off x="457380" y="557130"/>
            <a:ext cx="8229240" cy="777600"/>
          </a:xfrm>
          <a:prstGeom prst="rect">
            <a:avLst/>
          </a:prstGeom>
          <a:noFill/>
          <a:ln>
            <a:noFill/>
          </a:ln>
        </p:spPr>
        <p:txBody>
          <a:bodyPr lIns="90000" tIns="45000" rIns="90000" bIns="4500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4100" b="1" i="0" u="none" strike="noStrike" kern="1200" cap="none" spc="-1" normalizeH="0" baseline="0" noProof="0" dirty="0" err="1">
                <a:ln>
                  <a:noFill/>
                </a:ln>
                <a:solidFill>
                  <a:srgbClr val="E9D596"/>
                </a:solidFill>
                <a:effectLst/>
                <a:uLnTx/>
                <a:uFill>
                  <a:solidFill>
                    <a:srgbClr val="FFFFFF"/>
                  </a:solidFill>
                </a:uFill>
                <a:latin typeface="Lucida Sans"/>
                <a:ea typeface="+mn-ea"/>
                <a:cs typeface="+mn-cs"/>
              </a:rPr>
              <a:t>Percepty</a:t>
            </a:r>
            <a:r>
              <a:rPr kumimoji="0" lang="cs-CZ" sz="4100" b="1" i="0" u="none" strike="noStrike" kern="1200" cap="none" spc="-1" normalizeH="0" baseline="0" noProof="0" dirty="0">
                <a:ln>
                  <a:noFill/>
                </a:ln>
                <a:solidFill>
                  <a:srgbClr val="E9D596"/>
                </a:solidFill>
                <a:effectLst/>
                <a:uLnTx/>
                <a:uFill>
                  <a:solidFill>
                    <a:srgbClr val="FFFFFF"/>
                  </a:solidFill>
                </a:uFill>
                <a:latin typeface="Lucida Sans"/>
                <a:ea typeface="+mn-ea"/>
                <a:cs typeface="+mn-cs"/>
              </a:rPr>
              <a:t> a koncepty</a:t>
            </a:r>
            <a:endParaRPr kumimoji="0" lang="cs-CZ" sz="1800" b="0" i="0" u="none" strike="noStrike" kern="1200" cap="none" spc="-1" normalizeH="0" baseline="0" noProof="0" dirty="0">
              <a:ln>
                <a:noFill/>
              </a:ln>
              <a:solidFill>
                <a:srgbClr val="FFFFFF"/>
              </a:solidFill>
              <a:effectLst/>
              <a:uLnTx/>
              <a:uFill>
                <a:solidFill>
                  <a:srgbClr val="FFFFFF"/>
                </a:solidFill>
              </a:uFill>
              <a:latin typeface="Book Antiqua"/>
              <a:ea typeface="+mn-ea"/>
              <a:cs typeface="+mn-cs"/>
            </a:endParaRPr>
          </a:p>
        </p:txBody>
      </p:sp>
      <p:sp>
        <p:nvSpPr>
          <p:cNvPr id="88" name="TextShape 2">
            <a:extLst>
              <a:ext uri="{FF2B5EF4-FFF2-40B4-BE49-F238E27FC236}">
                <a16:creationId xmlns:a16="http://schemas.microsoft.com/office/drawing/2014/main" id="{94A60ADD-273E-AF14-B3B0-C27F44FD2751}"/>
              </a:ext>
            </a:extLst>
          </p:cNvPr>
          <p:cNvSpPr txBox="1"/>
          <p:nvPr/>
        </p:nvSpPr>
        <p:spPr>
          <a:xfrm>
            <a:off x="382341" y="1624084"/>
            <a:ext cx="8399837" cy="4814516"/>
          </a:xfrm>
          <a:prstGeom prst="rect">
            <a:avLst/>
          </a:prstGeom>
          <a:noFill/>
          <a:ln>
            <a:noFill/>
          </a:ln>
        </p:spPr>
        <p:txBody>
          <a:bodyPr lIns="90000" tIns="45000" rIns="90000" bIns="45000"/>
          <a:lstStyle/>
          <a:p>
            <a:pPr marL="59436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cs-CZ" sz="2800" dirty="0" err="1">
                <a:effectLst/>
                <a:latin typeface="Book Antiqua" panose="02040602050305030304" pitchFamily="18" charset="0"/>
                <a:ea typeface="Calibri" panose="020F0502020204030204" pitchFamily="34" charset="0"/>
                <a:cs typeface="Times New Roman" panose="02020603050405020304" pitchFamily="18" charset="0"/>
              </a:rPr>
              <a:t>Percepty</a:t>
            </a:r>
            <a:r>
              <a:rPr lang="cs-CZ" sz="2800" dirty="0">
                <a:effectLst/>
                <a:latin typeface="Book Antiqua" panose="02040602050305030304" pitchFamily="18" charset="0"/>
                <a:ea typeface="Calibri" panose="020F0502020204030204" pitchFamily="34" charset="0"/>
                <a:cs typeface="Times New Roman" panose="02020603050405020304" pitchFamily="18" charset="0"/>
              </a:rPr>
              <a:t> oproti konceptům obsahují mnoho detailních informací. </a:t>
            </a:r>
          </a:p>
          <a:p>
            <a:pPr marL="59436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cs-CZ" sz="2800" dirty="0">
              <a:effectLst/>
              <a:latin typeface="Book Antiqua" panose="02040602050305030304" pitchFamily="18" charset="0"/>
              <a:ea typeface="Calibri" panose="020F0502020204030204" pitchFamily="34" charset="0"/>
              <a:cs typeface="Times New Roman" panose="02020603050405020304" pitchFamily="18" charset="0"/>
            </a:endParaRPr>
          </a:p>
          <a:p>
            <a:pPr marL="59436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cs-CZ" sz="2800" dirty="0">
                <a:effectLst/>
                <a:latin typeface="Book Antiqua" panose="02040602050305030304" pitchFamily="18" charset="0"/>
                <a:ea typeface="Calibri" panose="020F0502020204030204" pitchFamily="34" charset="0"/>
                <a:cs typeface="Times New Roman" panose="02020603050405020304" pitchFamily="18" charset="0"/>
              </a:rPr>
              <a:t>Percepční zpracování probíhá paralelně, práce s koncepty je sériová a je výrazně omezena kapacitou pozornosti, resp. pracovní paměti (</a:t>
            </a:r>
            <a:r>
              <a:rPr lang="cs-CZ" sz="2800" dirty="0" err="1">
                <a:effectLst/>
                <a:latin typeface="Book Antiqua" panose="02040602050305030304" pitchFamily="18" charset="0"/>
                <a:ea typeface="Calibri" panose="020F0502020204030204" pitchFamily="34" charset="0"/>
                <a:cs typeface="Times New Roman" panose="02020603050405020304" pitchFamily="18" charset="0"/>
              </a:rPr>
              <a:t>Mandler</a:t>
            </a:r>
            <a:r>
              <a:rPr lang="cs-CZ" sz="2800" dirty="0">
                <a:effectLst/>
                <a:latin typeface="Book Antiqua" panose="02040602050305030304" pitchFamily="18" charset="0"/>
                <a:ea typeface="Calibri" panose="020F0502020204030204" pitchFamily="34" charset="0"/>
                <a:cs typeface="Times New Roman" panose="02020603050405020304" pitchFamily="18" charset="0"/>
              </a:rPr>
              <a:t>, 2004, s. 199) </a:t>
            </a:r>
          </a:p>
          <a:p>
            <a:pPr marL="59436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cs-CZ" sz="2800" dirty="0">
              <a:latin typeface="Book Antiqua" panose="02040602050305030304" pitchFamily="18" charset="0"/>
              <a:ea typeface="Calibri" panose="020F0502020204030204" pitchFamily="34" charset="0"/>
              <a:cs typeface="Times New Roman" panose="02020603050405020304" pitchFamily="18" charset="0"/>
            </a:endParaRPr>
          </a:p>
          <a:p>
            <a:pPr marL="59436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cs-CZ" sz="2800" b="1" dirty="0">
                <a:effectLst/>
                <a:latin typeface="Book Antiqua" panose="02040602050305030304" pitchFamily="18" charset="0"/>
                <a:ea typeface="Calibri" panose="020F0502020204030204" pitchFamily="34" charset="0"/>
                <a:cs typeface="Times New Roman" panose="02020603050405020304" pitchFamily="18" charset="0"/>
              </a:rPr>
              <a:t>Experiment</a:t>
            </a:r>
            <a:r>
              <a:rPr lang="cs-CZ" sz="2800" dirty="0">
                <a:effectLst/>
                <a:latin typeface="Book Antiqua" panose="02040602050305030304" pitchFamily="18" charset="0"/>
                <a:ea typeface="Calibri" panose="020F0502020204030204" pitchFamily="34" charset="0"/>
                <a:cs typeface="Times New Roman" panose="02020603050405020304" pitchFamily="18" charset="0"/>
              </a:rPr>
              <a:t> (dva rozdílné vizuální podněty):</a:t>
            </a:r>
          </a:p>
          <a:p>
            <a:pPr marL="137160" marR="0" lvl="0" algn="l" defTabSz="914400" rtl="0" eaLnBrk="1" fontAlgn="auto" latinLnBrk="0" hangingPunct="1">
              <a:lnSpc>
                <a:spcPct val="100000"/>
              </a:lnSpc>
              <a:spcBef>
                <a:spcPts val="0"/>
              </a:spcBef>
              <a:spcAft>
                <a:spcPts val="0"/>
              </a:spcAft>
              <a:buClrTx/>
              <a:buSzTx/>
              <a:tabLst/>
              <a:defRPr/>
            </a:pPr>
            <a:endParaRPr lang="cs-CZ" sz="2800" dirty="0">
              <a:effectLst/>
              <a:latin typeface="Book Antiqua" panose="0204060205030503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69299665"/>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Obrázek 4" descr="Obsah obrázku Můry a motýli, květina, bezobratlý, hmyz&#10;&#10;Popis byl vytvořen automaticky">
            <a:extLst>
              <a:ext uri="{FF2B5EF4-FFF2-40B4-BE49-F238E27FC236}">
                <a16:creationId xmlns:a16="http://schemas.microsoft.com/office/drawing/2014/main" id="{A8824476-E1A7-4AE9-B26B-BACB3CCE4B92}"/>
              </a:ext>
            </a:extLst>
          </p:cNvPr>
          <p:cNvPicPr>
            <a:picLocks noChangeAspect="1"/>
          </p:cNvPicPr>
          <p:nvPr/>
        </p:nvPicPr>
        <p:blipFill>
          <a:blip r:embed="rId2"/>
          <a:stretch>
            <a:fillRect/>
          </a:stretch>
        </p:blipFill>
        <p:spPr>
          <a:xfrm>
            <a:off x="1786466" y="643466"/>
            <a:ext cx="5571067" cy="5571067"/>
          </a:xfrm>
          <a:prstGeom prst="rect">
            <a:avLst/>
          </a:prstGeom>
        </p:spPr>
      </p:pic>
    </p:spTree>
    <p:extLst>
      <p:ext uri="{BB962C8B-B14F-4D97-AF65-F5344CB8AC3E}">
        <p14:creationId xmlns:p14="http://schemas.microsoft.com/office/powerpoint/2010/main" val="19151203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TextShape 1"/>
          <p:cNvSpPr txBox="1"/>
          <p:nvPr/>
        </p:nvSpPr>
        <p:spPr>
          <a:xfrm>
            <a:off x="467640" y="188640"/>
            <a:ext cx="8229240" cy="777600"/>
          </a:xfrm>
          <a:prstGeom prst="rect">
            <a:avLst/>
          </a:prstGeom>
          <a:noFill/>
          <a:ln>
            <a:noFill/>
          </a:ln>
        </p:spPr>
        <p:txBody>
          <a:bodyPr lIns="90000" tIns="45000" rIns="90000" bIns="4500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4100" b="1" i="0" u="none" strike="noStrike" kern="1200" cap="none" spc="-1" normalizeH="0" baseline="0" noProof="0" dirty="0">
                <a:ln>
                  <a:noFill/>
                </a:ln>
                <a:solidFill>
                  <a:srgbClr val="E9D596"/>
                </a:solidFill>
                <a:effectLst/>
                <a:uLnTx/>
                <a:uFill>
                  <a:solidFill>
                    <a:srgbClr val="FFFFFF"/>
                  </a:solidFill>
                </a:uFill>
                <a:latin typeface="Lucida Sans"/>
                <a:ea typeface="+mn-ea"/>
                <a:cs typeface="+mn-cs"/>
              </a:rPr>
              <a:t>Konceptuální systém </a:t>
            </a:r>
            <a:endParaRPr kumimoji="0" lang="cs-CZ" sz="1800" b="0" i="0" u="none" strike="noStrike" kern="1200" cap="none" spc="-1" normalizeH="0" baseline="0" noProof="0" dirty="0">
              <a:ln>
                <a:noFill/>
              </a:ln>
              <a:solidFill>
                <a:srgbClr val="FFFFFF"/>
              </a:solidFill>
              <a:effectLst/>
              <a:uLnTx/>
              <a:uFill>
                <a:solidFill>
                  <a:srgbClr val="FFFFFF"/>
                </a:solidFill>
              </a:uFill>
              <a:latin typeface="Book Antiqua"/>
              <a:ea typeface="+mn-ea"/>
              <a:cs typeface="+mn-cs"/>
            </a:endParaRPr>
          </a:p>
        </p:txBody>
      </p:sp>
      <p:sp>
        <p:nvSpPr>
          <p:cNvPr id="88" name="TextShape 2"/>
          <p:cNvSpPr txBox="1"/>
          <p:nvPr/>
        </p:nvSpPr>
        <p:spPr>
          <a:xfrm>
            <a:off x="382341" y="966240"/>
            <a:ext cx="8399837" cy="5606838"/>
          </a:xfrm>
          <a:prstGeom prst="rect">
            <a:avLst/>
          </a:prstGeom>
          <a:noFill/>
          <a:ln>
            <a:noFill/>
          </a:ln>
        </p:spPr>
        <p:txBody>
          <a:bodyPr lIns="90000" tIns="45000" rIns="90000" bIns="45000"/>
          <a:lstStyle/>
          <a:p>
            <a:pPr marL="48006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cs-CZ" sz="2800" dirty="0">
                <a:effectLst/>
                <a:latin typeface="Book Antiqua" panose="02040602050305030304" pitchFamily="18" charset="0"/>
                <a:ea typeface="Calibri" panose="020F0502020204030204" pitchFamily="34" charset="0"/>
                <a:cs typeface="Times New Roman" panose="02020603050405020304" pitchFamily="18" charset="0"/>
              </a:rPr>
              <a:t>Koncepty jsou „malé teorie obsahující nízký počet abstraktních rozdílů a charakteristik a slouží k definici živočichů, vozidel a nábytku jakožto odlišných druhů.“ (</a:t>
            </a:r>
            <a:r>
              <a:rPr lang="cs-CZ" sz="2800" dirty="0" err="1">
                <a:effectLst/>
                <a:latin typeface="Book Antiqua" panose="02040602050305030304" pitchFamily="18" charset="0"/>
                <a:ea typeface="Calibri" panose="020F0502020204030204" pitchFamily="34" charset="0"/>
                <a:cs typeface="Times New Roman" panose="02020603050405020304" pitchFamily="18" charset="0"/>
              </a:rPr>
              <a:t>Mandler</a:t>
            </a:r>
            <a:r>
              <a:rPr lang="cs-CZ" sz="2800" dirty="0">
                <a:effectLst/>
                <a:latin typeface="Book Antiqua" panose="02040602050305030304" pitchFamily="18" charset="0"/>
                <a:ea typeface="Calibri" panose="020F0502020204030204" pitchFamily="34" charset="0"/>
                <a:cs typeface="Times New Roman" panose="02020603050405020304" pitchFamily="18" charset="0"/>
              </a:rPr>
              <a:t>, 2004, s. 194) </a:t>
            </a:r>
          </a:p>
          <a:p>
            <a:pPr marL="48006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cs-CZ" sz="2800" dirty="0">
              <a:effectLst/>
              <a:latin typeface="Book Antiqua" panose="02040602050305030304" pitchFamily="18" charset="0"/>
              <a:ea typeface="Calibri" panose="020F0502020204030204" pitchFamily="34" charset="0"/>
              <a:cs typeface="Times New Roman" panose="02020603050405020304" pitchFamily="18" charset="0"/>
            </a:endParaRPr>
          </a:p>
          <a:p>
            <a:pPr marL="48006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cs-CZ" sz="2800" b="1" dirty="0">
                <a:effectLst/>
                <a:latin typeface="Book Antiqua" panose="02040602050305030304" pitchFamily="18" charset="0"/>
                <a:ea typeface="Calibri" panose="020F0502020204030204" pitchFamily="34" charset="0"/>
                <a:cs typeface="Times New Roman" panose="02020603050405020304" pitchFamily="18" charset="0"/>
              </a:rPr>
              <a:t>Koncepty</a:t>
            </a:r>
            <a:r>
              <a:rPr lang="cs-CZ" sz="2800" dirty="0">
                <a:effectLst/>
                <a:latin typeface="Book Antiqua" panose="02040602050305030304" pitchFamily="18" charset="0"/>
                <a:ea typeface="Calibri" panose="020F0502020204030204" pitchFamily="34" charset="0"/>
                <a:cs typeface="Times New Roman" panose="02020603050405020304" pitchFamily="18" charset="0"/>
              </a:rPr>
              <a:t> rozdělují objekty na základě podobnosti </a:t>
            </a:r>
            <a:r>
              <a:rPr lang="cs-CZ" sz="2800" i="1" dirty="0">
                <a:effectLst/>
                <a:latin typeface="Book Antiqua" panose="02040602050305030304" pitchFamily="18" charset="0"/>
                <a:ea typeface="Calibri" panose="020F0502020204030204" pitchFamily="34" charset="0"/>
                <a:cs typeface="Times New Roman" panose="02020603050405020304" pitchFamily="18" charset="0"/>
              </a:rPr>
              <a:t>druhu, </a:t>
            </a:r>
          </a:p>
          <a:p>
            <a:pPr marL="48006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cs-CZ" sz="2800" dirty="0">
                <a:effectLst/>
                <a:latin typeface="Book Antiqua" panose="02040602050305030304" pitchFamily="18" charset="0"/>
                <a:ea typeface="Calibri" panose="020F0502020204030204" pitchFamily="34" charset="0"/>
                <a:cs typeface="Times New Roman" panose="02020603050405020304" pitchFamily="18" charset="0"/>
              </a:rPr>
              <a:t>zatímco</a:t>
            </a:r>
            <a:r>
              <a:rPr lang="cs-CZ" sz="2800" i="1" dirty="0">
                <a:effectLst/>
                <a:latin typeface="Book Antiqua" panose="02040602050305030304" pitchFamily="18" charset="0"/>
                <a:ea typeface="Calibri" panose="020F0502020204030204" pitchFamily="34" charset="0"/>
                <a:cs typeface="Times New Roman" panose="02020603050405020304" pitchFamily="18" charset="0"/>
              </a:rPr>
              <a:t> </a:t>
            </a:r>
            <a:r>
              <a:rPr lang="cs-CZ" sz="2800" b="1" dirty="0" err="1">
                <a:effectLst/>
                <a:latin typeface="Book Antiqua" panose="02040602050305030304" pitchFamily="18" charset="0"/>
                <a:ea typeface="Calibri" panose="020F0502020204030204" pitchFamily="34" charset="0"/>
                <a:cs typeface="Times New Roman" panose="02020603050405020304" pitchFamily="18" charset="0"/>
              </a:rPr>
              <a:t>percepty</a:t>
            </a:r>
            <a:r>
              <a:rPr lang="cs-CZ" sz="2800" dirty="0">
                <a:effectLst/>
                <a:latin typeface="Book Antiqua" panose="02040602050305030304" pitchFamily="18" charset="0"/>
                <a:ea typeface="Calibri" panose="020F0502020204030204" pitchFamily="34" charset="0"/>
                <a:cs typeface="Times New Roman" panose="02020603050405020304" pitchFamily="18" charset="0"/>
              </a:rPr>
              <a:t> na základě podobnosti vzhledu, </a:t>
            </a:r>
          </a:p>
          <a:p>
            <a:pPr marL="48006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cs-CZ" sz="2800" dirty="0">
                <a:effectLst/>
                <a:latin typeface="Book Antiqua" panose="02040602050305030304" pitchFamily="18" charset="0"/>
                <a:ea typeface="Calibri" panose="020F0502020204030204" pitchFamily="34" charset="0"/>
                <a:cs typeface="Times New Roman" panose="02020603050405020304" pitchFamily="18" charset="0"/>
              </a:rPr>
              <a:t>srov. problém  ryba-velryba, korál-rostlina, ptakopysk atd.). </a:t>
            </a:r>
          </a:p>
        </p:txBody>
      </p:sp>
    </p:spTree>
    <p:extLst>
      <p:ext uri="{BB962C8B-B14F-4D97-AF65-F5344CB8AC3E}">
        <p14:creationId xmlns:p14="http://schemas.microsoft.com/office/powerpoint/2010/main" val="3542617552"/>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C1286E-B30A-B4DB-8928-C68D474BAAA0}"/>
            </a:ext>
          </a:extLst>
        </p:cNvPr>
        <p:cNvGrpSpPr/>
        <p:nvPr/>
      </p:nvGrpSpPr>
      <p:grpSpPr>
        <a:xfrm>
          <a:off x="0" y="0"/>
          <a:ext cx="0" cy="0"/>
          <a:chOff x="0" y="0"/>
          <a:chExt cx="0" cy="0"/>
        </a:xfrm>
      </p:grpSpPr>
      <p:sp>
        <p:nvSpPr>
          <p:cNvPr id="87" name="TextShape 1">
            <a:extLst>
              <a:ext uri="{FF2B5EF4-FFF2-40B4-BE49-F238E27FC236}">
                <a16:creationId xmlns:a16="http://schemas.microsoft.com/office/drawing/2014/main" id="{89265660-D2CD-BEE0-CCA6-2D2484A01FDB}"/>
              </a:ext>
            </a:extLst>
          </p:cNvPr>
          <p:cNvSpPr txBox="1"/>
          <p:nvPr/>
        </p:nvSpPr>
        <p:spPr>
          <a:xfrm>
            <a:off x="467640" y="188640"/>
            <a:ext cx="8229240" cy="777600"/>
          </a:xfrm>
          <a:prstGeom prst="rect">
            <a:avLst/>
          </a:prstGeom>
          <a:noFill/>
          <a:ln>
            <a:noFill/>
          </a:ln>
        </p:spPr>
        <p:txBody>
          <a:bodyPr lIns="90000" tIns="45000" rIns="90000" bIns="4500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4100" b="1" i="0" u="none" strike="noStrike" kern="1200" cap="none" spc="-1" normalizeH="0" baseline="0" noProof="0" dirty="0">
                <a:ln>
                  <a:noFill/>
                </a:ln>
                <a:solidFill>
                  <a:srgbClr val="E9D596"/>
                </a:solidFill>
                <a:effectLst/>
                <a:uLnTx/>
                <a:uFill>
                  <a:solidFill>
                    <a:srgbClr val="FFFFFF"/>
                  </a:solidFill>
                </a:uFill>
                <a:latin typeface="Lucida Sans"/>
                <a:ea typeface="+mn-ea"/>
                <a:cs typeface="+mn-cs"/>
              </a:rPr>
              <a:t>Konceptuální systém </a:t>
            </a:r>
            <a:endParaRPr kumimoji="0" lang="cs-CZ" sz="1800" b="0" i="0" u="none" strike="noStrike" kern="1200" cap="none" spc="-1" normalizeH="0" baseline="0" noProof="0" dirty="0">
              <a:ln>
                <a:noFill/>
              </a:ln>
              <a:solidFill>
                <a:srgbClr val="FFFFFF"/>
              </a:solidFill>
              <a:effectLst/>
              <a:uLnTx/>
              <a:uFill>
                <a:solidFill>
                  <a:srgbClr val="FFFFFF"/>
                </a:solidFill>
              </a:uFill>
              <a:latin typeface="Book Antiqua"/>
              <a:ea typeface="+mn-ea"/>
              <a:cs typeface="+mn-cs"/>
            </a:endParaRPr>
          </a:p>
        </p:txBody>
      </p:sp>
      <p:sp>
        <p:nvSpPr>
          <p:cNvPr id="88" name="TextShape 2">
            <a:extLst>
              <a:ext uri="{FF2B5EF4-FFF2-40B4-BE49-F238E27FC236}">
                <a16:creationId xmlns:a16="http://schemas.microsoft.com/office/drawing/2014/main" id="{0157B4CD-EB23-A42A-AA9D-95A6164EB928}"/>
              </a:ext>
            </a:extLst>
          </p:cNvPr>
          <p:cNvSpPr txBox="1"/>
          <p:nvPr/>
        </p:nvSpPr>
        <p:spPr>
          <a:xfrm>
            <a:off x="382341" y="966240"/>
            <a:ext cx="8399837" cy="5606838"/>
          </a:xfrm>
          <a:prstGeom prst="rect">
            <a:avLst/>
          </a:prstGeom>
          <a:noFill/>
          <a:ln>
            <a:noFill/>
          </a:ln>
        </p:spPr>
        <p:txBody>
          <a:bodyPr lIns="90000" tIns="45000" rIns="90000" bIns="45000"/>
          <a:lstStyle/>
          <a:p>
            <a:pPr marL="48006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cs-CZ" sz="2400" dirty="0">
                <a:effectLst/>
                <a:latin typeface="Book Antiqua" panose="02040602050305030304" pitchFamily="18" charset="0"/>
                <a:ea typeface="Calibri" panose="020F0502020204030204" pitchFamily="34" charset="0"/>
                <a:cs typeface="Times New Roman" panose="02020603050405020304" pitchFamily="18" charset="0"/>
              </a:rPr>
              <a:t>Koncepty se vyvíjejí (překvapivě) z nejabstraktnější úrovně diferenciací k těm nejkonkrétněji diferencovaným pojmům (nikoli naopak): </a:t>
            </a:r>
          </a:p>
          <a:p>
            <a:pPr marL="48006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cs-CZ" sz="2400" dirty="0">
              <a:effectLst/>
              <a:latin typeface="Book Antiqua" panose="02040602050305030304" pitchFamily="18" charset="0"/>
              <a:ea typeface="Calibri" panose="020F0502020204030204" pitchFamily="34" charset="0"/>
              <a:cs typeface="Times New Roman" panose="02020603050405020304" pitchFamily="18" charset="0"/>
            </a:endParaRPr>
          </a:p>
          <a:p>
            <a:pPr marL="48006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cs-CZ" sz="2400" dirty="0">
                <a:effectLst/>
                <a:latin typeface="Book Antiqua" panose="02040602050305030304" pitchFamily="18" charset="0"/>
                <a:ea typeface="Calibri" panose="020F0502020204030204" pitchFamily="34" charset="0"/>
                <a:cs typeface="Times New Roman" panose="02020603050405020304" pitchFamily="18" charset="0"/>
              </a:rPr>
              <a:t>Od odlišení </a:t>
            </a:r>
            <a:r>
              <a:rPr lang="cs-CZ" sz="2400" i="1" dirty="0">
                <a:effectLst/>
                <a:latin typeface="Book Antiqua" panose="02040602050305030304" pitchFamily="18" charset="0"/>
                <a:ea typeface="Calibri" panose="020F0502020204030204" pitchFamily="34" charset="0"/>
                <a:cs typeface="Times New Roman" panose="02020603050405020304" pitchFamily="18" charset="0"/>
              </a:rPr>
              <a:t>živých</a:t>
            </a:r>
            <a:r>
              <a:rPr lang="cs-CZ" sz="2400" dirty="0">
                <a:effectLst/>
                <a:latin typeface="Book Antiqua" panose="02040602050305030304" pitchFamily="18" charset="0"/>
                <a:ea typeface="Calibri" panose="020F0502020204030204" pitchFamily="34" charset="0"/>
                <a:cs typeface="Times New Roman" panose="02020603050405020304" pitchFamily="18" charset="0"/>
              </a:rPr>
              <a:t> (jako </a:t>
            </a:r>
            <a:r>
              <a:rPr lang="cs-CZ" sz="2400" dirty="0" err="1">
                <a:effectLst/>
                <a:latin typeface="Book Antiqua" panose="02040602050305030304" pitchFamily="18" charset="0"/>
                <a:ea typeface="Calibri" panose="020F0502020204030204" pitchFamily="34" charset="0"/>
                <a:cs typeface="Times New Roman" panose="02020603050405020304" pitchFamily="18" charset="0"/>
              </a:rPr>
              <a:t>sebehybatelů</a:t>
            </a:r>
            <a:r>
              <a:rPr lang="cs-CZ" sz="2400" dirty="0">
                <a:effectLst/>
                <a:latin typeface="Book Antiqua" panose="02040602050305030304" pitchFamily="18" charset="0"/>
                <a:ea typeface="Calibri" panose="020F0502020204030204" pitchFamily="34" charset="0"/>
                <a:cs typeface="Times New Roman" panose="02020603050405020304" pitchFamily="18" charset="0"/>
              </a:rPr>
              <a:t>) a </a:t>
            </a:r>
            <a:r>
              <a:rPr lang="cs-CZ" sz="2400" i="1" dirty="0">
                <a:effectLst/>
                <a:latin typeface="Book Antiqua" panose="02040602050305030304" pitchFamily="18" charset="0"/>
                <a:ea typeface="Calibri" panose="020F0502020204030204" pitchFamily="34" charset="0"/>
                <a:cs typeface="Times New Roman" panose="02020603050405020304" pitchFamily="18" charset="0"/>
              </a:rPr>
              <a:t>neživých</a:t>
            </a:r>
            <a:r>
              <a:rPr lang="cs-CZ" sz="2400" dirty="0">
                <a:effectLst/>
                <a:latin typeface="Book Antiqua" panose="02040602050305030304" pitchFamily="18" charset="0"/>
                <a:ea typeface="Calibri" panose="020F0502020204030204" pitchFamily="34" charset="0"/>
                <a:cs typeface="Times New Roman" panose="02020603050405020304" pitchFamily="18" charset="0"/>
              </a:rPr>
              <a:t> objektů v sedmi měsících (</a:t>
            </a:r>
            <a:r>
              <a:rPr lang="cs-CZ" sz="2400" dirty="0" err="1">
                <a:effectLst/>
                <a:latin typeface="Book Antiqua" panose="02040602050305030304" pitchFamily="18" charset="0"/>
                <a:ea typeface="Calibri" panose="020F0502020204030204" pitchFamily="34" charset="0"/>
                <a:cs typeface="Times New Roman" panose="02020603050405020304" pitchFamily="18" charset="0"/>
              </a:rPr>
              <a:t>Mandler</a:t>
            </a:r>
            <a:r>
              <a:rPr lang="cs-CZ" sz="2400" dirty="0">
                <a:effectLst/>
                <a:latin typeface="Book Antiqua" panose="02040602050305030304" pitchFamily="18" charset="0"/>
                <a:ea typeface="Calibri" panose="020F0502020204030204" pitchFamily="34" charset="0"/>
                <a:cs typeface="Times New Roman" panose="02020603050405020304" pitchFamily="18" charset="0"/>
              </a:rPr>
              <a:t>, 2004), </a:t>
            </a:r>
          </a:p>
          <a:p>
            <a:pPr marL="48006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cs-CZ" sz="2400" dirty="0">
                <a:effectLst/>
                <a:latin typeface="Book Antiqua" panose="02040602050305030304" pitchFamily="18" charset="0"/>
                <a:ea typeface="Calibri" panose="020F0502020204030204" pitchFamily="34" charset="0"/>
                <a:cs typeface="Times New Roman" panose="02020603050405020304" pitchFamily="18" charset="0"/>
              </a:rPr>
              <a:t>přes diferenciaci pozemských, létavých a vodních živočichů později. </a:t>
            </a:r>
          </a:p>
          <a:p>
            <a:pPr marL="48006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cs-CZ" sz="2400" dirty="0">
              <a:latin typeface="Book Antiqua" panose="02040602050305030304" pitchFamily="18" charset="0"/>
              <a:ea typeface="Calibri" panose="020F0502020204030204" pitchFamily="34" charset="0"/>
              <a:cs typeface="Times New Roman" panose="02020603050405020304" pitchFamily="18" charset="0"/>
            </a:endParaRPr>
          </a:p>
          <a:p>
            <a:pPr marL="48006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cs-CZ" sz="2400" dirty="0">
                <a:effectLst/>
                <a:latin typeface="Book Antiqua" panose="02040602050305030304" pitchFamily="18" charset="0"/>
                <a:ea typeface="Calibri" panose="020F0502020204030204" pitchFamily="34" charset="0"/>
                <a:cs typeface="Times New Roman" panose="02020603050405020304" pitchFamily="18" charset="0"/>
              </a:rPr>
              <a:t>Jednotlivé domény (</a:t>
            </a:r>
            <a:r>
              <a:rPr lang="cs-CZ" sz="2400" i="1" dirty="0">
                <a:effectLst/>
                <a:latin typeface="Book Antiqua" panose="02040602050305030304" pitchFamily="18" charset="0"/>
                <a:ea typeface="Calibri" panose="020F0502020204030204" pitchFamily="34" charset="0"/>
                <a:cs typeface="Times New Roman" panose="02020603050405020304" pitchFamily="18" charset="0"/>
              </a:rPr>
              <a:t>živí</a:t>
            </a:r>
            <a:r>
              <a:rPr lang="cs-CZ" sz="2400" dirty="0">
                <a:effectLst/>
                <a:latin typeface="Book Antiqua" panose="02040602050305030304" pitchFamily="18" charset="0"/>
                <a:ea typeface="Calibri" panose="020F0502020204030204" pitchFamily="34" charset="0"/>
                <a:cs typeface="Times New Roman" panose="02020603050405020304" pitchFamily="18" charset="0"/>
              </a:rPr>
              <a:t> a </a:t>
            </a:r>
            <a:r>
              <a:rPr lang="cs-CZ" sz="2400" i="1" dirty="0">
                <a:effectLst/>
                <a:latin typeface="Book Antiqua" panose="02040602050305030304" pitchFamily="18" charset="0"/>
                <a:ea typeface="Calibri" panose="020F0502020204030204" pitchFamily="34" charset="0"/>
                <a:cs typeface="Times New Roman" panose="02020603050405020304" pitchFamily="18" charset="0"/>
              </a:rPr>
              <a:t>neživí</a:t>
            </a:r>
            <a:r>
              <a:rPr lang="cs-CZ" sz="2400" dirty="0">
                <a:effectLst/>
                <a:latin typeface="Book Antiqua" panose="02040602050305030304" pitchFamily="18" charset="0"/>
                <a:ea typeface="Calibri" panose="020F0502020204030204" pitchFamily="34" charset="0"/>
                <a:cs typeface="Times New Roman" panose="02020603050405020304" pitchFamily="18" charset="0"/>
              </a:rPr>
              <a:t>, </a:t>
            </a:r>
            <a:r>
              <a:rPr lang="cs-CZ" sz="2400" i="1" dirty="0">
                <a:effectLst/>
                <a:latin typeface="Book Antiqua" panose="02040602050305030304" pitchFamily="18" charset="0"/>
                <a:ea typeface="Calibri" panose="020F0502020204030204" pitchFamily="34" charset="0"/>
                <a:cs typeface="Times New Roman" panose="02020603050405020304" pitchFamily="18" charset="0"/>
              </a:rPr>
              <a:t>přírodní objekty</a:t>
            </a:r>
            <a:r>
              <a:rPr lang="cs-CZ" sz="2400" dirty="0">
                <a:effectLst/>
                <a:latin typeface="Book Antiqua" panose="02040602050305030304" pitchFamily="18" charset="0"/>
                <a:ea typeface="Calibri" panose="020F0502020204030204" pitchFamily="34" charset="0"/>
                <a:cs typeface="Times New Roman" panose="02020603050405020304" pitchFamily="18" charset="0"/>
              </a:rPr>
              <a:t> a </a:t>
            </a:r>
            <a:r>
              <a:rPr lang="cs-CZ" sz="2400" i="1" dirty="0">
                <a:effectLst/>
                <a:latin typeface="Book Antiqua" panose="02040602050305030304" pitchFamily="18" charset="0"/>
                <a:ea typeface="Calibri" panose="020F0502020204030204" pitchFamily="34" charset="0"/>
                <a:cs typeface="Times New Roman" panose="02020603050405020304" pitchFamily="18" charset="0"/>
              </a:rPr>
              <a:t>artefakty</a:t>
            </a:r>
            <a:r>
              <a:rPr lang="cs-CZ" sz="2400" dirty="0">
                <a:effectLst/>
                <a:latin typeface="Book Antiqua" panose="02040602050305030304" pitchFamily="18" charset="0"/>
                <a:ea typeface="Calibri" panose="020F0502020204030204" pitchFamily="34" charset="0"/>
                <a:cs typeface="Times New Roman" panose="02020603050405020304" pitchFamily="18" charset="0"/>
              </a:rPr>
              <a:t>) a jednotlivé pojmy se pak vyvíjejí samostatně na základě individuálních zkušeností (</a:t>
            </a:r>
            <a:r>
              <a:rPr lang="cs-CZ" sz="2400" dirty="0" err="1">
                <a:effectLst/>
                <a:latin typeface="Book Antiqua" panose="02040602050305030304" pitchFamily="18" charset="0"/>
                <a:ea typeface="Calibri" panose="020F0502020204030204" pitchFamily="34" charset="0"/>
                <a:cs typeface="Times New Roman" panose="02020603050405020304" pitchFamily="18" charset="0"/>
              </a:rPr>
              <a:t>Mandler</a:t>
            </a:r>
            <a:r>
              <a:rPr lang="cs-CZ" sz="2400" dirty="0">
                <a:effectLst/>
                <a:latin typeface="Book Antiqua" panose="02040602050305030304" pitchFamily="18" charset="0"/>
                <a:ea typeface="Calibri" panose="020F0502020204030204" pitchFamily="34" charset="0"/>
                <a:cs typeface="Times New Roman" panose="02020603050405020304" pitchFamily="18" charset="0"/>
              </a:rPr>
              <a:t>, 2004). </a:t>
            </a:r>
          </a:p>
          <a:p>
            <a:pPr marL="48006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cs-CZ" sz="2400" b="0" i="0" u="none" strike="noStrike" kern="1200" cap="none" spc="-1" normalizeH="0" baseline="0" noProof="0" dirty="0">
              <a:ln>
                <a:noFill/>
              </a:ln>
              <a:solidFill>
                <a:srgbClr val="FFFFFF"/>
              </a:solidFill>
              <a:uLnTx/>
              <a:uFill>
                <a:solidFill>
                  <a:srgbClr val="FFFFFF"/>
                </a:solidFill>
              </a:uFill>
              <a:latin typeface="Book Antiqua" panose="02040602050305030304" pitchFamily="18" charset="0"/>
              <a:cs typeface="Times New Roman" panose="02020603050405020304" pitchFamily="18" charset="0"/>
            </a:endParaRPr>
          </a:p>
          <a:p>
            <a:pPr marL="48006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cs-CZ" sz="2400" b="0" i="0" u="none" strike="noStrike" kern="1200" cap="none" spc="-1" normalizeH="0" baseline="0" noProof="0" dirty="0">
                <a:ln>
                  <a:noFill/>
                </a:ln>
                <a:solidFill>
                  <a:srgbClr val="FFFFFF"/>
                </a:solidFill>
                <a:uLnTx/>
                <a:uFill>
                  <a:solidFill>
                    <a:srgbClr val="FFFFFF"/>
                  </a:solidFill>
                </a:uFill>
                <a:latin typeface="Book Antiqua" panose="02040602050305030304" pitchFamily="18" charset="0"/>
                <a:cs typeface="Times New Roman" panose="02020603050405020304" pitchFamily="18" charset="0"/>
              </a:rPr>
              <a:t>Odlišení živý/neživý nelze odvodit </a:t>
            </a:r>
            <a:r>
              <a:rPr lang="cs-CZ" sz="2400" spc="-1" dirty="0">
                <a:solidFill>
                  <a:srgbClr val="FFFFFF"/>
                </a:solidFill>
                <a:uFill>
                  <a:solidFill>
                    <a:srgbClr val="FFFFFF"/>
                  </a:solidFill>
                </a:uFill>
                <a:latin typeface="Book Antiqua" panose="02040602050305030304" pitchFamily="18" charset="0"/>
                <a:cs typeface="Times New Roman" panose="02020603050405020304" pitchFamily="18" charset="0"/>
              </a:rPr>
              <a:t>z percepční zkušenosti. Matou nás výjimky.</a:t>
            </a:r>
            <a:endParaRPr kumimoji="0" lang="cs-CZ" sz="2400" b="0" i="0" u="none" strike="noStrike" kern="1200" cap="none" spc="-1" normalizeH="0" baseline="0" noProof="0" dirty="0">
              <a:ln>
                <a:noFill/>
              </a:ln>
              <a:solidFill>
                <a:srgbClr val="FFFFFF"/>
              </a:solidFill>
              <a:effectLst/>
              <a:uLnTx/>
              <a:uFill>
                <a:solidFill>
                  <a:srgbClr val="FFFFFF"/>
                </a:solidFill>
              </a:uFill>
              <a:latin typeface="Book Antiqua" panose="02040602050305030304" pitchFamily="18" charset="0"/>
            </a:endParaRPr>
          </a:p>
        </p:txBody>
      </p:sp>
    </p:spTree>
    <p:extLst>
      <p:ext uri="{BB962C8B-B14F-4D97-AF65-F5344CB8AC3E}">
        <p14:creationId xmlns:p14="http://schemas.microsoft.com/office/powerpoint/2010/main" val="1876225579"/>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13B94741-797E-5272-B79E-E0EBC26DDBCD}"/>
              </a:ext>
            </a:extLst>
          </p:cNvPr>
          <p:cNvSpPr txBox="1"/>
          <p:nvPr/>
        </p:nvSpPr>
        <p:spPr>
          <a:xfrm>
            <a:off x="566382" y="1452814"/>
            <a:ext cx="8011236" cy="4893647"/>
          </a:xfrm>
          <a:prstGeom prst="rect">
            <a:avLst/>
          </a:prstGeom>
          <a:noFill/>
        </p:spPr>
        <p:txBody>
          <a:bodyPr wrap="square">
            <a:spAutoFit/>
          </a:bodyPr>
          <a:lstStyle/>
          <a:p>
            <a:pPr marL="48006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cs-CZ" sz="2600" dirty="0">
                <a:effectLst/>
                <a:latin typeface="Book Antiqua" panose="02040602050305030304" pitchFamily="18" charset="0"/>
                <a:ea typeface="Calibri" panose="020F0502020204030204" pitchFamily="34" charset="0"/>
                <a:cs typeface="Times New Roman" panose="02020603050405020304" pitchFamily="18" charset="0"/>
              </a:rPr>
              <a:t>Konceptuální systém je „otevřenou databází, z níž získáváme – jde-li vše dobře – informace z minulosti a fakta, která potřebujeme k myšlení a plánování. </a:t>
            </a:r>
          </a:p>
          <a:p>
            <a:pPr marL="48006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cs-CZ" sz="2600" dirty="0">
                <a:effectLst/>
                <a:latin typeface="Book Antiqua" panose="02040602050305030304" pitchFamily="18" charset="0"/>
                <a:ea typeface="Calibri" panose="020F0502020204030204" pitchFamily="34" charset="0"/>
                <a:cs typeface="Times New Roman" panose="02020603050405020304" pitchFamily="18" charset="0"/>
              </a:rPr>
              <a:t>Je to luxusní systém, depozitář vědění, jenž nám umožňuje vyšší kognitivní procesy.“ (</a:t>
            </a:r>
            <a:r>
              <a:rPr lang="cs-CZ" sz="2600" dirty="0" err="1">
                <a:effectLst/>
                <a:latin typeface="Book Antiqua" panose="02040602050305030304" pitchFamily="18" charset="0"/>
                <a:ea typeface="Calibri" panose="020F0502020204030204" pitchFamily="34" charset="0"/>
                <a:cs typeface="Times New Roman" panose="02020603050405020304" pitchFamily="18" charset="0"/>
              </a:rPr>
              <a:t>Mandler</a:t>
            </a:r>
            <a:r>
              <a:rPr lang="cs-CZ" sz="2600" dirty="0">
                <a:effectLst/>
                <a:latin typeface="Book Antiqua" panose="02040602050305030304" pitchFamily="18" charset="0"/>
                <a:ea typeface="Calibri" panose="020F0502020204030204" pitchFamily="34" charset="0"/>
                <a:cs typeface="Times New Roman" panose="02020603050405020304" pitchFamily="18" charset="0"/>
              </a:rPr>
              <a:t>, 2004, s. 198) </a:t>
            </a:r>
          </a:p>
          <a:p>
            <a:pPr marL="48006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cs-CZ" sz="2600" dirty="0">
              <a:effectLst/>
              <a:latin typeface="Book Antiqua" panose="02040602050305030304" pitchFamily="18" charset="0"/>
              <a:ea typeface="Calibri" panose="020F0502020204030204" pitchFamily="34" charset="0"/>
              <a:cs typeface="Times New Roman" panose="02020603050405020304" pitchFamily="18" charset="0"/>
            </a:endParaRPr>
          </a:p>
          <a:p>
            <a:pPr marL="48006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cs-CZ" sz="2600" dirty="0">
                <a:effectLst/>
                <a:latin typeface="Book Antiqua" panose="02040602050305030304" pitchFamily="18" charset="0"/>
                <a:ea typeface="Calibri" panose="020F0502020204030204" pitchFamily="34" charset="0"/>
                <a:cs typeface="Times New Roman" panose="02020603050405020304" pitchFamily="18" charset="0"/>
              </a:rPr>
              <a:t>Koncepty vznikají na základě kategorizace. Koncepty jsou pro vědomí i nevědomí přístupné (při vnímání, pro účely myšlení, řešení problémů, úsudků (inferencí), vzpomínání atd.). </a:t>
            </a:r>
          </a:p>
        </p:txBody>
      </p:sp>
      <p:sp>
        <p:nvSpPr>
          <p:cNvPr id="4" name="TextShape 1">
            <a:extLst>
              <a:ext uri="{FF2B5EF4-FFF2-40B4-BE49-F238E27FC236}">
                <a16:creationId xmlns:a16="http://schemas.microsoft.com/office/drawing/2014/main" id="{6C4313EF-A0FC-0F6A-8A8E-10FF46BD8D51}"/>
              </a:ext>
            </a:extLst>
          </p:cNvPr>
          <p:cNvSpPr txBox="1"/>
          <p:nvPr/>
        </p:nvSpPr>
        <p:spPr>
          <a:xfrm>
            <a:off x="457380" y="511539"/>
            <a:ext cx="8229240" cy="777600"/>
          </a:xfrm>
          <a:prstGeom prst="rect">
            <a:avLst/>
          </a:prstGeom>
          <a:noFill/>
          <a:ln>
            <a:noFill/>
          </a:ln>
        </p:spPr>
        <p:txBody>
          <a:bodyPr lIns="90000" tIns="45000" rIns="90000" bIns="4500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4100" b="1" i="0" u="none" strike="noStrike" kern="1200" cap="none" spc="-1" normalizeH="0" baseline="0" noProof="0" dirty="0">
                <a:ln>
                  <a:noFill/>
                </a:ln>
                <a:solidFill>
                  <a:srgbClr val="E9D596"/>
                </a:solidFill>
                <a:effectLst/>
                <a:uLnTx/>
                <a:uFill>
                  <a:solidFill>
                    <a:srgbClr val="FFFFFF"/>
                  </a:solidFill>
                </a:uFill>
                <a:latin typeface="Lucida Sans"/>
                <a:ea typeface="+mn-ea"/>
                <a:cs typeface="+mn-cs"/>
              </a:rPr>
              <a:t>Konceptuální systém </a:t>
            </a:r>
            <a:endParaRPr kumimoji="0" lang="cs-CZ" sz="1800" b="0" i="0" u="none" strike="noStrike" kern="1200" cap="none" spc="-1" normalizeH="0" baseline="0" noProof="0" dirty="0">
              <a:ln>
                <a:noFill/>
              </a:ln>
              <a:solidFill>
                <a:srgbClr val="FFFFFF"/>
              </a:solidFill>
              <a:effectLst/>
              <a:uLnTx/>
              <a:uFill>
                <a:solidFill>
                  <a:srgbClr val="FFFFFF"/>
                </a:solidFill>
              </a:uFill>
              <a:latin typeface="Book Antiqua"/>
              <a:ea typeface="+mn-ea"/>
              <a:cs typeface="+mn-cs"/>
            </a:endParaRPr>
          </a:p>
        </p:txBody>
      </p:sp>
    </p:spTree>
    <p:extLst>
      <p:ext uri="{BB962C8B-B14F-4D97-AF65-F5344CB8AC3E}">
        <p14:creationId xmlns:p14="http://schemas.microsoft.com/office/powerpoint/2010/main" val="384068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CC408F-54A6-B7DA-03B8-5D5C2D5DB383}"/>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3987269B-2519-1E2C-66A1-B187F4D1038F}"/>
              </a:ext>
            </a:extLst>
          </p:cNvPr>
          <p:cNvSpPr>
            <a:spLocks noGrp="1"/>
          </p:cNvSpPr>
          <p:nvPr>
            <p:ph type="title"/>
          </p:nvPr>
        </p:nvSpPr>
        <p:spPr>
          <a:xfrm>
            <a:off x="628649" y="365126"/>
            <a:ext cx="8133205" cy="835877"/>
          </a:xfrm>
        </p:spPr>
        <p:txBody>
          <a:bodyPr/>
          <a:lstStyle/>
          <a:p>
            <a:endParaRPr lang="cs-CZ" dirty="0"/>
          </a:p>
        </p:txBody>
      </p:sp>
      <p:sp>
        <p:nvSpPr>
          <p:cNvPr id="5" name="TextovéPole 4">
            <a:extLst>
              <a:ext uri="{FF2B5EF4-FFF2-40B4-BE49-F238E27FC236}">
                <a16:creationId xmlns:a16="http://schemas.microsoft.com/office/drawing/2014/main" id="{485C9429-F9ED-0BA1-F016-FC4F850A5686}"/>
              </a:ext>
            </a:extLst>
          </p:cNvPr>
          <p:cNvSpPr txBox="1"/>
          <p:nvPr/>
        </p:nvSpPr>
        <p:spPr>
          <a:xfrm>
            <a:off x="1394341" y="3120955"/>
            <a:ext cx="1009935" cy="646331"/>
          </a:xfrm>
          <a:prstGeom prst="rect">
            <a:avLst/>
          </a:prstGeom>
          <a:noFill/>
        </p:spPr>
        <p:txBody>
          <a:bodyPr wrap="square" rtlCol="0">
            <a:spAutoFit/>
          </a:bodyPr>
          <a:lstStyle/>
          <a:p>
            <a:r>
              <a:rPr lang="cs-CZ" sz="3600" dirty="0"/>
              <a:t>věci</a:t>
            </a:r>
          </a:p>
        </p:txBody>
      </p:sp>
      <p:sp>
        <p:nvSpPr>
          <p:cNvPr id="6" name="TextovéPole 5">
            <a:extLst>
              <a:ext uri="{FF2B5EF4-FFF2-40B4-BE49-F238E27FC236}">
                <a16:creationId xmlns:a16="http://schemas.microsoft.com/office/drawing/2014/main" id="{74C0E266-44DC-01CC-4A3B-675C8123131D}"/>
              </a:ext>
            </a:extLst>
          </p:cNvPr>
          <p:cNvSpPr txBox="1"/>
          <p:nvPr/>
        </p:nvSpPr>
        <p:spPr>
          <a:xfrm>
            <a:off x="3472210" y="3045750"/>
            <a:ext cx="1182806" cy="646331"/>
          </a:xfrm>
          <a:prstGeom prst="rect">
            <a:avLst/>
          </a:prstGeom>
          <a:noFill/>
        </p:spPr>
        <p:txBody>
          <a:bodyPr wrap="square" rtlCol="0">
            <a:spAutoFit/>
          </a:bodyPr>
          <a:lstStyle/>
          <a:p>
            <a:r>
              <a:rPr lang="cs-CZ" sz="3600" dirty="0"/>
              <a:t>slova</a:t>
            </a:r>
          </a:p>
        </p:txBody>
      </p:sp>
      <p:sp>
        <p:nvSpPr>
          <p:cNvPr id="7" name="TextovéPole 6">
            <a:extLst>
              <a:ext uri="{FF2B5EF4-FFF2-40B4-BE49-F238E27FC236}">
                <a16:creationId xmlns:a16="http://schemas.microsoft.com/office/drawing/2014/main" id="{E3AAD9F8-02AC-0BF0-265F-AF980D63CCD0}"/>
              </a:ext>
            </a:extLst>
          </p:cNvPr>
          <p:cNvSpPr txBox="1"/>
          <p:nvPr/>
        </p:nvSpPr>
        <p:spPr>
          <a:xfrm>
            <a:off x="5770727" y="3120955"/>
            <a:ext cx="2463422" cy="646331"/>
          </a:xfrm>
          <a:prstGeom prst="rect">
            <a:avLst/>
          </a:prstGeom>
          <a:noFill/>
        </p:spPr>
        <p:txBody>
          <a:bodyPr wrap="square" rtlCol="0">
            <a:spAutoFit/>
          </a:bodyPr>
          <a:lstStyle/>
          <a:p>
            <a:r>
              <a:rPr lang="cs-CZ" sz="3600" dirty="0"/>
              <a:t>význam slov</a:t>
            </a:r>
          </a:p>
        </p:txBody>
      </p:sp>
      <p:cxnSp>
        <p:nvCxnSpPr>
          <p:cNvPr id="9" name="Přímá spojnice 8">
            <a:extLst>
              <a:ext uri="{FF2B5EF4-FFF2-40B4-BE49-F238E27FC236}">
                <a16:creationId xmlns:a16="http://schemas.microsoft.com/office/drawing/2014/main" id="{BD66B0C3-DEF1-E86B-80C7-5F445527B019}"/>
              </a:ext>
            </a:extLst>
          </p:cNvPr>
          <p:cNvCxnSpPr>
            <a:cxnSpLocks/>
          </p:cNvCxnSpPr>
          <p:nvPr/>
        </p:nvCxnSpPr>
        <p:spPr>
          <a:xfrm flipH="1">
            <a:off x="2839862" y="2765138"/>
            <a:ext cx="18185" cy="2690565"/>
          </a:xfrm>
          <a:prstGeom prst="line">
            <a:avLst/>
          </a:prstGeom>
          <a:ln w="762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Přímá spojnice 11">
            <a:extLst>
              <a:ext uri="{FF2B5EF4-FFF2-40B4-BE49-F238E27FC236}">
                <a16:creationId xmlns:a16="http://schemas.microsoft.com/office/drawing/2014/main" id="{7F03BA57-0E55-652B-E6A4-FED286E63772}"/>
              </a:ext>
            </a:extLst>
          </p:cNvPr>
          <p:cNvCxnSpPr>
            <a:cxnSpLocks/>
          </p:cNvCxnSpPr>
          <p:nvPr/>
        </p:nvCxnSpPr>
        <p:spPr>
          <a:xfrm>
            <a:off x="5265755" y="2815357"/>
            <a:ext cx="0" cy="2688610"/>
          </a:xfrm>
          <a:prstGeom prst="line">
            <a:avLst/>
          </a:prstGeom>
          <a:ln w="762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3" name="TextovéPole 2">
            <a:extLst>
              <a:ext uri="{FF2B5EF4-FFF2-40B4-BE49-F238E27FC236}">
                <a16:creationId xmlns:a16="http://schemas.microsoft.com/office/drawing/2014/main" id="{30C7BD4C-0C70-ACE1-6F2E-362625B57D3B}"/>
              </a:ext>
            </a:extLst>
          </p:cNvPr>
          <p:cNvSpPr txBox="1"/>
          <p:nvPr/>
        </p:nvSpPr>
        <p:spPr>
          <a:xfrm>
            <a:off x="891645" y="3848811"/>
            <a:ext cx="1951627" cy="954107"/>
          </a:xfrm>
          <a:prstGeom prst="rect">
            <a:avLst/>
          </a:prstGeom>
          <a:noFill/>
        </p:spPr>
        <p:txBody>
          <a:bodyPr wrap="square" rtlCol="0">
            <a:spAutoFit/>
          </a:bodyPr>
          <a:lstStyle/>
          <a:p>
            <a:r>
              <a:rPr lang="cs-CZ" sz="2800" dirty="0"/>
              <a:t>reference</a:t>
            </a:r>
          </a:p>
          <a:p>
            <a:r>
              <a:rPr lang="cs-CZ" sz="2800" dirty="0" err="1"/>
              <a:t>Bedeutung</a:t>
            </a:r>
            <a:endParaRPr lang="cs-CZ" sz="2800" dirty="0"/>
          </a:p>
        </p:txBody>
      </p:sp>
      <p:sp>
        <p:nvSpPr>
          <p:cNvPr id="11" name="TextovéPole 10">
            <a:extLst>
              <a:ext uri="{FF2B5EF4-FFF2-40B4-BE49-F238E27FC236}">
                <a16:creationId xmlns:a16="http://schemas.microsoft.com/office/drawing/2014/main" id="{AB28252E-D6FE-0E4E-47E1-C1C39C233E0A}"/>
              </a:ext>
            </a:extLst>
          </p:cNvPr>
          <p:cNvSpPr txBox="1"/>
          <p:nvPr/>
        </p:nvSpPr>
        <p:spPr>
          <a:xfrm>
            <a:off x="5645192" y="3848953"/>
            <a:ext cx="3239500" cy="523220"/>
          </a:xfrm>
          <a:prstGeom prst="rect">
            <a:avLst/>
          </a:prstGeom>
          <a:noFill/>
        </p:spPr>
        <p:txBody>
          <a:bodyPr wrap="square" rtlCol="0">
            <a:spAutoFit/>
          </a:bodyPr>
          <a:lstStyle/>
          <a:p>
            <a:r>
              <a:rPr lang="cs-CZ" sz="2800" dirty="0"/>
              <a:t>smysl (</a:t>
            </a:r>
            <a:r>
              <a:rPr lang="cs-CZ" sz="2800" dirty="0" err="1"/>
              <a:t>sense</a:t>
            </a:r>
            <a:r>
              <a:rPr lang="cs-CZ" sz="2800" dirty="0"/>
              <a:t>, </a:t>
            </a:r>
            <a:r>
              <a:rPr lang="cs-CZ" sz="2800" dirty="0" err="1"/>
              <a:t>Sinn</a:t>
            </a:r>
            <a:r>
              <a:rPr lang="cs-CZ" sz="2800" dirty="0"/>
              <a:t>)</a:t>
            </a:r>
          </a:p>
        </p:txBody>
      </p:sp>
      <p:sp>
        <p:nvSpPr>
          <p:cNvPr id="14" name="TextovéPole 13">
            <a:extLst>
              <a:ext uri="{FF2B5EF4-FFF2-40B4-BE49-F238E27FC236}">
                <a16:creationId xmlns:a16="http://schemas.microsoft.com/office/drawing/2014/main" id="{F098A3D3-B5DF-D802-4D69-69DF8503AA25}"/>
              </a:ext>
            </a:extLst>
          </p:cNvPr>
          <p:cNvSpPr txBox="1"/>
          <p:nvPr/>
        </p:nvSpPr>
        <p:spPr>
          <a:xfrm>
            <a:off x="3030932" y="3848811"/>
            <a:ext cx="1951628" cy="523220"/>
          </a:xfrm>
          <a:prstGeom prst="rect">
            <a:avLst/>
          </a:prstGeom>
          <a:noFill/>
        </p:spPr>
        <p:txBody>
          <a:bodyPr wrap="square" rtlCol="0">
            <a:spAutoFit/>
          </a:bodyPr>
          <a:lstStyle/>
          <a:p>
            <a:r>
              <a:rPr lang="cs-CZ" sz="2800" dirty="0" err="1"/>
              <a:t>foné</a:t>
            </a:r>
            <a:r>
              <a:rPr lang="cs-CZ" sz="2800" dirty="0"/>
              <a:t>, </a:t>
            </a:r>
            <a:r>
              <a:rPr lang="cs-CZ" sz="2800" dirty="0" err="1"/>
              <a:t>parole</a:t>
            </a:r>
            <a:endParaRPr lang="cs-CZ" sz="2800" dirty="0"/>
          </a:p>
        </p:txBody>
      </p:sp>
      <p:sp>
        <p:nvSpPr>
          <p:cNvPr id="15" name="TextovéPole 14">
            <a:extLst>
              <a:ext uri="{FF2B5EF4-FFF2-40B4-BE49-F238E27FC236}">
                <a16:creationId xmlns:a16="http://schemas.microsoft.com/office/drawing/2014/main" id="{EC746DC0-5320-6DDC-B1D4-6A6E479A9F70}"/>
              </a:ext>
            </a:extLst>
          </p:cNvPr>
          <p:cNvSpPr txBox="1"/>
          <p:nvPr/>
        </p:nvSpPr>
        <p:spPr>
          <a:xfrm>
            <a:off x="3030932" y="1338546"/>
            <a:ext cx="1951628" cy="646331"/>
          </a:xfrm>
          <a:prstGeom prst="rect">
            <a:avLst/>
          </a:prstGeom>
          <a:noFill/>
        </p:spPr>
        <p:txBody>
          <a:bodyPr wrap="square" rtlCol="0">
            <a:spAutoFit/>
          </a:bodyPr>
          <a:lstStyle/>
          <a:p>
            <a:pPr algn="ctr"/>
            <a:r>
              <a:rPr lang="cs-CZ" sz="3600" b="1" dirty="0"/>
              <a:t>pojem</a:t>
            </a:r>
          </a:p>
        </p:txBody>
      </p:sp>
      <p:cxnSp>
        <p:nvCxnSpPr>
          <p:cNvPr id="8" name="Přímá spojnice se šipkou 7">
            <a:extLst>
              <a:ext uri="{FF2B5EF4-FFF2-40B4-BE49-F238E27FC236}">
                <a16:creationId xmlns:a16="http://schemas.microsoft.com/office/drawing/2014/main" id="{C76390EC-9B59-50BF-268E-8F021106BF8B}"/>
              </a:ext>
            </a:extLst>
          </p:cNvPr>
          <p:cNvCxnSpPr>
            <a:cxnSpLocks/>
          </p:cNvCxnSpPr>
          <p:nvPr/>
        </p:nvCxnSpPr>
        <p:spPr>
          <a:xfrm flipH="1">
            <a:off x="2088107" y="1984877"/>
            <a:ext cx="942825" cy="780261"/>
          </a:xfrm>
          <a:prstGeom prst="straightConnector1">
            <a:avLst/>
          </a:prstGeom>
          <a:ln w="762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3" name="Přímá spojnice se šipkou 12">
            <a:extLst>
              <a:ext uri="{FF2B5EF4-FFF2-40B4-BE49-F238E27FC236}">
                <a16:creationId xmlns:a16="http://schemas.microsoft.com/office/drawing/2014/main" id="{BE644D4B-5408-7967-4848-52D594BD1209}"/>
              </a:ext>
            </a:extLst>
          </p:cNvPr>
          <p:cNvCxnSpPr>
            <a:cxnSpLocks/>
          </p:cNvCxnSpPr>
          <p:nvPr/>
        </p:nvCxnSpPr>
        <p:spPr>
          <a:xfrm>
            <a:off x="4979149" y="1984877"/>
            <a:ext cx="1551876" cy="808531"/>
          </a:xfrm>
          <a:prstGeom prst="straightConnector1">
            <a:avLst/>
          </a:prstGeom>
          <a:ln w="762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6" name="Přímá spojnice se šipkou 15">
            <a:extLst>
              <a:ext uri="{FF2B5EF4-FFF2-40B4-BE49-F238E27FC236}">
                <a16:creationId xmlns:a16="http://schemas.microsoft.com/office/drawing/2014/main" id="{BA00C656-DC4E-2F28-171A-9349BEA4E2C0}"/>
              </a:ext>
            </a:extLst>
          </p:cNvPr>
          <p:cNvCxnSpPr>
            <a:cxnSpLocks/>
          </p:cNvCxnSpPr>
          <p:nvPr/>
        </p:nvCxnSpPr>
        <p:spPr>
          <a:xfrm>
            <a:off x="4063613" y="2047215"/>
            <a:ext cx="0" cy="998535"/>
          </a:xfrm>
          <a:prstGeom prst="straightConnector1">
            <a:avLst/>
          </a:prstGeom>
          <a:ln w="76200">
            <a:headEnd type="triangle"/>
            <a:tailEnd type="triangle"/>
          </a:ln>
        </p:spPr>
        <p:style>
          <a:lnRef idx="1">
            <a:schemeClr val="accent1"/>
          </a:lnRef>
          <a:fillRef idx="0">
            <a:schemeClr val="accent1"/>
          </a:fillRef>
          <a:effectRef idx="0">
            <a:schemeClr val="accent1"/>
          </a:effectRef>
          <a:fontRef idx="minor">
            <a:schemeClr val="tx1"/>
          </a:fontRef>
        </p:style>
      </p:cxnSp>
      <p:sp>
        <p:nvSpPr>
          <p:cNvPr id="20" name="TextovéPole 19">
            <a:extLst>
              <a:ext uri="{FF2B5EF4-FFF2-40B4-BE49-F238E27FC236}">
                <a16:creationId xmlns:a16="http://schemas.microsoft.com/office/drawing/2014/main" id="{E6CD2DDA-E26F-2084-1729-774B15F5E3DF}"/>
              </a:ext>
            </a:extLst>
          </p:cNvPr>
          <p:cNvSpPr txBox="1"/>
          <p:nvPr/>
        </p:nvSpPr>
        <p:spPr>
          <a:xfrm>
            <a:off x="214952" y="1847334"/>
            <a:ext cx="2299640" cy="646331"/>
          </a:xfrm>
          <a:prstGeom prst="rect">
            <a:avLst/>
          </a:prstGeom>
          <a:noFill/>
        </p:spPr>
        <p:txBody>
          <a:bodyPr wrap="square" rtlCol="0">
            <a:spAutoFit/>
          </a:bodyPr>
          <a:lstStyle/>
          <a:p>
            <a:r>
              <a:rPr lang="cs-CZ" dirty="0"/>
              <a:t>extenze pojmu, výčet všech zástupců</a:t>
            </a:r>
          </a:p>
        </p:txBody>
      </p:sp>
      <p:sp>
        <p:nvSpPr>
          <p:cNvPr id="21" name="TextovéPole 20">
            <a:extLst>
              <a:ext uri="{FF2B5EF4-FFF2-40B4-BE49-F238E27FC236}">
                <a16:creationId xmlns:a16="http://schemas.microsoft.com/office/drawing/2014/main" id="{DA46B1FA-FADC-EE5B-02AF-78E3BE541A07}"/>
              </a:ext>
            </a:extLst>
          </p:cNvPr>
          <p:cNvSpPr txBox="1"/>
          <p:nvPr/>
        </p:nvSpPr>
        <p:spPr>
          <a:xfrm>
            <a:off x="2950178" y="2406781"/>
            <a:ext cx="2506635" cy="369332"/>
          </a:xfrm>
          <a:prstGeom prst="rect">
            <a:avLst/>
          </a:prstGeom>
          <a:noFill/>
        </p:spPr>
        <p:txBody>
          <a:bodyPr wrap="square" rtlCol="0">
            <a:spAutoFit/>
          </a:bodyPr>
          <a:lstStyle/>
          <a:p>
            <a:r>
              <a:rPr lang="cs-CZ" dirty="0"/>
              <a:t>označení/jméno pojmu</a:t>
            </a:r>
          </a:p>
        </p:txBody>
      </p:sp>
      <p:sp>
        <p:nvSpPr>
          <p:cNvPr id="22" name="TextovéPole 21">
            <a:extLst>
              <a:ext uri="{FF2B5EF4-FFF2-40B4-BE49-F238E27FC236}">
                <a16:creationId xmlns:a16="http://schemas.microsoft.com/office/drawing/2014/main" id="{EB7F2798-BBA9-F7CA-6F8D-E92D54D75A4D}"/>
              </a:ext>
            </a:extLst>
          </p:cNvPr>
          <p:cNvSpPr txBox="1"/>
          <p:nvPr/>
        </p:nvSpPr>
        <p:spPr>
          <a:xfrm>
            <a:off x="5783221" y="1164546"/>
            <a:ext cx="3183646" cy="1477328"/>
          </a:xfrm>
          <a:prstGeom prst="rect">
            <a:avLst/>
          </a:prstGeom>
          <a:noFill/>
        </p:spPr>
        <p:txBody>
          <a:bodyPr wrap="square" rtlCol="0">
            <a:spAutoFit/>
          </a:bodyPr>
          <a:lstStyle/>
          <a:p>
            <a:r>
              <a:rPr lang="cs-CZ" dirty="0"/>
              <a:t>motivace pojmenování = vztah k jinému pojmu; </a:t>
            </a:r>
          </a:p>
          <a:p>
            <a:r>
              <a:rPr lang="cs-CZ" dirty="0"/>
              <a:t>přenesený význam, metafora;</a:t>
            </a:r>
          </a:p>
          <a:p>
            <a:r>
              <a:rPr lang="cs-CZ" dirty="0" err="1"/>
              <a:t>senzoricko</a:t>
            </a:r>
            <a:r>
              <a:rPr lang="cs-CZ" dirty="0"/>
              <a:t> funkcionální reprezentace </a:t>
            </a:r>
          </a:p>
        </p:txBody>
      </p:sp>
    </p:spTree>
    <p:extLst>
      <p:ext uri="{BB962C8B-B14F-4D97-AF65-F5344CB8AC3E}">
        <p14:creationId xmlns:p14="http://schemas.microsoft.com/office/powerpoint/2010/main" val="18139069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TextShape 1"/>
          <p:cNvSpPr txBox="1"/>
          <p:nvPr/>
        </p:nvSpPr>
        <p:spPr>
          <a:xfrm>
            <a:off x="457380" y="488891"/>
            <a:ext cx="8229240" cy="777600"/>
          </a:xfrm>
          <a:prstGeom prst="rect">
            <a:avLst/>
          </a:prstGeom>
          <a:noFill/>
          <a:ln>
            <a:noFill/>
          </a:ln>
        </p:spPr>
        <p:txBody>
          <a:bodyPr lIns="90000" tIns="45000" rIns="90000" bIns="4500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4100" b="1" i="0" u="none" strike="noStrike" kern="1200" cap="none" spc="-1" normalizeH="0" baseline="0" noProof="0" dirty="0">
                <a:ln>
                  <a:noFill/>
                </a:ln>
                <a:solidFill>
                  <a:srgbClr val="E9D596"/>
                </a:solidFill>
                <a:effectLst/>
                <a:uLnTx/>
                <a:uFill>
                  <a:solidFill>
                    <a:srgbClr val="FFFFFF"/>
                  </a:solidFill>
                </a:uFill>
                <a:latin typeface="Lucida Sans"/>
                <a:ea typeface="+mn-ea"/>
                <a:cs typeface="+mn-cs"/>
              </a:rPr>
              <a:t>Co je konceptuální systém (KO.S)?</a:t>
            </a:r>
            <a:endParaRPr kumimoji="0" lang="cs-CZ" sz="1800" b="0" i="0" u="none" strike="noStrike" kern="1200" cap="none" spc="-1" normalizeH="0" baseline="0" noProof="0" dirty="0">
              <a:ln>
                <a:noFill/>
              </a:ln>
              <a:solidFill>
                <a:srgbClr val="FFFFFF"/>
              </a:solidFill>
              <a:effectLst/>
              <a:uLnTx/>
              <a:uFill>
                <a:solidFill>
                  <a:srgbClr val="FFFFFF"/>
                </a:solidFill>
              </a:uFill>
              <a:latin typeface="Book Antiqua"/>
              <a:ea typeface="+mn-ea"/>
              <a:cs typeface="+mn-cs"/>
            </a:endParaRPr>
          </a:p>
        </p:txBody>
      </p:sp>
      <p:sp>
        <p:nvSpPr>
          <p:cNvPr id="88" name="TextShape 2"/>
          <p:cNvSpPr txBox="1"/>
          <p:nvPr/>
        </p:nvSpPr>
        <p:spPr>
          <a:xfrm>
            <a:off x="402657" y="1501254"/>
            <a:ext cx="8399837" cy="4981433"/>
          </a:xfrm>
          <a:prstGeom prst="rect">
            <a:avLst/>
          </a:prstGeom>
          <a:noFill/>
          <a:ln>
            <a:noFill/>
          </a:ln>
        </p:spPr>
        <p:txBody>
          <a:bodyPr lIns="90000" tIns="45000" rIns="90000" bIns="45000"/>
          <a:lstStyle/>
          <a:p>
            <a:pPr marL="59436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cs-CZ" sz="2200" spc="-1" dirty="0">
                <a:solidFill>
                  <a:srgbClr val="FFFFFF"/>
                </a:solidFill>
                <a:uFill>
                  <a:solidFill>
                    <a:srgbClr val="FFFFFF"/>
                  </a:solidFill>
                </a:uFill>
                <a:latin typeface="Book Antiqua"/>
              </a:rPr>
              <a:t>K</a:t>
            </a:r>
            <a:r>
              <a:rPr kumimoji="0" lang="cs-CZ" sz="2200" b="0" i="0" u="none" strike="noStrike" kern="1200" cap="none" spc="-1" normalizeH="0" baseline="0" noProof="0" dirty="0" err="1">
                <a:ln>
                  <a:noFill/>
                </a:ln>
                <a:solidFill>
                  <a:srgbClr val="FFFFFF"/>
                </a:solidFill>
                <a:effectLst/>
                <a:uLnTx/>
                <a:uFill>
                  <a:solidFill>
                    <a:srgbClr val="FFFFFF"/>
                  </a:solidFill>
                </a:uFill>
                <a:latin typeface="Book Antiqua"/>
                <a:ea typeface="+mn-ea"/>
                <a:cs typeface="+mn-cs"/>
              </a:rPr>
              <a:t>onceptuální</a:t>
            </a:r>
            <a:r>
              <a:rPr kumimoji="0" lang="cs-CZ" sz="2200" b="0" i="0" u="none" strike="noStrike" kern="1200" cap="none" spc="-1" normalizeH="0" baseline="0" noProof="0" dirty="0">
                <a:ln>
                  <a:noFill/>
                </a:ln>
                <a:solidFill>
                  <a:srgbClr val="FFFFFF"/>
                </a:solidFill>
                <a:effectLst/>
                <a:uLnTx/>
                <a:uFill>
                  <a:solidFill>
                    <a:srgbClr val="FFFFFF"/>
                  </a:solidFill>
                </a:uFill>
                <a:latin typeface="Book Antiqua"/>
                <a:ea typeface="+mn-ea"/>
                <a:cs typeface="+mn-cs"/>
              </a:rPr>
              <a:t> systém</a:t>
            </a:r>
            <a:r>
              <a:rPr lang="cs-CZ" sz="2200" spc="-1" dirty="0">
                <a:solidFill>
                  <a:srgbClr val="FFFFFF"/>
                </a:solidFill>
                <a:uFill>
                  <a:solidFill>
                    <a:srgbClr val="FFFFFF"/>
                  </a:solidFill>
                </a:uFill>
                <a:latin typeface="Book Antiqua"/>
              </a:rPr>
              <a:t> a</a:t>
            </a:r>
            <a:r>
              <a:rPr kumimoji="0" lang="cs-CZ" sz="2200" b="0" i="0" u="none" strike="noStrike" kern="1200" cap="none" spc="-1" normalizeH="0" baseline="0" noProof="0" dirty="0">
                <a:ln>
                  <a:noFill/>
                </a:ln>
                <a:solidFill>
                  <a:srgbClr val="FFFFFF"/>
                </a:solidFill>
                <a:effectLst/>
                <a:uLnTx/>
                <a:uFill>
                  <a:solidFill>
                    <a:srgbClr val="FFFFFF"/>
                  </a:solidFill>
                </a:uFill>
                <a:latin typeface="Book Antiqua"/>
                <a:ea typeface="+mn-ea"/>
                <a:cs typeface="+mn-cs"/>
              </a:rPr>
              <a:t> mentální reprezentace světa jsou v zásadě </a:t>
            </a:r>
            <a:r>
              <a:rPr kumimoji="0" lang="cs-CZ" sz="2200" i="0" u="none" strike="noStrike" kern="1200" cap="none" spc="-1" normalizeH="0" baseline="0" noProof="0" dirty="0">
                <a:ln>
                  <a:noFill/>
                </a:ln>
                <a:solidFill>
                  <a:srgbClr val="FFFFFF"/>
                </a:solidFill>
                <a:effectLst/>
                <a:uLnTx/>
                <a:uFill>
                  <a:solidFill>
                    <a:srgbClr val="FFFFFF"/>
                  </a:solidFill>
                </a:uFill>
                <a:latin typeface="Book Antiqua"/>
                <a:ea typeface="+mn-ea"/>
                <a:cs typeface="+mn-cs"/>
              </a:rPr>
              <a:t>synonyma</a:t>
            </a:r>
            <a:r>
              <a:rPr kumimoji="0" lang="cs-CZ" sz="2200" b="0" i="0" u="none" strike="noStrike" kern="1200" cap="none" spc="-1" normalizeH="0" baseline="0" noProof="0" dirty="0">
                <a:ln>
                  <a:noFill/>
                </a:ln>
                <a:solidFill>
                  <a:srgbClr val="FFFFFF"/>
                </a:solidFill>
                <a:effectLst/>
                <a:uLnTx/>
                <a:uFill>
                  <a:solidFill>
                    <a:srgbClr val="FFFFFF"/>
                  </a:solidFill>
                </a:uFill>
                <a:latin typeface="Book Antiqua"/>
                <a:ea typeface="+mn-ea"/>
                <a:cs typeface="+mn-cs"/>
              </a:rPr>
              <a:t>. </a:t>
            </a:r>
          </a:p>
          <a:p>
            <a:pPr marL="59436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cs-CZ" sz="2200" b="0" i="0" u="none" strike="noStrike" kern="1200" cap="none" spc="-1" normalizeH="0" baseline="0" noProof="0" dirty="0">
              <a:ln>
                <a:noFill/>
              </a:ln>
              <a:solidFill>
                <a:srgbClr val="FFFFFF"/>
              </a:solidFill>
              <a:effectLst/>
              <a:uLnTx/>
              <a:uFill>
                <a:solidFill>
                  <a:srgbClr val="FFFFFF"/>
                </a:solidFill>
              </a:uFill>
              <a:latin typeface="Book Antiqua"/>
              <a:ea typeface="+mn-ea"/>
              <a:cs typeface="+mn-cs"/>
            </a:endParaRPr>
          </a:p>
          <a:p>
            <a:pPr marL="594360" indent="-457200" defTabSz="914400">
              <a:buFont typeface="Arial" panose="020B0604020202020204" pitchFamily="34" charset="0"/>
              <a:buChar char="•"/>
            </a:pPr>
            <a:r>
              <a:rPr kumimoji="0" lang="cs-CZ" sz="2200" b="0" i="0" u="none" strike="noStrike" kern="1200" cap="none" spc="-1" normalizeH="0" baseline="0" noProof="0" dirty="0">
                <a:ln>
                  <a:noFill/>
                </a:ln>
                <a:solidFill>
                  <a:srgbClr val="FFFFFF"/>
                </a:solidFill>
                <a:effectLst/>
                <a:uLnTx/>
                <a:uFill>
                  <a:solidFill>
                    <a:srgbClr val="FFFFFF"/>
                  </a:solidFill>
                </a:uFill>
                <a:latin typeface="Book Antiqua"/>
                <a:ea typeface="+mn-ea"/>
                <a:cs typeface="+mn-cs"/>
              </a:rPr>
              <a:t>KO.S je mentální nápodobou (reprezentací) světa, která umožňuje vytvářet i fikční světy.</a:t>
            </a:r>
          </a:p>
          <a:p>
            <a:pPr marL="594360" indent="-457200" defTabSz="914400">
              <a:buFont typeface="Arial" panose="020B0604020202020204" pitchFamily="34" charset="0"/>
              <a:buChar char="•"/>
            </a:pPr>
            <a:endParaRPr kumimoji="0" lang="cs-CZ" sz="2200" b="0" i="0" u="none" strike="noStrike" kern="1200" cap="none" spc="-1" normalizeH="0" baseline="0" noProof="0" dirty="0">
              <a:ln>
                <a:noFill/>
              </a:ln>
              <a:solidFill>
                <a:srgbClr val="FFFFFF"/>
              </a:solidFill>
              <a:effectLst/>
              <a:uLnTx/>
              <a:uFill>
                <a:solidFill>
                  <a:srgbClr val="FFFFFF"/>
                </a:solidFill>
              </a:uFill>
              <a:latin typeface="Book Antiqua"/>
              <a:ea typeface="+mn-ea"/>
              <a:cs typeface="+mn-cs"/>
            </a:endParaRPr>
          </a:p>
          <a:p>
            <a:pPr marL="59436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cs-CZ" sz="2200" spc="-1" dirty="0">
                <a:solidFill>
                  <a:srgbClr val="FFFFFF"/>
                </a:solidFill>
                <a:uFill>
                  <a:solidFill>
                    <a:srgbClr val="FFFFFF"/>
                  </a:solidFill>
                </a:uFill>
                <a:latin typeface="Book Antiqua"/>
              </a:rPr>
              <a:t>KO.S je podle „síťového modelu“ hierarchicky i jinak propojený systém uzlů, v němž každý uzel získává význam ze vztahů s ostatními. </a:t>
            </a:r>
          </a:p>
          <a:p>
            <a:pPr marL="59436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cs-CZ" sz="2200" spc="-1" dirty="0">
              <a:solidFill>
                <a:srgbClr val="FFFFFF"/>
              </a:solidFill>
              <a:uFill>
                <a:solidFill>
                  <a:srgbClr val="FFFFFF"/>
                </a:solidFill>
              </a:uFill>
              <a:latin typeface="Book Antiqua"/>
            </a:endParaRPr>
          </a:p>
          <a:p>
            <a:pPr marL="59436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cs-CZ" sz="2200" spc="-1" dirty="0">
                <a:solidFill>
                  <a:srgbClr val="FFFFFF"/>
                </a:solidFill>
                <a:uFill>
                  <a:solidFill>
                    <a:srgbClr val="FFFFFF"/>
                  </a:solidFill>
                </a:uFill>
                <a:latin typeface="Book Antiqua"/>
              </a:rPr>
              <a:t>Neexistuje význam mimo tento systém – strukturalismus – post-strukturalismus? </a:t>
            </a:r>
          </a:p>
          <a:p>
            <a:pPr marL="59436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cs-CZ" sz="2200" spc="-1" dirty="0">
              <a:solidFill>
                <a:srgbClr val="FFFFFF"/>
              </a:solidFill>
              <a:uFill>
                <a:solidFill>
                  <a:srgbClr val="FFFFFF"/>
                </a:solidFill>
              </a:uFill>
              <a:latin typeface="Book Antiqua"/>
            </a:endParaRPr>
          </a:p>
          <a:p>
            <a:pPr marL="59436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cs-CZ" sz="2200" spc="-1" dirty="0">
                <a:solidFill>
                  <a:srgbClr val="FFFFFF"/>
                </a:solidFill>
                <a:uFill>
                  <a:solidFill>
                    <a:srgbClr val="FFFFFF"/>
                  </a:solidFill>
                </a:uFill>
                <a:latin typeface="Book Antiqua"/>
              </a:rPr>
              <a:t>Základními uzly jsou ty, které jsou spojeny s lidskou činností, motorikou (vtělená kognice).</a:t>
            </a:r>
          </a:p>
        </p:txBody>
      </p:sp>
    </p:spTree>
    <p:extLst>
      <p:ext uri="{BB962C8B-B14F-4D97-AF65-F5344CB8AC3E}">
        <p14:creationId xmlns:p14="http://schemas.microsoft.com/office/powerpoint/2010/main" val="2591149673"/>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94B687-3CC7-CB06-5CC0-A425C3F80AE8}"/>
            </a:ext>
          </a:extLst>
        </p:cNvPr>
        <p:cNvGrpSpPr/>
        <p:nvPr/>
      </p:nvGrpSpPr>
      <p:grpSpPr>
        <a:xfrm>
          <a:off x="0" y="0"/>
          <a:ext cx="0" cy="0"/>
          <a:chOff x="0" y="0"/>
          <a:chExt cx="0" cy="0"/>
        </a:xfrm>
      </p:grpSpPr>
      <p:sp>
        <p:nvSpPr>
          <p:cNvPr id="87" name="TextShape 1">
            <a:extLst>
              <a:ext uri="{FF2B5EF4-FFF2-40B4-BE49-F238E27FC236}">
                <a16:creationId xmlns:a16="http://schemas.microsoft.com/office/drawing/2014/main" id="{DD861996-7DD2-451D-E269-47F896E7A3D9}"/>
              </a:ext>
            </a:extLst>
          </p:cNvPr>
          <p:cNvSpPr txBox="1"/>
          <p:nvPr/>
        </p:nvSpPr>
        <p:spPr>
          <a:xfrm>
            <a:off x="457380" y="488891"/>
            <a:ext cx="8229240" cy="777600"/>
          </a:xfrm>
          <a:prstGeom prst="rect">
            <a:avLst/>
          </a:prstGeom>
          <a:noFill/>
          <a:ln>
            <a:noFill/>
          </a:ln>
        </p:spPr>
        <p:txBody>
          <a:bodyPr lIns="90000" tIns="45000" rIns="90000" bIns="4500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4100" b="1" i="0" u="none" strike="noStrike" kern="1200" cap="none" spc="-1" normalizeH="0" baseline="0" noProof="0" dirty="0">
                <a:ln>
                  <a:noFill/>
                </a:ln>
                <a:solidFill>
                  <a:srgbClr val="E9D596"/>
                </a:solidFill>
                <a:effectLst/>
                <a:uLnTx/>
                <a:uFill>
                  <a:solidFill>
                    <a:srgbClr val="FFFFFF"/>
                  </a:solidFill>
                </a:uFill>
                <a:latin typeface="Lucida Sans"/>
                <a:ea typeface="+mn-ea"/>
                <a:cs typeface="+mn-cs"/>
              </a:rPr>
              <a:t>Co je konceptuální systém (KO.S)?</a:t>
            </a:r>
            <a:endParaRPr kumimoji="0" lang="cs-CZ" sz="1800" b="0" i="0" u="none" strike="noStrike" kern="1200" cap="none" spc="-1" normalizeH="0" baseline="0" noProof="0" dirty="0">
              <a:ln>
                <a:noFill/>
              </a:ln>
              <a:solidFill>
                <a:srgbClr val="FFFFFF"/>
              </a:solidFill>
              <a:effectLst/>
              <a:uLnTx/>
              <a:uFill>
                <a:solidFill>
                  <a:srgbClr val="FFFFFF"/>
                </a:solidFill>
              </a:uFill>
              <a:latin typeface="Book Antiqua"/>
              <a:ea typeface="+mn-ea"/>
              <a:cs typeface="+mn-cs"/>
            </a:endParaRPr>
          </a:p>
        </p:txBody>
      </p:sp>
      <p:sp>
        <p:nvSpPr>
          <p:cNvPr id="88" name="TextShape 2">
            <a:extLst>
              <a:ext uri="{FF2B5EF4-FFF2-40B4-BE49-F238E27FC236}">
                <a16:creationId xmlns:a16="http://schemas.microsoft.com/office/drawing/2014/main" id="{BE7FB348-BFA3-20FE-E321-06964F4DACEF}"/>
              </a:ext>
            </a:extLst>
          </p:cNvPr>
          <p:cNvSpPr txBox="1"/>
          <p:nvPr/>
        </p:nvSpPr>
        <p:spPr>
          <a:xfrm>
            <a:off x="402657" y="1897039"/>
            <a:ext cx="8399837" cy="4585648"/>
          </a:xfrm>
          <a:prstGeom prst="rect">
            <a:avLst/>
          </a:prstGeom>
          <a:noFill/>
          <a:ln>
            <a:noFill/>
          </a:ln>
        </p:spPr>
        <p:txBody>
          <a:bodyPr lIns="90000" tIns="45000" rIns="90000" bIns="45000"/>
          <a:lstStyle/>
          <a:p>
            <a:pPr marL="137160" marR="0" lvl="0" algn="l" defTabSz="914400" rtl="0" eaLnBrk="1" fontAlgn="auto" latinLnBrk="0" hangingPunct="1">
              <a:lnSpc>
                <a:spcPct val="100000"/>
              </a:lnSpc>
              <a:spcBef>
                <a:spcPts val="0"/>
              </a:spcBef>
              <a:spcAft>
                <a:spcPts val="0"/>
              </a:spcAft>
              <a:buClrTx/>
              <a:buSzTx/>
              <a:tabLst/>
              <a:defRPr/>
            </a:pPr>
            <a:r>
              <a:rPr lang="cs-CZ" sz="2800" spc="-1" dirty="0">
                <a:solidFill>
                  <a:srgbClr val="FFFFFF"/>
                </a:solidFill>
                <a:uFill>
                  <a:solidFill>
                    <a:srgbClr val="FFFFFF"/>
                  </a:solidFill>
                </a:uFill>
                <a:latin typeface="Book Antiqua"/>
              </a:rPr>
              <a:t>Problém převodu myšlení do řeči: </a:t>
            </a:r>
          </a:p>
          <a:p>
            <a:pPr marL="59436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cs-CZ" sz="2800" spc="-1" dirty="0">
                <a:solidFill>
                  <a:srgbClr val="FFFFFF"/>
                </a:solidFill>
                <a:uFill>
                  <a:solidFill>
                    <a:srgbClr val="FFFFFF"/>
                  </a:solidFill>
                </a:uFill>
                <a:latin typeface="Book Antiqua"/>
              </a:rPr>
              <a:t>Nesekvenční (dynamická) povaha </a:t>
            </a:r>
            <a:r>
              <a:rPr lang="cs-CZ" sz="2800" spc="-1" dirty="0" err="1">
                <a:solidFill>
                  <a:srgbClr val="FFFFFF"/>
                </a:solidFill>
                <a:uFill>
                  <a:solidFill>
                    <a:srgbClr val="FFFFFF"/>
                  </a:solidFill>
                </a:uFill>
                <a:latin typeface="Book Antiqua"/>
              </a:rPr>
              <a:t>KO.Su</a:t>
            </a:r>
            <a:r>
              <a:rPr lang="cs-CZ" sz="2800" spc="-1" dirty="0">
                <a:solidFill>
                  <a:srgbClr val="FFFFFF"/>
                </a:solidFill>
                <a:uFill>
                  <a:solidFill>
                    <a:srgbClr val="FFFFFF"/>
                  </a:solidFill>
                </a:uFill>
                <a:latin typeface="Book Antiqua"/>
              </a:rPr>
              <a:t> musí být zobrazitelná v lineárně odvíjející se řeči.</a:t>
            </a:r>
          </a:p>
        </p:txBody>
      </p:sp>
    </p:spTree>
    <p:extLst>
      <p:ext uri="{BB962C8B-B14F-4D97-AF65-F5344CB8AC3E}">
        <p14:creationId xmlns:p14="http://schemas.microsoft.com/office/powerpoint/2010/main" val="1414999678"/>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TextShape 1"/>
          <p:cNvSpPr txBox="1"/>
          <p:nvPr/>
        </p:nvSpPr>
        <p:spPr>
          <a:xfrm>
            <a:off x="467640" y="188640"/>
            <a:ext cx="8229240" cy="777600"/>
          </a:xfrm>
          <a:prstGeom prst="rect">
            <a:avLst/>
          </a:prstGeom>
          <a:noFill/>
          <a:ln>
            <a:noFill/>
          </a:ln>
        </p:spPr>
        <p:txBody>
          <a:bodyPr lIns="90000" tIns="45000" rIns="90000" bIns="4500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4100" b="1" i="0" u="none" strike="noStrike" kern="1200" cap="none" spc="-1" normalizeH="0" baseline="0" noProof="0" dirty="0">
                <a:ln>
                  <a:noFill/>
                </a:ln>
                <a:solidFill>
                  <a:srgbClr val="E9D596"/>
                </a:solidFill>
                <a:effectLst/>
                <a:uLnTx/>
                <a:uFill>
                  <a:solidFill>
                    <a:srgbClr val="FFFFFF"/>
                  </a:solidFill>
                </a:uFill>
                <a:latin typeface="Lucida Sans"/>
                <a:ea typeface="+mn-ea"/>
                <a:cs typeface="+mn-cs"/>
              </a:rPr>
              <a:t>Fáze osvojování jazyka</a:t>
            </a:r>
            <a:endParaRPr kumimoji="0" lang="cs-CZ" sz="1800" b="0" i="0" u="none" strike="noStrike" kern="1200" cap="none" spc="-1" normalizeH="0" baseline="0" noProof="0" dirty="0">
              <a:ln>
                <a:noFill/>
              </a:ln>
              <a:solidFill>
                <a:srgbClr val="FFFFFF"/>
              </a:solidFill>
              <a:effectLst/>
              <a:uLnTx/>
              <a:uFill>
                <a:solidFill>
                  <a:srgbClr val="FFFFFF"/>
                </a:solidFill>
              </a:uFill>
              <a:latin typeface="Book Antiqua"/>
              <a:ea typeface="+mn-ea"/>
              <a:cs typeface="+mn-cs"/>
            </a:endParaRPr>
          </a:p>
        </p:txBody>
      </p:sp>
      <p:sp>
        <p:nvSpPr>
          <p:cNvPr id="88" name="TextShape 2"/>
          <p:cNvSpPr txBox="1"/>
          <p:nvPr/>
        </p:nvSpPr>
        <p:spPr>
          <a:xfrm>
            <a:off x="372081" y="859809"/>
            <a:ext cx="8399837" cy="5578791"/>
          </a:xfrm>
          <a:prstGeom prst="rect">
            <a:avLst/>
          </a:prstGeom>
          <a:noFill/>
          <a:ln>
            <a:noFill/>
          </a:ln>
        </p:spPr>
        <p:txBody>
          <a:bodyPr lIns="90000" tIns="45000" rIns="90000" bIns="45000"/>
          <a:lstStyle/>
          <a:p>
            <a:pPr marL="59436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cs-CZ" sz="2400" spc="-1" dirty="0">
                <a:solidFill>
                  <a:srgbClr val="FFFFFF"/>
                </a:solidFill>
                <a:uFill>
                  <a:solidFill>
                    <a:srgbClr val="FFFFFF"/>
                  </a:solidFill>
                </a:uFill>
                <a:latin typeface="Book Antiqua"/>
              </a:rPr>
              <a:t>Dítě nejprve (v ontogenezi) používá jazyk ke </a:t>
            </a:r>
            <a:r>
              <a:rPr lang="cs-CZ" sz="2400" b="1" spc="-1" dirty="0">
                <a:solidFill>
                  <a:srgbClr val="FFFFFF"/>
                </a:solidFill>
                <a:uFill>
                  <a:solidFill>
                    <a:srgbClr val="FFFFFF"/>
                  </a:solidFill>
                </a:uFill>
                <a:latin typeface="Book Antiqua"/>
              </a:rPr>
              <a:t>komunikaci</a:t>
            </a:r>
            <a:r>
              <a:rPr lang="cs-CZ" sz="2400" spc="-1" dirty="0">
                <a:solidFill>
                  <a:srgbClr val="FFFFFF"/>
                </a:solidFill>
                <a:uFill>
                  <a:solidFill>
                    <a:srgbClr val="FFFFFF"/>
                  </a:solidFill>
                </a:uFill>
                <a:latin typeface="Book Antiqua"/>
              </a:rPr>
              <a:t> – především k ilokučním, performativním cílům. K tzv. manipulaci. </a:t>
            </a:r>
          </a:p>
          <a:p>
            <a:pPr marL="594360" indent="-457200" defTabSz="914400">
              <a:buFont typeface="Arial" panose="020B0604020202020204" pitchFamily="34" charset="0"/>
              <a:buChar char="•"/>
              <a:defRPr/>
            </a:pPr>
            <a:endParaRPr kumimoji="0" lang="cs-CZ" sz="2400" b="0" i="0" u="none" strike="noStrike" kern="1200" cap="none" spc="-1" normalizeH="0" baseline="0" noProof="0" dirty="0">
              <a:ln>
                <a:noFill/>
              </a:ln>
              <a:solidFill>
                <a:srgbClr val="FFFFFF"/>
              </a:solidFill>
              <a:effectLst/>
              <a:uLnTx/>
              <a:uFill>
                <a:solidFill>
                  <a:srgbClr val="FFFFFF"/>
                </a:solidFill>
              </a:uFill>
              <a:latin typeface="Book Antiqua"/>
              <a:ea typeface="+mn-ea"/>
              <a:cs typeface="+mn-cs"/>
            </a:endParaRPr>
          </a:p>
          <a:p>
            <a:pPr marL="594360" indent="-457200" defTabSz="914400">
              <a:buFont typeface="Arial" panose="020B0604020202020204" pitchFamily="34" charset="0"/>
              <a:buChar char="•"/>
              <a:defRPr/>
            </a:pPr>
            <a:r>
              <a:rPr kumimoji="0" lang="cs-CZ" sz="2400" b="0" i="0" u="none" strike="noStrike" kern="1200" cap="none" spc="-1" normalizeH="0" baseline="0" noProof="0" dirty="0">
                <a:ln>
                  <a:noFill/>
                </a:ln>
                <a:solidFill>
                  <a:srgbClr val="FFFFFF"/>
                </a:solidFill>
                <a:effectLst/>
                <a:uLnTx/>
                <a:uFill>
                  <a:solidFill>
                    <a:srgbClr val="FFFFFF"/>
                  </a:solidFill>
                </a:uFill>
                <a:latin typeface="Book Antiqua"/>
                <a:ea typeface="+mn-ea"/>
                <a:cs typeface="+mn-cs"/>
              </a:rPr>
              <a:t>Později začne využívat především </a:t>
            </a:r>
            <a:r>
              <a:rPr kumimoji="0" lang="cs-CZ" sz="2400" b="1" i="0" u="none" strike="noStrike" kern="1200" cap="none" spc="-1" normalizeH="0" baseline="0" noProof="0" dirty="0">
                <a:ln>
                  <a:noFill/>
                </a:ln>
                <a:solidFill>
                  <a:srgbClr val="FFFFFF"/>
                </a:solidFill>
                <a:effectLst/>
                <a:uLnTx/>
                <a:uFill>
                  <a:solidFill>
                    <a:srgbClr val="FFFFFF"/>
                  </a:solidFill>
                </a:uFill>
                <a:latin typeface="Book Antiqua"/>
                <a:ea typeface="+mn-ea"/>
                <a:cs typeface="+mn-cs"/>
              </a:rPr>
              <a:t>reprezentační </a:t>
            </a:r>
            <a:r>
              <a:rPr lang="cs-CZ" sz="2400" b="1" spc="-1" dirty="0">
                <a:solidFill>
                  <a:srgbClr val="FFFFFF"/>
                </a:solidFill>
                <a:uFill>
                  <a:solidFill>
                    <a:srgbClr val="FFFFFF"/>
                  </a:solidFill>
                </a:uFill>
                <a:latin typeface="Book Antiqua"/>
              </a:rPr>
              <a:t>funkci </a:t>
            </a:r>
            <a:r>
              <a:rPr lang="cs-CZ" sz="2400" spc="-1" dirty="0">
                <a:solidFill>
                  <a:srgbClr val="FFFFFF"/>
                </a:solidFill>
                <a:uFill>
                  <a:solidFill>
                    <a:srgbClr val="FFFFFF"/>
                  </a:solidFill>
                </a:uFill>
                <a:latin typeface="Book Antiqua"/>
              </a:rPr>
              <a:t>jazyka. Začne napodobovat, resp. poznávat svět – tvořit si jeho reprezentaci. </a:t>
            </a:r>
          </a:p>
          <a:p>
            <a:pPr marL="594360" indent="-457200" defTabSz="914400">
              <a:buFont typeface="Arial" panose="020B0604020202020204" pitchFamily="34" charset="0"/>
              <a:buChar char="•"/>
              <a:defRPr/>
            </a:pPr>
            <a:endParaRPr lang="cs-CZ" sz="2400" spc="-1" dirty="0">
              <a:solidFill>
                <a:srgbClr val="FFFFFF"/>
              </a:solidFill>
              <a:uFill>
                <a:solidFill>
                  <a:srgbClr val="FFFFFF"/>
                </a:solidFill>
              </a:uFill>
              <a:latin typeface="Book Antiqua"/>
            </a:endParaRPr>
          </a:p>
          <a:p>
            <a:pPr marL="594360" indent="-457200" defTabSz="914400">
              <a:buFont typeface="Arial" panose="020B0604020202020204" pitchFamily="34" charset="0"/>
              <a:buChar char="•"/>
              <a:defRPr/>
            </a:pPr>
            <a:r>
              <a:rPr lang="cs-CZ" sz="2400" spc="-1" dirty="0">
                <a:solidFill>
                  <a:srgbClr val="FFFFFF"/>
                </a:solidFill>
                <a:uFill>
                  <a:solidFill>
                    <a:srgbClr val="FFFFFF"/>
                  </a:solidFill>
                </a:uFill>
                <a:latin typeface="Book Antiqua"/>
              </a:rPr>
              <a:t>V tu chvíli se KO.S začíná vyvíjet ve spojení s řečí (</a:t>
            </a:r>
            <a:r>
              <a:rPr lang="cs-CZ" sz="2400" spc="-1" dirty="0" err="1">
                <a:solidFill>
                  <a:srgbClr val="FFFFFF"/>
                </a:solidFill>
                <a:uFill>
                  <a:solidFill>
                    <a:srgbClr val="FFFFFF"/>
                  </a:solidFill>
                </a:uFill>
                <a:latin typeface="Book Antiqua"/>
              </a:rPr>
              <a:t>percepty</a:t>
            </a:r>
            <a:r>
              <a:rPr lang="cs-CZ" sz="2400" spc="-1" dirty="0">
                <a:solidFill>
                  <a:srgbClr val="FFFFFF"/>
                </a:solidFill>
                <a:uFill>
                  <a:solidFill>
                    <a:srgbClr val="FFFFFF"/>
                  </a:solidFill>
                </a:uFill>
                <a:latin typeface="Book Antiqua"/>
              </a:rPr>
              <a:t> jsou asociovány s koncepty a s verbálními značkami – slova se k označování konceptů a perceptů velmi dobře hodí). </a:t>
            </a:r>
          </a:p>
          <a:p>
            <a:pPr marL="594360" indent="-457200" defTabSz="914400">
              <a:buFont typeface="Arial" panose="020B0604020202020204" pitchFamily="34" charset="0"/>
              <a:buChar char="•"/>
              <a:defRPr/>
            </a:pPr>
            <a:endParaRPr lang="cs-CZ" sz="2400" spc="-1" dirty="0">
              <a:solidFill>
                <a:srgbClr val="FFFFFF"/>
              </a:solidFill>
              <a:uFill>
                <a:solidFill>
                  <a:srgbClr val="FFFFFF"/>
                </a:solidFill>
              </a:uFill>
              <a:latin typeface="Book Antiqua"/>
            </a:endParaRPr>
          </a:p>
          <a:p>
            <a:pPr marL="594360" indent="-457200" defTabSz="914400">
              <a:buFont typeface="Arial" panose="020B0604020202020204" pitchFamily="34" charset="0"/>
              <a:buChar char="•"/>
              <a:defRPr/>
            </a:pPr>
            <a:r>
              <a:rPr lang="cs-CZ" sz="2400" spc="-1" dirty="0">
                <a:solidFill>
                  <a:srgbClr val="FFFFFF"/>
                </a:solidFill>
                <a:uFill>
                  <a:solidFill>
                    <a:srgbClr val="FFFFFF"/>
                  </a:solidFill>
                </a:uFill>
                <a:latin typeface="Book Antiqua"/>
              </a:rPr>
              <a:t>Později (školní věk) si osvojuje i jiné znakové systémy (matematika, hudba, mapy, chemické značky). </a:t>
            </a:r>
          </a:p>
          <a:p>
            <a:pPr marL="59436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cs-CZ" sz="2400" spc="-1" dirty="0">
              <a:solidFill>
                <a:srgbClr val="FFFFFF"/>
              </a:solidFill>
              <a:uFill>
                <a:solidFill>
                  <a:srgbClr val="FFFFFF"/>
                </a:solidFill>
              </a:uFill>
              <a:latin typeface="Book Antiqua"/>
            </a:endParaRPr>
          </a:p>
        </p:txBody>
      </p:sp>
    </p:spTree>
    <p:extLst>
      <p:ext uri="{BB962C8B-B14F-4D97-AF65-F5344CB8AC3E}">
        <p14:creationId xmlns:p14="http://schemas.microsoft.com/office/powerpoint/2010/main" val="3080415227"/>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28650" y="152062"/>
            <a:ext cx="7886700" cy="1325563"/>
          </a:xfrm>
        </p:spPr>
        <p:txBody>
          <a:bodyPr/>
          <a:lstStyle/>
          <a:p>
            <a:r>
              <a:rPr lang="cs-CZ" dirty="0"/>
              <a:t>Filozofie jazyka: Témata k výběru</a:t>
            </a:r>
          </a:p>
        </p:txBody>
      </p:sp>
      <p:sp>
        <p:nvSpPr>
          <p:cNvPr id="3" name="Zástupný symbol pro obsah 2"/>
          <p:cNvSpPr>
            <a:spLocks noGrp="1"/>
          </p:cNvSpPr>
          <p:nvPr>
            <p:ph idx="1"/>
          </p:nvPr>
        </p:nvSpPr>
        <p:spPr>
          <a:xfrm>
            <a:off x="628650" y="1384917"/>
            <a:ext cx="7886700" cy="5264458"/>
          </a:xfrm>
        </p:spPr>
        <p:txBody>
          <a:bodyPr>
            <a:normAutofit lnSpcReduction="10000"/>
          </a:bodyPr>
          <a:lstStyle/>
          <a:p>
            <a:pPr marL="514350" indent="-514350">
              <a:buFont typeface="+mj-lt"/>
              <a:buAutoNum type="arabicPeriod"/>
            </a:pPr>
            <a:r>
              <a:rPr lang="cs-CZ" sz="2100" dirty="0"/>
              <a:t>Starověk antika, středověk</a:t>
            </a:r>
          </a:p>
          <a:p>
            <a:pPr marL="514350" indent="-514350">
              <a:buFont typeface="+mj-lt"/>
              <a:buAutoNum type="arabicPeriod"/>
            </a:pPr>
            <a:r>
              <a:rPr lang="cs-CZ" sz="2100" dirty="0"/>
              <a:t>Renesance a novověk 	</a:t>
            </a:r>
          </a:p>
          <a:p>
            <a:pPr marL="514350" indent="-514350">
              <a:buFont typeface="+mj-lt"/>
              <a:buAutoNum type="arabicPeriod"/>
            </a:pPr>
            <a:r>
              <a:rPr lang="cs-CZ" sz="2100" dirty="0"/>
              <a:t>G. </a:t>
            </a:r>
            <a:r>
              <a:rPr lang="cs-CZ" sz="2100" dirty="0" err="1"/>
              <a:t>Frege</a:t>
            </a:r>
            <a:r>
              <a:rPr lang="cs-CZ" sz="2100" dirty="0"/>
              <a:t>, L. </a:t>
            </a:r>
            <a:r>
              <a:rPr lang="cs-CZ" sz="2100" dirty="0" err="1"/>
              <a:t>Wittgenstein</a:t>
            </a:r>
            <a:r>
              <a:rPr lang="cs-CZ" sz="2100" dirty="0"/>
              <a:t> a Vídeňský kruh </a:t>
            </a:r>
          </a:p>
          <a:p>
            <a:pPr marL="514350" indent="-514350">
              <a:buFont typeface="+mj-lt"/>
              <a:buAutoNum type="arabicPeriod"/>
            </a:pPr>
            <a:r>
              <a:rPr lang="cs-CZ" sz="2100" dirty="0"/>
              <a:t>F. de </a:t>
            </a:r>
            <a:r>
              <a:rPr lang="cs-CZ" sz="2100" dirty="0" err="1"/>
              <a:t>Saussure</a:t>
            </a:r>
            <a:r>
              <a:rPr lang="cs-CZ" sz="2100" dirty="0"/>
              <a:t> a strukturalismus</a:t>
            </a:r>
          </a:p>
          <a:p>
            <a:pPr marL="514350" indent="-514350">
              <a:buFont typeface="+mj-lt"/>
              <a:buAutoNum type="arabicPeriod"/>
            </a:pPr>
            <a:r>
              <a:rPr lang="cs-CZ" sz="2100" dirty="0"/>
              <a:t>J. Austin a J. </a:t>
            </a:r>
            <a:r>
              <a:rPr lang="cs-CZ" sz="2100" dirty="0" err="1"/>
              <a:t>Habermas</a:t>
            </a:r>
            <a:r>
              <a:rPr lang="cs-CZ" sz="2100" dirty="0"/>
              <a:t> </a:t>
            </a:r>
          </a:p>
          <a:p>
            <a:pPr marL="514350" indent="-514350">
              <a:buFont typeface="+mj-lt"/>
              <a:buAutoNum type="arabicPeriod"/>
            </a:pPr>
            <a:r>
              <a:rPr lang="cs-CZ" sz="2100" dirty="0"/>
              <a:t>Hermeneutika</a:t>
            </a:r>
          </a:p>
          <a:p>
            <a:pPr marL="514350" indent="-514350">
              <a:buFont typeface="+mj-lt"/>
              <a:buAutoNum type="arabicPeriod"/>
            </a:pPr>
            <a:r>
              <a:rPr lang="cs-CZ" sz="2100" dirty="0"/>
              <a:t>Apriorní a aposteriorní umělé jazyky</a:t>
            </a:r>
          </a:p>
          <a:p>
            <a:pPr marL="514350" indent="-514350">
              <a:buFont typeface="+mj-lt"/>
              <a:buAutoNum type="arabicPeriod"/>
            </a:pPr>
            <a:r>
              <a:rPr lang="cs-CZ" sz="2100" dirty="0"/>
              <a:t>M. </a:t>
            </a:r>
            <a:r>
              <a:rPr lang="cs-CZ" sz="2100" dirty="0" err="1"/>
              <a:t>Heidegger</a:t>
            </a:r>
            <a:r>
              <a:rPr lang="cs-CZ" sz="2100" dirty="0"/>
              <a:t> a H.-G. Gadamer</a:t>
            </a:r>
          </a:p>
          <a:p>
            <a:pPr marL="514350" indent="-514350">
              <a:buFont typeface="+mj-lt"/>
              <a:buAutoNum type="arabicPeriod"/>
            </a:pPr>
            <a:r>
              <a:rPr lang="cs-CZ" sz="2100" dirty="0" err="1"/>
              <a:t>Poststrukturalismus</a:t>
            </a:r>
            <a:endParaRPr lang="cs-CZ" sz="2100" dirty="0"/>
          </a:p>
          <a:p>
            <a:pPr marL="514350" indent="-514350">
              <a:buFont typeface="+mj-lt"/>
              <a:buAutoNum type="arabicPeriod"/>
            </a:pPr>
            <a:r>
              <a:rPr lang="cs-CZ" sz="2100" dirty="0"/>
              <a:t>Lingvistická antropologie</a:t>
            </a:r>
          </a:p>
          <a:p>
            <a:pPr marL="514350" indent="-514350">
              <a:buFont typeface="+mj-lt"/>
              <a:buAutoNum type="arabicPeriod"/>
            </a:pPr>
            <a:r>
              <a:rPr lang="cs-CZ" sz="2100" dirty="0"/>
              <a:t>Fikční a možné světy</a:t>
            </a:r>
          </a:p>
          <a:p>
            <a:pPr marL="514350" indent="-514350">
              <a:buFont typeface="+mj-lt"/>
              <a:buAutoNum type="arabicPeriod"/>
            </a:pPr>
            <a:r>
              <a:rPr lang="cs-CZ" sz="2100" dirty="0" err="1"/>
              <a:t>Naratologie</a:t>
            </a:r>
            <a:endParaRPr lang="cs-CZ" sz="2100" dirty="0"/>
          </a:p>
          <a:p>
            <a:pPr marL="514350" indent="-514350">
              <a:buFont typeface="+mj-lt"/>
              <a:buAutoNum type="arabicPeriod"/>
            </a:pPr>
            <a:r>
              <a:rPr lang="cs-CZ" sz="2100" dirty="0"/>
              <a:t>Nebo vlastní téma</a:t>
            </a:r>
          </a:p>
          <a:p>
            <a:pPr marL="0" indent="0">
              <a:buNone/>
            </a:pPr>
            <a:endParaRPr lang="cs-CZ" dirty="0"/>
          </a:p>
          <a:p>
            <a:endParaRPr lang="cs-CZ" dirty="0"/>
          </a:p>
        </p:txBody>
      </p:sp>
    </p:spTree>
    <p:extLst>
      <p:ext uri="{BB962C8B-B14F-4D97-AF65-F5344CB8AC3E}">
        <p14:creationId xmlns:p14="http://schemas.microsoft.com/office/powerpoint/2010/main" val="30135460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A4F844-EAA6-D59A-B669-B3CDC7FB810C}"/>
            </a:ext>
          </a:extLst>
        </p:cNvPr>
        <p:cNvGrpSpPr/>
        <p:nvPr/>
      </p:nvGrpSpPr>
      <p:grpSpPr>
        <a:xfrm>
          <a:off x="0" y="0"/>
          <a:ext cx="0" cy="0"/>
          <a:chOff x="0" y="0"/>
          <a:chExt cx="0" cy="0"/>
        </a:xfrm>
      </p:grpSpPr>
      <p:sp>
        <p:nvSpPr>
          <p:cNvPr id="87" name="TextShape 1">
            <a:extLst>
              <a:ext uri="{FF2B5EF4-FFF2-40B4-BE49-F238E27FC236}">
                <a16:creationId xmlns:a16="http://schemas.microsoft.com/office/drawing/2014/main" id="{893B1076-71E3-F4D6-B5EE-9D1F6BF2E65D}"/>
              </a:ext>
            </a:extLst>
          </p:cNvPr>
          <p:cNvSpPr txBox="1"/>
          <p:nvPr/>
        </p:nvSpPr>
        <p:spPr>
          <a:xfrm>
            <a:off x="467640" y="188640"/>
            <a:ext cx="8229240" cy="777600"/>
          </a:xfrm>
          <a:prstGeom prst="rect">
            <a:avLst/>
          </a:prstGeom>
          <a:noFill/>
          <a:ln>
            <a:noFill/>
          </a:ln>
        </p:spPr>
        <p:txBody>
          <a:bodyPr lIns="90000" tIns="45000" rIns="90000" bIns="4500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4100" b="1" i="0" u="none" strike="noStrike" kern="1200" cap="none" spc="-1" normalizeH="0" baseline="0" noProof="0" dirty="0">
                <a:ln>
                  <a:noFill/>
                </a:ln>
                <a:solidFill>
                  <a:srgbClr val="E9D596"/>
                </a:solidFill>
                <a:effectLst/>
                <a:uLnTx/>
                <a:uFill>
                  <a:solidFill>
                    <a:srgbClr val="FFFFFF"/>
                  </a:solidFill>
                </a:uFill>
                <a:latin typeface="Lucida Sans"/>
                <a:ea typeface="+mn-ea"/>
                <a:cs typeface="+mn-cs"/>
              </a:rPr>
              <a:t>Fáze osvojování jazyka</a:t>
            </a:r>
            <a:endParaRPr kumimoji="0" lang="cs-CZ" sz="1800" b="0" i="0" u="none" strike="noStrike" kern="1200" cap="none" spc="-1" normalizeH="0" baseline="0" noProof="0" dirty="0">
              <a:ln>
                <a:noFill/>
              </a:ln>
              <a:solidFill>
                <a:srgbClr val="FFFFFF"/>
              </a:solidFill>
              <a:effectLst/>
              <a:uLnTx/>
              <a:uFill>
                <a:solidFill>
                  <a:srgbClr val="FFFFFF"/>
                </a:solidFill>
              </a:uFill>
              <a:latin typeface="Book Antiqua"/>
              <a:ea typeface="+mn-ea"/>
              <a:cs typeface="+mn-cs"/>
            </a:endParaRPr>
          </a:p>
        </p:txBody>
      </p:sp>
      <p:sp>
        <p:nvSpPr>
          <p:cNvPr id="88" name="TextShape 2">
            <a:extLst>
              <a:ext uri="{FF2B5EF4-FFF2-40B4-BE49-F238E27FC236}">
                <a16:creationId xmlns:a16="http://schemas.microsoft.com/office/drawing/2014/main" id="{4AD58EA9-1530-990E-124F-5FCA6B90CB37}"/>
              </a:ext>
            </a:extLst>
          </p:cNvPr>
          <p:cNvSpPr txBox="1"/>
          <p:nvPr/>
        </p:nvSpPr>
        <p:spPr>
          <a:xfrm>
            <a:off x="372081" y="859809"/>
            <a:ext cx="8399837" cy="5578791"/>
          </a:xfrm>
          <a:prstGeom prst="rect">
            <a:avLst/>
          </a:prstGeom>
          <a:noFill/>
          <a:ln>
            <a:noFill/>
          </a:ln>
        </p:spPr>
        <p:txBody>
          <a:bodyPr lIns="90000" tIns="45000" rIns="90000" bIns="45000"/>
          <a:lstStyle/>
          <a:p>
            <a:pPr marL="59436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cs-CZ" sz="2600" spc="-1" dirty="0">
                <a:solidFill>
                  <a:srgbClr val="FFFFFF"/>
                </a:solidFill>
                <a:uFill>
                  <a:solidFill>
                    <a:srgbClr val="FFFFFF"/>
                  </a:solidFill>
                </a:uFill>
                <a:latin typeface="Book Antiqua"/>
              </a:rPr>
              <a:t>Když dítě vstoupí do období „proč?“ (cca 3. rok), patrně chápe možnost systematicky si vytvářet síť reprezentací, kterými napodobuje (popisuje) svět. </a:t>
            </a:r>
          </a:p>
          <a:p>
            <a:pPr marL="59436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cs-CZ" sz="2600" spc="-1" dirty="0">
              <a:solidFill>
                <a:srgbClr val="FFFFFF"/>
              </a:solidFill>
              <a:uFill>
                <a:solidFill>
                  <a:srgbClr val="FFFFFF"/>
                </a:solidFill>
              </a:uFill>
              <a:latin typeface="Book Antiqua"/>
            </a:endParaRPr>
          </a:p>
          <a:p>
            <a:pPr marL="59436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cs-CZ" sz="2600" spc="-1" dirty="0">
                <a:solidFill>
                  <a:srgbClr val="FFFFFF"/>
                </a:solidFill>
                <a:uFill>
                  <a:solidFill>
                    <a:srgbClr val="FFFFFF"/>
                  </a:solidFill>
                </a:uFill>
                <a:latin typeface="Book Antiqua"/>
              </a:rPr>
              <a:t>Pomocí další verbální interakce si tuto síť během života doplňujeme.</a:t>
            </a:r>
          </a:p>
          <a:p>
            <a:pPr marL="59436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cs-CZ" sz="2600" spc="-1" dirty="0">
              <a:solidFill>
                <a:srgbClr val="FFFFFF"/>
              </a:solidFill>
              <a:uFill>
                <a:solidFill>
                  <a:srgbClr val="FFFFFF"/>
                </a:solidFill>
              </a:uFill>
              <a:latin typeface="Book Antiqua"/>
            </a:endParaRPr>
          </a:p>
          <a:p>
            <a:pPr marL="59436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cs-CZ" sz="2600" spc="-1" dirty="0">
                <a:solidFill>
                  <a:srgbClr val="FFFFFF"/>
                </a:solidFill>
                <a:uFill>
                  <a:solidFill>
                    <a:srgbClr val="FFFFFF"/>
                  </a:solidFill>
                </a:uFill>
                <a:latin typeface="Book Antiqua"/>
              </a:rPr>
              <a:t>Ruku v ruce s tím se vyvíjí i </a:t>
            </a:r>
            <a:r>
              <a:rPr lang="cs-CZ" sz="2600" b="1" spc="-1" dirty="0">
                <a:solidFill>
                  <a:srgbClr val="FFFFFF"/>
                </a:solidFill>
                <a:uFill>
                  <a:solidFill>
                    <a:srgbClr val="FFFFFF"/>
                  </a:solidFill>
                </a:uFill>
                <a:latin typeface="Book Antiqua"/>
              </a:rPr>
              <a:t>kognitivní funkce </a:t>
            </a:r>
            <a:r>
              <a:rPr lang="cs-CZ" sz="2600" spc="-1" dirty="0">
                <a:solidFill>
                  <a:srgbClr val="FFFFFF"/>
                </a:solidFill>
                <a:uFill>
                  <a:solidFill>
                    <a:srgbClr val="FFFFFF"/>
                  </a:solidFill>
                </a:uFill>
                <a:latin typeface="Book Antiqua"/>
              </a:rPr>
              <a:t>jazyka – využíváme jazyk i pro explicitní regulaci psychických procesů (vytváříme si kognitivní automatismy = </a:t>
            </a:r>
            <a:r>
              <a:rPr lang="cs-CZ" sz="2600" i="1" spc="-1" dirty="0" err="1">
                <a:solidFill>
                  <a:srgbClr val="FFFFFF"/>
                </a:solidFill>
                <a:uFill>
                  <a:solidFill>
                    <a:srgbClr val="FFFFFF"/>
                  </a:solidFill>
                </a:uFill>
                <a:latin typeface="Book Antiqua"/>
              </a:rPr>
              <a:t>thinking</a:t>
            </a:r>
            <a:r>
              <a:rPr lang="cs-CZ" sz="2600" i="1" spc="-1" dirty="0">
                <a:solidFill>
                  <a:srgbClr val="FFFFFF"/>
                </a:solidFill>
                <a:uFill>
                  <a:solidFill>
                    <a:srgbClr val="FFFFFF"/>
                  </a:solidFill>
                </a:uFill>
                <a:latin typeface="Book Antiqua"/>
              </a:rPr>
              <a:t> </a:t>
            </a:r>
            <a:r>
              <a:rPr lang="cs-CZ" sz="2600" i="1" spc="-1" dirty="0" err="1">
                <a:solidFill>
                  <a:srgbClr val="FFFFFF"/>
                </a:solidFill>
                <a:uFill>
                  <a:solidFill>
                    <a:srgbClr val="FFFFFF"/>
                  </a:solidFill>
                </a:uFill>
                <a:latin typeface="Book Antiqua"/>
              </a:rPr>
              <a:t>tools</a:t>
            </a:r>
            <a:r>
              <a:rPr lang="cs-CZ" sz="2600" i="1" spc="-1" dirty="0">
                <a:solidFill>
                  <a:srgbClr val="FFFFFF"/>
                </a:solidFill>
                <a:uFill>
                  <a:solidFill>
                    <a:srgbClr val="FFFFFF"/>
                  </a:solidFill>
                </a:uFill>
                <a:latin typeface="Book Antiqua"/>
              </a:rPr>
              <a:t> </a:t>
            </a:r>
            <a:r>
              <a:rPr lang="cs-CZ" sz="2600" spc="-1" dirty="0">
                <a:solidFill>
                  <a:srgbClr val="FFFFFF"/>
                </a:solidFill>
                <a:uFill>
                  <a:solidFill>
                    <a:srgbClr val="FFFFFF"/>
                  </a:solidFill>
                </a:uFill>
                <a:latin typeface="Book Antiqua"/>
              </a:rPr>
              <a:t>dle </a:t>
            </a:r>
            <a:r>
              <a:rPr lang="cs-CZ" sz="2600" spc="-1" dirty="0" err="1">
                <a:solidFill>
                  <a:srgbClr val="FFFFFF"/>
                </a:solidFill>
                <a:uFill>
                  <a:solidFill>
                    <a:srgbClr val="FFFFFF"/>
                  </a:solidFill>
                </a:uFill>
                <a:latin typeface="Book Antiqua"/>
              </a:rPr>
              <a:t>Dennetta</a:t>
            </a:r>
            <a:r>
              <a:rPr lang="cs-CZ" sz="2600" spc="-1" dirty="0">
                <a:solidFill>
                  <a:srgbClr val="FFFFFF"/>
                </a:solidFill>
                <a:uFill>
                  <a:solidFill>
                    <a:srgbClr val="FFFFFF"/>
                  </a:solidFill>
                </a:uFill>
                <a:latin typeface="Book Antiqua"/>
              </a:rPr>
              <a:t>).</a:t>
            </a:r>
          </a:p>
          <a:p>
            <a:pPr marL="59436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cs-CZ" sz="2600" spc="-1" dirty="0">
              <a:solidFill>
                <a:srgbClr val="FFFFFF"/>
              </a:solidFill>
              <a:uFill>
                <a:solidFill>
                  <a:srgbClr val="FFFFFF"/>
                </a:solidFill>
              </a:uFill>
              <a:latin typeface="Book Antiqua"/>
            </a:endParaRPr>
          </a:p>
          <a:p>
            <a:pPr marL="59436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cs-CZ" sz="2600" spc="-1" dirty="0">
                <a:solidFill>
                  <a:srgbClr val="FFFFFF"/>
                </a:solidFill>
                <a:uFill>
                  <a:solidFill>
                    <a:srgbClr val="FFFFFF"/>
                  </a:solidFill>
                </a:uFill>
                <a:latin typeface="Book Antiqua"/>
              </a:rPr>
              <a:t>Poté dochází k reflexi toho, co s námi jazyk dělá – rozvíjí se metajazyková funkce. </a:t>
            </a:r>
          </a:p>
        </p:txBody>
      </p:sp>
    </p:spTree>
    <p:extLst>
      <p:ext uri="{BB962C8B-B14F-4D97-AF65-F5344CB8AC3E}">
        <p14:creationId xmlns:p14="http://schemas.microsoft.com/office/powerpoint/2010/main" val="3457190488"/>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TextShape 1"/>
          <p:cNvSpPr txBox="1"/>
          <p:nvPr/>
        </p:nvSpPr>
        <p:spPr>
          <a:xfrm>
            <a:off x="467640" y="188640"/>
            <a:ext cx="8229240" cy="777600"/>
          </a:xfrm>
          <a:prstGeom prst="rect">
            <a:avLst/>
          </a:prstGeom>
          <a:noFill/>
          <a:ln>
            <a:noFill/>
          </a:ln>
        </p:spPr>
        <p:txBody>
          <a:bodyPr lIns="90000" tIns="45000" rIns="90000" bIns="4500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4100" b="1" i="0" u="none" strike="noStrike" kern="1200" cap="none" spc="-1" normalizeH="0" baseline="0" noProof="0" dirty="0">
                <a:ln>
                  <a:noFill/>
                </a:ln>
                <a:solidFill>
                  <a:srgbClr val="E9D596"/>
                </a:solidFill>
                <a:effectLst/>
                <a:uLnTx/>
                <a:uFill>
                  <a:solidFill>
                    <a:srgbClr val="FFFFFF"/>
                  </a:solidFill>
                </a:uFill>
                <a:latin typeface="Lucida Sans"/>
                <a:ea typeface="+mn-ea"/>
                <a:cs typeface="+mn-cs"/>
              </a:rPr>
              <a:t>Konceptuální systém (KO.S)</a:t>
            </a:r>
            <a:endParaRPr kumimoji="0" lang="cs-CZ" sz="1800" b="0" i="0" u="none" strike="noStrike" kern="1200" cap="none" spc="-1" normalizeH="0" baseline="0" noProof="0" dirty="0">
              <a:ln>
                <a:noFill/>
              </a:ln>
              <a:solidFill>
                <a:srgbClr val="FFFFFF"/>
              </a:solidFill>
              <a:effectLst/>
              <a:uLnTx/>
              <a:uFill>
                <a:solidFill>
                  <a:srgbClr val="FFFFFF"/>
                </a:solidFill>
              </a:uFill>
              <a:latin typeface="Book Antiqua"/>
              <a:ea typeface="+mn-ea"/>
              <a:cs typeface="+mn-cs"/>
            </a:endParaRPr>
          </a:p>
        </p:txBody>
      </p:sp>
      <p:sp>
        <p:nvSpPr>
          <p:cNvPr id="88" name="TextShape 2"/>
          <p:cNvSpPr txBox="1"/>
          <p:nvPr/>
        </p:nvSpPr>
        <p:spPr>
          <a:xfrm>
            <a:off x="467640" y="966240"/>
            <a:ext cx="8399837" cy="5472360"/>
          </a:xfrm>
          <a:prstGeom prst="rect">
            <a:avLst/>
          </a:prstGeom>
          <a:noFill/>
          <a:ln>
            <a:noFill/>
          </a:ln>
        </p:spPr>
        <p:txBody>
          <a:bodyPr lIns="90000" tIns="45000" rIns="90000" bIns="45000"/>
          <a:lstStyle/>
          <a:p>
            <a:pPr marL="137160" marR="0" lvl="0" indent="0" algn="l" defTabSz="914400" rtl="0" eaLnBrk="1" fontAlgn="auto" latinLnBrk="0" hangingPunct="1">
              <a:lnSpc>
                <a:spcPct val="100000"/>
              </a:lnSpc>
              <a:spcBef>
                <a:spcPts val="0"/>
              </a:spcBef>
              <a:spcAft>
                <a:spcPts val="0"/>
              </a:spcAft>
              <a:buClrTx/>
              <a:buSzTx/>
              <a:buFontTx/>
              <a:buNone/>
              <a:tabLst/>
              <a:defRPr/>
            </a:pPr>
            <a:r>
              <a:rPr kumimoji="0" lang="cs-CZ" sz="2400" b="0" i="0" u="none" strike="noStrike" kern="1200" cap="none" spc="-1" normalizeH="0" baseline="0" noProof="0" dirty="0">
                <a:ln>
                  <a:noFill/>
                </a:ln>
                <a:solidFill>
                  <a:srgbClr val="FFFFFF"/>
                </a:solidFill>
                <a:effectLst/>
                <a:uLnTx/>
                <a:uFill>
                  <a:solidFill>
                    <a:srgbClr val="FFFFFF"/>
                  </a:solidFill>
                </a:uFill>
                <a:latin typeface="Book Antiqua"/>
                <a:ea typeface="+mn-ea"/>
                <a:cs typeface="+mn-cs"/>
              </a:rPr>
              <a:t>Nejprve dítě ani netuší, že lze budovat nápodobu světa záměrně a „poznatky“ si osvojuje nesystematicky, s nástupem do školy již mnoho dětí umí zcela záměrně vytvářet reprezentace dle návodu učitele či knihy. </a:t>
            </a:r>
          </a:p>
          <a:p>
            <a:pPr marL="137160" marR="0" lvl="0" indent="0" algn="l" defTabSz="914400" rtl="0" eaLnBrk="1" fontAlgn="auto" latinLnBrk="0" hangingPunct="1">
              <a:lnSpc>
                <a:spcPct val="100000"/>
              </a:lnSpc>
              <a:spcBef>
                <a:spcPts val="0"/>
              </a:spcBef>
              <a:spcAft>
                <a:spcPts val="0"/>
              </a:spcAft>
              <a:buClrTx/>
              <a:buSzTx/>
              <a:buFontTx/>
              <a:buNone/>
              <a:tabLst/>
              <a:defRPr/>
            </a:pPr>
            <a:r>
              <a:rPr kumimoji="0" lang="cs-CZ" sz="2400" b="0" i="0" u="none" strike="noStrike" kern="1200" cap="none" spc="-1" normalizeH="0" baseline="0" noProof="0" dirty="0">
                <a:ln>
                  <a:noFill/>
                </a:ln>
                <a:solidFill>
                  <a:srgbClr val="FFFFFF"/>
                </a:solidFill>
                <a:effectLst/>
                <a:uLnTx/>
                <a:uFill>
                  <a:solidFill>
                    <a:srgbClr val="FFFFFF"/>
                  </a:solidFill>
                </a:uFill>
                <a:latin typeface="Book Antiqua"/>
                <a:ea typeface="+mn-ea"/>
                <a:cs typeface="+mn-cs"/>
              </a:rPr>
              <a:t> </a:t>
            </a:r>
          </a:p>
          <a:p>
            <a:pPr marL="137160" marR="0" lvl="0" indent="0" algn="l" defTabSz="914400" rtl="0" eaLnBrk="1" fontAlgn="auto" latinLnBrk="0" hangingPunct="1">
              <a:lnSpc>
                <a:spcPct val="100000"/>
              </a:lnSpc>
              <a:spcBef>
                <a:spcPts val="0"/>
              </a:spcBef>
              <a:spcAft>
                <a:spcPts val="0"/>
              </a:spcAft>
              <a:buClrTx/>
              <a:buSzTx/>
              <a:buFontTx/>
              <a:buNone/>
              <a:tabLst/>
              <a:defRPr/>
            </a:pPr>
            <a:r>
              <a:rPr kumimoji="0" lang="cs-CZ" sz="2400" b="0" i="0" u="none" strike="noStrike" kern="1200" cap="none" spc="-1" normalizeH="0" baseline="0" noProof="0" dirty="0">
                <a:ln>
                  <a:noFill/>
                </a:ln>
                <a:solidFill>
                  <a:srgbClr val="FFFFFF"/>
                </a:solidFill>
                <a:effectLst/>
                <a:uLnTx/>
                <a:uFill>
                  <a:solidFill>
                    <a:srgbClr val="FFFFFF"/>
                  </a:solidFill>
                </a:uFill>
                <a:latin typeface="Book Antiqua"/>
                <a:ea typeface="+mn-ea"/>
                <a:cs typeface="+mn-cs"/>
              </a:rPr>
              <a:t>KO.S je budován pomocí jazyka a řeči (věta je návod na tvorbu reprezentace).</a:t>
            </a:r>
          </a:p>
          <a:p>
            <a:pPr marL="137160" marR="0" lvl="0" indent="0" algn="l" defTabSz="914400" rtl="0" eaLnBrk="1" fontAlgn="auto" latinLnBrk="0" hangingPunct="1">
              <a:lnSpc>
                <a:spcPct val="100000"/>
              </a:lnSpc>
              <a:spcBef>
                <a:spcPts val="0"/>
              </a:spcBef>
              <a:spcAft>
                <a:spcPts val="0"/>
              </a:spcAft>
              <a:buClrTx/>
              <a:buSzTx/>
              <a:buFontTx/>
              <a:buNone/>
              <a:tabLst/>
              <a:defRPr/>
            </a:pPr>
            <a:endParaRPr kumimoji="0" lang="cs-CZ" sz="2400" b="0" i="0" u="none" strike="noStrike" kern="1200" cap="none" spc="-1" normalizeH="0" baseline="0" noProof="0" dirty="0">
              <a:ln>
                <a:noFill/>
              </a:ln>
              <a:solidFill>
                <a:srgbClr val="FFFFFF"/>
              </a:solidFill>
              <a:effectLst/>
              <a:uLnTx/>
              <a:uFill>
                <a:solidFill>
                  <a:srgbClr val="FFFFFF"/>
                </a:solidFill>
              </a:uFill>
              <a:latin typeface="Book Antiqua"/>
              <a:ea typeface="+mn-ea"/>
              <a:cs typeface="+mn-cs"/>
            </a:endParaRPr>
          </a:p>
          <a:p>
            <a:pPr marL="137160" marR="0" lvl="0" indent="0" algn="l" defTabSz="914400" rtl="0" eaLnBrk="1" fontAlgn="auto" latinLnBrk="0" hangingPunct="1">
              <a:lnSpc>
                <a:spcPct val="100000"/>
              </a:lnSpc>
              <a:spcBef>
                <a:spcPts val="0"/>
              </a:spcBef>
              <a:spcAft>
                <a:spcPts val="0"/>
              </a:spcAft>
              <a:buClrTx/>
              <a:buSzTx/>
              <a:buFontTx/>
              <a:buNone/>
              <a:tabLst/>
              <a:defRPr/>
            </a:pPr>
            <a:r>
              <a:rPr kumimoji="0" lang="cs-CZ" sz="2400" b="0" i="0" u="none" strike="noStrike" kern="1200" cap="none" spc="-1" normalizeH="0" baseline="0" noProof="0" dirty="0">
                <a:ln>
                  <a:noFill/>
                </a:ln>
                <a:solidFill>
                  <a:srgbClr val="FFFFFF"/>
                </a:solidFill>
                <a:effectLst/>
                <a:uLnTx/>
                <a:uFill>
                  <a:solidFill>
                    <a:srgbClr val="FFFFFF"/>
                  </a:solidFill>
                </a:uFill>
                <a:latin typeface="Book Antiqua"/>
                <a:ea typeface="+mn-ea"/>
                <a:cs typeface="+mn-cs"/>
              </a:rPr>
              <a:t>Označit nějaký koncept nebo vztah v </a:t>
            </a:r>
            <a:r>
              <a:rPr kumimoji="0" lang="cs-CZ" sz="2400" b="0" i="0" u="none" strike="noStrike" kern="1200" cap="none" spc="-1" normalizeH="0" baseline="0" noProof="0" dirty="0" err="1">
                <a:ln>
                  <a:noFill/>
                </a:ln>
                <a:solidFill>
                  <a:srgbClr val="FFFFFF"/>
                </a:solidFill>
                <a:effectLst/>
                <a:uLnTx/>
                <a:uFill>
                  <a:solidFill>
                    <a:srgbClr val="FFFFFF"/>
                  </a:solidFill>
                </a:uFill>
                <a:latin typeface="Book Antiqua"/>
                <a:ea typeface="+mn-ea"/>
                <a:cs typeface="+mn-cs"/>
              </a:rPr>
              <a:t>KO.Su</a:t>
            </a:r>
            <a:r>
              <a:rPr kumimoji="0" lang="cs-CZ" sz="2400" b="0" i="0" u="none" strike="noStrike" kern="1200" cap="none" spc="-1" normalizeH="0" baseline="0" noProof="0" dirty="0">
                <a:ln>
                  <a:noFill/>
                </a:ln>
                <a:solidFill>
                  <a:srgbClr val="FFFFFF"/>
                </a:solidFill>
                <a:effectLst/>
                <a:uLnTx/>
                <a:uFill>
                  <a:solidFill>
                    <a:srgbClr val="FFFFFF"/>
                  </a:solidFill>
                </a:uFill>
                <a:latin typeface="Book Antiqua"/>
                <a:ea typeface="+mn-ea"/>
                <a:cs typeface="+mn-cs"/>
              </a:rPr>
              <a:t> lze také nejlépe v jazyce (jsou i alternativní znakové systémy: matematika, znaková řeč, hudba, pohyb a tanec).</a:t>
            </a:r>
          </a:p>
          <a:p>
            <a:pPr marL="137160" marR="0" lvl="0" indent="0" algn="l" defTabSz="914400" rtl="0" eaLnBrk="1" fontAlgn="auto" latinLnBrk="0" hangingPunct="1">
              <a:lnSpc>
                <a:spcPct val="100000"/>
              </a:lnSpc>
              <a:spcBef>
                <a:spcPts val="0"/>
              </a:spcBef>
              <a:spcAft>
                <a:spcPts val="0"/>
              </a:spcAft>
              <a:buClrTx/>
              <a:buSzTx/>
              <a:buFontTx/>
              <a:buNone/>
              <a:tabLst/>
              <a:defRPr/>
            </a:pPr>
            <a:endParaRPr kumimoji="0" lang="cs-CZ" sz="2400" b="0" i="0" u="none" strike="noStrike" kern="1200" cap="none" spc="-1" normalizeH="0" baseline="0" noProof="0" dirty="0">
              <a:ln>
                <a:noFill/>
              </a:ln>
              <a:solidFill>
                <a:srgbClr val="FFFFFF"/>
              </a:solidFill>
              <a:effectLst/>
              <a:uLnTx/>
              <a:uFill>
                <a:solidFill>
                  <a:srgbClr val="FFFFFF"/>
                </a:solidFill>
              </a:uFill>
              <a:latin typeface="Book Antiqua"/>
              <a:ea typeface="+mn-ea"/>
              <a:cs typeface="+mn-cs"/>
            </a:endParaRPr>
          </a:p>
        </p:txBody>
      </p:sp>
    </p:spTree>
    <p:extLst>
      <p:ext uri="{BB962C8B-B14F-4D97-AF65-F5344CB8AC3E}">
        <p14:creationId xmlns:p14="http://schemas.microsoft.com/office/powerpoint/2010/main" val="3992546629"/>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6E2D3C-E93D-19B9-737E-A0764583EB90}"/>
            </a:ext>
          </a:extLst>
        </p:cNvPr>
        <p:cNvGrpSpPr/>
        <p:nvPr/>
      </p:nvGrpSpPr>
      <p:grpSpPr>
        <a:xfrm>
          <a:off x="0" y="0"/>
          <a:ext cx="0" cy="0"/>
          <a:chOff x="0" y="0"/>
          <a:chExt cx="0" cy="0"/>
        </a:xfrm>
      </p:grpSpPr>
      <p:sp>
        <p:nvSpPr>
          <p:cNvPr id="87" name="TextShape 1">
            <a:extLst>
              <a:ext uri="{FF2B5EF4-FFF2-40B4-BE49-F238E27FC236}">
                <a16:creationId xmlns:a16="http://schemas.microsoft.com/office/drawing/2014/main" id="{E419568E-E647-3907-9220-E7223453AE88}"/>
              </a:ext>
            </a:extLst>
          </p:cNvPr>
          <p:cNvSpPr txBox="1"/>
          <p:nvPr/>
        </p:nvSpPr>
        <p:spPr>
          <a:xfrm>
            <a:off x="467640" y="188640"/>
            <a:ext cx="8229240" cy="777600"/>
          </a:xfrm>
          <a:prstGeom prst="rect">
            <a:avLst/>
          </a:prstGeom>
          <a:noFill/>
          <a:ln>
            <a:noFill/>
          </a:ln>
        </p:spPr>
        <p:txBody>
          <a:bodyPr lIns="90000" tIns="45000" rIns="90000" bIns="4500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3600" b="1" i="0" u="none" strike="noStrike" kern="1200" cap="none" spc="-1" normalizeH="0" baseline="0" noProof="0" dirty="0">
                <a:ln>
                  <a:noFill/>
                </a:ln>
                <a:solidFill>
                  <a:srgbClr val="E9D596"/>
                </a:solidFill>
                <a:effectLst/>
                <a:uLnTx/>
                <a:uFill>
                  <a:solidFill>
                    <a:srgbClr val="FFFFFF"/>
                  </a:solidFill>
                </a:uFill>
                <a:latin typeface="Lucida Sans"/>
                <a:ea typeface="+mn-ea"/>
                <a:cs typeface="+mn-cs"/>
              </a:rPr>
              <a:t>Cíl2 - Konceptuální systém (KO.S)</a:t>
            </a:r>
            <a:endParaRPr kumimoji="0" lang="cs-CZ" sz="1400" b="0" i="0" u="none" strike="noStrike" kern="1200" cap="none" spc="-1" normalizeH="0" baseline="0" noProof="0" dirty="0">
              <a:ln>
                <a:noFill/>
              </a:ln>
              <a:solidFill>
                <a:srgbClr val="FFFFFF"/>
              </a:solidFill>
              <a:effectLst/>
              <a:uLnTx/>
              <a:uFill>
                <a:solidFill>
                  <a:srgbClr val="FFFFFF"/>
                </a:solidFill>
              </a:uFill>
              <a:latin typeface="Book Antiqua"/>
              <a:ea typeface="+mn-ea"/>
              <a:cs typeface="+mn-cs"/>
            </a:endParaRPr>
          </a:p>
        </p:txBody>
      </p:sp>
      <p:sp>
        <p:nvSpPr>
          <p:cNvPr id="88" name="TextShape 2">
            <a:extLst>
              <a:ext uri="{FF2B5EF4-FFF2-40B4-BE49-F238E27FC236}">
                <a16:creationId xmlns:a16="http://schemas.microsoft.com/office/drawing/2014/main" id="{F282F864-AF26-9DA6-931C-37F5F760B490}"/>
              </a:ext>
            </a:extLst>
          </p:cNvPr>
          <p:cNvSpPr txBox="1"/>
          <p:nvPr/>
        </p:nvSpPr>
        <p:spPr>
          <a:xfrm>
            <a:off x="467640" y="966240"/>
            <a:ext cx="8399837" cy="5472360"/>
          </a:xfrm>
          <a:prstGeom prst="rect">
            <a:avLst/>
          </a:prstGeom>
          <a:noFill/>
          <a:ln>
            <a:noFill/>
          </a:ln>
        </p:spPr>
        <p:txBody>
          <a:bodyPr lIns="90000" tIns="45000" rIns="90000" bIns="45000"/>
          <a:lstStyle/>
          <a:p>
            <a:pPr marL="137160" marR="0" lvl="0" indent="0" algn="l" defTabSz="914400" rtl="0" eaLnBrk="1" fontAlgn="auto" latinLnBrk="0" hangingPunct="1">
              <a:lnSpc>
                <a:spcPct val="100000"/>
              </a:lnSpc>
              <a:spcBef>
                <a:spcPts val="0"/>
              </a:spcBef>
              <a:spcAft>
                <a:spcPts val="0"/>
              </a:spcAft>
              <a:buClrTx/>
              <a:buSzTx/>
              <a:buFontTx/>
              <a:buNone/>
              <a:tabLst/>
              <a:defRPr/>
            </a:pPr>
            <a:r>
              <a:rPr kumimoji="0" lang="cs-CZ" sz="3600" b="0" i="0" u="none" strike="noStrike" kern="1200" cap="none" spc="-1" normalizeH="0" baseline="0" noProof="0" dirty="0">
                <a:ln>
                  <a:noFill/>
                </a:ln>
                <a:solidFill>
                  <a:srgbClr val="FFFFFF"/>
                </a:solidFill>
                <a:effectLst/>
                <a:uLnTx/>
                <a:uFill>
                  <a:solidFill>
                    <a:srgbClr val="FFFFFF"/>
                  </a:solidFill>
                </a:uFill>
                <a:latin typeface="Book Antiqua"/>
                <a:ea typeface="+mn-ea"/>
                <a:cs typeface="+mn-cs"/>
              </a:rPr>
              <a:t>Přesto je KO.S od řeči (od verbálního systému = </a:t>
            </a:r>
            <a:r>
              <a:rPr kumimoji="0" lang="cs-CZ" sz="3600" b="0" i="0" u="none" strike="noStrike" kern="1200" cap="none" spc="-1" normalizeH="0" baseline="0" noProof="0" dirty="0" err="1">
                <a:ln>
                  <a:noFill/>
                </a:ln>
                <a:solidFill>
                  <a:srgbClr val="FFFFFF"/>
                </a:solidFill>
                <a:effectLst/>
                <a:uLnTx/>
                <a:uFill>
                  <a:solidFill>
                    <a:srgbClr val="FFFFFF"/>
                  </a:solidFill>
                </a:uFill>
                <a:latin typeface="Book Antiqua"/>
                <a:ea typeface="+mn-ea"/>
                <a:cs typeface="+mn-cs"/>
              </a:rPr>
              <a:t>VE.Su</a:t>
            </a:r>
            <a:r>
              <a:rPr kumimoji="0" lang="cs-CZ" sz="3600" b="0" i="0" u="none" strike="noStrike" kern="1200" cap="none" spc="-1" normalizeH="0" baseline="0" noProof="0" dirty="0">
                <a:ln>
                  <a:noFill/>
                </a:ln>
                <a:solidFill>
                  <a:srgbClr val="FFFFFF"/>
                </a:solidFill>
                <a:effectLst/>
                <a:uLnTx/>
                <a:uFill>
                  <a:solidFill>
                    <a:srgbClr val="FFFFFF"/>
                  </a:solidFill>
                </a:uFill>
                <a:latin typeface="Book Antiqua"/>
                <a:ea typeface="+mn-ea"/>
                <a:cs typeface="+mn-cs"/>
              </a:rPr>
              <a:t>) zásadně odlišný.</a:t>
            </a:r>
          </a:p>
          <a:p>
            <a:pPr marL="137160" marR="0" lvl="0" indent="0" algn="l" defTabSz="914400" rtl="0" eaLnBrk="1" fontAlgn="auto" latinLnBrk="0" hangingPunct="1">
              <a:lnSpc>
                <a:spcPct val="100000"/>
              </a:lnSpc>
              <a:spcBef>
                <a:spcPts val="0"/>
              </a:spcBef>
              <a:spcAft>
                <a:spcPts val="0"/>
              </a:spcAft>
              <a:buClrTx/>
              <a:buSzTx/>
              <a:buFontTx/>
              <a:buNone/>
              <a:tabLst/>
              <a:defRPr/>
            </a:pPr>
            <a:endParaRPr kumimoji="0" lang="cs-CZ" sz="2800" b="0" i="0" u="none" strike="noStrike" kern="1200" cap="none" spc="-1" normalizeH="0" baseline="0" noProof="0" dirty="0">
              <a:ln>
                <a:noFill/>
              </a:ln>
              <a:solidFill>
                <a:srgbClr val="FFFFFF"/>
              </a:solidFill>
              <a:effectLst/>
              <a:uLnTx/>
              <a:uFill>
                <a:solidFill>
                  <a:srgbClr val="FFFFFF"/>
                </a:solidFill>
              </a:uFill>
              <a:latin typeface="Book Antiqua"/>
              <a:ea typeface="+mn-ea"/>
              <a:cs typeface="+mn-cs"/>
            </a:endParaRPr>
          </a:p>
          <a:p>
            <a:pPr marL="137160" marR="0" lvl="0" indent="0" algn="l" defTabSz="914400" rtl="0" eaLnBrk="1" fontAlgn="auto" latinLnBrk="0" hangingPunct="1">
              <a:lnSpc>
                <a:spcPct val="100000"/>
              </a:lnSpc>
              <a:spcBef>
                <a:spcPts val="0"/>
              </a:spcBef>
              <a:spcAft>
                <a:spcPts val="0"/>
              </a:spcAft>
              <a:buClrTx/>
              <a:buSzTx/>
              <a:buFontTx/>
              <a:buNone/>
              <a:tabLst/>
              <a:defRPr/>
            </a:pPr>
            <a:r>
              <a:rPr kumimoji="0" lang="cs-CZ" sz="2800" b="0" i="1" u="none" strike="noStrike" kern="1200" cap="none" spc="-1" normalizeH="0" baseline="0" noProof="0" dirty="0">
                <a:ln>
                  <a:noFill/>
                </a:ln>
                <a:solidFill>
                  <a:srgbClr val="FFFFFF"/>
                </a:solidFill>
                <a:effectLst/>
                <a:uLnTx/>
                <a:uFill>
                  <a:solidFill>
                    <a:srgbClr val="FFFFFF"/>
                  </a:solidFill>
                </a:uFill>
                <a:latin typeface="Book Antiqua"/>
                <a:ea typeface="+mn-ea"/>
                <a:cs typeface="+mn-cs"/>
              </a:rPr>
              <a:t>(</a:t>
            </a:r>
            <a:r>
              <a:rPr kumimoji="0" lang="cs-CZ" sz="2800" b="0" i="0" u="none" strike="noStrike" kern="1200" cap="none" spc="-1" normalizeH="0" baseline="0" noProof="0" dirty="0">
                <a:ln>
                  <a:noFill/>
                </a:ln>
                <a:solidFill>
                  <a:srgbClr val="FFFFFF"/>
                </a:solidFill>
                <a:effectLst/>
                <a:uLnTx/>
                <a:uFill>
                  <a:solidFill>
                    <a:srgbClr val="FFFFFF"/>
                  </a:solidFill>
                </a:uFill>
                <a:latin typeface="Book Antiqua"/>
                <a:ea typeface="+mn-ea"/>
                <a:cs typeface="+mn-cs"/>
              </a:rPr>
              <a:t>Tušení této duality je v evropské filosofii celkem staré. Srov.:  </a:t>
            </a:r>
          </a:p>
          <a:p>
            <a:pPr marL="59436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cs-CZ" sz="2800" b="0" i="0" u="none" strike="noStrike" kern="1200" cap="none" spc="-1" normalizeH="0" baseline="0" noProof="0" dirty="0">
                <a:ln>
                  <a:noFill/>
                </a:ln>
                <a:solidFill>
                  <a:srgbClr val="FFFFFF"/>
                </a:solidFill>
                <a:effectLst/>
                <a:uLnTx/>
                <a:uFill>
                  <a:solidFill>
                    <a:srgbClr val="FFFFFF"/>
                  </a:solidFill>
                </a:uFill>
                <a:latin typeface="Book Antiqua"/>
                <a:ea typeface="+mn-ea"/>
                <a:cs typeface="+mn-cs"/>
              </a:rPr>
              <a:t>dualitu logů u stoiků, </a:t>
            </a:r>
          </a:p>
          <a:p>
            <a:pPr marL="59436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cs-CZ" sz="2800" b="0" i="1" u="none" strike="noStrike" kern="1200" cap="none" spc="-1" normalizeH="0" baseline="0" noProof="0" dirty="0">
                <a:ln>
                  <a:noFill/>
                </a:ln>
                <a:solidFill>
                  <a:srgbClr val="FFFFFF"/>
                </a:solidFill>
                <a:effectLst/>
                <a:uLnTx/>
                <a:uFill>
                  <a:solidFill>
                    <a:srgbClr val="FFFFFF"/>
                  </a:solidFill>
                </a:uFill>
                <a:latin typeface="Book Antiqua"/>
                <a:ea typeface="+mn-ea"/>
                <a:cs typeface="+mn-cs"/>
              </a:rPr>
              <a:t>Verbum </a:t>
            </a:r>
            <a:r>
              <a:rPr kumimoji="0" lang="cs-CZ" sz="2800" b="0" i="1" u="none" strike="noStrike" kern="1200" cap="none" spc="-1" normalizeH="0" baseline="0" noProof="0" dirty="0" err="1">
                <a:ln>
                  <a:noFill/>
                </a:ln>
                <a:solidFill>
                  <a:srgbClr val="FFFFFF"/>
                </a:solidFill>
                <a:effectLst/>
                <a:uLnTx/>
                <a:uFill>
                  <a:solidFill>
                    <a:srgbClr val="FFFFFF"/>
                  </a:solidFill>
                </a:uFill>
                <a:latin typeface="Book Antiqua"/>
                <a:ea typeface="+mn-ea"/>
                <a:cs typeface="+mn-cs"/>
              </a:rPr>
              <a:t>cordis</a:t>
            </a:r>
            <a:r>
              <a:rPr kumimoji="0" lang="cs-CZ" sz="2800" b="0" i="1" u="none" strike="noStrike" kern="1200" cap="none" spc="-1" normalizeH="0" baseline="0" noProof="0" dirty="0">
                <a:ln>
                  <a:noFill/>
                </a:ln>
                <a:solidFill>
                  <a:srgbClr val="FFFFFF"/>
                </a:solidFill>
                <a:effectLst/>
                <a:uLnTx/>
                <a:uFill>
                  <a:solidFill>
                    <a:srgbClr val="FFFFFF"/>
                  </a:solidFill>
                </a:uFill>
                <a:latin typeface="Book Antiqua"/>
                <a:ea typeface="+mn-ea"/>
                <a:cs typeface="+mn-cs"/>
              </a:rPr>
              <a:t> </a:t>
            </a:r>
            <a:r>
              <a:rPr kumimoji="0" lang="cs-CZ" sz="2800" b="0" i="0" u="none" strike="noStrike" kern="1200" cap="none" spc="-1" normalizeH="0" baseline="0" noProof="0" dirty="0">
                <a:ln>
                  <a:noFill/>
                </a:ln>
                <a:solidFill>
                  <a:srgbClr val="FFFFFF"/>
                </a:solidFill>
                <a:effectLst/>
                <a:uLnTx/>
                <a:uFill>
                  <a:solidFill>
                    <a:srgbClr val="FFFFFF"/>
                  </a:solidFill>
                </a:uFill>
                <a:latin typeface="Book Antiqua"/>
                <a:ea typeface="+mn-ea"/>
                <a:cs typeface="+mn-cs"/>
              </a:rPr>
              <a:t>sv. Augustina, </a:t>
            </a:r>
          </a:p>
          <a:p>
            <a:pPr marL="59436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cs-CZ" sz="2800" b="0" i="0" u="none" strike="noStrike" kern="1200" cap="none" spc="-1" normalizeH="0" baseline="0" noProof="0" dirty="0">
                <a:ln>
                  <a:noFill/>
                </a:ln>
                <a:solidFill>
                  <a:srgbClr val="FFFFFF"/>
                </a:solidFill>
                <a:effectLst/>
                <a:uLnTx/>
                <a:uFill>
                  <a:solidFill>
                    <a:srgbClr val="FFFFFF"/>
                  </a:solidFill>
                </a:uFill>
                <a:latin typeface="Book Antiqua"/>
                <a:ea typeface="+mn-ea"/>
                <a:cs typeface="+mn-cs"/>
              </a:rPr>
              <a:t>dualita významů v hermeneutice – </a:t>
            </a:r>
            <a:r>
              <a:rPr kumimoji="0" lang="cs-CZ" sz="2800" b="0" i="0" u="none" strike="noStrike" kern="1200" cap="none" spc="-1" normalizeH="0" baseline="0" noProof="0" dirty="0" err="1">
                <a:ln>
                  <a:noFill/>
                </a:ln>
                <a:solidFill>
                  <a:srgbClr val="FFFFFF"/>
                </a:solidFill>
                <a:effectLst/>
                <a:uLnTx/>
                <a:uFill>
                  <a:solidFill>
                    <a:srgbClr val="FFFFFF"/>
                  </a:solidFill>
                </a:uFill>
                <a:latin typeface="Book Antiqua"/>
                <a:ea typeface="+mn-ea"/>
                <a:cs typeface="+mn-cs"/>
              </a:rPr>
              <a:t>Schleiermacher</a:t>
            </a:r>
            <a:r>
              <a:rPr kumimoji="0" lang="cs-CZ" sz="2800" b="0" i="0" u="none" strike="noStrike" kern="1200" cap="none" spc="-1" normalizeH="0" baseline="0" noProof="0" dirty="0">
                <a:ln>
                  <a:noFill/>
                </a:ln>
                <a:solidFill>
                  <a:srgbClr val="FFFFFF"/>
                </a:solidFill>
                <a:effectLst/>
                <a:uLnTx/>
                <a:uFill>
                  <a:solidFill>
                    <a:srgbClr val="FFFFFF"/>
                  </a:solidFill>
                </a:uFill>
                <a:latin typeface="Book Antiqua"/>
                <a:ea typeface="+mn-ea"/>
                <a:cs typeface="+mn-cs"/>
              </a:rPr>
              <a:t>, </a:t>
            </a:r>
            <a:r>
              <a:rPr kumimoji="0" lang="cs-CZ" sz="2800" b="0" i="0" u="none" strike="noStrike" kern="1200" cap="none" spc="-1" normalizeH="0" baseline="0" noProof="0" dirty="0" err="1">
                <a:ln>
                  <a:noFill/>
                </a:ln>
                <a:solidFill>
                  <a:srgbClr val="FFFFFF"/>
                </a:solidFill>
                <a:effectLst/>
                <a:uLnTx/>
                <a:uFill>
                  <a:solidFill>
                    <a:srgbClr val="FFFFFF"/>
                  </a:solidFill>
                </a:uFill>
                <a:latin typeface="Book Antiqua"/>
                <a:ea typeface="+mn-ea"/>
                <a:cs typeface="+mn-cs"/>
              </a:rPr>
              <a:t>Dilthey</a:t>
            </a:r>
            <a:r>
              <a:rPr kumimoji="0" lang="cs-CZ" sz="2800" b="0" i="0" u="none" strike="noStrike" kern="1200" cap="none" spc="-1" normalizeH="0" baseline="0" noProof="0" dirty="0">
                <a:ln>
                  <a:noFill/>
                </a:ln>
                <a:solidFill>
                  <a:srgbClr val="FFFFFF"/>
                </a:solidFill>
                <a:effectLst/>
                <a:uLnTx/>
                <a:uFill>
                  <a:solidFill>
                    <a:srgbClr val="FFFFFF"/>
                  </a:solidFill>
                </a:uFill>
                <a:latin typeface="Book Antiqua"/>
                <a:ea typeface="+mn-ea"/>
                <a:cs typeface="+mn-cs"/>
              </a:rPr>
              <a:t>… Srov. </a:t>
            </a:r>
            <a:r>
              <a:rPr kumimoji="0" lang="cs-CZ" sz="2800" b="0" i="0" u="none" strike="noStrike" kern="1200" cap="none" spc="-1" normalizeH="0" baseline="0" noProof="0" dirty="0" err="1">
                <a:ln>
                  <a:noFill/>
                </a:ln>
                <a:solidFill>
                  <a:srgbClr val="FFFFFF"/>
                </a:solidFill>
                <a:effectLst/>
                <a:uLnTx/>
                <a:uFill>
                  <a:solidFill>
                    <a:srgbClr val="FFFFFF"/>
                  </a:solidFill>
                </a:uFill>
                <a:latin typeface="Book Antiqua"/>
                <a:ea typeface="+mn-ea"/>
                <a:cs typeface="+mn-cs"/>
              </a:rPr>
              <a:t>Grondin</a:t>
            </a:r>
            <a:r>
              <a:rPr kumimoji="0" lang="cs-CZ" sz="2800" b="0" i="0" u="none" strike="noStrike" kern="1200" cap="none" spc="-1" normalizeH="0" baseline="0" noProof="0" dirty="0">
                <a:ln>
                  <a:noFill/>
                </a:ln>
                <a:solidFill>
                  <a:srgbClr val="FFFFFF"/>
                </a:solidFill>
                <a:effectLst/>
                <a:uLnTx/>
                <a:uFill>
                  <a:solidFill>
                    <a:srgbClr val="FFFFFF"/>
                  </a:solidFill>
                </a:uFill>
                <a:latin typeface="Book Antiqua"/>
                <a:ea typeface="+mn-ea"/>
                <a:cs typeface="+mn-cs"/>
              </a:rPr>
              <a:t>, 2001)</a:t>
            </a:r>
          </a:p>
        </p:txBody>
      </p:sp>
    </p:spTree>
    <p:extLst>
      <p:ext uri="{BB962C8B-B14F-4D97-AF65-F5344CB8AC3E}">
        <p14:creationId xmlns:p14="http://schemas.microsoft.com/office/powerpoint/2010/main" val="3933950650"/>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TextShape 1"/>
          <p:cNvSpPr txBox="1"/>
          <p:nvPr/>
        </p:nvSpPr>
        <p:spPr>
          <a:xfrm>
            <a:off x="323640" y="188640"/>
            <a:ext cx="8568720" cy="935640"/>
          </a:xfrm>
          <a:prstGeom prst="rect">
            <a:avLst/>
          </a:prstGeom>
          <a:noFill/>
          <a:ln>
            <a:noFill/>
          </a:ln>
        </p:spPr>
        <p:txBody>
          <a:bodyPr lIns="90000" tIns="45000" rIns="90000" bIns="4500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3200" b="1" i="0" u="none" strike="noStrike" kern="1200" cap="none" spc="-1" normalizeH="0" baseline="0" noProof="0" dirty="0">
                <a:ln>
                  <a:noFill/>
                </a:ln>
                <a:solidFill>
                  <a:srgbClr val="E9D596"/>
                </a:solidFill>
                <a:effectLst/>
                <a:uLnTx/>
                <a:uFill>
                  <a:solidFill>
                    <a:srgbClr val="FFFFFF"/>
                  </a:solidFill>
                </a:uFill>
                <a:latin typeface="Lucida Sans"/>
                <a:ea typeface="+mn-ea"/>
                <a:cs typeface="+mn-cs"/>
              </a:rPr>
              <a:t>Jak se liší KO.S od verbálního s. (VE.S.), od řeči?</a:t>
            </a:r>
            <a:endParaRPr kumimoji="0" lang="cs-CZ" sz="1200" b="0" i="0" u="none" strike="noStrike" kern="1200" cap="none" spc="-1" normalizeH="0" baseline="0" noProof="0" dirty="0">
              <a:ln>
                <a:noFill/>
              </a:ln>
              <a:solidFill>
                <a:srgbClr val="FFFFFF"/>
              </a:solidFill>
              <a:effectLst/>
              <a:uLnTx/>
              <a:uFill>
                <a:solidFill>
                  <a:srgbClr val="FFFFFF"/>
                </a:solidFill>
              </a:uFill>
              <a:latin typeface="Book Antiqua"/>
              <a:ea typeface="+mn-ea"/>
              <a:cs typeface="+mn-cs"/>
            </a:endParaRPr>
          </a:p>
        </p:txBody>
      </p:sp>
      <p:sp>
        <p:nvSpPr>
          <p:cNvPr id="90" name="TextShape 2"/>
          <p:cNvSpPr txBox="1"/>
          <p:nvPr/>
        </p:nvSpPr>
        <p:spPr>
          <a:xfrm>
            <a:off x="457380" y="1015098"/>
            <a:ext cx="8229240" cy="5445000"/>
          </a:xfrm>
          <a:prstGeom prst="rect">
            <a:avLst/>
          </a:prstGeom>
          <a:noFill/>
          <a:ln>
            <a:noFill/>
          </a:ln>
        </p:spPr>
        <p:txBody>
          <a:bodyPr lIns="90000" tIns="45000" rIns="90000" bIns="45000"/>
          <a:lstStyle/>
          <a:p>
            <a:pPr marL="548640" marR="0" lvl="0" indent="-411120" algn="l" defTabSz="914400" rtl="0" eaLnBrk="1" fontAlgn="auto" latinLnBrk="0" hangingPunct="1">
              <a:lnSpc>
                <a:spcPct val="100000"/>
              </a:lnSpc>
              <a:spcBef>
                <a:spcPts val="0"/>
              </a:spcBef>
              <a:spcAft>
                <a:spcPts val="0"/>
              </a:spcAft>
              <a:buClr>
                <a:srgbClr val="F9F9F9"/>
              </a:buClr>
              <a:buSzPct val="65000"/>
              <a:buFont typeface="Arial"/>
              <a:buChar char="•"/>
              <a:tabLst/>
              <a:defRPr/>
            </a:pPr>
            <a:r>
              <a:rPr kumimoji="0" lang="cs-CZ" sz="2300" b="0" i="0" u="none" strike="noStrike" kern="1200" cap="none" spc="-1" normalizeH="0" baseline="0" noProof="0" dirty="0">
                <a:ln>
                  <a:noFill/>
                </a:ln>
                <a:solidFill>
                  <a:srgbClr val="FFFFFF"/>
                </a:solidFill>
                <a:effectLst/>
                <a:uLnTx/>
                <a:uFill>
                  <a:solidFill>
                    <a:srgbClr val="FFFFFF"/>
                  </a:solidFill>
                </a:uFill>
                <a:latin typeface="Book Antiqua"/>
                <a:ea typeface="+mn-ea"/>
                <a:cs typeface="+mn-cs"/>
              </a:rPr>
              <a:t>KO.S lze mnohdy převést (téměř dokonale) na logický kalkul, přičemž „kličky jazyka“ (slovní hříčky, metafory a homonymie) v </a:t>
            </a:r>
            <a:r>
              <a:rPr kumimoji="0" lang="cs-CZ" sz="2300" b="0" i="0" u="none" strike="noStrike" kern="1200" cap="none" spc="-1" normalizeH="0" baseline="0" noProof="0" dirty="0" err="1">
                <a:ln>
                  <a:noFill/>
                </a:ln>
                <a:solidFill>
                  <a:srgbClr val="FFFFFF"/>
                </a:solidFill>
                <a:effectLst/>
                <a:uLnTx/>
                <a:uFill>
                  <a:solidFill>
                    <a:srgbClr val="FFFFFF"/>
                  </a:solidFill>
                </a:uFill>
                <a:latin typeface="Book Antiqua"/>
                <a:ea typeface="+mn-ea"/>
                <a:cs typeface="+mn-cs"/>
              </a:rPr>
              <a:t>KO.Su</a:t>
            </a:r>
            <a:r>
              <a:rPr kumimoji="0" lang="cs-CZ" sz="2300" b="0" i="0" u="none" strike="noStrike" kern="1200" cap="none" spc="-1" normalizeH="0" baseline="0" noProof="0" dirty="0">
                <a:ln>
                  <a:noFill/>
                </a:ln>
                <a:solidFill>
                  <a:srgbClr val="FFFFFF"/>
                </a:solidFill>
                <a:effectLst/>
                <a:uLnTx/>
                <a:uFill>
                  <a:solidFill>
                    <a:srgbClr val="FFFFFF"/>
                  </a:solidFill>
                </a:uFill>
                <a:latin typeface="Book Antiqua"/>
                <a:ea typeface="+mn-ea"/>
                <a:cs typeface="+mn-cs"/>
              </a:rPr>
              <a:t> téměř zanikají. (srov. „vytopil jsem byt“; „ty teda vypadáš!“- „vypadl z oka“– padat – pádit; „z deště pod okap“ nebo analogické „pěšky jako za vozem“)</a:t>
            </a:r>
          </a:p>
          <a:p>
            <a:pPr marL="548640" marR="0" lvl="0" indent="-411120" algn="l" defTabSz="914400" rtl="0" eaLnBrk="1" fontAlgn="auto" latinLnBrk="0" hangingPunct="1">
              <a:lnSpc>
                <a:spcPct val="100000"/>
              </a:lnSpc>
              <a:spcBef>
                <a:spcPts val="0"/>
              </a:spcBef>
              <a:spcAft>
                <a:spcPts val="0"/>
              </a:spcAft>
              <a:buClr>
                <a:srgbClr val="F9F9F9"/>
              </a:buClr>
              <a:buSzPct val="65000"/>
              <a:buFont typeface="Arial"/>
              <a:buChar char="•"/>
              <a:tabLst/>
              <a:defRPr/>
            </a:pPr>
            <a:endParaRPr kumimoji="0" lang="cs-CZ" sz="2300" b="0" i="0" u="none" strike="noStrike" kern="1200" cap="none" spc="-1" normalizeH="0" baseline="0" noProof="0" dirty="0">
              <a:ln>
                <a:noFill/>
              </a:ln>
              <a:solidFill>
                <a:srgbClr val="FFFFFF"/>
              </a:solidFill>
              <a:effectLst/>
              <a:uLnTx/>
              <a:uFill>
                <a:solidFill>
                  <a:srgbClr val="FFFFFF"/>
                </a:solidFill>
              </a:uFill>
              <a:latin typeface="Book Antiqua"/>
              <a:ea typeface="+mn-ea"/>
              <a:cs typeface="+mn-cs"/>
            </a:endParaRPr>
          </a:p>
          <a:p>
            <a:pPr marL="548640" marR="0" lvl="0" indent="-411120" algn="l" defTabSz="914400" rtl="0" eaLnBrk="1" fontAlgn="auto" latinLnBrk="0" hangingPunct="1">
              <a:lnSpc>
                <a:spcPct val="100000"/>
              </a:lnSpc>
              <a:spcBef>
                <a:spcPts val="0"/>
              </a:spcBef>
              <a:spcAft>
                <a:spcPts val="0"/>
              </a:spcAft>
              <a:buClr>
                <a:srgbClr val="F9F9F9"/>
              </a:buClr>
              <a:buSzPct val="65000"/>
              <a:buFont typeface="Arial"/>
              <a:buChar char="•"/>
              <a:tabLst/>
              <a:defRPr/>
            </a:pPr>
            <a:r>
              <a:rPr kumimoji="0" lang="cs-CZ" sz="2300" b="0" i="0" u="none" strike="noStrike" kern="1200" cap="none" spc="-1" normalizeH="0" baseline="0" noProof="0" dirty="0">
                <a:ln>
                  <a:noFill/>
                </a:ln>
                <a:solidFill>
                  <a:srgbClr val="FFFFFF"/>
                </a:solidFill>
                <a:effectLst/>
                <a:uLnTx/>
                <a:uFill>
                  <a:solidFill>
                    <a:srgbClr val="FFFFFF"/>
                  </a:solidFill>
                </a:uFill>
                <a:latin typeface="Book Antiqua"/>
                <a:ea typeface="+mn-ea"/>
                <a:cs typeface="+mn-cs"/>
              </a:rPr>
              <a:t>Apriorní </a:t>
            </a:r>
            <a:r>
              <a:rPr kumimoji="0" lang="cs-CZ" sz="2300" b="0" i="0" u="none" strike="noStrike" kern="1200" cap="none" spc="-1" normalizeH="0" baseline="0" noProof="0" dirty="0" err="1">
                <a:ln>
                  <a:noFill/>
                </a:ln>
                <a:solidFill>
                  <a:srgbClr val="FFFFFF"/>
                </a:solidFill>
                <a:effectLst/>
                <a:uLnTx/>
                <a:uFill>
                  <a:solidFill>
                    <a:srgbClr val="FFFFFF"/>
                  </a:solidFill>
                </a:uFill>
                <a:latin typeface="Book Antiqua"/>
                <a:ea typeface="+mn-ea"/>
                <a:cs typeface="+mn-cs"/>
              </a:rPr>
              <a:t>filoz</a:t>
            </a:r>
            <a:r>
              <a:rPr lang="cs-CZ" sz="2300" spc="-1" dirty="0" err="1">
                <a:solidFill>
                  <a:srgbClr val="FFFFFF"/>
                </a:solidFill>
                <a:uFill>
                  <a:solidFill>
                    <a:srgbClr val="FFFFFF"/>
                  </a:solidFill>
                </a:uFill>
                <a:latin typeface="Book Antiqua"/>
              </a:rPr>
              <a:t>ofické</a:t>
            </a:r>
            <a:r>
              <a:rPr lang="cs-CZ" sz="2300" spc="-1" dirty="0">
                <a:solidFill>
                  <a:srgbClr val="FFFFFF"/>
                </a:solidFill>
                <a:uFill>
                  <a:solidFill>
                    <a:srgbClr val="FFFFFF"/>
                  </a:solidFill>
                </a:uFill>
                <a:latin typeface="Book Antiqua"/>
              </a:rPr>
              <a:t> jazyky vylučují synonymii.</a:t>
            </a:r>
            <a:endParaRPr kumimoji="0" lang="cs-CZ" sz="2300" b="0" i="0" u="none" strike="noStrike" kern="1200" cap="none" spc="-1" normalizeH="0" baseline="0" noProof="0" dirty="0">
              <a:ln>
                <a:noFill/>
              </a:ln>
              <a:solidFill>
                <a:srgbClr val="FFFFFF"/>
              </a:solidFill>
              <a:effectLst/>
              <a:uLnTx/>
              <a:uFill>
                <a:solidFill>
                  <a:srgbClr val="FFFFFF"/>
                </a:solidFill>
              </a:uFill>
              <a:latin typeface="Book Antiqua"/>
              <a:ea typeface="+mn-ea"/>
              <a:cs typeface="+mn-cs"/>
            </a:endParaRPr>
          </a:p>
          <a:p>
            <a:pPr marL="548640" marR="0" lvl="0" indent="-411120" algn="l" defTabSz="914400" rtl="0" eaLnBrk="1" fontAlgn="auto" latinLnBrk="0" hangingPunct="1">
              <a:lnSpc>
                <a:spcPct val="100000"/>
              </a:lnSpc>
              <a:spcBef>
                <a:spcPts val="0"/>
              </a:spcBef>
              <a:spcAft>
                <a:spcPts val="0"/>
              </a:spcAft>
              <a:buClr>
                <a:srgbClr val="F9F9F9"/>
              </a:buClr>
              <a:buSzPct val="65000"/>
              <a:buFont typeface="Arial"/>
              <a:buChar char="•"/>
              <a:tabLst/>
              <a:defRPr/>
            </a:pPr>
            <a:endParaRPr kumimoji="0" lang="cs-CZ" sz="2300" b="0" i="0" u="none" strike="noStrike" kern="1200" cap="none" spc="-1" normalizeH="0" baseline="0" noProof="0" dirty="0">
              <a:ln>
                <a:noFill/>
              </a:ln>
              <a:solidFill>
                <a:srgbClr val="FFFFFF"/>
              </a:solidFill>
              <a:effectLst/>
              <a:uLnTx/>
              <a:uFill>
                <a:solidFill>
                  <a:srgbClr val="FFFFFF"/>
                </a:solidFill>
              </a:uFill>
              <a:latin typeface="Book Antiqua"/>
              <a:ea typeface="+mn-ea"/>
              <a:cs typeface="+mn-cs"/>
            </a:endParaRPr>
          </a:p>
          <a:p>
            <a:pPr marL="548640" marR="0" lvl="0" indent="-411120" algn="l" defTabSz="914400" rtl="0" eaLnBrk="1" fontAlgn="auto" latinLnBrk="0" hangingPunct="1">
              <a:lnSpc>
                <a:spcPct val="100000"/>
              </a:lnSpc>
              <a:spcBef>
                <a:spcPts val="0"/>
              </a:spcBef>
              <a:spcAft>
                <a:spcPts val="0"/>
              </a:spcAft>
              <a:buClr>
                <a:srgbClr val="F9F9F9"/>
              </a:buClr>
              <a:buSzPct val="65000"/>
              <a:buFont typeface="Arial"/>
              <a:buChar char="•"/>
              <a:tabLst/>
              <a:defRPr/>
            </a:pPr>
            <a:r>
              <a:rPr kumimoji="0" lang="cs-CZ" sz="2300" b="0" i="0" u="none" strike="noStrike" kern="1200" cap="none" spc="-1" normalizeH="0" baseline="0" noProof="0" dirty="0">
                <a:ln>
                  <a:noFill/>
                </a:ln>
                <a:solidFill>
                  <a:srgbClr val="FFFFFF"/>
                </a:solidFill>
                <a:effectLst/>
                <a:uLnTx/>
                <a:uFill>
                  <a:solidFill>
                    <a:srgbClr val="FFFFFF"/>
                  </a:solidFill>
                </a:uFill>
                <a:latin typeface="Book Antiqua"/>
                <a:ea typeface="+mn-ea"/>
                <a:cs typeface="+mn-cs"/>
              </a:rPr>
              <a:t>Řeč (=verbální systém, VE.S) např. rozeznává mluvnické rody, KO.S nikoli (ten stůl, ta řeka, to Slunce)</a:t>
            </a:r>
          </a:p>
          <a:p>
            <a:pPr marL="548640" marR="0" lvl="0" indent="-411120" algn="l" defTabSz="914400" rtl="0" eaLnBrk="1" fontAlgn="auto" latinLnBrk="0" hangingPunct="1">
              <a:lnSpc>
                <a:spcPct val="100000"/>
              </a:lnSpc>
              <a:spcBef>
                <a:spcPts val="0"/>
              </a:spcBef>
              <a:spcAft>
                <a:spcPts val="0"/>
              </a:spcAft>
              <a:buClr>
                <a:srgbClr val="F9F9F9"/>
              </a:buClr>
              <a:buSzPct val="65000"/>
              <a:buFont typeface="Arial"/>
              <a:buChar char="•"/>
              <a:tabLst/>
              <a:defRPr/>
            </a:pPr>
            <a:endParaRPr kumimoji="0" lang="cs-CZ" sz="2300" b="0" i="0" u="none" strike="noStrike" kern="1200" cap="none" spc="-1" normalizeH="0" baseline="0" noProof="0" dirty="0">
              <a:ln>
                <a:noFill/>
              </a:ln>
              <a:solidFill>
                <a:srgbClr val="FFFFFF"/>
              </a:solidFill>
              <a:effectLst/>
              <a:uLnTx/>
              <a:uFill>
                <a:solidFill>
                  <a:srgbClr val="FFFFFF"/>
                </a:solidFill>
              </a:uFill>
              <a:latin typeface="Book Antiqua"/>
              <a:ea typeface="+mn-ea"/>
              <a:cs typeface="+mn-cs"/>
            </a:endParaRPr>
          </a:p>
          <a:p>
            <a:pPr marL="548640" marR="0" lvl="0" indent="-411120" algn="l" defTabSz="914400" rtl="0" eaLnBrk="1" fontAlgn="auto" latinLnBrk="0" hangingPunct="1">
              <a:lnSpc>
                <a:spcPct val="100000"/>
              </a:lnSpc>
              <a:spcBef>
                <a:spcPts val="0"/>
              </a:spcBef>
              <a:spcAft>
                <a:spcPts val="0"/>
              </a:spcAft>
              <a:buClr>
                <a:srgbClr val="F9F9F9"/>
              </a:buClr>
              <a:buSzPct val="65000"/>
              <a:buFont typeface="Arial"/>
              <a:buChar char="•"/>
              <a:tabLst/>
              <a:defRPr/>
            </a:pPr>
            <a:r>
              <a:rPr kumimoji="0" lang="cs-CZ" sz="2300" b="0" i="0" u="none" strike="noStrike" kern="1200" cap="none" spc="-1" normalizeH="0" baseline="0" noProof="0" dirty="0">
                <a:ln>
                  <a:noFill/>
                </a:ln>
                <a:solidFill>
                  <a:srgbClr val="FFFFFF"/>
                </a:solidFill>
                <a:effectLst/>
                <a:uLnTx/>
                <a:uFill>
                  <a:solidFill>
                    <a:srgbClr val="FFFFFF"/>
                  </a:solidFill>
                </a:uFill>
                <a:latin typeface="Book Antiqua"/>
                <a:ea typeface="+mn-ea"/>
                <a:cs typeface="+mn-cs"/>
              </a:rPr>
              <a:t>V češtině VE.S mj. rozlišuje 2 druhy mn. č.: 1 „pes byl“, 2-4 „ps</a:t>
            </a:r>
            <a:r>
              <a:rPr kumimoji="0" lang="cs-CZ" sz="2300" b="0" i="0" u="none" strike="noStrike" kern="1200" cap="none" spc="-1" normalizeH="0" baseline="0" noProof="0" dirty="0">
                <a:ln>
                  <a:noFill/>
                </a:ln>
                <a:solidFill>
                  <a:srgbClr val="FF0000"/>
                </a:solidFill>
                <a:effectLst/>
                <a:uLnTx/>
                <a:uFill>
                  <a:solidFill>
                    <a:srgbClr val="FFFFFF"/>
                  </a:solidFill>
                </a:uFill>
                <a:latin typeface="Book Antiqua"/>
                <a:ea typeface="+mn-ea"/>
                <a:cs typeface="+mn-cs"/>
              </a:rPr>
              <a:t>i</a:t>
            </a:r>
            <a:r>
              <a:rPr kumimoji="0" lang="cs-CZ" sz="2300" b="0" i="0" u="none" strike="noStrike" kern="1200" cap="none" spc="-1" normalizeH="0" baseline="0" noProof="0" dirty="0">
                <a:ln>
                  <a:noFill/>
                </a:ln>
                <a:solidFill>
                  <a:srgbClr val="FFFFFF"/>
                </a:solidFill>
                <a:effectLst/>
                <a:uLnTx/>
                <a:uFill>
                  <a:solidFill>
                    <a:srgbClr val="FFFFFF"/>
                  </a:solidFill>
                </a:uFill>
                <a:latin typeface="Book Antiqua"/>
                <a:ea typeface="+mn-ea"/>
                <a:cs typeface="+mn-cs"/>
              </a:rPr>
              <a:t> byl</a:t>
            </a:r>
            <a:r>
              <a:rPr kumimoji="0" lang="cs-CZ" sz="2300" b="0" i="0" u="none" strike="noStrike" kern="1200" cap="none" spc="-1" normalizeH="0" baseline="0" noProof="0" dirty="0">
                <a:ln>
                  <a:noFill/>
                </a:ln>
                <a:solidFill>
                  <a:srgbClr val="FF0000"/>
                </a:solidFill>
                <a:effectLst/>
                <a:uLnTx/>
                <a:uFill>
                  <a:solidFill>
                    <a:srgbClr val="FFFFFF"/>
                  </a:solidFill>
                </a:uFill>
                <a:latin typeface="Book Antiqua"/>
                <a:ea typeface="+mn-ea"/>
                <a:cs typeface="+mn-cs"/>
              </a:rPr>
              <a:t>i</a:t>
            </a:r>
            <a:r>
              <a:rPr kumimoji="0" lang="cs-CZ" sz="2300" b="0" i="0" u="none" strike="noStrike" kern="1200" cap="none" spc="-1" normalizeH="0" baseline="0" noProof="0" dirty="0">
                <a:ln>
                  <a:noFill/>
                </a:ln>
                <a:solidFill>
                  <a:srgbClr val="FFFFFF"/>
                </a:solidFill>
                <a:effectLst/>
                <a:uLnTx/>
                <a:uFill>
                  <a:solidFill>
                    <a:srgbClr val="FFFFFF"/>
                  </a:solidFill>
                </a:uFill>
                <a:latin typeface="Book Antiqua"/>
                <a:ea typeface="+mn-ea"/>
                <a:cs typeface="+mn-cs"/>
              </a:rPr>
              <a:t>“, 5 a více „ps</a:t>
            </a:r>
            <a:r>
              <a:rPr kumimoji="0" lang="cs-CZ" sz="2300" b="0" i="0" u="none" strike="noStrike" kern="1200" cap="none" spc="-1" normalizeH="0" baseline="0" noProof="0" dirty="0">
                <a:ln>
                  <a:noFill/>
                </a:ln>
                <a:solidFill>
                  <a:srgbClr val="FF0000"/>
                </a:solidFill>
                <a:effectLst/>
                <a:uLnTx/>
                <a:uFill>
                  <a:solidFill>
                    <a:srgbClr val="FFFFFF"/>
                  </a:solidFill>
                </a:uFill>
                <a:latin typeface="Book Antiqua"/>
                <a:ea typeface="+mn-ea"/>
                <a:cs typeface="+mn-cs"/>
              </a:rPr>
              <a:t>ů</a:t>
            </a:r>
            <a:r>
              <a:rPr kumimoji="0" lang="cs-CZ" sz="2300" b="0" i="0" u="none" strike="noStrike" kern="1200" cap="none" spc="-1" normalizeH="0" baseline="0" noProof="0" dirty="0">
                <a:ln>
                  <a:noFill/>
                </a:ln>
                <a:solidFill>
                  <a:srgbClr val="FFFFFF"/>
                </a:solidFill>
                <a:effectLst/>
                <a:uLnTx/>
                <a:uFill>
                  <a:solidFill>
                    <a:srgbClr val="FFFFFF"/>
                  </a:solidFill>
                </a:uFill>
                <a:latin typeface="Book Antiqua"/>
                <a:ea typeface="+mn-ea"/>
                <a:cs typeface="+mn-cs"/>
              </a:rPr>
              <a:t> byl</a:t>
            </a:r>
            <a:r>
              <a:rPr kumimoji="0" lang="cs-CZ" sz="2300" b="0" i="0" u="none" strike="noStrike" kern="1200" cap="none" spc="-1" normalizeH="0" baseline="0" noProof="0" dirty="0">
                <a:ln>
                  <a:noFill/>
                </a:ln>
                <a:solidFill>
                  <a:srgbClr val="FF0000"/>
                </a:solidFill>
                <a:effectLst/>
                <a:uLnTx/>
                <a:uFill>
                  <a:solidFill>
                    <a:srgbClr val="FFFFFF"/>
                  </a:solidFill>
                </a:uFill>
                <a:latin typeface="Book Antiqua"/>
                <a:ea typeface="+mn-ea"/>
                <a:cs typeface="+mn-cs"/>
              </a:rPr>
              <a:t>o</a:t>
            </a:r>
            <a:r>
              <a:rPr kumimoji="0" lang="cs-CZ" sz="2300" b="0" i="0" u="none" strike="noStrike" kern="1200" cap="none" spc="-1" normalizeH="0" baseline="0" noProof="0" dirty="0">
                <a:ln>
                  <a:noFill/>
                </a:ln>
                <a:solidFill>
                  <a:srgbClr val="FFFFFF"/>
                </a:solidFill>
                <a:effectLst/>
                <a:uLnTx/>
                <a:uFill>
                  <a:solidFill>
                    <a:srgbClr val="FFFFFF"/>
                  </a:solidFill>
                </a:uFill>
                <a:latin typeface="Book Antiqua"/>
                <a:ea typeface="+mn-ea"/>
                <a:cs typeface="+mn-cs"/>
              </a:rPr>
              <a:t>“ (srov. 21 „psů“ a nikoli 21 „pes“; 22 „psů“ a nikoli 22 „psi“), což KO.S nereflektuje.</a:t>
            </a: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TextShape 1"/>
          <p:cNvSpPr txBox="1"/>
          <p:nvPr/>
        </p:nvSpPr>
        <p:spPr>
          <a:xfrm>
            <a:off x="323640" y="188640"/>
            <a:ext cx="8568720" cy="935640"/>
          </a:xfrm>
          <a:prstGeom prst="rect">
            <a:avLst/>
          </a:prstGeom>
          <a:noFill/>
          <a:ln>
            <a:noFill/>
          </a:ln>
        </p:spPr>
        <p:txBody>
          <a:bodyPr lIns="90000" tIns="45000" rIns="90000" bIns="4500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3200" b="1" i="0" u="none" strike="noStrike" kern="1200" cap="none" spc="-1" normalizeH="0" baseline="0" noProof="0" dirty="0">
                <a:ln>
                  <a:noFill/>
                </a:ln>
                <a:solidFill>
                  <a:srgbClr val="E9D596"/>
                </a:solidFill>
                <a:effectLst/>
                <a:uLnTx/>
                <a:uFill>
                  <a:solidFill>
                    <a:srgbClr val="FFFFFF"/>
                  </a:solidFill>
                </a:uFill>
                <a:latin typeface="Lucida Sans"/>
                <a:ea typeface="+mn-ea"/>
                <a:cs typeface="+mn-cs"/>
              </a:rPr>
              <a:t>Jak se liší KO.S od verbálního s. (VE.S.), od řeči?</a:t>
            </a:r>
            <a:endParaRPr kumimoji="0" lang="cs-CZ" sz="1200" b="0" i="0" u="none" strike="noStrike" kern="1200" cap="none" spc="-1" normalizeH="0" baseline="0" noProof="0" dirty="0">
              <a:ln>
                <a:noFill/>
              </a:ln>
              <a:solidFill>
                <a:srgbClr val="FFFFFF"/>
              </a:solidFill>
              <a:effectLst/>
              <a:uLnTx/>
              <a:uFill>
                <a:solidFill>
                  <a:srgbClr val="FFFFFF"/>
                </a:solidFill>
              </a:uFill>
              <a:latin typeface="Book Antiqua"/>
              <a:ea typeface="+mn-ea"/>
              <a:cs typeface="+mn-cs"/>
            </a:endParaRPr>
          </a:p>
        </p:txBody>
      </p:sp>
      <p:sp>
        <p:nvSpPr>
          <p:cNvPr id="90" name="TextShape 2"/>
          <p:cNvSpPr txBox="1"/>
          <p:nvPr/>
        </p:nvSpPr>
        <p:spPr>
          <a:xfrm>
            <a:off x="457380" y="1651378"/>
            <a:ext cx="8229240" cy="4808719"/>
          </a:xfrm>
          <a:prstGeom prst="rect">
            <a:avLst/>
          </a:prstGeom>
          <a:noFill/>
          <a:ln>
            <a:noFill/>
          </a:ln>
        </p:spPr>
        <p:txBody>
          <a:bodyPr lIns="90000" tIns="45000" rIns="90000" bIns="45000"/>
          <a:lstStyle/>
          <a:p>
            <a:pPr marL="548640" marR="0" lvl="0" indent="-411120" algn="l" defTabSz="914400" rtl="0" eaLnBrk="1" fontAlgn="auto" latinLnBrk="0" hangingPunct="1">
              <a:lnSpc>
                <a:spcPct val="100000"/>
              </a:lnSpc>
              <a:spcBef>
                <a:spcPts val="0"/>
              </a:spcBef>
              <a:spcAft>
                <a:spcPts val="0"/>
              </a:spcAft>
              <a:buClr>
                <a:srgbClr val="F9F9F9"/>
              </a:buClr>
              <a:buSzPct val="65000"/>
              <a:buFont typeface="Arial"/>
              <a:buChar char="•"/>
              <a:tabLst/>
              <a:defRPr/>
            </a:pPr>
            <a:r>
              <a:rPr kumimoji="0" lang="cs-CZ" sz="2800" b="0" i="0" u="none" strike="noStrike" kern="1200" cap="none" spc="-1" normalizeH="0" baseline="0" noProof="0" dirty="0">
                <a:ln>
                  <a:noFill/>
                </a:ln>
                <a:solidFill>
                  <a:srgbClr val="FFFFFF"/>
                </a:solidFill>
                <a:effectLst/>
                <a:uLnTx/>
                <a:uFill>
                  <a:solidFill>
                    <a:srgbClr val="FFFFFF"/>
                  </a:solidFill>
                </a:uFill>
                <a:latin typeface="Book Antiqua"/>
                <a:ea typeface="+mn-ea"/>
                <a:cs typeface="+mn-cs"/>
              </a:rPr>
              <a:t>KO.S je částečně </a:t>
            </a:r>
            <a:r>
              <a:rPr kumimoji="0" lang="cs-CZ" sz="2800" b="0" i="0" u="none" strike="noStrike" kern="1200" cap="none" spc="-1" normalizeH="0" baseline="0" noProof="0" dirty="0" err="1">
                <a:ln>
                  <a:noFill/>
                </a:ln>
                <a:solidFill>
                  <a:srgbClr val="FFFFFF"/>
                </a:solidFill>
                <a:effectLst/>
                <a:uLnTx/>
                <a:uFill>
                  <a:solidFill>
                    <a:srgbClr val="FFFFFF"/>
                  </a:solidFill>
                </a:uFill>
                <a:latin typeface="Book Antiqua"/>
                <a:ea typeface="+mn-ea"/>
                <a:cs typeface="+mn-cs"/>
              </a:rPr>
              <a:t>amodální</a:t>
            </a:r>
            <a:r>
              <a:rPr kumimoji="0" lang="cs-CZ" sz="2800" b="0" i="0" u="none" strike="noStrike" kern="1200" cap="none" spc="-1" normalizeH="0" baseline="0" noProof="0" dirty="0">
                <a:ln>
                  <a:noFill/>
                </a:ln>
                <a:solidFill>
                  <a:srgbClr val="FFFFFF"/>
                </a:solidFill>
                <a:effectLst/>
                <a:uLnTx/>
                <a:uFill>
                  <a:solidFill>
                    <a:srgbClr val="FFFFFF"/>
                  </a:solidFill>
                </a:uFill>
                <a:latin typeface="Book Antiqua"/>
                <a:ea typeface="+mn-ea"/>
                <a:cs typeface="+mn-cs"/>
              </a:rPr>
              <a:t> (=</a:t>
            </a:r>
            <a:r>
              <a:rPr kumimoji="0" lang="cs-CZ" sz="2800" b="0" i="0" u="none" strike="noStrike" kern="1200" cap="none" spc="-1" normalizeH="0" baseline="0" noProof="0" dirty="0" err="1">
                <a:ln>
                  <a:noFill/>
                </a:ln>
                <a:solidFill>
                  <a:srgbClr val="FFFFFF"/>
                </a:solidFill>
                <a:effectLst/>
                <a:uLnTx/>
                <a:uFill>
                  <a:solidFill>
                    <a:srgbClr val="FFFFFF"/>
                  </a:solidFill>
                </a:uFill>
                <a:latin typeface="Book Antiqua"/>
                <a:ea typeface="+mn-ea"/>
                <a:cs typeface="+mn-cs"/>
              </a:rPr>
              <a:t>nesenzorický</a:t>
            </a:r>
            <a:r>
              <a:rPr kumimoji="0" lang="cs-CZ" sz="2800" b="0" i="0" u="none" strike="noStrike" kern="1200" cap="none" spc="-1" normalizeH="0" baseline="0" noProof="0" dirty="0">
                <a:ln>
                  <a:noFill/>
                </a:ln>
                <a:solidFill>
                  <a:srgbClr val="FFFFFF"/>
                </a:solidFill>
                <a:effectLst/>
                <a:uLnTx/>
                <a:uFill>
                  <a:solidFill>
                    <a:srgbClr val="FFFFFF"/>
                  </a:solidFill>
                </a:uFill>
                <a:latin typeface="Book Antiqua"/>
                <a:ea typeface="+mn-ea"/>
                <a:cs typeface="+mn-cs"/>
              </a:rPr>
              <a:t>): mnoho pojmů je nezávislých na jakékoli senzorické modalitě (vysoký, masožravec, lichý, milión let, výlet, štěstí, úprava). </a:t>
            </a:r>
          </a:p>
          <a:p>
            <a:pPr marL="548640" marR="0" lvl="0" indent="-411120" algn="l" defTabSz="914400" rtl="0" eaLnBrk="1" fontAlgn="auto" latinLnBrk="0" hangingPunct="1">
              <a:lnSpc>
                <a:spcPct val="100000"/>
              </a:lnSpc>
              <a:spcBef>
                <a:spcPts val="0"/>
              </a:spcBef>
              <a:spcAft>
                <a:spcPts val="0"/>
              </a:spcAft>
              <a:buClr>
                <a:srgbClr val="F9F9F9"/>
              </a:buClr>
              <a:buSzPct val="65000"/>
              <a:buFont typeface="Arial"/>
              <a:buChar char="•"/>
              <a:tabLst/>
              <a:defRPr/>
            </a:pPr>
            <a:r>
              <a:rPr lang="cs-CZ" sz="2800" spc="-1" dirty="0">
                <a:solidFill>
                  <a:srgbClr val="FFFFFF"/>
                </a:solidFill>
                <a:uFill>
                  <a:solidFill>
                    <a:srgbClr val="FFFFFF"/>
                  </a:solidFill>
                </a:uFill>
                <a:latin typeface="Book Antiqua"/>
              </a:rPr>
              <a:t>KO.S je č</a:t>
            </a:r>
            <a:r>
              <a:rPr kumimoji="0" lang="cs-CZ" sz="2800" b="0" i="0" u="none" strike="noStrike" kern="1200" cap="none" spc="-1" normalizeH="0" baseline="0" noProof="0" dirty="0" err="1">
                <a:ln>
                  <a:noFill/>
                </a:ln>
                <a:solidFill>
                  <a:srgbClr val="FFFFFF"/>
                </a:solidFill>
                <a:effectLst/>
                <a:uLnTx/>
                <a:uFill>
                  <a:solidFill>
                    <a:srgbClr val="FFFFFF"/>
                  </a:solidFill>
                </a:uFill>
                <a:latin typeface="Book Antiqua"/>
                <a:ea typeface="+mn-ea"/>
                <a:cs typeface="+mn-cs"/>
              </a:rPr>
              <a:t>ástečně</a:t>
            </a:r>
            <a:r>
              <a:rPr kumimoji="0" lang="cs-CZ" sz="2800" b="0" i="0" u="none" strike="noStrike" kern="1200" cap="none" spc="-1" normalizeH="0" baseline="0" noProof="0" dirty="0">
                <a:ln>
                  <a:noFill/>
                </a:ln>
                <a:solidFill>
                  <a:srgbClr val="FFFFFF"/>
                </a:solidFill>
                <a:effectLst/>
                <a:uLnTx/>
                <a:uFill>
                  <a:solidFill>
                    <a:srgbClr val="FFFFFF"/>
                  </a:solidFill>
                </a:uFill>
                <a:latin typeface="Book Antiqua"/>
                <a:ea typeface="+mn-ea"/>
                <a:cs typeface="+mn-cs"/>
              </a:rPr>
              <a:t> </a:t>
            </a:r>
            <a:r>
              <a:rPr kumimoji="0" lang="cs-CZ" sz="2800" b="0" i="0" u="none" strike="noStrike" kern="1200" cap="none" spc="-1" normalizeH="0" baseline="0" noProof="0" dirty="0" err="1">
                <a:ln>
                  <a:noFill/>
                </a:ln>
                <a:solidFill>
                  <a:srgbClr val="FFFFFF"/>
                </a:solidFill>
                <a:effectLst/>
                <a:uLnTx/>
                <a:uFill>
                  <a:solidFill>
                    <a:srgbClr val="FFFFFF"/>
                  </a:solidFill>
                </a:uFill>
                <a:latin typeface="Book Antiqua"/>
                <a:ea typeface="+mn-ea"/>
                <a:cs typeface="+mn-cs"/>
              </a:rPr>
              <a:t>multi</a:t>
            </a:r>
            <a:r>
              <a:rPr lang="cs-CZ" sz="2800" spc="-1" dirty="0">
                <a:solidFill>
                  <a:srgbClr val="FFFFFF"/>
                </a:solidFill>
                <a:uFill>
                  <a:solidFill>
                    <a:srgbClr val="FFFFFF"/>
                  </a:solidFill>
                </a:uFill>
                <a:latin typeface="Book Antiqua"/>
              </a:rPr>
              <a:t>modální.</a:t>
            </a:r>
            <a:endParaRPr kumimoji="0" lang="cs-CZ" sz="2800" b="0" i="0" u="none" strike="noStrike" kern="1200" cap="none" spc="-1" normalizeH="0" baseline="0" noProof="0" dirty="0">
              <a:ln>
                <a:noFill/>
              </a:ln>
              <a:solidFill>
                <a:srgbClr val="FFFFFF"/>
              </a:solidFill>
              <a:effectLst/>
              <a:uLnTx/>
              <a:uFill>
                <a:solidFill>
                  <a:srgbClr val="FFFFFF"/>
                </a:solidFill>
              </a:uFill>
              <a:latin typeface="Book Antiqua"/>
              <a:ea typeface="+mn-ea"/>
              <a:cs typeface="+mn-cs"/>
            </a:endParaRPr>
          </a:p>
          <a:p>
            <a:pPr marL="548640" marR="0" lvl="0" indent="-411120" algn="l" defTabSz="914400" rtl="0" eaLnBrk="1" fontAlgn="auto" latinLnBrk="0" hangingPunct="1">
              <a:lnSpc>
                <a:spcPct val="100000"/>
              </a:lnSpc>
              <a:spcBef>
                <a:spcPts val="0"/>
              </a:spcBef>
              <a:spcAft>
                <a:spcPts val="0"/>
              </a:spcAft>
              <a:buClr>
                <a:srgbClr val="F9F9F9"/>
              </a:buClr>
              <a:buSzPct val="65000"/>
              <a:buFont typeface="Arial"/>
              <a:buChar char="•"/>
              <a:tabLst/>
              <a:defRPr/>
            </a:pPr>
            <a:endParaRPr kumimoji="0" lang="cs-CZ" sz="2800" b="0" i="0" u="none" strike="noStrike" kern="1200" cap="none" spc="-1" normalizeH="0" baseline="0" noProof="0" dirty="0">
              <a:ln>
                <a:noFill/>
              </a:ln>
              <a:solidFill>
                <a:srgbClr val="FFFFFF"/>
              </a:solidFill>
              <a:effectLst/>
              <a:uLnTx/>
              <a:uFill>
                <a:solidFill>
                  <a:srgbClr val="FFFFFF"/>
                </a:solidFill>
              </a:uFill>
              <a:latin typeface="Book Antiqua"/>
              <a:ea typeface="+mn-ea"/>
              <a:cs typeface="+mn-cs"/>
            </a:endParaRPr>
          </a:p>
          <a:p>
            <a:pPr marL="548640" marR="0" lvl="0" indent="-411120" algn="l" defTabSz="914400" rtl="0" eaLnBrk="1" fontAlgn="auto" latinLnBrk="0" hangingPunct="1">
              <a:lnSpc>
                <a:spcPct val="100000"/>
              </a:lnSpc>
              <a:spcBef>
                <a:spcPts val="0"/>
              </a:spcBef>
              <a:spcAft>
                <a:spcPts val="0"/>
              </a:spcAft>
              <a:buClr>
                <a:srgbClr val="F9F9F9"/>
              </a:buClr>
              <a:buSzPct val="65000"/>
              <a:buFont typeface="Arial"/>
              <a:buChar char="•"/>
              <a:tabLst/>
              <a:defRPr/>
            </a:pPr>
            <a:r>
              <a:rPr kumimoji="0" lang="cs-CZ" sz="2800" b="0" i="0" u="none" strike="noStrike" kern="1200" cap="none" spc="-1" normalizeH="0" baseline="0" noProof="0" dirty="0">
                <a:ln>
                  <a:noFill/>
                </a:ln>
                <a:solidFill>
                  <a:srgbClr val="FFFFFF"/>
                </a:solidFill>
                <a:effectLst/>
                <a:uLnTx/>
                <a:uFill>
                  <a:solidFill>
                    <a:srgbClr val="FFFFFF"/>
                  </a:solidFill>
                </a:uFill>
                <a:latin typeface="Book Antiqua"/>
                <a:ea typeface="+mn-ea"/>
                <a:cs typeface="+mn-cs"/>
              </a:rPr>
              <a:t>Pojmy (koncepty) i přes to nějakou </a:t>
            </a:r>
            <a:r>
              <a:rPr kumimoji="0" lang="cs-CZ" sz="2800" b="0" i="0" u="none" strike="noStrike" kern="1200" cap="none" spc="-1" normalizeH="0" baseline="0" noProof="0" dirty="0">
                <a:ln>
                  <a:noFill/>
                </a:ln>
                <a:effectLst/>
                <a:uLnTx/>
                <a:uFill>
                  <a:solidFill>
                    <a:srgbClr val="FFFFFF"/>
                  </a:solidFill>
                </a:uFill>
                <a:latin typeface="Book Antiqua"/>
                <a:ea typeface="+mn-ea"/>
                <a:cs typeface="+mn-cs"/>
              </a:rPr>
              <a:t>představu</a:t>
            </a:r>
            <a:r>
              <a:rPr kumimoji="0" lang="cs-CZ" sz="2800" b="0" i="0" u="none" strike="noStrike" kern="1200" cap="none" spc="-1" normalizeH="0" baseline="0" noProof="0" dirty="0">
                <a:ln>
                  <a:noFill/>
                </a:ln>
                <a:solidFill>
                  <a:srgbClr val="FFFFFF"/>
                </a:solidFill>
                <a:effectLst/>
                <a:uLnTx/>
                <a:uFill>
                  <a:solidFill>
                    <a:srgbClr val="FFFFFF"/>
                  </a:solidFill>
                </a:uFill>
                <a:latin typeface="Book Antiqua"/>
                <a:ea typeface="+mn-ea"/>
                <a:cs typeface="+mn-cs"/>
              </a:rPr>
              <a:t> přivolávají (srov. situační model dle </a:t>
            </a:r>
            <a:r>
              <a:rPr kumimoji="0" lang="cs-CZ" sz="2800" b="0" i="0" u="none" strike="noStrike" kern="1200" cap="none" spc="-1" normalizeH="0" baseline="0" noProof="0" dirty="0" err="1">
                <a:ln>
                  <a:noFill/>
                </a:ln>
                <a:solidFill>
                  <a:srgbClr val="FFFFFF"/>
                </a:solidFill>
                <a:effectLst/>
                <a:uLnTx/>
                <a:uFill>
                  <a:solidFill>
                    <a:srgbClr val="FFFFFF"/>
                  </a:solidFill>
                </a:uFill>
                <a:latin typeface="Book Antiqua"/>
                <a:ea typeface="+mn-ea"/>
                <a:cs typeface="+mn-cs"/>
              </a:rPr>
              <a:t>Kintsche</a:t>
            </a:r>
            <a:r>
              <a:rPr kumimoji="0" lang="cs-CZ" sz="2800" b="0" i="0" u="none" strike="noStrike" kern="1200" cap="none" spc="-1" normalizeH="0" baseline="0" noProof="0" dirty="0">
                <a:ln>
                  <a:noFill/>
                </a:ln>
                <a:solidFill>
                  <a:srgbClr val="FFFFFF"/>
                </a:solidFill>
                <a:effectLst/>
                <a:uLnTx/>
                <a:uFill>
                  <a:solidFill>
                    <a:srgbClr val="FFFFFF"/>
                  </a:solidFill>
                </a:uFill>
                <a:latin typeface="Book Antiqua"/>
                <a:ea typeface="+mn-ea"/>
                <a:cs typeface="+mn-cs"/>
              </a:rPr>
              <a:t>). Např. pes, bochník, buňka, atom, peníze… </a:t>
            </a:r>
          </a:p>
          <a:p>
            <a:pPr marL="548640" marR="0" lvl="0" indent="-411120" algn="l" defTabSz="914400" rtl="0" eaLnBrk="1" fontAlgn="auto" latinLnBrk="0" hangingPunct="1">
              <a:lnSpc>
                <a:spcPct val="100000"/>
              </a:lnSpc>
              <a:spcBef>
                <a:spcPts val="0"/>
              </a:spcBef>
              <a:spcAft>
                <a:spcPts val="0"/>
              </a:spcAft>
              <a:buClr>
                <a:srgbClr val="F9F9F9"/>
              </a:buClr>
              <a:buSzPct val="65000"/>
              <a:buFont typeface="Arial"/>
              <a:buChar char="•"/>
              <a:tabLst/>
              <a:defRPr/>
            </a:pPr>
            <a:r>
              <a:rPr lang="cs-CZ" sz="2800" spc="-1" dirty="0">
                <a:solidFill>
                  <a:srgbClr val="FFFFFF"/>
                </a:solidFill>
                <a:uFill>
                  <a:solidFill>
                    <a:srgbClr val="FFFFFF"/>
                  </a:solidFill>
                </a:uFill>
                <a:latin typeface="Book Antiqua"/>
              </a:rPr>
              <a:t>Srov.</a:t>
            </a:r>
            <a:r>
              <a:rPr kumimoji="0" lang="cs-CZ" sz="2800" b="0" i="0" u="none" strike="noStrike" kern="1200" cap="none" spc="-1" normalizeH="0" baseline="0" noProof="0" dirty="0">
                <a:ln>
                  <a:noFill/>
                </a:ln>
                <a:solidFill>
                  <a:srgbClr val="FFFFFF"/>
                </a:solidFill>
                <a:effectLst/>
                <a:uLnTx/>
                <a:uFill>
                  <a:solidFill>
                    <a:srgbClr val="FFFFFF"/>
                  </a:solidFill>
                </a:uFill>
                <a:latin typeface="Book Antiqua"/>
                <a:ea typeface="+mn-ea"/>
                <a:cs typeface="+mn-cs"/>
              </a:rPr>
              <a:t> podnětová slova v klasickém asociačním experimentu</a:t>
            </a:r>
          </a:p>
        </p:txBody>
      </p:sp>
    </p:spTree>
    <p:extLst>
      <p:ext uri="{BB962C8B-B14F-4D97-AF65-F5344CB8AC3E}">
        <p14:creationId xmlns:p14="http://schemas.microsoft.com/office/powerpoint/2010/main" val="194608459"/>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 name="TextShape 1"/>
          <p:cNvSpPr txBox="1"/>
          <p:nvPr/>
        </p:nvSpPr>
        <p:spPr>
          <a:xfrm>
            <a:off x="457200" y="67284"/>
            <a:ext cx="8229240" cy="752363"/>
          </a:xfrm>
          <a:prstGeom prst="rect">
            <a:avLst/>
          </a:prstGeom>
          <a:noFill/>
          <a:ln>
            <a:noFill/>
          </a:ln>
        </p:spPr>
        <p:txBody>
          <a:bodyPr lIns="90000" tIns="45000" rIns="90000" bIns="4500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4100" b="1" i="0" u="none" strike="noStrike" kern="1200" cap="none" spc="-1" normalizeH="0" baseline="0" noProof="0" dirty="0">
                <a:ln>
                  <a:noFill/>
                </a:ln>
                <a:solidFill>
                  <a:srgbClr val="E9D596"/>
                </a:solidFill>
                <a:effectLst/>
                <a:uLnTx/>
                <a:uFill>
                  <a:solidFill>
                    <a:srgbClr val="FFFFFF"/>
                  </a:solidFill>
                </a:uFill>
                <a:latin typeface="Lucida Sans"/>
                <a:ea typeface="+mn-ea"/>
                <a:cs typeface="+mn-cs"/>
              </a:rPr>
              <a:t>Humor</a:t>
            </a:r>
            <a:endParaRPr kumimoji="0" lang="cs-CZ" sz="1800" b="0" i="0" u="none" strike="noStrike" kern="1200" cap="none" spc="-1" normalizeH="0" baseline="0" noProof="0" dirty="0">
              <a:ln>
                <a:noFill/>
              </a:ln>
              <a:solidFill>
                <a:srgbClr val="FFFFFF"/>
              </a:solidFill>
              <a:effectLst/>
              <a:uLnTx/>
              <a:uFill>
                <a:solidFill>
                  <a:srgbClr val="FFFFFF"/>
                </a:solidFill>
              </a:uFill>
              <a:latin typeface="Book Antiqua"/>
              <a:ea typeface="+mn-ea"/>
              <a:cs typeface="+mn-cs"/>
            </a:endParaRPr>
          </a:p>
        </p:txBody>
      </p:sp>
      <p:sp>
        <p:nvSpPr>
          <p:cNvPr id="92" name="TextShape 2"/>
          <p:cNvSpPr txBox="1"/>
          <p:nvPr/>
        </p:nvSpPr>
        <p:spPr>
          <a:xfrm>
            <a:off x="294861" y="799768"/>
            <a:ext cx="8229240" cy="4708800"/>
          </a:xfrm>
          <a:prstGeom prst="rect">
            <a:avLst/>
          </a:prstGeom>
          <a:noFill/>
          <a:ln>
            <a:noFill/>
          </a:ln>
        </p:spPr>
        <p:txBody>
          <a:bodyPr lIns="90000" tIns="45000" rIns="90000" bIns="45000"/>
          <a:lstStyle/>
          <a:p>
            <a:pPr marL="137160" marR="0" lvl="0" indent="0" algn="l" defTabSz="914400" rtl="0" eaLnBrk="1" fontAlgn="auto" latinLnBrk="0" hangingPunct="1">
              <a:lnSpc>
                <a:spcPct val="100000"/>
              </a:lnSpc>
              <a:spcBef>
                <a:spcPts val="0"/>
              </a:spcBef>
              <a:spcAft>
                <a:spcPts val="0"/>
              </a:spcAft>
              <a:buClrTx/>
              <a:buSzTx/>
              <a:buFontTx/>
              <a:buNone/>
              <a:tabLst/>
              <a:defRPr/>
            </a:pPr>
            <a:r>
              <a:rPr kumimoji="0" lang="cs-CZ" sz="2800" b="0" i="0" u="none" strike="noStrike" kern="1200" cap="none" spc="-1" normalizeH="0" baseline="0" noProof="0" dirty="0">
                <a:ln>
                  <a:noFill/>
                </a:ln>
                <a:solidFill>
                  <a:srgbClr val="FFFFFF"/>
                </a:solidFill>
                <a:effectLst/>
                <a:uLnTx/>
                <a:uFill>
                  <a:solidFill>
                    <a:srgbClr val="FFFFFF"/>
                  </a:solidFill>
                </a:uFill>
                <a:latin typeface="Book Antiqua"/>
                <a:ea typeface="+mn-ea"/>
                <a:cs typeface="+mn-cs"/>
              </a:rPr>
              <a:t>Teorie inkongruence: Mnoho vtipů je založeno na tom, že jedna a táž verbální struktura odkazuje na dva odlišné </a:t>
            </a:r>
            <a:r>
              <a:rPr kumimoji="0" lang="cs-CZ" sz="2800" b="0" i="0" u="none" strike="noStrike" kern="1200" cap="none" spc="-1" normalizeH="0" baseline="0" noProof="0" dirty="0" err="1">
                <a:ln>
                  <a:noFill/>
                </a:ln>
                <a:solidFill>
                  <a:srgbClr val="FFFFFF"/>
                </a:solidFill>
                <a:effectLst/>
                <a:uLnTx/>
                <a:uFill>
                  <a:solidFill>
                    <a:srgbClr val="FFFFFF"/>
                  </a:solidFill>
                </a:uFill>
                <a:latin typeface="Book Antiqua"/>
                <a:ea typeface="+mn-ea"/>
                <a:cs typeface="+mn-cs"/>
              </a:rPr>
              <a:t>KO.Sy</a:t>
            </a:r>
            <a:r>
              <a:rPr kumimoji="0" lang="cs-CZ" sz="2800" b="0" i="0" u="none" strike="noStrike" kern="1200" cap="none" spc="-1" normalizeH="0" baseline="0" noProof="0" dirty="0">
                <a:ln>
                  <a:noFill/>
                </a:ln>
                <a:solidFill>
                  <a:srgbClr val="FFFFFF"/>
                </a:solidFill>
                <a:effectLst/>
                <a:uLnTx/>
                <a:uFill>
                  <a:solidFill>
                    <a:srgbClr val="FFFFFF"/>
                  </a:solidFill>
                </a:uFill>
                <a:latin typeface="Book Antiqua"/>
                <a:ea typeface="+mn-ea"/>
                <a:cs typeface="+mn-cs"/>
              </a:rPr>
              <a:t> a jejich konfrontace v pointě nutí k úsměvu: „Jaký je rozdíl mezi…? – Žádný, protože…“</a:t>
            </a:r>
          </a:p>
          <a:p>
            <a:pPr marL="137160" marR="0" lvl="0" indent="0" algn="l" defTabSz="914400" rtl="0" eaLnBrk="1" fontAlgn="auto" latinLnBrk="0" hangingPunct="1">
              <a:lnSpc>
                <a:spcPct val="100000"/>
              </a:lnSpc>
              <a:spcBef>
                <a:spcPts val="0"/>
              </a:spcBef>
              <a:spcAft>
                <a:spcPts val="0"/>
              </a:spcAft>
              <a:buClrTx/>
              <a:buSzTx/>
              <a:buFontTx/>
              <a:buNone/>
              <a:tabLst/>
              <a:defRPr/>
            </a:pPr>
            <a:r>
              <a:rPr kumimoji="0" lang="cs-CZ" sz="2800" b="0" i="0" u="none" strike="noStrike" kern="1200" cap="none" spc="-1" normalizeH="0" baseline="0" noProof="0" dirty="0">
                <a:ln>
                  <a:noFill/>
                </a:ln>
                <a:solidFill>
                  <a:srgbClr val="FFFFFF"/>
                </a:solidFill>
                <a:effectLst/>
                <a:uLnTx/>
                <a:uFill>
                  <a:solidFill>
                    <a:srgbClr val="FFFFFF"/>
                  </a:solidFill>
                </a:uFill>
                <a:latin typeface="Book Antiqua"/>
                <a:ea typeface="+mn-ea"/>
                <a:cs typeface="+mn-cs"/>
              </a:rPr>
              <a:t>„Je to hnědé a skáče to na laně. Co je to?“</a:t>
            </a:r>
          </a:p>
          <a:p>
            <a:pPr marL="137160" marR="0" lvl="0" indent="0" algn="l" defTabSz="914400" rtl="0" eaLnBrk="1" fontAlgn="auto" latinLnBrk="0" hangingPunct="1">
              <a:lnSpc>
                <a:spcPct val="100000"/>
              </a:lnSpc>
              <a:spcBef>
                <a:spcPts val="0"/>
              </a:spcBef>
              <a:spcAft>
                <a:spcPts val="0"/>
              </a:spcAft>
              <a:buClrTx/>
              <a:buSzTx/>
              <a:buFontTx/>
              <a:buNone/>
              <a:tabLst/>
              <a:defRPr/>
            </a:pPr>
            <a:r>
              <a:rPr kumimoji="0" lang="cs-CZ" sz="2800" b="0" i="0" u="none" strike="noStrike" kern="1200" cap="none" spc="-1" normalizeH="0" baseline="0" noProof="0" dirty="0">
                <a:ln>
                  <a:noFill/>
                </a:ln>
                <a:solidFill>
                  <a:srgbClr val="FFFFFF"/>
                </a:solidFill>
                <a:effectLst/>
                <a:uLnTx/>
                <a:uFill>
                  <a:solidFill>
                    <a:srgbClr val="FFFFFF"/>
                  </a:solidFill>
                </a:uFill>
                <a:latin typeface="Book Antiqua"/>
                <a:ea typeface="+mn-ea"/>
                <a:cs typeface="+mn-cs"/>
              </a:rPr>
              <a:t>„Moje dítě se dusí! – A jak je staré? – To nevím, stará je v pohodě, ale dcera už modrá.“</a:t>
            </a:r>
          </a:p>
          <a:p>
            <a:pPr marL="137160" marR="0" lvl="0" indent="0" algn="l" defTabSz="914400" rtl="0" eaLnBrk="1" fontAlgn="auto" latinLnBrk="0" hangingPunct="1">
              <a:lnSpc>
                <a:spcPct val="100000"/>
              </a:lnSpc>
              <a:spcBef>
                <a:spcPts val="0"/>
              </a:spcBef>
              <a:spcAft>
                <a:spcPts val="0"/>
              </a:spcAft>
              <a:buClrTx/>
              <a:buSzTx/>
              <a:buFontTx/>
              <a:buNone/>
              <a:tabLst/>
              <a:defRPr/>
            </a:pPr>
            <a:endParaRPr kumimoji="0" lang="cs-CZ" sz="2800" b="0" i="0" u="none" strike="noStrike" kern="1200" cap="none" spc="-1" normalizeH="0" baseline="0" noProof="0" dirty="0">
              <a:ln>
                <a:noFill/>
              </a:ln>
              <a:solidFill>
                <a:srgbClr val="FFFFFF"/>
              </a:solidFill>
              <a:effectLst/>
              <a:uLnTx/>
              <a:uFill>
                <a:solidFill>
                  <a:srgbClr val="FFFFFF"/>
                </a:solidFill>
              </a:uFill>
              <a:latin typeface="Book Antiqua"/>
              <a:ea typeface="+mn-ea"/>
              <a:cs typeface="+mn-cs"/>
            </a:endParaRPr>
          </a:p>
          <a:p>
            <a:pPr marL="137160" marR="0" lvl="0" indent="0" algn="l" defTabSz="914400" rtl="0" eaLnBrk="1" fontAlgn="auto" latinLnBrk="0" hangingPunct="1">
              <a:lnSpc>
                <a:spcPct val="100000"/>
              </a:lnSpc>
              <a:spcBef>
                <a:spcPts val="0"/>
              </a:spcBef>
              <a:spcAft>
                <a:spcPts val="0"/>
              </a:spcAft>
              <a:buClrTx/>
              <a:buSzTx/>
              <a:buFontTx/>
              <a:buNone/>
              <a:tabLst/>
              <a:defRPr/>
            </a:pPr>
            <a:r>
              <a:rPr kumimoji="0" lang="cs-CZ" sz="2800" b="0" i="0" u="none" strike="noStrike" kern="1200" cap="none" spc="-1" normalizeH="0" baseline="0" noProof="0" dirty="0">
                <a:ln>
                  <a:noFill/>
                </a:ln>
                <a:solidFill>
                  <a:srgbClr val="FFFFFF"/>
                </a:solidFill>
                <a:effectLst/>
                <a:uLnTx/>
                <a:uFill>
                  <a:solidFill>
                    <a:srgbClr val="FFFFFF"/>
                  </a:solidFill>
                </a:uFill>
                <a:latin typeface="Book Antiqua"/>
                <a:ea typeface="+mn-ea"/>
                <a:cs typeface="+mn-cs"/>
              </a:rPr>
              <a:t>+ Přeřeknutí (bez uvědomění)</a:t>
            </a:r>
            <a:endParaRPr kumimoji="0" lang="cs-CZ" sz="2800" b="0" i="0" u="none" strike="noStrike" kern="1200" cap="none" spc="-1" normalizeH="0" baseline="0" noProof="0" dirty="0">
              <a:ln>
                <a:noFill/>
              </a:ln>
              <a:solidFill>
                <a:srgbClr val="000000"/>
              </a:solidFill>
              <a:effectLst/>
              <a:uLnTx/>
              <a:uFill>
                <a:solidFill>
                  <a:srgbClr val="FFFFFF"/>
                </a:solidFill>
              </a:uFill>
              <a:latin typeface="Calisto MT" panose="02040603050505030304"/>
              <a:ea typeface="+mn-ea"/>
              <a:cs typeface="+mn-cs"/>
            </a:endParaRPr>
          </a:p>
          <a:p>
            <a:pPr marL="137160" marR="0" lvl="0" indent="0" algn="l" defTabSz="914400" rtl="0" eaLnBrk="1" fontAlgn="auto" latinLnBrk="0" hangingPunct="1">
              <a:lnSpc>
                <a:spcPct val="100000"/>
              </a:lnSpc>
              <a:spcBef>
                <a:spcPts val="0"/>
              </a:spcBef>
              <a:spcAft>
                <a:spcPts val="0"/>
              </a:spcAft>
              <a:buClrTx/>
              <a:buSzTx/>
              <a:buFontTx/>
              <a:buNone/>
              <a:tabLst/>
              <a:defRPr/>
            </a:pPr>
            <a:endParaRPr kumimoji="0" lang="cs-CZ" sz="2800" b="0" i="0" u="none" strike="noStrike" kern="1200" cap="none" spc="-1" normalizeH="0" baseline="0" noProof="0" dirty="0">
              <a:ln>
                <a:noFill/>
              </a:ln>
              <a:solidFill>
                <a:srgbClr val="FFFFFF"/>
              </a:solidFill>
              <a:effectLst/>
              <a:uLnTx/>
              <a:uFill>
                <a:solidFill>
                  <a:srgbClr val="FFFFFF"/>
                </a:solidFill>
              </a:uFill>
              <a:latin typeface="Book Antiqua"/>
              <a:ea typeface="+mn-ea"/>
              <a:cs typeface="+mn-cs"/>
            </a:endParaRPr>
          </a:p>
          <a:p>
            <a:pPr marL="137160" marR="0" lvl="0" indent="0" algn="l" defTabSz="914400" rtl="0" eaLnBrk="1" fontAlgn="auto" latinLnBrk="0" hangingPunct="1">
              <a:lnSpc>
                <a:spcPct val="100000"/>
              </a:lnSpc>
              <a:spcBef>
                <a:spcPts val="0"/>
              </a:spcBef>
              <a:spcAft>
                <a:spcPts val="0"/>
              </a:spcAft>
              <a:buClrTx/>
              <a:buSzTx/>
              <a:buFontTx/>
              <a:buNone/>
              <a:tabLst/>
              <a:defRPr/>
            </a:pPr>
            <a:endParaRPr kumimoji="0" lang="cs-CZ" sz="2800" b="0" i="0" u="none" strike="noStrike" kern="1200" cap="none" spc="-1" normalizeH="0" baseline="0" noProof="0" dirty="0">
              <a:ln>
                <a:noFill/>
              </a:ln>
              <a:solidFill>
                <a:srgbClr val="FFFFFF"/>
              </a:solidFill>
              <a:effectLst/>
              <a:uLnTx/>
              <a:uFill>
                <a:solidFill>
                  <a:srgbClr val="FFFFFF"/>
                </a:solidFill>
              </a:uFill>
              <a:latin typeface="Book Antiqua"/>
              <a:ea typeface="+mn-ea"/>
              <a:cs typeface="+mn-cs"/>
            </a:endParaRPr>
          </a:p>
        </p:txBody>
      </p:sp>
      <p:sp>
        <p:nvSpPr>
          <p:cNvPr id="4" name="TextShape 1">
            <a:extLst>
              <a:ext uri="{FF2B5EF4-FFF2-40B4-BE49-F238E27FC236}">
                <a16:creationId xmlns:a16="http://schemas.microsoft.com/office/drawing/2014/main" id="{143CC2DB-F0F3-43B2-80CD-246A36D772AC}"/>
              </a:ext>
            </a:extLst>
          </p:cNvPr>
          <p:cNvSpPr txBox="1"/>
          <p:nvPr/>
        </p:nvSpPr>
        <p:spPr>
          <a:xfrm>
            <a:off x="132521" y="5078594"/>
            <a:ext cx="8229240" cy="752363"/>
          </a:xfrm>
          <a:prstGeom prst="rect">
            <a:avLst/>
          </a:prstGeom>
          <a:noFill/>
          <a:ln>
            <a:noFill/>
          </a:ln>
        </p:spPr>
        <p:txBody>
          <a:bodyPr lIns="90000" tIns="45000" rIns="90000" bIns="4500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4100" b="1" i="0" u="none" strike="noStrike" kern="1200" cap="none" spc="-1" normalizeH="0" baseline="0" noProof="0" dirty="0">
                <a:ln>
                  <a:noFill/>
                </a:ln>
                <a:solidFill>
                  <a:srgbClr val="E9D596"/>
                </a:solidFill>
                <a:effectLst/>
                <a:uLnTx/>
                <a:uFill>
                  <a:solidFill>
                    <a:srgbClr val="FFFFFF"/>
                  </a:solidFill>
                </a:uFill>
                <a:latin typeface="Lucida Sans"/>
                <a:ea typeface="+mn-ea"/>
                <a:cs typeface="+mn-cs"/>
              </a:rPr>
              <a:t>Nadávky, přezdívky</a:t>
            </a:r>
            <a:endParaRPr kumimoji="0" lang="cs-CZ" sz="1800" b="0" i="0" u="none" strike="noStrike" kern="1200" cap="none" spc="-1" normalizeH="0" baseline="0" noProof="0" dirty="0">
              <a:ln>
                <a:noFill/>
              </a:ln>
              <a:solidFill>
                <a:srgbClr val="FFFFFF"/>
              </a:solidFill>
              <a:effectLst/>
              <a:uLnTx/>
              <a:uFill>
                <a:solidFill>
                  <a:srgbClr val="FFFFFF"/>
                </a:solidFill>
              </a:uFill>
              <a:latin typeface="Book Antiqua"/>
              <a:ea typeface="+mn-ea"/>
              <a:cs typeface="+mn-cs"/>
            </a:endParaRPr>
          </a:p>
        </p:txBody>
      </p:sp>
      <p:sp>
        <p:nvSpPr>
          <p:cNvPr id="5" name="TextShape 2">
            <a:extLst>
              <a:ext uri="{FF2B5EF4-FFF2-40B4-BE49-F238E27FC236}">
                <a16:creationId xmlns:a16="http://schemas.microsoft.com/office/drawing/2014/main" id="{FBFDC5FE-7996-482E-A8AF-013E8F38FAAD}"/>
              </a:ext>
            </a:extLst>
          </p:cNvPr>
          <p:cNvSpPr txBox="1"/>
          <p:nvPr/>
        </p:nvSpPr>
        <p:spPr>
          <a:xfrm>
            <a:off x="294861" y="5705269"/>
            <a:ext cx="8229240" cy="1142641"/>
          </a:xfrm>
          <a:prstGeom prst="rect">
            <a:avLst/>
          </a:prstGeom>
          <a:noFill/>
          <a:ln>
            <a:noFill/>
          </a:ln>
        </p:spPr>
        <p:txBody>
          <a:bodyPr lIns="90000" tIns="45000" rIns="90000" bIns="45000"/>
          <a:lstStyle/>
          <a:p>
            <a:pPr marL="137160" marR="0" lvl="0" indent="0" algn="l" defTabSz="914400" rtl="0" eaLnBrk="1" fontAlgn="auto" latinLnBrk="0" hangingPunct="1">
              <a:lnSpc>
                <a:spcPct val="100000"/>
              </a:lnSpc>
              <a:spcBef>
                <a:spcPts val="0"/>
              </a:spcBef>
              <a:spcAft>
                <a:spcPts val="0"/>
              </a:spcAft>
              <a:buClrTx/>
              <a:buSzTx/>
              <a:buFontTx/>
              <a:buNone/>
              <a:tabLst/>
              <a:defRPr/>
            </a:pPr>
            <a:r>
              <a:rPr kumimoji="0" lang="cs-CZ" sz="2800" b="0" i="0" u="none" strike="noStrike" kern="1200" cap="none" spc="-1" normalizeH="0" baseline="0" noProof="0" dirty="0">
                <a:ln>
                  <a:noFill/>
                </a:ln>
                <a:solidFill>
                  <a:srgbClr val="FFFFFF"/>
                </a:solidFill>
                <a:effectLst/>
                <a:uLnTx/>
                <a:uFill>
                  <a:solidFill>
                    <a:srgbClr val="FFFFFF"/>
                  </a:solidFill>
                </a:uFill>
                <a:latin typeface="Book Antiqua"/>
                <a:ea typeface="+mn-ea"/>
                <a:cs typeface="+mn-cs"/>
              </a:rPr>
              <a:t>Urážející názvy osoby: mění se smysl, ale nikoli význam/reference.</a:t>
            </a:r>
          </a:p>
        </p:txBody>
      </p:sp>
    </p:spTree>
  </p:cSld>
  <p:clrMapOvr>
    <a:masterClrMapping/>
  </p:clrMapOvr>
  <p:timing>
    <p:tnLst>
      <p:par>
        <p:cTn id="1" dur="indefinite" restart="never" nodeType="tmRoot">
          <p:childTnLst>
            <p:seq>
              <p:cTn id="2"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2">
                                            <p:txEl>
                                              <p:pRg st="1" end="1"/>
                                            </p:txEl>
                                          </p:spTgt>
                                        </p:tgtEl>
                                        <p:attrNameLst>
                                          <p:attrName>style.visibility</p:attrName>
                                        </p:attrNameLst>
                                      </p:cBhvr>
                                      <p:to>
                                        <p:strVal val="visible"/>
                                      </p:to>
                                    </p:set>
                                    <p:anim calcmode="lin" valueType="num">
                                      <p:cBhvr additive="base">
                                        <p:cTn id="7" dur="500" fill="hold"/>
                                        <p:tgtEl>
                                          <p:spTgt spid="9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2">
                                            <p:txEl>
                                              <p:pRg st="2" end="2"/>
                                            </p:txEl>
                                          </p:spTgt>
                                        </p:tgtEl>
                                        <p:attrNameLst>
                                          <p:attrName>style.visibility</p:attrName>
                                        </p:attrNameLst>
                                      </p:cBhvr>
                                      <p:to>
                                        <p:strVal val="visible"/>
                                      </p:to>
                                    </p:set>
                                    <p:anim calcmode="lin" valueType="num">
                                      <p:cBhvr additive="base">
                                        <p:cTn id="13" dur="500" fill="hold"/>
                                        <p:tgtEl>
                                          <p:spTgt spid="9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2">
                                            <p:txEl>
                                              <p:pRg st="4" end="4"/>
                                            </p:txEl>
                                          </p:spTgt>
                                        </p:tgtEl>
                                        <p:attrNameLst>
                                          <p:attrName>style.visibility</p:attrName>
                                        </p:attrNameLst>
                                      </p:cBhvr>
                                      <p:to>
                                        <p:strVal val="visible"/>
                                      </p:to>
                                    </p:set>
                                    <p:anim calcmode="lin" valueType="num">
                                      <p:cBhvr additive="base">
                                        <p:cTn id="19" dur="500" fill="hold"/>
                                        <p:tgtEl>
                                          <p:spTgt spid="92">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5">
                                            <p:txEl>
                                              <p:pRg st="0" end="0"/>
                                            </p:txEl>
                                          </p:spTgt>
                                        </p:tgtEl>
                                        <p:attrNameLst>
                                          <p:attrName>style.visibility</p:attrName>
                                        </p:attrNameLst>
                                      </p:cBhvr>
                                      <p:to>
                                        <p:strVal val="visible"/>
                                      </p:to>
                                    </p:set>
                                    <p:anim calcmode="lin" valueType="num">
                                      <p:cBhvr additive="base">
                                        <p:cTn id="29"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TextShape 1"/>
          <p:cNvSpPr txBox="1"/>
          <p:nvPr/>
        </p:nvSpPr>
        <p:spPr>
          <a:xfrm>
            <a:off x="489960" y="116640"/>
            <a:ext cx="8229240" cy="791640"/>
          </a:xfrm>
          <a:prstGeom prst="rect">
            <a:avLst/>
          </a:prstGeom>
          <a:noFill/>
          <a:ln>
            <a:noFill/>
          </a:ln>
        </p:spPr>
        <p:txBody>
          <a:bodyPr lIns="90000" tIns="45000" rIns="90000" bIns="4500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4100" b="1" i="0" u="none" strike="noStrike" kern="1200" cap="none" spc="-1" normalizeH="0" baseline="0" noProof="0">
                <a:ln>
                  <a:noFill/>
                </a:ln>
                <a:solidFill>
                  <a:srgbClr val="E9D596"/>
                </a:solidFill>
                <a:effectLst/>
                <a:uLnTx/>
                <a:uFill>
                  <a:solidFill>
                    <a:srgbClr val="FFFFFF"/>
                  </a:solidFill>
                </a:uFill>
                <a:latin typeface="Lucida Sans"/>
                <a:ea typeface="+mn-ea"/>
                <a:cs typeface="+mn-cs"/>
              </a:rPr>
              <a:t>Překlad </a:t>
            </a:r>
            <a:endParaRPr kumimoji="0" lang="cs-CZ" sz="1800" b="0" i="0" u="none" strike="noStrike" kern="1200" cap="none" spc="-1" normalizeH="0" baseline="0" noProof="0">
              <a:ln>
                <a:noFill/>
              </a:ln>
              <a:solidFill>
                <a:srgbClr val="FFFFFF"/>
              </a:solidFill>
              <a:effectLst/>
              <a:uLnTx/>
              <a:uFill>
                <a:solidFill>
                  <a:srgbClr val="FFFFFF"/>
                </a:solidFill>
              </a:uFill>
              <a:latin typeface="Book Antiqua"/>
              <a:ea typeface="+mn-ea"/>
              <a:cs typeface="+mn-cs"/>
            </a:endParaRPr>
          </a:p>
        </p:txBody>
      </p:sp>
      <p:sp>
        <p:nvSpPr>
          <p:cNvPr id="100" name="TextShape 2"/>
          <p:cNvSpPr txBox="1"/>
          <p:nvPr/>
        </p:nvSpPr>
        <p:spPr>
          <a:xfrm>
            <a:off x="525960" y="980639"/>
            <a:ext cx="8229240" cy="4806011"/>
          </a:xfrm>
          <a:prstGeom prst="rect">
            <a:avLst/>
          </a:prstGeom>
          <a:noFill/>
          <a:ln>
            <a:noFill/>
          </a:ln>
        </p:spPr>
        <p:txBody>
          <a:bodyPr lIns="90000" tIns="45000" rIns="90000" bIns="45000"/>
          <a:lstStyle/>
          <a:p>
            <a:pPr marL="182520" marR="0" lvl="0" indent="0" algn="l" defTabSz="914400" rtl="0" eaLnBrk="1" fontAlgn="auto" latinLnBrk="0" hangingPunct="1">
              <a:lnSpc>
                <a:spcPct val="100000"/>
              </a:lnSpc>
              <a:spcBef>
                <a:spcPts val="0"/>
              </a:spcBef>
              <a:spcAft>
                <a:spcPts val="0"/>
              </a:spcAft>
              <a:buClrTx/>
              <a:buSzTx/>
              <a:buFontTx/>
              <a:buNone/>
              <a:tabLst/>
              <a:defRPr/>
            </a:pPr>
            <a:r>
              <a:rPr kumimoji="0" lang="cs-CZ" sz="2800" b="0" i="0" u="none" strike="noStrike" kern="1200" cap="none" spc="-1" normalizeH="0" baseline="0" noProof="0" dirty="0">
                <a:ln>
                  <a:noFill/>
                </a:ln>
                <a:solidFill>
                  <a:srgbClr val="FFFFFF"/>
                </a:solidFill>
                <a:effectLst/>
                <a:uLnTx/>
                <a:uFill>
                  <a:solidFill>
                    <a:srgbClr val="FFFFFF"/>
                  </a:solidFill>
                </a:uFill>
                <a:latin typeface="Book Antiqua"/>
                <a:ea typeface="+mn-ea"/>
                <a:cs typeface="+mn-cs"/>
              </a:rPr>
              <a:t>Možnost překladu je dána částečnou podobností mezi </a:t>
            </a:r>
            <a:r>
              <a:rPr kumimoji="0" lang="cs-CZ" sz="2800" b="0" i="0" u="none" strike="noStrike" kern="1200" cap="none" spc="-1" normalizeH="0" baseline="0" noProof="0" dirty="0" err="1">
                <a:ln>
                  <a:noFill/>
                </a:ln>
                <a:solidFill>
                  <a:srgbClr val="FFFFFF"/>
                </a:solidFill>
                <a:effectLst/>
                <a:uLnTx/>
                <a:uFill>
                  <a:solidFill>
                    <a:srgbClr val="FFFFFF"/>
                  </a:solidFill>
                </a:uFill>
                <a:latin typeface="Book Antiqua"/>
                <a:ea typeface="+mn-ea"/>
                <a:cs typeface="+mn-cs"/>
              </a:rPr>
              <a:t>KO.Sy</a:t>
            </a:r>
            <a:r>
              <a:rPr kumimoji="0" lang="cs-CZ" sz="2800" b="0" i="0" u="none" strike="noStrike" kern="1200" cap="none" spc="-1" normalizeH="0" baseline="0" noProof="0" dirty="0">
                <a:ln>
                  <a:noFill/>
                </a:ln>
                <a:solidFill>
                  <a:srgbClr val="FFFFFF"/>
                </a:solidFill>
                <a:effectLst/>
                <a:uLnTx/>
                <a:uFill>
                  <a:solidFill>
                    <a:srgbClr val="FFFFFF"/>
                  </a:solidFill>
                </a:uFill>
                <a:latin typeface="Book Antiqua"/>
                <a:ea typeface="+mn-ea"/>
                <a:cs typeface="+mn-cs"/>
              </a:rPr>
              <a:t> různých mluvčích. Různými výrazy označujeme tytéž koncepty a propozice.</a:t>
            </a:r>
          </a:p>
          <a:p>
            <a:pPr marL="182520" marR="0" lvl="0" indent="0" algn="l" defTabSz="914400" rtl="0" eaLnBrk="1" fontAlgn="auto" latinLnBrk="0" hangingPunct="1">
              <a:lnSpc>
                <a:spcPct val="100000"/>
              </a:lnSpc>
              <a:spcBef>
                <a:spcPts val="0"/>
              </a:spcBef>
              <a:spcAft>
                <a:spcPts val="0"/>
              </a:spcAft>
              <a:buClrTx/>
              <a:buSzTx/>
              <a:buFontTx/>
              <a:buNone/>
              <a:tabLst/>
              <a:defRPr/>
            </a:pPr>
            <a:endParaRPr kumimoji="0" lang="cs-CZ" sz="2800" b="0" i="0" u="none" strike="noStrike" kern="1200" cap="none" spc="-1" normalizeH="0" baseline="0" noProof="0" dirty="0">
              <a:ln>
                <a:noFill/>
              </a:ln>
              <a:solidFill>
                <a:srgbClr val="FFFFFF"/>
              </a:solidFill>
              <a:effectLst/>
              <a:uLnTx/>
              <a:uFill>
                <a:solidFill>
                  <a:srgbClr val="FFFFFF"/>
                </a:solidFill>
              </a:uFill>
              <a:latin typeface="Book Antiqua"/>
              <a:ea typeface="+mn-ea"/>
              <a:cs typeface="+mn-cs"/>
            </a:endParaRPr>
          </a:p>
          <a:p>
            <a:pPr marL="182520" marR="0" lvl="0" indent="0" algn="l" defTabSz="914400" rtl="0" eaLnBrk="1" fontAlgn="auto" latinLnBrk="0" hangingPunct="1">
              <a:lnSpc>
                <a:spcPct val="100000"/>
              </a:lnSpc>
              <a:spcBef>
                <a:spcPts val="0"/>
              </a:spcBef>
              <a:spcAft>
                <a:spcPts val="0"/>
              </a:spcAft>
              <a:buClrTx/>
              <a:buSzTx/>
              <a:buFontTx/>
              <a:buNone/>
              <a:tabLst/>
              <a:defRPr/>
            </a:pPr>
            <a:r>
              <a:rPr kumimoji="0" lang="cs-CZ" sz="2800" b="0" i="0" u="none" strike="noStrike" kern="1200" cap="none" spc="-1" normalizeH="0" baseline="0" noProof="0" dirty="0">
                <a:ln>
                  <a:noFill/>
                </a:ln>
                <a:solidFill>
                  <a:srgbClr val="FFFFFF"/>
                </a:solidFill>
                <a:effectLst/>
                <a:uLnTx/>
                <a:uFill>
                  <a:solidFill>
                    <a:srgbClr val="FFFFFF"/>
                  </a:solidFill>
                </a:uFill>
                <a:latin typeface="Book Antiqua"/>
                <a:ea typeface="+mn-ea"/>
                <a:cs typeface="+mn-cs"/>
              </a:rPr>
              <a:t>Pojem (např. „stůl“, „brambora“) může být označen několika tituly (laickým, odborným, nářečním), </a:t>
            </a:r>
          </a:p>
          <a:p>
            <a:pPr marL="182520" marR="0" lvl="0" indent="0" algn="l" defTabSz="914400" rtl="0" eaLnBrk="1" fontAlgn="auto" latinLnBrk="0" hangingPunct="1">
              <a:lnSpc>
                <a:spcPct val="100000"/>
              </a:lnSpc>
              <a:spcBef>
                <a:spcPts val="0"/>
              </a:spcBef>
              <a:spcAft>
                <a:spcPts val="0"/>
              </a:spcAft>
              <a:buClrTx/>
              <a:buSzTx/>
              <a:buFontTx/>
              <a:buNone/>
              <a:tabLst/>
              <a:defRPr/>
            </a:pPr>
            <a:r>
              <a:rPr kumimoji="0" lang="cs-CZ" sz="2800" b="0" i="0" u="none" strike="noStrike" kern="1200" cap="none" spc="-1" normalizeH="0" baseline="0" noProof="0" dirty="0">
                <a:ln>
                  <a:noFill/>
                </a:ln>
                <a:solidFill>
                  <a:srgbClr val="FFFFFF"/>
                </a:solidFill>
                <a:effectLst/>
                <a:uLnTx/>
                <a:uFill>
                  <a:solidFill>
                    <a:srgbClr val="FFFFFF"/>
                  </a:solidFill>
                </a:uFill>
                <a:latin typeface="Book Antiqua"/>
                <a:ea typeface="+mn-ea"/>
                <a:cs typeface="+mn-cs"/>
              </a:rPr>
              <a:t>Tyto tituly=jména používají odlišné pojmenovávací příznaky, a stále je to tentýž pojem. </a:t>
            </a:r>
          </a:p>
          <a:p>
            <a:pPr marL="182520" marR="0" lvl="0" indent="0" algn="l" defTabSz="914400" rtl="0" eaLnBrk="1" fontAlgn="auto" latinLnBrk="0" hangingPunct="1">
              <a:lnSpc>
                <a:spcPct val="100000"/>
              </a:lnSpc>
              <a:spcBef>
                <a:spcPts val="0"/>
              </a:spcBef>
              <a:spcAft>
                <a:spcPts val="0"/>
              </a:spcAft>
              <a:buClrTx/>
              <a:buSzTx/>
              <a:buFontTx/>
              <a:buNone/>
              <a:tabLst/>
              <a:defRPr/>
            </a:pPr>
            <a:endParaRPr kumimoji="0" lang="cs-CZ" sz="2800" b="0" i="0" u="none" strike="noStrike" kern="1200" cap="none" spc="-1" normalizeH="0" baseline="0" noProof="0" dirty="0">
              <a:ln>
                <a:noFill/>
              </a:ln>
              <a:solidFill>
                <a:srgbClr val="FFFFFF"/>
              </a:solidFill>
              <a:effectLst/>
              <a:uLnTx/>
              <a:uFill>
                <a:solidFill>
                  <a:srgbClr val="FFFFFF"/>
                </a:solidFill>
              </a:uFill>
              <a:latin typeface="Book Antiqua"/>
              <a:ea typeface="+mn-ea"/>
              <a:cs typeface="+mn-cs"/>
            </a:endParaRPr>
          </a:p>
          <a:p>
            <a:pPr marL="182520" marR="0" lvl="0" indent="0" algn="l" defTabSz="914400" rtl="0" eaLnBrk="1" fontAlgn="auto" latinLnBrk="0" hangingPunct="1">
              <a:lnSpc>
                <a:spcPct val="100000"/>
              </a:lnSpc>
              <a:spcBef>
                <a:spcPts val="0"/>
              </a:spcBef>
              <a:spcAft>
                <a:spcPts val="0"/>
              </a:spcAft>
              <a:buClrTx/>
              <a:buSzTx/>
              <a:buFontTx/>
              <a:buNone/>
              <a:tabLst/>
              <a:defRPr/>
            </a:pPr>
            <a:r>
              <a:rPr kumimoji="0" lang="cs-CZ" sz="2800" b="0" i="0" u="none" strike="noStrike" kern="1200" cap="none" spc="-1" normalizeH="0" baseline="0" noProof="0" dirty="0">
                <a:ln>
                  <a:noFill/>
                </a:ln>
                <a:solidFill>
                  <a:srgbClr val="FFFFFF"/>
                </a:solidFill>
                <a:effectLst/>
                <a:uLnTx/>
                <a:uFill>
                  <a:solidFill>
                    <a:srgbClr val="FFFFFF"/>
                  </a:solidFill>
                </a:uFill>
                <a:latin typeface="Book Antiqua"/>
                <a:ea typeface="+mn-ea"/>
                <a:cs typeface="+mn-cs"/>
              </a:rPr>
              <a:t>Kolikrát nelze odpovídající výraz nalézt a je nutno sáhnout k opisu.</a:t>
            </a:r>
          </a:p>
          <a:p>
            <a:pPr marL="182520" marR="0" lvl="0" indent="0" algn="l" defTabSz="914400" rtl="0" eaLnBrk="1" fontAlgn="auto" latinLnBrk="0" hangingPunct="1">
              <a:lnSpc>
                <a:spcPct val="100000"/>
              </a:lnSpc>
              <a:spcBef>
                <a:spcPts val="0"/>
              </a:spcBef>
              <a:spcAft>
                <a:spcPts val="0"/>
              </a:spcAft>
              <a:buClrTx/>
              <a:buSzTx/>
              <a:buFontTx/>
              <a:buNone/>
              <a:tabLst/>
              <a:defRPr/>
            </a:pPr>
            <a:endParaRPr kumimoji="0" lang="cs-CZ" sz="2800" b="0" i="0" u="none" strike="noStrike" kern="1200" cap="none" spc="-1" normalizeH="0" baseline="0" noProof="0" dirty="0">
              <a:ln>
                <a:noFill/>
              </a:ln>
              <a:solidFill>
                <a:srgbClr val="FFFFFF"/>
              </a:solidFill>
              <a:effectLst/>
              <a:uLnTx/>
              <a:uFill>
                <a:solidFill>
                  <a:srgbClr val="FFFFFF"/>
                </a:solidFill>
              </a:uFill>
              <a:latin typeface="Book Antiqua"/>
              <a:ea typeface="+mn-ea"/>
              <a:cs typeface="+mn-cs"/>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2F1FBB-716E-D932-D8B0-68FFDBCC0A87}"/>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9DFB85C2-632A-2C41-07DF-0F8EA1E95416}"/>
              </a:ext>
            </a:extLst>
          </p:cNvPr>
          <p:cNvSpPr>
            <a:spLocks noGrp="1"/>
          </p:cNvSpPr>
          <p:nvPr>
            <p:ph type="title"/>
          </p:nvPr>
        </p:nvSpPr>
        <p:spPr>
          <a:xfrm>
            <a:off x="628650" y="365126"/>
            <a:ext cx="4828164" cy="835877"/>
          </a:xfrm>
        </p:spPr>
        <p:txBody>
          <a:bodyPr/>
          <a:lstStyle/>
          <a:p>
            <a:r>
              <a:rPr lang="cs-CZ" dirty="0"/>
              <a:t>Překlad:</a:t>
            </a:r>
          </a:p>
        </p:txBody>
      </p:sp>
      <p:sp>
        <p:nvSpPr>
          <p:cNvPr id="5" name="TextovéPole 4">
            <a:extLst>
              <a:ext uri="{FF2B5EF4-FFF2-40B4-BE49-F238E27FC236}">
                <a16:creationId xmlns:a16="http://schemas.microsoft.com/office/drawing/2014/main" id="{8E7D5B3F-1F83-0D3D-210A-F6879C9E1E12}"/>
              </a:ext>
            </a:extLst>
          </p:cNvPr>
          <p:cNvSpPr txBox="1"/>
          <p:nvPr/>
        </p:nvSpPr>
        <p:spPr>
          <a:xfrm>
            <a:off x="1394341" y="3120955"/>
            <a:ext cx="1009935" cy="646331"/>
          </a:xfrm>
          <a:prstGeom prst="rect">
            <a:avLst/>
          </a:prstGeom>
          <a:noFill/>
        </p:spPr>
        <p:txBody>
          <a:bodyPr wrap="square" rtlCol="0">
            <a:spAutoFit/>
          </a:bodyPr>
          <a:lstStyle/>
          <a:p>
            <a:r>
              <a:rPr lang="cs-CZ" sz="3600" dirty="0"/>
              <a:t>věci</a:t>
            </a:r>
          </a:p>
        </p:txBody>
      </p:sp>
      <p:sp>
        <p:nvSpPr>
          <p:cNvPr id="6" name="TextovéPole 5">
            <a:extLst>
              <a:ext uri="{FF2B5EF4-FFF2-40B4-BE49-F238E27FC236}">
                <a16:creationId xmlns:a16="http://schemas.microsoft.com/office/drawing/2014/main" id="{F7020CF9-1B76-C0DD-2D73-3EA4176A17D7}"/>
              </a:ext>
            </a:extLst>
          </p:cNvPr>
          <p:cNvSpPr txBox="1"/>
          <p:nvPr/>
        </p:nvSpPr>
        <p:spPr>
          <a:xfrm>
            <a:off x="3500637" y="4103796"/>
            <a:ext cx="1182806" cy="646331"/>
          </a:xfrm>
          <a:prstGeom prst="rect">
            <a:avLst/>
          </a:prstGeom>
          <a:noFill/>
        </p:spPr>
        <p:txBody>
          <a:bodyPr wrap="square" rtlCol="0">
            <a:spAutoFit/>
          </a:bodyPr>
          <a:lstStyle/>
          <a:p>
            <a:r>
              <a:rPr lang="cs-CZ" sz="3600" dirty="0"/>
              <a:t>slova</a:t>
            </a:r>
          </a:p>
        </p:txBody>
      </p:sp>
      <p:sp>
        <p:nvSpPr>
          <p:cNvPr id="7" name="TextovéPole 6">
            <a:extLst>
              <a:ext uri="{FF2B5EF4-FFF2-40B4-BE49-F238E27FC236}">
                <a16:creationId xmlns:a16="http://schemas.microsoft.com/office/drawing/2014/main" id="{03317E45-BEC9-7985-1345-C6BFF0BC1698}"/>
              </a:ext>
            </a:extLst>
          </p:cNvPr>
          <p:cNvSpPr txBox="1"/>
          <p:nvPr/>
        </p:nvSpPr>
        <p:spPr>
          <a:xfrm>
            <a:off x="5770727" y="3120955"/>
            <a:ext cx="2463422" cy="646331"/>
          </a:xfrm>
          <a:prstGeom prst="rect">
            <a:avLst/>
          </a:prstGeom>
          <a:noFill/>
        </p:spPr>
        <p:txBody>
          <a:bodyPr wrap="square" rtlCol="0">
            <a:spAutoFit/>
          </a:bodyPr>
          <a:lstStyle/>
          <a:p>
            <a:r>
              <a:rPr lang="cs-CZ" sz="3600" dirty="0"/>
              <a:t>význam slov</a:t>
            </a:r>
          </a:p>
        </p:txBody>
      </p:sp>
      <p:cxnSp>
        <p:nvCxnSpPr>
          <p:cNvPr id="9" name="Přímá spojnice 8">
            <a:extLst>
              <a:ext uri="{FF2B5EF4-FFF2-40B4-BE49-F238E27FC236}">
                <a16:creationId xmlns:a16="http://schemas.microsoft.com/office/drawing/2014/main" id="{D6580AAC-68CD-E9B4-931A-EE3D789428AD}"/>
              </a:ext>
            </a:extLst>
          </p:cNvPr>
          <p:cNvCxnSpPr>
            <a:cxnSpLocks/>
          </p:cNvCxnSpPr>
          <p:nvPr/>
        </p:nvCxnSpPr>
        <p:spPr>
          <a:xfrm flipH="1">
            <a:off x="2839862" y="2765138"/>
            <a:ext cx="18185" cy="2690565"/>
          </a:xfrm>
          <a:prstGeom prst="line">
            <a:avLst/>
          </a:prstGeom>
          <a:ln w="762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Přímá spojnice 11">
            <a:extLst>
              <a:ext uri="{FF2B5EF4-FFF2-40B4-BE49-F238E27FC236}">
                <a16:creationId xmlns:a16="http://schemas.microsoft.com/office/drawing/2014/main" id="{176DF917-5DD8-F558-FAFD-066EB8BE7522}"/>
              </a:ext>
            </a:extLst>
          </p:cNvPr>
          <p:cNvCxnSpPr>
            <a:cxnSpLocks/>
          </p:cNvCxnSpPr>
          <p:nvPr/>
        </p:nvCxnSpPr>
        <p:spPr>
          <a:xfrm>
            <a:off x="5265755" y="2815357"/>
            <a:ext cx="0" cy="2688610"/>
          </a:xfrm>
          <a:prstGeom prst="line">
            <a:avLst/>
          </a:prstGeom>
          <a:ln w="762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3" name="TextovéPole 2">
            <a:extLst>
              <a:ext uri="{FF2B5EF4-FFF2-40B4-BE49-F238E27FC236}">
                <a16:creationId xmlns:a16="http://schemas.microsoft.com/office/drawing/2014/main" id="{64455BAC-E744-ABDC-0CDB-6AB56A17661A}"/>
              </a:ext>
            </a:extLst>
          </p:cNvPr>
          <p:cNvSpPr txBox="1"/>
          <p:nvPr/>
        </p:nvSpPr>
        <p:spPr>
          <a:xfrm>
            <a:off x="891645" y="3848811"/>
            <a:ext cx="1951627" cy="954107"/>
          </a:xfrm>
          <a:prstGeom prst="rect">
            <a:avLst/>
          </a:prstGeom>
          <a:noFill/>
        </p:spPr>
        <p:txBody>
          <a:bodyPr wrap="square" rtlCol="0">
            <a:spAutoFit/>
          </a:bodyPr>
          <a:lstStyle/>
          <a:p>
            <a:r>
              <a:rPr lang="cs-CZ" sz="2800" dirty="0"/>
              <a:t>reference</a:t>
            </a:r>
          </a:p>
          <a:p>
            <a:r>
              <a:rPr lang="cs-CZ" sz="2800" dirty="0" err="1"/>
              <a:t>Bedeutung</a:t>
            </a:r>
            <a:endParaRPr lang="cs-CZ" sz="2800" dirty="0"/>
          </a:p>
        </p:txBody>
      </p:sp>
      <p:sp>
        <p:nvSpPr>
          <p:cNvPr id="11" name="TextovéPole 10">
            <a:extLst>
              <a:ext uri="{FF2B5EF4-FFF2-40B4-BE49-F238E27FC236}">
                <a16:creationId xmlns:a16="http://schemas.microsoft.com/office/drawing/2014/main" id="{F0A504C6-900F-D35C-4AB4-74C74513FA62}"/>
              </a:ext>
            </a:extLst>
          </p:cNvPr>
          <p:cNvSpPr txBox="1"/>
          <p:nvPr/>
        </p:nvSpPr>
        <p:spPr>
          <a:xfrm>
            <a:off x="5645192" y="3848953"/>
            <a:ext cx="3239500" cy="523220"/>
          </a:xfrm>
          <a:prstGeom prst="rect">
            <a:avLst/>
          </a:prstGeom>
          <a:noFill/>
        </p:spPr>
        <p:txBody>
          <a:bodyPr wrap="square" rtlCol="0">
            <a:spAutoFit/>
          </a:bodyPr>
          <a:lstStyle/>
          <a:p>
            <a:r>
              <a:rPr lang="cs-CZ" sz="2800" dirty="0"/>
              <a:t>smysl (</a:t>
            </a:r>
            <a:r>
              <a:rPr lang="cs-CZ" sz="2800" dirty="0" err="1"/>
              <a:t>sense</a:t>
            </a:r>
            <a:r>
              <a:rPr lang="cs-CZ" sz="2800" dirty="0"/>
              <a:t>, </a:t>
            </a:r>
            <a:r>
              <a:rPr lang="cs-CZ" sz="2800" dirty="0" err="1"/>
              <a:t>Sinn</a:t>
            </a:r>
            <a:r>
              <a:rPr lang="cs-CZ" sz="2800" dirty="0"/>
              <a:t>)</a:t>
            </a:r>
          </a:p>
        </p:txBody>
      </p:sp>
      <p:sp>
        <p:nvSpPr>
          <p:cNvPr id="14" name="TextovéPole 13">
            <a:extLst>
              <a:ext uri="{FF2B5EF4-FFF2-40B4-BE49-F238E27FC236}">
                <a16:creationId xmlns:a16="http://schemas.microsoft.com/office/drawing/2014/main" id="{329A0153-0267-F9F9-66A5-F4E134E1E284}"/>
              </a:ext>
            </a:extLst>
          </p:cNvPr>
          <p:cNvSpPr txBox="1"/>
          <p:nvPr/>
        </p:nvSpPr>
        <p:spPr>
          <a:xfrm>
            <a:off x="3116226" y="4803059"/>
            <a:ext cx="1951628" cy="523220"/>
          </a:xfrm>
          <a:prstGeom prst="rect">
            <a:avLst/>
          </a:prstGeom>
          <a:noFill/>
        </p:spPr>
        <p:txBody>
          <a:bodyPr wrap="square" rtlCol="0">
            <a:spAutoFit/>
          </a:bodyPr>
          <a:lstStyle/>
          <a:p>
            <a:r>
              <a:rPr lang="cs-CZ" sz="2800" dirty="0" err="1"/>
              <a:t>foné</a:t>
            </a:r>
            <a:r>
              <a:rPr lang="cs-CZ" sz="2800" dirty="0"/>
              <a:t>, </a:t>
            </a:r>
            <a:r>
              <a:rPr lang="cs-CZ" sz="2800" dirty="0" err="1"/>
              <a:t>parole</a:t>
            </a:r>
            <a:endParaRPr lang="cs-CZ" sz="2800" dirty="0"/>
          </a:p>
        </p:txBody>
      </p:sp>
      <p:sp>
        <p:nvSpPr>
          <p:cNvPr id="15" name="TextovéPole 14">
            <a:extLst>
              <a:ext uri="{FF2B5EF4-FFF2-40B4-BE49-F238E27FC236}">
                <a16:creationId xmlns:a16="http://schemas.microsoft.com/office/drawing/2014/main" id="{52CF994C-8A99-B852-B689-478D30FAA796}"/>
              </a:ext>
            </a:extLst>
          </p:cNvPr>
          <p:cNvSpPr txBox="1"/>
          <p:nvPr/>
        </p:nvSpPr>
        <p:spPr>
          <a:xfrm>
            <a:off x="3030932" y="1338546"/>
            <a:ext cx="1951628" cy="646331"/>
          </a:xfrm>
          <a:prstGeom prst="rect">
            <a:avLst/>
          </a:prstGeom>
          <a:noFill/>
        </p:spPr>
        <p:txBody>
          <a:bodyPr wrap="square" rtlCol="0">
            <a:spAutoFit/>
          </a:bodyPr>
          <a:lstStyle/>
          <a:p>
            <a:pPr algn="ctr"/>
            <a:r>
              <a:rPr lang="cs-CZ" sz="3600" b="1" dirty="0"/>
              <a:t>pojem</a:t>
            </a:r>
          </a:p>
        </p:txBody>
      </p:sp>
      <p:cxnSp>
        <p:nvCxnSpPr>
          <p:cNvPr id="8" name="Přímá spojnice se šipkou 7">
            <a:extLst>
              <a:ext uri="{FF2B5EF4-FFF2-40B4-BE49-F238E27FC236}">
                <a16:creationId xmlns:a16="http://schemas.microsoft.com/office/drawing/2014/main" id="{3F1FBA07-BADA-64DA-06DA-A6506B63D6D4}"/>
              </a:ext>
            </a:extLst>
          </p:cNvPr>
          <p:cNvCxnSpPr>
            <a:cxnSpLocks/>
          </p:cNvCxnSpPr>
          <p:nvPr/>
        </p:nvCxnSpPr>
        <p:spPr>
          <a:xfrm flipH="1">
            <a:off x="2088107" y="1984877"/>
            <a:ext cx="942825" cy="780261"/>
          </a:xfrm>
          <a:prstGeom prst="straightConnector1">
            <a:avLst/>
          </a:prstGeom>
          <a:ln w="762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3" name="Přímá spojnice se šipkou 12">
            <a:extLst>
              <a:ext uri="{FF2B5EF4-FFF2-40B4-BE49-F238E27FC236}">
                <a16:creationId xmlns:a16="http://schemas.microsoft.com/office/drawing/2014/main" id="{E27E5794-189C-8CE5-B130-DCCC0D1E3B13}"/>
              </a:ext>
            </a:extLst>
          </p:cNvPr>
          <p:cNvCxnSpPr>
            <a:cxnSpLocks/>
          </p:cNvCxnSpPr>
          <p:nvPr/>
        </p:nvCxnSpPr>
        <p:spPr>
          <a:xfrm>
            <a:off x="4979149" y="1984877"/>
            <a:ext cx="1551876" cy="808531"/>
          </a:xfrm>
          <a:prstGeom prst="straightConnector1">
            <a:avLst/>
          </a:prstGeom>
          <a:ln w="762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6" name="Přímá spojnice se šipkou 15">
            <a:extLst>
              <a:ext uri="{FF2B5EF4-FFF2-40B4-BE49-F238E27FC236}">
                <a16:creationId xmlns:a16="http://schemas.microsoft.com/office/drawing/2014/main" id="{F52A324A-80B3-C9F9-9564-8444E18F4866}"/>
              </a:ext>
            </a:extLst>
          </p:cNvPr>
          <p:cNvCxnSpPr>
            <a:cxnSpLocks/>
          </p:cNvCxnSpPr>
          <p:nvPr/>
        </p:nvCxnSpPr>
        <p:spPr>
          <a:xfrm>
            <a:off x="4063613" y="2047215"/>
            <a:ext cx="0" cy="998535"/>
          </a:xfrm>
          <a:prstGeom prst="straightConnector1">
            <a:avLst/>
          </a:prstGeom>
          <a:ln w="76200">
            <a:headEnd type="triangle"/>
            <a:tailEnd type="triangle"/>
          </a:ln>
        </p:spPr>
        <p:style>
          <a:lnRef idx="1">
            <a:schemeClr val="accent1"/>
          </a:lnRef>
          <a:fillRef idx="0">
            <a:schemeClr val="accent1"/>
          </a:fillRef>
          <a:effectRef idx="0">
            <a:schemeClr val="accent1"/>
          </a:effectRef>
          <a:fontRef idx="minor">
            <a:schemeClr val="tx1"/>
          </a:fontRef>
        </p:style>
      </p:cxnSp>
      <p:sp>
        <p:nvSpPr>
          <p:cNvPr id="20" name="TextovéPole 19">
            <a:extLst>
              <a:ext uri="{FF2B5EF4-FFF2-40B4-BE49-F238E27FC236}">
                <a16:creationId xmlns:a16="http://schemas.microsoft.com/office/drawing/2014/main" id="{005A4035-D983-EEBA-9934-6B0ABC48CE6F}"/>
              </a:ext>
            </a:extLst>
          </p:cNvPr>
          <p:cNvSpPr txBox="1"/>
          <p:nvPr/>
        </p:nvSpPr>
        <p:spPr>
          <a:xfrm>
            <a:off x="214952" y="1847334"/>
            <a:ext cx="2299640" cy="646331"/>
          </a:xfrm>
          <a:prstGeom prst="rect">
            <a:avLst/>
          </a:prstGeom>
          <a:noFill/>
        </p:spPr>
        <p:txBody>
          <a:bodyPr wrap="square" rtlCol="0">
            <a:spAutoFit/>
          </a:bodyPr>
          <a:lstStyle/>
          <a:p>
            <a:r>
              <a:rPr lang="cs-CZ" dirty="0"/>
              <a:t>extenze pojmu, výčet všech zástupců</a:t>
            </a:r>
          </a:p>
        </p:txBody>
      </p:sp>
      <p:sp>
        <p:nvSpPr>
          <p:cNvPr id="21" name="TextovéPole 20">
            <a:extLst>
              <a:ext uri="{FF2B5EF4-FFF2-40B4-BE49-F238E27FC236}">
                <a16:creationId xmlns:a16="http://schemas.microsoft.com/office/drawing/2014/main" id="{85356246-ED44-3DEC-717D-D194488C8A38}"/>
              </a:ext>
            </a:extLst>
          </p:cNvPr>
          <p:cNvSpPr txBox="1"/>
          <p:nvPr/>
        </p:nvSpPr>
        <p:spPr>
          <a:xfrm>
            <a:off x="2950178" y="2406781"/>
            <a:ext cx="2506635" cy="369332"/>
          </a:xfrm>
          <a:prstGeom prst="rect">
            <a:avLst/>
          </a:prstGeom>
          <a:noFill/>
        </p:spPr>
        <p:txBody>
          <a:bodyPr wrap="square" rtlCol="0">
            <a:spAutoFit/>
          </a:bodyPr>
          <a:lstStyle/>
          <a:p>
            <a:r>
              <a:rPr lang="cs-CZ" dirty="0"/>
              <a:t>označení/jméno pojmu</a:t>
            </a:r>
          </a:p>
        </p:txBody>
      </p:sp>
      <p:sp>
        <p:nvSpPr>
          <p:cNvPr id="22" name="TextovéPole 21">
            <a:extLst>
              <a:ext uri="{FF2B5EF4-FFF2-40B4-BE49-F238E27FC236}">
                <a16:creationId xmlns:a16="http://schemas.microsoft.com/office/drawing/2014/main" id="{F137C88E-A3E7-3B1D-CEEF-1B4736DB842C}"/>
              </a:ext>
            </a:extLst>
          </p:cNvPr>
          <p:cNvSpPr txBox="1"/>
          <p:nvPr/>
        </p:nvSpPr>
        <p:spPr>
          <a:xfrm>
            <a:off x="5783221" y="1164546"/>
            <a:ext cx="3183646" cy="1477328"/>
          </a:xfrm>
          <a:prstGeom prst="rect">
            <a:avLst/>
          </a:prstGeom>
          <a:noFill/>
        </p:spPr>
        <p:txBody>
          <a:bodyPr wrap="square" rtlCol="0">
            <a:spAutoFit/>
          </a:bodyPr>
          <a:lstStyle/>
          <a:p>
            <a:r>
              <a:rPr lang="cs-CZ" dirty="0"/>
              <a:t>motivace pojmenování = vztah k jinému pojmu; </a:t>
            </a:r>
          </a:p>
          <a:p>
            <a:r>
              <a:rPr lang="cs-CZ" dirty="0"/>
              <a:t>přenesený význam, metafora;</a:t>
            </a:r>
          </a:p>
          <a:p>
            <a:r>
              <a:rPr lang="cs-CZ" dirty="0" err="1"/>
              <a:t>senzoricko</a:t>
            </a:r>
            <a:r>
              <a:rPr lang="cs-CZ" dirty="0"/>
              <a:t> funkcionální reprezentace </a:t>
            </a:r>
          </a:p>
        </p:txBody>
      </p:sp>
      <p:sp>
        <p:nvSpPr>
          <p:cNvPr id="4" name="TextovéPole 3">
            <a:extLst>
              <a:ext uri="{FF2B5EF4-FFF2-40B4-BE49-F238E27FC236}">
                <a16:creationId xmlns:a16="http://schemas.microsoft.com/office/drawing/2014/main" id="{2743C322-7323-51D2-9EF2-6E3EB1EB9E93}"/>
              </a:ext>
            </a:extLst>
          </p:cNvPr>
          <p:cNvSpPr txBox="1"/>
          <p:nvPr/>
        </p:nvSpPr>
        <p:spPr>
          <a:xfrm>
            <a:off x="242247" y="1581143"/>
            <a:ext cx="1757149" cy="369332"/>
          </a:xfrm>
          <a:prstGeom prst="rect">
            <a:avLst/>
          </a:prstGeom>
          <a:noFill/>
        </p:spPr>
        <p:txBody>
          <a:bodyPr wrap="square" rtlCol="0">
            <a:spAutoFit/>
          </a:bodyPr>
          <a:lstStyle/>
          <a:p>
            <a:r>
              <a:rPr lang="cs-CZ" dirty="0">
                <a:solidFill>
                  <a:srgbClr val="FF0000"/>
                </a:solidFill>
              </a:rPr>
              <a:t>může být stejné</a:t>
            </a:r>
          </a:p>
        </p:txBody>
      </p:sp>
      <p:sp>
        <p:nvSpPr>
          <p:cNvPr id="10" name="TextovéPole 9">
            <a:extLst>
              <a:ext uri="{FF2B5EF4-FFF2-40B4-BE49-F238E27FC236}">
                <a16:creationId xmlns:a16="http://schemas.microsoft.com/office/drawing/2014/main" id="{6849AC2C-7822-9541-BA77-029945199679}"/>
              </a:ext>
            </a:extLst>
          </p:cNvPr>
          <p:cNvSpPr txBox="1"/>
          <p:nvPr/>
        </p:nvSpPr>
        <p:spPr>
          <a:xfrm>
            <a:off x="2967006" y="3042923"/>
            <a:ext cx="2109031" cy="923330"/>
          </a:xfrm>
          <a:prstGeom prst="rect">
            <a:avLst/>
          </a:prstGeom>
          <a:noFill/>
        </p:spPr>
        <p:txBody>
          <a:bodyPr wrap="square" rtlCol="0">
            <a:spAutoFit/>
          </a:bodyPr>
          <a:lstStyle/>
          <a:p>
            <a:pPr algn="ctr"/>
            <a:r>
              <a:rPr lang="cs-CZ" dirty="0">
                <a:solidFill>
                  <a:srgbClr val="FF0000"/>
                </a:solidFill>
              </a:rPr>
              <a:t>Jiné, v rámci jazykové rodiny může být podobné</a:t>
            </a:r>
          </a:p>
        </p:txBody>
      </p:sp>
      <p:sp>
        <p:nvSpPr>
          <p:cNvPr id="17" name="TextovéPole 16">
            <a:extLst>
              <a:ext uri="{FF2B5EF4-FFF2-40B4-BE49-F238E27FC236}">
                <a16:creationId xmlns:a16="http://schemas.microsoft.com/office/drawing/2014/main" id="{4E0C3CB7-E7B2-9DF4-AD66-773D818CD59C}"/>
              </a:ext>
            </a:extLst>
          </p:cNvPr>
          <p:cNvSpPr txBox="1"/>
          <p:nvPr/>
        </p:nvSpPr>
        <p:spPr>
          <a:xfrm>
            <a:off x="6531025" y="740340"/>
            <a:ext cx="1703124" cy="369332"/>
          </a:xfrm>
          <a:prstGeom prst="rect">
            <a:avLst/>
          </a:prstGeom>
          <a:noFill/>
        </p:spPr>
        <p:txBody>
          <a:bodyPr wrap="square" rtlCol="0">
            <a:spAutoFit/>
          </a:bodyPr>
          <a:lstStyle/>
          <a:p>
            <a:r>
              <a:rPr lang="cs-CZ" dirty="0">
                <a:solidFill>
                  <a:srgbClr val="FF0000"/>
                </a:solidFill>
              </a:rPr>
              <a:t>jiné, či stejné</a:t>
            </a:r>
          </a:p>
        </p:txBody>
      </p:sp>
      <p:sp>
        <p:nvSpPr>
          <p:cNvPr id="18" name="TextovéPole 17">
            <a:extLst>
              <a:ext uri="{FF2B5EF4-FFF2-40B4-BE49-F238E27FC236}">
                <a16:creationId xmlns:a16="http://schemas.microsoft.com/office/drawing/2014/main" id="{08D8AA68-67F9-20DD-36E0-B1024205DA1B}"/>
              </a:ext>
            </a:extLst>
          </p:cNvPr>
          <p:cNvSpPr txBox="1"/>
          <p:nvPr/>
        </p:nvSpPr>
        <p:spPr>
          <a:xfrm>
            <a:off x="3749964" y="600456"/>
            <a:ext cx="822036" cy="923330"/>
          </a:xfrm>
          <a:prstGeom prst="rect">
            <a:avLst/>
          </a:prstGeom>
          <a:noFill/>
        </p:spPr>
        <p:txBody>
          <a:bodyPr wrap="square" rtlCol="0">
            <a:spAutoFit/>
          </a:bodyPr>
          <a:lstStyle/>
          <a:p>
            <a:r>
              <a:rPr lang="cs-CZ" dirty="0"/>
              <a:t>Stůl, </a:t>
            </a:r>
            <a:r>
              <a:rPr lang="cs-CZ" dirty="0" err="1"/>
              <a:t>desk</a:t>
            </a:r>
            <a:r>
              <a:rPr lang="cs-CZ" dirty="0"/>
              <a:t>, table</a:t>
            </a:r>
          </a:p>
        </p:txBody>
      </p:sp>
    </p:spTree>
    <p:extLst>
      <p:ext uri="{BB962C8B-B14F-4D97-AF65-F5344CB8AC3E}">
        <p14:creationId xmlns:p14="http://schemas.microsoft.com/office/powerpoint/2010/main" val="239295028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9BF5EA-0373-B680-FD94-1F5C495CBA67}"/>
            </a:ext>
          </a:extLst>
        </p:cNvPr>
        <p:cNvGrpSpPr/>
        <p:nvPr/>
      </p:nvGrpSpPr>
      <p:grpSpPr>
        <a:xfrm>
          <a:off x="0" y="0"/>
          <a:ext cx="0" cy="0"/>
          <a:chOff x="0" y="0"/>
          <a:chExt cx="0" cy="0"/>
        </a:xfrm>
      </p:grpSpPr>
      <p:sp>
        <p:nvSpPr>
          <p:cNvPr id="101" name="CustomShape 3">
            <a:extLst>
              <a:ext uri="{FF2B5EF4-FFF2-40B4-BE49-F238E27FC236}">
                <a16:creationId xmlns:a16="http://schemas.microsoft.com/office/drawing/2014/main" id="{F0C5DEBB-D617-8408-5E0B-E262389BD53B}"/>
              </a:ext>
            </a:extLst>
          </p:cNvPr>
          <p:cNvSpPr/>
          <p:nvPr/>
        </p:nvSpPr>
        <p:spPr>
          <a:xfrm>
            <a:off x="457380" y="261000"/>
            <a:ext cx="8229240" cy="849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4100" b="1" i="0" u="none" strike="noStrike" kern="1200" cap="none" spc="-1" normalizeH="0" baseline="0" noProof="0" dirty="0">
                <a:ln>
                  <a:noFill/>
                </a:ln>
                <a:solidFill>
                  <a:srgbClr val="E9D596"/>
                </a:solidFill>
                <a:effectLst/>
                <a:uLnTx/>
                <a:uFill>
                  <a:solidFill>
                    <a:srgbClr val="FFFFFF"/>
                  </a:solidFill>
                </a:uFill>
                <a:latin typeface="Lucida Sans"/>
                <a:ea typeface="+mn-ea"/>
                <a:cs typeface="+mn-cs"/>
              </a:rPr>
              <a:t>Kódování</a:t>
            </a:r>
            <a:endParaRPr kumimoji="0" lang="cs-CZ" sz="1800" b="0" i="0" u="none" strike="noStrike" kern="1200" cap="none" spc="-1" normalizeH="0" baseline="0" noProof="0" dirty="0">
              <a:ln>
                <a:noFill/>
              </a:ln>
              <a:solidFill>
                <a:srgbClr val="000000"/>
              </a:solidFill>
              <a:effectLst/>
              <a:uLnTx/>
              <a:uFill>
                <a:solidFill>
                  <a:srgbClr val="FFFFFF"/>
                </a:solidFill>
              </a:uFill>
              <a:latin typeface="Arial"/>
              <a:ea typeface="+mn-ea"/>
              <a:cs typeface="+mn-cs"/>
            </a:endParaRPr>
          </a:p>
        </p:txBody>
      </p:sp>
      <p:sp>
        <p:nvSpPr>
          <p:cNvPr id="102" name="CustomShape 4">
            <a:extLst>
              <a:ext uri="{FF2B5EF4-FFF2-40B4-BE49-F238E27FC236}">
                <a16:creationId xmlns:a16="http://schemas.microsoft.com/office/drawing/2014/main" id="{43C0766D-A5EC-6B0A-E031-15E9DBAC2BEE}"/>
              </a:ext>
            </a:extLst>
          </p:cNvPr>
          <p:cNvSpPr/>
          <p:nvPr/>
        </p:nvSpPr>
        <p:spPr>
          <a:xfrm>
            <a:off x="683640" y="1528549"/>
            <a:ext cx="7709733" cy="5068451"/>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548640" marR="0" lvl="0" indent="-411120" algn="l" defTabSz="914400" rtl="0" eaLnBrk="1" fontAlgn="auto" latinLnBrk="0" hangingPunct="1">
              <a:lnSpc>
                <a:spcPct val="100000"/>
              </a:lnSpc>
              <a:spcBef>
                <a:spcPts val="0"/>
              </a:spcBef>
              <a:spcAft>
                <a:spcPts val="0"/>
              </a:spcAft>
              <a:buClrTx/>
              <a:buSzTx/>
              <a:buFontTx/>
              <a:buNone/>
              <a:tabLst/>
              <a:defRPr/>
            </a:pPr>
            <a:r>
              <a:rPr kumimoji="0" lang="cs-CZ" sz="2800" b="0" i="0" u="none" strike="noStrike" kern="1200" cap="none" spc="-1" normalizeH="0" baseline="0" noProof="0" dirty="0">
                <a:ln>
                  <a:noFill/>
                </a:ln>
                <a:solidFill>
                  <a:srgbClr val="FFFFFF"/>
                </a:solidFill>
                <a:effectLst/>
                <a:uLnTx/>
                <a:uFill>
                  <a:solidFill>
                    <a:srgbClr val="FFFFFF"/>
                  </a:solidFill>
                </a:uFill>
                <a:latin typeface="Book Antiqua"/>
                <a:ea typeface="+mn-ea"/>
                <a:cs typeface="+mn-cs"/>
              </a:rPr>
              <a:t>Lidé mohou podle potřeby přejít na kódovaný jazyk tak, že označí určité </a:t>
            </a:r>
            <a:r>
              <a:rPr kumimoji="0" lang="cs-CZ" sz="2800" b="0" i="0" u="none" strike="noStrike" kern="1200" cap="none" spc="-1" normalizeH="0" baseline="0" noProof="0" dirty="0" err="1">
                <a:ln>
                  <a:noFill/>
                </a:ln>
                <a:solidFill>
                  <a:srgbClr val="FFFFFF"/>
                </a:solidFill>
                <a:effectLst/>
                <a:uLnTx/>
                <a:uFill>
                  <a:solidFill>
                    <a:srgbClr val="FFFFFF"/>
                  </a:solidFill>
                </a:uFill>
                <a:latin typeface="Book Antiqua"/>
                <a:ea typeface="+mn-ea"/>
                <a:cs typeface="+mn-cs"/>
              </a:rPr>
              <a:t>referens</a:t>
            </a:r>
            <a:r>
              <a:rPr kumimoji="0" lang="cs-CZ" sz="2800" b="0" i="0" u="none" strike="noStrike" kern="1200" cap="none" spc="-1" normalizeH="0" baseline="0" noProof="0" dirty="0">
                <a:ln>
                  <a:noFill/>
                </a:ln>
                <a:solidFill>
                  <a:srgbClr val="FFFFFF"/>
                </a:solidFill>
                <a:effectLst/>
                <a:uLnTx/>
                <a:uFill>
                  <a:solidFill>
                    <a:srgbClr val="FFFFFF"/>
                  </a:solidFill>
                </a:uFill>
                <a:latin typeface="Book Antiqua"/>
                <a:ea typeface="+mn-ea"/>
                <a:cs typeface="+mn-cs"/>
              </a:rPr>
              <a:t> jiným (obecně znějícím) výrazem</a:t>
            </a:r>
            <a:r>
              <a:rPr lang="cs-CZ" sz="2800" spc="-1" dirty="0">
                <a:solidFill>
                  <a:srgbClr val="FFFFFF"/>
                </a:solidFill>
                <a:uFill>
                  <a:solidFill>
                    <a:srgbClr val="FFFFFF"/>
                  </a:solidFill>
                </a:uFill>
                <a:latin typeface="Book Antiqua"/>
              </a:rPr>
              <a:t> – klasický argot kriminálního živlu: </a:t>
            </a:r>
            <a:r>
              <a:rPr lang="cs-CZ" sz="2800" spc="-1" dirty="0" err="1">
                <a:solidFill>
                  <a:srgbClr val="FFFFFF"/>
                </a:solidFill>
                <a:uFill>
                  <a:solidFill>
                    <a:srgbClr val="FFFFFF"/>
                  </a:solidFill>
                </a:uFill>
                <a:latin typeface="Book Antiqua"/>
              </a:rPr>
              <a:t>chlupatej</a:t>
            </a:r>
            <a:r>
              <a:rPr lang="cs-CZ" sz="2800" spc="-1" dirty="0">
                <a:solidFill>
                  <a:srgbClr val="FFFFFF"/>
                </a:solidFill>
                <a:uFill>
                  <a:solidFill>
                    <a:srgbClr val="FFFFFF"/>
                  </a:solidFill>
                </a:uFill>
                <a:latin typeface="Book Antiqua"/>
              </a:rPr>
              <a:t>, stříkačka atd.</a:t>
            </a:r>
            <a:endParaRPr kumimoji="0" lang="cs-CZ" b="0" i="0" u="none" strike="noStrike" kern="1200" cap="none" spc="-1" normalizeH="0" baseline="0" noProof="0" dirty="0">
              <a:ln>
                <a:noFill/>
              </a:ln>
              <a:solidFill>
                <a:srgbClr val="000000"/>
              </a:solidFill>
              <a:effectLst/>
              <a:uLnTx/>
              <a:uFill>
                <a:solidFill>
                  <a:srgbClr val="FFFFFF"/>
                </a:solidFill>
              </a:uFill>
              <a:latin typeface="Arial"/>
              <a:ea typeface="+mn-ea"/>
              <a:cs typeface="+mn-cs"/>
            </a:endParaRPr>
          </a:p>
          <a:p>
            <a:pPr marL="548640" marR="0" lvl="0" indent="-411120" algn="l" defTabSz="914400" rtl="0" eaLnBrk="1" fontAlgn="auto" latinLnBrk="0" hangingPunct="1">
              <a:lnSpc>
                <a:spcPct val="100000"/>
              </a:lnSpc>
              <a:spcBef>
                <a:spcPts val="0"/>
              </a:spcBef>
              <a:spcAft>
                <a:spcPts val="0"/>
              </a:spcAft>
              <a:buClrTx/>
              <a:buSzTx/>
              <a:buFontTx/>
              <a:buNone/>
              <a:tabLst/>
              <a:defRPr/>
            </a:pPr>
            <a:endParaRPr kumimoji="0" lang="cs-CZ" sz="2800" b="0" i="0" u="none" strike="noStrike" kern="1200" cap="none" spc="-1" normalizeH="0" baseline="0" noProof="0" dirty="0">
              <a:ln>
                <a:noFill/>
              </a:ln>
              <a:solidFill>
                <a:srgbClr val="FFFFFF"/>
              </a:solidFill>
              <a:effectLst/>
              <a:uLnTx/>
              <a:uFill>
                <a:solidFill>
                  <a:srgbClr val="FFFFFF"/>
                </a:solidFill>
              </a:uFill>
              <a:latin typeface="Book Antiqua"/>
              <a:ea typeface="+mn-ea"/>
              <a:cs typeface="+mn-cs"/>
            </a:endParaRPr>
          </a:p>
          <a:p>
            <a:pPr marL="548640" marR="0" lvl="0" indent="-411120" algn="l" defTabSz="914400" rtl="0" eaLnBrk="1" fontAlgn="auto" latinLnBrk="0" hangingPunct="1">
              <a:lnSpc>
                <a:spcPct val="100000"/>
              </a:lnSpc>
              <a:spcBef>
                <a:spcPts val="0"/>
              </a:spcBef>
              <a:spcAft>
                <a:spcPts val="0"/>
              </a:spcAft>
              <a:buClrTx/>
              <a:buSzTx/>
              <a:buFontTx/>
              <a:buNone/>
              <a:tabLst/>
              <a:defRPr/>
            </a:pPr>
            <a:r>
              <a:rPr kumimoji="0" lang="cs-CZ" sz="2800" b="0" i="0" u="none" strike="noStrike" kern="1200" cap="none" spc="-1" normalizeH="0" baseline="0" noProof="0" dirty="0">
                <a:ln>
                  <a:noFill/>
                </a:ln>
                <a:solidFill>
                  <a:srgbClr val="FFFFFF"/>
                </a:solidFill>
                <a:effectLst/>
                <a:uLnTx/>
                <a:uFill>
                  <a:solidFill>
                    <a:srgbClr val="FFFFFF"/>
                  </a:solidFill>
                </a:uFill>
                <a:latin typeface="Book Antiqua"/>
                <a:ea typeface="+mn-ea"/>
                <a:cs typeface="+mn-cs"/>
              </a:rPr>
              <a:t>Srov. v něčem </a:t>
            </a:r>
            <a:r>
              <a:rPr lang="cs-CZ" sz="2800" spc="-1" dirty="0">
                <a:solidFill>
                  <a:srgbClr val="FFFFFF"/>
                </a:solidFill>
                <a:uFill>
                  <a:solidFill>
                    <a:srgbClr val="FFFFFF"/>
                  </a:solidFill>
                </a:uFill>
                <a:latin typeface="Book Antiqua"/>
              </a:rPr>
              <a:t>o</a:t>
            </a:r>
            <a:r>
              <a:rPr kumimoji="0" lang="cs-CZ" sz="2800" b="0" i="0" u="none" strike="noStrike" kern="1200" cap="none" spc="-1" normalizeH="0" baseline="0" noProof="0" dirty="0" err="1">
                <a:ln>
                  <a:noFill/>
                </a:ln>
                <a:solidFill>
                  <a:srgbClr val="FFFFFF"/>
                </a:solidFill>
                <a:effectLst/>
                <a:uLnTx/>
                <a:uFill>
                  <a:solidFill>
                    <a:srgbClr val="FFFFFF"/>
                  </a:solidFill>
                </a:uFill>
                <a:latin typeface="Book Antiqua"/>
                <a:ea typeface="+mn-ea"/>
                <a:cs typeface="+mn-cs"/>
              </a:rPr>
              <a:t>pačný</a:t>
            </a:r>
            <a:r>
              <a:rPr kumimoji="0" lang="cs-CZ" sz="2800" b="0" i="0" u="none" strike="noStrike" kern="1200" cap="none" spc="-1" normalizeH="0" baseline="0" noProof="0" dirty="0">
                <a:ln>
                  <a:noFill/>
                </a:ln>
                <a:solidFill>
                  <a:srgbClr val="FFFFFF"/>
                </a:solidFill>
                <a:effectLst/>
                <a:uLnTx/>
                <a:uFill>
                  <a:solidFill>
                    <a:srgbClr val="FFFFFF"/>
                  </a:solidFill>
                </a:uFill>
                <a:latin typeface="Book Antiqua"/>
                <a:ea typeface="+mn-ea"/>
                <a:cs typeface="+mn-cs"/>
              </a:rPr>
              <a:t> proces: např. lascivnost v řeči, která hledá za každým slovem a frází lechtivý podtext (=nejlevnější vtip).</a:t>
            </a:r>
            <a:endParaRPr kumimoji="0" lang="cs-CZ" b="0" i="0" u="none" strike="noStrike" kern="1200" cap="none" spc="-1" normalizeH="0" baseline="0" noProof="0" dirty="0">
              <a:ln>
                <a:noFill/>
              </a:ln>
              <a:solidFill>
                <a:srgbClr val="000000"/>
              </a:solidFill>
              <a:effectLst/>
              <a:uLnTx/>
              <a:uFill>
                <a:solidFill>
                  <a:srgbClr val="FFFFFF"/>
                </a:solidFill>
              </a:uFill>
              <a:latin typeface="Arial"/>
              <a:ea typeface="+mn-ea"/>
              <a:cs typeface="+mn-cs"/>
            </a:endParaRPr>
          </a:p>
        </p:txBody>
      </p:sp>
    </p:spTree>
    <p:extLst>
      <p:ext uri="{BB962C8B-B14F-4D97-AF65-F5344CB8AC3E}">
        <p14:creationId xmlns:p14="http://schemas.microsoft.com/office/powerpoint/2010/main" val="28130726"/>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TextShape 1"/>
          <p:cNvSpPr txBox="1"/>
          <p:nvPr/>
        </p:nvSpPr>
        <p:spPr>
          <a:xfrm>
            <a:off x="525960" y="484462"/>
            <a:ext cx="8229240" cy="791640"/>
          </a:xfrm>
          <a:prstGeom prst="rect">
            <a:avLst/>
          </a:prstGeom>
          <a:noFill/>
          <a:ln>
            <a:noFill/>
          </a:ln>
        </p:spPr>
        <p:txBody>
          <a:bodyPr lIns="90000" tIns="45000" rIns="90000" bIns="4500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cs-CZ" sz="4100" b="1" spc="-1" dirty="0">
                <a:solidFill>
                  <a:srgbClr val="E9D596"/>
                </a:solidFill>
                <a:uFill>
                  <a:solidFill>
                    <a:srgbClr val="FFFFFF"/>
                  </a:solidFill>
                </a:uFill>
                <a:latin typeface="Lucida Sans"/>
              </a:rPr>
              <a:t>Fenomén na jazyku</a:t>
            </a:r>
            <a:r>
              <a:rPr kumimoji="0" lang="cs-CZ" sz="4100" b="1" i="0" u="none" strike="noStrike" kern="1200" cap="none" spc="-1" normalizeH="0" baseline="0" noProof="0" dirty="0">
                <a:ln>
                  <a:noFill/>
                </a:ln>
                <a:solidFill>
                  <a:srgbClr val="E9D596"/>
                </a:solidFill>
                <a:effectLst/>
                <a:uLnTx/>
                <a:uFill>
                  <a:solidFill>
                    <a:srgbClr val="FFFFFF"/>
                  </a:solidFill>
                </a:uFill>
                <a:latin typeface="Lucida Sans"/>
                <a:ea typeface="+mn-ea"/>
                <a:cs typeface="+mn-cs"/>
              </a:rPr>
              <a:t> </a:t>
            </a:r>
            <a:endParaRPr kumimoji="0" lang="cs-CZ" sz="1800" b="0" i="0" u="none" strike="noStrike" kern="1200" cap="none" spc="-1" normalizeH="0" baseline="0" noProof="0" dirty="0">
              <a:ln>
                <a:noFill/>
              </a:ln>
              <a:solidFill>
                <a:srgbClr val="FFFFFF"/>
              </a:solidFill>
              <a:effectLst/>
              <a:uLnTx/>
              <a:uFill>
                <a:solidFill>
                  <a:srgbClr val="FFFFFF"/>
                </a:solidFill>
              </a:uFill>
              <a:latin typeface="Book Antiqua"/>
              <a:ea typeface="+mn-ea"/>
              <a:cs typeface="+mn-cs"/>
            </a:endParaRPr>
          </a:p>
        </p:txBody>
      </p:sp>
      <p:sp>
        <p:nvSpPr>
          <p:cNvPr id="100" name="TextShape 2"/>
          <p:cNvSpPr txBox="1"/>
          <p:nvPr/>
        </p:nvSpPr>
        <p:spPr>
          <a:xfrm>
            <a:off x="525960" y="1651379"/>
            <a:ext cx="8229240" cy="4326339"/>
          </a:xfrm>
          <a:prstGeom prst="rect">
            <a:avLst/>
          </a:prstGeom>
          <a:noFill/>
          <a:ln>
            <a:noFill/>
          </a:ln>
        </p:spPr>
        <p:txBody>
          <a:bodyPr lIns="90000" tIns="45000" rIns="90000" bIns="45000"/>
          <a:lstStyle/>
          <a:p>
            <a:pPr marL="182520" defTabSz="914400">
              <a:defRPr/>
            </a:pPr>
            <a:r>
              <a:rPr kumimoji="0" lang="cs-CZ" sz="3600" b="0" i="0" u="none" strike="noStrike" kern="1200" cap="none" spc="-1" normalizeH="0" baseline="0" noProof="0" dirty="0">
                <a:ln>
                  <a:noFill/>
                </a:ln>
                <a:solidFill>
                  <a:srgbClr val="FFFFFF"/>
                </a:solidFill>
                <a:effectLst/>
                <a:uLnTx/>
                <a:uFill>
                  <a:solidFill>
                    <a:srgbClr val="FFFFFF"/>
                  </a:solidFill>
                </a:uFill>
                <a:latin typeface="Book Antiqua"/>
                <a:ea typeface="+mn-ea"/>
                <a:cs typeface="+mn-cs"/>
              </a:rPr>
              <a:t>Kolikrát víme, co chceme říci, ale neznáme patřičnou verbální strukturu.</a:t>
            </a:r>
          </a:p>
          <a:p>
            <a:pPr marL="182520" defTabSz="914400">
              <a:defRPr/>
            </a:pPr>
            <a:endParaRPr kumimoji="0" lang="cs-CZ" sz="3600" b="0" i="0" u="none" strike="noStrike" kern="1200" cap="none" spc="-1" normalizeH="0" baseline="0" noProof="0" dirty="0">
              <a:ln>
                <a:noFill/>
              </a:ln>
              <a:solidFill>
                <a:srgbClr val="FFFFFF"/>
              </a:solidFill>
              <a:effectLst/>
              <a:uLnTx/>
              <a:uFill>
                <a:solidFill>
                  <a:srgbClr val="FFFFFF"/>
                </a:solidFill>
              </a:uFill>
              <a:latin typeface="Book Antiqua"/>
              <a:ea typeface="+mn-ea"/>
              <a:cs typeface="+mn-cs"/>
            </a:endParaRPr>
          </a:p>
          <a:p>
            <a:pPr marL="182520" defTabSz="914400">
              <a:defRPr/>
            </a:pPr>
            <a:r>
              <a:rPr kumimoji="0" lang="cs-CZ" sz="3600" b="0" i="0" u="none" strike="noStrike" kern="1200" cap="none" spc="-1" normalizeH="0" baseline="0" noProof="0" dirty="0">
                <a:ln>
                  <a:noFill/>
                </a:ln>
                <a:solidFill>
                  <a:srgbClr val="FFFFFF"/>
                </a:solidFill>
                <a:effectLst/>
                <a:uLnTx/>
                <a:uFill>
                  <a:solidFill>
                    <a:srgbClr val="FFFFFF"/>
                  </a:solidFill>
                </a:uFill>
                <a:latin typeface="Book Antiqua"/>
                <a:ea typeface="+mn-ea"/>
                <a:cs typeface="+mn-cs"/>
              </a:rPr>
              <a:t>Kolikrát nelze odpovídající výraz nalézt a je nutno sáhnout k opisu.</a:t>
            </a:r>
          </a:p>
          <a:p>
            <a:pPr marL="182520" defTabSz="914400">
              <a:defRPr/>
            </a:pPr>
            <a:endParaRPr kumimoji="0" lang="cs-CZ" sz="2800" b="0" i="0" u="none" strike="noStrike" kern="1200" cap="none" spc="-1" normalizeH="0" baseline="0" noProof="0" dirty="0">
              <a:ln>
                <a:noFill/>
              </a:ln>
              <a:solidFill>
                <a:srgbClr val="FFFFFF"/>
              </a:solidFill>
              <a:effectLst/>
              <a:uLnTx/>
              <a:uFill>
                <a:solidFill>
                  <a:srgbClr val="FFFFFF"/>
                </a:solidFill>
              </a:uFill>
              <a:latin typeface="Book Antiqua"/>
              <a:ea typeface="+mn-ea"/>
              <a:cs typeface="+mn-cs"/>
            </a:endParaRPr>
          </a:p>
          <a:p>
            <a:pPr marL="182520" marR="0" lvl="0" indent="0" algn="l" defTabSz="914400" rtl="0" eaLnBrk="1" fontAlgn="auto" latinLnBrk="0" hangingPunct="1">
              <a:lnSpc>
                <a:spcPct val="100000"/>
              </a:lnSpc>
              <a:spcBef>
                <a:spcPts val="0"/>
              </a:spcBef>
              <a:spcAft>
                <a:spcPts val="0"/>
              </a:spcAft>
              <a:buClrTx/>
              <a:buSzTx/>
              <a:buFontTx/>
              <a:buNone/>
              <a:tabLst/>
              <a:defRPr/>
            </a:pPr>
            <a:endParaRPr kumimoji="0" lang="cs-CZ" sz="2800" b="0" i="0" u="none" strike="noStrike" kern="1200" cap="none" spc="-1" normalizeH="0" baseline="0" noProof="0" dirty="0">
              <a:ln>
                <a:noFill/>
              </a:ln>
              <a:solidFill>
                <a:srgbClr val="FFFFFF"/>
              </a:solidFill>
              <a:effectLst/>
              <a:uLnTx/>
              <a:uFill>
                <a:solidFill>
                  <a:srgbClr val="FFFFFF"/>
                </a:solidFill>
              </a:uFill>
              <a:latin typeface="Book Antiqua"/>
              <a:ea typeface="+mn-ea"/>
              <a:cs typeface="+mn-cs"/>
            </a:endParaRPr>
          </a:p>
        </p:txBody>
      </p:sp>
    </p:spTree>
    <p:extLst>
      <p:ext uri="{BB962C8B-B14F-4D97-AF65-F5344CB8AC3E}">
        <p14:creationId xmlns:p14="http://schemas.microsoft.com/office/powerpoint/2010/main" val="2615854231"/>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C734474-68B9-4179-95AD-F232963EC897}"/>
              </a:ext>
            </a:extLst>
          </p:cNvPr>
          <p:cNvSpPr>
            <a:spLocks noGrp="1"/>
          </p:cNvSpPr>
          <p:nvPr>
            <p:ph type="title"/>
          </p:nvPr>
        </p:nvSpPr>
        <p:spPr/>
        <p:txBody>
          <a:bodyPr/>
          <a:lstStyle/>
          <a:p>
            <a:endParaRPr lang="cs-CZ"/>
          </a:p>
        </p:txBody>
      </p:sp>
      <p:sp>
        <p:nvSpPr>
          <p:cNvPr id="3" name="Zástupný obsah 2">
            <a:extLst>
              <a:ext uri="{FF2B5EF4-FFF2-40B4-BE49-F238E27FC236}">
                <a16:creationId xmlns:a16="http://schemas.microsoft.com/office/drawing/2014/main" id="{7CA4671E-88B1-4060-BFB0-A339CABA019A}"/>
              </a:ext>
            </a:extLst>
          </p:cNvPr>
          <p:cNvSpPr>
            <a:spLocks noGrp="1"/>
          </p:cNvSpPr>
          <p:nvPr>
            <p:ph idx="1"/>
          </p:nvPr>
        </p:nvSpPr>
        <p:spPr/>
        <p:txBody>
          <a:bodyPr>
            <a:normAutofit lnSpcReduction="10000"/>
          </a:bodyPr>
          <a:lstStyle/>
          <a:p>
            <a:pPr marL="0" indent="0">
              <a:buNone/>
            </a:pPr>
            <a:r>
              <a:rPr lang="cs-CZ" dirty="0" err="1"/>
              <a:t>Themes</a:t>
            </a:r>
            <a:r>
              <a:rPr lang="cs-CZ" dirty="0"/>
              <a:t> (in </a:t>
            </a:r>
            <a:r>
              <a:rPr lang="cs-CZ" dirty="0" err="1"/>
              <a:t>English</a:t>
            </a:r>
            <a:r>
              <a:rPr lang="cs-CZ" dirty="0"/>
              <a:t>):</a:t>
            </a:r>
          </a:p>
          <a:p>
            <a:pPr marL="514350" indent="-514350">
              <a:buFont typeface="+mj-lt"/>
              <a:buAutoNum type="arabicPeriod"/>
            </a:pPr>
            <a:r>
              <a:rPr lang="cs-CZ" sz="2800" dirty="0" err="1"/>
              <a:t>Models</a:t>
            </a:r>
            <a:r>
              <a:rPr lang="cs-CZ" sz="2800" dirty="0"/>
              <a:t> and </a:t>
            </a:r>
            <a:r>
              <a:rPr lang="cs-CZ" sz="2800" dirty="0" err="1"/>
              <a:t>theories</a:t>
            </a:r>
            <a:r>
              <a:rPr lang="cs-CZ" sz="2800" dirty="0"/>
              <a:t> </a:t>
            </a:r>
            <a:r>
              <a:rPr lang="cs-CZ" sz="2800" dirty="0" err="1"/>
              <a:t>of</a:t>
            </a:r>
            <a:r>
              <a:rPr lang="cs-CZ" sz="2800" dirty="0"/>
              <a:t> sign and </a:t>
            </a:r>
            <a:r>
              <a:rPr lang="cs-CZ" sz="2800" dirty="0" err="1"/>
              <a:t>meaning</a:t>
            </a:r>
            <a:r>
              <a:rPr lang="cs-CZ" sz="2800" dirty="0"/>
              <a:t> </a:t>
            </a:r>
          </a:p>
          <a:p>
            <a:pPr marL="514350" indent="-514350">
              <a:buFont typeface="+mj-lt"/>
              <a:buAutoNum type="arabicPeriod"/>
            </a:pPr>
            <a:r>
              <a:rPr lang="cs-CZ" sz="2800" dirty="0"/>
              <a:t>M. </a:t>
            </a:r>
            <a:r>
              <a:rPr lang="cs-CZ" sz="2800" dirty="0" err="1"/>
              <a:t>Heidegger</a:t>
            </a:r>
            <a:r>
              <a:rPr lang="cs-CZ" sz="2800" dirty="0"/>
              <a:t> and H.-G. Gadamer</a:t>
            </a:r>
          </a:p>
          <a:p>
            <a:pPr marL="514350" indent="-514350">
              <a:buFont typeface="+mj-lt"/>
              <a:buAutoNum type="arabicPeriod"/>
            </a:pPr>
            <a:r>
              <a:rPr lang="cs-CZ" sz="2800" dirty="0"/>
              <a:t>Post-</a:t>
            </a:r>
            <a:r>
              <a:rPr lang="cs-CZ" sz="2800" dirty="0" err="1"/>
              <a:t>strukturalism</a:t>
            </a:r>
            <a:r>
              <a:rPr lang="cs-CZ" sz="2800" dirty="0"/>
              <a:t> (S. Hubík, M. Frank)</a:t>
            </a:r>
          </a:p>
          <a:p>
            <a:pPr marL="514350" indent="-514350">
              <a:buFont typeface="+mj-lt"/>
              <a:buAutoNum type="arabicPeriod"/>
            </a:pPr>
            <a:r>
              <a:rPr lang="cs-CZ" sz="2800" dirty="0" err="1"/>
              <a:t>Linguistic</a:t>
            </a:r>
            <a:r>
              <a:rPr lang="cs-CZ" sz="2800" dirty="0"/>
              <a:t> </a:t>
            </a:r>
            <a:r>
              <a:rPr lang="cs-CZ" sz="2800" dirty="0" err="1"/>
              <a:t>anthropology</a:t>
            </a:r>
            <a:r>
              <a:rPr lang="cs-CZ" sz="2800" dirty="0"/>
              <a:t> (J. Pokorný)</a:t>
            </a:r>
          </a:p>
          <a:p>
            <a:pPr marL="514350" indent="-514350">
              <a:buFont typeface="+mj-lt"/>
              <a:buAutoNum type="arabicPeriod"/>
            </a:pPr>
            <a:r>
              <a:rPr lang="cs-CZ" sz="2800" dirty="0" err="1"/>
              <a:t>Semiotics</a:t>
            </a:r>
            <a:r>
              <a:rPr lang="cs-CZ" sz="2800" dirty="0"/>
              <a:t> (U. </a:t>
            </a:r>
            <a:r>
              <a:rPr lang="cs-CZ" sz="2800" dirty="0" err="1"/>
              <a:t>Eco</a:t>
            </a:r>
            <a:r>
              <a:rPr lang="cs-CZ" sz="2800" dirty="0"/>
              <a:t>)</a:t>
            </a:r>
          </a:p>
          <a:p>
            <a:pPr marL="514350" indent="-514350">
              <a:buFont typeface="+mj-lt"/>
              <a:buAutoNum type="arabicPeriod"/>
            </a:pPr>
            <a:r>
              <a:rPr lang="cs-CZ" sz="2800" dirty="0"/>
              <a:t>Fiction and </a:t>
            </a:r>
            <a:r>
              <a:rPr lang="cs-CZ" sz="2800" dirty="0" err="1"/>
              <a:t>possible</a:t>
            </a:r>
            <a:r>
              <a:rPr lang="cs-CZ" sz="2800" dirty="0"/>
              <a:t> </a:t>
            </a:r>
            <a:r>
              <a:rPr lang="cs-CZ" sz="2800" dirty="0" err="1"/>
              <a:t>worlds</a:t>
            </a:r>
            <a:r>
              <a:rPr lang="cs-CZ" sz="2800" dirty="0"/>
              <a:t> (L. Doležel)</a:t>
            </a:r>
          </a:p>
          <a:p>
            <a:pPr marL="514350" indent="-514350">
              <a:buFont typeface="+mj-lt"/>
              <a:buAutoNum type="arabicPeriod"/>
            </a:pPr>
            <a:r>
              <a:rPr lang="cs-CZ" sz="2800" dirty="0" err="1"/>
              <a:t>Narratology</a:t>
            </a:r>
            <a:endParaRPr lang="cs-CZ" sz="2800" dirty="0"/>
          </a:p>
          <a:p>
            <a:pPr marL="514350" indent="-514350">
              <a:buFont typeface="+mj-lt"/>
              <a:buAutoNum type="arabicPeriod"/>
            </a:pPr>
            <a:r>
              <a:rPr lang="cs-CZ" dirty="0" err="1"/>
              <a:t>Own</a:t>
            </a:r>
            <a:r>
              <a:rPr lang="cs-CZ" dirty="0"/>
              <a:t> </a:t>
            </a:r>
            <a:r>
              <a:rPr lang="cs-CZ" dirty="0" err="1"/>
              <a:t>theme</a:t>
            </a:r>
            <a:endParaRPr lang="cs-CZ" sz="2800" dirty="0"/>
          </a:p>
        </p:txBody>
      </p:sp>
    </p:spTree>
    <p:extLst>
      <p:ext uri="{BB962C8B-B14F-4D97-AF65-F5344CB8AC3E}">
        <p14:creationId xmlns:p14="http://schemas.microsoft.com/office/powerpoint/2010/main" val="397811219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500961-D120-AAD7-4B73-8F6BD53E9358}"/>
            </a:ext>
          </a:extLst>
        </p:cNvPr>
        <p:cNvGrpSpPr/>
        <p:nvPr/>
      </p:nvGrpSpPr>
      <p:grpSpPr>
        <a:xfrm>
          <a:off x="0" y="0"/>
          <a:ext cx="0" cy="0"/>
          <a:chOff x="0" y="0"/>
          <a:chExt cx="0" cy="0"/>
        </a:xfrm>
      </p:grpSpPr>
      <p:sp>
        <p:nvSpPr>
          <p:cNvPr id="101" name="CustomShape 3">
            <a:extLst>
              <a:ext uri="{FF2B5EF4-FFF2-40B4-BE49-F238E27FC236}">
                <a16:creationId xmlns:a16="http://schemas.microsoft.com/office/drawing/2014/main" id="{AA79732F-2B84-26E1-7443-637BF774AE41}"/>
              </a:ext>
            </a:extLst>
          </p:cNvPr>
          <p:cNvSpPr/>
          <p:nvPr/>
        </p:nvSpPr>
        <p:spPr>
          <a:xfrm>
            <a:off x="457380" y="416999"/>
            <a:ext cx="8229240" cy="849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cs-CZ" sz="4100" b="1" spc="-1" dirty="0">
                <a:solidFill>
                  <a:srgbClr val="E9D596"/>
                </a:solidFill>
                <a:uFill>
                  <a:solidFill>
                    <a:srgbClr val="FFFFFF"/>
                  </a:solidFill>
                </a:uFill>
                <a:latin typeface="Lucida Sans"/>
              </a:rPr>
              <a:t>Pravá a levá</a:t>
            </a:r>
            <a:endParaRPr kumimoji="0" lang="cs-CZ" sz="1800" b="0" i="0" u="none" strike="noStrike" kern="1200" cap="none" spc="-1" normalizeH="0" baseline="0" noProof="0" dirty="0">
              <a:ln>
                <a:noFill/>
              </a:ln>
              <a:solidFill>
                <a:srgbClr val="000000"/>
              </a:solidFill>
              <a:effectLst/>
              <a:uLnTx/>
              <a:uFill>
                <a:solidFill>
                  <a:srgbClr val="FFFFFF"/>
                </a:solidFill>
              </a:uFill>
              <a:latin typeface="Arial"/>
              <a:ea typeface="+mn-ea"/>
              <a:cs typeface="+mn-cs"/>
            </a:endParaRPr>
          </a:p>
        </p:txBody>
      </p:sp>
      <p:sp>
        <p:nvSpPr>
          <p:cNvPr id="102" name="CustomShape 4">
            <a:extLst>
              <a:ext uri="{FF2B5EF4-FFF2-40B4-BE49-F238E27FC236}">
                <a16:creationId xmlns:a16="http://schemas.microsoft.com/office/drawing/2014/main" id="{0D941E3B-C318-D4E5-4EE7-525D30107924}"/>
              </a:ext>
            </a:extLst>
          </p:cNvPr>
          <p:cNvSpPr/>
          <p:nvPr/>
        </p:nvSpPr>
        <p:spPr>
          <a:xfrm>
            <a:off x="683640" y="1569493"/>
            <a:ext cx="8229240" cy="5027507"/>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548640" marR="0" lvl="0" indent="-411120" algn="l" defTabSz="914400" rtl="0" eaLnBrk="1" fontAlgn="auto" latinLnBrk="0" hangingPunct="1">
              <a:lnSpc>
                <a:spcPct val="100000"/>
              </a:lnSpc>
              <a:spcBef>
                <a:spcPts val="0"/>
              </a:spcBef>
              <a:spcAft>
                <a:spcPts val="0"/>
              </a:spcAft>
              <a:buClrTx/>
              <a:buSzTx/>
              <a:buFontTx/>
              <a:buNone/>
              <a:tabLst/>
              <a:defRPr/>
            </a:pPr>
            <a:r>
              <a:rPr lang="cs-CZ" sz="3200" spc="-1" dirty="0">
                <a:solidFill>
                  <a:srgbClr val="FFFFFF"/>
                </a:solidFill>
                <a:uFill>
                  <a:solidFill>
                    <a:srgbClr val="FFFFFF"/>
                  </a:solidFill>
                </a:uFill>
                <a:latin typeface="Book Antiqua"/>
              </a:rPr>
              <a:t>Jak to, že zrovna referent těchto slov je tak těžké si zapamatovat? </a:t>
            </a:r>
          </a:p>
          <a:p>
            <a:pPr marL="548640" marR="0" lvl="0" indent="-411120" algn="l" defTabSz="914400" rtl="0" eaLnBrk="1" fontAlgn="auto" latinLnBrk="0" hangingPunct="1">
              <a:lnSpc>
                <a:spcPct val="100000"/>
              </a:lnSpc>
              <a:spcBef>
                <a:spcPts val="0"/>
              </a:spcBef>
              <a:spcAft>
                <a:spcPts val="0"/>
              </a:spcAft>
              <a:buClrTx/>
              <a:buSzTx/>
              <a:buFontTx/>
              <a:buNone/>
              <a:tabLst/>
              <a:defRPr/>
            </a:pPr>
            <a:endParaRPr lang="cs-CZ" sz="3200" spc="-1" dirty="0">
              <a:solidFill>
                <a:srgbClr val="FFFFFF"/>
              </a:solidFill>
              <a:uFill>
                <a:solidFill>
                  <a:srgbClr val="FFFFFF"/>
                </a:solidFill>
              </a:uFill>
              <a:latin typeface="Book Antiqua"/>
            </a:endParaRPr>
          </a:p>
          <a:p>
            <a:pPr marL="548640" marR="0" lvl="0" indent="-411120" algn="l" defTabSz="914400" rtl="0" eaLnBrk="1" fontAlgn="auto" latinLnBrk="0" hangingPunct="1">
              <a:lnSpc>
                <a:spcPct val="100000"/>
              </a:lnSpc>
              <a:spcBef>
                <a:spcPts val="0"/>
              </a:spcBef>
              <a:spcAft>
                <a:spcPts val="0"/>
              </a:spcAft>
              <a:buClrTx/>
              <a:buSzTx/>
              <a:buFontTx/>
              <a:buNone/>
              <a:tabLst/>
              <a:defRPr/>
            </a:pPr>
            <a:r>
              <a:rPr lang="cs-CZ" sz="3200" spc="-1" dirty="0">
                <a:solidFill>
                  <a:srgbClr val="FFFFFF"/>
                </a:solidFill>
                <a:uFill>
                  <a:solidFill>
                    <a:srgbClr val="FFFFFF"/>
                  </a:solidFill>
                </a:uFill>
                <a:latin typeface="Book Antiqua"/>
              </a:rPr>
              <a:t>Jak to, že nemáme problémy se záměnou nahoře-dole, dopředu-dozadu?</a:t>
            </a:r>
          </a:p>
          <a:p>
            <a:pPr marL="548640" marR="0" lvl="0" indent="-411120" algn="l" defTabSz="914400" rtl="0" eaLnBrk="1" fontAlgn="auto" latinLnBrk="0" hangingPunct="1">
              <a:lnSpc>
                <a:spcPct val="100000"/>
              </a:lnSpc>
              <a:spcBef>
                <a:spcPts val="0"/>
              </a:spcBef>
              <a:spcAft>
                <a:spcPts val="0"/>
              </a:spcAft>
              <a:buClrTx/>
              <a:buSzTx/>
              <a:buFontTx/>
              <a:buNone/>
              <a:tabLst/>
              <a:defRPr/>
            </a:pPr>
            <a:endParaRPr lang="cs-CZ" sz="3200" spc="-1" dirty="0">
              <a:solidFill>
                <a:srgbClr val="FFFFFF"/>
              </a:solidFill>
              <a:uFill>
                <a:solidFill>
                  <a:srgbClr val="FFFFFF"/>
                </a:solidFill>
              </a:uFill>
              <a:latin typeface="Book Antiqua"/>
            </a:endParaRPr>
          </a:p>
          <a:p>
            <a:pPr marL="548640" marR="0" lvl="0" indent="-411120" algn="l" defTabSz="914400" rtl="0" eaLnBrk="1" fontAlgn="auto" latinLnBrk="0" hangingPunct="1">
              <a:lnSpc>
                <a:spcPct val="100000"/>
              </a:lnSpc>
              <a:spcBef>
                <a:spcPts val="0"/>
              </a:spcBef>
              <a:spcAft>
                <a:spcPts val="0"/>
              </a:spcAft>
              <a:buClrTx/>
              <a:buSzTx/>
              <a:buFontTx/>
              <a:buNone/>
              <a:tabLst/>
              <a:defRPr/>
            </a:pPr>
            <a:r>
              <a:rPr lang="cs-CZ" sz="3200" spc="-1" dirty="0">
                <a:solidFill>
                  <a:srgbClr val="FFFFFF"/>
                </a:solidFill>
                <a:uFill>
                  <a:solidFill>
                    <a:srgbClr val="FFFFFF"/>
                  </a:solidFill>
                </a:uFill>
                <a:latin typeface="Book Antiqua"/>
              </a:rPr>
              <a:t>Není senzorické opory a odlišení pravá levá je velmi sémantické </a:t>
            </a:r>
          </a:p>
          <a:p>
            <a:pPr marL="548640" marR="0" lvl="0" indent="-411120" algn="l" defTabSz="914400" rtl="0" eaLnBrk="1" fontAlgn="auto" latinLnBrk="0" hangingPunct="1">
              <a:lnSpc>
                <a:spcPct val="100000"/>
              </a:lnSpc>
              <a:spcBef>
                <a:spcPts val="0"/>
              </a:spcBef>
              <a:spcAft>
                <a:spcPts val="0"/>
              </a:spcAft>
              <a:buClrTx/>
              <a:buSzTx/>
              <a:buFontTx/>
              <a:buNone/>
              <a:tabLst/>
              <a:defRPr/>
            </a:pPr>
            <a:r>
              <a:rPr lang="cs-CZ" sz="3200" spc="-1" dirty="0">
                <a:solidFill>
                  <a:srgbClr val="FFFFFF"/>
                </a:solidFill>
                <a:uFill>
                  <a:solidFill>
                    <a:srgbClr val="FFFFFF"/>
                  </a:solidFill>
                </a:uFill>
                <a:latin typeface="Book Antiqua"/>
              </a:rPr>
              <a:t>(přesto dána vzhledem k tělu).</a:t>
            </a:r>
            <a:endParaRPr kumimoji="0" lang="cs-CZ" sz="2000" b="0" i="0" u="none" strike="noStrike" kern="1200" cap="none" spc="-1" normalizeH="0" baseline="0" noProof="0" dirty="0">
              <a:ln>
                <a:noFill/>
              </a:ln>
              <a:solidFill>
                <a:srgbClr val="000000"/>
              </a:solidFill>
              <a:effectLst/>
              <a:uLnTx/>
              <a:uFill>
                <a:solidFill>
                  <a:srgbClr val="FFFFFF"/>
                </a:solidFill>
              </a:uFill>
              <a:latin typeface="Arial"/>
              <a:ea typeface="+mn-ea"/>
              <a:cs typeface="+mn-cs"/>
            </a:endParaRPr>
          </a:p>
        </p:txBody>
      </p:sp>
    </p:spTree>
    <p:extLst>
      <p:ext uri="{BB962C8B-B14F-4D97-AF65-F5344CB8AC3E}">
        <p14:creationId xmlns:p14="http://schemas.microsoft.com/office/powerpoint/2010/main" val="1319829241"/>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TextShape 1"/>
          <p:cNvSpPr txBox="1"/>
          <p:nvPr/>
        </p:nvSpPr>
        <p:spPr>
          <a:xfrm>
            <a:off x="506160" y="188640"/>
            <a:ext cx="8229240" cy="863640"/>
          </a:xfrm>
          <a:prstGeom prst="rect">
            <a:avLst/>
          </a:prstGeom>
          <a:noFill/>
          <a:ln>
            <a:noFill/>
          </a:ln>
        </p:spPr>
        <p:txBody>
          <a:bodyPr lIns="90000" tIns="45000" rIns="90000" bIns="4500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4100" b="1" i="0" u="none" strike="noStrike" kern="1200" cap="none" spc="-1" normalizeH="0" baseline="0" noProof="0">
                <a:ln>
                  <a:noFill/>
                </a:ln>
                <a:solidFill>
                  <a:srgbClr val="E9D596"/>
                </a:solidFill>
                <a:effectLst/>
                <a:uLnTx/>
                <a:uFill>
                  <a:solidFill>
                    <a:srgbClr val="FFFFFF"/>
                  </a:solidFill>
                </a:uFill>
                <a:latin typeface="Lucida Sans"/>
                <a:ea typeface="+mn-ea"/>
                <a:cs typeface="+mn-cs"/>
              </a:rPr>
              <a:t>Skrytá etymologie</a:t>
            </a:r>
            <a:endParaRPr kumimoji="0" lang="cs-CZ" sz="1800" b="0" i="0" u="none" strike="noStrike" kern="1200" cap="none" spc="-1" normalizeH="0" baseline="0" noProof="0">
              <a:ln>
                <a:noFill/>
              </a:ln>
              <a:solidFill>
                <a:srgbClr val="FFFFFF"/>
              </a:solidFill>
              <a:effectLst/>
              <a:uLnTx/>
              <a:uFill>
                <a:solidFill>
                  <a:srgbClr val="FFFFFF"/>
                </a:solidFill>
              </a:uFill>
              <a:latin typeface="Book Antiqua"/>
              <a:ea typeface="+mn-ea"/>
              <a:cs typeface="+mn-cs"/>
            </a:endParaRPr>
          </a:p>
        </p:txBody>
      </p:sp>
      <p:sp>
        <p:nvSpPr>
          <p:cNvPr id="94" name="TextShape 2"/>
          <p:cNvSpPr txBox="1"/>
          <p:nvPr/>
        </p:nvSpPr>
        <p:spPr>
          <a:xfrm>
            <a:off x="457200" y="1052640"/>
            <a:ext cx="8229240" cy="5328360"/>
          </a:xfrm>
          <a:prstGeom prst="rect">
            <a:avLst/>
          </a:prstGeom>
          <a:noFill/>
          <a:ln>
            <a:noFill/>
          </a:ln>
        </p:spPr>
        <p:txBody>
          <a:bodyPr lIns="90000" tIns="45000" rIns="90000" bIns="45000"/>
          <a:lstStyle/>
          <a:p>
            <a:pPr marL="59436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cs-CZ" sz="2800" b="0" i="0" u="none" strike="noStrike" kern="1200" cap="none" spc="-1" normalizeH="0" baseline="0" noProof="0" dirty="0">
                <a:ln>
                  <a:noFill/>
                </a:ln>
                <a:solidFill>
                  <a:srgbClr val="FFFFFF"/>
                </a:solidFill>
                <a:effectLst/>
                <a:uLnTx/>
                <a:uFill>
                  <a:solidFill>
                    <a:srgbClr val="FFFFFF"/>
                  </a:solidFill>
                </a:uFill>
                <a:latin typeface="Book Antiqua"/>
                <a:ea typeface="+mn-ea"/>
                <a:cs typeface="+mn-cs"/>
              </a:rPr>
              <a:t>Na to, že svým vědomím (od jistého věku – cca konkrétní operace dle </a:t>
            </a:r>
            <a:r>
              <a:rPr kumimoji="0" lang="cs-CZ" sz="2800" b="0" i="0" u="none" strike="noStrike" kern="1200" cap="none" spc="-1" normalizeH="0" baseline="0" noProof="0" dirty="0" err="1">
                <a:ln>
                  <a:noFill/>
                </a:ln>
                <a:solidFill>
                  <a:srgbClr val="FFFFFF"/>
                </a:solidFill>
                <a:effectLst/>
                <a:uLnTx/>
                <a:uFill>
                  <a:solidFill>
                    <a:srgbClr val="FFFFFF"/>
                  </a:solidFill>
                </a:uFill>
                <a:latin typeface="Book Antiqua"/>
                <a:ea typeface="+mn-ea"/>
                <a:cs typeface="+mn-cs"/>
              </a:rPr>
              <a:t>Piageta</a:t>
            </a:r>
            <a:r>
              <a:rPr kumimoji="0" lang="cs-CZ" sz="2800" b="0" i="0" u="none" strike="noStrike" kern="1200" cap="none" spc="-1" normalizeH="0" baseline="0" noProof="0" dirty="0">
                <a:ln>
                  <a:noFill/>
                </a:ln>
                <a:solidFill>
                  <a:srgbClr val="FFFFFF"/>
                </a:solidFill>
                <a:effectLst/>
                <a:uLnTx/>
                <a:uFill>
                  <a:solidFill>
                    <a:srgbClr val="FFFFFF"/>
                  </a:solidFill>
                </a:uFill>
                <a:latin typeface="Book Antiqua"/>
                <a:ea typeface="+mn-ea"/>
                <a:cs typeface="+mn-cs"/>
              </a:rPr>
              <a:t>) často prodléváme v </a:t>
            </a:r>
            <a:r>
              <a:rPr kumimoji="0" lang="cs-CZ" sz="2800" b="0" i="0" u="none" strike="noStrike" kern="1200" cap="none" spc="-1" normalizeH="0" baseline="0" noProof="0" dirty="0" err="1">
                <a:ln>
                  <a:noFill/>
                </a:ln>
                <a:solidFill>
                  <a:srgbClr val="FFFFFF"/>
                </a:solidFill>
                <a:effectLst/>
                <a:uLnTx/>
                <a:uFill>
                  <a:solidFill>
                    <a:srgbClr val="FFFFFF"/>
                  </a:solidFill>
                </a:uFill>
                <a:latin typeface="Book Antiqua"/>
                <a:ea typeface="+mn-ea"/>
                <a:cs typeface="+mn-cs"/>
              </a:rPr>
              <a:t>KO.Su</a:t>
            </a:r>
            <a:r>
              <a:rPr kumimoji="0" lang="cs-CZ" sz="2800" b="0" i="0" u="none" strike="noStrike" kern="1200" cap="none" spc="-1" normalizeH="0" baseline="0" noProof="0" dirty="0">
                <a:ln>
                  <a:noFill/>
                </a:ln>
                <a:solidFill>
                  <a:srgbClr val="FFFFFF"/>
                </a:solidFill>
                <a:effectLst/>
                <a:uLnTx/>
                <a:uFill>
                  <a:solidFill>
                    <a:srgbClr val="FFFFFF"/>
                  </a:solidFill>
                </a:uFill>
                <a:latin typeface="Book Antiqua"/>
                <a:ea typeface="+mn-ea"/>
                <a:cs typeface="+mn-cs"/>
              </a:rPr>
              <a:t> (a zapomínáme na oddělenou existenci VE.S), lze svést naši neschopnost prohlédat skrze etymologii slov – málokoho cokoli zarazí na prsteníčku nebo v útočišti (srov. útok-útěk). </a:t>
            </a:r>
          </a:p>
          <a:p>
            <a:pPr marL="59436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cs-CZ" sz="2800" b="0" i="0" u="none" strike="noStrike" kern="1200" cap="none" spc="-1" normalizeH="0" baseline="0" noProof="0" dirty="0">
                <a:ln>
                  <a:noFill/>
                </a:ln>
                <a:solidFill>
                  <a:srgbClr val="FFFFFF"/>
                </a:solidFill>
                <a:effectLst/>
                <a:uLnTx/>
                <a:uFill>
                  <a:solidFill>
                    <a:srgbClr val="FFFFFF"/>
                  </a:solidFill>
                </a:uFill>
                <a:latin typeface="Book Antiqua"/>
                <a:ea typeface="+mn-ea"/>
                <a:cs typeface="+mn-cs"/>
              </a:rPr>
              <a:t>Děti v předoperační fázi ovšem tuto úroveň cítí velmi intenzivně (chodník-obchodník; los-losos; roh-raroh-tvaroh, punč-punčocha…).</a:t>
            </a:r>
          </a:p>
          <a:p>
            <a:pPr marL="59436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cs-CZ" sz="2800" b="0" i="0" u="none" strike="noStrike" kern="1200" cap="none" spc="-1" normalizeH="0" baseline="0" noProof="0" dirty="0">
                <a:ln>
                  <a:noFill/>
                </a:ln>
                <a:solidFill>
                  <a:srgbClr val="FFFFFF"/>
                </a:solidFill>
                <a:effectLst/>
                <a:uLnTx/>
                <a:uFill>
                  <a:solidFill>
                    <a:srgbClr val="FFFFFF"/>
                  </a:solidFill>
                </a:uFill>
                <a:latin typeface="Book Antiqua"/>
                <a:ea typeface="+mn-ea"/>
                <a:cs typeface="+mn-cs"/>
              </a:rPr>
              <a:t>Odpovídá úrovni </a:t>
            </a:r>
            <a:r>
              <a:rPr kumimoji="0" lang="cs-CZ" sz="2800" b="0" i="1" u="none" strike="noStrike" kern="1200" cap="none" spc="-1" normalizeH="0" baseline="0" noProof="0" dirty="0">
                <a:ln>
                  <a:noFill/>
                </a:ln>
                <a:solidFill>
                  <a:srgbClr val="FFFFFF"/>
                </a:solidFill>
                <a:effectLst/>
                <a:uLnTx/>
                <a:uFill>
                  <a:solidFill>
                    <a:srgbClr val="FFFFFF"/>
                  </a:solidFill>
                </a:uFill>
                <a:latin typeface="Book Antiqua"/>
                <a:ea typeface="+mn-ea"/>
                <a:cs typeface="+mn-cs"/>
              </a:rPr>
              <a:t>lidové etymologie </a:t>
            </a:r>
            <a:r>
              <a:rPr kumimoji="0" lang="cs-CZ" sz="2800" b="0" i="0" u="none" strike="noStrike" kern="1200" cap="none" spc="-1" normalizeH="0" baseline="0" noProof="0" dirty="0">
                <a:ln>
                  <a:noFill/>
                </a:ln>
                <a:solidFill>
                  <a:srgbClr val="FFFFFF"/>
                </a:solidFill>
                <a:effectLst/>
                <a:uLnTx/>
                <a:uFill>
                  <a:solidFill>
                    <a:srgbClr val="FFFFFF"/>
                  </a:solidFill>
                </a:uFill>
                <a:latin typeface="Book Antiqua"/>
                <a:ea typeface="+mn-ea"/>
                <a:cs typeface="+mn-cs"/>
              </a:rPr>
              <a:t>(Praha- práh; Brno – obrněné; Jihlava – jihu hlava; Pálava).</a:t>
            </a:r>
          </a:p>
          <a:p>
            <a:pPr marL="137160" marR="0" lvl="0" indent="0" algn="l" defTabSz="914400" rtl="0" eaLnBrk="1" fontAlgn="auto" latinLnBrk="0" hangingPunct="1">
              <a:lnSpc>
                <a:spcPct val="100000"/>
              </a:lnSpc>
              <a:spcBef>
                <a:spcPts val="0"/>
              </a:spcBef>
              <a:spcAft>
                <a:spcPts val="0"/>
              </a:spcAft>
              <a:buClrTx/>
              <a:buSzTx/>
              <a:buFontTx/>
              <a:buNone/>
              <a:tabLst/>
              <a:defRPr/>
            </a:pPr>
            <a:endParaRPr kumimoji="0" lang="cs-CZ" sz="2800" b="0" i="0" u="none" strike="noStrike" kern="1200" cap="none" spc="-1" normalizeH="0" baseline="0" noProof="0" dirty="0">
              <a:ln>
                <a:noFill/>
              </a:ln>
              <a:solidFill>
                <a:srgbClr val="FFFFFF"/>
              </a:solidFill>
              <a:effectLst/>
              <a:uLnTx/>
              <a:uFill>
                <a:solidFill>
                  <a:srgbClr val="FFFFFF"/>
                </a:solidFill>
              </a:uFill>
              <a:latin typeface="Book Antiqua"/>
              <a:ea typeface="+mn-ea"/>
              <a:cs typeface="+mn-cs"/>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2348225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TextShape 1"/>
          <p:cNvSpPr txBox="1"/>
          <p:nvPr/>
        </p:nvSpPr>
        <p:spPr>
          <a:xfrm>
            <a:off x="457200" y="274680"/>
            <a:ext cx="8229240" cy="1142640"/>
          </a:xfrm>
          <a:prstGeom prst="rect">
            <a:avLst/>
          </a:prstGeom>
          <a:noFill/>
          <a:ln>
            <a:noFill/>
          </a:ln>
        </p:spPr>
        <p:txBody>
          <a:bodyPr lIns="90000" tIns="45000" rIns="90000" bIns="4500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4100" b="1" i="0" u="none" strike="noStrike" kern="1200" cap="none" spc="-1" normalizeH="0" baseline="0" noProof="0">
                <a:ln>
                  <a:noFill/>
                </a:ln>
                <a:solidFill>
                  <a:srgbClr val="E9D596"/>
                </a:solidFill>
                <a:effectLst/>
                <a:uLnTx/>
                <a:uFill>
                  <a:solidFill>
                    <a:srgbClr val="FFFFFF"/>
                  </a:solidFill>
                </a:uFill>
                <a:latin typeface="Lucida Sans"/>
                <a:ea typeface="+mn-ea"/>
                <a:cs typeface="+mn-cs"/>
              </a:rPr>
              <a:t>Koncept a propozice</a:t>
            </a:r>
            <a:endParaRPr kumimoji="0" lang="cs-CZ" sz="1800" b="0" i="0" u="none" strike="noStrike" kern="1200" cap="none" spc="-1" normalizeH="0" baseline="0" noProof="0">
              <a:ln>
                <a:noFill/>
              </a:ln>
              <a:solidFill>
                <a:srgbClr val="FFFFFF"/>
              </a:solidFill>
              <a:effectLst/>
              <a:uLnTx/>
              <a:uFill>
                <a:solidFill>
                  <a:srgbClr val="FFFFFF"/>
                </a:solidFill>
              </a:uFill>
              <a:latin typeface="Book Antiqua"/>
              <a:ea typeface="+mn-ea"/>
              <a:cs typeface="+mn-cs"/>
            </a:endParaRPr>
          </a:p>
        </p:txBody>
      </p:sp>
      <p:sp>
        <p:nvSpPr>
          <p:cNvPr id="96" name="TextShape 2"/>
          <p:cNvSpPr txBox="1"/>
          <p:nvPr/>
        </p:nvSpPr>
        <p:spPr>
          <a:xfrm>
            <a:off x="457200" y="1600200"/>
            <a:ext cx="8229240" cy="4708800"/>
          </a:xfrm>
          <a:prstGeom prst="rect">
            <a:avLst/>
          </a:prstGeom>
          <a:noFill/>
          <a:ln>
            <a:noFill/>
          </a:ln>
        </p:spPr>
        <p:txBody>
          <a:bodyPr lIns="90000" tIns="45000" rIns="90000" bIns="45000"/>
          <a:lstStyle/>
          <a:p>
            <a:pPr marL="137160" marR="0" lvl="0" indent="0" algn="l" defTabSz="914400" rtl="0" eaLnBrk="1" fontAlgn="auto" latinLnBrk="0" hangingPunct="1">
              <a:lnSpc>
                <a:spcPct val="100000"/>
              </a:lnSpc>
              <a:spcBef>
                <a:spcPts val="0"/>
              </a:spcBef>
              <a:spcAft>
                <a:spcPts val="0"/>
              </a:spcAft>
              <a:buClrTx/>
              <a:buSzTx/>
              <a:buFontTx/>
              <a:buNone/>
              <a:tabLst/>
              <a:defRPr/>
            </a:pPr>
            <a:r>
              <a:rPr kumimoji="0" lang="cs-CZ" sz="2800" b="0" i="0" u="none" strike="noStrike" kern="1200" cap="none" spc="-1" normalizeH="0" baseline="0" noProof="0" dirty="0">
                <a:ln>
                  <a:noFill/>
                </a:ln>
                <a:solidFill>
                  <a:srgbClr val="FFFFFF"/>
                </a:solidFill>
                <a:effectLst/>
                <a:uLnTx/>
                <a:uFill>
                  <a:solidFill>
                    <a:srgbClr val="FFFFFF"/>
                  </a:solidFill>
                </a:uFill>
                <a:latin typeface="Book Antiqua"/>
                <a:ea typeface="+mn-ea"/>
                <a:cs typeface="+mn-cs"/>
              </a:rPr>
              <a:t>Elementárními jednotkami </a:t>
            </a:r>
            <a:r>
              <a:rPr kumimoji="0" lang="cs-CZ" sz="2800" b="0" i="0" u="none" strike="noStrike" kern="1200" cap="none" spc="-1" normalizeH="0" baseline="0" noProof="0" dirty="0" err="1">
                <a:ln>
                  <a:noFill/>
                </a:ln>
                <a:solidFill>
                  <a:srgbClr val="FFFFFF"/>
                </a:solidFill>
                <a:effectLst/>
                <a:uLnTx/>
                <a:uFill>
                  <a:solidFill>
                    <a:srgbClr val="FFFFFF"/>
                  </a:solidFill>
                </a:uFill>
                <a:latin typeface="Book Antiqua"/>
                <a:ea typeface="+mn-ea"/>
                <a:cs typeface="+mn-cs"/>
              </a:rPr>
              <a:t>KO.Sů</a:t>
            </a:r>
            <a:r>
              <a:rPr kumimoji="0" lang="cs-CZ" sz="2800" b="0" i="0" u="none" strike="noStrike" kern="1200" cap="none" spc="-1" normalizeH="0" baseline="0" noProof="0" dirty="0">
                <a:ln>
                  <a:noFill/>
                </a:ln>
                <a:solidFill>
                  <a:srgbClr val="FFFFFF"/>
                </a:solidFill>
                <a:effectLst/>
                <a:uLnTx/>
                <a:uFill>
                  <a:solidFill>
                    <a:srgbClr val="FFFFFF"/>
                  </a:solidFill>
                </a:uFill>
                <a:latin typeface="Book Antiqua"/>
                <a:ea typeface="+mn-ea"/>
                <a:cs typeface="+mn-cs"/>
              </a:rPr>
              <a:t> jsou koncepty (=pojmy). – úroveň slova</a:t>
            </a:r>
          </a:p>
          <a:p>
            <a:pPr marL="137160" marR="0" lvl="0" indent="0" algn="l" defTabSz="914400" rtl="0" eaLnBrk="1" fontAlgn="auto" latinLnBrk="0" hangingPunct="1">
              <a:lnSpc>
                <a:spcPct val="100000"/>
              </a:lnSpc>
              <a:spcBef>
                <a:spcPts val="0"/>
              </a:spcBef>
              <a:spcAft>
                <a:spcPts val="0"/>
              </a:spcAft>
              <a:buClrTx/>
              <a:buSzTx/>
              <a:buFontTx/>
              <a:buNone/>
              <a:tabLst/>
              <a:defRPr/>
            </a:pPr>
            <a:r>
              <a:rPr kumimoji="0" lang="cs-CZ" sz="2800" b="0" i="0" u="none" strike="noStrike" kern="1200" cap="none" spc="-1" normalizeH="0" baseline="0" noProof="0" dirty="0">
                <a:ln>
                  <a:noFill/>
                </a:ln>
                <a:solidFill>
                  <a:srgbClr val="FFFFFF"/>
                </a:solidFill>
                <a:effectLst/>
                <a:uLnTx/>
                <a:uFill>
                  <a:solidFill>
                    <a:srgbClr val="FFFFFF"/>
                  </a:solidFill>
                </a:uFill>
                <a:latin typeface="Book Antiqua"/>
                <a:ea typeface="+mn-ea"/>
                <a:cs typeface="+mn-cs"/>
              </a:rPr>
              <a:t>Koncepty ovšem vstupují do </a:t>
            </a:r>
            <a:r>
              <a:rPr kumimoji="0" lang="cs-CZ" sz="2800" b="0" i="0" u="none" strike="noStrike" kern="1200" cap="none" spc="-1" normalizeH="0" baseline="0" noProof="0" dirty="0" err="1">
                <a:ln>
                  <a:noFill/>
                </a:ln>
                <a:solidFill>
                  <a:srgbClr val="FFFFFF"/>
                </a:solidFill>
                <a:effectLst/>
                <a:uLnTx/>
                <a:uFill>
                  <a:solidFill>
                    <a:srgbClr val="FFFFFF"/>
                  </a:solidFill>
                </a:uFill>
                <a:latin typeface="Book Antiqua"/>
                <a:ea typeface="+mn-ea"/>
                <a:cs typeface="+mn-cs"/>
              </a:rPr>
              <a:t>KO.Sů</a:t>
            </a:r>
            <a:r>
              <a:rPr kumimoji="0" lang="cs-CZ" sz="2800" b="0" i="0" u="none" strike="noStrike" kern="1200" cap="none" spc="-1" normalizeH="0" baseline="0" noProof="0" dirty="0">
                <a:ln>
                  <a:noFill/>
                </a:ln>
                <a:solidFill>
                  <a:srgbClr val="FFFFFF"/>
                </a:solidFill>
                <a:effectLst/>
                <a:uLnTx/>
                <a:uFill>
                  <a:solidFill>
                    <a:srgbClr val="FFFFFF"/>
                  </a:solidFill>
                </a:uFill>
                <a:latin typeface="Book Antiqua"/>
                <a:ea typeface="+mn-ea"/>
                <a:cs typeface="+mn-cs"/>
              </a:rPr>
              <a:t> hlavně skrze vztahy mezi sebou. Tyto vztahy se realizují ve větě, resp. v propozici (v tvrzení, v premise, v axiomu, a šířeji v teorii, v systému).</a:t>
            </a: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TextShape 1"/>
          <p:cNvSpPr txBox="1"/>
          <p:nvPr/>
        </p:nvSpPr>
        <p:spPr>
          <a:xfrm>
            <a:off x="457200" y="274680"/>
            <a:ext cx="8229240" cy="777600"/>
          </a:xfrm>
          <a:prstGeom prst="rect">
            <a:avLst/>
          </a:prstGeom>
          <a:noFill/>
          <a:ln>
            <a:noFill/>
          </a:ln>
        </p:spPr>
        <p:txBody>
          <a:bodyPr lIns="90000" tIns="45000" rIns="90000" bIns="4500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4100" b="1" i="0" u="none" strike="noStrike" kern="1200" cap="none" spc="-1" normalizeH="0" baseline="0" noProof="0">
                <a:ln>
                  <a:noFill/>
                </a:ln>
                <a:solidFill>
                  <a:srgbClr val="E9D596"/>
                </a:solidFill>
                <a:effectLst/>
                <a:uLnTx/>
                <a:uFill>
                  <a:solidFill>
                    <a:srgbClr val="FFFFFF"/>
                  </a:solidFill>
                </a:uFill>
                <a:latin typeface="Lucida Sans"/>
                <a:ea typeface="+mn-ea"/>
                <a:cs typeface="+mn-cs"/>
              </a:rPr>
              <a:t>Propozice</a:t>
            </a:r>
            <a:endParaRPr kumimoji="0" lang="cs-CZ" sz="1800" b="0" i="0" u="none" strike="noStrike" kern="1200" cap="none" spc="-1" normalizeH="0" baseline="0" noProof="0">
              <a:ln>
                <a:noFill/>
              </a:ln>
              <a:solidFill>
                <a:srgbClr val="FFFFFF"/>
              </a:solidFill>
              <a:effectLst/>
              <a:uLnTx/>
              <a:uFill>
                <a:solidFill>
                  <a:srgbClr val="FFFFFF"/>
                </a:solidFill>
              </a:uFill>
              <a:latin typeface="Book Antiqua"/>
              <a:ea typeface="+mn-ea"/>
              <a:cs typeface="+mn-cs"/>
            </a:endParaRPr>
          </a:p>
        </p:txBody>
      </p:sp>
      <p:sp>
        <p:nvSpPr>
          <p:cNvPr id="98" name="TextShape 2"/>
          <p:cNvSpPr txBox="1"/>
          <p:nvPr/>
        </p:nvSpPr>
        <p:spPr>
          <a:xfrm>
            <a:off x="457200" y="1052640"/>
            <a:ext cx="8229240" cy="5256360"/>
          </a:xfrm>
          <a:prstGeom prst="rect">
            <a:avLst/>
          </a:prstGeom>
          <a:noFill/>
          <a:ln>
            <a:noFill/>
          </a:ln>
        </p:spPr>
        <p:txBody>
          <a:bodyPr lIns="90000" tIns="45000" rIns="90000" bIns="45000"/>
          <a:lstStyle/>
          <a:p>
            <a:pPr marL="548640" marR="0" lvl="0" indent="-411120" algn="l" defTabSz="914400" rtl="0" eaLnBrk="1" fontAlgn="auto" latinLnBrk="0" hangingPunct="1">
              <a:lnSpc>
                <a:spcPct val="100000"/>
              </a:lnSpc>
              <a:spcBef>
                <a:spcPts val="0"/>
              </a:spcBef>
              <a:spcAft>
                <a:spcPts val="0"/>
              </a:spcAft>
              <a:buClr>
                <a:srgbClr val="F9F9F9"/>
              </a:buClr>
              <a:buSzPct val="65000"/>
              <a:buFont typeface="Arial"/>
              <a:buChar char="•"/>
              <a:tabLst/>
              <a:defRPr/>
            </a:pPr>
            <a:r>
              <a:rPr kumimoji="0" lang="cs-CZ" sz="2800" b="0" i="0" u="none" strike="noStrike" kern="1200" cap="none" spc="-1" normalizeH="0" baseline="0" noProof="0" dirty="0">
                <a:ln>
                  <a:noFill/>
                </a:ln>
                <a:solidFill>
                  <a:srgbClr val="FFFFFF"/>
                </a:solidFill>
                <a:effectLst/>
                <a:uLnTx/>
                <a:uFill>
                  <a:solidFill>
                    <a:srgbClr val="FFFFFF"/>
                  </a:solidFill>
                </a:uFill>
                <a:latin typeface="Book Antiqua"/>
                <a:ea typeface="+mn-ea"/>
                <a:cs typeface="+mn-cs"/>
              </a:rPr>
              <a:t>Je jednotkou výpovědi (srov. predikátový kalkul).</a:t>
            </a:r>
          </a:p>
          <a:p>
            <a:pPr marL="548640" marR="0" lvl="0" indent="-411120" algn="l" defTabSz="914400" rtl="0" eaLnBrk="1" fontAlgn="auto" latinLnBrk="0" hangingPunct="1">
              <a:lnSpc>
                <a:spcPct val="100000"/>
              </a:lnSpc>
              <a:spcBef>
                <a:spcPts val="0"/>
              </a:spcBef>
              <a:spcAft>
                <a:spcPts val="0"/>
              </a:spcAft>
              <a:buClr>
                <a:srgbClr val="F9F9F9"/>
              </a:buClr>
              <a:buSzPct val="65000"/>
              <a:buFont typeface="Arial"/>
              <a:buChar char="•"/>
              <a:tabLst/>
              <a:defRPr/>
            </a:pPr>
            <a:r>
              <a:rPr kumimoji="0" lang="cs-CZ" sz="2800" b="0" i="0" u="none" strike="noStrike" kern="1200" cap="none" spc="-1" normalizeH="0" baseline="0" noProof="0" dirty="0">
                <a:ln>
                  <a:noFill/>
                </a:ln>
                <a:solidFill>
                  <a:srgbClr val="FFFFFF"/>
                </a:solidFill>
                <a:effectLst/>
                <a:uLnTx/>
                <a:uFill>
                  <a:solidFill>
                    <a:srgbClr val="FFFFFF"/>
                  </a:solidFill>
                </a:uFill>
                <a:latin typeface="Book Antiqua"/>
                <a:ea typeface="+mn-ea"/>
                <a:cs typeface="+mn-cs"/>
              </a:rPr>
              <a:t>Mají pravdivostní hodnotu (tj. klad/zápor).</a:t>
            </a:r>
          </a:p>
          <a:p>
            <a:pPr marL="548640" marR="0" lvl="0" indent="-411120" algn="l" defTabSz="914400" rtl="0" eaLnBrk="1" fontAlgn="auto" latinLnBrk="0" hangingPunct="1">
              <a:lnSpc>
                <a:spcPct val="100000"/>
              </a:lnSpc>
              <a:spcBef>
                <a:spcPts val="0"/>
              </a:spcBef>
              <a:spcAft>
                <a:spcPts val="0"/>
              </a:spcAft>
              <a:buClr>
                <a:srgbClr val="F9F9F9"/>
              </a:buClr>
              <a:buSzPct val="65000"/>
              <a:buFont typeface="Arial"/>
              <a:buChar char="•"/>
              <a:tabLst/>
              <a:defRPr/>
            </a:pPr>
            <a:r>
              <a:rPr kumimoji="0" lang="cs-CZ" sz="2800" b="0" i="0" u="none" strike="noStrike" kern="1200" cap="none" spc="-1" normalizeH="0" baseline="0" noProof="0" dirty="0">
                <a:ln>
                  <a:noFill/>
                </a:ln>
                <a:solidFill>
                  <a:srgbClr val="FFFFFF"/>
                </a:solidFill>
                <a:effectLst/>
                <a:uLnTx/>
                <a:uFill>
                  <a:solidFill>
                    <a:srgbClr val="FFFFFF"/>
                  </a:solidFill>
                </a:uFill>
                <a:latin typeface="Book Antiqua"/>
                <a:ea typeface="+mn-ea"/>
                <a:cs typeface="+mn-cs"/>
              </a:rPr>
              <a:t>Svojí pozicí v komplexnějším řádu </a:t>
            </a:r>
            <a:r>
              <a:rPr kumimoji="0" lang="cs-CZ" sz="2800" b="0" i="0" u="none" strike="noStrike" kern="1200" cap="none" spc="-1" normalizeH="0" baseline="0" noProof="0" dirty="0" err="1">
                <a:ln>
                  <a:noFill/>
                </a:ln>
                <a:solidFill>
                  <a:srgbClr val="FFFFFF"/>
                </a:solidFill>
                <a:effectLst/>
                <a:uLnTx/>
                <a:uFill>
                  <a:solidFill>
                    <a:srgbClr val="FFFFFF"/>
                  </a:solidFill>
                </a:uFill>
                <a:latin typeface="Book Antiqua"/>
                <a:ea typeface="+mn-ea"/>
                <a:cs typeface="+mn-cs"/>
              </a:rPr>
              <a:t>KO.Su</a:t>
            </a:r>
            <a:r>
              <a:rPr kumimoji="0" lang="cs-CZ" sz="2800" b="0" i="0" u="none" strike="noStrike" kern="1200" cap="none" spc="-1" normalizeH="0" baseline="0" noProof="0" dirty="0">
                <a:ln>
                  <a:noFill/>
                </a:ln>
                <a:solidFill>
                  <a:srgbClr val="FFFFFF"/>
                </a:solidFill>
                <a:effectLst/>
                <a:uLnTx/>
                <a:uFill>
                  <a:solidFill>
                    <a:srgbClr val="FFFFFF"/>
                  </a:solidFill>
                </a:uFill>
                <a:latin typeface="Book Antiqua"/>
                <a:ea typeface="+mn-ea"/>
                <a:cs typeface="+mn-cs"/>
              </a:rPr>
              <a:t> umožňují inference (soudy, závěry, úsudky).</a:t>
            </a:r>
          </a:p>
          <a:p>
            <a:pPr marL="137160" marR="0" lvl="0" indent="0" algn="l" defTabSz="914400" rtl="0" eaLnBrk="1" fontAlgn="auto" latinLnBrk="0" hangingPunct="1">
              <a:lnSpc>
                <a:spcPct val="100000"/>
              </a:lnSpc>
              <a:spcBef>
                <a:spcPts val="0"/>
              </a:spcBef>
              <a:spcAft>
                <a:spcPts val="0"/>
              </a:spcAft>
              <a:buClrTx/>
              <a:buSzTx/>
              <a:buFontTx/>
              <a:buNone/>
              <a:tabLst/>
              <a:defRPr/>
            </a:pPr>
            <a:r>
              <a:rPr kumimoji="0" lang="cs-CZ" sz="2800" b="0" i="0" u="none" strike="noStrike" kern="1200" cap="none" spc="-1" normalizeH="0" baseline="0" noProof="0" dirty="0">
                <a:ln>
                  <a:noFill/>
                </a:ln>
                <a:solidFill>
                  <a:srgbClr val="FFFFFF"/>
                </a:solidFill>
                <a:effectLst/>
                <a:uLnTx/>
                <a:uFill>
                  <a:solidFill>
                    <a:srgbClr val="FFFFFF"/>
                  </a:solidFill>
                </a:uFill>
                <a:latin typeface="Book Antiqua"/>
                <a:ea typeface="+mn-ea"/>
                <a:cs typeface="+mn-cs"/>
              </a:rPr>
              <a:t>Analýza propozic:</a:t>
            </a:r>
          </a:p>
          <a:p>
            <a:pPr marL="137160" marR="0" lvl="0" indent="0" algn="l" defTabSz="914400" rtl="0" eaLnBrk="1" fontAlgn="auto" latinLnBrk="0" hangingPunct="1">
              <a:lnSpc>
                <a:spcPct val="100000"/>
              </a:lnSpc>
              <a:spcBef>
                <a:spcPts val="0"/>
              </a:spcBef>
              <a:spcAft>
                <a:spcPts val="0"/>
              </a:spcAft>
              <a:buClrTx/>
              <a:buSzTx/>
              <a:buFontTx/>
              <a:buNone/>
              <a:tabLst/>
              <a:defRPr/>
            </a:pPr>
            <a:r>
              <a:rPr kumimoji="0" lang="cs-CZ" sz="2800" b="0" i="0" u="none" strike="noStrike" kern="1200" cap="none" spc="-1" normalizeH="0" baseline="0" noProof="0" dirty="0">
                <a:ln>
                  <a:noFill/>
                </a:ln>
                <a:solidFill>
                  <a:srgbClr val="FFFFFF"/>
                </a:solidFill>
                <a:effectLst/>
                <a:uLnTx/>
                <a:uFill>
                  <a:solidFill>
                    <a:srgbClr val="FFFFFF"/>
                  </a:solidFill>
                </a:uFill>
                <a:latin typeface="Book Antiqua"/>
                <a:ea typeface="+mn-ea"/>
                <a:cs typeface="+mn-cs"/>
              </a:rPr>
              <a:t>Př.: „Karel IV. postavil slavný most v našem hlavním městě.“</a:t>
            </a:r>
          </a:p>
          <a:p>
            <a:pPr marL="548640" marR="0" lvl="0" indent="-411120" algn="l" defTabSz="914400" rtl="0" eaLnBrk="1" fontAlgn="auto" latinLnBrk="0" hangingPunct="1">
              <a:lnSpc>
                <a:spcPct val="100000"/>
              </a:lnSpc>
              <a:spcBef>
                <a:spcPts val="0"/>
              </a:spcBef>
              <a:spcAft>
                <a:spcPts val="0"/>
              </a:spcAft>
              <a:buClr>
                <a:srgbClr val="F9F9F9"/>
              </a:buClr>
              <a:buSzPct val="65000"/>
              <a:buFont typeface="Arial"/>
              <a:buChar char="•"/>
              <a:tabLst/>
              <a:defRPr/>
            </a:pPr>
            <a:r>
              <a:rPr kumimoji="0" lang="cs-CZ" sz="2800" b="0" i="0" u="none" strike="noStrike" kern="1200" cap="none" spc="-1" normalizeH="0" baseline="0" noProof="0" dirty="0">
                <a:ln>
                  <a:noFill/>
                </a:ln>
                <a:solidFill>
                  <a:srgbClr val="FFFFFF"/>
                </a:solidFill>
                <a:effectLst/>
                <a:uLnTx/>
                <a:uFill>
                  <a:solidFill>
                    <a:srgbClr val="FFFFFF"/>
                  </a:solidFill>
                </a:uFill>
                <a:latin typeface="Book Antiqua"/>
                <a:ea typeface="+mn-ea"/>
                <a:cs typeface="+mn-cs"/>
              </a:rPr>
              <a:t>Postavit: (Karel IV; most)</a:t>
            </a:r>
          </a:p>
          <a:p>
            <a:pPr marL="548640" marR="0" lvl="0" indent="-411120" algn="l" defTabSz="914400" rtl="0" eaLnBrk="1" fontAlgn="auto" latinLnBrk="0" hangingPunct="1">
              <a:lnSpc>
                <a:spcPct val="100000"/>
              </a:lnSpc>
              <a:spcBef>
                <a:spcPts val="0"/>
              </a:spcBef>
              <a:spcAft>
                <a:spcPts val="0"/>
              </a:spcAft>
              <a:buClr>
                <a:srgbClr val="F9F9F9"/>
              </a:buClr>
              <a:buSzPct val="65000"/>
              <a:buFont typeface="Arial"/>
              <a:buChar char="•"/>
              <a:tabLst/>
              <a:defRPr/>
            </a:pPr>
            <a:r>
              <a:rPr kumimoji="0" lang="cs-CZ" sz="2800" b="0" i="0" u="none" strike="noStrike" kern="1200" cap="none" spc="-1" normalizeH="0" baseline="0" noProof="0" dirty="0">
                <a:ln>
                  <a:noFill/>
                </a:ln>
                <a:solidFill>
                  <a:srgbClr val="FFFFFF"/>
                </a:solidFill>
                <a:effectLst/>
                <a:uLnTx/>
                <a:uFill>
                  <a:solidFill>
                    <a:srgbClr val="FFFFFF"/>
                  </a:solidFill>
                </a:uFill>
                <a:latin typeface="Book Antiqua"/>
                <a:ea typeface="+mn-ea"/>
                <a:cs typeface="+mn-cs"/>
              </a:rPr>
              <a:t>Most: (slavný… Karlův most)</a:t>
            </a:r>
          </a:p>
          <a:p>
            <a:pPr marL="548640" marR="0" lvl="0" indent="-411120" algn="l" defTabSz="914400" rtl="0" eaLnBrk="1" fontAlgn="auto" latinLnBrk="0" hangingPunct="1">
              <a:lnSpc>
                <a:spcPct val="100000"/>
              </a:lnSpc>
              <a:spcBef>
                <a:spcPts val="0"/>
              </a:spcBef>
              <a:spcAft>
                <a:spcPts val="0"/>
              </a:spcAft>
              <a:buClr>
                <a:srgbClr val="F9F9F9"/>
              </a:buClr>
              <a:buSzPct val="65000"/>
              <a:buFont typeface="Arial"/>
              <a:buChar char="•"/>
              <a:tabLst/>
              <a:defRPr/>
            </a:pPr>
            <a:r>
              <a:rPr kumimoji="0" lang="cs-CZ" sz="2800" b="0" i="0" u="none" strike="noStrike" kern="1200" cap="none" spc="-1" normalizeH="0" baseline="0" noProof="0" dirty="0">
                <a:ln>
                  <a:noFill/>
                </a:ln>
                <a:solidFill>
                  <a:srgbClr val="FFFFFF"/>
                </a:solidFill>
                <a:effectLst/>
                <a:uLnTx/>
                <a:uFill>
                  <a:solidFill>
                    <a:srgbClr val="FFFFFF"/>
                  </a:solidFill>
                </a:uFill>
                <a:latin typeface="Book Antiqua"/>
                <a:ea typeface="+mn-ea"/>
                <a:cs typeface="+mn-cs"/>
              </a:rPr>
              <a:t>Naše hlavní město: (Praha)</a:t>
            </a:r>
          </a:p>
          <a:p>
            <a:pPr marL="137160" marR="0" lvl="0" indent="0" algn="l" defTabSz="914400" rtl="0" eaLnBrk="1" fontAlgn="auto" latinLnBrk="0" hangingPunct="1">
              <a:lnSpc>
                <a:spcPct val="100000"/>
              </a:lnSpc>
              <a:spcBef>
                <a:spcPts val="0"/>
              </a:spcBef>
              <a:spcAft>
                <a:spcPts val="0"/>
              </a:spcAft>
              <a:buClrTx/>
              <a:buSzTx/>
              <a:buFontTx/>
              <a:buNone/>
              <a:tabLst/>
              <a:defRPr/>
            </a:pPr>
            <a:endParaRPr kumimoji="0" lang="cs-CZ" sz="2800" b="0" i="0" u="none" strike="noStrike" kern="1200" cap="none" spc="-1" normalizeH="0" baseline="0" noProof="0" dirty="0">
              <a:ln>
                <a:noFill/>
              </a:ln>
              <a:solidFill>
                <a:srgbClr val="FFFFFF"/>
              </a:solidFill>
              <a:effectLst/>
              <a:uLnTx/>
              <a:uFill>
                <a:solidFill>
                  <a:srgbClr val="FFFFFF"/>
                </a:solidFill>
              </a:uFill>
              <a:latin typeface="Book Antiqua"/>
              <a:ea typeface="+mn-ea"/>
              <a:cs typeface="+mn-cs"/>
            </a:endParaRPr>
          </a:p>
          <a:p>
            <a:pPr marL="137160" marR="0" lvl="0" indent="0" algn="l" defTabSz="914400" rtl="0" eaLnBrk="1" fontAlgn="auto" latinLnBrk="0" hangingPunct="1">
              <a:lnSpc>
                <a:spcPct val="100000"/>
              </a:lnSpc>
              <a:spcBef>
                <a:spcPts val="0"/>
              </a:spcBef>
              <a:spcAft>
                <a:spcPts val="0"/>
              </a:spcAft>
              <a:buClrTx/>
              <a:buSzTx/>
              <a:buFontTx/>
              <a:buNone/>
              <a:tabLst/>
              <a:defRPr/>
            </a:pPr>
            <a:endParaRPr kumimoji="0" lang="cs-CZ" sz="2800" b="0" i="0" u="none" strike="noStrike" kern="1200" cap="none" spc="-1" normalizeH="0" baseline="0" noProof="0" dirty="0">
              <a:ln>
                <a:noFill/>
              </a:ln>
              <a:solidFill>
                <a:srgbClr val="FFFFFF"/>
              </a:solidFill>
              <a:effectLst/>
              <a:uLnTx/>
              <a:uFill>
                <a:solidFill>
                  <a:srgbClr val="FFFFFF"/>
                </a:solidFill>
              </a:uFill>
              <a:latin typeface="Book Antiqua"/>
              <a:ea typeface="+mn-ea"/>
              <a:cs typeface="+mn-cs"/>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 name="TextShape 1"/>
          <p:cNvSpPr txBox="1"/>
          <p:nvPr/>
        </p:nvSpPr>
        <p:spPr>
          <a:xfrm>
            <a:off x="467640" y="116640"/>
            <a:ext cx="8229240" cy="849600"/>
          </a:xfrm>
          <a:prstGeom prst="rect">
            <a:avLst/>
          </a:prstGeom>
          <a:noFill/>
          <a:ln>
            <a:noFill/>
          </a:ln>
        </p:spPr>
        <p:txBody>
          <a:bodyPr lIns="90000" tIns="45000" rIns="90000" bIns="4500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4100" b="1" i="0" u="none" strike="noStrike" kern="1200" cap="none" spc="-1" normalizeH="0" baseline="0" noProof="0">
                <a:ln>
                  <a:noFill/>
                </a:ln>
                <a:solidFill>
                  <a:srgbClr val="E9D596"/>
                </a:solidFill>
                <a:effectLst/>
                <a:uLnTx/>
                <a:uFill>
                  <a:solidFill>
                    <a:srgbClr val="FFFFFF"/>
                  </a:solidFill>
                </a:uFill>
                <a:latin typeface="Lucida Sans"/>
                <a:ea typeface="+mn-ea"/>
                <a:cs typeface="+mn-cs"/>
              </a:rPr>
              <a:t>KO.S umožňuje inference</a:t>
            </a:r>
            <a:endParaRPr kumimoji="0" lang="cs-CZ" sz="1800" b="0" i="0" u="none" strike="noStrike" kern="1200" cap="none" spc="-1" normalizeH="0" baseline="0" noProof="0">
              <a:ln>
                <a:noFill/>
              </a:ln>
              <a:solidFill>
                <a:srgbClr val="FFFFFF"/>
              </a:solidFill>
              <a:effectLst/>
              <a:uLnTx/>
              <a:uFill>
                <a:solidFill>
                  <a:srgbClr val="FFFFFF"/>
                </a:solidFill>
              </a:uFill>
              <a:latin typeface="Book Antiqua"/>
              <a:ea typeface="+mn-ea"/>
              <a:cs typeface="+mn-cs"/>
            </a:endParaRPr>
          </a:p>
        </p:txBody>
      </p:sp>
      <p:sp>
        <p:nvSpPr>
          <p:cNvPr id="108" name="TextShape 2"/>
          <p:cNvSpPr txBox="1"/>
          <p:nvPr/>
        </p:nvSpPr>
        <p:spPr>
          <a:xfrm>
            <a:off x="457200" y="908640"/>
            <a:ext cx="8229240" cy="5352460"/>
          </a:xfrm>
          <a:prstGeom prst="rect">
            <a:avLst/>
          </a:prstGeom>
          <a:noFill/>
          <a:ln>
            <a:noFill/>
          </a:ln>
        </p:spPr>
        <p:txBody>
          <a:bodyPr lIns="90000" tIns="45000" rIns="90000" bIns="45000"/>
          <a:lstStyle/>
          <a:p>
            <a:pPr marL="548640" marR="0" lvl="0" indent="-411120" algn="l" defTabSz="914400" rtl="0" eaLnBrk="1" fontAlgn="auto" latinLnBrk="0" hangingPunct="1">
              <a:lnSpc>
                <a:spcPct val="100000"/>
              </a:lnSpc>
              <a:spcBef>
                <a:spcPts val="0"/>
              </a:spcBef>
              <a:spcAft>
                <a:spcPts val="0"/>
              </a:spcAft>
              <a:buClrTx/>
              <a:buSzTx/>
              <a:buFontTx/>
              <a:buNone/>
              <a:tabLst/>
              <a:defRPr/>
            </a:pPr>
            <a:r>
              <a:rPr kumimoji="0" lang="cs-CZ" sz="2400" b="0" i="0" u="none" strike="noStrike" kern="1200" cap="none" spc="-1" normalizeH="0" baseline="0" noProof="0" dirty="0">
                <a:ln>
                  <a:noFill/>
                </a:ln>
                <a:solidFill>
                  <a:srgbClr val="FFFFFF"/>
                </a:solidFill>
                <a:effectLst/>
                <a:uLnTx/>
                <a:uFill>
                  <a:solidFill>
                    <a:srgbClr val="FFFFFF"/>
                  </a:solidFill>
                </a:uFill>
                <a:latin typeface="Book Antiqua"/>
                <a:ea typeface="+mn-ea"/>
                <a:cs typeface="+mn-cs"/>
              </a:rPr>
              <a:t>KO.S umožňuje generovat (vyvozovat) inference (závěry, úsudky).</a:t>
            </a:r>
          </a:p>
          <a:p>
            <a:pPr marL="548640" marR="0" lvl="0" indent="-411120" algn="l" defTabSz="914400" rtl="0" eaLnBrk="1" fontAlgn="auto" latinLnBrk="0" hangingPunct="1">
              <a:lnSpc>
                <a:spcPct val="100000"/>
              </a:lnSpc>
              <a:spcBef>
                <a:spcPts val="0"/>
              </a:spcBef>
              <a:spcAft>
                <a:spcPts val="0"/>
              </a:spcAft>
              <a:buClrTx/>
              <a:buSzTx/>
              <a:buFontTx/>
              <a:buNone/>
              <a:tabLst/>
              <a:defRPr/>
            </a:pPr>
            <a:r>
              <a:rPr kumimoji="0" lang="cs-CZ" sz="2400" b="0" i="0" u="none" strike="noStrike" kern="1200" cap="none" spc="-1" normalizeH="0" baseline="0" noProof="0" dirty="0">
                <a:ln>
                  <a:noFill/>
                </a:ln>
                <a:solidFill>
                  <a:srgbClr val="FFFFFF"/>
                </a:solidFill>
                <a:effectLst/>
                <a:uLnTx/>
                <a:uFill>
                  <a:solidFill>
                    <a:srgbClr val="FFFFFF"/>
                  </a:solidFill>
                </a:uFill>
                <a:latin typeface="Book Antiqua"/>
                <a:ea typeface="+mn-ea"/>
                <a:cs typeface="+mn-cs"/>
              </a:rPr>
              <a:t>Nejzákladnější inference jsou založené už v taxonomické kategorizaci. </a:t>
            </a:r>
          </a:p>
          <a:p>
            <a:pPr marL="548640" marR="0" lvl="0" indent="-411120" algn="l" defTabSz="914400" rtl="0" eaLnBrk="1" fontAlgn="auto" latinLnBrk="0" hangingPunct="1">
              <a:lnSpc>
                <a:spcPct val="100000"/>
              </a:lnSpc>
              <a:spcBef>
                <a:spcPts val="0"/>
              </a:spcBef>
              <a:spcAft>
                <a:spcPts val="0"/>
              </a:spcAft>
              <a:buClrTx/>
              <a:buSzTx/>
              <a:buFontTx/>
              <a:buNone/>
              <a:tabLst/>
              <a:defRPr/>
            </a:pPr>
            <a:endParaRPr kumimoji="0" lang="cs-CZ" sz="2400" b="0" i="0" u="none" strike="noStrike" kern="1200" cap="none" spc="-1" normalizeH="0" baseline="0" noProof="0" dirty="0">
              <a:ln>
                <a:noFill/>
              </a:ln>
              <a:solidFill>
                <a:srgbClr val="FFFFFF"/>
              </a:solidFill>
              <a:effectLst/>
              <a:uLnTx/>
              <a:uFill>
                <a:solidFill>
                  <a:srgbClr val="FFFFFF"/>
                </a:solidFill>
              </a:uFill>
              <a:latin typeface="Book Antiqua"/>
              <a:ea typeface="+mn-ea"/>
              <a:cs typeface="+mn-cs"/>
            </a:endParaRPr>
          </a:p>
          <a:p>
            <a:pPr marL="548640" marR="0" lvl="0" indent="-411120" algn="l" defTabSz="914400" rtl="0" eaLnBrk="1" fontAlgn="auto" latinLnBrk="0" hangingPunct="1">
              <a:lnSpc>
                <a:spcPct val="100000"/>
              </a:lnSpc>
              <a:spcBef>
                <a:spcPts val="0"/>
              </a:spcBef>
              <a:spcAft>
                <a:spcPts val="0"/>
              </a:spcAft>
              <a:buClrTx/>
              <a:buSzTx/>
              <a:buFontTx/>
              <a:buNone/>
              <a:tabLst/>
              <a:defRPr/>
            </a:pPr>
            <a:r>
              <a:rPr kumimoji="0" lang="cs-CZ" sz="2400" b="0" i="0" u="none" strike="noStrike" kern="1200" cap="none" spc="-1" normalizeH="0" baseline="0" noProof="0" dirty="0">
                <a:ln>
                  <a:noFill/>
                </a:ln>
                <a:solidFill>
                  <a:srgbClr val="FFFFFF"/>
                </a:solidFill>
                <a:effectLst/>
                <a:uLnTx/>
                <a:uFill>
                  <a:solidFill>
                    <a:srgbClr val="FFFFFF"/>
                  </a:solidFill>
                </a:uFill>
                <a:latin typeface="Book Antiqua"/>
                <a:ea typeface="+mn-ea"/>
                <a:cs typeface="+mn-cs"/>
              </a:rPr>
              <a:t>Odvozováním platných inferencí v rámci souboru premis se zabývá predikátová logika (i matematika):</a:t>
            </a:r>
          </a:p>
          <a:p>
            <a:pPr marL="548640" marR="0" lvl="0" indent="-411120" algn="l" defTabSz="914400" rtl="0" eaLnBrk="1" fontAlgn="auto" latinLnBrk="0" hangingPunct="1">
              <a:lnSpc>
                <a:spcPct val="100000"/>
              </a:lnSpc>
              <a:spcBef>
                <a:spcPts val="0"/>
              </a:spcBef>
              <a:spcAft>
                <a:spcPts val="0"/>
              </a:spcAft>
              <a:buClrTx/>
              <a:buSzTx/>
              <a:buFontTx/>
              <a:buNone/>
              <a:tabLst/>
              <a:defRPr/>
            </a:pPr>
            <a:r>
              <a:rPr kumimoji="0" lang="cs-CZ" sz="2400" b="0" i="0" u="none" strike="noStrike" kern="1200" cap="none" spc="-1" normalizeH="0" baseline="0" noProof="0" dirty="0">
                <a:ln>
                  <a:noFill/>
                </a:ln>
                <a:solidFill>
                  <a:srgbClr val="FFFFFF"/>
                </a:solidFill>
                <a:effectLst/>
                <a:uLnTx/>
                <a:uFill>
                  <a:solidFill>
                    <a:srgbClr val="FFFFFF"/>
                  </a:solidFill>
                </a:uFill>
                <a:latin typeface="Book Antiqua"/>
                <a:ea typeface="+mn-ea"/>
                <a:cs typeface="+mn-cs"/>
              </a:rPr>
              <a:t>každá formule dokazatelná z axiomů je tautologií</a:t>
            </a:r>
          </a:p>
          <a:p>
            <a:pPr marL="548640" marR="0" lvl="0" indent="-411120" algn="l"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1" normalizeH="0" baseline="0" noProof="0" dirty="0">
                <a:ln>
                  <a:noFill/>
                </a:ln>
                <a:solidFill>
                  <a:srgbClr val="FFFFFF"/>
                </a:solidFill>
                <a:effectLst/>
                <a:uLnTx/>
                <a:uFill>
                  <a:solidFill>
                    <a:srgbClr val="FFFFFF"/>
                  </a:solidFill>
                </a:uFill>
                <a:latin typeface="Book Antiqua"/>
                <a:ea typeface="+mn-ea"/>
                <a:cs typeface="+mn-cs"/>
              </a:rPr>
              <a:t>A. Každý živý organismus má buněčnou strukturu.</a:t>
            </a:r>
            <a:endParaRPr kumimoji="0" lang="cs-CZ" sz="2400" b="0" i="0" u="none" strike="noStrike" kern="1200" cap="none" spc="-1" normalizeH="0" baseline="0" noProof="0" dirty="0">
              <a:ln>
                <a:noFill/>
              </a:ln>
              <a:solidFill>
                <a:srgbClr val="FFFFFF"/>
              </a:solidFill>
              <a:effectLst/>
              <a:uLnTx/>
              <a:uFill>
                <a:solidFill>
                  <a:srgbClr val="FFFFFF"/>
                </a:solidFill>
              </a:uFill>
              <a:latin typeface="Book Antiqua"/>
              <a:ea typeface="+mn-ea"/>
              <a:cs typeface="+mn-cs"/>
            </a:endParaRPr>
          </a:p>
          <a:p>
            <a:pPr marL="548640" marR="0" lvl="0" indent="-411120" algn="l"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1" normalizeH="0" baseline="0" noProof="0" dirty="0">
                <a:ln>
                  <a:noFill/>
                </a:ln>
                <a:solidFill>
                  <a:srgbClr val="FFFFFF"/>
                </a:solidFill>
                <a:effectLst/>
                <a:uLnTx/>
                <a:uFill>
                  <a:solidFill>
                    <a:srgbClr val="FFFFFF"/>
                  </a:solidFill>
                </a:uFill>
                <a:latin typeface="Book Antiqua"/>
                <a:ea typeface="+mn-ea"/>
                <a:cs typeface="+mn-cs"/>
              </a:rPr>
              <a:t>B. Virus nemá buněčnou strukturu.</a:t>
            </a:r>
            <a:endParaRPr kumimoji="0" lang="cs-CZ" sz="2400" b="0" i="0" u="none" strike="noStrike" kern="1200" cap="none" spc="-1" normalizeH="0" baseline="0" noProof="0" dirty="0">
              <a:ln>
                <a:noFill/>
              </a:ln>
              <a:solidFill>
                <a:srgbClr val="FFFFFF"/>
              </a:solidFill>
              <a:effectLst/>
              <a:uLnTx/>
              <a:uFill>
                <a:solidFill>
                  <a:srgbClr val="FFFFFF"/>
                </a:solidFill>
              </a:uFill>
              <a:latin typeface="Book Antiqua"/>
              <a:ea typeface="+mn-ea"/>
              <a:cs typeface="+mn-cs"/>
            </a:endParaRPr>
          </a:p>
          <a:p>
            <a:pPr marL="548640" marR="0" lvl="0" indent="-411120" algn="l"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1" normalizeH="0" baseline="0" noProof="0" dirty="0">
                <a:ln>
                  <a:noFill/>
                </a:ln>
                <a:solidFill>
                  <a:srgbClr val="FFFFFF"/>
                </a:solidFill>
                <a:effectLst/>
                <a:uLnTx/>
                <a:uFill>
                  <a:solidFill>
                    <a:srgbClr val="FFFFFF"/>
                  </a:solidFill>
                </a:uFill>
                <a:latin typeface="Book Antiqua"/>
                <a:ea typeface="+mn-ea"/>
                <a:cs typeface="+mn-cs"/>
              </a:rPr>
              <a:t>Inference, závěr: Virus není živým organismem.</a:t>
            </a:r>
            <a:endParaRPr kumimoji="0" lang="cs-CZ" sz="2400" b="0" i="0" u="none" strike="noStrike" kern="1200" cap="none" spc="-1" normalizeH="0" baseline="0" noProof="0" dirty="0">
              <a:ln>
                <a:noFill/>
              </a:ln>
              <a:solidFill>
                <a:srgbClr val="FFFFFF"/>
              </a:solidFill>
              <a:effectLst/>
              <a:uLnTx/>
              <a:uFill>
                <a:solidFill>
                  <a:srgbClr val="FFFFFF"/>
                </a:solidFill>
              </a:uFill>
              <a:latin typeface="Book Antiqua"/>
              <a:ea typeface="+mn-ea"/>
              <a:cs typeface="+mn-cs"/>
            </a:endParaRPr>
          </a:p>
          <a:p>
            <a:pPr marL="548640" marR="0" lvl="0" indent="-411120" algn="l" defTabSz="914400" rtl="0" eaLnBrk="1" fontAlgn="auto" latinLnBrk="0" hangingPunct="1">
              <a:lnSpc>
                <a:spcPct val="100000"/>
              </a:lnSpc>
              <a:spcBef>
                <a:spcPts val="0"/>
              </a:spcBef>
              <a:spcAft>
                <a:spcPts val="0"/>
              </a:spcAft>
              <a:buClrTx/>
              <a:buSzTx/>
              <a:buFontTx/>
              <a:buNone/>
              <a:tabLst/>
              <a:defRPr/>
            </a:pPr>
            <a:r>
              <a:rPr kumimoji="0" lang="cs-CZ" sz="2400" b="0" i="0" u="none" strike="noStrike" kern="1200" cap="none" spc="-1" normalizeH="0" baseline="0" noProof="0" dirty="0">
                <a:ln>
                  <a:noFill/>
                </a:ln>
                <a:solidFill>
                  <a:srgbClr val="FFFFFF"/>
                </a:solidFill>
                <a:effectLst/>
                <a:uLnTx/>
                <a:uFill>
                  <a:solidFill>
                    <a:srgbClr val="FFFFFF"/>
                  </a:solidFill>
                </a:uFill>
                <a:latin typeface="Book Antiqua"/>
                <a:ea typeface="+mn-ea"/>
                <a:cs typeface="+mn-cs"/>
              </a:rPr>
              <a:t>Inference ovšem tvoříme již od raného dětství i bez znalosti logiky.</a:t>
            </a:r>
          </a:p>
          <a:p>
            <a:pPr marL="548640" marR="0" lvl="0" indent="-411120" algn="l" defTabSz="914400" rtl="0" eaLnBrk="1" fontAlgn="auto" latinLnBrk="0" hangingPunct="1">
              <a:lnSpc>
                <a:spcPct val="100000"/>
              </a:lnSpc>
              <a:spcBef>
                <a:spcPts val="0"/>
              </a:spcBef>
              <a:spcAft>
                <a:spcPts val="0"/>
              </a:spcAft>
              <a:buClrTx/>
              <a:buSzTx/>
              <a:buFontTx/>
              <a:buNone/>
              <a:tabLst/>
              <a:defRPr/>
            </a:pPr>
            <a:endParaRPr kumimoji="0" lang="cs-CZ" sz="2400" b="0" i="0" u="none" strike="noStrike" kern="1200" cap="none" spc="-1" normalizeH="0" baseline="0" noProof="0" dirty="0">
              <a:ln>
                <a:noFill/>
              </a:ln>
              <a:solidFill>
                <a:srgbClr val="FFFFFF"/>
              </a:solidFill>
              <a:effectLst/>
              <a:uLnTx/>
              <a:uFill>
                <a:solidFill>
                  <a:srgbClr val="FFFFFF"/>
                </a:solidFill>
              </a:uFill>
              <a:latin typeface="Book Antiqua"/>
              <a:ea typeface="+mn-ea"/>
              <a:cs typeface="+mn-cs"/>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2DD4556-5395-4402-A8BC-30846886BC2D}"/>
              </a:ext>
            </a:extLst>
          </p:cNvPr>
          <p:cNvSpPr>
            <a:spLocks noGrp="1"/>
          </p:cNvSpPr>
          <p:nvPr>
            <p:ph type="title"/>
          </p:nvPr>
        </p:nvSpPr>
        <p:spPr/>
        <p:txBody>
          <a:bodyPr>
            <a:normAutofit fontScale="90000"/>
          </a:bodyPr>
          <a:lstStyle/>
          <a:p>
            <a:pPr algn="ctr"/>
            <a:r>
              <a:rPr lang="cs-CZ" sz="5400" b="1" dirty="0"/>
              <a:t>Konceptuální teorie metafory</a:t>
            </a:r>
          </a:p>
        </p:txBody>
      </p:sp>
      <p:sp>
        <p:nvSpPr>
          <p:cNvPr id="3" name="Zástupný obsah 2">
            <a:extLst>
              <a:ext uri="{FF2B5EF4-FFF2-40B4-BE49-F238E27FC236}">
                <a16:creationId xmlns:a16="http://schemas.microsoft.com/office/drawing/2014/main" id="{D9A34779-6431-4139-BB4D-B8CE2CE22639}"/>
              </a:ext>
            </a:extLst>
          </p:cNvPr>
          <p:cNvSpPr>
            <a:spLocks noGrp="1"/>
          </p:cNvSpPr>
          <p:nvPr>
            <p:ph idx="1"/>
          </p:nvPr>
        </p:nvSpPr>
        <p:spPr/>
        <p:txBody>
          <a:bodyPr/>
          <a:lstStyle/>
          <a:p>
            <a:endParaRPr lang="cs-CZ" dirty="0"/>
          </a:p>
        </p:txBody>
      </p:sp>
    </p:spTree>
    <p:extLst>
      <p:ext uri="{BB962C8B-B14F-4D97-AF65-F5344CB8AC3E}">
        <p14:creationId xmlns:p14="http://schemas.microsoft.com/office/powerpoint/2010/main" val="415653047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EC23BB5-FEFE-4A27-AC0A-5EE3A19BE2C7}"/>
              </a:ext>
            </a:extLst>
          </p:cNvPr>
          <p:cNvSpPr>
            <a:spLocks noGrp="1"/>
          </p:cNvSpPr>
          <p:nvPr>
            <p:ph type="title"/>
          </p:nvPr>
        </p:nvSpPr>
        <p:spPr/>
        <p:txBody>
          <a:bodyPr/>
          <a:lstStyle/>
          <a:p>
            <a:r>
              <a:rPr lang="cs-CZ" dirty="0"/>
              <a:t>Konceptuální teorie metafory</a:t>
            </a:r>
          </a:p>
        </p:txBody>
      </p:sp>
      <p:sp>
        <p:nvSpPr>
          <p:cNvPr id="3" name="Zástupný obsah 2">
            <a:extLst>
              <a:ext uri="{FF2B5EF4-FFF2-40B4-BE49-F238E27FC236}">
                <a16:creationId xmlns:a16="http://schemas.microsoft.com/office/drawing/2014/main" id="{D2559801-8CB7-436E-9A80-29F58F297BB5}"/>
              </a:ext>
            </a:extLst>
          </p:cNvPr>
          <p:cNvSpPr>
            <a:spLocks noGrp="1"/>
          </p:cNvSpPr>
          <p:nvPr>
            <p:ph idx="1"/>
          </p:nvPr>
        </p:nvSpPr>
        <p:spPr/>
        <p:txBody>
          <a:bodyPr>
            <a:normAutofit fontScale="92500" lnSpcReduction="20000"/>
          </a:bodyPr>
          <a:lstStyle/>
          <a:p>
            <a:r>
              <a:rPr lang="cs-CZ" dirty="0"/>
              <a:t>Klasický pohled na metaforu ji představuje jako nástroj v poezii, jako umělecké vyjadřování.</a:t>
            </a:r>
          </a:p>
          <a:p>
            <a:r>
              <a:rPr lang="cs-CZ" dirty="0"/>
              <a:t>Jako výraz uměleckého užití jazyka. (</a:t>
            </a:r>
            <a:r>
              <a:rPr lang="cs-CZ" dirty="0">
                <a:solidFill>
                  <a:srgbClr val="FFC000"/>
                </a:solidFill>
              </a:rPr>
              <a:t>Naopak</a:t>
            </a:r>
            <a:r>
              <a:rPr lang="cs-CZ" dirty="0"/>
              <a:t> metafora je jevem každodenního užití jazyka).</a:t>
            </a:r>
          </a:p>
          <a:p>
            <a:r>
              <a:rPr lang="cs-CZ" dirty="0"/>
              <a:t>A především jako jazykový jev.</a:t>
            </a:r>
          </a:p>
          <a:p>
            <a:pPr marL="0" indent="0">
              <a:buNone/>
            </a:pPr>
            <a:r>
              <a:rPr lang="cs-CZ" dirty="0">
                <a:solidFill>
                  <a:srgbClr val="FFC000"/>
                </a:solidFill>
              </a:rPr>
              <a:t>Nicméně</a:t>
            </a:r>
            <a:r>
              <a:rPr lang="cs-CZ" dirty="0"/>
              <a:t>, metafora není jevem jazykovým, ale jevem na konceptuální rovině. </a:t>
            </a:r>
            <a:r>
              <a:rPr lang="cs-CZ" dirty="0" err="1"/>
              <a:t>Lakoff</a:t>
            </a:r>
            <a:r>
              <a:rPr lang="cs-CZ" dirty="0"/>
              <a:t> a Johnson (2002, 2014) ukázali, že metafora v poezii je  vedlejší produkt metaforického myšlení. </a:t>
            </a:r>
          </a:p>
          <a:p>
            <a:pPr marL="0" indent="0">
              <a:buNone/>
            </a:pPr>
            <a:r>
              <a:rPr lang="cs-CZ" dirty="0"/>
              <a:t>„Přišel čas na oběd,“ či „já se na to vykašlu“ nejsou výrazem poetické potřeby člověka, ale výsledkem zobrazení </a:t>
            </a:r>
            <a:r>
              <a:rPr lang="cs-CZ" dirty="0" err="1"/>
              <a:t>KO.Su</a:t>
            </a:r>
            <a:r>
              <a:rPr lang="cs-CZ" dirty="0"/>
              <a:t> a vztahů a poměrů v něm v přirozeném jazyce.</a:t>
            </a:r>
          </a:p>
        </p:txBody>
      </p:sp>
    </p:spTree>
    <p:extLst>
      <p:ext uri="{BB962C8B-B14F-4D97-AF65-F5344CB8AC3E}">
        <p14:creationId xmlns:p14="http://schemas.microsoft.com/office/powerpoint/2010/main" val="294740771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3C14C5A-7ABF-4AB3-B4C2-A9D691B65B4C}"/>
              </a:ext>
            </a:extLst>
          </p:cNvPr>
          <p:cNvSpPr>
            <a:spLocks noGrp="1"/>
          </p:cNvSpPr>
          <p:nvPr>
            <p:ph type="title"/>
          </p:nvPr>
        </p:nvSpPr>
        <p:spPr/>
        <p:txBody>
          <a:bodyPr/>
          <a:lstStyle/>
          <a:p>
            <a:endParaRPr lang="cs-CZ"/>
          </a:p>
        </p:txBody>
      </p:sp>
      <p:sp>
        <p:nvSpPr>
          <p:cNvPr id="3" name="Zástupný obsah 2">
            <a:extLst>
              <a:ext uri="{FF2B5EF4-FFF2-40B4-BE49-F238E27FC236}">
                <a16:creationId xmlns:a16="http://schemas.microsoft.com/office/drawing/2014/main" id="{056E7861-9409-41CD-A247-BD6BE04BA093}"/>
              </a:ext>
            </a:extLst>
          </p:cNvPr>
          <p:cNvSpPr>
            <a:spLocks noGrp="1"/>
          </p:cNvSpPr>
          <p:nvPr>
            <p:ph idx="1"/>
          </p:nvPr>
        </p:nvSpPr>
        <p:spPr/>
        <p:txBody>
          <a:bodyPr/>
          <a:lstStyle/>
          <a:p>
            <a:r>
              <a:rPr lang="cs-CZ" dirty="0"/>
              <a:t>Jestliže metafora vzniká už na konceptuální úrovni může vysvětlit, proč se sémanticky blízká slova používají v podobných metaforických obratech. </a:t>
            </a:r>
          </a:p>
          <a:p>
            <a:r>
              <a:rPr lang="cs-CZ" dirty="0"/>
              <a:t>Místo vykašlat se můžete „vyprdnout, vy…</a:t>
            </a:r>
          </a:p>
          <a:p>
            <a:r>
              <a:rPr lang="cs-CZ" cap="small" dirty="0"/>
              <a:t>Morálnost je čistota</a:t>
            </a:r>
          </a:p>
          <a:p>
            <a:r>
              <a:rPr lang="cs-CZ" dirty="0"/>
              <a:t>: nečisté myšlenky, špinavec, špinavé triky, a naopak: čistá jako sníh, bez poskvrny, očistil se před soudem, s čistým svědomím, s čistým štítem…</a:t>
            </a:r>
          </a:p>
          <a:p>
            <a:endParaRPr lang="cs-CZ" dirty="0"/>
          </a:p>
          <a:p>
            <a:endParaRPr lang="cs-CZ" dirty="0"/>
          </a:p>
        </p:txBody>
      </p:sp>
    </p:spTree>
    <p:extLst>
      <p:ext uri="{BB962C8B-B14F-4D97-AF65-F5344CB8AC3E}">
        <p14:creationId xmlns:p14="http://schemas.microsoft.com/office/powerpoint/2010/main" val="340024196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C5961F2-ECAB-410A-9C2E-EB1965506085}"/>
              </a:ext>
            </a:extLst>
          </p:cNvPr>
          <p:cNvSpPr>
            <a:spLocks noGrp="1"/>
          </p:cNvSpPr>
          <p:nvPr>
            <p:ph type="title"/>
          </p:nvPr>
        </p:nvSpPr>
        <p:spPr/>
        <p:txBody>
          <a:bodyPr/>
          <a:lstStyle/>
          <a:p>
            <a:endParaRPr lang="cs-CZ"/>
          </a:p>
        </p:txBody>
      </p:sp>
      <p:sp>
        <p:nvSpPr>
          <p:cNvPr id="3" name="Zástupný obsah 2">
            <a:extLst>
              <a:ext uri="{FF2B5EF4-FFF2-40B4-BE49-F238E27FC236}">
                <a16:creationId xmlns:a16="http://schemas.microsoft.com/office/drawing/2014/main" id="{041917C5-CBD7-4FB3-9E7C-3BC8F3423CD8}"/>
              </a:ext>
            </a:extLst>
          </p:cNvPr>
          <p:cNvSpPr>
            <a:spLocks noGrp="1"/>
          </p:cNvSpPr>
          <p:nvPr>
            <p:ph idx="1"/>
          </p:nvPr>
        </p:nvSpPr>
        <p:spPr/>
        <p:txBody>
          <a:bodyPr>
            <a:normAutofit lnSpcReduction="10000"/>
          </a:bodyPr>
          <a:lstStyle/>
          <a:p>
            <a:pPr marL="0" indent="0">
              <a:buNone/>
            </a:pPr>
            <a:r>
              <a:rPr lang="cs-CZ" dirty="0"/>
              <a:t>Teorie konceptuální metafory umožňuje 4 predikce:</a:t>
            </a:r>
          </a:p>
          <a:p>
            <a:pPr marL="514350" indent="-514350">
              <a:buFont typeface="+mj-lt"/>
              <a:buAutoNum type="arabicPeriod"/>
            </a:pPr>
            <a:r>
              <a:rPr lang="cs-CZ" dirty="0"/>
              <a:t>Jestliže není M výsledkem poezie, měli bychom se s ní setkat v každodenním jazyce.</a:t>
            </a:r>
          </a:p>
          <a:p>
            <a:pPr marL="514350" indent="-514350">
              <a:buFont typeface="+mj-lt"/>
              <a:buAutoNum type="arabicPeriod"/>
            </a:pPr>
            <a:r>
              <a:rPr lang="cs-CZ" dirty="0"/>
              <a:t>M by měly fungovat poměrně podobně v různých jazycích (pokud vycházejí ze stejných tělesných zkušeností), s drobnými rozdíly díky vlivu kultury.</a:t>
            </a:r>
          </a:p>
          <a:p>
            <a:pPr marL="514350" indent="-514350">
              <a:buFont typeface="+mj-lt"/>
              <a:buAutoNum type="arabicPeriod"/>
            </a:pPr>
            <a:r>
              <a:rPr lang="cs-CZ" dirty="0"/>
              <a:t>M by měla být přítomna i v jiných médiích, než jen jazyku (ve vizuálních médiích).</a:t>
            </a:r>
          </a:p>
          <a:p>
            <a:pPr marL="514350" indent="-514350">
              <a:buFont typeface="+mj-lt"/>
              <a:buAutoNum type="arabicPeriod"/>
            </a:pPr>
            <a:r>
              <a:rPr lang="cs-CZ" dirty="0"/>
              <a:t>M by se měla týkat i procesů, které nevyžadují užití jazyka.</a:t>
            </a:r>
          </a:p>
        </p:txBody>
      </p:sp>
    </p:spTree>
    <p:extLst>
      <p:ext uri="{BB962C8B-B14F-4D97-AF65-F5344CB8AC3E}">
        <p14:creationId xmlns:p14="http://schemas.microsoft.com/office/powerpoint/2010/main" val="8481091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6DED274-C861-4E94-83F2-BE1D2167A122}"/>
              </a:ext>
            </a:extLst>
          </p:cNvPr>
          <p:cNvSpPr>
            <a:spLocks noGrp="1"/>
          </p:cNvSpPr>
          <p:nvPr>
            <p:ph type="title"/>
          </p:nvPr>
        </p:nvSpPr>
        <p:spPr/>
        <p:txBody>
          <a:bodyPr/>
          <a:lstStyle/>
          <a:p>
            <a:endParaRPr lang="cs-CZ"/>
          </a:p>
        </p:txBody>
      </p:sp>
      <p:sp>
        <p:nvSpPr>
          <p:cNvPr id="3" name="Zástupný obsah 2">
            <a:extLst>
              <a:ext uri="{FF2B5EF4-FFF2-40B4-BE49-F238E27FC236}">
                <a16:creationId xmlns:a16="http://schemas.microsoft.com/office/drawing/2014/main" id="{2912EA65-B101-421D-A130-952B04978DDB}"/>
              </a:ext>
            </a:extLst>
          </p:cNvPr>
          <p:cNvSpPr>
            <a:spLocks noGrp="1"/>
          </p:cNvSpPr>
          <p:nvPr>
            <p:ph idx="1"/>
          </p:nvPr>
        </p:nvSpPr>
        <p:spPr/>
        <p:txBody>
          <a:bodyPr>
            <a:normAutofit/>
          </a:bodyPr>
          <a:lstStyle/>
          <a:p>
            <a:pPr marL="0" indent="0">
              <a:buNone/>
            </a:pPr>
            <a:r>
              <a:rPr lang="cs-CZ" b="1" dirty="0"/>
              <a:t>Filosofie jazyka </a:t>
            </a:r>
            <a:r>
              <a:rPr lang="cs-CZ" dirty="0"/>
              <a:t>je filosofická disciplína zabývající se</a:t>
            </a:r>
          </a:p>
          <a:p>
            <a:pPr marL="0" indent="0">
              <a:buNone/>
            </a:pPr>
            <a:r>
              <a:rPr lang="cs-CZ" dirty="0"/>
              <a:t>vztahem mezi jazykem a myšlením, </a:t>
            </a:r>
          </a:p>
          <a:p>
            <a:pPr marL="0" indent="0">
              <a:buNone/>
            </a:pPr>
            <a:r>
              <a:rPr lang="cs-CZ" dirty="0"/>
              <a:t>jazykem a skutečností a </a:t>
            </a:r>
          </a:p>
          <a:p>
            <a:pPr marL="0" indent="0">
              <a:buNone/>
            </a:pPr>
            <a:r>
              <a:rPr lang="cs-CZ" dirty="0"/>
              <a:t>jazykem a jeho uživateli.</a:t>
            </a:r>
          </a:p>
          <a:p>
            <a:pPr marL="0" indent="0">
              <a:buNone/>
            </a:pPr>
            <a:endParaRPr lang="cs-CZ" dirty="0"/>
          </a:p>
          <a:p>
            <a:pPr marL="0" indent="0">
              <a:buNone/>
            </a:pPr>
            <a:r>
              <a:rPr lang="cs-CZ" dirty="0"/>
              <a:t>Na rozdíl od lingvistiky, která se zabývá jazykem jako takovým, jeho různými rovinami a vztahy mezi nimi atd.</a:t>
            </a:r>
          </a:p>
        </p:txBody>
      </p:sp>
    </p:spTree>
    <p:extLst>
      <p:ext uri="{BB962C8B-B14F-4D97-AF65-F5344CB8AC3E}">
        <p14:creationId xmlns:p14="http://schemas.microsoft.com/office/powerpoint/2010/main" val="360467092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E90023F-4F43-475B-BE77-59DCA1A74706}"/>
              </a:ext>
            </a:extLst>
          </p:cNvPr>
          <p:cNvSpPr>
            <a:spLocks noGrp="1"/>
          </p:cNvSpPr>
          <p:nvPr>
            <p:ph type="title"/>
          </p:nvPr>
        </p:nvSpPr>
        <p:spPr/>
        <p:txBody>
          <a:bodyPr/>
          <a:lstStyle/>
          <a:p>
            <a:r>
              <a:rPr lang="cs-CZ" dirty="0"/>
              <a:t>1. Metafora v každodenní řeči</a:t>
            </a:r>
          </a:p>
        </p:txBody>
      </p:sp>
      <p:sp>
        <p:nvSpPr>
          <p:cNvPr id="3" name="Zástupný obsah 2">
            <a:extLst>
              <a:ext uri="{FF2B5EF4-FFF2-40B4-BE49-F238E27FC236}">
                <a16:creationId xmlns:a16="http://schemas.microsoft.com/office/drawing/2014/main" id="{3FFF018C-E2AD-4211-BA14-3824BFEB27D2}"/>
              </a:ext>
            </a:extLst>
          </p:cNvPr>
          <p:cNvSpPr>
            <a:spLocks noGrp="1"/>
          </p:cNvSpPr>
          <p:nvPr>
            <p:ph idx="1"/>
          </p:nvPr>
        </p:nvSpPr>
        <p:spPr/>
        <p:txBody>
          <a:bodyPr/>
          <a:lstStyle/>
          <a:p>
            <a:r>
              <a:rPr lang="cs-CZ" dirty="0" err="1"/>
              <a:t>Nejuniverzánější</a:t>
            </a:r>
            <a:r>
              <a:rPr lang="cs-CZ" dirty="0"/>
              <a:t> jsou prostorové metafory: </a:t>
            </a:r>
            <a:r>
              <a:rPr lang="cs-CZ" cap="small" dirty="0"/>
              <a:t>lépe je nahoru, hůře je dole, dobrý je pravý, špatný je levý</a:t>
            </a:r>
            <a:r>
              <a:rPr lang="cs-CZ" dirty="0"/>
              <a:t>.</a:t>
            </a:r>
          </a:p>
          <a:p>
            <a:r>
              <a:rPr lang="cs-CZ" dirty="0"/>
              <a:t>Srov. </a:t>
            </a:r>
            <a:r>
              <a:rPr lang="cs-CZ" dirty="0" err="1"/>
              <a:t>Lakoff</a:t>
            </a:r>
            <a:r>
              <a:rPr lang="cs-CZ" dirty="0"/>
              <a:t> &amp; Johnson (2002, 2014)</a:t>
            </a:r>
          </a:p>
        </p:txBody>
      </p:sp>
    </p:spTree>
    <p:extLst>
      <p:ext uri="{BB962C8B-B14F-4D97-AF65-F5344CB8AC3E}">
        <p14:creationId xmlns:p14="http://schemas.microsoft.com/office/powerpoint/2010/main" val="152925349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3B39BEF-BDF7-4E5A-A43A-664308C1670F}"/>
              </a:ext>
            </a:extLst>
          </p:cNvPr>
          <p:cNvSpPr>
            <a:spLocks noGrp="1"/>
          </p:cNvSpPr>
          <p:nvPr>
            <p:ph type="title"/>
          </p:nvPr>
        </p:nvSpPr>
        <p:spPr/>
        <p:txBody>
          <a:bodyPr/>
          <a:lstStyle/>
          <a:p>
            <a:r>
              <a:rPr lang="cs-CZ" dirty="0"/>
              <a:t>2. Stejné metafory v různých jazycích</a:t>
            </a:r>
          </a:p>
        </p:txBody>
      </p:sp>
      <p:sp>
        <p:nvSpPr>
          <p:cNvPr id="3" name="Zástupný obsah 2">
            <a:extLst>
              <a:ext uri="{FF2B5EF4-FFF2-40B4-BE49-F238E27FC236}">
                <a16:creationId xmlns:a16="http://schemas.microsoft.com/office/drawing/2014/main" id="{2A1F911A-B120-48F2-86A7-59DE474F2716}"/>
              </a:ext>
            </a:extLst>
          </p:cNvPr>
          <p:cNvSpPr>
            <a:spLocks noGrp="1"/>
          </p:cNvSpPr>
          <p:nvPr>
            <p:ph idx="1"/>
          </p:nvPr>
        </p:nvSpPr>
        <p:spPr/>
        <p:txBody>
          <a:bodyPr/>
          <a:lstStyle/>
          <a:p>
            <a:r>
              <a:rPr lang="cs-CZ" cap="small" dirty="0"/>
              <a:t>Vztek je horká tekutina </a:t>
            </a:r>
            <a:r>
              <a:rPr lang="cs-CZ" dirty="0"/>
              <a:t>je užíván i v čínštině, japonštině, maďarštině, angličtině ad.</a:t>
            </a:r>
          </a:p>
          <a:p>
            <a:r>
              <a:rPr lang="cs-CZ" dirty="0"/>
              <a:t>Srov. Vypustit páru, bouchnout saze, … </a:t>
            </a:r>
          </a:p>
          <a:p>
            <a:r>
              <a:rPr lang="cs-CZ" dirty="0"/>
              <a:t>Srov. čínský koncept </a:t>
            </a:r>
            <a:r>
              <a:rPr lang="cs-CZ" dirty="0" err="1"/>
              <a:t>čchi</a:t>
            </a:r>
            <a:r>
              <a:rPr lang="cs-CZ" dirty="0"/>
              <a:t>, životní energie (King, 1989).</a:t>
            </a:r>
          </a:p>
          <a:p>
            <a:endParaRPr lang="cs-CZ" dirty="0"/>
          </a:p>
          <a:p>
            <a:endParaRPr lang="cs-CZ" dirty="0"/>
          </a:p>
        </p:txBody>
      </p:sp>
    </p:spTree>
    <p:extLst>
      <p:ext uri="{BB962C8B-B14F-4D97-AF65-F5344CB8AC3E}">
        <p14:creationId xmlns:p14="http://schemas.microsoft.com/office/powerpoint/2010/main" val="75528217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6DB37E6-0C51-4EA7-AB83-BBEA7A115F6C}"/>
              </a:ext>
            </a:extLst>
          </p:cNvPr>
          <p:cNvSpPr>
            <a:spLocks noGrp="1"/>
          </p:cNvSpPr>
          <p:nvPr>
            <p:ph type="title"/>
          </p:nvPr>
        </p:nvSpPr>
        <p:spPr/>
        <p:txBody>
          <a:bodyPr/>
          <a:lstStyle/>
          <a:p>
            <a:r>
              <a:rPr lang="cs-CZ" dirty="0"/>
              <a:t>3. Stejná metafora i ve vizuálním médiu</a:t>
            </a:r>
          </a:p>
        </p:txBody>
      </p:sp>
      <p:sp>
        <p:nvSpPr>
          <p:cNvPr id="3" name="Zástupný obsah 2">
            <a:extLst>
              <a:ext uri="{FF2B5EF4-FFF2-40B4-BE49-F238E27FC236}">
                <a16:creationId xmlns:a16="http://schemas.microsoft.com/office/drawing/2014/main" id="{769A5ADE-DFA3-4C27-B5C3-A26426823A0F}"/>
              </a:ext>
            </a:extLst>
          </p:cNvPr>
          <p:cNvSpPr>
            <a:spLocks noGrp="1"/>
          </p:cNvSpPr>
          <p:nvPr>
            <p:ph idx="1"/>
          </p:nvPr>
        </p:nvSpPr>
        <p:spPr/>
        <p:txBody>
          <a:bodyPr/>
          <a:lstStyle/>
          <a:p>
            <a:endParaRPr lang="cs-CZ"/>
          </a:p>
        </p:txBody>
      </p:sp>
    </p:spTree>
    <p:extLst>
      <p:ext uri="{BB962C8B-B14F-4D97-AF65-F5344CB8AC3E}">
        <p14:creationId xmlns:p14="http://schemas.microsoft.com/office/powerpoint/2010/main" val="59181922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74ECF08-6E58-4943-8642-5ED29760B2E0}"/>
              </a:ext>
            </a:extLst>
          </p:cNvPr>
          <p:cNvSpPr>
            <a:spLocks noGrp="1"/>
          </p:cNvSpPr>
          <p:nvPr>
            <p:ph type="title"/>
          </p:nvPr>
        </p:nvSpPr>
        <p:spPr/>
        <p:txBody>
          <a:bodyPr/>
          <a:lstStyle/>
          <a:p>
            <a:r>
              <a:rPr lang="cs-CZ" dirty="0"/>
              <a:t>4. Vliv na nejazykové procesy</a:t>
            </a:r>
          </a:p>
        </p:txBody>
      </p:sp>
      <p:sp>
        <p:nvSpPr>
          <p:cNvPr id="3" name="Zástupný obsah 2">
            <a:extLst>
              <a:ext uri="{FF2B5EF4-FFF2-40B4-BE49-F238E27FC236}">
                <a16:creationId xmlns:a16="http://schemas.microsoft.com/office/drawing/2014/main" id="{611B96D8-9128-44C2-AC9D-B6F285BB5D41}"/>
              </a:ext>
            </a:extLst>
          </p:cNvPr>
          <p:cNvSpPr>
            <a:spLocks noGrp="1"/>
          </p:cNvSpPr>
          <p:nvPr>
            <p:ph idx="1"/>
          </p:nvPr>
        </p:nvSpPr>
        <p:spPr/>
        <p:txBody>
          <a:bodyPr/>
          <a:lstStyle/>
          <a:p>
            <a:r>
              <a:rPr lang="cs-CZ" dirty="0" err="1"/>
              <a:t>Zhong</a:t>
            </a:r>
            <a:r>
              <a:rPr lang="cs-CZ" dirty="0"/>
              <a:t> &amp; </a:t>
            </a:r>
            <a:r>
              <a:rPr lang="cs-CZ" dirty="0" err="1"/>
              <a:t>Leonardelli</a:t>
            </a:r>
            <a:r>
              <a:rPr lang="cs-CZ" dirty="0"/>
              <a:t> (2008): lidé si mají vzpomínat na zážitky sociální inkluze nebo vyloučení. Ti, kteří si evokovali soc. vyloučení pociťovali teplotu v místnosti jako chladnější, zatímco při vzpomínce na soc. přijetí, vnímali teplotu v místnosti jako teplejší.</a:t>
            </a:r>
          </a:p>
          <a:p>
            <a:r>
              <a:rPr lang="cs-CZ" dirty="0"/>
              <a:t>Přesně dle metafory : vřelé/chladné přijetí. </a:t>
            </a:r>
          </a:p>
        </p:txBody>
      </p:sp>
    </p:spTree>
    <p:extLst>
      <p:ext uri="{BB962C8B-B14F-4D97-AF65-F5344CB8AC3E}">
        <p14:creationId xmlns:p14="http://schemas.microsoft.com/office/powerpoint/2010/main" val="282925728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TextShape 1"/>
          <p:cNvSpPr txBox="1"/>
          <p:nvPr/>
        </p:nvSpPr>
        <p:spPr>
          <a:xfrm>
            <a:off x="457380" y="1139687"/>
            <a:ext cx="8229240" cy="1403562"/>
          </a:xfrm>
          <a:prstGeom prst="rect">
            <a:avLst/>
          </a:prstGeom>
          <a:noFill/>
          <a:ln>
            <a:noFill/>
          </a:ln>
        </p:spPr>
        <p:txBody>
          <a:bodyPr lIns="90000" tIns="45000" rIns="90000" bIns="4500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4100" b="1" i="0" u="none" strike="noStrike" kern="1200" cap="none" spc="-1" normalizeH="0" baseline="0" noProof="0" dirty="0">
                <a:ln>
                  <a:noFill/>
                </a:ln>
                <a:solidFill>
                  <a:srgbClr val="E9D596"/>
                </a:solidFill>
                <a:effectLst/>
                <a:uLnTx/>
                <a:uFill>
                  <a:solidFill>
                    <a:srgbClr val="FFFFFF"/>
                  </a:solidFill>
                </a:uFill>
                <a:latin typeface="Lucida Sans"/>
                <a:ea typeface="+mn-ea"/>
                <a:cs typeface="+mn-cs"/>
              </a:rPr>
              <a:t>O lingvistickém relativismu</a:t>
            </a:r>
            <a:endParaRPr kumimoji="0" lang="cs-CZ" sz="1800" b="0" i="0" u="none" strike="noStrike" kern="1200" cap="none" spc="-1" normalizeH="0" baseline="0" noProof="0" dirty="0">
              <a:ln>
                <a:noFill/>
              </a:ln>
              <a:solidFill>
                <a:srgbClr val="FFFFFF"/>
              </a:solidFill>
              <a:effectLst/>
              <a:uLnTx/>
              <a:uFill>
                <a:solidFill>
                  <a:srgbClr val="FFFFFF"/>
                </a:solidFill>
              </a:uFill>
              <a:latin typeface="Book Antiqua"/>
              <a:ea typeface="+mn-ea"/>
              <a:cs typeface="+mn-cs"/>
            </a:endParaRPr>
          </a:p>
        </p:txBody>
      </p:sp>
    </p:spTree>
    <p:extLst>
      <p:ext uri="{BB962C8B-B14F-4D97-AF65-F5344CB8AC3E}">
        <p14:creationId xmlns:p14="http://schemas.microsoft.com/office/powerpoint/2010/main" val="3383536648"/>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D4AF6E7-33AF-44CF-9829-E2A58AE96B06}"/>
              </a:ext>
            </a:extLst>
          </p:cNvPr>
          <p:cNvSpPr>
            <a:spLocks noGrp="1"/>
          </p:cNvSpPr>
          <p:nvPr>
            <p:ph type="title"/>
          </p:nvPr>
        </p:nvSpPr>
        <p:spPr/>
        <p:txBody>
          <a:bodyPr/>
          <a:lstStyle/>
          <a:p>
            <a:r>
              <a:rPr lang="cs-CZ" dirty="0"/>
              <a:t>E. </a:t>
            </a:r>
            <a:r>
              <a:rPr lang="cs-CZ" dirty="0" err="1"/>
              <a:t>Sapir</a:t>
            </a:r>
            <a:r>
              <a:rPr lang="cs-CZ" dirty="0"/>
              <a:t> a B.L. </a:t>
            </a:r>
            <a:r>
              <a:rPr lang="cs-CZ" dirty="0" err="1"/>
              <a:t>Whorf</a:t>
            </a:r>
            <a:endParaRPr lang="cs-CZ" dirty="0"/>
          </a:p>
        </p:txBody>
      </p:sp>
      <p:sp>
        <p:nvSpPr>
          <p:cNvPr id="3" name="Zástupný obsah 2">
            <a:extLst>
              <a:ext uri="{FF2B5EF4-FFF2-40B4-BE49-F238E27FC236}">
                <a16:creationId xmlns:a16="http://schemas.microsoft.com/office/drawing/2014/main" id="{27DA3A00-0ABB-48B9-B67A-E7899FD5416B}"/>
              </a:ext>
            </a:extLst>
          </p:cNvPr>
          <p:cNvSpPr>
            <a:spLocks noGrp="1"/>
          </p:cNvSpPr>
          <p:nvPr>
            <p:ph idx="1"/>
          </p:nvPr>
        </p:nvSpPr>
        <p:spPr/>
        <p:txBody>
          <a:bodyPr>
            <a:normAutofit/>
          </a:bodyPr>
          <a:lstStyle/>
          <a:p>
            <a:pPr marL="0" indent="0">
              <a:buNone/>
            </a:pPr>
            <a:r>
              <a:rPr lang="cs-CZ" dirty="0"/>
              <a:t>Vztah mezi jazykem a myšlením:</a:t>
            </a:r>
          </a:p>
          <a:p>
            <a:r>
              <a:rPr lang="cs-CZ" dirty="0" err="1"/>
              <a:t>Sapir-Whorfova</a:t>
            </a:r>
            <a:r>
              <a:rPr lang="cs-CZ" dirty="0"/>
              <a:t> hypotéza tvrdí, že jazyk a jazykové kategorie determinují/ovlivňují naše kognitivní procesy.</a:t>
            </a:r>
          </a:p>
          <a:p>
            <a:endParaRPr lang="cs-CZ" dirty="0"/>
          </a:p>
        </p:txBody>
      </p:sp>
    </p:spTree>
    <p:extLst>
      <p:ext uri="{BB962C8B-B14F-4D97-AF65-F5344CB8AC3E}">
        <p14:creationId xmlns:p14="http://schemas.microsoft.com/office/powerpoint/2010/main" val="45993885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cs-CZ"/>
          </a:p>
        </p:txBody>
      </p:sp>
      <p:pic>
        <p:nvPicPr>
          <p:cNvPr id="1026" name="Picture 2" descr="Výsledek obrázku pro whorfian hypothesis"/>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77975" y="1027907"/>
            <a:ext cx="7837375" cy="48909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355078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28650" y="116551"/>
            <a:ext cx="7886700" cy="1325563"/>
          </a:xfrm>
        </p:spPr>
        <p:txBody>
          <a:bodyPr/>
          <a:lstStyle/>
          <a:p>
            <a:r>
              <a:rPr lang="cs-CZ" dirty="0" err="1"/>
              <a:t>Berlin</a:t>
            </a:r>
            <a:r>
              <a:rPr lang="cs-CZ" dirty="0"/>
              <a:t> &amp; </a:t>
            </a:r>
            <a:r>
              <a:rPr lang="cs-CZ" dirty="0" err="1"/>
              <a:t>Kay</a:t>
            </a:r>
            <a:r>
              <a:rPr lang="cs-CZ" dirty="0"/>
              <a:t>, 1968</a:t>
            </a:r>
          </a:p>
        </p:txBody>
      </p:sp>
      <p:pic>
        <p:nvPicPr>
          <p:cNvPr id="3074" name="Picture 2" descr="Výsledek obrázku pro munsell color system"/>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248109"/>
            <a:ext cx="4636127" cy="3708902"/>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Výsledek obrázku pro munsell color syste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2661" y="699734"/>
            <a:ext cx="4088834" cy="40888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195865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r>
              <a:rPr lang="cs-CZ" dirty="0">
                <a:hlinkClick r:id="rId2"/>
              </a:rPr>
              <a:t>https://www.youtube.com/watch?v=gMqZR3pqMjg</a:t>
            </a:r>
            <a:r>
              <a:rPr lang="cs-CZ" dirty="0"/>
              <a:t> </a:t>
            </a:r>
          </a:p>
          <a:p>
            <a:endParaRPr lang="cs-CZ" dirty="0"/>
          </a:p>
          <a:p>
            <a:r>
              <a:rPr lang="cs-CZ" dirty="0"/>
              <a:t>Do 2:04</a:t>
            </a:r>
          </a:p>
        </p:txBody>
      </p:sp>
    </p:spTree>
    <p:extLst>
      <p:ext uri="{BB962C8B-B14F-4D97-AF65-F5344CB8AC3E}">
        <p14:creationId xmlns:p14="http://schemas.microsoft.com/office/powerpoint/2010/main" val="193032034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Lexikalizace = kategorizace</a:t>
            </a:r>
          </a:p>
        </p:txBody>
      </p:sp>
      <p:sp>
        <p:nvSpPr>
          <p:cNvPr id="3" name="Zástupný symbol pro obsah 2"/>
          <p:cNvSpPr>
            <a:spLocks noGrp="1"/>
          </p:cNvSpPr>
          <p:nvPr>
            <p:ph idx="1"/>
          </p:nvPr>
        </p:nvSpPr>
        <p:spPr/>
        <p:txBody>
          <a:bodyPr/>
          <a:lstStyle/>
          <a:p>
            <a:endParaRPr lang="cs-CZ" dirty="0"/>
          </a:p>
        </p:txBody>
      </p:sp>
      <p:pic>
        <p:nvPicPr>
          <p:cNvPr id="4098" name="Picture 2" descr="Související obráze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529" y="1498917"/>
            <a:ext cx="8901471" cy="50047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14060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972F3D1-CBAA-402A-B66D-352D7787F1D7}"/>
              </a:ext>
            </a:extLst>
          </p:cNvPr>
          <p:cNvSpPr>
            <a:spLocks noGrp="1"/>
          </p:cNvSpPr>
          <p:nvPr>
            <p:ph type="title"/>
          </p:nvPr>
        </p:nvSpPr>
        <p:spPr/>
        <p:txBody>
          <a:bodyPr/>
          <a:lstStyle/>
          <a:p>
            <a:r>
              <a:rPr lang="cs-CZ" dirty="0"/>
              <a:t>Obrat k jazyku</a:t>
            </a:r>
          </a:p>
        </p:txBody>
      </p:sp>
      <p:sp>
        <p:nvSpPr>
          <p:cNvPr id="3" name="Zástupný obsah 2">
            <a:extLst>
              <a:ext uri="{FF2B5EF4-FFF2-40B4-BE49-F238E27FC236}">
                <a16:creationId xmlns:a16="http://schemas.microsoft.com/office/drawing/2014/main" id="{E66830E9-7B28-4EF8-B7A2-74C2B4B561C8}"/>
              </a:ext>
            </a:extLst>
          </p:cNvPr>
          <p:cNvSpPr>
            <a:spLocks noGrp="1"/>
          </p:cNvSpPr>
          <p:nvPr>
            <p:ph idx="1"/>
          </p:nvPr>
        </p:nvSpPr>
        <p:spPr>
          <a:xfrm>
            <a:off x="628650" y="1825625"/>
            <a:ext cx="7886700" cy="4493288"/>
          </a:xfrm>
        </p:spPr>
        <p:txBody>
          <a:bodyPr>
            <a:normAutofit fontScale="92500" lnSpcReduction="10000"/>
          </a:bodyPr>
          <a:lstStyle/>
          <a:p>
            <a:pPr marL="0" indent="0">
              <a:buNone/>
            </a:pPr>
            <a:r>
              <a:rPr lang="cs-CZ" dirty="0"/>
              <a:t>K „obratu k jazyku“ (</a:t>
            </a:r>
            <a:r>
              <a:rPr lang="cs-CZ" dirty="0" err="1"/>
              <a:t>Linguistic</a:t>
            </a:r>
            <a:r>
              <a:rPr lang="cs-CZ" dirty="0"/>
              <a:t> </a:t>
            </a:r>
            <a:r>
              <a:rPr lang="cs-CZ" dirty="0" err="1"/>
              <a:t>turn</a:t>
            </a:r>
            <a:r>
              <a:rPr lang="cs-CZ" dirty="0"/>
              <a:t>) došlo ve chvíli, kdy si filosofové všimli, že samotné myšlení se děje z velké části v jazyce.</a:t>
            </a:r>
          </a:p>
          <a:p>
            <a:pPr marL="0" indent="0">
              <a:buNone/>
            </a:pPr>
            <a:r>
              <a:rPr lang="cs-CZ" dirty="0"/>
              <a:t>Herder: „Rozum je jazyk.“</a:t>
            </a:r>
          </a:p>
          <a:p>
            <a:pPr marL="0" indent="0">
              <a:buNone/>
            </a:pPr>
            <a:r>
              <a:rPr lang="cs-CZ" dirty="0" err="1"/>
              <a:t>Wittgenstein</a:t>
            </a:r>
            <a:r>
              <a:rPr lang="cs-CZ" dirty="0"/>
              <a:t> (</a:t>
            </a:r>
            <a:r>
              <a:rPr lang="cs-CZ" dirty="0" err="1"/>
              <a:t>Tractatus</a:t>
            </a:r>
            <a:r>
              <a:rPr lang="cs-CZ" dirty="0"/>
              <a:t>, 7): „O čem nemůžeme mluvit, o tom musíme mlčet.“</a:t>
            </a:r>
          </a:p>
          <a:p>
            <a:pPr marL="0" indent="0">
              <a:buNone/>
            </a:pPr>
            <a:r>
              <a:rPr lang="cs-CZ" dirty="0" err="1"/>
              <a:t>Reininger</a:t>
            </a:r>
            <a:r>
              <a:rPr lang="cs-CZ" dirty="0"/>
              <a:t> (</a:t>
            </a:r>
            <a:r>
              <a:rPr lang="cs-CZ" dirty="0" err="1"/>
              <a:t>Anzenbacher</a:t>
            </a:r>
            <a:r>
              <a:rPr lang="cs-CZ" dirty="0"/>
              <a:t>, 1981): „Poznání samo se může pohybovat pouze v médiu jazyka.“</a:t>
            </a:r>
          </a:p>
          <a:p>
            <a:pPr marL="0" indent="0">
              <a:buNone/>
            </a:pPr>
            <a:r>
              <a:rPr lang="cs-CZ" dirty="0"/>
              <a:t>Filosofie jazyka začíná tam, kde filosofové zjistili, že celá řada otázek, které si filosofie kladla, vycházela z toho, že nedostatečně reflektovali to, co s námi dělá jazyk.</a:t>
            </a:r>
          </a:p>
        </p:txBody>
      </p:sp>
    </p:spTree>
    <p:extLst>
      <p:ext uri="{BB962C8B-B14F-4D97-AF65-F5344CB8AC3E}">
        <p14:creationId xmlns:p14="http://schemas.microsoft.com/office/powerpoint/2010/main" val="266774786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4" name="Zástupný symbol pro obsah 3"/>
          <p:cNvPicPr>
            <a:picLocks noGrp="1" noChangeAspect="1"/>
          </p:cNvPicPr>
          <p:nvPr>
            <p:ph idx="1"/>
          </p:nvPr>
        </p:nvPicPr>
        <p:blipFill>
          <a:blip r:embed="rId2"/>
          <a:stretch>
            <a:fillRect/>
          </a:stretch>
        </p:blipFill>
        <p:spPr>
          <a:xfrm rot="5400000">
            <a:off x="1586694" y="-793797"/>
            <a:ext cx="5938848" cy="7918464"/>
          </a:xfrm>
          <a:prstGeom prst="rect">
            <a:avLst/>
          </a:prstGeom>
        </p:spPr>
      </p:pic>
      <p:sp>
        <p:nvSpPr>
          <p:cNvPr id="3" name="TextovéPole 2"/>
          <p:cNvSpPr txBox="1"/>
          <p:nvPr/>
        </p:nvSpPr>
        <p:spPr>
          <a:xfrm>
            <a:off x="628650" y="6211669"/>
            <a:ext cx="7886700" cy="369332"/>
          </a:xfrm>
          <a:prstGeom prst="rect">
            <a:avLst/>
          </a:prstGeom>
          <a:noFill/>
        </p:spPr>
        <p:txBody>
          <a:bodyPr wrap="square" rtlCol="0">
            <a:spAutoFit/>
          </a:bodyPr>
          <a:lstStyle/>
          <a:p>
            <a:r>
              <a:rPr lang="cs-CZ" dirty="0"/>
              <a:t>Převzato z knihy </a:t>
            </a:r>
            <a:r>
              <a:rPr lang="cs-CZ" dirty="0" err="1"/>
              <a:t>Imaiová</a:t>
            </a:r>
            <a:r>
              <a:rPr lang="cs-CZ" dirty="0"/>
              <a:t>, 2015.</a:t>
            </a:r>
          </a:p>
        </p:txBody>
      </p:sp>
    </p:spTree>
    <p:extLst>
      <p:ext uri="{BB962C8B-B14F-4D97-AF65-F5344CB8AC3E}">
        <p14:creationId xmlns:p14="http://schemas.microsoft.com/office/powerpoint/2010/main" val="179776614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cs-CZ"/>
          </a:p>
        </p:txBody>
      </p:sp>
      <p:pic>
        <p:nvPicPr>
          <p:cNvPr id="4" name="Picture 4" descr="Výsledek obrázku pro whorfian hypothesis"/>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044088" y="781358"/>
            <a:ext cx="5055824" cy="56793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476880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4000" dirty="0"/>
              <a:t>Kategorizace v angličtině a čínštině: </a:t>
            </a:r>
            <a:r>
              <a:rPr lang="cs-CZ" sz="4000" b="1" dirty="0"/>
              <a:t>nádoby</a:t>
            </a:r>
          </a:p>
        </p:txBody>
      </p:sp>
      <p:pic>
        <p:nvPicPr>
          <p:cNvPr id="4" name="Zástupný symbol pro obsah 3"/>
          <p:cNvPicPr>
            <a:picLocks noGrp="1" noChangeAspect="1"/>
          </p:cNvPicPr>
          <p:nvPr>
            <p:ph idx="1"/>
          </p:nvPr>
        </p:nvPicPr>
        <p:blipFill>
          <a:blip r:embed="rId2"/>
          <a:stretch>
            <a:fillRect/>
          </a:stretch>
        </p:blipFill>
        <p:spPr>
          <a:xfrm rot="5400000">
            <a:off x="1861819" y="610025"/>
            <a:ext cx="5000043" cy="6959307"/>
          </a:xfrm>
          <a:prstGeom prst="rect">
            <a:avLst/>
          </a:prstGeom>
        </p:spPr>
      </p:pic>
      <p:sp>
        <p:nvSpPr>
          <p:cNvPr id="5" name="TextovéPole 4">
            <a:extLst>
              <a:ext uri="{FF2B5EF4-FFF2-40B4-BE49-F238E27FC236}">
                <a16:creationId xmlns:a16="http://schemas.microsoft.com/office/drawing/2014/main" id="{8036C4DF-F084-4409-8131-506CCB9A3476}"/>
              </a:ext>
            </a:extLst>
          </p:cNvPr>
          <p:cNvSpPr txBox="1"/>
          <p:nvPr/>
        </p:nvSpPr>
        <p:spPr>
          <a:xfrm>
            <a:off x="107504" y="6488668"/>
            <a:ext cx="7886700" cy="369332"/>
          </a:xfrm>
          <a:prstGeom prst="rect">
            <a:avLst/>
          </a:prstGeom>
          <a:noFill/>
        </p:spPr>
        <p:txBody>
          <a:bodyPr wrap="square" rtlCol="0">
            <a:spAutoFit/>
          </a:bodyPr>
          <a:lstStyle/>
          <a:p>
            <a:r>
              <a:rPr lang="cs-CZ" dirty="0"/>
              <a:t>Převzato z knihy </a:t>
            </a:r>
            <a:r>
              <a:rPr lang="cs-CZ" dirty="0" err="1"/>
              <a:t>Imaiová</a:t>
            </a:r>
            <a:r>
              <a:rPr lang="cs-CZ" dirty="0"/>
              <a:t>, 2015.</a:t>
            </a:r>
          </a:p>
        </p:txBody>
      </p:sp>
    </p:spTree>
    <p:extLst>
      <p:ext uri="{BB962C8B-B14F-4D97-AF65-F5344CB8AC3E}">
        <p14:creationId xmlns:p14="http://schemas.microsoft.com/office/powerpoint/2010/main" val="147322055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Angl. a čes. slovesa s významem držet </a:t>
            </a:r>
          </a:p>
        </p:txBody>
      </p:sp>
      <p:pic>
        <p:nvPicPr>
          <p:cNvPr id="4" name="Zástupný symbol pro obsah 3"/>
          <p:cNvPicPr>
            <a:picLocks noGrp="1" noChangeAspect="1"/>
          </p:cNvPicPr>
          <p:nvPr>
            <p:ph idx="1"/>
          </p:nvPr>
        </p:nvPicPr>
        <p:blipFill>
          <a:blip r:embed="rId2"/>
          <a:stretch>
            <a:fillRect/>
          </a:stretch>
        </p:blipFill>
        <p:spPr>
          <a:xfrm rot="16200000">
            <a:off x="647567" y="1584250"/>
            <a:ext cx="3600451" cy="4248532"/>
          </a:xfrm>
          <a:prstGeom prst="rect">
            <a:avLst/>
          </a:prstGeom>
        </p:spPr>
      </p:pic>
      <p:pic>
        <p:nvPicPr>
          <p:cNvPr id="5" name="Obrázek 4"/>
          <p:cNvPicPr>
            <a:picLocks noChangeAspect="1"/>
          </p:cNvPicPr>
          <p:nvPr/>
        </p:nvPicPr>
        <p:blipFill>
          <a:blip r:embed="rId3"/>
          <a:stretch>
            <a:fillRect/>
          </a:stretch>
        </p:blipFill>
        <p:spPr>
          <a:xfrm rot="16200000">
            <a:off x="4973438" y="1589204"/>
            <a:ext cx="3600450" cy="4238625"/>
          </a:xfrm>
          <a:prstGeom prst="rect">
            <a:avLst/>
          </a:prstGeom>
        </p:spPr>
      </p:pic>
      <p:sp>
        <p:nvSpPr>
          <p:cNvPr id="3" name="TextovéPole 2"/>
          <p:cNvSpPr txBox="1"/>
          <p:nvPr/>
        </p:nvSpPr>
        <p:spPr>
          <a:xfrm>
            <a:off x="107504" y="5871411"/>
            <a:ext cx="4546846" cy="338554"/>
          </a:xfrm>
          <a:prstGeom prst="rect">
            <a:avLst/>
          </a:prstGeom>
          <a:noFill/>
        </p:spPr>
        <p:txBody>
          <a:bodyPr wrap="square" rtlCol="0">
            <a:spAutoFit/>
          </a:bodyPr>
          <a:lstStyle/>
          <a:p>
            <a:r>
              <a:rPr lang="cs-CZ" sz="1600" dirty="0"/>
              <a:t>Čínská slovesa s významem </a:t>
            </a:r>
            <a:r>
              <a:rPr lang="cs-CZ" sz="1600" i="1" dirty="0"/>
              <a:t>držet </a:t>
            </a:r>
            <a:r>
              <a:rPr lang="cs-CZ" sz="1600" dirty="0"/>
              <a:t>(resp. </a:t>
            </a:r>
            <a:r>
              <a:rPr lang="cs-CZ" sz="1600" i="1" dirty="0"/>
              <a:t>to hold</a:t>
            </a:r>
            <a:r>
              <a:rPr lang="cs-CZ" sz="1600" dirty="0"/>
              <a:t>)</a:t>
            </a:r>
            <a:r>
              <a:rPr lang="cs-CZ" sz="1600" i="1" dirty="0"/>
              <a:t>.</a:t>
            </a:r>
          </a:p>
        </p:txBody>
      </p:sp>
      <p:sp>
        <p:nvSpPr>
          <p:cNvPr id="6" name="TextovéPole 5"/>
          <p:cNvSpPr txBox="1"/>
          <p:nvPr/>
        </p:nvSpPr>
        <p:spPr>
          <a:xfrm>
            <a:off x="4654350" y="5871411"/>
            <a:ext cx="4042670" cy="646331"/>
          </a:xfrm>
          <a:prstGeom prst="rect">
            <a:avLst/>
          </a:prstGeom>
          <a:noFill/>
        </p:spPr>
        <p:txBody>
          <a:bodyPr wrap="square" rtlCol="0">
            <a:spAutoFit/>
          </a:bodyPr>
          <a:lstStyle/>
          <a:p>
            <a:r>
              <a:rPr lang="cs-CZ" dirty="0"/>
              <a:t>Japonská a korejská kategorizace slovesa </a:t>
            </a:r>
            <a:r>
              <a:rPr lang="cs-CZ" i="1" dirty="0"/>
              <a:t>držet</a:t>
            </a:r>
            <a:r>
              <a:rPr lang="cs-CZ" dirty="0"/>
              <a:t> (resp. </a:t>
            </a:r>
            <a:r>
              <a:rPr lang="cs-CZ" i="1" dirty="0"/>
              <a:t>to hold).</a:t>
            </a:r>
          </a:p>
        </p:txBody>
      </p:sp>
      <p:sp>
        <p:nvSpPr>
          <p:cNvPr id="7" name="TextovéPole 6">
            <a:extLst>
              <a:ext uri="{FF2B5EF4-FFF2-40B4-BE49-F238E27FC236}">
                <a16:creationId xmlns:a16="http://schemas.microsoft.com/office/drawing/2014/main" id="{000591AE-477E-4D64-9DBB-EAEB58D73EC6}"/>
              </a:ext>
            </a:extLst>
          </p:cNvPr>
          <p:cNvSpPr txBox="1"/>
          <p:nvPr/>
        </p:nvSpPr>
        <p:spPr>
          <a:xfrm>
            <a:off x="107504" y="6488668"/>
            <a:ext cx="7886700" cy="369332"/>
          </a:xfrm>
          <a:prstGeom prst="rect">
            <a:avLst/>
          </a:prstGeom>
          <a:noFill/>
        </p:spPr>
        <p:txBody>
          <a:bodyPr wrap="square" rtlCol="0">
            <a:spAutoFit/>
          </a:bodyPr>
          <a:lstStyle/>
          <a:p>
            <a:r>
              <a:rPr lang="cs-CZ" dirty="0"/>
              <a:t>Převzato z knihy </a:t>
            </a:r>
            <a:r>
              <a:rPr lang="cs-CZ" dirty="0" err="1"/>
              <a:t>Imaiová</a:t>
            </a:r>
            <a:r>
              <a:rPr lang="cs-CZ" dirty="0"/>
              <a:t>, 2015.</a:t>
            </a:r>
          </a:p>
        </p:txBody>
      </p:sp>
    </p:spTree>
    <p:extLst>
      <p:ext uri="{BB962C8B-B14F-4D97-AF65-F5344CB8AC3E}">
        <p14:creationId xmlns:p14="http://schemas.microsoft.com/office/powerpoint/2010/main" val="103751965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a:t>Předložkový systém v mexické </a:t>
            </a:r>
            <a:r>
              <a:rPr lang="cs-CZ" dirty="0" err="1"/>
              <a:t>mixtéčtině</a:t>
            </a:r>
            <a:r>
              <a:rPr lang="cs-CZ" dirty="0"/>
              <a:t> (vše je představováno jako by to bylo na těle zvířete-kočky).</a:t>
            </a:r>
          </a:p>
        </p:txBody>
      </p:sp>
      <p:pic>
        <p:nvPicPr>
          <p:cNvPr id="4" name="Zástupný symbol pro obsah 3"/>
          <p:cNvPicPr>
            <a:picLocks noGrp="1" noChangeAspect="1"/>
          </p:cNvPicPr>
          <p:nvPr>
            <p:ph idx="1"/>
          </p:nvPr>
        </p:nvPicPr>
        <p:blipFill>
          <a:blip r:embed="rId2"/>
          <a:stretch>
            <a:fillRect/>
          </a:stretch>
        </p:blipFill>
        <p:spPr>
          <a:xfrm rot="5400000">
            <a:off x="1989139" y="2506552"/>
            <a:ext cx="4756648" cy="3601954"/>
          </a:xfrm>
          <a:prstGeom prst="rect">
            <a:avLst/>
          </a:prstGeom>
        </p:spPr>
      </p:pic>
    </p:spTree>
    <p:extLst>
      <p:ext uri="{BB962C8B-B14F-4D97-AF65-F5344CB8AC3E}">
        <p14:creationId xmlns:p14="http://schemas.microsoft.com/office/powerpoint/2010/main" val="221159754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Klasifikátory a gramatický rod</a:t>
            </a:r>
          </a:p>
        </p:txBody>
      </p:sp>
      <p:sp>
        <p:nvSpPr>
          <p:cNvPr id="3" name="Zástupný symbol pro obsah 2"/>
          <p:cNvSpPr>
            <a:spLocks noGrp="1"/>
          </p:cNvSpPr>
          <p:nvPr>
            <p:ph idx="1"/>
          </p:nvPr>
        </p:nvSpPr>
        <p:spPr>
          <a:xfrm>
            <a:off x="628650" y="1825624"/>
            <a:ext cx="7886700" cy="4575175"/>
          </a:xfrm>
        </p:spPr>
        <p:txBody>
          <a:bodyPr>
            <a:normAutofit fontScale="92500"/>
          </a:bodyPr>
          <a:lstStyle/>
          <a:p>
            <a:pPr marL="0" indent="0">
              <a:buNone/>
            </a:pPr>
            <a:r>
              <a:rPr lang="cs-CZ" dirty="0" err="1"/>
              <a:t>Masculine</a:t>
            </a:r>
            <a:r>
              <a:rPr lang="cs-CZ" dirty="0"/>
              <a:t> &amp; </a:t>
            </a:r>
            <a:r>
              <a:rPr lang="cs-CZ" dirty="0" err="1"/>
              <a:t>feminine</a:t>
            </a:r>
            <a:r>
              <a:rPr lang="cs-CZ" dirty="0"/>
              <a:t> + neuter</a:t>
            </a:r>
          </a:p>
          <a:p>
            <a:pPr marL="0" indent="0">
              <a:buNone/>
            </a:pPr>
            <a:r>
              <a:rPr lang="cs-CZ" dirty="0" err="1"/>
              <a:t>Animate</a:t>
            </a:r>
            <a:r>
              <a:rPr lang="cs-CZ" dirty="0"/>
              <a:t> &amp; </a:t>
            </a:r>
            <a:r>
              <a:rPr lang="cs-CZ" dirty="0" err="1"/>
              <a:t>inanimate</a:t>
            </a:r>
            <a:endParaRPr lang="cs-CZ" dirty="0"/>
          </a:p>
          <a:p>
            <a:pPr marL="0" indent="0">
              <a:buNone/>
            </a:pPr>
            <a:r>
              <a:rPr lang="cs-CZ" dirty="0" err="1"/>
              <a:t>Australian</a:t>
            </a:r>
            <a:r>
              <a:rPr lang="cs-CZ" dirty="0"/>
              <a:t> </a:t>
            </a:r>
            <a:r>
              <a:rPr lang="cs-CZ" dirty="0" err="1"/>
              <a:t>Dyirbal</a:t>
            </a:r>
            <a:r>
              <a:rPr lang="cs-CZ" dirty="0"/>
              <a:t>: 4 </a:t>
            </a:r>
            <a:r>
              <a:rPr lang="cs-CZ" dirty="0" err="1"/>
              <a:t>categories</a:t>
            </a:r>
            <a:r>
              <a:rPr lang="cs-CZ" dirty="0"/>
              <a:t> </a:t>
            </a:r>
            <a:r>
              <a:rPr lang="cs-CZ" dirty="0" err="1"/>
              <a:t>of</a:t>
            </a:r>
            <a:r>
              <a:rPr lang="cs-CZ" dirty="0"/>
              <a:t> </a:t>
            </a:r>
            <a:r>
              <a:rPr lang="cs-CZ" dirty="0" err="1"/>
              <a:t>gr</a:t>
            </a:r>
            <a:r>
              <a:rPr lang="cs-CZ" dirty="0"/>
              <a:t>. gender:</a:t>
            </a:r>
          </a:p>
          <a:p>
            <a:r>
              <a:rPr lang="cs-CZ" b="1" dirty="0" err="1"/>
              <a:t>Bayi</a:t>
            </a:r>
            <a:r>
              <a:rPr lang="cs-CZ" dirty="0"/>
              <a:t>: </a:t>
            </a:r>
            <a:r>
              <a:rPr lang="cs-CZ" dirty="0" err="1"/>
              <a:t>men</a:t>
            </a:r>
            <a:r>
              <a:rPr lang="cs-CZ" dirty="0"/>
              <a:t>, </a:t>
            </a:r>
            <a:r>
              <a:rPr lang="en-US" dirty="0"/>
              <a:t>most </a:t>
            </a:r>
            <a:r>
              <a:rPr lang="cs-CZ" dirty="0" err="1"/>
              <a:t>fish</a:t>
            </a:r>
            <a:r>
              <a:rPr lang="cs-CZ" dirty="0"/>
              <a:t>, </a:t>
            </a:r>
            <a:r>
              <a:rPr lang="cs-CZ" dirty="0" err="1"/>
              <a:t>snakes</a:t>
            </a:r>
            <a:r>
              <a:rPr lang="cs-CZ" dirty="0"/>
              <a:t>, </a:t>
            </a:r>
            <a:r>
              <a:rPr lang="cs-CZ" dirty="0" err="1"/>
              <a:t>birds</a:t>
            </a:r>
            <a:r>
              <a:rPr lang="cs-CZ" dirty="0"/>
              <a:t>, </a:t>
            </a:r>
            <a:r>
              <a:rPr lang="cs-CZ" dirty="0" err="1"/>
              <a:t>insects</a:t>
            </a:r>
            <a:r>
              <a:rPr lang="en-US" dirty="0"/>
              <a:t>, m</a:t>
            </a:r>
            <a:r>
              <a:rPr lang="cs-CZ" dirty="0" err="1"/>
              <a:t>oon</a:t>
            </a:r>
            <a:r>
              <a:rPr lang="cs-CZ" dirty="0"/>
              <a:t>…</a:t>
            </a:r>
            <a:endParaRPr lang="en-US" dirty="0"/>
          </a:p>
          <a:p>
            <a:r>
              <a:rPr lang="cs-CZ" b="1" dirty="0" err="1"/>
              <a:t>Balan</a:t>
            </a:r>
            <a:r>
              <a:rPr lang="cs-CZ" dirty="0"/>
              <a:t>:</a:t>
            </a:r>
            <a:r>
              <a:rPr lang="en-US" dirty="0"/>
              <a:t> </a:t>
            </a:r>
            <a:r>
              <a:rPr lang="en-US" b="1" dirty="0"/>
              <a:t>women</a:t>
            </a:r>
            <a:r>
              <a:rPr lang="en-US" dirty="0"/>
              <a:t>, water, </a:t>
            </a:r>
            <a:r>
              <a:rPr lang="en-US" b="1" dirty="0"/>
              <a:t>fire</a:t>
            </a:r>
            <a:r>
              <a:rPr lang="en-US" dirty="0"/>
              <a:t>, violence, </a:t>
            </a:r>
            <a:r>
              <a:rPr lang="en-US" b="1" dirty="0"/>
              <a:t>and</a:t>
            </a:r>
            <a:r>
              <a:rPr lang="cs-CZ" b="1" dirty="0"/>
              <a:t> </a:t>
            </a:r>
            <a:r>
              <a:rPr lang="cs-CZ" b="1" dirty="0" err="1"/>
              <a:t>other</a:t>
            </a:r>
            <a:r>
              <a:rPr lang="cs-CZ" b="1" dirty="0"/>
              <a:t> </a:t>
            </a:r>
            <a:r>
              <a:rPr lang="cs-CZ" b="1" dirty="0" err="1"/>
              <a:t>dangerous</a:t>
            </a:r>
            <a:r>
              <a:rPr lang="cs-CZ" b="1" dirty="0"/>
              <a:t> </a:t>
            </a:r>
            <a:r>
              <a:rPr lang="cs-CZ" b="1" dirty="0" err="1"/>
              <a:t>things</a:t>
            </a:r>
            <a:r>
              <a:rPr lang="cs-CZ" dirty="0"/>
              <a:t>,</a:t>
            </a:r>
            <a:r>
              <a:rPr lang="en-US" dirty="0"/>
              <a:t> exceptional animals</a:t>
            </a:r>
            <a:r>
              <a:rPr lang="cs-CZ" dirty="0"/>
              <a:t>, </a:t>
            </a:r>
            <a:r>
              <a:rPr lang="cs-CZ" dirty="0" err="1"/>
              <a:t>stars</a:t>
            </a:r>
            <a:r>
              <a:rPr lang="cs-CZ" dirty="0"/>
              <a:t>.</a:t>
            </a:r>
            <a:endParaRPr lang="en-US" dirty="0"/>
          </a:p>
          <a:p>
            <a:r>
              <a:rPr lang="cs-CZ" b="1" dirty="0" err="1"/>
              <a:t>Balam</a:t>
            </a:r>
            <a:r>
              <a:rPr lang="cs-CZ" dirty="0"/>
              <a:t>:</a:t>
            </a:r>
            <a:r>
              <a:rPr lang="en-US" dirty="0"/>
              <a:t> edible fruit and vegetables</a:t>
            </a:r>
          </a:p>
          <a:p>
            <a:r>
              <a:rPr lang="cs-CZ" b="1" dirty="0" err="1"/>
              <a:t>Bala</a:t>
            </a:r>
            <a:r>
              <a:rPr lang="en-US" dirty="0"/>
              <a:t> – </a:t>
            </a:r>
            <a:r>
              <a:rPr lang="cs-CZ" dirty="0" err="1"/>
              <a:t>stones</a:t>
            </a:r>
            <a:r>
              <a:rPr lang="cs-CZ" dirty="0"/>
              <a:t>, </a:t>
            </a:r>
            <a:r>
              <a:rPr lang="cs-CZ" dirty="0" err="1"/>
              <a:t>trees</a:t>
            </a:r>
            <a:r>
              <a:rPr lang="cs-CZ" dirty="0"/>
              <a:t>, body </a:t>
            </a:r>
            <a:r>
              <a:rPr lang="cs-CZ" dirty="0" err="1"/>
              <a:t>parts</a:t>
            </a:r>
            <a:r>
              <a:rPr lang="cs-CZ" dirty="0"/>
              <a:t>, </a:t>
            </a:r>
            <a:r>
              <a:rPr lang="cs-CZ" dirty="0" err="1"/>
              <a:t>wind</a:t>
            </a:r>
            <a:r>
              <a:rPr lang="cs-CZ" dirty="0"/>
              <a:t>, </a:t>
            </a:r>
            <a:r>
              <a:rPr lang="en-US" dirty="0"/>
              <a:t>miscellaneous (includes things not classifiable in the first three)</a:t>
            </a:r>
            <a:endParaRPr lang="cs-CZ" dirty="0"/>
          </a:p>
          <a:p>
            <a:pPr marL="0" indent="0">
              <a:buNone/>
            </a:pPr>
            <a:r>
              <a:rPr lang="cs-CZ" dirty="0" err="1"/>
              <a:t>Hungarian</a:t>
            </a:r>
            <a:r>
              <a:rPr lang="cs-CZ" dirty="0"/>
              <a:t> </a:t>
            </a:r>
            <a:r>
              <a:rPr lang="cs-CZ" dirty="0" err="1"/>
              <a:t>hasn‘t</a:t>
            </a:r>
            <a:r>
              <a:rPr lang="cs-CZ" dirty="0"/>
              <a:t> </a:t>
            </a:r>
            <a:r>
              <a:rPr lang="cs-CZ" dirty="0" err="1"/>
              <a:t>genders</a:t>
            </a:r>
            <a:r>
              <a:rPr lang="cs-CZ" dirty="0"/>
              <a:t>.</a:t>
            </a:r>
          </a:p>
        </p:txBody>
      </p:sp>
    </p:spTree>
    <p:extLst>
      <p:ext uri="{BB962C8B-B14F-4D97-AF65-F5344CB8AC3E}">
        <p14:creationId xmlns:p14="http://schemas.microsoft.com/office/powerpoint/2010/main" val="122145861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normAutofit fontScale="85000" lnSpcReduction="20000"/>
          </a:bodyPr>
          <a:lstStyle/>
          <a:p>
            <a:r>
              <a:rPr lang="cs-CZ" dirty="0" err="1"/>
              <a:t>Borgesova</a:t>
            </a:r>
            <a:r>
              <a:rPr lang="cs-CZ" dirty="0"/>
              <a:t> citace „jedné staré čínské encyklopedie“, která, máme-li jejímu autorovi věřit, dělí zvířata na:</a:t>
            </a:r>
            <a:br>
              <a:rPr lang="cs-CZ" dirty="0"/>
            </a:br>
            <a:r>
              <a:rPr lang="cs-CZ" dirty="0"/>
              <a:t>a) patřící císaři</a:t>
            </a:r>
            <a:br>
              <a:rPr lang="cs-CZ" dirty="0"/>
            </a:br>
            <a:r>
              <a:rPr lang="cs-CZ" dirty="0"/>
              <a:t>b) nabalzamovaná</a:t>
            </a:r>
            <a:br>
              <a:rPr lang="cs-CZ" dirty="0"/>
            </a:br>
            <a:r>
              <a:rPr lang="cs-CZ" dirty="0"/>
              <a:t>c) zdomácnělá</a:t>
            </a:r>
            <a:br>
              <a:rPr lang="cs-CZ" dirty="0"/>
            </a:br>
            <a:r>
              <a:rPr lang="cs-CZ" dirty="0"/>
              <a:t>d) prasátka</a:t>
            </a:r>
            <a:br>
              <a:rPr lang="cs-CZ" dirty="0"/>
            </a:br>
            <a:r>
              <a:rPr lang="cs-CZ" dirty="0"/>
              <a:t>e) sirény</a:t>
            </a:r>
            <a:br>
              <a:rPr lang="cs-CZ" dirty="0"/>
            </a:br>
            <a:r>
              <a:rPr lang="cs-CZ" dirty="0"/>
              <a:t>f) bájná</a:t>
            </a:r>
            <a:br>
              <a:rPr lang="cs-CZ" dirty="0"/>
            </a:br>
            <a:r>
              <a:rPr lang="cs-CZ" dirty="0"/>
              <a:t>g) toulavé psy</a:t>
            </a:r>
            <a:br>
              <a:rPr lang="cs-CZ" dirty="0"/>
            </a:br>
            <a:r>
              <a:rPr lang="cs-CZ" dirty="0"/>
              <a:t>h) zvířata zahrnutá do této kategorie</a:t>
            </a:r>
            <a:br>
              <a:rPr lang="cs-CZ" dirty="0"/>
            </a:br>
            <a:r>
              <a:rPr lang="cs-CZ" dirty="0"/>
              <a:t>i) co jsou jako bláznivá</a:t>
            </a:r>
            <a:br>
              <a:rPr lang="cs-CZ" dirty="0"/>
            </a:br>
            <a:r>
              <a:rPr lang="cs-CZ" dirty="0"/>
              <a:t>j) nespočitatelná</a:t>
            </a:r>
            <a:br>
              <a:rPr lang="cs-CZ" dirty="0"/>
            </a:br>
            <a:r>
              <a:rPr lang="cs-CZ" dirty="0"/>
              <a:t>k) nakreslená tenoučkým štětcem z velbloudí srsti</a:t>
            </a:r>
            <a:br>
              <a:rPr lang="cs-CZ" dirty="0"/>
            </a:br>
            <a:r>
              <a:rPr lang="cs-CZ" dirty="0"/>
              <a:t>l) a podobně</a:t>
            </a:r>
            <a:br>
              <a:rPr lang="cs-CZ" dirty="0"/>
            </a:br>
            <a:r>
              <a:rPr lang="cs-CZ" dirty="0"/>
              <a:t>m) ta, co právě rozbila džbán</a:t>
            </a:r>
            <a:br>
              <a:rPr lang="cs-CZ" dirty="0"/>
            </a:br>
            <a:r>
              <a:rPr lang="cs-CZ" dirty="0"/>
              <a:t>n) ta, co z dálky připomínají mouchy.</a:t>
            </a:r>
          </a:p>
        </p:txBody>
      </p:sp>
    </p:spTree>
    <p:extLst>
      <p:ext uri="{BB962C8B-B14F-4D97-AF65-F5344CB8AC3E}">
        <p14:creationId xmlns:p14="http://schemas.microsoft.com/office/powerpoint/2010/main" val="1589423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Systém číslovek:</a:t>
            </a:r>
          </a:p>
        </p:txBody>
      </p:sp>
      <p:sp>
        <p:nvSpPr>
          <p:cNvPr id="3" name="Zástupný symbol pro obsah 2"/>
          <p:cNvSpPr>
            <a:spLocks noGrp="1"/>
          </p:cNvSpPr>
          <p:nvPr>
            <p:ph idx="1"/>
          </p:nvPr>
        </p:nvSpPr>
        <p:spPr/>
        <p:txBody>
          <a:bodyPr/>
          <a:lstStyle/>
          <a:p>
            <a:r>
              <a:rPr lang="cs-CZ" dirty="0"/>
              <a:t>Kmen </a:t>
            </a:r>
            <a:r>
              <a:rPr lang="cs-CZ" dirty="0" err="1"/>
              <a:t>Piraha</a:t>
            </a:r>
            <a:r>
              <a:rPr lang="cs-CZ" dirty="0"/>
              <a:t> zná jen 1, 2 a „mnoho“. </a:t>
            </a:r>
          </a:p>
          <a:p>
            <a:r>
              <a:rPr lang="cs-CZ" dirty="0"/>
              <a:t>V úkolech počítání mají problém spočítat více než tři prvky.</a:t>
            </a:r>
          </a:p>
          <a:p>
            <a:r>
              <a:rPr lang="cs-CZ" dirty="0"/>
              <a:t>Nedokážou říci, v čem je rozdíl mezi:</a:t>
            </a:r>
          </a:p>
        </p:txBody>
      </p:sp>
      <p:pic>
        <p:nvPicPr>
          <p:cNvPr id="1026" name="Picture 2" descr="VÃ½sledek obrÃ¡zku pro fiv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62271" y="4039340"/>
            <a:ext cx="1609729" cy="227255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VÃ½sledek obrÃ¡zku pro four of spad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25516" y="4044105"/>
            <a:ext cx="1598480" cy="22677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19720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Směry:</a:t>
            </a:r>
          </a:p>
        </p:txBody>
      </p:sp>
      <p:sp>
        <p:nvSpPr>
          <p:cNvPr id="3" name="Zástupný symbol pro obsah 2"/>
          <p:cNvSpPr>
            <a:spLocks noGrp="1"/>
          </p:cNvSpPr>
          <p:nvPr>
            <p:ph idx="1"/>
          </p:nvPr>
        </p:nvSpPr>
        <p:spPr/>
        <p:txBody>
          <a:bodyPr/>
          <a:lstStyle/>
          <a:p>
            <a:r>
              <a:rPr lang="cs-CZ" dirty="0"/>
              <a:t>Někde : vpravo-vlevo (egocentrické)</a:t>
            </a:r>
          </a:p>
          <a:p>
            <a:r>
              <a:rPr lang="cs-CZ" dirty="0"/>
              <a:t>Jinde: sever-jih-východ-západ (absolutní; lepší schopnost orientace v prostoru!)</a:t>
            </a:r>
          </a:p>
          <a:p>
            <a:r>
              <a:rPr lang="cs-CZ" dirty="0"/>
              <a:t>Jinde: po proudu-proti proudu řeky, k moři-od moře, dolů-nahoru atd.</a:t>
            </a:r>
          </a:p>
          <a:p>
            <a:r>
              <a:rPr lang="cs-CZ" dirty="0"/>
              <a:t>Srov.: Pokorný, J. (2009). Lingvistická antropologie.</a:t>
            </a:r>
          </a:p>
        </p:txBody>
      </p:sp>
    </p:spTree>
    <p:extLst>
      <p:ext uri="{BB962C8B-B14F-4D97-AF65-F5344CB8AC3E}">
        <p14:creationId xmlns:p14="http://schemas.microsoft.com/office/powerpoint/2010/main" val="126362847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Systém času:</a:t>
            </a:r>
          </a:p>
        </p:txBody>
      </p:sp>
      <p:sp>
        <p:nvSpPr>
          <p:cNvPr id="3" name="Zástupný symbol pro obsah 2"/>
          <p:cNvSpPr>
            <a:spLocks noGrp="1"/>
          </p:cNvSpPr>
          <p:nvPr>
            <p:ph idx="1"/>
          </p:nvPr>
        </p:nvSpPr>
        <p:spPr/>
        <p:txBody>
          <a:bodyPr>
            <a:normAutofit lnSpcReduction="10000"/>
          </a:bodyPr>
          <a:lstStyle/>
          <a:p>
            <a:r>
              <a:rPr lang="cs-CZ" dirty="0"/>
              <a:t>Dřív (vzadu, vlevo), později (vepředu, vpravo): čeština, angličtina</a:t>
            </a:r>
          </a:p>
          <a:p>
            <a:r>
              <a:rPr lang="cs-CZ" dirty="0"/>
              <a:t>Dřív (nahoře), později (dole) : mandarínská čínština (jsou více citliví na vertikální vodítka).</a:t>
            </a:r>
          </a:p>
          <a:p>
            <a:r>
              <a:rPr lang="cs-CZ" dirty="0" err="1"/>
              <a:t>Ajmarština</a:t>
            </a:r>
            <a:r>
              <a:rPr lang="cs-CZ" dirty="0"/>
              <a:t> má budoucnost vzadu.</a:t>
            </a:r>
          </a:p>
          <a:p>
            <a:pPr marL="0" indent="0">
              <a:buNone/>
            </a:pPr>
            <a:r>
              <a:rPr lang="cs-CZ" dirty="0"/>
              <a:t>Existují tzv. bezčasé (</a:t>
            </a:r>
            <a:r>
              <a:rPr lang="cs-CZ" b="1" i="1" dirty="0" err="1"/>
              <a:t>tenseless</a:t>
            </a:r>
            <a:r>
              <a:rPr lang="cs-CZ" dirty="0"/>
              <a:t>) jazyky: </a:t>
            </a:r>
            <a:r>
              <a:rPr lang="cs-CZ" dirty="0" err="1"/>
              <a:t>Ajmarština</a:t>
            </a:r>
            <a:r>
              <a:rPr lang="cs-CZ" dirty="0"/>
              <a:t>, </a:t>
            </a:r>
            <a:r>
              <a:rPr lang="cs-CZ" dirty="0" err="1"/>
              <a:t>Hopi</a:t>
            </a:r>
            <a:r>
              <a:rPr lang="cs-CZ" dirty="0"/>
              <a:t>, mayština, </a:t>
            </a:r>
            <a:r>
              <a:rPr lang="cs-CZ" dirty="0" err="1"/>
              <a:t>Bororo</a:t>
            </a:r>
            <a:r>
              <a:rPr lang="cs-CZ" dirty="0"/>
              <a:t>, mandarínská čínština, </a:t>
            </a:r>
            <a:r>
              <a:rPr lang="cs-CZ" dirty="0" err="1"/>
              <a:t>Sango</a:t>
            </a:r>
            <a:r>
              <a:rPr lang="cs-CZ" dirty="0"/>
              <a:t>, </a:t>
            </a:r>
            <a:r>
              <a:rPr lang="cs-CZ" dirty="0" err="1"/>
              <a:t>Tiwi</a:t>
            </a:r>
            <a:r>
              <a:rPr lang="cs-CZ" dirty="0"/>
              <a:t> aj.</a:t>
            </a:r>
          </a:p>
          <a:p>
            <a:r>
              <a:rPr lang="cs-CZ" dirty="0"/>
              <a:t>Mayština nezná navíc ani slova pro: před a po (časově).</a:t>
            </a:r>
          </a:p>
        </p:txBody>
      </p:sp>
    </p:spTree>
    <p:extLst>
      <p:ext uri="{BB962C8B-B14F-4D97-AF65-F5344CB8AC3E}">
        <p14:creationId xmlns:p14="http://schemas.microsoft.com/office/powerpoint/2010/main" val="8969928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142C04D-42E3-41B8-9B07-2E20F4B2162C}"/>
              </a:ext>
            </a:extLst>
          </p:cNvPr>
          <p:cNvSpPr>
            <a:spLocks noGrp="1"/>
          </p:cNvSpPr>
          <p:nvPr>
            <p:ph type="title"/>
          </p:nvPr>
        </p:nvSpPr>
        <p:spPr/>
        <p:txBody>
          <a:bodyPr/>
          <a:lstStyle/>
          <a:p>
            <a:r>
              <a:rPr lang="cs-CZ" b="1" dirty="0"/>
              <a:t>Nominalismus</a:t>
            </a:r>
            <a:r>
              <a:rPr lang="cs-CZ" dirty="0"/>
              <a:t> a realismus</a:t>
            </a:r>
          </a:p>
        </p:txBody>
      </p:sp>
      <p:sp>
        <p:nvSpPr>
          <p:cNvPr id="3" name="Zástupný obsah 2">
            <a:extLst>
              <a:ext uri="{FF2B5EF4-FFF2-40B4-BE49-F238E27FC236}">
                <a16:creationId xmlns:a16="http://schemas.microsoft.com/office/drawing/2014/main" id="{45EDAEE9-A919-4FDE-A580-57AA56250500}"/>
              </a:ext>
            </a:extLst>
          </p:cNvPr>
          <p:cNvSpPr>
            <a:spLocks noGrp="1"/>
          </p:cNvSpPr>
          <p:nvPr>
            <p:ph idx="1"/>
          </p:nvPr>
        </p:nvSpPr>
        <p:spPr/>
        <p:txBody>
          <a:bodyPr>
            <a:normAutofit fontScale="92500" lnSpcReduction="10000"/>
          </a:bodyPr>
          <a:lstStyle/>
          <a:p>
            <a:pPr marL="0" indent="0">
              <a:buNone/>
            </a:pPr>
            <a:r>
              <a:rPr lang="cs-CZ" dirty="0"/>
              <a:t>Jak je možné, že např. psa poznáme v různých jeho proměnách?</a:t>
            </a:r>
          </a:p>
          <a:p>
            <a:pPr marL="0" indent="0">
              <a:buNone/>
            </a:pPr>
            <a:r>
              <a:rPr lang="cs-CZ" dirty="0"/>
              <a:t>Platónská epistemologie: to, co se projevuje empiricky (</a:t>
            </a:r>
            <a:r>
              <a:rPr lang="cs-CZ" dirty="0" err="1"/>
              <a:t>fainomenon</a:t>
            </a:r>
            <a:r>
              <a:rPr lang="cs-CZ" dirty="0"/>
              <a:t>), je odrazem neměnných  idejí, esencí, které se nacházejí v duchovním světě, kde je vnímáme „očima ducha“.</a:t>
            </a:r>
          </a:p>
          <a:p>
            <a:pPr marL="0" indent="0">
              <a:buNone/>
            </a:pPr>
            <a:r>
              <a:rPr lang="cs-CZ" dirty="0"/>
              <a:t>Od antiky se řešil problém duality obecného a jednotlivin (spor o univerzálie). Slovo bylo neměnné, zatímco objekty jsou proměnné. Jenže role jazyka si zprvu všímali jen okrajově.</a:t>
            </a:r>
          </a:p>
          <a:p>
            <a:pPr marL="0" indent="0">
              <a:buNone/>
            </a:pPr>
            <a:r>
              <a:rPr lang="cs-CZ" dirty="0"/>
              <a:t>W. V. O. </a:t>
            </a:r>
            <a:r>
              <a:rPr lang="cs-CZ" dirty="0" err="1"/>
              <a:t>Quine</a:t>
            </a:r>
            <a:r>
              <a:rPr lang="cs-CZ" dirty="0"/>
              <a:t> (1951): „Význam je to, co se stane s esencí, když je odtržena od objektu a je spojena se slovem.“</a:t>
            </a:r>
          </a:p>
          <a:p>
            <a:pPr marL="0" indent="0">
              <a:buNone/>
            </a:pPr>
            <a:endParaRPr lang="cs-CZ" dirty="0"/>
          </a:p>
        </p:txBody>
      </p:sp>
    </p:spTree>
    <p:extLst>
      <p:ext uri="{BB962C8B-B14F-4D97-AF65-F5344CB8AC3E}">
        <p14:creationId xmlns:p14="http://schemas.microsoft.com/office/powerpoint/2010/main" val="349571806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r>
              <a:rPr lang="en-US" dirty="0"/>
              <a:t>in English it is necessary to mark the verb to indicate the time of occurrence of an event you are speaking about: It's raining; It rained; and so forth. In Turkish, however, it is impossible to simply say, 'It rained last night'. This language, like many American Indian languages, has more than one past tense, </a:t>
            </a:r>
            <a:r>
              <a:rPr lang="en-US" b="1" dirty="0"/>
              <a:t>depending on one's source of knowledge </a:t>
            </a:r>
            <a:r>
              <a:rPr lang="en-US" dirty="0"/>
              <a:t>of the event. </a:t>
            </a:r>
            <a:r>
              <a:rPr lang="en-US" b="1" dirty="0"/>
              <a:t>In Turkish, there are two past tenses—one to report direct experience and the other to report events that you know about only by inference or hearsay</a:t>
            </a:r>
            <a:r>
              <a:rPr lang="en-US" dirty="0"/>
              <a:t>.</a:t>
            </a:r>
            <a:endParaRPr lang="cs-CZ" dirty="0"/>
          </a:p>
        </p:txBody>
      </p:sp>
    </p:spTree>
    <p:extLst>
      <p:ext uri="{BB962C8B-B14F-4D97-AF65-F5344CB8AC3E}">
        <p14:creationId xmlns:p14="http://schemas.microsoft.com/office/powerpoint/2010/main" val="242018458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7467600" cy="562074"/>
          </a:xfrm>
        </p:spPr>
        <p:txBody>
          <a:bodyPr>
            <a:normAutofit fontScale="90000"/>
          </a:bodyPr>
          <a:lstStyle/>
          <a:p>
            <a:r>
              <a:rPr lang="cs-CZ" dirty="0" err="1"/>
              <a:t>Perception</a:t>
            </a:r>
            <a:r>
              <a:rPr lang="cs-CZ" dirty="0"/>
              <a:t> </a:t>
            </a:r>
            <a:r>
              <a:rPr lang="cs-CZ" dirty="0" err="1"/>
              <a:t>of</a:t>
            </a:r>
            <a:r>
              <a:rPr lang="cs-CZ" dirty="0"/>
              <a:t> </a:t>
            </a:r>
            <a:r>
              <a:rPr lang="cs-CZ" dirty="0" err="1"/>
              <a:t>time</a:t>
            </a:r>
            <a:endParaRPr lang="en-US" dirty="0"/>
          </a:p>
        </p:txBody>
      </p:sp>
      <p:sp>
        <p:nvSpPr>
          <p:cNvPr id="3" name="Zástupný symbol pro obsah 2"/>
          <p:cNvSpPr>
            <a:spLocks noGrp="1"/>
          </p:cNvSpPr>
          <p:nvPr>
            <p:ph sz="quarter" idx="1"/>
          </p:nvPr>
        </p:nvSpPr>
        <p:spPr>
          <a:xfrm>
            <a:off x="467544" y="980728"/>
            <a:ext cx="7467600" cy="5449816"/>
          </a:xfrm>
        </p:spPr>
        <p:txBody>
          <a:bodyPr>
            <a:normAutofit/>
          </a:bodyPr>
          <a:lstStyle/>
          <a:p>
            <a:r>
              <a:rPr lang="en-US" dirty="0"/>
              <a:t>People from different cultures treat time differently: some are </a:t>
            </a:r>
            <a:r>
              <a:rPr lang="en-US" dirty="0" err="1"/>
              <a:t>punc</a:t>
            </a:r>
            <a:r>
              <a:rPr lang="cs-CZ" dirty="0"/>
              <a:t>t</a:t>
            </a:r>
            <a:r>
              <a:rPr lang="en-US" dirty="0" err="1"/>
              <a:t>ual</a:t>
            </a:r>
            <a:r>
              <a:rPr lang="en-US" dirty="0"/>
              <a:t>, some are not.</a:t>
            </a:r>
          </a:p>
          <a:p>
            <a:r>
              <a:rPr lang="en-US" dirty="0"/>
              <a:t>Differences caused by different perception of time.</a:t>
            </a:r>
          </a:p>
          <a:p>
            <a:pPr lvl="1"/>
            <a:r>
              <a:rPr lang="en-US" b="1" dirty="0"/>
              <a:t>Western world</a:t>
            </a:r>
            <a:r>
              <a:rPr lang="en-US" dirty="0"/>
              <a:t>: precise measures of time (clock time)</a:t>
            </a:r>
          </a:p>
          <a:p>
            <a:pPr lvl="2"/>
            <a:r>
              <a:rPr lang="en-US" dirty="0"/>
              <a:t>1h, 1m, 1s</a:t>
            </a:r>
          </a:p>
          <a:p>
            <a:pPr lvl="1"/>
            <a:r>
              <a:rPr lang="en-US" b="1" dirty="0"/>
              <a:t>Arab cultures: </a:t>
            </a:r>
            <a:r>
              <a:rPr lang="en-US" dirty="0"/>
              <a:t>3 sets of time</a:t>
            </a:r>
          </a:p>
          <a:p>
            <a:pPr lvl="2"/>
            <a:r>
              <a:rPr lang="en-US" dirty="0"/>
              <a:t>No time at all, now (of varying duration), forever (too long) </a:t>
            </a:r>
          </a:p>
          <a:p>
            <a:pPr lvl="2"/>
            <a:r>
              <a:rPr lang="en-US" dirty="0"/>
              <a:t>Time measured by duration of events (event time)</a:t>
            </a:r>
          </a:p>
          <a:p>
            <a:pPr lvl="1"/>
            <a:r>
              <a:rPr lang="en-US" b="1" dirty="0"/>
              <a:t>Africa:</a:t>
            </a:r>
            <a:r>
              <a:rPr lang="en-US" dirty="0"/>
              <a:t> individual vs. tribal time</a:t>
            </a:r>
          </a:p>
          <a:p>
            <a:pPr lvl="2"/>
            <a:r>
              <a:rPr lang="en-US" dirty="0"/>
              <a:t>In Swahili</a:t>
            </a:r>
          </a:p>
          <a:p>
            <a:pPr lvl="3"/>
            <a:r>
              <a:rPr lang="en-US" i="1" dirty="0" err="1"/>
              <a:t>Sasa</a:t>
            </a:r>
            <a:r>
              <a:rPr lang="en-US" dirty="0"/>
              <a:t>: Now, sense of immediacy</a:t>
            </a:r>
          </a:p>
          <a:p>
            <a:pPr lvl="3"/>
            <a:r>
              <a:rPr lang="en-US" i="1" dirty="0" err="1"/>
              <a:t>Zamani</a:t>
            </a:r>
            <a:r>
              <a:rPr lang="en-US" dirty="0"/>
              <a:t>: Past, connector of individual souls</a:t>
            </a:r>
          </a:p>
        </p:txBody>
      </p:sp>
    </p:spTree>
    <p:extLst>
      <p:ext uri="{BB962C8B-B14F-4D97-AF65-F5344CB8AC3E}">
        <p14:creationId xmlns:p14="http://schemas.microsoft.com/office/powerpoint/2010/main" val="241466138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Consequences</a:t>
            </a:r>
            <a:r>
              <a:rPr lang="cs-CZ" dirty="0"/>
              <a:t> </a:t>
            </a:r>
            <a:r>
              <a:rPr lang="cs-CZ" dirty="0" err="1"/>
              <a:t>of</a:t>
            </a:r>
            <a:r>
              <a:rPr lang="cs-CZ" dirty="0"/>
              <a:t> </a:t>
            </a:r>
            <a:r>
              <a:rPr lang="cs-CZ" dirty="0" err="1"/>
              <a:t>different</a:t>
            </a:r>
            <a:r>
              <a:rPr lang="cs-CZ" dirty="0"/>
              <a:t> </a:t>
            </a:r>
            <a:r>
              <a:rPr lang="cs-CZ" dirty="0" err="1"/>
              <a:t>time</a:t>
            </a:r>
            <a:r>
              <a:rPr lang="cs-CZ" dirty="0"/>
              <a:t> </a:t>
            </a:r>
            <a:r>
              <a:rPr lang="cs-CZ" dirty="0" err="1"/>
              <a:t>perception</a:t>
            </a:r>
            <a:endParaRPr lang="en-US" dirty="0"/>
          </a:p>
        </p:txBody>
      </p:sp>
      <p:sp>
        <p:nvSpPr>
          <p:cNvPr id="3" name="Zástupný symbol pro obsah 2"/>
          <p:cNvSpPr>
            <a:spLocks noGrp="1"/>
          </p:cNvSpPr>
          <p:nvPr>
            <p:ph sz="quarter" idx="1"/>
          </p:nvPr>
        </p:nvSpPr>
        <p:spPr/>
        <p:txBody>
          <a:bodyPr/>
          <a:lstStyle/>
          <a:p>
            <a:r>
              <a:rPr lang="en-US" dirty="0"/>
              <a:t>Western world</a:t>
            </a:r>
          </a:p>
          <a:p>
            <a:pPr lvl="1"/>
            <a:r>
              <a:rPr lang="en-US" dirty="0"/>
              <a:t>Time is a commodity (can be bought and sold)</a:t>
            </a:r>
          </a:p>
          <a:p>
            <a:r>
              <a:rPr lang="en-US" dirty="0"/>
              <a:t>Arab cultures</a:t>
            </a:r>
          </a:p>
          <a:p>
            <a:pPr lvl="1"/>
            <a:r>
              <a:rPr lang="en-US" dirty="0"/>
              <a:t>More attention is put on „now“ than to events in the future</a:t>
            </a:r>
          </a:p>
          <a:p>
            <a:pPr lvl="1"/>
            <a:r>
              <a:rPr lang="en-US" dirty="0"/>
              <a:t>Time and money are separated</a:t>
            </a:r>
          </a:p>
          <a:p>
            <a:pPr lvl="1"/>
            <a:r>
              <a:rPr lang="en-US" dirty="0"/>
              <a:t>You can´t arrange a meeting at a certain time.</a:t>
            </a:r>
          </a:p>
          <a:p>
            <a:r>
              <a:rPr lang="en-US" dirty="0"/>
              <a:t>African cultures</a:t>
            </a:r>
          </a:p>
          <a:p>
            <a:pPr lvl="1"/>
            <a:r>
              <a:rPr lang="en-US" dirty="0"/>
              <a:t>Can´t arrange a meeting at a certain time.</a:t>
            </a:r>
          </a:p>
          <a:p>
            <a:pPr lvl="1"/>
            <a:endParaRPr lang="en-US" dirty="0"/>
          </a:p>
        </p:txBody>
      </p:sp>
    </p:spTree>
    <p:extLst>
      <p:ext uri="{BB962C8B-B14F-4D97-AF65-F5344CB8AC3E}">
        <p14:creationId xmlns:p14="http://schemas.microsoft.com/office/powerpoint/2010/main" val="135886064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r>
              <a:rPr lang="cs-CZ" dirty="0"/>
              <a:t>Tykání a vykání: člověk musí rozlišovat sociální vztah a status toho, s kým mluví. Anglicky mluvící všem říkají </a:t>
            </a:r>
            <a:r>
              <a:rPr lang="cs-CZ" i="1" dirty="0" err="1"/>
              <a:t>you</a:t>
            </a:r>
            <a:r>
              <a:rPr lang="cs-CZ" dirty="0"/>
              <a:t>. ( – rozdíly v sociální oblasti)</a:t>
            </a:r>
          </a:p>
        </p:txBody>
      </p:sp>
    </p:spTree>
    <p:extLst>
      <p:ext uri="{BB962C8B-B14F-4D97-AF65-F5344CB8AC3E}">
        <p14:creationId xmlns:p14="http://schemas.microsoft.com/office/powerpoint/2010/main" val="300391524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B60513A-CDE4-43A7-8376-EA9E193BC7EE}"/>
              </a:ext>
            </a:extLst>
          </p:cNvPr>
          <p:cNvSpPr>
            <a:spLocks noGrp="1"/>
          </p:cNvSpPr>
          <p:nvPr>
            <p:ph type="title"/>
          </p:nvPr>
        </p:nvSpPr>
        <p:spPr/>
        <p:txBody>
          <a:bodyPr/>
          <a:lstStyle/>
          <a:p>
            <a:r>
              <a:rPr lang="cs-CZ" dirty="0"/>
              <a:t>L.S. Vygotskij a A.R. Lurija</a:t>
            </a:r>
          </a:p>
        </p:txBody>
      </p:sp>
      <p:sp>
        <p:nvSpPr>
          <p:cNvPr id="3" name="Zástupný obsah 2">
            <a:extLst>
              <a:ext uri="{FF2B5EF4-FFF2-40B4-BE49-F238E27FC236}">
                <a16:creationId xmlns:a16="http://schemas.microsoft.com/office/drawing/2014/main" id="{B1BB7B22-2FF9-44DE-BED2-6CD0F21EF1B1}"/>
              </a:ext>
            </a:extLst>
          </p:cNvPr>
          <p:cNvSpPr>
            <a:spLocks noGrp="1"/>
          </p:cNvSpPr>
          <p:nvPr>
            <p:ph idx="1"/>
          </p:nvPr>
        </p:nvSpPr>
        <p:spPr/>
        <p:txBody>
          <a:bodyPr>
            <a:normAutofit fontScale="92500" lnSpcReduction="20000"/>
          </a:bodyPr>
          <a:lstStyle/>
          <a:p>
            <a:r>
              <a:rPr lang="cs-CZ" dirty="0"/>
              <a:t>Hypotéza </a:t>
            </a:r>
            <a:r>
              <a:rPr lang="cs-CZ" b="1" dirty="0"/>
              <a:t>kulturně historické školy psychologie </a:t>
            </a:r>
            <a:r>
              <a:rPr lang="cs-CZ" dirty="0"/>
              <a:t>(</a:t>
            </a:r>
            <a:r>
              <a:rPr lang="cs-CZ" b="1" dirty="0"/>
              <a:t>Vygotskij</a:t>
            </a:r>
            <a:r>
              <a:rPr lang="cs-CZ" dirty="0"/>
              <a:t>, </a:t>
            </a:r>
            <a:r>
              <a:rPr lang="cs-CZ" b="1" dirty="0"/>
              <a:t>Lurija</a:t>
            </a:r>
            <a:r>
              <a:rPr lang="cs-CZ" dirty="0"/>
              <a:t>, </a:t>
            </a:r>
            <a:r>
              <a:rPr lang="cs-CZ" dirty="0" err="1"/>
              <a:t>Elkonin</a:t>
            </a:r>
            <a:r>
              <a:rPr lang="cs-CZ" dirty="0"/>
              <a:t>, </a:t>
            </a:r>
            <a:r>
              <a:rPr lang="cs-CZ" dirty="0" err="1"/>
              <a:t>Leonťev</a:t>
            </a:r>
            <a:r>
              <a:rPr lang="cs-CZ" dirty="0"/>
              <a:t> ad.) je mnohem obecnější a je podpořena empirickým výzkumem (Lurija, 1976). </a:t>
            </a:r>
          </a:p>
          <a:p>
            <a:r>
              <a:rPr lang="cs-CZ" dirty="0"/>
              <a:t>Tvrdí, že celý </a:t>
            </a:r>
            <a:r>
              <a:rPr lang="cs-CZ" b="1" dirty="0"/>
              <a:t>kulturně historický vývoj společnosti </a:t>
            </a:r>
            <a:r>
              <a:rPr lang="cs-CZ" dirty="0"/>
              <a:t>(nejen pouze jazyk; neboť jazyk je vždy spojen s praxí a děje se v určitých kontextech) </a:t>
            </a:r>
            <a:r>
              <a:rPr lang="cs-CZ" b="1" dirty="0"/>
              <a:t>významně ovlivňuje všechny psychické procesy </a:t>
            </a:r>
            <a:r>
              <a:rPr lang="cs-CZ" dirty="0"/>
              <a:t>(vnímání, kategorizaci, usuzování, sebepojetí). </a:t>
            </a:r>
          </a:p>
          <a:p>
            <a:r>
              <a:rPr lang="cs-CZ" dirty="0"/>
              <a:t>Srov. mezikulturní výzkum A.R. </a:t>
            </a:r>
            <a:r>
              <a:rPr lang="cs-CZ" dirty="0" err="1"/>
              <a:t>Luriji</a:t>
            </a:r>
            <a:r>
              <a:rPr lang="cs-CZ" dirty="0"/>
              <a:t> (1976) ve 30. letech v Uzbekistánu, který ukázal, jak zásadně se změnil průběh kognitivních procesů díky školní výuce (resp. při vymýcení negramotnosti).</a:t>
            </a:r>
          </a:p>
        </p:txBody>
      </p:sp>
    </p:spTree>
    <p:extLst>
      <p:ext uri="{BB962C8B-B14F-4D97-AF65-F5344CB8AC3E}">
        <p14:creationId xmlns:p14="http://schemas.microsoft.com/office/powerpoint/2010/main" val="24095475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52B5307-5433-EA2F-59A2-7BB053842201}"/>
              </a:ext>
            </a:extLst>
          </p:cNvPr>
          <p:cNvSpPr>
            <a:spLocks noGrp="1"/>
          </p:cNvSpPr>
          <p:nvPr>
            <p:ph type="title"/>
          </p:nvPr>
        </p:nvSpPr>
        <p:spPr>
          <a:xfrm>
            <a:off x="634052" y="174215"/>
            <a:ext cx="8133205" cy="835877"/>
          </a:xfrm>
        </p:spPr>
        <p:txBody>
          <a:bodyPr/>
          <a:lstStyle/>
          <a:p>
            <a:endParaRPr lang="cs-CZ" dirty="0"/>
          </a:p>
        </p:txBody>
      </p:sp>
      <p:sp>
        <p:nvSpPr>
          <p:cNvPr id="4" name="TextovéPole 3">
            <a:extLst>
              <a:ext uri="{FF2B5EF4-FFF2-40B4-BE49-F238E27FC236}">
                <a16:creationId xmlns:a16="http://schemas.microsoft.com/office/drawing/2014/main" id="{53B18485-38C3-C75E-74DD-4CD1EE9C6589}"/>
              </a:ext>
            </a:extLst>
          </p:cNvPr>
          <p:cNvSpPr txBox="1"/>
          <p:nvPr/>
        </p:nvSpPr>
        <p:spPr>
          <a:xfrm>
            <a:off x="224049" y="3105834"/>
            <a:ext cx="2074460" cy="646331"/>
          </a:xfrm>
          <a:prstGeom prst="rect">
            <a:avLst/>
          </a:prstGeom>
          <a:noFill/>
        </p:spPr>
        <p:txBody>
          <a:bodyPr wrap="square" rtlCol="0">
            <a:spAutoFit/>
          </a:bodyPr>
          <a:lstStyle/>
          <a:p>
            <a:r>
              <a:rPr lang="cs-CZ" sz="3600" dirty="0"/>
              <a:t>ideje věcí</a:t>
            </a:r>
          </a:p>
        </p:txBody>
      </p:sp>
      <p:sp>
        <p:nvSpPr>
          <p:cNvPr id="5" name="TextovéPole 4">
            <a:extLst>
              <a:ext uri="{FF2B5EF4-FFF2-40B4-BE49-F238E27FC236}">
                <a16:creationId xmlns:a16="http://schemas.microsoft.com/office/drawing/2014/main" id="{6B5B4CA0-D262-739E-DE77-7687CA19F377}"/>
              </a:ext>
            </a:extLst>
          </p:cNvPr>
          <p:cNvSpPr txBox="1"/>
          <p:nvPr/>
        </p:nvSpPr>
        <p:spPr>
          <a:xfrm>
            <a:off x="2732962" y="3120956"/>
            <a:ext cx="1009935" cy="646331"/>
          </a:xfrm>
          <a:prstGeom prst="rect">
            <a:avLst/>
          </a:prstGeom>
          <a:noFill/>
        </p:spPr>
        <p:txBody>
          <a:bodyPr wrap="square" rtlCol="0">
            <a:spAutoFit/>
          </a:bodyPr>
          <a:lstStyle/>
          <a:p>
            <a:r>
              <a:rPr lang="cs-CZ" sz="3600" dirty="0"/>
              <a:t>věci</a:t>
            </a:r>
          </a:p>
        </p:txBody>
      </p:sp>
      <p:sp>
        <p:nvSpPr>
          <p:cNvPr id="6" name="TextovéPole 5">
            <a:extLst>
              <a:ext uri="{FF2B5EF4-FFF2-40B4-BE49-F238E27FC236}">
                <a16:creationId xmlns:a16="http://schemas.microsoft.com/office/drawing/2014/main" id="{1E66DEA3-5688-4D8E-06A7-35393AD34763}"/>
              </a:ext>
            </a:extLst>
          </p:cNvPr>
          <p:cNvSpPr txBox="1"/>
          <p:nvPr/>
        </p:nvSpPr>
        <p:spPr>
          <a:xfrm>
            <a:off x="4552666" y="3120955"/>
            <a:ext cx="1182806" cy="646331"/>
          </a:xfrm>
          <a:prstGeom prst="rect">
            <a:avLst/>
          </a:prstGeom>
          <a:noFill/>
        </p:spPr>
        <p:txBody>
          <a:bodyPr wrap="square" rtlCol="0">
            <a:spAutoFit/>
          </a:bodyPr>
          <a:lstStyle/>
          <a:p>
            <a:r>
              <a:rPr lang="cs-CZ" sz="3600" dirty="0"/>
              <a:t>slova</a:t>
            </a:r>
          </a:p>
        </p:txBody>
      </p:sp>
      <p:sp>
        <p:nvSpPr>
          <p:cNvPr id="7" name="TextovéPole 6">
            <a:extLst>
              <a:ext uri="{FF2B5EF4-FFF2-40B4-BE49-F238E27FC236}">
                <a16:creationId xmlns:a16="http://schemas.microsoft.com/office/drawing/2014/main" id="{843F7A93-9F4D-78C9-EE70-339BA509C846}"/>
              </a:ext>
            </a:extLst>
          </p:cNvPr>
          <p:cNvSpPr txBox="1"/>
          <p:nvPr/>
        </p:nvSpPr>
        <p:spPr>
          <a:xfrm>
            <a:off x="6189259" y="3120955"/>
            <a:ext cx="2463422" cy="646331"/>
          </a:xfrm>
          <a:prstGeom prst="rect">
            <a:avLst/>
          </a:prstGeom>
          <a:noFill/>
        </p:spPr>
        <p:txBody>
          <a:bodyPr wrap="square" rtlCol="0">
            <a:spAutoFit/>
          </a:bodyPr>
          <a:lstStyle/>
          <a:p>
            <a:r>
              <a:rPr lang="cs-CZ" sz="3600" dirty="0"/>
              <a:t>význam slov</a:t>
            </a:r>
          </a:p>
        </p:txBody>
      </p:sp>
      <p:cxnSp>
        <p:nvCxnSpPr>
          <p:cNvPr id="9" name="Přímá spojnice 8">
            <a:extLst>
              <a:ext uri="{FF2B5EF4-FFF2-40B4-BE49-F238E27FC236}">
                <a16:creationId xmlns:a16="http://schemas.microsoft.com/office/drawing/2014/main" id="{73533D71-4858-9293-06ED-1080B570BA2E}"/>
              </a:ext>
            </a:extLst>
          </p:cNvPr>
          <p:cNvCxnSpPr>
            <a:cxnSpLocks/>
          </p:cNvCxnSpPr>
          <p:nvPr/>
        </p:nvCxnSpPr>
        <p:spPr>
          <a:xfrm>
            <a:off x="4223979" y="2087955"/>
            <a:ext cx="0" cy="3328420"/>
          </a:xfrm>
          <a:prstGeom prst="line">
            <a:avLst/>
          </a:prstGeom>
          <a:ln w="762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 name="Přímá spojnice 9">
            <a:extLst>
              <a:ext uri="{FF2B5EF4-FFF2-40B4-BE49-F238E27FC236}">
                <a16:creationId xmlns:a16="http://schemas.microsoft.com/office/drawing/2014/main" id="{FBFE7199-5CE3-AAEB-0DCE-4C3B873B31C0}"/>
              </a:ext>
            </a:extLst>
          </p:cNvPr>
          <p:cNvCxnSpPr>
            <a:cxnSpLocks/>
          </p:cNvCxnSpPr>
          <p:nvPr/>
        </p:nvCxnSpPr>
        <p:spPr>
          <a:xfrm>
            <a:off x="2452043" y="2253354"/>
            <a:ext cx="0" cy="268861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Přímá spojnice 11">
            <a:extLst>
              <a:ext uri="{FF2B5EF4-FFF2-40B4-BE49-F238E27FC236}">
                <a16:creationId xmlns:a16="http://schemas.microsoft.com/office/drawing/2014/main" id="{2366F1EE-3888-65C3-9A8A-3364A05AE646}"/>
              </a:ext>
            </a:extLst>
          </p:cNvPr>
          <p:cNvCxnSpPr>
            <a:cxnSpLocks/>
          </p:cNvCxnSpPr>
          <p:nvPr/>
        </p:nvCxnSpPr>
        <p:spPr>
          <a:xfrm>
            <a:off x="5961792" y="2253354"/>
            <a:ext cx="0" cy="2688610"/>
          </a:xfrm>
          <a:prstGeom prst="line">
            <a:avLst/>
          </a:prstGeom>
          <a:ln w="762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13" name="TextovéPole 12">
            <a:extLst>
              <a:ext uri="{FF2B5EF4-FFF2-40B4-BE49-F238E27FC236}">
                <a16:creationId xmlns:a16="http://schemas.microsoft.com/office/drawing/2014/main" id="{AFB7AFD1-D37C-A9DC-63E1-31E6B40441B1}"/>
              </a:ext>
            </a:extLst>
          </p:cNvPr>
          <p:cNvSpPr txBox="1"/>
          <p:nvPr/>
        </p:nvSpPr>
        <p:spPr>
          <a:xfrm>
            <a:off x="664760" y="6253810"/>
            <a:ext cx="7814480" cy="369332"/>
          </a:xfrm>
          <a:prstGeom prst="rect">
            <a:avLst/>
          </a:prstGeom>
          <a:noFill/>
        </p:spPr>
        <p:txBody>
          <a:bodyPr wrap="square" rtlCol="0">
            <a:spAutoFit/>
          </a:bodyPr>
          <a:lstStyle/>
          <a:p>
            <a:r>
              <a:rPr lang="cs-CZ" dirty="0"/>
              <a:t>Hledali jsme to podstatné za věcmi. Ono to však čekalo za slovy, nikoli za věcmi.</a:t>
            </a:r>
          </a:p>
        </p:txBody>
      </p:sp>
    </p:spTree>
    <p:extLst>
      <p:ext uri="{BB962C8B-B14F-4D97-AF65-F5344CB8AC3E}">
        <p14:creationId xmlns:p14="http://schemas.microsoft.com/office/powerpoint/2010/main" val="30831220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4BAFB3-AEA4-C9C2-5709-34EFB556A2D8}"/>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8D39729C-1650-4DEF-5E9D-B96D4FD2AD87}"/>
              </a:ext>
            </a:extLst>
          </p:cNvPr>
          <p:cNvSpPr>
            <a:spLocks noGrp="1"/>
          </p:cNvSpPr>
          <p:nvPr>
            <p:ph type="title"/>
          </p:nvPr>
        </p:nvSpPr>
        <p:spPr>
          <a:xfrm>
            <a:off x="634052" y="174215"/>
            <a:ext cx="8133205" cy="835877"/>
          </a:xfrm>
        </p:spPr>
        <p:txBody>
          <a:bodyPr/>
          <a:lstStyle/>
          <a:p>
            <a:endParaRPr lang="cs-CZ" dirty="0"/>
          </a:p>
        </p:txBody>
      </p:sp>
      <p:sp>
        <p:nvSpPr>
          <p:cNvPr id="4" name="TextovéPole 3">
            <a:extLst>
              <a:ext uri="{FF2B5EF4-FFF2-40B4-BE49-F238E27FC236}">
                <a16:creationId xmlns:a16="http://schemas.microsoft.com/office/drawing/2014/main" id="{8E20213D-450C-137F-620A-D70FFED40025}"/>
              </a:ext>
            </a:extLst>
          </p:cNvPr>
          <p:cNvSpPr txBox="1"/>
          <p:nvPr/>
        </p:nvSpPr>
        <p:spPr>
          <a:xfrm>
            <a:off x="224049" y="3105834"/>
            <a:ext cx="2074460" cy="646331"/>
          </a:xfrm>
          <a:prstGeom prst="rect">
            <a:avLst/>
          </a:prstGeom>
          <a:noFill/>
        </p:spPr>
        <p:txBody>
          <a:bodyPr wrap="square" rtlCol="0">
            <a:spAutoFit/>
          </a:bodyPr>
          <a:lstStyle/>
          <a:p>
            <a:r>
              <a:rPr lang="cs-CZ" sz="3600" dirty="0"/>
              <a:t>ideje věcí</a:t>
            </a:r>
          </a:p>
        </p:txBody>
      </p:sp>
      <p:sp>
        <p:nvSpPr>
          <p:cNvPr id="5" name="TextovéPole 4">
            <a:extLst>
              <a:ext uri="{FF2B5EF4-FFF2-40B4-BE49-F238E27FC236}">
                <a16:creationId xmlns:a16="http://schemas.microsoft.com/office/drawing/2014/main" id="{8DFD33D5-394F-01FD-79FC-18714C6581D0}"/>
              </a:ext>
            </a:extLst>
          </p:cNvPr>
          <p:cNvSpPr txBox="1"/>
          <p:nvPr/>
        </p:nvSpPr>
        <p:spPr>
          <a:xfrm>
            <a:off x="2732962" y="3120956"/>
            <a:ext cx="1009935" cy="646331"/>
          </a:xfrm>
          <a:prstGeom prst="rect">
            <a:avLst/>
          </a:prstGeom>
          <a:noFill/>
        </p:spPr>
        <p:txBody>
          <a:bodyPr wrap="square" rtlCol="0">
            <a:spAutoFit/>
          </a:bodyPr>
          <a:lstStyle/>
          <a:p>
            <a:r>
              <a:rPr lang="cs-CZ" sz="3600" dirty="0"/>
              <a:t>věci</a:t>
            </a:r>
          </a:p>
        </p:txBody>
      </p:sp>
      <p:sp>
        <p:nvSpPr>
          <p:cNvPr id="6" name="TextovéPole 5">
            <a:extLst>
              <a:ext uri="{FF2B5EF4-FFF2-40B4-BE49-F238E27FC236}">
                <a16:creationId xmlns:a16="http://schemas.microsoft.com/office/drawing/2014/main" id="{22BDB760-A937-6FC0-42E8-7C507019EB97}"/>
              </a:ext>
            </a:extLst>
          </p:cNvPr>
          <p:cNvSpPr txBox="1"/>
          <p:nvPr/>
        </p:nvSpPr>
        <p:spPr>
          <a:xfrm>
            <a:off x="4552666" y="3120955"/>
            <a:ext cx="1182806" cy="646331"/>
          </a:xfrm>
          <a:prstGeom prst="rect">
            <a:avLst/>
          </a:prstGeom>
          <a:noFill/>
        </p:spPr>
        <p:txBody>
          <a:bodyPr wrap="square" rtlCol="0">
            <a:spAutoFit/>
          </a:bodyPr>
          <a:lstStyle/>
          <a:p>
            <a:r>
              <a:rPr lang="cs-CZ" sz="3600" dirty="0"/>
              <a:t>slova</a:t>
            </a:r>
          </a:p>
        </p:txBody>
      </p:sp>
      <p:sp>
        <p:nvSpPr>
          <p:cNvPr id="7" name="TextovéPole 6">
            <a:extLst>
              <a:ext uri="{FF2B5EF4-FFF2-40B4-BE49-F238E27FC236}">
                <a16:creationId xmlns:a16="http://schemas.microsoft.com/office/drawing/2014/main" id="{763F8A04-67E6-76C3-34A2-D2FBBCA86093}"/>
              </a:ext>
            </a:extLst>
          </p:cNvPr>
          <p:cNvSpPr txBox="1"/>
          <p:nvPr/>
        </p:nvSpPr>
        <p:spPr>
          <a:xfrm>
            <a:off x="6189259" y="3120955"/>
            <a:ext cx="2463422" cy="646331"/>
          </a:xfrm>
          <a:prstGeom prst="rect">
            <a:avLst/>
          </a:prstGeom>
          <a:noFill/>
        </p:spPr>
        <p:txBody>
          <a:bodyPr wrap="square" rtlCol="0">
            <a:spAutoFit/>
          </a:bodyPr>
          <a:lstStyle/>
          <a:p>
            <a:r>
              <a:rPr lang="cs-CZ" sz="3600" dirty="0"/>
              <a:t>význam slov</a:t>
            </a:r>
          </a:p>
        </p:txBody>
      </p:sp>
      <p:cxnSp>
        <p:nvCxnSpPr>
          <p:cNvPr id="9" name="Přímá spojnice 8">
            <a:extLst>
              <a:ext uri="{FF2B5EF4-FFF2-40B4-BE49-F238E27FC236}">
                <a16:creationId xmlns:a16="http://schemas.microsoft.com/office/drawing/2014/main" id="{5E830112-192A-54D8-D289-FF3420AA10F3}"/>
              </a:ext>
            </a:extLst>
          </p:cNvPr>
          <p:cNvCxnSpPr>
            <a:cxnSpLocks/>
          </p:cNvCxnSpPr>
          <p:nvPr/>
        </p:nvCxnSpPr>
        <p:spPr>
          <a:xfrm>
            <a:off x="4223979" y="2087955"/>
            <a:ext cx="0" cy="3328420"/>
          </a:xfrm>
          <a:prstGeom prst="line">
            <a:avLst/>
          </a:prstGeom>
          <a:ln w="762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 name="Přímá spojnice 9">
            <a:extLst>
              <a:ext uri="{FF2B5EF4-FFF2-40B4-BE49-F238E27FC236}">
                <a16:creationId xmlns:a16="http://schemas.microsoft.com/office/drawing/2014/main" id="{248864C9-F4F1-D9CB-7C88-D4BB2ECEA726}"/>
              </a:ext>
            </a:extLst>
          </p:cNvPr>
          <p:cNvCxnSpPr>
            <a:cxnSpLocks/>
          </p:cNvCxnSpPr>
          <p:nvPr/>
        </p:nvCxnSpPr>
        <p:spPr>
          <a:xfrm>
            <a:off x="2452043" y="2253354"/>
            <a:ext cx="0" cy="268861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Přímá spojnice 11">
            <a:extLst>
              <a:ext uri="{FF2B5EF4-FFF2-40B4-BE49-F238E27FC236}">
                <a16:creationId xmlns:a16="http://schemas.microsoft.com/office/drawing/2014/main" id="{C6E979A8-C18B-41B2-4B8A-4FA0D59A7B1B}"/>
              </a:ext>
            </a:extLst>
          </p:cNvPr>
          <p:cNvCxnSpPr>
            <a:cxnSpLocks/>
          </p:cNvCxnSpPr>
          <p:nvPr/>
        </p:nvCxnSpPr>
        <p:spPr>
          <a:xfrm>
            <a:off x="5961792" y="2253354"/>
            <a:ext cx="0" cy="2688610"/>
          </a:xfrm>
          <a:prstGeom prst="line">
            <a:avLst/>
          </a:prstGeom>
          <a:ln w="762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13" name="TextovéPole 12">
            <a:extLst>
              <a:ext uri="{FF2B5EF4-FFF2-40B4-BE49-F238E27FC236}">
                <a16:creationId xmlns:a16="http://schemas.microsoft.com/office/drawing/2014/main" id="{AD286741-5903-59A0-714B-1C4C9E057430}"/>
              </a:ext>
            </a:extLst>
          </p:cNvPr>
          <p:cNvSpPr txBox="1"/>
          <p:nvPr/>
        </p:nvSpPr>
        <p:spPr>
          <a:xfrm>
            <a:off x="664760" y="6253810"/>
            <a:ext cx="7814480" cy="369332"/>
          </a:xfrm>
          <a:prstGeom prst="rect">
            <a:avLst/>
          </a:prstGeom>
          <a:noFill/>
        </p:spPr>
        <p:txBody>
          <a:bodyPr wrap="square" rtlCol="0">
            <a:spAutoFit/>
          </a:bodyPr>
          <a:lstStyle/>
          <a:p>
            <a:r>
              <a:rPr lang="cs-CZ" dirty="0"/>
              <a:t>Hledali jsme to podstatné za věcmi. Ono to však čekalo za slovy, nikoli za věcmi.</a:t>
            </a:r>
          </a:p>
        </p:txBody>
      </p:sp>
      <p:cxnSp>
        <p:nvCxnSpPr>
          <p:cNvPr id="15" name="Přímá spojnice se šipkou 14">
            <a:extLst>
              <a:ext uri="{FF2B5EF4-FFF2-40B4-BE49-F238E27FC236}">
                <a16:creationId xmlns:a16="http://schemas.microsoft.com/office/drawing/2014/main" id="{542B9208-E891-44E9-8332-A884D2631B27}"/>
              </a:ext>
            </a:extLst>
          </p:cNvPr>
          <p:cNvCxnSpPr/>
          <p:nvPr/>
        </p:nvCxnSpPr>
        <p:spPr>
          <a:xfrm>
            <a:off x="396637" y="4285902"/>
            <a:ext cx="5106823" cy="0"/>
          </a:xfrm>
          <a:prstGeom prst="straightConnector1">
            <a:avLst/>
          </a:prstGeom>
          <a:ln w="762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16" name="TextovéPole 15">
            <a:extLst>
              <a:ext uri="{FF2B5EF4-FFF2-40B4-BE49-F238E27FC236}">
                <a16:creationId xmlns:a16="http://schemas.microsoft.com/office/drawing/2014/main" id="{7F4ADE6D-4123-E69E-E282-48DB6500CDCE}"/>
              </a:ext>
            </a:extLst>
          </p:cNvPr>
          <p:cNvSpPr txBox="1"/>
          <p:nvPr/>
        </p:nvSpPr>
        <p:spPr>
          <a:xfrm>
            <a:off x="1498710" y="4318051"/>
            <a:ext cx="2244187" cy="461665"/>
          </a:xfrm>
          <a:prstGeom prst="rect">
            <a:avLst/>
          </a:prstGeom>
          <a:noFill/>
        </p:spPr>
        <p:txBody>
          <a:bodyPr wrap="square" rtlCol="0">
            <a:spAutoFit/>
          </a:bodyPr>
          <a:lstStyle/>
          <a:p>
            <a:r>
              <a:rPr lang="cs-CZ" sz="2400" dirty="0"/>
              <a:t>emanace idejí</a:t>
            </a:r>
            <a:endParaRPr lang="cs-CZ" dirty="0"/>
          </a:p>
        </p:txBody>
      </p:sp>
      <p:cxnSp>
        <p:nvCxnSpPr>
          <p:cNvPr id="17" name="Přímá spojnice se šipkou 16">
            <a:extLst>
              <a:ext uri="{FF2B5EF4-FFF2-40B4-BE49-F238E27FC236}">
                <a16:creationId xmlns:a16="http://schemas.microsoft.com/office/drawing/2014/main" id="{8384A9D0-E331-7C70-A110-20DF4F861AF9}"/>
              </a:ext>
            </a:extLst>
          </p:cNvPr>
          <p:cNvCxnSpPr>
            <a:cxnSpLocks/>
          </p:cNvCxnSpPr>
          <p:nvPr/>
        </p:nvCxnSpPr>
        <p:spPr>
          <a:xfrm flipV="1">
            <a:off x="3243610" y="1624808"/>
            <a:ext cx="946246" cy="1285215"/>
          </a:xfrm>
          <a:prstGeom prst="straightConnector1">
            <a:avLst/>
          </a:prstGeom>
          <a:ln w="762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Přímá spojnice se šipkou 20">
            <a:extLst>
              <a:ext uri="{FF2B5EF4-FFF2-40B4-BE49-F238E27FC236}">
                <a16:creationId xmlns:a16="http://schemas.microsoft.com/office/drawing/2014/main" id="{E4585C9E-154A-71A5-D2C3-D67984E1EEC5}"/>
              </a:ext>
            </a:extLst>
          </p:cNvPr>
          <p:cNvCxnSpPr>
            <a:cxnSpLocks/>
          </p:cNvCxnSpPr>
          <p:nvPr/>
        </p:nvCxnSpPr>
        <p:spPr>
          <a:xfrm flipV="1">
            <a:off x="4981422" y="1734740"/>
            <a:ext cx="0" cy="1219173"/>
          </a:xfrm>
          <a:prstGeom prst="straightConnector1">
            <a:avLst/>
          </a:prstGeom>
          <a:ln w="762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Přímá spojnice se šipkou 21">
            <a:extLst>
              <a:ext uri="{FF2B5EF4-FFF2-40B4-BE49-F238E27FC236}">
                <a16:creationId xmlns:a16="http://schemas.microsoft.com/office/drawing/2014/main" id="{DDDA70DF-5B72-5B8C-9071-7E9780AAD3A1}"/>
              </a:ext>
            </a:extLst>
          </p:cNvPr>
          <p:cNvCxnSpPr>
            <a:cxnSpLocks/>
          </p:cNvCxnSpPr>
          <p:nvPr/>
        </p:nvCxnSpPr>
        <p:spPr>
          <a:xfrm flipH="1" flipV="1">
            <a:off x="5772989" y="1669124"/>
            <a:ext cx="1125671" cy="1350404"/>
          </a:xfrm>
          <a:prstGeom prst="straightConnector1">
            <a:avLst/>
          </a:prstGeom>
          <a:ln w="76200">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26" name="TextovéPole 25">
            <a:extLst>
              <a:ext uri="{FF2B5EF4-FFF2-40B4-BE49-F238E27FC236}">
                <a16:creationId xmlns:a16="http://schemas.microsoft.com/office/drawing/2014/main" id="{9821BBE5-4385-2F46-C6B0-4E0C19FF4741}"/>
              </a:ext>
            </a:extLst>
          </p:cNvPr>
          <p:cNvSpPr txBox="1"/>
          <p:nvPr/>
        </p:nvSpPr>
        <p:spPr>
          <a:xfrm>
            <a:off x="4010164" y="1049797"/>
            <a:ext cx="1951628" cy="646331"/>
          </a:xfrm>
          <a:prstGeom prst="rect">
            <a:avLst/>
          </a:prstGeom>
          <a:noFill/>
        </p:spPr>
        <p:txBody>
          <a:bodyPr wrap="square" rtlCol="0">
            <a:spAutoFit/>
          </a:bodyPr>
          <a:lstStyle/>
          <a:p>
            <a:pPr algn="ctr"/>
            <a:r>
              <a:rPr lang="cs-CZ" sz="3600" b="1" dirty="0"/>
              <a:t>pojem</a:t>
            </a:r>
          </a:p>
        </p:txBody>
      </p:sp>
    </p:spTree>
    <p:extLst>
      <p:ext uri="{BB962C8B-B14F-4D97-AF65-F5344CB8AC3E}">
        <p14:creationId xmlns:p14="http://schemas.microsoft.com/office/powerpoint/2010/main" val="3491908269"/>
      </p:ext>
    </p:extLst>
  </p:cSld>
  <p:clrMapOvr>
    <a:masterClrMapping/>
  </p:clrMapOvr>
</p:sld>
</file>

<file path=ppt/theme/theme1.xml><?xml version="1.0" encoding="utf-8"?>
<a:theme xmlns:a="http://schemas.openxmlformats.org/drawingml/2006/main" name="Office Theme">
  <a:themeElements>
    <a:clrScheme name="Motiv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Motiv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tiv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ppt/theme/theme2.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5469</TotalTime>
  <Words>4839</Words>
  <Application>Microsoft Office PowerPoint</Application>
  <PresentationFormat>Předvádění na obrazovce (4:3)</PresentationFormat>
  <Paragraphs>404</Paragraphs>
  <Slides>74</Slides>
  <Notes>1</Notes>
  <HiddenSlides>0</HiddenSlides>
  <MMClips>0</MMClips>
  <ScaleCrop>false</ScaleCrop>
  <HeadingPairs>
    <vt:vector size="6" baseType="variant">
      <vt:variant>
        <vt:lpstr>Použitá písma</vt:lpstr>
      </vt:variant>
      <vt:variant>
        <vt:i4>6</vt:i4>
      </vt:variant>
      <vt:variant>
        <vt:lpstr>Motiv</vt:lpstr>
      </vt:variant>
      <vt:variant>
        <vt:i4>1</vt:i4>
      </vt:variant>
      <vt:variant>
        <vt:lpstr>Nadpisy snímků</vt:lpstr>
      </vt:variant>
      <vt:variant>
        <vt:i4>74</vt:i4>
      </vt:variant>
    </vt:vector>
  </HeadingPairs>
  <TitlesOfParts>
    <vt:vector size="81" baseType="lpstr">
      <vt:lpstr>Arial</vt:lpstr>
      <vt:lpstr>Book Antiqua</vt:lpstr>
      <vt:lpstr>Calibri</vt:lpstr>
      <vt:lpstr>Calibri Light</vt:lpstr>
      <vt:lpstr>Calisto MT</vt:lpstr>
      <vt:lpstr>Lucida Sans</vt:lpstr>
      <vt:lpstr>Office Theme</vt:lpstr>
      <vt:lpstr>Edukační teorie a filozofie jazyka</vt:lpstr>
      <vt:lpstr>Požadavky k zápočtu:</vt:lpstr>
      <vt:lpstr>Filozofie jazyka: Témata k výběru</vt:lpstr>
      <vt:lpstr>Prezentace aplikace PowerPoint</vt:lpstr>
      <vt:lpstr>Prezentace aplikace PowerPoint</vt:lpstr>
      <vt:lpstr>Obrat k jazyku</vt:lpstr>
      <vt:lpstr>Nominalismus a realismus</vt:lpstr>
      <vt:lpstr>Prezentace aplikace PowerPoint</vt:lpstr>
      <vt:lpstr>Prezentace aplikace PowerPoint</vt:lpstr>
      <vt:lpstr>Gottlob Frege (1848 – 1925)</vt:lpstr>
      <vt:lpstr>Prezentace aplikace PowerPoint</vt:lpstr>
      <vt:lpstr>Prezentace aplikace PowerPoint</vt:lpstr>
      <vt:lpstr>1. Analytický směr </vt:lpstr>
      <vt:lpstr>John L. Austin (1911-1960) –  pět mluvních aktů:</vt:lpstr>
      <vt:lpstr>2. Neanalytický směr </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Překlad:</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Konceptuální teorie metafory</vt:lpstr>
      <vt:lpstr>Konceptuální teorie metafory</vt:lpstr>
      <vt:lpstr>Prezentace aplikace PowerPoint</vt:lpstr>
      <vt:lpstr>Prezentace aplikace PowerPoint</vt:lpstr>
      <vt:lpstr>1. Metafora v každodenní řeči</vt:lpstr>
      <vt:lpstr>2. Stejné metafory v různých jazycích</vt:lpstr>
      <vt:lpstr>3. Stejná metafora i ve vizuálním médiu</vt:lpstr>
      <vt:lpstr>4. Vliv na nejazykové procesy</vt:lpstr>
      <vt:lpstr>Prezentace aplikace PowerPoint</vt:lpstr>
      <vt:lpstr>E. Sapir a B.L. Whorf</vt:lpstr>
      <vt:lpstr>Prezentace aplikace PowerPoint</vt:lpstr>
      <vt:lpstr>Berlin &amp; Kay, 1968</vt:lpstr>
      <vt:lpstr>Prezentace aplikace PowerPoint</vt:lpstr>
      <vt:lpstr>Lexikalizace = kategorizace</vt:lpstr>
      <vt:lpstr>Prezentace aplikace PowerPoint</vt:lpstr>
      <vt:lpstr>Prezentace aplikace PowerPoint</vt:lpstr>
      <vt:lpstr>Kategorizace v angličtině a čínštině: nádoby</vt:lpstr>
      <vt:lpstr>Angl. a čes. slovesa s významem držet </vt:lpstr>
      <vt:lpstr>Předložkový systém v mexické mixtéčtině (vše je představováno jako by to bylo na těle zvířete-kočky).</vt:lpstr>
      <vt:lpstr>Klasifikátory a gramatický rod</vt:lpstr>
      <vt:lpstr>Prezentace aplikace PowerPoint</vt:lpstr>
      <vt:lpstr>Systém číslovek:</vt:lpstr>
      <vt:lpstr>Směry:</vt:lpstr>
      <vt:lpstr>Systém času:</vt:lpstr>
      <vt:lpstr>Prezentace aplikace PowerPoint</vt:lpstr>
      <vt:lpstr>Perception of time</vt:lpstr>
      <vt:lpstr>Consequences of different time perception</vt:lpstr>
      <vt:lpstr>Prezentace aplikace PowerPoint</vt:lpstr>
      <vt:lpstr>L.S. Vygotskij a A.R. Lurija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Jan Krása</dc:creator>
  <cp:lastModifiedBy>Jan Krása</cp:lastModifiedBy>
  <cp:revision>57</cp:revision>
  <dcterms:created xsi:type="dcterms:W3CDTF">2021-03-14T13:18:58Z</dcterms:created>
  <dcterms:modified xsi:type="dcterms:W3CDTF">2024-11-26T11:53:08Z</dcterms:modified>
</cp:coreProperties>
</file>