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6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9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9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0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7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5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5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54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0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13D7-2527-4942-8F97-9524D691F39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C96784-E397-4212-8FB2-8B49501FE11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ogickaolympiada.cz/ukaz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1B690-EBF8-4515-9F24-33454899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473525"/>
            <a:ext cx="8637073" cy="2541431"/>
          </a:xfrm>
        </p:spPr>
        <p:txBody>
          <a:bodyPr/>
          <a:lstStyle/>
          <a:p>
            <a:r>
              <a:rPr lang="cs-CZ" dirty="0"/>
              <a:t>Matematické soutěže na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63576C-256A-494B-8058-4AE90BE87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116831"/>
            <a:ext cx="8637072" cy="977621"/>
          </a:xfrm>
        </p:spPr>
        <p:txBody>
          <a:bodyPr/>
          <a:lstStyle/>
          <a:p>
            <a:r>
              <a:rPr lang="cs-CZ" dirty="0"/>
              <a:t>ÚVODNÍ INFORMACE</a:t>
            </a:r>
          </a:p>
        </p:txBody>
      </p:sp>
    </p:spTree>
    <p:extLst>
      <p:ext uri="{BB962C8B-B14F-4D97-AF65-F5344CB8AC3E}">
        <p14:creationId xmlns:p14="http://schemas.microsoft.com/office/powerpoint/2010/main" val="292999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7D674-E41F-4B4B-9BFA-54D3B805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soutěže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B922A-2212-4E7C-8D8A-66D8B6B2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Pangea – 4. až 9. třída ZŠ, úlohy ze života</a:t>
            </a:r>
          </a:p>
          <a:p>
            <a:r>
              <a:rPr lang="cs-CZ" dirty="0"/>
              <a:t>BRLOH (Brněnská logická hra) – týmová hra pro žáky ZŠ, převážně online</a:t>
            </a:r>
          </a:p>
          <a:p>
            <a:r>
              <a:rPr lang="cs-CZ" dirty="0" err="1"/>
              <a:t>MaSo</a:t>
            </a:r>
            <a:r>
              <a:rPr lang="cs-CZ" dirty="0"/>
              <a:t> (Matematická soutěž) – týmová hra pro žáky 6. až 9. tříd ZŠ</a:t>
            </a:r>
          </a:p>
          <a:p>
            <a:r>
              <a:rPr lang="cs-CZ" dirty="0" err="1"/>
              <a:t>KoMáR</a:t>
            </a:r>
            <a:r>
              <a:rPr lang="cs-CZ" dirty="0"/>
              <a:t> – korespondenční seminář pro žáky 2. stupně ZŠ</a:t>
            </a:r>
          </a:p>
          <a:p>
            <a:r>
              <a:rPr lang="cs-CZ" dirty="0"/>
              <a:t>Náboj Junior – týmová soutěž pro žáky 2. stupně ZŠ</a:t>
            </a:r>
          </a:p>
          <a:p>
            <a:r>
              <a:rPr lang="cs-CZ" dirty="0"/>
              <a:t>Jáma lvová – korespondenční soutěž na pomezí matematiky a informatiky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42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AA14C-908B-4510-1F28-0FC8ABA4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12DC6-401C-98CA-C686-341D76BAE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73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ABB33-CAA6-477D-A731-74A0C858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 se budeme zabývat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CF7C9-7878-4DD2-B3ED-E07D30027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Matematická olympiáda</a:t>
            </a:r>
          </a:p>
          <a:p>
            <a:r>
              <a:rPr lang="cs-CZ" dirty="0"/>
              <a:t>Matematický klokan</a:t>
            </a:r>
          </a:p>
          <a:p>
            <a:r>
              <a:rPr lang="cs-CZ" dirty="0" err="1"/>
              <a:t>Pythagoriáda</a:t>
            </a:r>
            <a:endParaRPr lang="cs-CZ" dirty="0"/>
          </a:p>
          <a:p>
            <a:r>
              <a:rPr lang="cs-CZ" dirty="0"/>
              <a:t>Logická olympiáda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24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5D0C6-4C27-4BDE-9D8E-36A6FEFF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Matematická olympiáda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23DA77-4A99-461B-BB39-1DD29BB25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Vysoká náročnost</a:t>
            </a:r>
          </a:p>
          <a:p>
            <a:r>
              <a:rPr lang="cs-CZ" dirty="0"/>
              <a:t>Úrovně Z5, Z6, Z7, Z8, Z9 (na SŠ navazuje C, B, A)</a:t>
            </a:r>
          </a:p>
          <a:p>
            <a:r>
              <a:rPr lang="cs-CZ" dirty="0"/>
              <a:t>Návaznost na mezinárodní MO (světová, evropská, evropská dívčí)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V IMO reprezentuje </a:t>
            </a:r>
            <a:r>
              <a:rPr lang="cs-CZ" dirty="0">
                <a:effectLst/>
              </a:rPr>
              <a:t>Českou</a:t>
            </a:r>
            <a:r>
              <a:rPr lang="cs-CZ" dirty="0">
                <a:effectLst/>
                <a:latin typeface="Times New Roman" panose="02020603050405020304" pitchFamily="18" charset="0"/>
              </a:rPr>
              <a:t> republiku osmičlenné družstvo, které tvoří šest soutěžících </a:t>
            </a:r>
            <a:br>
              <a:rPr lang="cs-CZ" dirty="0"/>
            </a:br>
            <a:r>
              <a:rPr lang="cs-CZ" dirty="0">
                <a:effectLst/>
                <a:latin typeface="Times New Roman" panose="02020603050405020304" pitchFamily="18" charset="0"/>
              </a:rPr>
              <a:t>ústředního kola kategorie A, hlavní vedoucí a pedagogický vedoucí</a:t>
            </a:r>
          </a:p>
          <a:p>
            <a:r>
              <a:rPr lang="cs-CZ" dirty="0">
                <a:latin typeface="Times New Roman" panose="02020603050405020304" pitchFamily="18" charset="0"/>
              </a:rPr>
              <a:t>Soustředění pro nejúspěšnější řešitele kategorií C, B, A</a:t>
            </a:r>
          </a:p>
          <a:p>
            <a:r>
              <a:rPr lang="cs-CZ" dirty="0">
                <a:latin typeface="Times New Roman" panose="02020603050405020304" pitchFamily="18" charset="0"/>
              </a:rPr>
              <a:t>Organizuje MŠMT spolu s JČMF, letos 74. ročník </a:t>
            </a:r>
            <a:endParaRPr lang="cs-CZ" dirty="0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54CB990E-0D3D-46B0-8D7D-A55FC72E0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79" y="391693"/>
            <a:ext cx="2540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57829-77B2-4B2D-A7B5-A61F5B15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Matematická olympiáda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2803B-59BE-4BE2-9E07-9318138B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EA654F-B1AA-416A-BCC6-FE6D5E457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27030" r="21233" b="50000"/>
          <a:stretch/>
        </p:blipFill>
        <p:spPr>
          <a:xfrm>
            <a:off x="632842" y="1525020"/>
            <a:ext cx="10579633" cy="22818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E42321-47B0-4015-9360-57035FDF4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1" t="35017" r="22272" b="45589"/>
          <a:stretch/>
        </p:blipFill>
        <p:spPr>
          <a:xfrm>
            <a:off x="364988" y="3995355"/>
            <a:ext cx="11162470" cy="20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57829-77B2-4B2D-A7B5-A61F5B15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Matematická olympiáda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2803B-59BE-4BE2-9E07-9318138B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6D2B37-F5C4-4E58-A581-09ED664CE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70" t="18990" r="27273" b="71851"/>
          <a:stretch/>
        </p:blipFill>
        <p:spPr>
          <a:xfrm>
            <a:off x="831271" y="1570182"/>
            <a:ext cx="7513225" cy="11637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F9D2C6-780F-462C-869B-C7B577548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7" t="31111" r="27349" b="52323"/>
          <a:stretch/>
        </p:blipFill>
        <p:spPr>
          <a:xfrm>
            <a:off x="831270" y="2895942"/>
            <a:ext cx="7528115" cy="21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2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00ADA-8F05-4225-99F8-06944BC6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Matematický klokan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C693C1-CBC8-4B17-9C86-1879BFAB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91544"/>
            <a:ext cx="7393502" cy="345061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Kategorie cvrček (2.-3. ZŠ), klokánek (4.-5. ZŠ), benjamín (6.-7. ZŠ),  kadet (8.-9. ZŠ),  junior (1.-2. SŠ) a student (3.-4. SŠ)</a:t>
            </a:r>
          </a:p>
          <a:p>
            <a:r>
              <a:rPr lang="cs-CZ" dirty="0"/>
              <a:t>Pořádáno v jednom termínu (březen)</a:t>
            </a:r>
          </a:p>
          <a:p>
            <a:r>
              <a:rPr lang="cs-CZ" dirty="0"/>
              <a:t>Časový limit 60 minut (cvrček a klokánek) nebo 75 minut (ostatní kategorie, 30 úloh), za chybu se odečítá bod</a:t>
            </a:r>
          </a:p>
          <a:p>
            <a:r>
              <a:rPr lang="cs-CZ" dirty="0"/>
              <a:t>Organizuje Univerzita Palackého v Olomouci, letos 29. ročník</a:t>
            </a:r>
          </a:p>
        </p:txBody>
      </p:sp>
      <p:pic>
        <p:nvPicPr>
          <p:cNvPr id="7" name="Obrázek 6" descr="Obsah obrázku text, silueta&#10;&#10;Popis byl vytvořen automaticky">
            <a:extLst>
              <a:ext uri="{FF2B5EF4-FFF2-40B4-BE49-F238E27FC236}">
                <a16:creationId xmlns:a16="http://schemas.microsoft.com/office/drawing/2014/main" id="{A34E4A15-7AFF-4420-A2F5-AAC26783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81" y="248149"/>
            <a:ext cx="2973195" cy="27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00ADA-8F05-4225-99F8-06944BC6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Matematický klokan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C693C1-CBC8-4B17-9C86-1879BFAB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91544"/>
            <a:ext cx="7393502" cy="345061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Klokánek (4.-5. ZŠ), 2020</a:t>
            </a:r>
            <a:endParaRPr lang="cs-CZ" dirty="0"/>
          </a:p>
        </p:txBody>
      </p:sp>
      <p:pic>
        <p:nvPicPr>
          <p:cNvPr id="7" name="Obrázek 6" descr="Obsah obrázku text, silueta&#10;&#10;Popis byl vytvořen automaticky">
            <a:extLst>
              <a:ext uri="{FF2B5EF4-FFF2-40B4-BE49-F238E27FC236}">
                <a16:creationId xmlns:a16="http://schemas.microsoft.com/office/drawing/2014/main" id="{A34E4A15-7AFF-4420-A2F5-AAC26783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81" y="248149"/>
            <a:ext cx="2973195" cy="27930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398659-925B-42AF-8254-042393973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62626" r="26894" b="15720"/>
          <a:stretch/>
        </p:blipFill>
        <p:spPr>
          <a:xfrm>
            <a:off x="988291" y="2918690"/>
            <a:ext cx="7489477" cy="26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8BE7A-C584-4659-B500-8A48FFE2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Pythagoriáda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23C6D-DEEB-4168-B60C-D720EB54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Kategorie pro 6., 7., 8. a 9. ročník</a:t>
            </a:r>
          </a:p>
          <a:p>
            <a:r>
              <a:rPr lang="cs-CZ" dirty="0"/>
              <a:t>Školní kolo v říjnu (21. – 25.), okresní v listopadu</a:t>
            </a:r>
          </a:p>
          <a:p>
            <a:r>
              <a:rPr lang="cs-CZ" dirty="0"/>
              <a:t>Časový limit 60 minut (15 úloh), body se neodečítají</a:t>
            </a:r>
          </a:p>
          <a:p>
            <a:r>
              <a:rPr lang="cs-CZ" dirty="0"/>
              <a:t>Pořádá ZŠ Brno Sirotkova, letos 47. ročník</a:t>
            </a:r>
          </a:p>
          <a:p>
            <a:endParaRPr lang="cs-CZ" dirty="0"/>
          </a:p>
          <a:p>
            <a:r>
              <a:rPr lang="cs-CZ" dirty="0"/>
              <a:t>2019, 8. ročník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7603-BCCF-4DDE-BA65-82496D2A9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28" y="58155"/>
            <a:ext cx="3512205" cy="24281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4E017E-78C9-422D-BE38-119F6F546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51" t="64593" r="25152" b="21616"/>
          <a:stretch/>
        </p:blipFill>
        <p:spPr>
          <a:xfrm>
            <a:off x="1348508" y="4893762"/>
            <a:ext cx="8150626" cy="1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485C-17FD-4358-952B-EFC23641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Logická olympiáda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0C273-6656-4931-ADEE-19612045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Kategorie MŠ, A1 (1. ZŠ),  A2 (2. ZŠ),  A (3.-5. ZŠ), B (6.-9. ZŠ) a C (1.-4. SŠ)</a:t>
            </a:r>
          </a:p>
          <a:p>
            <a:r>
              <a:rPr lang="cs-CZ" dirty="0"/>
              <a:t>Základní kolo: </a:t>
            </a:r>
            <a:r>
              <a:rPr lang="pl-PL" dirty="0">
                <a:effectLst/>
              </a:rPr>
              <a:t>15 minut pro kategorii MŠ, 20 minut pro kategorii A1 a A2, 30 minut pro kategorie A a B a 35 minut pro kategorii C</a:t>
            </a:r>
          </a:p>
          <a:p>
            <a:r>
              <a:rPr lang="pl-PL" dirty="0"/>
              <a:t>Pro MŠ okresní kolo, pro A, B, C krajské kolo a finále </a:t>
            </a:r>
          </a:p>
          <a:p>
            <a:r>
              <a:rPr lang="pl-PL" dirty="0"/>
              <a:t>Pořádá Mensa ČR, letos 17. ročník</a:t>
            </a:r>
          </a:p>
          <a:p>
            <a:r>
              <a:rPr lang="cs-CZ" dirty="0">
                <a:hlinkClick r:id="rId2"/>
              </a:rPr>
              <a:t>https://www.logickaolympiada.cz/ukazky/</a:t>
            </a:r>
            <a:endParaRPr lang="pl-PL" dirty="0"/>
          </a:p>
          <a:p>
            <a:endParaRPr lang="cs-CZ" dirty="0"/>
          </a:p>
        </p:txBody>
      </p:sp>
      <p:pic>
        <p:nvPicPr>
          <p:cNvPr id="1026" name="Picture 2" descr="Logická olympiáda už dvanáctým rokem odhaluje skryté talenty - Novinky.cz">
            <a:extLst>
              <a:ext uri="{FF2B5EF4-FFF2-40B4-BE49-F238E27FC236}">
                <a16:creationId xmlns:a16="http://schemas.microsoft.com/office/drawing/2014/main" id="{73AD39ED-AD72-4C6F-A158-E9522F60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34" y="94722"/>
            <a:ext cx="2915720" cy="16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68C2C8-87C4-466E-A29D-5A4340693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3" t="23031" r="44924" b="70607"/>
          <a:stretch/>
        </p:blipFill>
        <p:spPr>
          <a:xfrm>
            <a:off x="1274616" y="4941728"/>
            <a:ext cx="10505951" cy="10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1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5DB02F537614FB66EB71B0726DE94" ma:contentTypeVersion="16" ma:contentTypeDescription="Vytvoří nový dokument" ma:contentTypeScope="" ma:versionID="7d34e39bc610292c536b2a093b205d8e">
  <xsd:schema xmlns:xsd="http://www.w3.org/2001/XMLSchema" xmlns:xs="http://www.w3.org/2001/XMLSchema" xmlns:p="http://schemas.microsoft.com/office/2006/metadata/properties" xmlns:ns3="aead6d3a-feb0-4a8c-9062-9bbd8c74d735" xmlns:ns4="a248b50f-04c3-43c7-88f4-d651881e6eee" targetNamespace="http://schemas.microsoft.com/office/2006/metadata/properties" ma:root="true" ma:fieldsID="acbe9419b13a5d4c84f80b476b392cf4" ns3:_="" ns4:_="">
    <xsd:import namespace="aead6d3a-feb0-4a8c-9062-9bbd8c74d735"/>
    <xsd:import namespace="a248b50f-04c3-43c7-88f4-d651881e6e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d6d3a-feb0-4a8c-9062-9bbd8c74d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8b50f-04c3-43c7-88f4-d651881e6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ad6d3a-feb0-4a8c-9062-9bbd8c74d735" xsi:nil="true"/>
  </documentManagement>
</p:properties>
</file>

<file path=customXml/itemProps1.xml><?xml version="1.0" encoding="utf-8"?>
<ds:datastoreItem xmlns:ds="http://schemas.openxmlformats.org/officeDocument/2006/customXml" ds:itemID="{D8CF8672-5348-47EB-98CD-16885F888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9542C6-01D7-4B9B-85A5-FB8A7ADDA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d6d3a-feb0-4a8c-9062-9bbd8c74d735"/>
    <ds:schemaRef ds:uri="a248b50f-04c3-43c7-88f4-d651881e6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28025F-757E-41B4-B46F-CFD00DC7578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aead6d3a-feb0-4a8c-9062-9bbd8c74d735"/>
    <ds:schemaRef ds:uri="http://purl.org/dc/elements/1.1/"/>
    <ds:schemaRef ds:uri="http://schemas.microsoft.com/office/2006/metadata/properties"/>
    <ds:schemaRef ds:uri="a248b50f-04c3-43c7-88f4-d651881e6ee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180</TotalTime>
  <Words>440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Times New Roman</vt:lpstr>
      <vt:lpstr>Galerie</vt:lpstr>
      <vt:lpstr>Matematické soutěže na ZŠ</vt:lpstr>
      <vt:lpstr>Čím se budeme zabývat</vt:lpstr>
      <vt:lpstr>Matematická olympiáda</vt:lpstr>
      <vt:lpstr>Matematická olympiáda</vt:lpstr>
      <vt:lpstr>Matematická olympiáda</vt:lpstr>
      <vt:lpstr>Matematický klokan</vt:lpstr>
      <vt:lpstr>Matematický klokan</vt:lpstr>
      <vt:lpstr>Pythagoriáda</vt:lpstr>
      <vt:lpstr>Logická olympiáda</vt:lpstr>
      <vt:lpstr>Další soutěže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Matematické soutěže na ZŠ</dc:title>
  <dc:creator>Petra Bušková</dc:creator>
  <cp:lastModifiedBy>Lektor</cp:lastModifiedBy>
  <cp:revision>5</cp:revision>
  <dcterms:created xsi:type="dcterms:W3CDTF">2021-09-22T14:33:15Z</dcterms:created>
  <dcterms:modified xsi:type="dcterms:W3CDTF">2024-09-23T07:50:10Z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0x01010074C5DB02F537614FB66EB71B0726DE94</vt:lpwstr>
  </property>
</Properties>
</file>