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</p:sldMasterIdLst>
  <p:notesMasterIdLst>
    <p:notesMasterId r:id="rId25"/>
  </p:notesMasterIdLst>
  <p:handoutMasterIdLst>
    <p:handoutMasterId r:id="rId26"/>
  </p:handoutMasterIdLst>
  <p:sldIdLst>
    <p:sldId id="256" r:id="rId5"/>
    <p:sldId id="327" r:id="rId6"/>
    <p:sldId id="329" r:id="rId7"/>
    <p:sldId id="261" r:id="rId8"/>
    <p:sldId id="330" r:id="rId9"/>
    <p:sldId id="328" r:id="rId10"/>
    <p:sldId id="332" r:id="rId11"/>
    <p:sldId id="331" r:id="rId12"/>
    <p:sldId id="333" r:id="rId13"/>
    <p:sldId id="334" r:id="rId14"/>
    <p:sldId id="335" r:id="rId15"/>
    <p:sldId id="337" r:id="rId16"/>
    <p:sldId id="338" r:id="rId17"/>
    <p:sldId id="339" r:id="rId18"/>
    <p:sldId id="340" r:id="rId19"/>
    <p:sldId id="341" r:id="rId20"/>
    <p:sldId id="343" r:id="rId21"/>
    <p:sldId id="344" r:id="rId22"/>
    <p:sldId id="345" r:id="rId23"/>
    <p:sldId id="320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F7300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203DC1-D1F8-62F2-4272-C3746FECDF70}" v="18" dt="2024-09-09T11:57:39.1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58" autoAdjust="0"/>
    <p:restoredTop sz="96270" autoAdjust="0"/>
  </p:normalViewPr>
  <p:slideViewPr>
    <p:cSldViewPr snapToGrid="0">
      <p:cViewPr varScale="1">
        <p:scale>
          <a:sx n="128" d="100"/>
          <a:sy n="128" d="100"/>
        </p:scale>
        <p:origin x="774" y="12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D816079F-E2A1-904D-9C9C-7B3F5A32F2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8799" cy="106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251D8E84-EA85-D448-8EE9-B92099C662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DDD67FDD-68E4-9143-A194-D74F4F4334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Grafický objekt 8">
            <a:extLst>
              <a:ext uri="{FF2B5EF4-FFF2-40B4-BE49-F238E27FC236}">
                <a16:creationId xmlns:a16="http://schemas.microsoft.com/office/drawing/2014/main" id="{186904FF-55B2-814C-8503-8F750F237D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8799" cy="106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8">
            <a:extLst>
              <a:ext uri="{FF2B5EF4-FFF2-40B4-BE49-F238E27FC236}">
                <a16:creationId xmlns:a16="http://schemas.microsoft.com/office/drawing/2014/main" id="{B7EC3E44-60F5-6142-B879-7DD80C1E9E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8799" cy="106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Grafický objekt 8">
            <a:extLst>
              <a:ext uri="{FF2B5EF4-FFF2-40B4-BE49-F238E27FC236}">
                <a16:creationId xmlns:a16="http://schemas.microsoft.com/office/drawing/2014/main" id="{635A6DBC-DB80-9647-B267-17E9A9A8AC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8799" cy="106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PED slide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544C2213-2481-1D43-98DB-CC9BFF1400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EC4C054D-8847-4544-A33E-5A3C9D61CA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2EA4BEBC-4725-FD40-B35B-C5DA2AE861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id="{F2FF03BB-F110-334E-898B-290BDFB038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1C29E400-CAA5-674E-9459-BC525406BC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3D58DA1E-D4AA-1745-BD9C-9936872A38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EEE79ECB-0EA4-104B-A13F-5D5F2D5F05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68945D16-ACF8-1547-8B5D-C0873A6FBA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mailto:dosedla@ped.muni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mysleni.cz/ucebnic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2606131"/>
            <a:ext cx="8521200" cy="13303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cs typeface="Arial"/>
              </a:rPr>
              <a:t>Robotics in STEM EDU in Czech Curriculum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7" y="4240580"/>
            <a:ext cx="8521200" cy="698497"/>
          </a:xfrm>
        </p:spPr>
        <p:txBody>
          <a:bodyPr/>
          <a:lstStyle/>
          <a:p>
            <a:r>
              <a:rPr lang="cs-CZ" dirty="0"/>
              <a:t>Mgr. Karel Picka, Ph.D.</a:t>
            </a:r>
          </a:p>
          <a:p>
            <a:endParaRPr lang="cs-CZ" dirty="0"/>
          </a:p>
          <a:p>
            <a:r>
              <a:rPr lang="en-US" dirty="0"/>
              <a:t>Department of Technical and Information Education</a:t>
            </a:r>
            <a:endParaRPr lang="cs-CZ" dirty="0"/>
          </a:p>
          <a:p>
            <a:r>
              <a:rPr lang="cs-CZ" dirty="0" err="1"/>
              <a:t>Faculty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Education</a:t>
            </a:r>
            <a:endParaRPr lang="cs-CZ" dirty="0"/>
          </a:p>
          <a:p>
            <a:r>
              <a:rPr lang="cs-CZ" dirty="0"/>
              <a:t>Masaryk University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938" y="4335149"/>
            <a:ext cx="2879488" cy="2315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Bee bot/Blue bot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Step robot</a:t>
            </a:r>
          </a:p>
          <a:p>
            <a:r>
              <a:rPr lang="cs-CZ" dirty="0"/>
              <a:t>Very </a:t>
            </a:r>
            <a:r>
              <a:rPr lang="cs-CZ" dirty="0" err="1"/>
              <a:t>easy</a:t>
            </a:r>
            <a:r>
              <a:rPr lang="cs-CZ" dirty="0"/>
              <a:t> to handle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younger</a:t>
            </a:r>
            <a:r>
              <a:rPr lang="cs-CZ" dirty="0"/>
              <a:t> </a:t>
            </a:r>
            <a:r>
              <a:rPr lang="cs-CZ" dirty="0" err="1"/>
              <a:t>kids</a:t>
            </a:r>
            <a:endParaRPr lang="cs-CZ" dirty="0"/>
          </a:p>
          <a:p>
            <a:r>
              <a:rPr lang="cs-CZ" dirty="0"/>
              <a:t>No </a:t>
            </a:r>
            <a:r>
              <a:rPr lang="cs-CZ" dirty="0" err="1"/>
              <a:t>need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computer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tablet/</a:t>
            </a:r>
            <a:r>
              <a:rPr lang="cs-CZ" dirty="0" err="1"/>
              <a:t>smartphone</a:t>
            </a:r>
            <a:endParaRPr lang="cs-CZ" dirty="0"/>
          </a:p>
          <a:p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help</a:t>
            </a:r>
            <a:r>
              <a:rPr lang="cs-CZ" dirty="0"/>
              <a:t> </a:t>
            </a:r>
            <a:r>
              <a:rPr lang="cs-CZ" dirty="0" err="1"/>
              <a:t>teach</a:t>
            </a:r>
            <a:r>
              <a:rPr lang="cs-CZ" dirty="0"/>
              <a:t> basic </a:t>
            </a:r>
            <a:r>
              <a:rPr lang="cs-CZ" dirty="0" err="1"/>
              <a:t>algoritmisation</a:t>
            </a:r>
            <a:r>
              <a:rPr lang="cs-CZ" dirty="0"/>
              <a:t> </a:t>
            </a:r>
            <a:r>
              <a:rPr lang="cs-CZ" dirty="0" err="1"/>
              <a:t>even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very </a:t>
            </a:r>
            <a:r>
              <a:rPr lang="cs-CZ" dirty="0" err="1"/>
              <a:t>young</a:t>
            </a:r>
            <a:r>
              <a:rPr lang="cs-CZ" dirty="0"/>
              <a:t> </a:t>
            </a:r>
            <a:r>
              <a:rPr lang="cs-CZ" dirty="0" err="1"/>
              <a:t>kids</a:t>
            </a:r>
            <a:endParaRPr lang="cs-CZ" dirty="0"/>
          </a:p>
          <a:p>
            <a:r>
              <a:rPr lang="cs-CZ" dirty="0"/>
              <a:t>Lot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materials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B909024-055D-4231-A69F-8CCB7305CFD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369" y="3578469"/>
            <a:ext cx="3873039" cy="2576215"/>
          </a:xfrm>
          <a:prstGeom prst="rect">
            <a:avLst/>
          </a:prstGeom>
        </p:spPr>
      </p:pic>
      <p:pic>
        <p:nvPicPr>
          <p:cNvPr id="3076" name="Picture 4" descr="Blue-B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12" y="3551393"/>
            <a:ext cx="2630365" cy="263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524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Ozobot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programmed</a:t>
            </a:r>
            <a:r>
              <a:rPr lang="cs-CZ" dirty="0"/>
              <a:t> on </a:t>
            </a:r>
            <a:r>
              <a:rPr lang="cs-CZ" dirty="0" err="1"/>
              <a:t>paper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via </a:t>
            </a:r>
            <a:r>
              <a:rPr lang="cs-CZ" dirty="0" err="1"/>
              <a:t>computer</a:t>
            </a:r>
            <a:r>
              <a:rPr lang="cs-CZ" dirty="0"/>
              <a:t>/tablet</a:t>
            </a:r>
          </a:p>
          <a:p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read</a:t>
            </a:r>
            <a:r>
              <a:rPr lang="cs-CZ" dirty="0"/>
              <a:t> </a:t>
            </a:r>
            <a:r>
              <a:rPr lang="cs-CZ" dirty="0" err="1"/>
              <a:t>codes</a:t>
            </a:r>
            <a:r>
              <a:rPr lang="cs-CZ" dirty="0"/>
              <a:t> made by </a:t>
            </a:r>
            <a:r>
              <a:rPr lang="cs-CZ" dirty="0" err="1"/>
              <a:t>colour</a:t>
            </a:r>
            <a:r>
              <a:rPr lang="cs-CZ" dirty="0"/>
              <a:t> </a:t>
            </a:r>
            <a:r>
              <a:rPr lang="cs-CZ" dirty="0" err="1"/>
              <a:t>markers</a:t>
            </a:r>
            <a:r>
              <a:rPr lang="cs-CZ" dirty="0"/>
              <a:t> on </a:t>
            </a:r>
            <a:r>
              <a:rPr lang="cs-CZ" dirty="0" err="1"/>
              <a:t>paper</a:t>
            </a:r>
            <a:endParaRPr lang="cs-CZ" dirty="0"/>
          </a:p>
          <a:p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programed</a:t>
            </a:r>
            <a:r>
              <a:rPr lang="cs-CZ" dirty="0"/>
              <a:t> by </a:t>
            </a:r>
            <a:r>
              <a:rPr lang="en-US" dirty="0"/>
              <a:t>visual programming language based on </a:t>
            </a:r>
            <a:r>
              <a:rPr lang="en-US" dirty="0" err="1"/>
              <a:t>Blockly</a:t>
            </a:r>
            <a:endParaRPr lang="cs-CZ" dirty="0"/>
          </a:p>
        </p:txBody>
      </p:sp>
      <p:pic>
        <p:nvPicPr>
          <p:cNvPr id="4098" name="Picture 2" descr="Ozobot Washable Color Code Markers for Evo and Bit Pack of 4 | Rapid On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44" y="3538514"/>
            <a:ext cx="3196056" cy="319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hat's New in OzoBlockly Mode 5? | Ozob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456" y="3257987"/>
            <a:ext cx="5402595" cy="270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Ozobot Evo Školní sada od 98 518 Kč - Zbozi.c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100" y="-173650"/>
            <a:ext cx="2238875" cy="22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078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Dash</a:t>
            </a:r>
            <a:r>
              <a:rPr lang="cs-CZ" dirty="0"/>
              <a:t> &amp; </a:t>
            </a:r>
            <a:r>
              <a:rPr lang="cs-CZ" dirty="0" err="1"/>
              <a:t>Dot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Programmable via several tablet/phone apps</a:t>
            </a:r>
            <a:endParaRPr lang="cs-CZ" dirty="0"/>
          </a:p>
          <a:p>
            <a:endParaRPr lang="cs-CZ" dirty="0"/>
          </a:p>
          <a:p>
            <a:r>
              <a:rPr lang="en-US" dirty="0"/>
              <a:t>Uses block programming but also its own interesting visual programming language</a:t>
            </a:r>
            <a:endParaRPr lang="cs-CZ" dirty="0"/>
          </a:p>
        </p:txBody>
      </p:sp>
      <p:pic>
        <p:nvPicPr>
          <p:cNvPr id="6146" name="Picture 2" descr="Dash rob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662" y="66512"/>
            <a:ext cx="2072298" cy="200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3210600"/>
            <a:ext cx="501015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30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LEGO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LEGO </a:t>
            </a:r>
            <a:r>
              <a:rPr lang="en-US" dirty="0" err="1"/>
              <a:t>WeDo</a:t>
            </a:r>
            <a:r>
              <a:rPr lang="en-US" dirty="0"/>
              <a:t> has established itself for lower primary schools</a:t>
            </a:r>
            <a:endParaRPr lang="cs-CZ" dirty="0"/>
          </a:p>
          <a:p>
            <a:endParaRPr lang="cs-CZ" dirty="0"/>
          </a:p>
          <a:p>
            <a:r>
              <a:rPr lang="en-US" dirty="0"/>
              <a:t>Today, it is being replaced by other programmable Lego, but an official textbook accredited by the Ministry of Education has been created for the popular </a:t>
            </a:r>
            <a:r>
              <a:rPr lang="en-US" dirty="0" err="1"/>
              <a:t>WeDo</a:t>
            </a:r>
            <a:r>
              <a:rPr lang="cs-CZ" dirty="0"/>
              <a:t> in past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so </a:t>
            </a:r>
            <a:r>
              <a:rPr lang="cs-CZ" dirty="0" err="1"/>
              <a:t>years</a:t>
            </a:r>
            <a:endParaRPr lang="cs-CZ" dirty="0"/>
          </a:p>
        </p:txBody>
      </p:sp>
      <p:pic>
        <p:nvPicPr>
          <p:cNvPr id="7170" name="Picture 2" descr="LEGO® Education WeDo 2.0 Core Set - 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415" y="3452806"/>
            <a:ext cx="3719090" cy="281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983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students</a:t>
            </a:r>
            <a:r>
              <a:rPr lang="cs-CZ" dirty="0"/>
              <a:t> </a:t>
            </a:r>
            <a:r>
              <a:rPr lang="cs-CZ" dirty="0" err="1"/>
              <a:t>encounter</a:t>
            </a:r>
            <a:r>
              <a:rPr lang="cs-CZ" dirty="0"/>
              <a:t>?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300" dirty="0" err="1"/>
              <a:t>Upper</a:t>
            </a:r>
            <a:r>
              <a:rPr lang="cs-CZ" sz="3300" dirty="0"/>
              <a:t> </a:t>
            </a:r>
            <a:r>
              <a:rPr lang="cs-CZ" sz="3300" dirty="0" err="1"/>
              <a:t>Elementary</a:t>
            </a:r>
            <a:endParaRPr lang="cs-CZ" sz="3300" dirty="0"/>
          </a:p>
          <a:p>
            <a:r>
              <a:rPr lang="cs-CZ" sz="3300" dirty="0" err="1"/>
              <a:t>Examples</a:t>
            </a:r>
            <a:r>
              <a:rPr lang="cs-CZ" sz="3300" dirty="0"/>
              <a:t> </a:t>
            </a:r>
            <a:r>
              <a:rPr lang="cs-CZ" sz="3300" dirty="0" err="1"/>
              <a:t>of</a:t>
            </a:r>
            <a:r>
              <a:rPr lang="cs-CZ" sz="3300" dirty="0"/>
              <a:t> </a:t>
            </a:r>
            <a:r>
              <a:rPr lang="cs-CZ" sz="3300" dirty="0" err="1"/>
              <a:t>robotics</a:t>
            </a:r>
            <a:endParaRPr lang="cs-CZ" sz="3300" dirty="0"/>
          </a:p>
        </p:txBody>
      </p:sp>
      <p:pic>
        <p:nvPicPr>
          <p:cNvPr id="13314" name="Picture 2" descr="Manage coding lessons with micro:bit classroom | micro:b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477" y="3464170"/>
            <a:ext cx="4197327" cy="279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66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Ozobot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Same as </a:t>
            </a:r>
            <a:r>
              <a:rPr lang="cs-CZ" dirty="0" err="1"/>
              <a:t>above</a:t>
            </a:r>
            <a:r>
              <a:rPr lang="cs-CZ" dirty="0"/>
              <a:t>, but </a:t>
            </a:r>
            <a:r>
              <a:rPr lang="cs-CZ" dirty="0" err="1"/>
              <a:t>with</a:t>
            </a:r>
            <a:r>
              <a:rPr lang="cs-CZ" dirty="0"/>
              <a:t> more </a:t>
            </a:r>
            <a:r>
              <a:rPr lang="cs-CZ" dirty="0" err="1"/>
              <a:t>focus</a:t>
            </a:r>
            <a:r>
              <a:rPr lang="cs-CZ" dirty="0"/>
              <a:t> on </a:t>
            </a:r>
            <a:r>
              <a:rPr lang="cs-CZ" dirty="0" err="1"/>
              <a:t>programming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higher</a:t>
            </a:r>
            <a:r>
              <a:rPr lang="cs-CZ" dirty="0"/>
              <a:t> </a:t>
            </a:r>
            <a:r>
              <a:rPr lang="cs-CZ" dirty="0" err="1"/>
              <a:t>levels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visual</a:t>
            </a:r>
            <a:r>
              <a:rPr lang="cs-CZ" dirty="0"/>
              <a:t> </a:t>
            </a:r>
            <a:r>
              <a:rPr lang="cs-CZ" dirty="0" err="1"/>
              <a:t>coding</a:t>
            </a:r>
            <a:r>
              <a:rPr lang="cs-CZ" dirty="0"/>
              <a:t> and not so much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paper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markers</a:t>
            </a:r>
            <a:endParaRPr lang="cs-CZ" dirty="0"/>
          </a:p>
        </p:txBody>
      </p:sp>
      <p:pic>
        <p:nvPicPr>
          <p:cNvPr id="8194" name="Picture 2" descr="Ozobot Simulator: Enable Coding Experiences Anyw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177" y="2635309"/>
            <a:ext cx="5683006" cy="319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154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Micro:bit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 </a:t>
            </a:r>
            <a:r>
              <a:rPr lang="en-US" dirty="0"/>
              <a:t>small</a:t>
            </a:r>
            <a:r>
              <a:rPr lang="cs-CZ" dirty="0"/>
              <a:t> </a:t>
            </a:r>
            <a:r>
              <a:rPr lang="en-US" dirty="0"/>
              <a:t>single-board computer for programming and electronics education</a:t>
            </a:r>
          </a:p>
          <a:p>
            <a:r>
              <a:rPr lang="en-US" dirty="0"/>
              <a:t>includes various sensors, such as an accelerometer, magnetometer, and LED display</a:t>
            </a:r>
            <a:endParaRPr lang="cs-CZ" dirty="0"/>
          </a:p>
          <a:p>
            <a:r>
              <a:rPr lang="en-US" b="1" dirty="0"/>
              <a:t>Programmable:</a:t>
            </a:r>
            <a:r>
              <a:rPr lang="en-US" dirty="0"/>
              <a:t> </a:t>
            </a:r>
            <a:r>
              <a:rPr lang="en-US" dirty="0" err="1"/>
              <a:t>Micro:bit</a:t>
            </a:r>
            <a:r>
              <a:rPr lang="en-US" dirty="0"/>
              <a:t> can be programmed in various programming languages, including </a:t>
            </a:r>
            <a:r>
              <a:rPr lang="en-US" dirty="0" err="1"/>
              <a:t>Blockly</a:t>
            </a:r>
            <a:r>
              <a:rPr lang="en-US" dirty="0"/>
              <a:t>, JavaScript, and Python, making it versatile for use in education at different levels.</a:t>
            </a:r>
          </a:p>
          <a:p>
            <a:endParaRPr lang="cs-CZ" dirty="0"/>
          </a:p>
        </p:txBody>
      </p:sp>
      <p:pic>
        <p:nvPicPr>
          <p:cNvPr id="9222" name="Picture 6" descr="Overview | micro:b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390" y="4167553"/>
            <a:ext cx="2953696" cy="241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714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LEGO </a:t>
            </a:r>
            <a:r>
              <a:rPr lang="cs-CZ" dirty="0" err="1"/>
              <a:t>Mindstorms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educational robotics platform that combines hardware, such as programmable bricks and sensors, with a user-friendly programming environment</a:t>
            </a:r>
            <a:r>
              <a:rPr lang="cs-CZ" dirty="0"/>
              <a:t> (</a:t>
            </a:r>
            <a:r>
              <a:rPr lang="cs-CZ" dirty="0" err="1"/>
              <a:t>mostly</a:t>
            </a:r>
            <a:r>
              <a:rPr lang="cs-CZ" dirty="0"/>
              <a:t> </a:t>
            </a:r>
            <a:r>
              <a:rPr lang="cs-CZ" dirty="0" err="1"/>
              <a:t>visual</a:t>
            </a:r>
            <a:r>
              <a:rPr lang="cs-CZ" dirty="0"/>
              <a:t> </a:t>
            </a:r>
            <a:r>
              <a:rPr lang="cs-CZ" dirty="0" err="1"/>
              <a:t>block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)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Mindstorms</a:t>
            </a:r>
            <a:r>
              <a:rPr lang="en-US" dirty="0"/>
              <a:t> allows students to engage in hands-on learning, teaching them programming, engineering, and problem-solving skills while building and coding their own robots.</a:t>
            </a:r>
          </a:p>
          <a:p>
            <a:pPr marL="54000" indent="0">
              <a:buNone/>
            </a:pPr>
            <a:endParaRPr lang="en-US" dirty="0"/>
          </a:p>
          <a:p>
            <a:pPr marL="54000" indent="0">
              <a:buNone/>
            </a:pPr>
            <a:endParaRPr lang="en-US" dirty="0"/>
          </a:p>
          <a:p>
            <a:pPr marL="54000" indent="0">
              <a:buNone/>
            </a:pPr>
            <a:endParaRPr lang="en-US" dirty="0"/>
          </a:p>
          <a:p>
            <a:pPr marL="54000" indent="0">
              <a:buNone/>
            </a:pPr>
            <a:endParaRPr lang="en-US" dirty="0"/>
          </a:p>
          <a:p>
            <a:pPr marL="54000" indent="0">
              <a:buNone/>
            </a:pPr>
            <a:endParaRPr lang="en-US" dirty="0"/>
          </a:p>
          <a:p>
            <a:pPr marL="54000" indent="0">
              <a:buNone/>
            </a:pPr>
            <a:endParaRPr lang="cs-CZ" dirty="0"/>
          </a:p>
        </p:txBody>
      </p:sp>
      <p:pic>
        <p:nvPicPr>
          <p:cNvPr id="11269" name="Picture 5" descr="MUA LEGO Mindstorm EV3 - Phiên bản Edu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395" y="4360984"/>
            <a:ext cx="2581765" cy="258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956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Arduino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open-source microcontroller platform that introduces students to the world of electronics and programming</a:t>
            </a:r>
            <a:endParaRPr lang="cs-CZ" dirty="0"/>
          </a:p>
          <a:p>
            <a:r>
              <a:rPr lang="cs-CZ" dirty="0"/>
              <a:t>„More </a:t>
            </a:r>
            <a:r>
              <a:rPr lang="cs-CZ" dirty="0" err="1"/>
              <a:t>challanging</a:t>
            </a:r>
            <a:r>
              <a:rPr lang="cs-CZ" dirty="0"/>
              <a:t>“ </a:t>
            </a:r>
            <a:r>
              <a:rPr lang="cs-CZ" dirty="0" err="1"/>
              <a:t>then</a:t>
            </a:r>
            <a:r>
              <a:rPr lang="cs-CZ" dirty="0"/>
              <a:t> </a:t>
            </a:r>
            <a:r>
              <a:rPr lang="cs-CZ" dirty="0" err="1"/>
              <a:t>Micro:bit</a:t>
            </a:r>
            <a:endParaRPr lang="cs-CZ" dirty="0"/>
          </a:p>
          <a:p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use as a </a:t>
            </a:r>
            <a:r>
              <a:rPr lang="cs-CZ" dirty="0" err="1"/>
              <a:t>good</a:t>
            </a:r>
            <a:r>
              <a:rPr lang="cs-CZ" dirty="0"/>
              <a:t> </a:t>
            </a:r>
            <a:r>
              <a:rPr lang="cs-CZ" dirty="0" err="1"/>
              <a:t>vessel</a:t>
            </a:r>
            <a:r>
              <a:rPr lang="cs-CZ" dirty="0"/>
              <a:t> to transfer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visual</a:t>
            </a:r>
            <a:r>
              <a:rPr lang="cs-CZ" dirty="0"/>
              <a:t> </a:t>
            </a:r>
            <a:r>
              <a:rPr lang="cs-CZ" dirty="0" err="1"/>
              <a:t>programming</a:t>
            </a:r>
            <a:r>
              <a:rPr lang="cs-CZ" dirty="0"/>
              <a:t> </a:t>
            </a:r>
            <a:r>
              <a:rPr lang="cs-CZ" dirty="0" err="1"/>
              <a:t>languages</a:t>
            </a:r>
            <a:r>
              <a:rPr lang="cs-CZ" dirty="0"/>
              <a:t> to text </a:t>
            </a:r>
            <a:r>
              <a:rPr lang="cs-CZ" dirty="0" err="1"/>
              <a:t>based</a:t>
            </a:r>
            <a:r>
              <a:rPr lang="cs-CZ" dirty="0"/>
              <a:t> (C, C++, </a:t>
            </a:r>
            <a:r>
              <a:rPr lang="cs-CZ" dirty="0" err="1"/>
              <a:t>MicroPython</a:t>
            </a:r>
            <a:r>
              <a:rPr lang="cs-CZ" dirty="0"/>
              <a:t>, Java,…)</a:t>
            </a:r>
          </a:p>
          <a:p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connect</a:t>
            </a:r>
            <a:r>
              <a:rPr lang="cs-CZ" dirty="0"/>
              <a:t> to </a:t>
            </a:r>
            <a:r>
              <a:rPr lang="cs-CZ" dirty="0" err="1"/>
              <a:t>various</a:t>
            </a:r>
            <a:r>
              <a:rPr lang="cs-CZ" dirty="0"/>
              <a:t> hardware and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 to </a:t>
            </a:r>
            <a:r>
              <a:rPr lang="cs-CZ" dirty="0" err="1"/>
              <a:t>virtually</a:t>
            </a:r>
            <a:r>
              <a:rPr lang="cs-CZ" dirty="0"/>
              <a:t> </a:t>
            </a:r>
            <a:r>
              <a:rPr lang="cs-CZ" dirty="0" err="1"/>
              <a:t>any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teacher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student </a:t>
            </a:r>
            <a:r>
              <a:rPr lang="cs-CZ" dirty="0" err="1"/>
              <a:t>can</a:t>
            </a:r>
            <a:r>
              <a:rPr lang="cs-CZ" dirty="0"/>
              <a:t> handle</a:t>
            </a:r>
          </a:p>
        </p:txBody>
      </p:sp>
      <p:pic>
        <p:nvPicPr>
          <p:cNvPr id="12290" name="Picture 2" descr="Uno WiFi Rev2 - Arduino | Mous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001" y="4297733"/>
            <a:ext cx="3100998" cy="225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172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And much more…</a:t>
            </a:r>
          </a:p>
        </p:txBody>
      </p:sp>
      <p:pic>
        <p:nvPicPr>
          <p:cNvPr id="14338" name="Picture 2" descr="3D tisk do knihoven! - Portál pražských knihov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471"/>
            <a:ext cx="3745573" cy="249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10x EdCreate – Edison robot creators kit - RPishop.cz">
            <a:extLst>
              <a:ext uri="{FF2B5EF4-FFF2-40B4-BE49-F238E27FC236}">
                <a16:creationId xmlns:a16="http://schemas.microsoft.com/office/drawing/2014/main" id="{6972A3F2-5FF3-1D03-8C69-07FAD0166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69" y="3725613"/>
            <a:ext cx="3911731" cy="265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hat to Know Before Buying a VR System for Schools | Blog">
            <a:extLst>
              <a:ext uri="{FF2B5EF4-FFF2-40B4-BE49-F238E27FC236}">
                <a16:creationId xmlns:a16="http://schemas.microsoft.com/office/drawing/2014/main" id="{5AC3676E-483D-43FB-DFCC-C0A987D2E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183" y="3264634"/>
            <a:ext cx="4125774" cy="274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81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big </a:t>
            </a:r>
            <a:r>
              <a:rPr lang="cs-CZ" dirty="0" err="1"/>
              <a:t>change</a:t>
            </a:r>
            <a:r>
              <a:rPr lang="cs-CZ" dirty="0"/>
              <a:t> in ICT </a:t>
            </a:r>
            <a:r>
              <a:rPr lang="cs-CZ" dirty="0" err="1"/>
              <a:t>education</a:t>
            </a:r>
            <a:r>
              <a:rPr lang="cs-CZ" dirty="0"/>
              <a:t> i </a:t>
            </a:r>
            <a:r>
              <a:rPr lang="cs-CZ" dirty="0" err="1"/>
              <a:t>our</a:t>
            </a:r>
            <a:r>
              <a:rPr lang="cs-CZ" dirty="0"/>
              <a:t> country in last </a:t>
            </a:r>
            <a:r>
              <a:rPr lang="cs-CZ" dirty="0" err="1"/>
              <a:t>couple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years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years of stagnation, the national informatics/ICT  curriculum (compulsory for all </a:t>
            </a:r>
            <a:r>
              <a:rPr lang="cs-CZ" dirty="0" err="1"/>
              <a:t>elemtary</a:t>
            </a:r>
            <a:r>
              <a:rPr lang="cs-CZ" dirty="0"/>
              <a:t> </a:t>
            </a:r>
            <a:r>
              <a:rPr lang="en-US" dirty="0"/>
              <a:t>schools) has changed</a:t>
            </a:r>
            <a:endParaRPr lang="cs-CZ" dirty="0"/>
          </a:p>
          <a:p>
            <a:endParaRPr lang="cs-CZ" dirty="0"/>
          </a:p>
          <a:p>
            <a:r>
              <a:rPr lang="en-US" dirty="0"/>
              <a:t>shift from</a:t>
            </a:r>
            <a:r>
              <a:rPr lang="cs-CZ" dirty="0"/>
              <a:t> </a:t>
            </a:r>
            <a:r>
              <a:rPr lang="cs-CZ" dirty="0" err="1"/>
              <a:t>simple</a:t>
            </a:r>
            <a:r>
              <a:rPr lang="en-US" dirty="0"/>
              <a:t> user skills to algorithmic thinking, programming, robotics</a:t>
            </a:r>
            <a:r>
              <a:rPr lang="cs-CZ" dirty="0"/>
              <a:t>…</a:t>
            </a:r>
          </a:p>
          <a:p>
            <a:r>
              <a:rPr lang="en-US" dirty="0"/>
              <a:t>in development since 2018, mandatory for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elementary</a:t>
            </a:r>
            <a:r>
              <a:rPr lang="cs-CZ" dirty="0"/>
              <a:t> </a:t>
            </a:r>
            <a:r>
              <a:rPr lang="en-US" dirty="0"/>
              <a:t>schools from </a:t>
            </a:r>
            <a:r>
              <a:rPr lang="en-US" b="1" dirty="0"/>
              <a:t>4.9. 2023</a:t>
            </a:r>
            <a:endParaRPr lang="cs-CZ" b="1" dirty="0"/>
          </a:p>
          <a:p>
            <a:r>
              <a:rPr lang="en-US" dirty="0"/>
              <a:t>However, some schools have been implementing changes for a year or two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0107447-BBCF-4786-A17B-9E6F7787969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246" y="4624752"/>
            <a:ext cx="3192057" cy="211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5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3F4ED7-BED7-406D-A283-865DB3D9A7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D695D6D-2203-40B9-898E-848DB9EDB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00" y="955730"/>
            <a:ext cx="8064900" cy="451576"/>
          </a:xfrm>
        </p:spPr>
        <p:txBody>
          <a:bodyPr/>
          <a:lstStyle/>
          <a:p>
            <a:r>
              <a:rPr lang="cs-CZ" dirty="0" err="1"/>
              <a:t>Thanks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attention</a:t>
            </a:r>
            <a:r>
              <a:rPr lang="cs-CZ" dirty="0"/>
              <a:t>!</a:t>
            </a: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EE220726-43A7-485A-AD95-FEAC580DC97A}"/>
              </a:ext>
            </a:extLst>
          </p:cNvPr>
          <p:cNvGrpSpPr/>
          <p:nvPr/>
        </p:nvGrpSpPr>
        <p:grpSpPr>
          <a:xfrm>
            <a:off x="499500" y="2351686"/>
            <a:ext cx="4573175" cy="2439129"/>
            <a:chOff x="499500" y="1985926"/>
            <a:chExt cx="4573175" cy="2439129"/>
          </a:xfrm>
        </p:grpSpPr>
        <p:sp>
          <p:nvSpPr>
            <p:cNvPr id="8" name="Rectangle 1">
              <a:extLst>
                <a:ext uri="{FF2B5EF4-FFF2-40B4-BE49-F238E27FC236}">
                  <a16:creationId xmlns:a16="http://schemas.microsoft.com/office/drawing/2014/main" id="{30A765C8-B28E-45C4-BA42-5F4BDC386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500" y="1985926"/>
              <a:ext cx="4573175" cy="2439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hangingPunct="0"/>
              <a:r>
                <a:rPr kumimoji="0" lang="cs-CZ" altLang="cs-CZ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Mgr. Karel Picka, Ph.D.</a:t>
              </a:r>
              <a:br>
                <a:rPr kumimoji="0" lang="cs-CZ" altLang="cs-CZ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cs-CZ" altLang="cs-CZ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Assistant</a:t>
              </a:r>
              <a:r>
                <a:rPr lang="cs-CZ" altLang="cs-CZ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altLang="cs-CZ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Professor</a:t>
              </a:r>
              <a:br>
                <a:rPr kumimoji="0" lang="cs-CZ" altLang="cs-CZ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kumimoji="0" lang="cs-CZ" altLang="cs-CZ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3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 </a:t>
              </a:r>
              <a:r>
                <a:rPr kumimoji="0" lang="cs-CZ" altLang="cs-CZ" sz="5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       </a:t>
              </a:r>
              <a:endParaRPr kumimoji="0" lang="cs-CZ" altLang="cs-CZ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lvl="0" eaLnBrk="0" hangingPunct="0"/>
              <a:r>
                <a:rPr lang="en-US" altLang="cs-CZ" sz="1400" b="1" dirty="0">
                  <a:solidFill>
                    <a:srgbClr val="0000D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Masaryk University | Faculty of Education</a:t>
              </a:r>
              <a:endParaRPr lang="cs-CZ" altLang="cs-CZ" sz="14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eaLnBrk="0" hangingPunct="0"/>
              <a:r>
                <a:rPr lang="en-US" altLang="cs-CZ" sz="1400" b="1" dirty="0">
                  <a:solidFill>
                    <a:srgbClr val="0000D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Department of Technical and Information Education</a:t>
              </a:r>
              <a:br>
                <a:rPr kumimoji="0" lang="cs-CZ" altLang="cs-CZ" sz="1400" b="0" i="0" u="none" strike="noStrike" cap="none" normalizeH="0" baseline="0" dirty="0">
                  <a:ln>
                    <a:noFill/>
                  </a:ln>
                  <a:solidFill>
                    <a:srgbClr val="0000D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cs-CZ" altLang="cs-CZ" sz="1400" b="0" i="0" u="none" strike="noStrike" cap="none" normalizeH="0" baseline="0" dirty="0">
                  <a:ln>
                    <a:noFill/>
                  </a:ln>
                  <a:solidFill>
                    <a:srgbClr val="0000D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A: Poříčí 31 | Brno </a:t>
              </a:r>
              <a:br>
                <a:rPr kumimoji="0" lang="cs-CZ" altLang="cs-CZ" sz="1400" b="0" i="0" u="none" strike="noStrike" cap="none" normalizeH="0" baseline="0" dirty="0">
                  <a:ln>
                    <a:noFill/>
                  </a:ln>
                  <a:solidFill>
                    <a:srgbClr val="0000D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cs-CZ" altLang="cs-CZ" sz="1400" b="0" i="0" u="none" strike="noStrike" cap="none" normalizeH="0" baseline="0" dirty="0">
                  <a:ln>
                    <a:noFill/>
                  </a:ln>
                  <a:solidFill>
                    <a:srgbClr val="0000D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E: </a:t>
              </a:r>
              <a:r>
                <a:rPr lang="cs-CZ" altLang="cs-CZ" sz="1400" dirty="0">
                  <a:solidFill>
                    <a:srgbClr val="0000D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picka</a:t>
              </a:r>
              <a:r>
                <a:rPr kumimoji="0" lang="cs-CZ" altLang="cs-CZ" sz="1400" b="0" i="0" u="none" strike="noStrike" cap="none" normalizeH="0" baseline="0" dirty="0">
                  <a:ln>
                    <a:noFill/>
                  </a:ln>
                  <a:solidFill>
                    <a:srgbClr val="0000D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hlinkClick r:id="rId2"/>
                </a:rPr>
                <a:t>@ped.muni.cz</a:t>
              </a:r>
              <a:endParaRPr kumimoji="0" lang="cs-CZ" altLang="cs-CZ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26" name="Picture 2" descr="logo Masarykova univerzita – Pedagogická fakulta">
              <a:extLst>
                <a:ext uri="{FF2B5EF4-FFF2-40B4-BE49-F238E27FC236}">
                  <a16:creationId xmlns:a16="http://schemas.microsoft.com/office/drawing/2014/main" id="{ACF247C2-5AFE-4D33-982C-DED0A6F019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05" y="2663045"/>
              <a:ext cx="1005326" cy="691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52963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big </a:t>
            </a:r>
            <a:r>
              <a:rPr lang="cs-CZ" dirty="0" err="1"/>
              <a:t>change</a:t>
            </a:r>
            <a:r>
              <a:rPr lang="cs-CZ" dirty="0"/>
              <a:t> in ICT </a:t>
            </a:r>
            <a:r>
              <a:rPr lang="cs-CZ" dirty="0" err="1"/>
              <a:t>education</a:t>
            </a:r>
            <a:r>
              <a:rPr lang="cs-CZ" dirty="0"/>
              <a:t> i </a:t>
            </a:r>
            <a:r>
              <a:rPr lang="cs-CZ" dirty="0" err="1"/>
              <a:t>our</a:t>
            </a:r>
            <a:r>
              <a:rPr lang="cs-CZ" dirty="0"/>
              <a:t> country in last </a:t>
            </a:r>
            <a:r>
              <a:rPr lang="cs-CZ" dirty="0" err="1"/>
              <a:t>couple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years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Informatics as a subject in primary schools has also gained more hours in the hourly allocation</a:t>
            </a:r>
            <a:endParaRPr lang="cs-CZ" dirty="0"/>
          </a:p>
          <a:p>
            <a:endParaRPr lang="cs-CZ" dirty="0"/>
          </a:p>
          <a:p>
            <a:r>
              <a:rPr lang="en-US" dirty="0"/>
              <a:t>Instead of one hour per week, pupils will now encounter 2 to 3 hours per week</a:t>
            </a:r>
            <a:r>
              <a:rPr lang="cs-CZ" dirty="0"/>
              <a:t> (</a:t>
            </a:r>
            <a:r>
              <a:rPr lang="en-US" dirty="0"/>
              <a:t>depending on whether it is the </a:t>
            </a:r>
            <a:r>
              <a:rPr lang="cs-CZ" dirty="0" err="1"/>
              <a:t>lower</a:t>
            </a:r>
            <a:r>
              <a:rPr lang="en-US" dirty="0"/>
              <a:t> or </a:t>
            </a:r>
            <a:r>
              <a:rPr lang="cs-CZ" dirty="0" err="1"/>
              <a:t>higher</a:t>
            </a:r>
            <a:r>
              <a:rPr lang="cs-CZ" dirty="0"/>
              <a:t> </a:t>
            </a:r>
            <a:r>
              <a:rPr lang="en-US" dirty="0"/>
              <a:t>level of </a:t>
            </a:r>
            <a:r>
              <a:rPr lang="cs-CZ" dirty="0" err="1"/>
              <a:t>elemtary</a:t>
            </a:r>
            <a:r>
              <a:rPr lang="cs-CZ" dirty="0"/>
              <a:t> </a:t>
            </a:r>
            <a:r>
              <a:rPr lang="en-US" dirty="0" err="1"/>
              <a:t>schoo</a:t>
            </a:r>
            <a:r>
              <a:rPr lang="cs-CZ" dirty="0"/>
              <a:t>l*)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sz="1500" dirty="0"/>
          </a:p>
          <a:p>
            <a:pPr marL="54000" indent="0">
              <a:buNone/>
            </a:pPr>
            <a:r>
              <a:rPr lang="cs-CZ" sz="1600" dirty="0"/>
              <a:t>*</a:t>
            </a:r>
            <a:r>
              <a:rPr lang="cs-CZ" sz="1500" dirty="0" err="1"/>
              <a:t>Lower</a:t>
            </a:r>
            <a:r>
              <a:rPr lang="cs-CZ" sz="1500" dirty="0"/>
              <a:t>: 6 – 10 </a:t>
            </a:r>
            <a:r>
              <a:rPr lang="cs-CZ" sz="1500" dirty="0" err="1"/>
              <a:t>years</a:t>
            </a:r>
            <a:r>
              <a:rPr lang="cs-CZ" sz="1500" dirty="0"/>
              <a:t> </a:t>
            </a:r>
            <a:r>
              <a:rPr lang="cs-CZ" sz="1500" dirty="0" err="1"/>
              <a:t>of</a:t>
            </a:r>
            <a:r>
              <a:rPr lang="cs-CZ" sz="1500" dirty="0"/>
              <a:t> </a:t>
            </a:r>
            <a:r>
              <a:rPr lang="cs-CZ" sz="1500" dirty="0" err="1"/>
              <a:t>age</a:t>
            </a:r>
            <a:r>
              <a:rPr lang="cs-CZ" sz="1500" dirty="0"/>
              <a:t>, </a:t>
            </a:r>
            <a:r>
              <a:rPr lang="cs-CZ" sz="1500" dirty="0" err="1"/>
              <a:t>Higher</a:t>
            </a:r>
            <a:r>
              <a:rPr lang="cs-CZ" sz="1500" dirty="0"/>
              <a:t>: 11 – 15 </a:t>
            </a:r>
            <a:r>
              <a:rPr lang="cs-CZ" sz="1500" dirty="0" err="1"/>
              <a:t>years</a:t>
            </a:r>
            <a:r>
              <a:rPr lang="cs-CZ" sz="1500" dirty="0"/>
              <a:t> </a:t>
            </a:r>
            <a:r>
              <a:rPr lang="cs-CZ" sz="1500" dirty="0" err="1"/>
              <a:t>of</a:t>
            </a:r>
            <a:r>
              <a:rPr lang="cs-CZ" sz="1500" dirty="0"/>
              <a:t> </a:t>
            </a:r>
            <a:r>
              <a:rPr lang="cs-CZ" sz="1500" dirty="0" err="1"/>
              <a:t>age</a:t>
            </a:r>
            <a:endParaRPr lang="cs-CZ" sz="15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9279970-50BC-4AF3-A38D-91AC5886A77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277" y="3497815"/>
            <a:ext cx="3780692" cy="233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01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FF30B5A-BB78-4C71-81F7-89515A7A09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9F1B4D-D45A-4A84-AE7D-B5E7E344C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trike="sngStrike" dirty="0" err="1"/>
              <a:t>What</a:t>
            </a:r>
            <a:r>
              <a:rPr lang="cs-CZ" strike="sngStrike" dirty="0"/>
              <a:t> </a:t>
            </a:r>
            <a:r>
              <a:rPr lang="cs-CZ" strike="sngStrike" dirty="0" err="1"/>
              <a:t>was</a:t>
            </a:r>
            <a:r>
              <a:rPr lang="cs-CZ" strike="sngStrike" dirty="0"/>
              <a:t> drop </a:t>
            </a:r>
            <a:r>
              <a:rPr lang="cs-CZ" strike="sngStrike" dirty="0" err="1"/>
              <a:t>out</a:t>
            </a:r>
            <a:r>
              <a:rPr lang="cs-CZ" strike="sngStrike" dirty="0"/>
              <a:t> </a:t>
            </a:r>
            <a:r>
              <a:rPr lang="cs-CZ" strike="sngStrike" dirty="0" err="1"/>
              <a:t>of</a:t>
            </a:r>
            <a:r>
              <a:rPr lang="cs-CZ" strike="sngStrike" dirty="0"/>
              <a:t> </a:t>
            </a:r>
            <a:r>
              <a:rPr lang="cs-CZ" strike="sngStrike" dirty="0" err="1"/>
              <a:t>the</a:t>
            </a:r>
            <a:r>
              <a:rPr lang="cs-CZ" strike="sngStrike" dirty="0"/>
              <a:t> curriculum?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31CAE18-1B9A-4A17-994C-A7C2403BC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32411"/>
            <a:ext cx="8064900" cy="4532812"/>
          </a:xfrm>
        </p:spPr>
        <p:txBody>
          <a:bodyPr/>
          <a:lstStyle/>
          <a:p>
            <a:pPr marL="54000" indent="0">
              <a:buNone/>
            </a:pPr>
            <a:r>
              <a:rPr lang="cs-CZ" b="1" dirty="0" err="1">
                <a:solidFill>
                  <a:srgbClr val="0000DC"/>
                </a:solidFill>
              </a:rPr>
              <a:t>Lower</a:t>
            </a:r>
            <a:r>
              <a:rPr lang="cs-CZ" b="1" dirty="0">
                <a:solidFill>
                  <a:srgbClr val="0000DC"/>
                </a:solidFill>
              </a:rPr>
              <a:t> </a:t>
            </a:r>
            <a:r>
              <a:rPr lang="cs-CZ" b="1" dirty="0" err="1">
                <a:solidFill>
                  <a:srgbClr val="0000DC"/>
                </a:solidFill>
              </a:rPr>
              <a:t>Elementary</a:t>
            </a:r>
            <a:endParaRPr lang="cs-CZ" b="1" dirty="0">
              <a:solidFill>
                <a:srgbClr val="0000DC"/>
              </a:solidFill>
            </a:endParaRPr>
          </a:p>
          <a:p>
            <a:r>
              <a:rPr lang="cs-CZ" b="1" dirty="0" err="1"/>
              <a:t>Computer</a:t>
            </a:r>
            <a:r>
              <a:rPr lang="cs-CZ" b="1" dirty="0"/>
              <a:t> </a:t>
            </a:r>
            <a:r>
              <a:rPr lang="cs-CZ" b="1" dirty="0" err="1"/>
              <a:t>basics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concepts</a:t>
            </a:r>
            <a:r>
              <a:rPr lang="cs-CZ" dirty="0"/>
              <a:t>, hardware, OS, </a:t>
            </a:r>
            <a:r>
              <a:rPr lang="cs-CZ" dirty="0" err="1"/>
              <a:t>file</a:t>
            </a:r>
            <a:r>
              <a:rPr lang="cs-CZ" dirty="0"/>
              <a:t> </a:t>
            </a:r>
            <a:r>
              <a:rPr lang="cs-CZ" dirty="0" err="1"/>
              <a:t>formats</a:t>
            </a:r>
            <a:r>
              <a:rPr lang="cs-CZ" dirty="0"/>
              <a:t>, </a:t>
            </a:r>
            <a:r>
              <a:rPr lang="cs-CZ" dirty="0" err="1"/>
              <a:t>multimedia</a:t>
            </a:r>
            <a:r>
              <a:rPr lang="cs-CZ" dirty="0"/>
              <a:t>, </a:t>
            </a:r>
            <a:r>
              <a:rPr lang="cs-CZ" dirty="0" err="1"/>
              <a:t>troubleshooting</a:t>
            </a:r>
            <a:r>
              <a:rPr lang="cs-CZ" dirty="0"/>
              <a:t> and </a:t>
            </a:r>
            <a:r>
              <a:rPr lang="cs-CZ" dirty="0" err="1"/>
              <a:t>maintenance</a:t>
            </a:r>
            <a:r>
              <a:rPr lang="cs-CZ" dirty="0"/>
              <a:t>, </a:t>
            </a:r>
            <a:r>
              <a:rPr lang="cs-CZ" dirty="0" err="1"/>
              <a:t>safety</a:t>
            </a:r>
            <a:r>
              <a:rPr lang="cs-CZ" dirty="0"/>
              <a:t> and </a:t>
            </a:r>
            <a:r>
              <a:rPr lang="cs-CZ" dirty="0" err="1"/>
              <a:t>prevention</a:t>
            </a:r>
            <a:r>
              <a:rPr lang="cs-CZ" dirty="0"/>
              <a:t>)</a:t>
            </a:r>
          </a:p>
          <a:p>
            <a:r>
              <a:rPr lang="cs-CZ" b="1" dirty="0" err="1"/>
              <a:t>Information</a:t>
            </a:r>
            <a:r>
              <a:rPr lang="cs-CZ" b="1" dirty="0"/>
              <a:t> </a:t>
            </a:r>
            <a:r>
              <a:rPr lang="cs-CZ" b="1" dirty="0" err="1"/>
              <a:t>retrieval</a:t>
            </a:r>
            <a:r>
              <a:rPr lang="cs-CZ" b="1" dirty="0"/>
              <a:t> and </a:t>
            </a:r>
            <a:r>
              <a:rPr lang="cs-CZ" b="1" dirty="0" err="1"/>
              <a:t>communication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flow</a:t>
            </a:r>
            <a:r>
              <a:rPr lang="cs-CZ" dirty="0"/>
              <a:t>, </a:t>
            </a:r>
            <a:r>
              <a:rPr lang="cs-CZ" dirty="0" err="1"/>
              <a:t>communication</a:t>
            </a:r>
            <a:r>
              <a:rPr lang="cs-CZ" dirty="0"/>
              <a:t> </a:t>
            </a:r>
            <a:r>
              <a:rPr lang="cs-CZ" dirty="0" err="1"/>
              <a:t>methods</a:t>
            </a:r>
            <a:r>
              <a:rPr lang="cs-CZ" dirty="0"/>
              <a:t>,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retrieval</a:t>
            </a:r>
            <a:r>
              <a:rPr lang="cs-CZ" dirty="0"/>
              <a:t>)</a:t>
            </a:r>
          </a:p>
          <a:p>
            <a:r>
              <a:rPr lang="cs-CZ" b="1" dirty="0" err="1"/>
              <a:t>Information</a:t>
            </a:r>
            <a:r>
              <a:rPr lang="cs-CZ" b="1" dirty="0"/>
              <a:t> </a:t>
            </a:r>
            <a:r>
              <a:rPr lang="cs-CZ" b="1" dirty="0" err="1"/>
              <a:t>processing</a:t>
            </a:r>
            <a:r>
              <a:rPr lang="cs-CZ" b="1" dirty="0"/>
              <a:t> and </a:t>
            </a:r>
            <a:r>
              <a:rPr lang="cs-CZ" b="1" dirty="0" err="1"/>
              <a:t>application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word</a:t>
            </a:r>
            <a:r>
              <a:rPr lang="cs-CZ" dirty="0"/>
              <a:t> </a:t>
            </a:r>
            <a:r>
              <a:rPr lang="cs-CZ" dirty="0" err="1"/>
              <a:t>processing</a:t>
            </a:r>
            <a:r>
              <a:rPr lang="cs-CZ" dirty="0"/>
              <a:t>, </a:t>
            </a:r>
            <a:r>
              <a:rPr lang="cs-CZ" dirty="0" err="1"/>
              <a:t>graphical</a:t>
            </a:r>
            <a:r>
              <a:rPr lang="cs-CZ" dirty="0"/>
              <a:t> editor)</a:t>
            </a:r>
          </a:p>
          <a:p>
            <a:pPr marL="54000" indent="0">
              <a:buNone/>
            </a:pPr>
            <a:r>
              <a:rPr lang="cs-CZ" b="1" dirty="0" err="1">
                <a:solidFill>
                  <a:srgbClr val="0000DC"/>
                </a:solidFill>
              </a:rPr>
              <a:t>Higher</a:t>
            </a:r>
            <a:r>
              <a:rPr lang="cs-CZ" b="1" dirty="0">
                <a:solidFill>
                  <a:srgbClr val="0000DC"/>
                </a:solidFill>
              </a:rPr>
              <a:t> </a:t>
            </a:r>
            <a:r>
              <a:rPr lang="cs-CZ" b="1" dirty="0" err="1">
                <a:solidFill>
                  <a:srgbClr val="0000DC"/>
                </a:solidFill>
              </a:rPr>
              <a:t>elementary</a:t>
            </a:r>
            <a:endParaRPr lang="cs-CZ" b="1" dirty="0">
              <a:solidFill>
                <a:srgbClr val="0000DC"/>
              </a:solidFill>
            </a:endParaRPr>
          </a:p>
          <a:p>
            <a:r>
              <a:rPr lang="en-US" b="1" dirty="0"/>
              <a:t>Information retrieval and communication </a:t>
            </a:r>
            <a:r>
              <a:rPr lang="en-US" dirty="0"/>
              <a:t>(</a:t>
            </a:r>
            <a:r>
              <a:rPr lang="en-US" dirty="0" err="1"/>
              <a:t>ict</a:t>
            </a:r>
            <a:r>
              <a:rPr lang="en-US" dirty="0"/>
              <a:t> developments, information verification and value, internet)</a:t>
            </a:r>
            <a:endParaRPr lang="cs-CZ" dirty="0"/>
          </a:p>
          <a:p>
            <a:r>
              <a:rPr lang="en-US" b="1" dirty="0"/>
              <a:t>Information processing and use </a:t>
            </a:r>
            <a:r>
              <a:rPr lang="en-US" dirty="0"/>
              <a:t>(graphics, spreadsheets, presentations, law and intellectual property)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1357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23577" y="1537684"/>
            <a:ext cx="7021385" cy="475755"/>
          </a:xfrm>
        </p:spPr>
        <p:txBody>
          <a:bodyPr/>
          <a:lstStyle/>
          <a:p>
            <a:r>
              <a:rPr lang="cs-CZ" sz="5000" dirty="0"/>
              <a:t>So, </a:t>
            </a:r>
            <a:r>
              <a:rPr lang="cs-CZ" sz="5000" dirty="0" err="1"/>
              <a:t>what´s</a:t>
            </a:r>
            <a:r>
              <a:rPr lang="cs-CZ" sz="5000" dirty="0"/>
              <a:t> </a:t>
            </a:r>
            <a:r>
              <a:rPr lang="cs-CZ" sz="5000" dirty="0" err="1"/>
              <a:t>new</a:t>
            </a:r>
            <a:r>
              <a:rPr lang="cs-CZ" sz="5000" dirty="0"/>
              <a:t>?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7B06096-ECF4-4A09-BD76-1A89CA2AD51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0" y="2603036"/>
            <a:ext cx="4582914" cy="3035367"/>
          </a:xfrm>
          <a:prstGeom prst="rect">
            <a:avLst/>
          </a:prstGeom>
        </p:spPr>
      </p:pic>
      <p:pic>
        <p:nvPicPr>
          <p:cNvPr id="6" name="Obrázek 5" descr="Obsah obrázku osoba, interiér&#10;&#10;Popis byl vytvořen automaticky">
            <a:extLst>
              <a:ext uri="{FF2B5EF4-FFF2-40B4-BE49-F238E27FC236}">
                <a16:creationId xmlns:a16="http://schemas.microsoft.com/office/drawing/2014/main" id="{B807D5B8-E0B7-4B1A-9B62-7420C501B8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269" y="3788172"/>
            <a:ext cx="3559563" cy="235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60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New curriculum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New </a:t>
            </a:r>
            <a:r>
              <a:rPr lang="cs-CZ" b="1" dirty="0" err="1"/>
              <a:t>sections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curriculum:</a:t>
            </a:r>
          </a:p>
          <a:p>
            <a:endParaRPr lang="cs-CZ" dirty="0"/>
          </a:p>
          <a:p>
            <a:r>
              <a:rPr lang="cs-CZ" dirty="0"/>
              <a:t>1) DATA, INFORMATION AND (data) MODELLING</a:t>
            </a:r>
          </a:p>
          <a:p>
            <a:endParaRPr lang="cs-CZ" dirty="0"/>
          </a:p>
          <a:p>
            <a:r>
              <a:rPr lang="cs-CZ" dirty="0"/>
              <a:t>2) ALGORITHMISATION AND PROGRAMMING</a:t>
            </a:r>
          </a:p>
          <a:p>
            <a:endParaRPr lang="cs-CZ" dirty="0"/>
          </a:p>
          <a:p>
            <a:r>
              <a:rPr lang="cs-CZ" dirty="0"/>
              <a:t>3) INFORMATION SYSTEMS</a:t>
            </a:r>
          </a:p>
          <a:p>
            <a:endParaRPr lang="cs-CZ" dirty="0"/>
          </a:p>
          <a:p>
            <a:r>
              <a:rPr lang="cs-CZ" dirty="0"/>
              <a:t>4) DIGITAL TECHNOLOGIES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026" y="3649814"/>
            <a:ext cx="1936176" cy="23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08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New curriculum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en-US" dirty="0"/>
              <a:t>All of these categories are taught at different levels of difficulty across the lower and upper primary levels</a:t>
            </a:r>
            <a:endParaRPr lang="cs-CZ" dirty="0"/>
          </a:p>
          <a:p>
            <a:endParaRPr lang="cs-CZ" dirty="0"/>
          </a:p>
          <a:p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example</a:t>
            </a:r>
            <a:r>
              <a:rPr lang="cs-CZ" b="1" dirty="0"/>
              <a:t>:</a:t>
            </a:r>
          </a:p>
          <a:p>
            <a:r>
              <a:rPr lang="cs-CZ" dirty="0"/>
              <a:t>2) ALGORITHMISATION AND PROGRAMMING</a:t>
            </a:r>
          </a:p>
          <a:p>
            <a:endParaRPr lang="cs-CZ" dirty="0"/>
          </a:p>
          <a:p>
            <a:r>
              <a:rPr lang="en-US" dirty="0"/>
              <a:t>At the </a:t>
            </a:r>
            <a:r>
              <a:rPr lang="cs-CZ" dirty="0" err="1"/>
              <a:t>lower</a:t>
            </a:r>
            <a:r>
              <a:rPr lang="cs-CZ" dirty="0"/>
              <a:t> </a:t>
            </a:r>
            <a:r>
              <a:rPr lang="cs-CZ" dirty="0" err="1"/>
              <a:t>elementary</a:t>
            </a:r>
            <a:r>
              <a:rPr lang="en-US" dirty="0"/>
              <a:t> level, pupils will meet the very basics of programming in Scratch, step robots (Bee-bot, Vex), etc.</a:t>
            </a:r>
            <a:endParaRPr lang="cs-CZ" dirty="0"/>
          </a:p>
          <a:p>
            <a:endParaRPr lang="cs-CZ" dirty="0"/>
          </a:p>
          <a:p>
            <a:r>
              <a:rPr lang="en-US" dirty="0"/>
              <a:t>At the upper elementary level, pupils will encounter more demanding programming in Scratch, but also, for example, the development of programmable robots or microcontrollers such as </a:t>
            </a:r>
            <a:r>
              <a:rPr lang="en-US" dirty="0" err="1"/>
              <a:t>Ozobot</a:t>
            </a:r>
            <a:r>
              <a:rPr lang="en-US" dirty="0"/>
              <a:t>, </a:t>
            </a:r>
            <a:r>
              <a:rPr lang="en-US" dirty="0" err="1"/>
              <a:t>Micro:bit</a:t>
            </a:r>
            <a:r>
              <a:rPr lang="en-US" dirty="0"/>
              <a:t> or Arduino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4620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8C933EB-5BFA-4782-8FFD-A126E6847E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8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D5BDD36-ED0A-45B3-9C06-F8115C1AE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00" y="633978"/>
            <a:ext cx="8064900" cy="451576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New Textbooks for Primary/Secondary Schools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93D58E4-8BF2-4F56-A93C-96A35FAA10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66" r="-1" b="7068"/>
          <a:stretch/>
        </p:blipFill>
        <p:spPr>
          <a:xfrm>
            <a:off x="68524" y="1260411"/>
            <a:ext cx="8995825" cy="4617875"/>
          </a:xfrm>
          <a:prstGeom prst="rect">
            <a:avLst/>
          </a:prstGeom>
          <a:noFill/>
        </p:spPr>
      </p:pic>
      <p:sp>
        <p:nvSpPr>
          <p:cNvPr id="2" name="TextovéPole 1"/>
          <p:cNvSpPr txBox="1"/>
          <p:nvPr/>
        </p:nvSpPr>
        <p:spPr>
          <a:xfrm>
            <a:off x="1134208" y="6154615"/>
            <a:ext cx="4598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+mn-lt"/>
                <a:hlinkClick r:id="rId3"/>
              </a:rPr>
              <a:t>https://imysleni.cz/ucebnice</a:t>
            </a:r>
            <a:endParaRPr lang="cs-CZ" sz="2800" dirty="0">
              <a:latin typeface="+mn-lt"/>
            </a:endParaRPr>
          </a:p>
          <a:p>
            <a:endParaRPr lang="cs-CZ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0526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students</a:t>
            </a:r>
            <a:r>
              <a:rPr lang="cs-CZ" dirty="0"/>
              <a:t> </a:t>
            </a:r>
            <a:r>
              <a:rPr lang="cs-CZ" dirty="0" err="1"/>
              <a:t>encounter</a:t>
            </a:r>
            <a:r>
              <a:rPr lang="cs-CZ" dirty="0"/>
              <a:t>?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300" dirty="0" err="1"/>
              <a:t>Lower</a:t>
            </a:r>
            <a:r>
              <a:rPr lang="cs-CZ" sz="3300" dirty="0"/>
              <a:t> </a:t>
            </a:r>
            <a:r>
              <a:rPr lang="cs-CZ" sz="3300" dirty="0" err="1"/>
              <a:t>Elementary</a:t>
            </a:r>
            <a:endParaRPr lang="cs-CZ" sz="3300" dirty="0"/>
          </a:p>
          <a:p>
            <a:r>
              <a:rPr lang="cs-CZ" sz="3300" dirty="0" err="1"/>
              <a:t>Examples</a:t>
            </a:r>
            <a:r>
              <a:rPr lang="cs-CZ" sz="3300" dirty="0"/>
              <a:t> </a:t>
            </a:r>
            <a:r>
              <a:rPr lang="cs-CZ" sz="3300" dirty="0" err="1"/>
              <a:t>of</a:t>
            </a:r>
            <a:r>
              <a:rPr lang="cs-CZ" sz="3300" dirty="0"/>
              <a:t> </a:t>
            </a:r>
            <a:r>
              <a:rPr lang="cs-CZ" sz="3300" dirty="0" err="1"/>
              <a:t>robotics</a:t>
            </a:r>
            <a:endParaRPr lang="cs-CZ" sz="3300" dirty="0"/>
          </a:p>
        </p:txBody>
      </p:sp>
      <p:pic>
        <p:nvPicPr>
          <p:cNvPr id="4" name="Obrázek 3" descr="Obsah obrázku osoba, interiér, skupina, lidé&#10;&#10;Popis byl vytvořen automaticky">
            <a:extLst>
              <a:ext uri="{FF2B5EF4-FFF2-40B4-BE49-F238E27FC236}">
                <a16:creationId xmlns:a16="http://schemas.microsoft.com/office/drawing/2014/main" id="{E615D309-89DA-4677-9B61-B985EADF27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115" y="3486155"/>
            <a:ext cx="4251295" cy="318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7570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ed-prezentace-4-3-cz.potx" id="{A2D83281-9DF1-455E-A4DD-AE9E20873FD3}" vid="{C580A734-C016-44FD-B726-208E9D0A6DB8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3CE1F573850DA4BADC9556F0AE80981" ma:contentTypeVersion="14" ma:contentTypeDescription="Vytvoří nový dokument" ma:contentTypeScope="" ma:versionID="ecd9bf35d6a7d00f5de1561a41aadc80">
  <xsd:schema xmlns:xsd="http://www.w3.org/2001/XMLSchema" xmlns:xs="http://www.w3.org/2001/XMLSchema" xmlns:p="http://schemas.microsoft.com/office/2006/metadata/properties" xmlns:ns3="4e178085-0279-4db3-876b-20d5ca3357b1" xmlns:ns4="a5a928be-b038-4a1a-9c21-6d3136765e8e" targetNamespace="http://schemas.microsoft.com/office/2006/metadata/properties" ma:root="true" ma:fieldsID="7bc940bed34f330c1bef9e44d669b244" ns3:_="" ns4:_="">
    <xsd:import namespace="4e178085-0279-4db3-876b-20d5ca3357b1"/>
    <xsd:import namespace="a5a928be-b038-4a1a-9c21-6d3136765e8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178085-0279-4db3-876b-20d5ca3357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a928be-b038-4a1a-9c21-6d3136765e8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4B53DA-70E7-4C99-96FB-13D9253FB6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A94869-DC43-403C-AE08-0DE5AB09F03E}">
  <ds:schemaRefs>
    <ds:schemaRef ds:uri="http://schemas.microsoft.com/office/2006/documentManagement/types"/>
    <ds:schemaRef ds:uri="a5a928be-b038-4a1a-9c21-6d3136765e8e"/>
    <ds:schemaRef ds:uri="http://purl.org/dc/elements/1.1/"/>
    <ds:schemaRef ds:uri="http://schemas.microsoft.com/office/2006/metadata/properties"/>
    <ds:schemaRef ds:uri="4e178085-0279-4db3-876b-20d5ca3357b1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E95720E-6FDD-40DB-9EBA-EDD05A6BA9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178085-0279-4db3-876b-20d5ca3357b1"/>
    <ds:schemaRef ds:uri="a5a928be-b038-4a1a-9c21-6d3136765e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muni-ped-prezentace-NITRA-Dosedla</Template>
  <TotalTime>7599</TotalTime>
  <Words>871</Words>
  <Application>Microsoft Office PowerPoint</Application>
  <PresentationFormat>Předvádění na obrazovce (4:3)</PresentationFormat>
  <Paragraphs>131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Prezentace_MU_CZ</vt:lpstr>
      <vt:lpstr>Robotics in STEM EDU in Czech Curriculum</vt:lpstr>
      <vt:lpstr>There was big change in ICT education i our country in last couple of years</vt:lpstr>
      <vt:lpstr>There was big change in ICT education i our country in last couple of years</vt:lpstr>
      <vt:lpstr>What was drop out of the curriculum? </vt:lpstr>
      <vt:lpstr>So, what´s new? </vt:lpstr>
      <vt:lpstr>New curriculum</vt:lpstr>
      <vt:lpstr>New curriculum</vt:lpstr>
      <vt:lpstr>New Textbooks for Primary/Secondary Schools</vt:lpstr>
      <vt:lpstr>What can our students encounter?</vt:lpstr>
      <vt:lpstr>Bee bot/Blue bot</vt:lpstr>
      <vt:lpstr>Ozobot</vt:lpstr>
      <vt:lpstr>Dash &amp; Dot</vt:lpstr>
      <vt:lpstr>LEGO </vt:lpstr>
      <vt:lpstr>What can our students encounter?</vt:lpstr>
      <vt:lpstr>Ozobot</vt:lpstr>
      <vt:lpstr>Micro:bit</vt:lpstr>
      <vt:lpstr>LEGO Mindstorms</vt:lpstr>
      <vt:lpstr>Arduino</vt:lpstr>
      <vt:lpstr>And much more…</vt:lpstr>
      <vt:lpstr>Thanks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Výuka informatiky na českých základních školách a na PedF MU v kontextu projektu PRIM a kurikulárních změn 2021</dc:title>
  <dc:creator>Martin Dosedla</dc:creator>
  <cp:lastModifiedBy>Karel Picka</cp:lastModifiedBy>
  <cp:revision>34</cp:revision>
  <dcterms:created xsi:type="dcterms:W3CDTF">2021-09-24T07:14:52Z</dcterms:created>
  <dcterms:modified xsi:type="dcterms:W3CDTF">2024-09-09T12:55:13Z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0x01010043CE1F573850DA4BADC9556F0AE80981</vt:lpwstr>
  </property>
</Properties>
</file>