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256" r:id="rId2"/>
    <p:sldId id="280" r:id="rId3"/>
    <p:sldId id="304" r:id="rId4"/>
    <p:sldId id="281" r:id="rId5"/>
    <p:sldId id="273" r:id="rId6"/>
    <p:sldId id="302" r:id="rId7"/>
    <p:sldId id="303" r:id="rId8"/>
    <p:sldId id="270" r:id="rId9"/>
    <p:sldId id="271" r:id="rId10"/>
  </p:sldIdLst>
  <p:sldSz cx="9144000" cy="6858000" type="screen4x3"/>
  <p:notesSz cx="6858000" cy="9723438"/>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78B4"/>
    <a:srgbClr val="F59D23"/>
    <a:srgbClr val="073A81"/>
    <a:srgbClr val="FFC525"/>
    <a:srgbClr val="C8C8C8"/>
    <a:srgbClr val="D1BC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Estilo com Tema 2 - Destaqu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Estilo Médio 2 - Destaqu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édio 2 - Destaqu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4" autoAdjust="0"/>
    <p:restoredTop sz="94660"/>
  </p:normalViewPr>
  <p:slideViewPr>
    <p:cSldViewPr snapToGrid="0">
      <p:cViewPr varScale="1">
        <p:scale>
          <a:sx n="113" d="100"/>
          <a:sy n="113" d="100"/>
        </p:scale>
        <p:origin x="161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86172"/>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sz="quarter" idx="1"/>
          </p:nvPr>
        </p:nvSpPr>
        <p:spPr>
          <a:xfrm>
            <a:off x="3884613" y="0"/>
            <a:ext cx="2971800" cy="486172"/>
          </a:xfrm>
          <a:prstGeom prst="rect">
            <a:avLst/>
          </a:prstGeom>
        </p:spPr>
        <p:txBody>
          <a:bodyPr vert="horz" lIns="91440" tIns="45720" rIns="91440" bIns="45720" rtlCol="0"/>
          <a:lstStyle>
            <a:lvl1pPr algn="r">
              <a:defRPr sz="1200"/>
            </a:lvl1pPr>
          </a:lstStyle>
          <a:p>
            <a:fld id="{345B18D4-1D62-48C1-A671-F82447B24FC9}" type="datetimeFigureOut">
              <a:rPr lang="pt-PT" smtClean="0"/>
              <a:t>10/09/2024</a:t>
            </a:fld>
            <a:endParaRPr lang="pt-PT"/>
          </a:p>
        </p:txBody>
      </p:sp>
      <p:sp>
        <p:nvSpPr>
          <p:cNvPr id="4" name="Marcador de Posição do Rodapé 3"/>
          <p:cNvSpPr>
            <a:spLocks noGrp="1"/>
          </p:cNvSpPr>
          <p:nvPr>
            <p:ph type="ftr" sz="quarter" idx="2"/>
          </p:nvPr>
        </p:nvSpPr>
        <p:spPr>
          <a:xfrm>
            <a:off x="0" y="9235578"/>
            <a:ext cx="2971800" cy="486172"/>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p:cNvSpPr>
            <a:spLocks noGrp="1"/>
          </p:cNvSpPr>
          <p:nvPr>
            <p:ph type="sldNum" sz="quarter" idx="3"/>
          </p:nvPr>
        </p:nvSpPr>
        <p:spPr>
          <a:xfrm>
            <a:off x="3884613" y="9235578"/>
            <a:ext cx="2971800" cy="486172"/>
          </a:xfrm>
          <a:prstGeom prst="rect">
            <a:avLst/>
          </a:prstGeom>
        </p:spPr>
        <p:txBody>
          <a:bodyPr vert="horz" lIns="91440" tIns="45720" rIns="91440" bIns="45720" rtlCol="0" anchor="b"/>
          <a:lstStyle>
            <a:lvl1pPr algn="r">
              <a:defRPr sz="1200"/>
            </a:lvl1pPr>
          </a:lstStyle>
          <a:p>
            <a:fld id="{1E369E73-69A4-4B60-A970-BE118CA24095}" type="slidenum">
              <a:rPr lang="pt-PT" smtClean="0"/>
              <a:t>‹#›</a:t>
            </a:fld>
            <a:endParaRPr lang="pt-PT"/>
          </a:p>
        </p:txBody>
      </p:sp>
    </p:spTree>
    <p:extLst>
      <p:ext uri="{BB962C8B-B14F-4D97-AF65-F5344CB8AC3E}">
        <p14:creationId xmlns:p14="http://schemas.microsoft.com/office/powerpoint/2010/main" val="674620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87861"/>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87861"/>
          </a:xfrm>
          <a:prstGeom prst="rect">
            <a:avLst/>
          </a:prstGeom>
        </p:spPr>
        <p:txBody>
          <a:bodyPr vert="horz" lIns="91440" tIns="45720" rIns="91440" bIns="45720" rtlCol="0"/>
          <a:lstStyle>
            <a:lvl1pPr algn="r">
              <a:defRPr sz="1200"/>
            </a:lvl1pPr>
          </a:lstStyle>
          <a:p>
            <a:fld id="{62CD367B-A67A-6449-B461-42DDBFF5D872}" type="datetimeFigureOut">
              <a:rPr lang="pt-PT" smtClean="0"/>
              <a:pPr/>
              <a:t>10/09/2024</a:t>
            </a:fld>
            <a:endParaRPr lang="pt-PT"/>
          </a:p>
        </p:txBody>
      </p:sp>
      <p:sp>
        <p:nvSpPr>
          <p:cNvPr id="4" name="Marcador de Posição da Imagem do Diapositivo 3"/>
          <p:cNvSpPr>
            <a:spLocks noGrp="1" noRot="1" noChangeAspect="1"/>
          </p:cNvSpPr>
          <p:nvPr>
            <p:ph type="sldImg" idx="2"/>
          </p:nvPr>
        </p:nvSpPr>
        <p:spPr>
          <a:xfrm>
            <a:off x="1241425" y="1216025"/>
            <a:ext cx="4375150" cy="3281363"/>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679404"/>
            <a:ext cx="5486400" cy="3828604"/>
          </a:xfrm>
          <a:prstGeom prst="rect">
            <a:avLst/>
          </a:prstGeom>
        </p:spPr>
        <p:txBody>
          <a:bodyPr vert="horz" lIns="91440" tIns="45720" rIns="91440" bIns="45720" rtlCol="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9235579"/>
            <a:ext cx="2971800" cy="487859"/>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9235579"/>
            <a:ext cx="2971800" cy="487859"/>
          </a:xfrm>
          <a:prstGeom prst="rect">
            <a:avLst/>
          </a:prstGeom>
        </p:spPr>
        <p:txBody>
          <a:bodyPr vert="horz" lIns="91440" tIns="45720" rIns="91440" bIns="45720" rtlCol="0" anchor="b"/>
          <a:lstStyle>
            <a:lvl1pPr algn="r">
              <a:defRPr sz="1200"/>
            </a:lvl1pPr>
          </a:lstStyle>
          <a:p>
            <a:fld id="{31B2D88A-DA9D-804B-A76F-633F66458D04}" type="slidenum">
              <a:rPr lang="pt-PT" smtClean="0"/>
              <a:pPr/>
              <a:t>‹#›</a:t>
            </a:fld>
            <a:endParaRPr lang="pt-PT"/>
          </a:p>
        </p:txBody>
      </p:sp>
    </p:spTree>
    <p:extLst>
      <p:ext uri="{BB962C8B-B14F-4D97-AF65-F5344CB8AC3E}">
        <p14:creationId xmlns:p14="http://schemas.microsoft.com/office/powerpoint/2010/main" val="1264100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10"/>
          </p:nvPr>
        </p:nvSpPr>
        <p:spPr/>
        <p:txBody>
          <a:bodyPr/>
          <a:lstStyle/>
          <a:p>
            <a:fld id="{31B2D88A-DA9D-804B-A76F-633F66458D04}" type="slidenum">
              <a:rPr lang="pt-PT" smtClean="0"/>
              <a:pPr/>
              <a:t>1</a:t>
            </a:fld>
            <a:endParaRPr lang="pt-PT"/>
          </a:p>
        </p:txBody>
      </p:sp>
    </p:spTree>
    <p:extLst>
      <p:ext uri="{BB962C8B-B14F-4D97-AF65-F5344CB8AC3E}">
        <p14:creationId xmlns:p14="http://schemas.microsoft.com/office/powerpoint/2010/main" val="1918382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10"/>
          </p:nvPr>
        </p:nvSpPr>
        <p:spPr/>
        <p:txBody>
          <a:bodyPr/>
          <a:lstStyle/>
          <a:p>
            <a:fld id="{31B2D88A-DA9D-804B-A76F-633F66458D04}" type="slidenum">
              <a:rPr lang="pt-PT" smtClean="0"/>
              <a:pPr/>
              <a:t>2</a:t>
            </a:fld>
            <a:endParaRPr lang="pt-PT"/>
          </a:p>
        </p:txBody>
      </p:sp>
    </p:spTree>
    <p:extLst>
      <p:ext uri="{BB962C8B-B14F-4D97-AF65-F5344CB8AC3E}">
        <p14:creationId xmlns:p14="http://schemas.microsoft.com/office/powerpoint/2010/main" val="462877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10"/>
          </p:nvPr>
        </p:nvSpPr>
        <p:spPr/>
        <p:txBody>
          <a:bodyPr/>
          <a:lstStyle/>
          <a:p>
            <a:fld id="{31B2D88A-DA9D-804B-A76F-633F66458D04}" type="slidenum">
              <a:rPr lang="pt-PT" smtClean="0"/>
              <a:pPr/>
              <a:t>3</a:t>
            </a:fld>
            <a:endParaRPr lang="pt-PT"/>
          </a:p>
        </p:txBody>
      </p:sp>
    </p:spTree>
    <p:extLst>
      <p:ext uri="{BB962C8B-B14F-4D97-AF65-F5344CB8AC3E}">
        <p14:creationId xmlns:p14="http://schemas.microsoft.com/office/powerpoint/2010/main" val="3646481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10"/>
          </p:nvPr>
        </p:nvSpPr>
        <p:spPr/>
        <p:txBody>
          <a:bodyPr/>
          <a:lstStyle/>
          <a:p>
            <a:fld id="{31B2D88A-DA9D-804B-A76F-633F66458D04}" type="slidenum">
              <a:rPr lang="pt-PT" smtClean="0"/>
              <a:pPr/>
              <a:t>4</a:t>
            </a:fld>
            <a:endParaRPr lang="pt-PT"/>
          </a:p>
        </p:txBody>
      </p:sp>
    </p:spTree>
    <p:extLst>
      <p:ext uri="{BB962C8B-B14F-4D97-AF65-F5344CB8AC3E}">
        <p14:creationId xmlns:p14="http://schemas.microsoft.com/office/powerpoint/2010/main" val="1244007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10"/>
          </p:nvPr>
        </p:nvSpPr>
        <p:spPr/>
        <p:txBody>
          <a:bodyPr/>
          <a:lstStyle/>
          <a:p>
            <a:fld id="{31B2D88A-DA9D-804B-A76F-633F66458D04}" type="slidenum">
              <a:rPr lang="pt-PT" smtClean="0"/>
              <a:pPr/>
              <a:t>5</a:t>
            </a:fld>
            <a:endParaRPr lang="pt-PT"/>
          </a:p>
        </p:txBody>
      </p:sp>
    </p:spTree>
    <p:extLst>
      <p:ext uri="{BB962C8B-B14F-4D97-AF65-F5344CB8AC3E}">
        <p14:creationId xmlns:p14="http://schemas.microsoft.com/office/powerpoint/2010/main" val="4051150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31B2D88A-DA9D-804B-A76F-633F66458D04}" type="slidenum">
              <a:rPr lang="pt-PT" smtClean="0"/>
              <a:pPr/>
              <a:t>6</a:t>
            </a:fld>
            <a:endParaRPr lang="pt-PT"/>
          </a:p>
        </p:txBody>
      </p:sp>
    </p:spTree>
    <p:extLst>
      <p:ext uri="{BB962C8B-B14F-4D97-AF65-F5344CB8AC3E}">
        <p14:creationId xmlns:p14="http://schemas.microsoft.com/office/powerpoint/2010/main" val="389615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31B2D88A-DA9D-804B-A76F-633F66458D04}" type="slidenum">
              <a:rPr lang="pt-PT" smtClean="0"/>
              <a:pPr/>
              <a:t>7</a:t>
            </a:fld>
            <a:endParaRPr lang="pt-PT"/>
          </a:p>
        </p:txBody>
      </p:sp>
    </p:spTree>
    <p:extLst>
      <p:ext uri="{BB962C8B-B14F-4D97-AF65-F5344CB8AC3E}">
        <p14:creationId xmlns:p14="http://schemas.microsoft.com/office/powerpoint/2010/main" val="632713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31B2D88A-DA9D-804B-A76F-633F66458D04}" type="slidenum">
              <a:rPr lang="pt-PT" smtClean="0"/>
              <a:pPr/>
              <a:t>8</a:t>
            </a:fld>
            <a:endParaRPr lang="pt-PT"/>
          </a:p>
        </p:txBody>
      </p:sp>
    </p:spTree>
    <p:extLst>
      <p:ext uri="{BB962C8B-B14F-4D97-AF65-F5344CB8AC3E}">
        <p14:creationId xmlns:p14="http://schemas.microsoft.com/office/powerpoint/2010/main" val="2550714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31B2D88A-DA9D-804B-A76F-633F66458D04}" type="slidenum">
              <a:rPr lang="pt-PT" smtClean="0"/>
              <a:pPr/>
              <a:t>9</a:t>
            </a:fld>
            <a:endParaRPr lang="pt-PT"/>
          </a:p>
        </p:txBody>
      </p:sp>
    </p:spTree>
    <p:extLst>
      <p:ext uri="{BB962C8B-B14F-4D97-AF65-F5344CB8AC3E}">
        <p14:creationId xmlns:p14="http://schemas.microsoft.com/office/powerpoint/2010/main" val="1174114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PT"/>
              <a:t>Clique para editar o estilo de título do Modelo Global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endParaRPr lang="en-US" dirty="0"/>
          </a:p>
        </p:txBody>
      </p:sp>
      <p:sp>
        <p:nvSpPr>
          <p:cNvPr id="4" name="Date Placeholder 3"/>
          <p:cNvSpPr>
            <a:spLocks noGrp="1"/>
          </p:cNvSpPr>
          <p:nvPr>
            <p:ph type="dt" sz="half" idx="10"/>
          </p:nvPr>
        </p:nvSpPr>
        <p:spPr/>
        <p:txBody>
          <a:bodyPr/>
          <a:lstStyle/>
          <a:p>
            <a:fld id="{1415CBE2-1148-5744-8B97-AC0AF55B0CEF}" type="datetime1">
              <a:rPr lang="pt-PT" smtClean="0"/>
              <a:pPr/>
              <a:t>10/09/2024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EC999820-FAED-4A2C-ABAE-F76782F7D7E8}" type="slidenum">
              <a:rPr lang="pt-PT" smtClean="0"/>
              <a:pPr/>
              <a:t>‹#›</a:t>
            </a:fld>
            <a:endParaRPr lang="pt-P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913EBD23-40BA-E448-A9BD-DAA7847FAC40}" type="datetime1">
              <a:rPr lang="pt-PT" smtClean="0"/>
              <a:pPr/>
              <a:t>10/09/2024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EC999820-FAED-4A2C-ABAE-F76782F7D7E8}" type="slidenum">
              <a:rPr lang="pt-PT" smtClean="0"/>
              <a:pPr/>
              <a:t>‹#›</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692B255A-1F98-0D4B-9B51-38C64D96EBC0}" type="datetime1">
              <a:rPr lang="pt-PT" smtClean="0"/>
              <a:pPr/>
              <a:t>10/09/2024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EC999820-FAED-4A2C-ABAE-F76782F7D7E8}" type="slidenum">
              <a:rPr lang="pt-PT" smtClean="0"/>
              <a:pPr/>
              <a:t>‹#›</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ACCCCE07-878F-094D-A848-BBC16FF6AC69}" type="datetime1">
              <a:rPr lang="pt-PT" smtClean="0"/>
              <a:pPr/>
              <a:t>10/09/2024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EC999820-FAED-4A2C-ABAE-F76782F7D7E8}" type="slidenum">
              <a:rPr lang="pt-PT" smtClean="0"/>
              <a:pPr/>
              <a:t>‹#›</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0487DD6F-2813-974F-9D59-01F152522F64}" type="datetime1">
              <a:rPr lang="pt-PT" smtClean="0"/>
              <a:pPr/>
              <a:t>10/09/2024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EC999820-FAED-4A2C-ABAE-F76782F7D7E8}" type="slidenum">
              <a:rPr lang="pt-PT" smtClean="0"/>
              <a:pPr/>
              <a:t>‹#›</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EB0F9670-4CD5-C04E-A0AE-3092801CAECB}" type="datetime1">
              <a:rPr lang="pt-PT" smtClean="0"/>
              <a:pPr/>
              <a:t>10/09/2024</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EC999820-FAED-4A2C-ABAE-F76782F7D7E8}" type="slidenum">
              <a:rPr lang="pt-PT" smtClean="0"/>
              <a:pPr/>
              <a:t>‹#›</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Content Placeholder 3"/>
          <p:cNvSpPr>
            <a:spLocks noGrp="1"/>
          </p:cNvSpPr>
          <p:nvPr>
            <p:ph sz="half" idx="2"/>
          </p:nvPr>
        </p:nvSpPr>
        <p:spPr>
          <a:xfrm>
            <a:off x="629842" y="2505075"/>
            <a:ext cx="3868340"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Content Placeholder 5"/>
          <p:cNvSpPr>
            <a:spLocks noGrp="1"/>
          </p:cNvSpPr>
          <p:nvPr>
            <p:ph sz="quarter" idx="4"/>
          </p:nvPr>
        </p:nvSpPr>
        <p:spPr>
          <a:xfrm>
            <a:off x="4629150" y="2505075"/>
            <a:ext cx="3887391"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C603067A-C6CB-8A41-B4CD-2998A6557A3F}" type="datetime1">
              <a:rPr lang="pt-PT" smtClean="0"/>
              <a:pPr/>
              <a:t>10/09/2024</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EC999820-FAED-4A2C-ABAE-F76782F7D7E8}" type="slidenum">
              <a:rPr lang="pt-PT" smtClean="0"/>
              <a:pPr/>
              <a:t>‹#›</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Date Placeholder 2"/>
          <p:cNvSpPr>
            <a:spLocks noGrp="1"/>
          </p:cNvSpPr>
          <p:nvPr>
            <p:ph type="dt" sz="half" idx="10"/>
          </p:nvPr>
        </p:nvSpPr>
        <p:spPr/>
        <p:txBody>
          <a:bodyPr/>
          <a:lstStyle/>
          <a:p>
            <a:fld id="{917BAEFA-9CF9-D640-B8F8-CE1BBC6336E7}" type="datetime1">
              <a:rPr lang="pt-PT" smtClean="0"/>
              <a:pPr/>
              <a:t>10/09/2024</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EC999820-FAED-4A2C-ABAE-F76782F7D7E8}" type="slidenum">
              <a:rPr lang="pt-PT" smtClean="0"/>
              <a:pPr/>
              <a:t>‹#›</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62E2A5-8293-C345-89A7-E8BC41E6344B}" type="datetime1">
              <a:rPr lang="pt-PT" smtClean="0"/>
              <a:pPr/>
              <a:t>10/09/2024</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EC999820-FAED-4A2C-ABAE-F76782F7D7E8}" type="slidenum">
              <a:rPr lang="pt-PT" smtClean="0"/>
              <a:pPr/>
              <a:t>‹#›</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PT"/>
              <a:t>Clique para editar o estilo de título do Modelo Global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Date Placeholder 4"/>
          <p:cNvSpPr>
            <a:spLocks noGrp="1"/>
          </p:cNvSpPr>
          <p:nvPr>
            <p:ph type="dt" sz="half" idx="10"/>
          </p:nvPr>
        </p:nvSpPr>
        <p:spPr/>
        <p:txBody>
          <a:bodyPr/>
          <a:lstStyle/>
          <a:p>
            <a:fld id="{43A61CE5-8269-3640-8245-2F12B361253D}" type="datetime1">
              <a:rPr lang="pt-PT" smtClean="0"/>
              <a:pPr/>
              <a:t>10/09/2024</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EC999820-FAED-4A2C-ABAE-F76782F7D7E8}" type="slidenum">
              <a:rPr lang="pt-PT" smtClean="0"/>
              <a:pPr/>
              <a:t>‹#›</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PT"/>
              <a:t>Clique para editar o estilo de título do Modelo Global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Arraste a imagem até ao marcador de posição ou clique no ícone para adicionar</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Date Placeholder 4"/>
          <p:cNvSpPr>
            <a:spLocks noGrp="1"/>
          </p:cNvSpPr>
          <p:nvPr>
            <p:ph type="dt" sz="half" idx="10"/>
          </p:nvPr>
        </p:nvSpPr>
        <p:spPr/>
        <p:txBody>
          <a:bodyPr/>
          <a:lstStyle/>
          <a:p>
            <a:fld id="{F7CF7BFF-056A-E543-A5CA-6623AC096849}" type="datetime1">
              <a:rPr lang="pt-PT" smtClean="0"/>
              <a:pPr/>
              <a:t>10/09/2024</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EC999820-FAED-4A2C-ABAE-F76782F7D7E8}" type="slidenum">
              <a:rPr lang="pt-PT" smtClean="0"/>
              <a:pPr/>
              <a:t>‹#›</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8794C3-CAC4-C84E-994E-DE34A3E1638E}" type="datetime1">
              <a:rPr lang="pt-PT" smtClean="0"/>
              <a:pPr/>
              <a:t>10/09/2024</a:t>
            </a:fld>
            <a:endParaRPr lang="pt-P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99820-FAED-4A2C-ABAE-F76782F7D7E8}" type="slidenum">
              <a:rPr lang="pt-PT" smtClean="0"/>
              <a:pPr/>
              <a:t>‹#›</a:t>
            </a:fld>
            <a:endParaRPr lang="pt-PT"/>
          </a:p>
        </p:txBody>
      </p:sp>
    </p:spTree>
    <p:extLst>
      <p:ext uri="{BB962C8B-B14F-4D97-AF65-F5344CB8AC3E}">
        <p14:creationId xmlns:p14="http://schemas.microsoft.com/office/powerpoint/2010/main" val="16593375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_eKhOqsT898&amp;t=10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_eKhOqsT898&amp;t=10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m 14">
            <a:extLst>
              <a:ext uri="{FF2B5EF4-FFF2-40B4-BE49-F238E27FC236}">
                <a16:creationId xmlns:a16="http://schemas.microsoft.com/office/drawing/2014/main" id="{92749866-D39F-113D-0284-8E3124CAC662}"/>
              </a:ext>
            </a:extLst>
          </p:cNvPr>
          <p:cNvPicPr>
            <a:picLocks noChangeAspect="1"/>
          </p:cNvPicPr>
          <p:nvPr/>
        </p:nvPicPr>
        <p:blipFill>
          <a:blip r:embed="rId3"/>
          <a:stretch>
            <a:fillRect/>
          </a:stretch>
        </p:blipFill>
        <p:spPr>
          <a:xfrm>
            <a:off x="-39016" y="0"/>
            <a:ext cx="9199903" cy="7028252"/>
          </a:xfrm>
          <a:prstGeom prst="rect">
            <a:avLst/>
          </a:prstGeom>
        </p:spPr>
      </p:pic>
      <p:sp>
        <p:nvSpPr>
          <p:cNvPr id="10" name="Retângulo 9"/>
          <p:cNvSpPr/>
          <p:nvPr/>
        </p:nvSpPr>
        <p:spPr>
          <a:xfrm>
            <a:off x="0" y="-21300"/>
            <a:ext cx="2328735" cy="11520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Título 1"/>
          <p:cNvSpPr>
            <a:spLocks noGrp="1"/>
          </p:cNvSpPr>
          <p:nvPr>
            <p:ph type="ctrTitle"/>
          </p:nvPr>
        </p:nvSpPr>
        <p:spPr>
          <a:xfrm>
            <a:off x="-39015" y="2237938"/>
            <a:ext cx="9199902" cy="2097786"/>
          </a:xfrm>
          <a:solidFill>
            <a:srgbClr val="002060"/>
          </a:solidFill>
          <a:ln>
            <a:solidFill>
              <a:srgbClr val="002060"/>
            </a:solidFill>
          </a:ln>
        </p:spPr>
        <p:txBody>
          <a:bodyPr anchor="ctr">
            <a:normAutofit/>
          </a:bodyPr>
          <a:lstStyle/>
          <a:p>
            <a:pPr algn="ctr">
              <a:lnSpc>
                <a:spcPct val="107000"/>
              </a:lnSpc>
              <a:spcAft>
                <a:spcPts val="800"/>
              </a:spcAft>
            </a:pPr>
            <a:r>
              <a:rPr lang="en-US" sz="40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STEAM approach in building automatons: wheels and axles</a:t>
            </a:r>
            <a:endParaRPr lang="pt-PT" sz="40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CaixaDeTexto 13"/>
          <p:cNvSpPr txBox="1"/>
          <p:nvPr/>
        </p:nvSpPr>
        <p:spPr>
          <a:xfrm>
            <a:off x="1093" y="4382241"/>
            <a:ext cx="9159794" cy="1036181"/>
          </a:xfrm>
          <a:prstGeom prst="rect">
            <a:avLst/>
          </a:prstGeom>
          <a:noFill/>
        </p:spPr>
        <p:txBody>
          <a:bodyPr wrap="square" rtlCol="0">
            <a:spAutoFit/>
          </a:bodyPr>
          <a:lstStyle/>
          <a:p>
            <a:pPr algn="ctr"/>
            <a:r>
              <a:rPr lang="pt-PT" sz="2400" dirty="0">
                <a:solidFill>
                  <a:schemeClr val="bg1"/>
                </a:solidFill>
                <a:latin typeface="Times New Roman" panose="02020603050405020304" pitchFamily="18" charset="0"/>
                <a:cs typeface="Times New Roman" panose="02020603050405020304" pitchFamily="18" charset="0"/>
              </a:rPr>
              <a:t>Ana Peixoto </a:t>
            </a:r>
          </a:p>
          <a:p>
            <a:pPr algn="ctr"/>
            <a:r>
              <a:rPr lang="pt-PT" sz="2400" dirty="0">
                <a:solidFill>
                  <a:schemeClr val="bg1"/>
                </a:solidFill>
                <a:latin typeface="Times New Roman" panose="02020603050405020304" pitchFamily="18" charset="0"/>
                <a:cs typeface="Times New Roman" panose="02020603050405020304" pitchFamily="18" charset="0"/>
              </a:rPr>
              <a:t>anapeixoto@ese.ipvc.pt</a:t>
            </a:r>
          </a:p>
          <a:p>
            <a:pPr algn="ctr"/>
            <a:endParaRPr lang="pt-PT" sz="2000" baseline="30000" dirty="0"/>
          </a:p>
        </p:txBody>
      </p:sp>
      <p:pic>
        <p:nvPicPr>
          <p:cNvPr id="7" name="Imagem 6"/>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8118" y="-5148"/>
            <a:ext cx="1502175" cy="929396"/>
          </a:xfrm>
          <a:prstGeom prst="rect">
            <a:avLst/>
          </a:prstGeom>
        </p:spPr>
      </p:pic>
      <p:pic>
        <p:nvPicPr>
          <p:cNvPr id="8" name="Imagem 7"/>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015" y="32952"/>
            <a:ext cx="1381818" cy="854932"/>
          </a:xfrm>
          <a:prstGeom prst="rect">
            <a:avLst/>
          </a:prstGeom>
        </p:spPr>
      </p:pic>
      <p:sp>
        <p:nvSpPr>
          <p:cNvPr id="4" name="Retângulo 3"/>
          <p:cNvSpPr/>
          <p:nvPr/>
        </p:nvSpPr>
        <p:spPr>
          <a:xfrm>
            <a:off x="-47461" y="6275895"/>
            <a:ext cx="9199904" cy="887885"/>
          </a:xfrm>
          <a:prstGeom prst="rect">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Retângulo 8"/>
          <p:cNvSpPr/>
          <p:nvPr/>
        </p:nvSpPr>
        <p:spPr>
          <a:xfrm>
            <a:off x="-39017" y="6275896"/>
            <a:ext cx="9183017" cy="646331"/>
          </a:xfrm>
          <a:prstGeom prst="rect">
            <a:avLst/>
          </a:prstGeom>
        </p:spPr>
        <p:txBody>
          <a:bodyPr wrap="square">
            <a:spAutoFit/>
          </a:bodyPr>
          <a:lstStyle/>
          <a:p>
            <a:pPr algn="ctr"/>
            <a:r>
              <a:rPr lang="pt-PT" b="1" dirty="0">
                <a:solidFill>
                  <a:schemeClr val="bg1"/>
                </a:solidFill>
              </a:rPr>
              <a:t>STEM </a:t>
            </a:r>
            <a:r>
              <a:rPr lang="pt-PT" b="1" dirty="0" err="1">
                <a:solidFill>
                  <a:schemeClr val="bg1"/>
                </a:solidFill>
              </a:rPr>
              <a:t>Education</a:t>
            </a:r>
            <a:r>
              <a:rPr lang="pt-PT" b="1" dirty="0">
                <a:solidFill>
                  <a:schemeClr val="bg1"/>
                </a:solidFill>
              </a:rPr>
              <a:t> in Brno, </a:t>
            </a:r>
            <a:r>
              <a:rPr lang="pt-PT" b="1" dirty="0" err="1">
                <a:solidFill>
                  <a:schemeClr val="bg1"/>
                </a:solidFill>
              </a:rPr>
              <a:t>Faculty</a:t>
            </a:r>
            <a:r>
              <a:rPr lang="pt-PT" b="1" dirty="0">
                <a:solidFill>
                  <a:schemeClr val="bg1"/>
                </a:solidFill>
              </a:rPr>
              <a:t> of </a:t>
            </a:r>
            <a:r>
              <a:rPr lang="pt-PT" b="1" dirty="0" err="1">
                <a:solidFill>
                  <a:schemeClr val="bg1"/>
                </a:solidFill>
              </a:rPr>
              <a:t>Education</a:t>
            </a:r>
            <a:r>
              <a:rPr lang="pt-PT" b="1" dirty="0">
                <a:solidFill>
                  <a:schemeClr val="bg1"/>
                </a:solidFill>
              </a:rPr>
              <a:t>, </a:t>
            </a:r>
            <a:r>
              <a:rPr lang="pt-PT" b="1" dirty="0" err="1">
                <a:solidFill>
                  <a:schemeClr val="bg1"/>
                </a:solidFill>
              </a:rPr>
              <a:t>Masaryk</a:t>
            </a:r>
            <a:r>
              <a:rPr lang="pt-PT" b="1" dirty="0">
                <a:solidFill>
                  <a:schemeClr val="bg1"/>
                </a:solidFill>
              </a:rPr>
              <a:t> </a:t>
            </a:r>
            <a:r>
              <a:rPr lang="pt-PT" b="1" dirty="0" err="1">
                <a:solidFill>
                  <a:schemeClr val="bg1"/>
                </a:solidFill>
              </a:rPr>
              <a:t>University</a:t>
            </a:r>
            <a:endParaRPr lang="pt-PT" b="1" dirty="0">
              <a:solidFill>
                <a:schemeClr val="bg1"/>
              </a:solidFill>
            </a:endParaRPr>
          </a:p>
          <a:p>
            <a:pPr algn="ctr"/>
            <a:r>
              <a:rPr lang="pt-PT" b="1" dirty="0">
                <a:solidFill>
                  <a:schemeClr val="bg1"/>
                </a:solidFill>
              </a:rPr>
              <a:t>10 </a:t>
            </a:r>
            <a:r>
              <a:rPr lang="pt-PT" b="1" dirty="0" err="1">
                <a:solidFill>
                  <a:schemeClr val="bg1"/>
                </a:solidFill>
              </a:rPr>
              <a:t>september</a:t>
            </a:r>
            <a:r>
              <a:rPr lang="pt-PT" b="1" dirty="0">
                <a:solidFill>
                  <a:schemeClr val="bg1"/>
                </a:solidFill>
              </a:rPr>
              <a:t>, 2024</a:t>
            </a:r>
          </a:p>
        </p:txBody>
      </p:sp>
    </p:spTree>
    <p:extLst>
      <p:ext uri="{BB962C8B-B14F-4D97-AF65-F5344CB8AC3E}">
        <p14:creationId xmlns:p14="http://schemas.microsoft.com/office/powerpoint/2010/main" val="3911703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p:cNvSpPr/>
          <p:nvPr/>
        </p:nvSpPr>
        <p:spPr>
          <a:xfrm>
            <a:off x="805" y="6016410"/>
            <a:ext cx="9142389" cy="868340"/>
          </a:xfrm>
          <a:prstGeom prst="rect">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Título 1"/>
          <p:cNvSpPr>
            <a:spLocks noGrp="1"/>
          </p:cNvSpPr>
          <p:nvPr>
            <p:ph type="ctrTitle"/>
          </p:nvPr>
        </p:nvSpPr>
        <p:spPr>
          <a:xfrm>
            <a:off x="-39533" y="0"/>
            <a:ext cx="9183015" cy="990600"/>
          </a:xfrm>
          <a:solidFill>
            <a:srgbClr val="002060"/>
          </a:solidFill>
          <a:ln>
            <a:solidFill>
              <a:srgbClr val="002060"/>
            </a:solidFill>
          </a:ln>
        </p:spPr>
        <p:txBody>
          <a:bodyPr anchor="ctr">
            <a:normAutofit/>
          </a:bodyPr>
          <a:lstStyle/>
          <a:p>
            <a:pPr>
              <a:lnSpc>
                <a:spcPct val="100000"/>
              </a:lnSpc>
              <a:spcBef>
                <a:spcPts val="600"/>
              </a:spcBef>
              <a:spcAft>
                <a:spcPts val="600"/>
              </a:spcAft>
            </a:pPr>
            <a:r>
              <a:rPr lang="en-US" sz="3600" b="1" dirty="0">
                <a:solidFill>
                  <a:schemeClr val="bg1">
                    <a:lumMod val="95000"/>
                  </a:schemeClr>
                </a:solidFill>
                <a:latin typeface="Times New Roman" panose="02020603050405020304" pitchFamily="18" charset="0"/>
                <a:cs typeface="Times New Roman" panose="02020603050405020304" pitchFamily="18" charset="0"/>
              </a:rPr>
              <a:t>STEM /STEAM</a:t>
            </a:r>
            <a:endParaRPr lang="pt-PT" sz="3600" b="1"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9" name="Retângulo 8"/>
          <p:cNvSpPr/>
          <p:nvPr/>
        </p:nvSpPr>
        <p:spPr>
          <a:xfrm>
            <a:off x="13637" y="6252367"/>
            <a:ext cx="7104775" cy="461665"/>
          </a:xfrm>
          <a:prstGeom prst="rect">
            <a:avLst/>
          </a:prstGeom>
        </p:spPr>
        <p:txBody>
          <a:bodyPr wrap="square">
            <a:spAutoFit/>
          </a:bodyPr>
          <a:lstStyle/>
          <a:p>
            <a:pPr algn="ctr"/>
            <a:r>
              <a:rPr lang="en-US" sz="1200" b="1" dirty="0">
                <a:solidFill>
                  <a:schemeClr val="bg1"/>
                </a:solidFill>
                <a:latin typeface="Times New Roman" panose="02020603050405020304" pitchFamily="18" charset="0"/>
                <a:cs typeface="Times New Roman" panose="02020603050405020304" pitchFamily="18" charset="0"/>
              </a:rPr>
              <a:t>STEM Education in Brno, Faculty of Education, Masaryk University</a:t>
            </a:r>
          </a:p>
          <a:p>
            <a:pPr algn="ctr"/>
            <a:r>
              <a:rPr lang="en-US" sz="1200" b="1" dirty="0">
                <a:solidFill>
                  <a:schemeClr val="bg1"/>
                </a:solidFill>
                <a:latin typeface="Times New Roman" panose="02020603050405020304" pitchFamily="18" charset="0"/>
                <a:cs typeface="Times New Roman" panose="02020603050405020304" pitchFamily="18" charset="0"/>
              </a:rPr>
              <a:t>10 September, 2024</a:t>
            </a:r>
          </a:p>
        </p:txBody>
      </p:sp>
      <p:sp>
        <p:nvSpPr>
          <p:cNvPr id="15" name="CaixaDeTexto 14"/>
          <p:cNvSpPr txBox="1"/>
          <p:nvPr/>
        </p:nvSpPr>
        <p:spPr>
          <a:xfrm>
            <a:off x="165100" y="1231900"/>
            <a:ext cx="8813800" cy="4597400"/>
          </a:xfrm>
          <a:prstGeom prst="rect">
            <a:avLst/>
          </a:prstGeom>
          <a:noFill/>
        </p:spPr>
        <p:txBody>
          <a:bodyPr wrap="square" rtlCol="0">
            <a:spAutoFit/>
          </a:bodyPr>
          <a:lstStyle/>
          <a:p>
            <a:endParaRPr lang="pt-PT" dirty="0"/>
          </a:p>
        </p:txBody>
      </p:sp>
      <p:sp>
        <p:nvSpPr>
          <p:cNvPr id="16" name="CaixaDeTexto 15"/>
          <p:cNvSpPr txBox="1"/>
          <p:nvPr/>
        </p:nvSpPr>
        <p:spPr>
          <a:xfrm>
            <a:off x="165100" y="990600"/>
            <a:ext cx="8720483" cy="6186309"/>
          </a:xfrm>
          <a:prstGeom prst="rect">
            <a:avLst/>
          </a:prstGeom>
          <a:noFill/>
        </p:spPr>
        <p:txBody>
          <a:bodyPr wrap="square" rtlCol="0">
            <a:spAutoFit/>
          </a:bodyPr>
          <a:lstStyle/>
          <a:p>
            <a:endParaRPr lang="pt-PT" altLang="pt-PT" dirty="0">
              <a:solidFill>
                <a:srgbClr val="1F1F1F"/>
              </a:solidFill>
              <a:latin typeface="+mj-lt"/>
            </a:endParaRPr>
          </a:p>
          <a:p>
            <a:r>
              <a:rPr lang="pt-PT" altLang="pt-PT" sz="2000" dirty="0">
                <a:solidFill>
                  <a:srgbClr val="1F1F1F"/>
                </a:solidFill>
                <a:latin typeface="Times New Roman" panose="02020603050405020304" pitchFamily="18" charset="0"/>
                <a:cs typeface="Times New Roman" panose="02020603050405020304" pitchFamily="18" charset="0"/>
              </a:rPr>
              <a:t>In Portugal, </a:t>
            </a:r>
            <a:r>
              <a:rPr lang="pt-PT" altLang="pt-PT" sz="2000" b="1" dirty="0">
                <a:solidFill>
                  <a:srgbClr val="1F1F1F"/>
                </a:solidFill>
                <a:latin typeface="Times New Roman" panose="02020603050405020304" pitchFamily="18" charset="0"/>
                <a:cs typeface="Times New Roman" panose="02020603050405020304" pitchFamily="18" charset="0"/>
              </a:rPr>
              <a:t>STEM </a:t>
            </a:r>
            <a:r>
              <a:rPr lang="pt-PT" altLang="pt-PT" sz="2000" dirty="0">
                <a:solidFill>
                  <a:srgbClr val="1F1F1F"/>
                </a:solidFill>
                <a:latin typeface="Times New Roman" panose="02020603050405020304" pitchFamily="18" charset="0"/>
                <a:cs typeface="Times New Roman" panose="02020603050405020304" pitchFamily="18" charset="0"/>
              </a:rPr>
              <a:t>and </a:t>
            </a:r>
            <a:r>
              <a:rPr lang="pt-PT" altLang="pt-PT" sz="2000" b="1" dirty="0">
                <a:solidFill>
                  <a:srgbClr val="1F1F1F"/>
                </a:solidFill>
                <a:latin typeface="Times New Roman" panose="02020603050405020304" pitchFamily="18" charset="0"/>
                <a:cs typeface="Times New Roman" panose="02020603050405020304" pitchFamily="18" charset="0"/>
              </a:rPr>
              <a:t>STEAM</a:t>
            </a:r>
            <a:r>
              <a:rPr lang="pt-PT" altLang="pt-PT" sz="2000" dirty="0">
                <a:solidFill>
                  <a:srgbClr val="1F1F1F"/>
                </a:solidFill>
                <a:latin typeface="Times New Roman" panose="02020603050405020304" pitchFamily="18" charset="0"/>
                <a:cs typeface="Times New Roman" panose="02020603050405020304" pitchFamily="18" charset="0"/>
              </a:rPr>
              <a:t> </a:t>
            </a:r>
            <a:r>
              <a:rPr lang="pt-PT" altLang="pt-PT" sz="2000" dirty="0" err="1">
                <a:solidFill>
                  <a:srgbClr val="1F1F1F"/>
                </a:solidFill>
                <a:latin typeface="Times New Roman" panose="02020603050405020304" pitchFamily="18" charset="0"/>
                <a:cs typeface="Times New Roman" panose="02020603050405020304" pitchFamily="18" charset="0"/>
              </a:rPr>
              <a:t>approach</a:t>
            </a:r>
            <a:r>
              <a:rPr lang="pt-PT" altLang="pt-PT" sz="2000" dirty="0">
                <a:solidFill>
                  <a:srgbClr val="1F1F1F"/>
                </a:solidFill>
                <a:latin typeface="Times New Roman" panose="02020603050405020304" pitchFamily="18" charset="0"/>
                <a:cs typeface="Times New Roman" panose="02020603050405020304" pitchFamily="18" charset="0"/>
              </a:rPr>
              <a:t> </a:t>
            </a:r>
            <a:r>
              <a:rPr lang="pt-PT" altLang="pt-PT" sz="2000" dirty="0" err="1">
                <a:solidFill>
                  <a:srgbClr val="1F1F1F"/>
                </a:solidFill>
                <a:latin typeface="Times New Roman" panose="02020603050405020304" pitchFamily="18" charset="0"/>
                <a:cs typeface="Times New Roman" panose="02020603050405020304" pitchFamily="18" charset="0"/>
              </a:rPr>
              <a:t>focuses</a:t>
            </a:r>
            <a:r>
              <a:rPr lang="pt-PT" altLang="pt-PT" sz="2000" dirty="0">
                <a:solidFill>
                  <a:srgbClr val="1F1F1F"/>
                </a:solidFill>
                <a:latin typeface="Times New Roman" panose="02020603050405020304" pitchFamily="18" charset="0"/>
                <a:cs typeface="Times New Roman" panose="02020603050405020304" pitchFamily="18" charset="0"/>
              </a:rPr>
              <a:t> </a:t>
            </a:r>
            <a:r>
              <a:rPr lang="pt-PT" altLang="pt-PT" sz="2000" dirty="0" err="1">
                <a:solidFill>
                  <a:srgbClr val="1F1F1F"/>
                </a:solidFill>
                <a:latin typeface="Times New Roman" panose="02020603050405020304" pitchFamily="18" charset="0"/>
                <a:cs typeface="Times New Roman" panose="02020603050405020304" pitchFamily="18" charset="0"/>
              </a:rPr>
              <a:t>on</a:t>
            </a:r>
            <a:r>
              <a:rPr lang="pt-PT" altLang="pt-PT" sz="2000" dirty="0">
                <a:solidFill>
                  <a:srgbClr val="1F1F1F"/>
                </a:solidFill>
                <a:latin typeface="Times New Roman" panose="02020603050405020304" pitchFamily="18" charset="0"/>
                <a:cs typeface="Times New Roman" panose="02020603050405020304" pitchFamily="18" charset="0"/>
              </a:rPr>
              <a:t> </a:t>
            </a:r>
            <a:r>
              <a:rPr lang="pt-PT" altLang="pt-PT" sz="2000" dirty="0" err="1">
                <a:solidFill>
                  <a:srgbClr val="1F1F1F"/>
                </a:solidFill>
                <a:latin typeface="Times New Roman" panose="02020603050405020304" pitchFamily="18" charset="0"/>
                <a:cs typeface="Times New Roman" panose="02020603050405020304" pitchFamily="18" charset="0"/>
              </a:rPr>
              <a:t>active</a:t>
            </a:r>
            <a:r>
              <a:rPr lang="pt-PT" altLang="pt-PT" sz="2000" dirty="0">
                <a:solidFill>
                  <a:srgbClr val="1F1F1F"/>
                </a:solidFill>
                <a:latin typeface="Times New Roman" panose="02020603050405020304" pitchFamily="18" charset="0"/>
                <a:cs typeface="Times New Roman" panose="02020603050405020304" pitchFamily="18" charset="0"/>
              </a:rPr>
              <a:t> </a:t>
            </a:r>
            <a:r>
              <a:rPr lang="pt-PT" altLang="pt-PT" sz="2000" dirty="0" err="1">
                <a:solidFill>
                  <a:srgbClr val="1F1F1F"/>
                </a:solidFill>
                <a:latin typeface="Times New Roman" panose="02020603050405020304" pitchFamily="18" charset="0"/>
                <a:cs typeface="Times New Roman" panose="02020603050405020304" pitchFamily="18" charset="0"/>
              </a:rPr>
              <a:t>learning</a:t>
            </a:r>
            <a:r>
              <a:rPr lang="pt-PT" altLang="pt-PT" sz="2000" dirty="0">
                <a:solidFill>
                  <a:srgbClr val="1F1F1F"/>
                </a:solidFill>
                <a:latin typeface="Times New Roman" panose="02020603050405020304" pitchFamily="18" charset="0"/>
                <a:cs typeface="Times New Roman" panose="02020603050405020304" pitchFamily="18" charset="0"/>
              </a:rPr>
              <a:t>, </a:t>
            </a:r>
            <a:r>
              <a:rPr lang="pt-PT" altLang="pt-PT" sz="2000" dirty="0" err="1">
                <a:solidFill>
                  <a:srgbClr val="1F1F1F"/>
                </a:solidFill>
                <a:latin typeface="Times New Roman" panose="02020603050405020304" pitchFamily="18" charset="0"/>
                <a:cs typeface="Times New Roman" panose="02020603050405020304" pitchFamily="18" charset="0"/>
              </a:rPr>
              <a:t>defended</a:t>
            </a:r>
            <a:r>
              <a:rPr lang="pt-PT" altLang="pt-PT" sz="2000" dirty="0">
                <a:solidFill>
                  <a:srgbClr val="1F1F1F"/>
                </a:solidFill>
                <a:latin typeface="Times New Roman" panose="02020603050405020304" pitchFamily="18" charset="0"/>
                <a:cs typeface="Times New Roman" panose="02020603050405020304" pitchFamily="18" charset="0"/>
              </a:rPr>
              <a:t> </a:t>
            </a:r>
            <a:r>
              <a:rPr lang="pt-PT" altLang="pt-PT" sz="2000" dirty="0" err="1">
                <a:solidFill>
                  <a:srgbClr val="1F1F1F"/>
                </a:solidFill>
                <a:latin typeface="Times New Roman" panose="02020603050405020304" pitchFamily="18" charset="0"/>
                <a:cs typeface="Times New Roman" panose="02020603050405020304" pitchFamily="18" charset="0"/>
              </a:rPr>
              <a:t>by</a:t>
            </a:r>
            <a:r>
              <a:rPr lang="pt-PT" altLang="pt-PT" sz="2000" dirty="0">
                <a:solidFill>
                  <a:srgbClr val="1F1F1F"/>
                </a:solidFill>
                <a:latin typeface="Times New Roman" panose="02020603050405020304" pitchFamily="18" charset="0"/>
                <a:cs typeface="Times New Roman" panose="02020603050405020304" pitchFamily="18" charset="0"/>
              </a:rPr>
              <a:t> </a:t>
            </a:r>
            <a:r>
              <a:rPr lang="pt-PT" altLang="pt-PT" sz="2000" dirty="0" err="1">
                <a:solidFill>
                  <a:srgbClr val="1F1F1F"/>
                </a:solidFill>
                <a:latin typeface="Times New Roman" panose="02020603050405020304" pitchFamily="18" charset="0"/>
                <a:cs typeface="Times New Roman" panose="02020603050405020304" pitchFamily="18" charset="0"/>
              </a:rPr>
              <a:t>different</a:t>
            </a:r>
            <a:r>
              <a:rPr lang="pt-PT" altLang="pt-PT" sz="2000" dirty="0">
                <a:solidFill>
                  <a:srgbClr val="1F1F1F"/>
                </a:solidFill>
                <a:latin typeface="Times New Roman" panose="02020603050405020304" pitchFamily="18" charset="0"/>
                <a:cs typeface="Times New Roman" panose="02020603050405020304" pitchFamily="18" charset="0"/>
              </a:rPr>
              <a:t> </a:t>
            </a:r>
            <a:r>
              <a:rPr lang="pt-PT" altLang="pt-PT" sz="2000" dirty="0" err="1">
                <a:solidFill>
                  <a:srgbClr val="1F1F1F"/>
                </a:solidFill>
                <a:latin typeface="Times New Roman" panose="02020603050405020304" pitchFamily="18" charset="0"/>
                <a:cs typeface="Times New Roman" panose="02020603050405020304" pitchFamily="18" charset="0"/>
              </a:rPr>
              <a:t>authors</a:t>
            </a:r>
            <a:r>
              <a:rPr lang="pt-PT" altLang="pt-PT" sz="2000" dirty="0">
                <a:solidFill>
                  <a:srgbClr val="1F1F1F"/>
                </a:solidFill>
                <a:latin typeface="Times New Roman" panose="02020603050405020304" pitchFamily="18" charset="0"/>
                <a:cs typeface="Times New Roman" panose="02020603050405020304" pitchFamily="18" charset="0"/>
              </a:rPr>
              <a:t> </a:t>
            </a:r>
            <a:r>
              <a:rPr lang="pt-PT" altLang="pt-PT" sz="2000" dirty="0" err="1">
                <a:solidFill>
                  <a:srgbClr val="1F1F1F"/>
                </a:solidFill>
                <a:latin typeface="Times New Roman" panose="02020603050405020304" pitchFamily="18" charset="0"/>
                <a:cs typeface="Times New Roman" panose="02020603050405020304" pitchFamily="18" charset="0"/>
              </a:rPr>
              <a:t>over</a:t>
            </a:r>
            <a:r>
              <a:rPr lang="pt-PT" altLang="pt-PT" sz="2000" dirty="0">
                <a:solidFill>
                  <a:srgbClr val="1F1F1F"/>
                </a:solidFill>
                <a:latin typeface="Times New Roman" panose="02020603050405020304" pitchFamily="18" charset="0"/>
                <a:cs typeface="Times New Roman" panose="02020603050405020304" pitchFamily="18" charset="0"/>
              </a:rPr>
              <a:t> </a:t>
            </a:r>
            <a:r>
              <a:rPr lang="pt-PT" altLang="pt-PT" sz="2000" dirty="0" err="1">
                <a:solidFill>
                  <a:srgbClr val="1F1F1F"/>
                </a:solidFill>
                <a:latin typeface="Times New Roman" panose="02020603050405020304" pitchFamily="18" charset="0"/>
                <a:cs typeface="Times New Roman" panose="02020603050405020304" pitchFamily="18" charset="0"/>
              </a:rPr>
              <a:t>decades</a:t>
            </a:r>
            <a:r>
              <a:rPr lang="pt-PT" altLang="pt-PT" sz="2000" dirty="0">
                <a:solidFill>
                  <a:srgbClr val="1F1F1F"/>
                </a:solidFill>
                <a:latin typeface="Times New Roman" panose="02020603050405020304" pitchFamily="18" charset="0"/>
                <a:cs typeface="Times New Roman" panose="02020603050405020304" pitchFamily="18" charset="0"/>
              </a:rPr>
              <a:t>. </a:t>
            </a:r>
          </a:p>
          <a:p>
            <a:endParaRPr lang="pt-PT" altLang="pt-PT" sz="2000" dirty="0">
              <a:solidFill>
                <a:srgbClr val="1F1F1F"/>
              </a:solidFill>
              <a:latin typeface="Times New Roman" panose="02020603050405020304" pitchFamily="18" charset="0"/>
              <a:cs typeface="Times New Roman" panose="02020603050405020304" pitchFamily="18" charset="0"/>
            </a:endParaRPr>
          </a:p>
          <a:p>
            <a:r>
              <a:rPr lang="pt-PT" altLang="pt-PT" sz="2000" dirty="0" err="1">
                <a:solidFill>
                  <a:srgbClr val="1F1F1F"/>
                </a:solidFill>
                <a:latin typeface="Times New Roman" panose="02020603050405020304" pitchFamily="18" charset="0"/>
                <a:cs typeface="Times New Roman" panose="02020603050405020304" pitchFamily="18" charset="0"/>
              </a:rPr>
              <a:t>What</a:t>
            </a:r>
            <a:r>
              <a:rPr lang="pt-PT" altLang="pt-PT" sz="2000" dirty="0">
                <a:solidFill>
                  <a:srgbClr val="1F1F1F"/>
                </a:solidFill>
                <a:latin typeface="Times New Roman" panose="02020603050405020304" pitchFamily="18" charset="0"/>
                <a:cs typeface="Times New Roman" panose="02020603050405020304" pitchFamily="18" charset="0"/>
              </a:rPr>
              <a:t> </a:t>
            </a:r>
            <a:r>
              <a:rPr lang="pt-PT" altLang="pt-PT" sz="2000" dirty="0" err="1">
                <a:solidFill>
                  <a:srgbClr val="1F1F1F"/>
                </a:solidFill>
                <a:latin typeface="Times New Roman" panose="02020603050405020304" pitchFamily="18" charset="0"/>
                <a:cs typeface="Times New Roman" panose="02020603050405020304" pitchFamily="18" charset="0"/>
              </a:rPr>
              <a:t>is</a:t>
            </a:r>
            <a:r>
              <a:rPr lang="pt-PT" altLang="pt-PT" sz="2000" dirty="0">
                <a:solidFill>
                  <a:srgbClr val="1F1F1F"/>
                </a:solidFill>
                <a:latin typeface="Times New Roman" panose="02020603050405020304" pitchFamily="18" charset="0"/>
                <a:cs typeface="Times New Roman" panose="02020603050405020304" pitchFamily="18" charset="0"/>
              </a:rPr>
              <a:t> </a:t>
            </a:r>
            <a:r>
              <a:rPr lang="pt-PT" altLang="pt-PT" sz="2000" dirty="0" err="1">
                <a:solidFill>
                  <a:srgbClr val="1F1F1F"/>
                </a:solidFill>
                <a:latin typeface="Times New Roman" panose="02020603050405020304" pitchFamily="18" charset="0"/>
                <a:cs typeface="Times New Roman" panose="02020603050405020304" pitchFamily="18" charset="0"/>
              </a:rPr>
              <a:t>active</a:t>
            </a:r>
            <a:r>
              <a:rPr lang="pt-PT" altLang="pt-PT" sz="2000" dirty="0">
                <a:solidFill>
                  <a:srgbClr val="1F1F1F"/>
                </a:solidFill>
                <a:latin typeface="Times New Roman" panose="02020603050405020304" pitchFamily="18" charset="0"/>
                <a:cs typeface="Times New Roman" panose="02020603050405020304" pitchFamily="18" charset="0"/>
              </a:rPr>
              <a:t> </a:t>
            </a:r>
            <a:r>
              <a:rPr lang="pt-PT" altLang="pt-PT" sz="2000" dirty="0" err="1">
                <a:solidFill>
                  <a:srgbClr val="1F1F1F"/>
                </a:solidFill>
                <a:latin typeface="Times New Roman" panose="02020603050405020304" pitchFamily="18" charset="0"/>
                <a:cs typeface="Times New Roman" panose="02020603050405020304" pitchFamily="18" charset="0"/>
              </a:rPr>
              <a:t>learning</a:t>
            </a:r>
            <a:r>
              <a:rPr lang="pt-PT" altLang="pt-PT" sz="2000" dirty="0">
                <a:solidFill>
                  <a:srgbClr val="1F1F1F"/>
                </a:solidFill>
                <a:latin typeface="Times New Roman" panose="02020603050405020304" pitchFamily="18" charset="0"/>
                <a:cs typeface="Times New Roman" panose="02020603050405020304" pitchFamily="18" charset="0"/>
              </a:rPr>
              <a:t>? This </a:t>
            </a:r>
            <a:r>
              <a:rPr lang="pt-PT" altLang="pt-PT" sz="2000" dirty="0" err="1">
                <a:solidFill>
                  <a:srgbClr val="1F1F1F"/>
                </a:solidFill>
                <a:latin typeface="Times New Roman" panose="02020603050405020304" pitchFamily="18" charset="0"/>
                <a:cs typeface="Times New Roman" panose="02020603050405020304" pitchFamily="18" charset="0"/>
              </a:rPr>
              <a:t>is</a:t>
            </a:r>
            <a:r>
              <a:rPr lang="pt-PT" altLang="pt-PT" sz="2000" dirty="0">
                <a:solidFill>
                  <a:srgbClr val="1F1F1F"/>
                </a:solidFill>
                <a:latin typeface="Times New Roman" panose="02020603050405020304" pitchFamily="18" charset="0"/>
                <a:cs typeface="Times New Roman" panose="02020603050405020304" pitchFamily="18" charset="0"/>
              </a:rPr>
              <a:t> </a:t>
            </a:r>
            <a:r>
              <a:rPr lang="pt-PT" altLang="pt-PT" sz="2000" dirty="0" err="1">
                <a:solidFill>
                  <a:srgbClr val="1F1F1F"/>
                </a:solidFill>
                <a:latin typeface="Times New Roman" panose="02020603050405020304" pitchFamily="18" charset="0"/>
                <a:cs typeface="Times New Roman" panose="02020603050405020304" pitchFamily="18" charset="0"/>
              </a:rPr>
              <a:t>when</a:t>
            </a:r>
            <a:r>
              <a:rPr lang="pt-PT" altLang="pt-PT" sz="2000" dirty="0">
                <a:solidFill>
                  <a:srgbClr val="1F1F1F"/>
                </a:solidFill>
                <a:latin typeface="Times New Roman" panose="02020603050405020304" pitchFamily="18" charset="0"/>
                <a:cs typeface="Times New Roman" panose="02020603050405020304" pitchFamily="18" charset="0"/>
              </a:rPr>
              <a:t> </a:t>
            </a:r>
            <a:r>
              <a:rPr lang="pt-PT" altLang="pt-PT" sz="2000" dirty="0" err="1">
                <a:solidFill>
                  <a:srgbClr val="1F1F1F"/>
                </a:solidFill>
                <a:latin typeface="Times New Roman" panose="02020603050405020304" pitchFamily="18" charset="0"/>
                <a:cs typeface="Times New Roman" panose="02020603050405020304" pitchFamily="18" charset="0"/>
              </a:rPr>
              <a:t>students</a:t>
            </a:r>
            <a:r>
              <a:rPr lang="pt-PT" altLang="pt-PT" sz="2000" dirty="0">
                <a:solidFill>
                  <a:srgbClr val="1F1F1F"/>
                </a:solidFill>
                <a:latin typeface="Times New Roman" panose="02020603050405020304" pitchFamily="18" charset="0"/>
                <a:cs typeface="Times New Roman" panose="02020603050405020304" pitchFamily="18" charset="0"/>
              </a:rPr>
              <a:t> are </a:t>
            </a:r>
            <a:r>
              <a:rPr lang="pt-PT" altLang="pt-PT" sz="2000" dirty="0" err="1">
                <a:solidFill>
                  <a:srgbClr val="1F1F1F"/>
                </a:solidFill>
                <a:latin typeface="Times New Roman" panose="02020603050405020304" pitchFamily="18" charset="0"/>
                <a:cs typeface="Times New Roman" panose="02020603050405020304" pitchFamily="18" charset="0"/>
              </a:rPr>
              <a:t>actively</a:t>
            </a:r>
            <a:r>
              <a:rPr lang="pt-PT" altLang="pt-PT" sz="2000" dirty="0">
                <a:solidFill>
                  <a:srgbClr val="1F1F1F"/>
                </a:solidFill>
                <a:latin typeface="Times New Roman" panose="02020603050405020304" pitchFamily="18" charset="0"/>
                <a:cs typeface="Times New Roman" panose="02020603050405020304" pitchFamily="18" charset="0"/>
              </a:rPr>
              <a:t> </a:t>
            </a:r>
            <a:r>
              <a:rPr lang="pt-PT" altLang="pt-PT" sz="2000" dirty="0" err="1">
                <a:solidFill>
                  <a:srgbClr val="1F1F1F"/>
                </a:solidFill>
                <a:latin typeface="Times New Roman" panose="02020603050405020304" pitchFamily="18" charset="0"/>
                <a:cs typeface="Times New Roman" panose="02020603050405020304" pitchFamily="18" charset="0"/>
              </a:rPr>
              <a:t>involved</a:t>
            </a:r>
            <a:r>
              <a:rPr lang="pt-PT" altLang="pt-PT" sz="2000" dirty="0">
                <a:solidFill>
                  <a:srgbClr val="1F1F1F"/>
                </a:solidFill>
                <a:latin typeface="Times New Roman" panose="02020603050405020304" pitchFamily="18" charset="0"/>
                <a:cs typeface="Times New Roman" panose="02020603050405020304" pitchFamily="18" charset="0"/>
              </a:rPr>
              <a:t> </a:t>
            </a:r>
            <a:r>
              <a:rPr lang="pt-PT" altLang="pt-PT" sz="2000" dirty="0" err="1">
                <a:solidFill>
                  <a:srgbClr val="1F1F1F"/>
                </a:solidFill>
                <a:latin typeface="Times New Roman" panose="02020603050405020304" pitchFamily="18" charset="0"/>
                <a:cs typeface="Times New Roman" panose="02020603050405020304" pitchFamily="18" charset="0"/>
              </a:rPr>
              <a:t>with</a:t>
            </a:r>
            <a:r>
              <a:rPr lang="pt-PT" altLang="pt-PT" sz="2000" dirty="0">
                <a:solidFill>
                  <a:srgbClr val="1F1F1F"/>
                </a:solidFill>
                <a:latin typeface="Times New Roman" panose="02020603050405020304" pitchFamily="18" charset="0"/>
                <a:cs typeface="Times New Roman" panose="02020603050405020304" pitchFamily="18" charset="0"/>
              </a:rPr>
              <a:t> </a:t>
            </a:r>
            <a:r>
              <a:rPr lang="pt-PT" altLang="pt-PT" sz="2000" dirty="0" err="1">
                <a:solidFill>
                  <a:srgbClr val="1F1F1F"/>
                </a:solidFill>
                <a:latin typeface="Times New Roman" panose="02020603050405020304" pitchFamily="18" charset="0"/>
                <a:cs typeface="Times New Roman" panose="02020603050405020304" pitchFamily="18" charset="0"/>
              </a:rPr>
              <a:t>their</a:t>
            </a:r>
            <a:r>
              <a:rPr lang="pt-PT" altLang="pt-PT" sz="2000" dirty="0">
                <a:solidFill>
                  <a:srgbClr val="1F1F1F"/>
                </a:solidFill>
                <a:latin typeface="Times New Roman" panose="02020603050405020304" pitchFamily="18" charset="0"/>
                <a:cs typeface="Times New Roman" panose="02020603050405020304" pitchFamily="18" charset="0"/>
              </a:rPr>
              <a:t> </a:t>
            </a:r>
            <a:r>
              <a:rPr lang="pt-PT" altLang="pt-PT" sz="2000" dirty="0" err="1">
                <a:solidFill>
                  <a:srgbClr val="1F1F1F"/>
                </a:solidFill>
                <a:latin typeface="Times New Roman" panose="02020603050405020304" pitchFamily="18" charset="0"/>
                <a:cs typeface="Times New Roman" panose="02020603050405020304" pitchFamily="18" charset="0"/>
              </a:rPr>
              <a:t>hands</a:t>
            </a:r>
            <a:r>
              <a:rPr lang="pt-PT" altLang="pt-PT" sz="2000" dirty="0">
                <a:solidFill>
                  <a:srgbClr val="1F1F1F"/>
                </a:solidFill>
                <a:latin typeface="Times New Roman" panose="02020603050405020304" pitchFamily="18" charset="0"/>
                <a:cs typeface="Times New Roman" panose="02020603050405020304" pitchFamily="18" charset="0"/>
              </a:rPr>
              <a:t>, </a:t>
            </a:r>
            <a:r>
              <a:rPr lang="pt-PT" altLang="pt-PT" sz="2000" dirty="0" err="1">
                <a:solidFill>
                  <a:srgbClr val="1F1F1F"/>
                </a:solidFill>
                <a:latin typeface="Times New Roman" panose="02020603050405020304" pitchFamily="18" charset="0"/>
                <a:cs typeface="Times New Roman" panose="02020603050405020304" pitchFamily="18" charset="0"/>
              </a:rPr>
              <a:t>minds</a:t>
            </a:r>
            <a:r>
              <a:rPr lang="pt-PT" altLang="pt-PT" sz="2000" dirty="0">
                <a:solidFill>
                  <a:srgbClr val="1F1F1F"/>
                </a:solidFill>
                <a:latin typeface="Times New Roman" panose="02020603050405020304" pitchFamily="18" charset="0"/>
                <a:cs typeface="Times New Roman" panose="02020603050405020304" pitchFamily="18" charset="0"/>
              </a:rPr>
              <a:t> and </a:t>
            </a:r>
            <a:r>
              <a:rPr lang="pt-PT" altLang="pt-PT" sz="2000" dirty="0" err="1">
                <a:solidFill>
                  <a:srgbClr val="1F1F1F"/>
                </a:solidFill>
                <a:latin typeface="Times New Roman" panose="02020603050405020304" pitchFamily="18" charset="0"/>
                <a:cs typeface="Times New Roman" panose="02020603050405020304" pitchFamily="18" charset="0"/>
              </a:rPr>
              <a:t>hearts</a:t>
            </a:r>
            <a:r>
              <a:rPr lang="pt-PT" altLang="pt-PT" sz="2000" dirty="0">
                <a:solidFill>
                  <a:srgbClr val="1F1F1F"/>
                </a:solidFill>
                <a:latin typeface="Times New Roman" panose="02020603050405020304" pitchFamily="18" charset="0"/>
                <a:cs typeface="Times New Roman" panose="02020603050405020304" pitchFamily="18" charset="0"/>
              </a:rPr>
              <a:t> (</a:t>
            </a:r>
            <a:r>
              <a:rPr lang="pt-PT" altLang="pt-PT" sz="2000" dirty="0" err="1">
                <a:solidFill>
                  <a:srgbClr val="1F1F1F"/>
                </a:solidFill>
                <a:latin typeface="Times New Roman" panose="02020603050405020304" pitchFamily="18" charset="0"/>
                <a:cs typeface="Times New Roman" panose="02020603050405020304" pitchFamily="18" charset="0"/>
              </a:rPr>
              <a:t>hands-on</a:t>
            </a:r>
            <a:r>
              <a:rPr lang="pt-PT" altLang="pt-PT" sz="2000" dirty="0">
                <a:solidFill>
                  <a:srgbClr val="1F1F1F"/>
                </a:solidFill>
                <a:latin typeface="Times New Roman" panose="02020603050405020304" pitchFamily="18" charset="0"/>
                <a:cs typeface="Times New Roman" panose="02020603050405020304" pitchFamily="18" charset="0"/>
              </a:rPr>
              <a:t>; </a:t>
            </a:r>
            <a:r>
              <a:rPr lang="pt-PT" altLang="pt-PT" sz="2000" dirty="0" err="1">
                <a:solidFill>
                  <a:srgbClr val="1F1F1F"/>
                </a:solidFill>
                <a:latin typeface="Times New Roman" panose="02020603050405020304" pitchFamily="18" charset="0"/>
                <a:cs typeface="Times New Roman" panose="02020603050405020304" pitchFamily="18" charset="0"/>
              </a:rPr>
              <a:t>minds-on</a:t>
            </a:r>
            <a:r>
              <a:rPr lang="pt-PT" altLang="pt-PT" sz="2000" dirty="0">
                <a:solidFill>
                  <a:srgbClr val="1F1F1F"/>
                </a:solidFill>
                <a:latin typeface="Times New Roman" panose="02020603050405020304" pitchFamily="18" charset="0"/>
                <a:cs typeface="Times New Roman" panose="02020603050405020304" pitchFamily="18" charset="0"/>
              </a:rPr>
              <a:t> and </a:t>
            </a:r>
            <a:r>
              <a:rPr lang="pt-PT" altLang="pt-PT" sz="2000" dirty="0" err="1">
                <a:solidFill>
                  <a:srgbClr val="1F1F1F"/>
                </a:solidFill>
                <a:latin typeface="Times New Roman" panose="02020603050405020304" pitchFamily="18" charset="0"/>
                <a:cs typeface="Times New Roman" panose="02020603050405020304" pitchFamily="18" charset="0"/>
              </a:rPr>
              <a:t>hearts-on</a:t>
            </a:r>
            <a:r>
              <a:rPr lang="pt-PT" altLang="pt-PT" sz="2000" dirty="0">
                <a:solidFill>
                  <a:srgbClr val="1F1F1F"/>
                </a:solidFill>
                <a:latin typeface="Times New Roman" panose="02020603050405020304" pitchFamily="18" charset="0"/>
                <a:cs typeface="Times New Roman" panose="02020603050405020304" pitchFamily="18" charset="0"/>
              </a:rPr>
              <a:t>)</a:t>
            </a:r>
            <a:r>
              <a:rPr lang="pt-PT" altLang="pt-PT" sz="2000" dirty="0">
                <a:latin typeface="Times New Roman" panose="02020603050405020304" pitchFamily="18" charset="0"/>
                <a:cs typeface="Times New Roman" panose="02020603050405020304" pitchFamily="18" charset="0"/>
              </a:rPr>
              <a:t>.</a:t>
            </a:r>
          </a:p>
          <a:p>
            <a:endParaRPr lang="pt-PT" altLang="pt-PT" sz="2000" dirty="0">
              <a:latin typeface="Times New Roman" panose="02020603050405020304" pitchFamily="18" charset="0"/>
              <a:cs typeface="Times New Roman" panose="02020603050405020304" pitchFamily="18" charset="0"/>
            </a:endParaRPr>
          </a:p>
          <a:p>
            <a:endParaRPr kumimoji="0" lang="pt-PT" altLang="pt-PT" sz="2000" b="0" i="0" u="none" strike="noStrike" cap="none" normalizeH="0" baseline="0" dirty="0">
              <a:ln>
                <a:noFill/>
              </a:ln>
              <a:solidFill>
                <a:srgbClr val="1F1F1F"/>
              </a:solidFill>
              <a:effectLst/>
              <a:latin typeface="Times New Roman" panose="02020603050405020304" pitchFamily="18" charset="0"/>
              <a:cs typeface="Times New Roman" panose="02020603050405020304" pitchFamily="18" charset="0"/>
            </a:endParaRPr>
          </a:p>
          <a:p>
            <a:r>
              <a:rPr kumimoji="0" lang="pt-PT" altLang="pt-PT" sz="2000" b="0" i="0" u="none" strike="noStrike" cap="none" normalizeH="0" baseline="0" dirty="0">
                <a:ln>
                  <a:noFill/>
                </a:ln>
                <a:solidFill>
                  <a:srgbClr val="1F1F1F"/>
                </a:solidFill>
                <a:effectLst/>
                <a:latin typeface="Times New Roman" panose="02020603050405020304" pitchFamily="18" charset="0"/>
                <a:cs typeface="Times New Roman" panose="02020603050405020304" pitchFamily="18" charset="0"/>
              </a:rPr>
              <a:t>STEM and STEAM, more </a:t>
            </a:r>
            <a:r>
              <a:rPr kumimoji="0" lang="pt-PT" altLang="pt-PT" sz="2000" b="0" i="0" u="none" strike="noStrike" cap="none" normalizeH="0" baseline="0" dirty="0" err="1">
                <a:ln>
                  <a:noFill/>
                </a:ln>
                <a:solidFill>
                  <a:srgbClr val="1F1F1F"/>
                </a:solidFill>
                <a:effectLst/>
                <a:latin typeface="Times New Roman" panose="02020603050405020304" pitchFamily="18" charset="0"/>
                <a:cs typeface="Times New Roman" panose="02020603050405020304" pitchFamily="18" charset="0"/>
              </a:rPr>
              <a:t>or</a:t>
            </a:r>
            <a:r>
              <a:rPr kumimoji="0" lang="pt-PT" altLang="pt-PT" sz="2000" b="0" i="0" u="none" strike="noStrike" cap="none" normalizeH="0" baseline="0" dirty="0">
                <a:ln>
                  <a:noFill/>
                </a:ln>
                <a:solidFill>
                  <a:srgbClr val="1F1F1F"/>
                </a:solidFill>
                <a:effectLst/>
                <a:latin typeface="Times New Roman" panose="02020603050405020304" pitchFamily="18" charset="0"/>
                <a:cs typeface="Times New Roman" panose="02020603050405020304" pitchFamily="18" charset="0"/>
              </a:rPr>
              <a:t> </a:t>
            </a:r>
            <a:r>
              <a:rPr kumimoji="0" lang="pt-PT" altLang="pt-PT" sz="2000" b="0" i="0" u="none" strike="noStrike" cap="none" normalizeH="0" baseline="0" dirty="0" err="1">
                <a:ln>
                  <a:noFill/>
                </a:ln>
                <a:solidFill>
                  <a:srgbClr val="1F1F1F"/>
                </a:solidFill>
                <a:effectLst/>
                <a:latin typeface="Times New Roman" panose="02020603050405020304" pitchFamily="18" charset="0"/>
                <a:cs typeface="Times New Roman" panose="02020603050405020304" pitchFamily="18" charset="0"/>
              </a:rPr>
              <a:t>less</a:t>
            </a:r>
            <a:r>
              <a:rPr kumimoji="0" lang="pt-PT" altLang="pt-PT" sz="2000" b="0" i="0" u="none" strike="noStrike" cap="none" normalizeH="0" baseline="0" dirty="0">
                <a:ln>
                  <a:noFill/>
                </a:ln>
                <a:solidFill>
                  <a:srgbClr val="1F1F1F"/>
                </a:solidFill>
                <a:effectLst/>
                <a:latin typeface="Times New Roman" panose="02020603050405020304" pitchFamily="18" charset="0"/>
                <a:cs typeface="Times New Roman" panose="02020603050405020304" pitchFamily="18" charset="0"/>
              </a:rPr>
              <a:t> </a:t>
            </a:r>
            <a:r>
              <a:rPr kumimoji="0" lang="pt-PT" altLang="pt-PT" sz="2000" b="0" i="0" u="none" strike="noStrike" cap="none" normalizeH="0" baseline="0" dirty="0" err="1">
                <a:ln>
                  <a:noFill/>
                </a:ln>
                <a:solidFill>
                  <a:srgbClr val="1F1F1F"/>
                </a:solidFill>
                <a:effectLst/>
                <a:latin typeface="Times New Roman" panose="02020603050405020304" pitchFamily="18" charset="0"/>
                <a:cs typeface="Times New Roman" panose="02020603050405020304" pitchFamily="18" charset="0"/>
              </a:rPr>
              <a:t>adopted</a:t>
            </a:r>
            <a:r>
              <a:rPr kumimoji="0" lang="pt-PT" altLang="pt-PT" sz="2000" b="0" i="0" u="none" strike="noStrike" cap="none" normalizeH="0" baseline="0" dirty="0">
                <a:ln>
                  <a:noFill/>
                </a:ln>
                <a:solidFill>
                  <a:srgbClr val="1F1F1F"/>
                </a:solidFill>
                <a:effectLst/>
                <a:latin typeface="Times New Roman" panose="02020603050405020304" pitchFamily="18" charset="0"/>
                <a:cs typeface="Times New Roman" panose="02020603050405020304" pitchFamily="18" charset="0"/>
              </a:rPr>
              <a:t> in </a:t>
            </a:r>
            <a:r>
              <a:rPr kumimoji="0" lang="pt-PT" altLang="pt-PT" sz="2000" b="0" i="0" u="none" strike="noStrike" cap="none" normalizeH="0" baseline="0" dirty="0" err="1">
                <a:ln>
                  <a:noFill/>
                </a:ln>
                <a:solidFill>
                  <a:srgbClr val="1F1F1F"/>
                </a:solidFill>
                <a:effectLst/>
                <a:latin typeface="Times New Roman" panose="02020603050405020304" pitchFamily="18" charset="0"/>
                <a:cs typeface="Times New Roman" panose="02020603050405020304" pitchFamily="18" charset="0"/>
              </a:rPr>
              <a:t>teacher</a:t>
            </a:r>
            <a:r>
              <a:rPr kumimoji="0" lang="pt-PT" altLang="pt-PT" sz="2000" b="0" i="0" u="none" strike="noStrike" cap="none" normalizeH="0" baseline="0" dirty="0">
                <a:ln>
                  <a:noFill/>
                </a:ln>
                <a:solidFill>
                  <a:srgbClr val="1F1F1F"/>
                </a:solidFill>
                <a:effectLst/>
                <a:latin typeface="Times New Roman" panose="02020603050405020304" pitchFamily="18" charset="0"/>
                <a:cs typeface="Times New Roman" panose="02020603050405020304" pitchFamily="18" charset="0"/>
              </a:rPr>
              <a:t> training, </a:t>
            </a:r>
            <a:r>
              <a:rPr kumimoji="0" lang="pt-PT" altLang="pt-PT" sz="2000" b="0" i="0" u="none" strike="noStrike" cap="none" normalizeH="0" baseline="0" dirty="0" err="1">
                <a:ln>
                  <a:noFill/>
                </a:ln>
                <a:solidFill>
                  <a:srgbClr val="1F1F1F"/>
                </a:solidFill>
                <a:effectLst/>
                <a:latin typeface="Times New Roman" panose="02020603050405020304" pitchFamily="18" charset="0"/>
                <a:cs typeface="Times New Roman" panose="02020603050405020304" pitchFamily="18" charset="0"/>
              </a:rPr>
              <a:t>have</a:t>
            </a:r>
            <a:r>
              <a:rPr kumimoji="0" lang="pt-PT" altLang="pt-PT" sz="2000" b="0" i="0" u="none" strike="noStrike" cap="none" normalizeH="0" baseline="0" dirty="0">
                <a:ln>
                  <a:noFill/>
                </a:ln>
                <a:solidFill>
                  <a:srgbClr val="1F1F1F"/>
                </a:solidFill>
                <a:effectLst/>
                <a:latin typeface="Times New Roman" panose="02020603050405020304" pitchFamily="18" charset="0"/>
                <a:cs typeface="Times New Roman" panose="02020603050405020304" pitchFamily="18" charset="0"/>
              </a:rPr>
              <a:t> </a:t>
            </a:r>
            <a:r>
              <a:rPr kumimoji="0" lang="pt-PT" altLang="pt-PT" sz="2000" b="0" i="0" u="none" strike="noStrike" cap="none" normalizeH="0" baseline="0" dirty="0" err="1">
                <a:ln>
                  <a:noFill/>
                </a:ln>
                <a:solidFill>
                  <a:srgbClr val="1F1F1F"/>
                </a:solidFill>
                <a:effectLst/>
                <a:latin typeface="Times New Roman" panose="02020603050405020304" pitchFamily="18" charset="0"/>
                <a:cs typeface="Times New Roman" panose="02020603050405020304" pitchFamily="18" charset="0"/>
              </a:rPr>
              <a:t>been</a:t>
            </a:r>
            <a:r>
              <a:rPr kumimoji="0" lang="pt-PT" altLang="pt-PT" sz="2000" b="0" i="0" u="none" strike="noStrike" cap="none" normalizeH="0" baseline="0" dirty="0">
                <a:ln>
                  <a:noFill/>
                </a:ln>
                <a:solidFill>
                  <a:srgbClr val="1F1F1F"/>
                </a:solidFill>
                <a:effectLst/>
                <a:latin typeface="Times New Roman" panose="02020603050405020304" pitchFamily="18" charset="0"/>
                <a:cs typeface="Times New Roman" panose="02020603050405020304" pitchFamily="18" charset="0"/>
              </a:rPr>
              <a:t> </a:t>
            </a:r>
            <a:r>
              <a:rPr kumimoji="0" lang="pt-PT" altLang="pt-PT" sz="2000" b="0" i="0" u="none" strike="noStrike" cap="none" normalizeH="0" baseline="0" dirty="0" err="1">
                <a:ln>
                  <a:noFill/>
                </a:ln>
                <a:solidFill>
                  <a:srgbClr val="1F1F1F"/>
                </a:solidFill>
                <a:effectLst/>
                <a:latin typeface="Times New Roman" panose="02020603050405020304" pitchFamily="18" charset="0"/>
                <a:cs typeface="Times New Roman" panose="02020603050405020304" pitchFamily="18" charset="0"/>
              </a:rPr>
              <a:t>presented</a:t>
            </a:r>
            <a:r>
              <a:rPr kumimoji="0" lang="pt-PT" altLang="pt-PT" sz="2000" b="0" i="0" u="none" strike="noStrike" cap="none" normalizeH="0" baseline="0" dirty="0">
                <a:ln>
                  <a:noFill/>
                </a:ln>
                <a:solidFill>
                  <a:srgbClr val="1F1F1F"/>
                </a:solidFill>
                <a:effectLst/>
                <a:latin typeface="Times New Roman" panose="02020603050405020304" pitchFamily="18" charset="0"/>
                <a:cs typeface="Times New Roman" panose="02020603050405020304" pitchFamily="18" charset="0"/>
              </a:rPr>
              <a:t> as </a:t>
            </a:r>
            <a:r>
              <a:rPr kumimoji="0" lang="pt-PT" altLang="pt-PT" sz="2000" b="0" i="0" u="none" strike="noStrike" cap="none" normalizeH="0" baseline="0" dirty="0" err="1">
                <a:ln>
                  <a:noFill/>
                </a:ln>
                <a:solidFill>
                  <a:srgbClr val="1F1F1F"/>
                </a:solidFill>
                <a:effectLst/>
                <a:latin typeface="Times New Roman" panose="02020603050405020304" pitchFamily="18" charset="0"/>
                <a:cs typeface="Times New Roman" panose="02020603050405020304" pitchFamily="18" charset="0"/>
              </a:rPr>
              <a:t>essential</a:t>
            </a:r>
            <a:r>
              <a:rPr kumimoji="0" lang="pt-PT" altLang="pt-PT" sz="2000" b="0" i="0" u="none" strike="noStrike" cap="none" normalizeH="0" baseline="0" dirty="0">
                <a:ln>
                  <a:noFill/>
                </a:ln>
                <a:solidFill>
                  <a:srgbClr val="1F1F1F"/>
                </a:solidFill>
                <a:effectLst/>
                <a:latin typeface="Times New Roman" panose="02020603050405020304" pitchFamily="18" charset="0"/>
                <a:cs typeface="Times New Roman" panose="02020603050405020304" pitchFamily="18" charset="0"/>
              </a:rPr>
              <a:t> in the </a:t>
            </a:r>
            <a:r>
              <a:rPr kumimoji="0" lang="pt-PT" altLang="pt-PT" sz="2000" b="0" i="0" u="none" strike="noStrike" cap="none" normalizeH="0" baseline="0" dirty="0" err="1">
                <a:ln>
                  <a:noFill/>
                </a:ln>
                <a:solidFill>
                  <a:srgbClr val="1F1F1F"/>
                </a:solidFill>
                <a:effectLst/>
                <a:latin typeface="Times New Roman" panose="02020603050405020304" pitchFamily="18" charset="0"/>
                <a:cs typeface="Times New Roman" panose="02020603050405020304" pitchFamily="18" charset="0"/>
              </a:rPr>
              <a:t>teaching</a:t>
            </a:r>
            <a:r>
              <a:rPr kumimoji="0" lang="pt-PT" altLang="pt-PT" sz="2000" b="0" i="0" u="none" strike="noStrike" cap="none" normalizeH="0" baseline="0" dirty="0">
                <a:ln>
                  <a:noFill/>
                </a:ln>
                <a:solidFill>
                  <a:srgbClr val="1F1F1F"/>
                </a:solidFill>
                <a:effectLst/>
                <a:latin typeface="Times New Roman" panose="02020603050405020304" pitchFamily="18" charset="0"/>
                <a:cs typeface="Times New Roman" panose="02020603050405020304" pitchFamily="18" charset="0"/>
              </a:rPr>
              <a:t> of science, </a:t>
            </a:r>
            <a:r>
              <a:rPr kumimoji="0" lang="pt-PT" altLang="pt-PT" sz="2000" b="0" i="0" u="none" strike="noStrike" cap="none" normalizeH="0" baseline="0" dirty="0" err="1">
                <a:ln>
                  <a:noFill/>
                </a:ln>
                <a:solidFill>
                  <a:srgbClr val="1F1F1F"/>
                </a:solidFill>
                <a:effectLst/>
                <a:latin typeface="Times New Roman" panose="02020603050405020304" pitchFamily="18" charset="0"/>
                <a:cs typeface="Times New Roman" panose="02020603050405020304" pitchFamily="18" charset="0"/>
              </a:rPr>
              <a:t>technology</a:t>
            </a:r>
            <a:r>
              <a:rPr kumimoji="0" lang="pt-PT" altLang="pt-PT" sz="2000" b="0" i="0" u="none" strike="noStrike" cap="none" normalizeH="0" baseline="0" dirty="0">
                <a:ln>
                  <a:noFill/>
                </a:ln>
                <a:solidFill>
                  <a:srgbClr val="1F1F1F"/>
                </a:solidFill>
                <a:effectLst/>
                <a:latin typeface="Times New Roman" panose="02020603050405020304" pitchFamily="18" charset="0"/>
                <a:cs typeface="Times New Roman" panose="02020603050405020304" pitchFamily="18" charset="0"/>
              </a:rPr>
              <a:t> and, for a </a:t>
            </a:r>
            <a:r>
              <a:rPr kumimoji="0" lang="pt-PT" altLang="pt-PT" sz="2000" b="0" i="0" u="none" strike="noStrike" cap="none" normalizeH="0" baseline="0" dirty="0" err="1">
                <a:ln>
                  <a:noFill/>
                </a:ln>
                <a:solidFill>
                  <a:srgbClr val="1F1F1F"/>
                </a:solidFill>
                <a:effectLst/>
                <a:latin typeface="Times New Roman" panose="02020603050405020304" pitchFamily="18" charset="0"/>
                <a:cs typeface="Times New Roman" panose="02020603050405020304" pitchFamily="18" charset="0"/>
              </a:rPr>
              <a:t>longer</a:t>
            </a:r>
            <a:r>
              <a:rPr kumimoji="0" lang="pt-PT" altLang="pt-PT" sz="2000" b="0" i="0" u="none" strike="noStrike" cap="none" normalizeH="0" baseline="0" dirty="0">
                <a:ln>
                  <a:noFill/>
                </a:ln>
                <a:solidFill>
                  <a:srgbClr val="1F1F1F"/>
                </a:solidFill>
                <a:effectLst/>
                <a:latin typeface="Times New Roman" panose="02020603050405020304" pitchFamily="18" charset="0"/>
                <a:cs typeface="Times New Roman" panose="02020603050405020304" pitchFamily="18" charset="0"/>
              </a:rPr>
              <a:t> time, </a:t>
            </a:r>
            <a:r>
              <a:rPr kumimoji="0" lang="pt-PT" altLang="pt-PT" sz="2000" b="0" i="0" u="none" strike="noStrike" cap="none" normalizeH="0" baseline="0" dirty="0" err="1">
                <a:ln>
                  <a:noFill/>
                </a:ln>
                <a:solidFill>
                  <a:srgbClr val="1F1F1F"/>
                </a:solidFill>
                <a:effectLst/>
                <a:latin typeface="Times New Roman" panose="02020603050405020304" pitchFamily="18" charset="0"/>
                <a:cs typeface="Times New Roman" panose="02020603050405020304" pitchFamily="18" charset="0"/>
              </a:rPr>
              <a:t>engineering</a:t>
            </a:r>
            <a:r>
              <a:rPr kumimoji="0" lang="pt-PT" altLang="pt-PT" sz="2000" b="0" i="0" u="none" strike="noStrike" cap="none" normalizeH="0" baseline="0" dirty="0">
                <a:ln>
                  <a:noFill/>
                </a:ln>
                <a:solidFill>
                  <a:srgbClr val="1F1F1F"/>
                </a:solidFill>
                <a:effectLst/>
                <a:latin typeface="Times New Roman" panose="02020603050405020304" pitchFamily="18" charset="0"/>
                <a:cs typeface="Times New Roman" panose="02020603050405020304" pitchFamily="18" charset="0"/>
              </a:rPr>
              <a:t> and </a:t>
            </a:r>
            <a:r>
              <a:rPr kumimoji="0" lang="pt-PT" altLang="pt-PT" sz="2000" b="0" i="0" u="none" strike="noStrike" cap="none" normalizeH="0" baseline="0" dirty="0" err="1">
                <a:ln>
                  <a:noFill/>
                </a:ln>
                <a:solidFill>
                  <a:srgbClr val="1F1F1F"/>
                </a:solidFill>
                <a:effectLst/>
                <a:latin typeface="Times New Roman" panose="02020603050405020304" pitchFamily="18" charset="0"/>
                <a:cs typeface="Times New Roman" panose="02020603050405020304" pitchFamily="18" charset="0"/>
              </a:rPr>
              <a:t>mathematics</a:t>
            </a:r>
            <a:r>
              <a:rPr kumimoji="0" lang="pt-PT" altLang="pt-PT" sz="2000" b="0" i="0" u="none" strike="noStrike" cap="none" normalizeH="0" baseline="0" dirty="0">
                <a:ln>
                  <a:noFill/>
                </a:ln>
                <a:solidFill>
                  <a:srgbClr val="1F1F1F"/>
                </a:solidFill>
                <a:effectLst/>
                <a:latin typeface="Times New Roman" panose="02020603050405020304" pitchFamily="18" charset="0"/>
                <a:cs typeface="Times New Roman" panose="02020603050405020304" pitchFamily="18" charset="0"/>
              </a:rPr>
              <a:t> (STEM).</a:t>
            </a:r>
            <a:r>
              <a:rPr kumimoji="0" lang="pt-PT" altLang="pt-PT"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endParaRPr lang="pt-PT" altLang="pt-PT" sz="2000" dirty="0">
              <a:latin typeface="Times New Roman" panose="02020603050405020304" pitchFamily="18" charset="0"/>
              <a:cs typeface="Times New Roman" panose="02020603050405020304" pitchFamily="18" charset="0"/>
            </a:endParaRPr>
          </a:p>
          <a:p>
            <a:r>
              <a:rPr kumimoji="0" lang="en-US" altLang="pt-PT"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2030 goals point to the need for more and more schools, whether primary, secondary or higher education, to opt for any of these perspectives, clearly pointing to the STEM curriculum.</a:t>
            </a:r>
            <a:endParaRPr kumimoji="0" lang="pt-PT" altLang="pt-PT"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endParaRPr lang="pt-PT" altLang="pt-PT" sz="2000" dirty="0">
              <a:latin typeface="Times New Roman" panose="02020603050405020304" pitchFamily="18" charset="0"/>
              <a:cs typeface="Times New Roman" panose="02020603050405020304" pitchFamily="18" charset="0"/>
            </a:endParaRPr>
          </a:p>
          <a:p>
            <a:endParaRPr kumimoji="0" lang="pt-PT" altLang="pt-PT" sz="2000" b="0" i="0" u="none" strike="noStrike" cap="none" normalizeH="0" baseline="0" dirty="0">
              <a:ln>
                <a:noFill/>
              </a:ln>
              <a:solidFill>
                <a:schemeClr val="tx1"/>
              </a:solidFill>
              <a:effectLst/>
            </a:endParaRPr>
          </a:p>
          <a:p>
            <a:endParaRPr lang="pt-PT" sz="2000" dirty="0"/>
          </a:p>
          <a:p>
            <a:endParaRPr lang="en-US" sz="2000" b="1" dirty="0"/>
          </a:p>
          <a:p>
            <a:endParaRPr lang="pt-PT" b="1" dirty="0"/>
          </a:p>
        </p:txBody>
      </p:sp>
      <p:grpSp>
        <p:nvGrpSpPr>
          <p:cNvPr id="18" name="Grupo 13">
            <a:extLst>
              <a:ext uri="{FF2B5EF4-FFF2-40B4-BE49-F238E27FC236}">
                <a16:creationId xmlns:a16="http://schemas.microsoft.com/office/drawing/2014/main" id="{FB28A143-78FD-C038-48EB-0D5F560DEC40}"/>
              </a:ext>
            </a:extLst>
          </p:cNvPr>
          <p:cNvGrpSpPr/>
          <p:nvPr/>
        </p:nvGrpSpPr>
        <p:grpSpPr>
          <a:xfrm>
            <a:off x="7051346" y="6031480"/>
            <a:ext cx="2146394" cy="838199"/>
            <a:chOff x="5676591" y="5984618"/>
            <a:chExt cx="2146394" cy="838199"/>
          </a:xfrm>
        </p:grpSpPr>
        <p:grpSp>
          <p:nvGrpSpPr>
            <p:cNvPr id="20" name="Grupo 11">
              <a:extLst>
                <a:ext uri="{FF2B5EF4-FFF2-40B4-BE49-F238E27FC236}">
                  <a16:creationId xmlns:a16="http://schemas.microsoft.com/office/drawing/2014/main" id="{01567740-89E4-9D28-4BDA-2B2FF9C86883}"/>
                </a:ext>
              </a:extLst>
            </p:cNvPr>
            <p:cNvGrpSpPr/>
            <p:nvPr/>
          </p:nvGrpSpPr>
          <p:grpSpPr>
            <a:xfrm>
              <a:off x="6620011" y="5984618"/>
              <a:ext cx="1202974" cy="838199"/>
              <a:chOff x="6711734" y="2072027"/>
              <a:chExt cx="1163730" cy="888999"/>
            </a:xfrm>
          </p:grpSpPr>
          <p:sp>
            <p:nvSpPr>
              <p:cNvPr id="25" name="Retângulo 24">
                <a:extLst>
                  <a:ext uri="{FF2B5EF4-FFF2-40B4-BE49-F238E27FC236}">
                    <a16:creationId xmlns:a16="http://schemas.microsoft.com/office/drawing/2014/main" id="{3757E0AF-5123-FF99-BBFC-D81339567E81}"/>
                  </a:ext>
                </a:extLst>
              </p:cNvPr>
              <p:cNvSpPr/>
              <p:nvPr/>
            </p:nvSpPr>
            <p:spPr>
              <a:xfrm>
                <a:off x="6776913" y="2072027"/>
                <a:ext cx="1033372" cy="8889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7" name="Imagem 26">
                <a:extLst>
                  <a:ext uri="{FF2B5EF4-FFF2-40B4-BE49-F238E27FC236}">
                    <a16:creationId xmlns:a16="http://schemas.microsoft.com/office/drawing/2014/main" id="{8300160C-F360-88C2-9FDF-A9E2FB3B1C3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11734" y="2148329"/>
                <a:ext cx="1163730" cy="720000"/>
              </a:xfrm>
              <a:prstGeom prst="rect">
                <a:avLst/>
              </a:prstGeom>
            </p:spPr>
          </p:pic>
        </p:grpSp>
        <p:grpSp>
          <p:nvGrpSpPr>
            <p:cNvPr id="21" name="Grupo 5">
              <a:extLst>
                <a:ext uri="{FF2B5EF4-FFF2-40B4-BE49-F238E27FC236}">
                  <a16:creationId xmlns:a16="http://schemas.microsoft.com/office/drawing/2014/main" id="{764E0338-5CEB-C9C1-883A-D9FE0E4388CB}"/>
                </a:ext>
              </a:extLst>
            </p:cNvPr>
            <p:cNvGrpSpPr/>
            <p:nvPr/>
          </p:nvGrpSpPr>
          <p:grpSpPr>
            <a:xfrm>
              <a:off x="5676591" y="5987728"/>
              <a:ext cx="1156009" cy="835089"/>
              <a:chOff x="4482483" y="3722387"/>
              <a:chExt cx="1169015" cy="849613"/>
            </a:xfrm>
          </p:grpSpPr>
          <p:sp>
            <p:nvSpPr>
              <p:cNvPr id="22" name="Retângulo 21">
                <a:extLst>
                  <a:ext uri="{FF2B5EF4-FFF2-40B4-BE49-F238E27FC236}">
                    <a16:creationId xmlns:a16="http://schemas.microsoft.com/office/drawing/2014/main" id="{5253F165-DD41-3861-711F-0B134C1E003B}"/>
                  </a:ext>
                </a:extLst>
              </p:cNvPr>
              <p:cNvSpPr/>
              <p:nvPr/>
            </p:nvSpPr>
            <p:spPr>
              <a:xfrm>
                <a:off x="4550305" y="3722387"/>
                <a:ext cx="999595" cy="8496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4" name="Imagem 23">
                <a:extLst>
                  <a:ext uri="{FF2B5EF4-FFF2-40B4-BE49-F238E27FC236}">
                    <a16:creationId xmlns:a16="http://schemas.microsoft.com/office/drawing/2014/main" id="{B3B5111F-09C2-D179-FDDF-9F64A864D3AB}"/>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82483" y="3783934"/>
                <a:ext cx="1169015" cy="681080"/>
              </a:xfrm>
              <a:prstGeom prst="rect">
                <a:avLst/>
              </a:prstGeom>
            </p:spPr>
          </p:pic>
        </p:grpSp>
      </p:grpSp>
    </p:spTree>
    <p:extLst>
      <p:ext uri="{BB962C8B-B14F-4D97-AF65-F5344CB8AC3E}">
        <p14:creationId xmlns:p14="http://schemas.microsoft.com/office/powerpoint/2010/main" val="357916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p:cNvSpPr/>
          <p:nvPr/>
        </p:nvSpPr>
        <p:spPr>
          <a:xfrm>
            <a:off x="805" y="6016410"/>
            <a:ext cx="9142389" cy="868340"/>
          </a:xfrm>
          <a:prstGeom prst="rect">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Título 1"/>
          <p:cNvSpPr>
            <a:spLocks noGrp="1"/>
          </p:cNvSpPr>
          <p:nvPr>
            <p:ph type="ctrTitle"/>
          </p:nvPr>
        </p:nvSpPr>
        <p:spPr>
          <a:xfrm>
            <a:off x="-39533" y="0"/>
            <a:ext cx="9183015" cy="990600"/>
          </a:xfrm>
          <a:solidFill>
            <a:srgbClr val="002060"/>
          </a:solidFill>
          <a:ln>
            <a:solidFill>
              <a:srgbClr val="002060"/>
            </a:solidFill>
          </a:ln>
        </p:spPr>
        <p:txBody>
          <a:bodyPr anchor="ctr">
            <a:normAutofit/>
          </a:bodyPr>
          <a:lstStyle/>
          <a:p>
            <a:pPr>
              <a:lnSpc>
                <a:spcPct val="100000"/>
              </a:lnSpc>
              <a:spcBef>
                <a:spcPts val="600"/>
              </a:spcBef>
              <a:spcAft>
                <a:spcPts val="600"/>
              </a:spcAft>
            </a:pPr>
            <a:r>
              <a:rPr lang="en-US" sz="3600" b="1" dirty="0">
                <a:solidFill>
                  <a:schemeClr val="bg1">
                    <a:lumMod val="95000"/>
                  </a:schemeClr>
                </a:solidFill>
                <a:latin typeface="Times New Roman" panose="02020603050405020304" pitchFamily="18" charset="0"/>
                <a:cs typeface="Times New Roman" panose="02020603050405020304" pitchFamily="18" charset="0"/>
              </a:rPr>
              <a:t>STEM /STEAM</a:t>
            </a:r>
            <a:endParaRPr lang="pt-PT" sz="3600" b="1"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9" name="Retângulo 8"/>
          <p:cNvSpPr/>
          <p:nvPr/>
        </p:nvSpPr>
        <p:spPr>
          <a:xfrm>
            <a:off x="13637" y="6252367"/>
            <a:ext cx="7104775" cy="461665"/>
          </a:xfrm>
          <a:prstGeom prst="rect">
            <a:avLst/>
          </a:prstGeom>
        </p:spPr>
        <p:txBody>
          <a:bodyPr wrap="square">
            <a:spAutoFit/>
          </a:bodyPr>
          <a:lstStyle/>
          <a:p>
            <a:pPr algn="ctr"/>
            <a:r>
              <a:rPr lang="en-US" sz="1200" b="1" dirty="0">
                <a:solidFill>
                  <a:schemeClr val="bg1"/>
                </a:solidFill>
                <a:latin typeface="Times New Roman" panose="02020603050405020304" pitchFamily="18" charset="0"/>
                <a:cs typeface="Times New Roman" panose="02020603050405020304" pitchFamily="18" charset="0"/>
              </a:rPr>
              <a:t>STEM Education in Brno, Faculty of Education, Masaryk University</a:t>
            </a:r>
          </a:p>
          <a:p>
            <a:pPr algn="ctr"/>
            <a:r>
              <a:rPr lang="en-US" sz="1200" b="1" dirty="0">
                <a:solidFill>
                  <a:schemeClr val="bg1"/>
                </a:solidFill>
                <a:latin typeface="Times New Roman" panose="02020603050405020304" pitchFamily="18" charset="0"/>
                <a:cs typeface="Times New Roman" panose="02020603050405020304" pitchFamily="18" charset="0"/>
              </a:rPr>
              <a:t>10 September, 2024</a:t>
            </a:r>
          </a:p>
        </p:txBody>
      </p:sp>
      <p:sp>
        <p:nvSpPr>
          <p:cNvPr id="15" name="CaixaDeTexto 14"/>
          <p:cNvSpPr txBox="1"/>
          <p:nvPr/>
        </p:nvSpPr>
        <p:spPr>
          <a:xfrm>
            <a:off x="165100" y="1231900"/>
            <a:ext cx="8813800" cy="4597400"/>
          </a:xfrm>
          <a:prstGeom prst="rect">
            <a:avLst/>
          </a:prstGeom>
          <a:noFill/>
        </p:spPr>
        <p:txBody>
          <a:bodyPr wrap="square" rtlCol="0">
            <a:spAutoFit/>
          </a:bodyPr>
          <a:lstStyle/>
          <a:p>
            <a:endParaRPr lang="pt-PT" dirty="0"/>
          </a:p>
        </p:txBody>
      </p:sp>
      <p:grpSp>
        <p:nvGrpSpPr>
          <p:cNvPr id="18" name="Grupo 13">
            <a:extLst>
              <a:ext uri="{FF2B5EF4-FFF2-40B4-BE49-F238E27FC236}">
                <a16:creationId xmlns:a16="http://schemas.microsoft.com/office/drawing/2014/main" id="{FB28A143-78FD-C038-48EB-0D5F560DEC40}"/>
              </a:ext>
            </a:extLst>
          </p:cNvPr>
          <p:cNvGrpSpPr/>
          <p:nvPr/>
        </p:nvGrpSpPr>
        <p:grpSpPr>
          <a:xfrm>
            <a:off x="7051346" y="6031480"/>
            <a:ext cx="2146394" cy="838199"/>
            <a:chOff x="5676591" y="5984618"/>
            <a:chExt cx="2146394" cy="838199"/>
          </a:xfrm>
        </p:grpSpPr>
        <p:grpSp>
          <p:nvGrpSpPr>
            <p:cNvPr id="20" name="Grupo 11">
              <a:extLst>
                <a:ext uri="{FF2B5EF4-FFF2-40B4-BE49-F238E27FC236}">
                  <a16:creationId xmlns:a16="http://schemas.microsoft.com/office/drawing/2014/main" id="{01567740-89E4-9D28-4BDA-2B2FF9C86883}"/>
                </a:ext>
              </a:extLst>
            </p:cNvPr>
            <p:cNvGrpSpPr/>
            <p:nvPr/>
          </p:nvGrpSpPr>
          <p:grpSpPr>
            <a:xfrm>
              <a:off x="6620011" y="5984618"/>
              <a:ext cx="1202974" cy="838199"/>
              <a:chOff x="6711734" y="2072027"/>
              <a:chExt cx="1163730" cy="888999"/>
            </a:xfrm>
          </p:grpSpPr>
          <p:sp>
            <p:nvSpPr>
              <p:cNvPr id="25" name="Retângulo 24">
                <a:extLst>
                  <a:ext uri="{FF2B5EF4-FFF2-40B4-BE49-F238E27FC236}">
                    <a16:creationId xmlns:a16="http://schemas.microsoft.com/office/drawing/2014/main" id="{3757E0AF-5123-FF99-BBFC-D81339567E81}"/>
                  </a:ext>
                </a:extLst>
              </p:cNvPr>
              <p:cNvSpPr/>
              <p:nvPr/>
            </p:nvSpPr>
            <p:spPr>
              <a:xfrm>
                <a:off x="6776913" y="2072027"/>
                <a:ext cx="1033372" cy="8889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7" name="Imagem 26">
                <a:extLst>
                  <a:ext uri="{FF2B5EF4-FFF2-40B4-BE49-F238E27FC236}">
                    <a16:creationId xmlns:a16="http://schemas.microsoft.com/office/drawing/2014/main" id="{8300160C-F360-88C2-9FDF-A9E2FB3B1C3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11734" y="2148329"/>
                <a:ext cx="1163730" cy="720000"/>
              </a:xfrm>
              <a:prstGeom prst="rect">
                <a:avLst/>
              </a:prstGeom>
            </p:spPr>
          </p:pic>
        </p:grpSp>
        <p:grpSp>
          <p:nvGrpSpPr>
            <p:cNvPr id="21" name="Grupo 5">
              <a:extLst>
                <a:ext uri="{FF2B5EF4-FFF2-40B4-BE49-F238E27FC236}">
                  <a16:creationId xmlns:a16="http://schemas.microsoft.com/office/drawing/2014/main" id="{764E0338-5CEB-C9C1-883A-D9FE0E4388CB}"/>
                </a:ext>
              </a:extLst>
            </p:cNvPr>
            <p:cNvGrpSpPr/>
            <p:nvPr/>
          </p:nvGrpSpPr>
          <p:grpSpPr>
            <a:xfrm>
              <a:off x="5676591" y="5987728"/>
              <a:ext cx="1156009" cy="835089"/>
              <a:chOff x="4482483" y="3722387"/>
              <a:chExt cx="1169015" cy="849613"/>
            </a:xfrm>
          </p:grpSpPr>
          <p:sp>
            <p:nvSpPr>
              <p:cNvPr id="22" name="Retângulo 21">
                <a:extLst>
                  <a:ext uri="{FF2B5EF4-FFF2-40B4-BE49-F238E27FC236}">
                    <a16:creationId xmlns:a16="http://schemas.microsoft.com/office/drawing/2014/main" id="{5253F165-DD41-3861-711F-0B134C1E003B}"/>
                  </a:ext>
                </a:extLst>
              </p:cNvPr>
              <p:cNvSpPr/>
              <p:nvPr/>
            </p:nvSpPr>
            <p:spPr>
              <a:xfrm>
                <a:off x="4550305" y="3722387"/>
                <a:ext cx="999595" cy="8496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4" name="Imagem 23">
                <a:extLst>
                  <a:ext uri="{FF2B5EF4-FFF2-40B4-BE49-F238E27FC236}">
                    <a16:creationId xmlns:a16="http://schemas.microsoft.com/office/drawing/2014/main" id="{B3B5111F-09C2-D179-FDDF-9F64A864D3AB}"/>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82483" y="3783934"/>
                <a:ext cx="1169015" cy="681080"/>
              </a:xfrm>
              <a:prstGeom prst="rect">
                <a:avLst/>
              </a:prstGeom>
            </p:spPr>
          </p:pic>
        </p:grpSp>
      </p:grpSp>
      <p:pic>
        <p:nvPicPr>
          <p:cNvPr id="7" name="Imagem 6">
            <a:extLst>
              <a:ext uri="{FF2B5EF4-FFF2-40B4-BE49-F238E27FC236}">
                <a16:creationId xmlns:a16="http://schemas.microsoft.com/office/drawing/2014/main" id="{E98D648D-A701-6745-BD15-B5A19E05EE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37" y="924639"/>
            <a:ext cx="3967373" cy="5008722"/>
          </a:xfrm>
          <a:prstGeom prst="rect">
            <a:avLst/>
          </a:prstGeom>
        </p:spPr>
      </p:pic>
    </p:spTree>
    <p:extLst>
      <p:ext uri="{BB962C8B-B14F-4D97-AF65-F5344CB8AC3E}">
        <p14:creationId xmlns:p14="http://schemas.microsoft.com/office/powerpoint/2010/main" val="770923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ctrTitle"/>
          </p:nvPr>
        </p:nvSpPr>
        <p:spPr>
          <a:xfrm>
            <a:off x="-39533" y="0"/>
            <a:ext cx="9183015" cy="990600"/>
          </a:xfrm>
          <a:solidFill>
            <a:srgbClr val="002060"/>
          </a:solidFill>
          <a:ln>
            <a:solidFill>
              <a:srgbClr val="002060"/>
            </a:solidFill>
          </a:ln>
        </p:spPr>
        <p:txBody>
          <a:bodyPr anchor="ctr">
            <a:normAutofit/>
          </a:bodyPr>
          <a:lstStyle/>
          <a:p>
            <a:pPr>
              <a:lnSpc>
                <a:spcPct val="100000"/>
              </a:lnSpc>
              <a:spcBef>
                <a:spcPts val="600"/>
              </a:spcBef>
              <a:spcAft>
                <a:spcPts val="600"/>
              </a:spcAft>
            </a:pPr>
            <a:r>
              <a:rPr lang="pt-PT" sz="3600" b="1" dirty="0" err="1">
                <a:solidFill>
                  <a:schemeClr val="bg1">
                    <a:lumMod val="95000"/>
                  </a:schemeClr>
                </a:solidFill>
                <a:latin typeface="Times New Roman" panose="02020603050405020304" pitchFamily="18" charset="0"/>
                <a:cs typeface="Times New Roman" panose="02020603050405020304" pitchFamily="18" charset="0"/>
              </a:rPr>
              <a:t>Theoretical</a:t>
            </a:r>
            <a:r>
              <a:rPr lang="pt-PT" sz="3600" b="1" dirty="0">
                <a:solidFill>
                  <a:schemeClr val="bg1">
                    <a:lumMod val="95000"/>
                  </a:schemeClr>
                </a:solidFill>
                <a:latin typeface="Times New Roman" panose="02020603050405020304" pitchFamily="18" charset="0"/>
                <a:cs typeface="Times New Roman" panose="02020603050405020304" pitchFamily="18" charset="0"/>
              </a:rPr>
              <a:t> </a:t>
            </a:r>
            <a:r>
              <a:rPr lang="pt-PT" sz="3600" b="1" dirty="0" err="1">
                <a:solidFill>
                  <a:schemeClr val="bg1">
                    <a:lumMod val="95000"/>
                  </a:schemeClr>
                </a:solidFill>
                <a:latin typeface="Times New Roman" panose="02020603050405020304" pitchFamily="18" charset="0"/>
                <a:cs typeface="Times New Roman" panose="02020603050405020304" pitchFamily="18" charset="0"/>
              </a:rPr>
              <a:t>framework</a:t>
            </a:r>
            <a:endParaRPr lang="pt-PT" sz="3600" b="1"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15" name="CaixaDeTexto 14"/>
          <p:cNvSpPr txBox="1"/>
          <p:nvPr/>
        </p:nvSpPr>
        <p:spPr>
          <a:xfrm>
            <a:off x="165100" y="1231900"/>
            <a:ext cx="8813800" cy="4597400"/>
          </a:xfrm>
          <a:prstGeom prst="rect">
            <a:avLst/>
          </a:prstGeom>
          <a:noFill/>
        </p:spPr>
        <p:txBody>
          <a:bodyPr wrap="square" rtlCol="0">
            <a:spAutoFit/>
          </a:bodyPr>
          <a:lstStyle/>
          <a:p>
            <a:endParaRPr lang="pt-PT" dirty="0"/>
          </a:p>
        </p:txBody>
      </p:sp>
      <p:sp>
        <p:nvSpPr>
          <p:cNvPr id="16" name="CaixaDeTexto 15"/>
          <p:cNvSpPr txBox="1"/>
          <p:nvPr/>
        </p:nvSpPr>
        <p:spPr>
          <a:xfrm>
            <a:off x="145074" y="1014889"/>
            <a:ext cx="8813800" cy="369332"/>
          </a:xfrm>
          <a:prstGeom prst="rect">
            <a:avLst/>
          </a:prstGeom>
          <a:noFill/>
        </p:spPr>
        <p:txBody>
          <a:bodyPr wrap="square" rtlCol="0">
            <a:spAutoFit/>
          </a:bodyPr>
          <a:lstStyle/>
          <a:p>
            <a:r>
              <a:rPr lang="pt-PT" dirty="0"/>
              <a:t>                                                                            </a:t>
            </a:r>
          </a:p>
        </p:txBody>
      </p:sp>
      <p:pic>
        <p:nvPicPr>
          <p:cNvPr id="7" name="Imagem 6">
            <a:extLst>
              <a:ext uri="{FF2B5EF4-FFF2-40B4-BE49-F238E27FC236}">
                <a16:creationId xmlns:a16="http://schemas.microsoft.com/office/drawing/2014/main" id="{24FAB91B-A4E2-3E4F-2527-786D477FB0D3}"/>
              </a:ext>
            </a:extLst>
          </p:cNvPr>
          <p:cNvPicPr>
            <a:picLocks noChangeAspect="1"/>
          </p:cNvPicPr>
          <p:nvPr/>
        </p:nvPicPr>
        <p:blipFill>
          <a:blip r:embed="rId3"/>
          <a:stretch>
            <a:fillRect/>
          </a:stretch>
        </p:blipFill>
        <p:spPr>
          <a:xfrm>
            <a:off x="0" y="976722"/>
            <a:ext cx="9144000" cy="4852578"/>
          </a:xfrm>
          <a:prstGeom prst="rect">
            <a:avLst/>
          </a:prstGeom>
        </p:spPr>
      </p:pic>
      <p:sp>
        <p:nvSpPr>
          <p:cNvPr id="2" name="Retângulo 1">
            <a:extLst>
              <a:ext uri="{FF2B5EF4-FFF2-40B4-BE49-F238E27FC236}">
                <a16:creationId xmlns:a16="http://schemas.microsoft.com/office/drawing/2014/main" id="{7275A305-543D-4396-04E1-65989F7BB188}"/>
              </a:ext>
            </a:extLst>
          </p:cNvPr>
          <p:cNvSpPr/>
          <p:nvPr/>
        </p:nvSpPr>
        <p:spPr>
          <a:xfrm>
            <a:off x="805" y="6016410"/>
            <a:ext cx="9142389" cy="868340"/>
          </a:xfrm>
          <a:prstGeom prst="rect">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Retângulo 2">
            <a:extLst>
              <a:ext uri="{FF2B5EF4-FFF2-40B4-BE49-F238E27FC236}">
                <a16:creationId xmlns:a16="http://schemas.microsoft.com/office/drawing/2014/main" id="{C263312C-1459-88D6-0984-6D0D3F7339AA}"/>
              </a:ext>
            </a:extLst>
          </p:cNvPr>
          <p:cNvSpPr/>
          <p:nvPr/>
        </p:nvSpPr>
        <p:spPr>
          <a:xfrm>
            <a:off x="13638" y="6310392"/>
            <a:ext cx="7104775" cy="461665"/>
          </a:xfrm>
          <a:prstGeom prst="rect">
            <a:avLst/>
          </a:prstGeom>
        </p:spPr>
        <p:txBody>
          <a:bodyPr wrap="square">
            <a:spAutoFit/>
          </a:bodyPr>
          <a:lstStyle/>
          <a:p>
            <a:pPr algn="ctr"/>
            <a:r>
              <a:rPr lang="en-US" sz="1200" b="1" dirty="0">
                <a:solidFill>
                  <a:schemeClr val="bg1"/>
                </a:solidFill>
                <a:latin typeface="Times New Roman" panose="02020603050405020304" pitchFamily="18" charset="0"/>
                <a:cs typeface="Times New Roman" panose="02020603050405020304" pitchFamily="18" charset="0"/>
              </a:rPr>
              <a:t>STEM Education in Brno, Faculty of Education, Masaryk University</a:t>
            </a:r>
          </a:p>
          <a:p>
            <a:pPr algn="ctr"/>
            <a:r>
              <a:rPr lang="en-US" sz="1200" b="1" dirty="0">
                <a:solidFill>
                  <a:schemeClr val="bg1"/>
                </a:solidFill>
                <a:latin typeface="Times New Roman" panose="02020603050405020304" pitchFamily="18" charset="0"/>
                <a:cs typeface="Times New Roman" panose="02020603050405020304" pitchFamily="18" charset="0"/>
              </a:rPr>
              <a:t>10 September, 2024</a:t>
            </a:r>
          </a:p>
        </p:txBody>
      </p:sp>
      <p:grpSp>
        <p:nvGrpSpPr>
          <p:cNvPr id="4" name="Grupo 13">
            <a:extLst>
              <a:ext uri="{FF2B5EF4-FFF2-40B4-BE49-F238E27FC236}">
                <a16:creationId xmlns:a16="http://schemas.microsoft.com/office/drawing/2014/main" id="{E77DA496-E8B9-710A-6DB9-00EF43EB7B1C}"/>
              </a:ext>
            </a:extLst>
          </p:cNvPr>
          <p:cNvGrpSpPr/>
          <p:nvPr/>
        </p:nvGrpSpPr>
        <p:grpSpPr>
          <a:xfrm>
            <a:off x="7051346" y="6031480"/>
            <a:ext cx="2146394" cy="838199"/>
            <a:chOff x="5676591" y="5984618"/>
            <a:chExt cx="2146394" cy="838199"/>
          </a:xfrm>
        </p:grpSpPr>
        <p:grpSp>
          <p:nvGrpSpPr>
            <p:cNvPr id="6" name="Grupo 11">
              <a:extLst>
                <a:ext uri="{FF2B5EF4-FFF2-40B4-BE49-F238E27FC236}">
                  <a16:creationId xmlns:a16="http://schemas.microsoft.com/office/drawing/2014/main" id="{806081EB-EDC7-00E9-E14F-371F88757C79}"/>
                </a:ext>
              </a:extLst>
            </p:cNvPr>
            <p:cNvGrpSpPr/>
            <p:nvPr/>
          </p:nvGrpSpPr>
          <p:grpSpPr>
            <a:xfrm>
              <a:off x="6620011" y="5984618"/>
              <a:ext cx="1202974" cy="838199"/>
              <a:chOff x="6711734" y="2072027"/>
              <a:chExt cx="1163730" cy="888999"/>
            </a:xfrm>
          </p:grpSpPr>
          <p:sp>
            <p:nvSpPr>
              <p:cNvPr id="13" name="Retângulo 12">
                <a:extLst>
                  <a:ext uri="{FF2B5EF4-FFF2-40B4-BE49-F238E27FC236}">
                    <a16:creationId xmlns:a16="http://schemas.microsoft.com/office/drawing/2014/main" id="{680AC3B1-AC7B-655E-DF87-F5FE477A44AA}"/>
                  </a:ext>
                </a:extLst>
              </p:cNvPr>
              <p:cNvSpPr/>
              <p:nvPr/>
            </p:nvSpPr>
            <p:spPr>
              <a:xfrm>
                <a:off x="6776913" y="2072027"/>
                <a:ext cx="1033372" cy="8889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4" name="Imagem 13">
                <a:extLst>
                  <a:ext uri="{FF2B5EF4-FFF2-40B4-BE49-F238E27FC236}">
                    <a16:creationId xmlns:a16="http://schemas.microsoft.com/office/drawing/2014/main" id="{BC7ABD04-9EC4-60FB-38C1-C1951C0A2E21}"/>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11734" y="2148329"/>
                <a:ext cx="1163730" cy="720000"/>
              </a:xfrm>
              <a:prstGeom prst="rect">
                <a:avLst/>
              </a:prstGeom>
            </p:spPr>
          </p:pic>
        </p:grpSp>
        <p:grpSp>
          <p:nvGrpSpPr>
            <p:cNvPr id="8" name="Grupo 5">
              <a:extLst>
                <a:ext uri="{FF2B5EF4-FFF2-40B4-BE49-F238E27FC236}">
                  <a16:creationId xmlns:a16="http://schemas.microsoft.com/office/drawing/2014/main" id="{8DCBA67F-3B66-BB37-CFFF-9E3F37BA670A}"/>
                </a:ext>
              </a:extLst>
            </p:cNvPr>
            <p:cNvGrpSpPr/>
            <p:nvPr/>
          </p:nvGrpSpPr>
          <p:grpSpPr>
            <a:xfrm>
              <a:off x="5676591" y="5987728"/>
              <a:ext cx="1156009" cy="835089"/>
              <a:chOff x="4482483" y="3722387"/>
              <a:chExt cx="1169015" cy="849613"/>
            </a:xfrm>
          </p:grpSpPr>
          <p:sp>
            <p:nvSpPr>
              <p:cNvPr id="11" name="Retângulo 10">
                <a:extLst>
                  <a:ext uri="{FF2B5EF4-FFF2-40B4-BE49-F238E27FC236}">
                    <a16:creationId xmlns:a16="http://schemas.microsoft.com/office/drawing/2014/main" id="{2B880AB3-52DE-7C06-46E3-61DE5F9FDD67}"/>
                  </a:ext>
                </a:extLst>
              </p:cNvPr>
              <p:cNvSpPr/>
              <p:nvPr/>
            </p:nvSpPr>
            <p:spPr>
              <a:xfrm>
                <a:off x="4550305" y="3722387"/>
                <a:ext cx="999595" cy="8496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2" name="Imagem 11">
                <a:extLst>
                  <a:ext uri="{FF2B5EF4-FFF2-40B4-BE49-F238E27FC236}">
                    <a16:creationId xmlns:a16="http://schemas.microsoft.com/office/drawing/2014/main" id="{CDF2DC5A-E530-92EC-E8C3-F7D0A1E9DCFB}"/>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82483" y="3783934"/>
                <a:ext cx="1169015" cy="681080"/>
              </a:xfrm>
              <a:prstGeom prst="rect">
                <a:avLst/>
              </a:prstGeom>
            </p:spPr>
          </p:pic>
        </p:grpSp>
      </p:grpSp>
    </p:spTree>
    <p:extLst>
      <p:ext uri="{BB962C8B-B14F-4D97-AF65-F5344CB8AC3E}">
        <p14:creationId xmlns:p14="http://schemas.microsoft.com/office/powerpoint/2010/main" val="2950653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ctrTitle"/>
          </p:nvPr>
        </p:nvSpPr>
        <p:spPr>
          <a:xfrm>
            <a:off x="-39533" y="0"/>
            <a:ext cx="9183015" cy="990600"/>
          </a:xfrm>
          <a:solidFill>
            <a:srgbClr val="002060"/>
          </a:solidFill>
          <a:ln>
            <a:solidFill>
              <a:srgbClr val="002060"/>
            </a:solidFill>
          </a:ln>
        </p:spPr>
        <p:txBody>
          <a:bodyPr anchor="ctr">
            <a:normAutofit/>
          </a:bodyPr>
          <a:lstStyle/>
          <a:p>
            <a:pPr>
              <a:lnSpc>
                <a:spcPct val="100000"/>
              </a:lnSpc>
              <a:spcBef>
                <a:spcPts val="600"/>
              </a:spcBef>
              <a:spcAft>
                <a:spcPts val="600"/>
              </a:spcAft>
            </a:pPr>
            <a:r>
              <a:rPr lang="en-US" sz="3600" b="1" dirty="0">
                <a:solidFill>
                  <a:schemeClr val="bg1">
                    <a:lumMod val="95000"/>
                  </a:schemeClr>
                </a:solidFill>
                <a:latin typeface="Times New Roman" panose="02020603050405020304" pitchFamily="18" charset="0"/>
                <a:cs typeface="Times New Roman" panose="02020603050405020304" pitchFamily="18" charset="0"/>
              </a:rPr>
              <a:t>STEAM approach</a:t>
            </a:r>
            <a:endParaRPr lang="pt-PT" sz="3600" b="1"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15" name="CaixaDeTexto 14"/>
          <p:cNvSpPr txBox="1"/>
          <p:nvPr/>
        </p:nvSpPr>
        <p:spPr>
          <a:xfrm>
            <a:off x="165100" y="1231900"/>
            <a:ext cx="8813800" cy="4597400"/>
          </a:xfrm>
          <a:prstGeom prst="rect">
            <a:avLst/>
          </a:prstGeom>
          <a:noFill/>
        </p:spPr>
        <p:txBody>
          <a:bodyPr wrap="square" rtlCol="0">
            <a:spAutoFit/>
          </a:bodyPr>
          <a:lstStyle/>
          <a:p>
            <a:endParaRPr lang="pt-PT" dirty="0"/>
          </a:p>
        </p:txBody>
      </p:sp>
      <p:sp>
        <p:nvSpPr>
          <p:cNvPr id="16" name="CaixaDeTexto 15"/>
          <p:cNvSpPr txBox="1"/>
          <p:nvPr/>
        </p:nvSpPr>
        <p:spPr>
          <a:xfrm>
            <a:off x="145074" y="1014889"/>
            <a:ext cx="8813800" cy="206210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Focused on </a:t>
            </a:r>
            <a:r>
              <a:rPr lang="en-US" sz="2000" b="1" dirty="0">
                <a:latin typeface="Times New Roman" panose="02020603050405020304" pitchFamily="18" charset="0"/>
                <a:cs typeface="Times New Roman" panose="02020603050405020304" pitchFamily="18" charset="0"/>
              </a:rPr>
              <a:t>solving problems</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how to solve them? </a:t>
            </a:r>
            <a:r>
              <a:rPr lang="en-US" sz="2000" dirty="0">
                <a:latin typeface="Times New Roman" panose="02020603050405020304" pitchFamily="18" charset="0"/>
                <a:cs typeface="Times New Roman" panose="02020603050405020304" pitchFamily="18" charset="0"/>
              </a:rPr>
              <a:t>(engineering) … </a:t>
            </a:r>
            <a:r>
              <a:rPr lang="en-US" sz="2000" b="1" dirty="0">
                <a:latin typeface="Times New Roman" panose="02020603050405020304" pitchFamily="18" charset="0"/>
                <a:cs typeface="Times New Roman" panose="02020603050405020304" pitchFamily="18" charset="0"/>
              </a:rPr>
              <a:t>the science and mathematics</a:t>
            </a:r>
            <a:r>
              <a:rPr lang="en-US" sz="2000" dirty="0">
                <a:latin typeface="Times New Roman" panose="02020603050405020304" pitchFamily="18" charset="0"/>
                <a:cs typeface="Times New Roman" panose="02020603050405020304" pitchFamily="18" charset="0"/>
              </a:rPr>
              <a:t> involved in the solving process … </a:t>
            </a:r>
            <a:r>
              <a:rPr lang="en-US" sz="2000" b="1" dirty="0">
                <a:latin typeface="Times New Roman" panose="02020603050405020304" pitchFamily="18" charset="0"/>
                <a:cs typeface="Times New Roman" panose="02020603050405020304" pitchFamily="18" charset="0"/>
              </a:rPr>
              <a:t>the art</a:t>
            </a:r>
            <a:endParaRPr lang="pt-PT" sz="2000" dirty="0">
              <a:latin typeface="Times New Roman" panose="02020603050405020304" pitchFamily="18" charset="0"/>
              <a:cs typeface="Times New Roman" panose="02020603050405020304" pitchFamily="18" charset="0"/>
            </a:endParaRPr>
          </a:p>
          <a:p>
            <a:r>
              <a:rPr lang="pt-PT" sz="2000" dirty="0">
                <a:latin typeface="Times New Roman" panose="02020603050405020304" pitchFamily="18" charset="0"/>
                <a:cs typeface="Times New Roman" panose="02020603050405020304" pitchFamily="18" charset="0"/>
              </a:rPr>
              <a:t> The 5 steps </a:t>
            </a:r>
            <a:r>
              <a:rPr lang="pt-PT" sz="2000" b="1" dirty="0">
                <a:latin typeface="Times New Roman" panose="02020603050405020304" pitchFamily="18" charset="0"/>
                <a:cs typeface="Times New Roman" panose="02020603050405020304" pitchFamily="18" charset="0"/>
              </a:rPr>
              <a:t>(</a:t>
            </a:r>
            <a:r>
              <a:rPr lang="pt-PT" sz="2000" b="1" dirty="0" err="1">
                <a:latin typeface="Times New Roman" panose="02020603050405020304" pitchFamily="18" charset="0"/>
                <a:cs typeface="Times New Roman" panose="02020603050405020304" pitchFamily="18" charset="0"/>
              </a:rPr>
              <a:t>cycle</a:t>
            </a:r>
            <a:r>
              <a:rPr lang="pt-PT" sz="2000" b="1" dirty="0">
                <a:latin typeface="Times New Roman" panose="02020603050405020304" pitchFamily="18" charset="0"/>
                <a:cs typeface="Times New Roman" panose="02020603050405020304" pitchFamily="18" charset="0"/>
              </a:rPr>
              <a:t>)</a:t>
            </a:r>
            <a:r>
              <a:rPr lang="pt-PT"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Question… Imagine… Plan… Create… Improve… or…</a:t>
            </a:r>
          </a:p>
          <a:p>
            <a:r>
              <a:rPr lang="pt-PT" sz="1200" dirty="0">
                <a:latin typeface="Times New Roman" panose="02020603050405020304" pitchFamily="18" charset="0"/>
                <a:cs typeface="Times New Roman" panose="02020603050405020304" pitchFamily="18" charset="0"/>
              </a:rPr>
              <a:t>         </a:t>
            </a:r>
            <a:r>
              <a:rPr lang="pt-PT" sz="1400" dirty="0">
                <a:latin typeface="Times New Roman" panose="02020603050405020304" pitchFamily="18" charset="0"/>
                <a:cs typeface="Times New Roman" panose="02020603050405020304" pitchFamily="18" charset="0"/>
              </a:rPr>
              <a:t>(</a:t>
            </a:r>
            <a:r>
              <a:rPr lang="pt-PT" sz="1400" dirty="0" err="1">
                <a:latin typeface="Times New Roman" panose="02020603050405020304" pitchFamily="18" charset="0"/>
                <a:cs typeface="Times New Roman" panose="02020603050405020304" pitchFamily="18" charset="0"/>
              </a:rPr>
              <a:t>Schull</a:t>
            </a:r>
            <a:r>
              <a:rPr lang="pt-PT" sz="1400" dirty="0">
                <a:latin typeface="Times New Roman" panose="02020603050405020304" pitchFamily="18" charset="0"/>
                <a:cs typeface="Times New Roman" panose="02020603050405020304" pitchFamily="18" charset="0"/>
              </a:rPr>
              <a:t>, 2019) </a:t>
            </a:r>
          </a:p>
          <a:p>
            <a:endParaRPr lang="pt-PT" dirty="0"/>
          </a:p>
          <a:p>
            <a:endParaRPr lang="pt-PT" dirty="0"/>
          </a:p>
          <a:p>
            <a:r>
              <a:rPr lang="pt-PT" dirty="0"/>
              <a:t>  </a:t>
            </a:r>
          </a:p>
        </p:txBody>
      </p:sp>
      <p:sp>
        <p:nvSpPr>
          <p:cNvPr id="18" name="CaixaDeTexto 17"/>
          <p:cNvSpPr txBox="1"/>
          <p:nvPr/>
        </p:nvSpPr>
        <p:spPr>
          <a:xfrm>
            <a:off x="537686" y="3098706"/>
            <a:ext cx="1178505" cy="276999"/>
          </a:xfrm>
          <a:prstGeom prst="rect">
            <a:avLst/>
          </a:prstGeom>
          <a:noFill/>
        </p:spPr>
        <p:txBody>
          <a:bodyPr wrap="square" rtlCol="0">
            <a:spAutoFit/>
          </a:bodyPr>
          <a:lstStyle/>
          <a:p>
            <a:r>
              <a:rPr lang="pt-PT" sz="1200" dirty="0"/>
              <a:t>(</a:t>
            </a:r>
            <a:r>
              <a:rPr lang="pt-PT" sz="1200" dirty="0" err="1"/>
              <a:t>Schul</a:t>
            </a:r>
            <a:r>
              <a:rPr lang="pt-PT" sz="1200" dirty="0"/>
              <a:t>, 2019)</a:t>
            </a:r>
          </a:p>
        </p:txBody>
      </p:sp>
      <p:sp>
        <p:nvSpPr>
          <p:cNvPr id="19" name="CaixaDeTexto 18"/>
          <p:cNvSpPr txBox="1"/>
          <p:nvPr/>
        </p:nvSpPr>
        <p:spPr>
          <a:xfrm>
            <a:off x="29967" y="5572322"/>
            <a:ext cx="9114033" cy="461665"/>
          </a:xfrm>
          <a:prstGeom prst="rect">
            <a:avLst/>
          </a:prstGeom>
          <a:noFill/>
        </p:spPr>
        <p:txBody>
          <a:bodyPr wrap="square" rtlCol="0">
            <a:spAutoFit/>
          </a:bodyPr>
          <a:lstStyle/>
          <a:p>
            <a:r>
              <a:rPr lang="da-DK" sz="1200" dirty="0">
                <a:latin typeface="Times New Roman" panose="02020603050405020304" pitchFamily="18" charset="0"/>
                <a:cs typeface="Times New Roman" panose="02020603050405020304" pitchFamily="18" charset="0"/>
              </a:rPr>
              <a:t>Vale e Barbosa, (2020 adapted from Cunningham &amp; Hester, 2007); Eddleman, 2016; Enderson et al., 2013; English et al., 2015;  Stoner et al., 2013; WORKS, 2021) </a:t>
            </a:r>
          </a:p>
        </p:txBody>
      </p:sp>
      <p:pic>
        <p:nvPicPr>
          <p:cNvPr id="6" name="Imagem 5">
            <a:extLst>
              <a:ext uri="{FF2B5EF4-FFF2-40B4-BE49-F238E27FC236}">
                <a16:creationId xmlns:a16="http://schemas.microsoft.com/office/drawing/2014/main" id="{961A6F09-C9E5-79FA-FC7C-F4A49B5CF906}"/>
              </a:ext>
            </a:extLst>
          </p:cNvPr>
          <p:cNvPicPr>
            <a:picLocks noChangeAspect="1"/>
          </p:cNvPicPr>
          <p:nvPr/>
        </p:nvPicPr>
        <p:blipFill>
          <a:blip r:embed="rId3">
            <a:duotone>
              <a:schemeClr val="accent5">
                <a:shade val="45000"/>
                <a:satMod val="135000"/>
              </a:schemeClr>
              <a:prstClr val="white"/>
            </a:duotone>
          </a:blip>
          <a:stretch>
            <a:fillRect/>
          </a:stretch>
        </p:blipFill>
        <p:spPr>
          <a:xfrm>
            <a:off x="557712" y="2199142"/>
            <a:ext cx="7134513" cy="3452902"/>
          </a:xfrm>
          <a:prstGeom prst="rect">
            <a:avLst/>
          </a:prstGeom>
        </p:spPr>
      </p:pic>
      <p:sp>
        <p:nvSpPr>
          <p:cNvPr id="7" name="CaixaDeTexto 6">
            <a:extLst>
              <a:ext uri="{FF2B5EF4-FFF2-40B4-BE49-F238E27FC236}">
                <a16:creationId xmlns:a16="http://schemas.microsoft.com/office/drawing/2014/main" id="{ED633B50-42AC-B8EE-FC19-57DF9784505C}"/>
              </a:ext>
            </a:extLst>
          </p:cNvPr>
          <p:cNvSpPr txBox="1"/>
          <p:nvPr/>
        </p:nvSpPr>
        <p:spPr>
          <a:xfrm>
            <a:off x="616459" y="2627105"/>
            <a:ext cx="1045864" cy="923330"/>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Identify </a:t>
            </a:r>
          </a:p>
          <a:p>
            <a:pPr algn="ctr"/>
            <a:r>
              <a:rPr lang="en-US" dirty="0">
                <a:latin typeface="Times New Roman" panose="02020603050405020304" pitchFamily="18" charset="0"/>
                <a:cs typeface="Times New Roman" panose="02020603050405020304" pitchFamily="18" charset="0"/>
              </a:rPr>
              <a:t>the</a:t>
            </a:r>
          </a:p>
          <a:p>
            <a:pPr algn="ctr"/>
            <a:r>
              <a:rPr lang="en-US" dirty="0">
                <a:latin typeface="Times New Roman" panose="02020603050405020304" pitchFamily="18" charset="0"/>
                <a:cs typeface="Times New Roman" panose="02020603050405020304" pitchFamily="18" charset="0"/>
              </a:rPr>
              <a:t> problem</a:t>
            </a:r>
          </a:p>
        </p:txBody>
      </p:sp>
      <p:sp>
        <p:nvSpPr>
          <p:cNvPr id="8" name="CaixaDeTexto 7">
            <a:extLst>
              <a:ext uri="{FF2B5EF4-FFF2-40B4-BE49-F238E27FC236}">
                <a16:creationId xmlns:a16="http://schemas.microsoft.com/office/drawing/2014/main" id="{27F79094-8AE4-2400-F629-19595FFDAC7F}"/>
              </a:ext>
            </a:extLst>
          </p:cNvPr>
          <p:cNvSpPr txBox="1"/>
          <p:nvPr/>
        </p:nvSpPr>
        <p:spPr>
          <a:xfrm>
            <a:off x="2791876" y="3333302"/>
            <a:ext cx="1045864" cy="646331"/>
          </a:xfrm>
          <a:prstGeom prst="rect">
            <a:avLst/>
          </a:prstGeom>
          <a:noFill/>
        </p:spPr>
        <p:txBody>
          <a:bodyPr wrap="square" rtlCol="0">
            <a:spAutoFit/>
          </a:bodyPr>
          <a:lstStyle/>
          <a:p>
            <a:pPr algn="ctr"/>
            <a:r>
              <a:rPr lang="en-US" dirty="0"/>
              <a:t> </a:t>
            </a:r>
            <a:r>
              <a:rPr lang="en-US" dirty="0">
                <a:latin typeface="Times New Roman" panose="02020603050405020304" pitchFamily="18" charset="0"/>
                <a:cs typeface="Times New Roman" panose="02020603050405020304" pitchFamily="18" charset="0"/>
              </a:rPr>
              <a:t>Plan/</a:t>
            </a:r>
          </a:p>
          <a:p>
            <a:pPr algn="ctr"/>
            <a:r>
              <a:rPr lang="en-US" dirty="0">
                <a:latin typeface="Times New Roman" panose="02020603050405020304" pitchFamily="18" charset="0"/>
                <a:cs typeface="Times New Roman" panose="02020603050405020304" pitchFamily="18" charset="0"/>
              </a:rPr>
              <a:t>Design</a:t>
            </a:r>
          </a:p>
        </p:txBody>
      </p:sp>
      <p:sp>
        <p:nvSpPr>
          <p:cNvPr id="11" name="CaixaDeTexto 10">
            <a:extLst>
              <a:ext uri="{FF2B5EF4-FFF2-40B4-BE49-F238E27FC236}">
                <a16:creationId xmlns:a16="http://schemas.microsoft.com/office/drawing/2014/main" id="{0BC80868-9CEA-03E5-B1A5-C1F684DFD0CD}"/>
              </a:ext>
            </a:extLst>
          </p:cNvPr>
          <p:cNvSpPr txBox="1"/>
          <p:nvPr/>
        </p:nvSpPr>
        <p:spPr>
          <a:xfrm>
            <a:off x="1214290" y="4511644"/>
            <a:ext cx="1003801" cy="369332"/>
          </a:xfrm>
          <a:prstGeom prst="rect">
            <a:avLst/>
          </a:prstGeom>
          <a:noFill/>
        </p:spPr>
        <p:txBody>
          <a:bodyPr wrap="square" rtlCol="0">
            <a:spAutoFit/>
          </a:bodyPr>
          <a:lstStyle/>
          <a:p>
            <a:pPr algn="ctr"/>
            <a:r>
              <a:rPr lang="en-US" dirty="0"/>
              <a:t> </a:t>
            </a:r>
            <a:r>
              <a:rPr lang="en-US" dirty="0">
                <a:latin typeface="Times New Roman" panose="02020603050405020304" pitchFamily="18" charset="0"/>
                <a:cs typeface="Times New Roman" panose="02020603050405020304" pitchFamily="18" charset="0"/>
              </a:rPr>
              <a:t>Imagine</a:t>
            </a:r>
          </a:p>
        </p:txBody>
      </p:sp>
      <p:sp>
        <p:nvSpPr>
          <p:cNvPr id="12" name="CaixaDeTexto 11">
            <a:extLst>
              <a:ext uri="{FF2B5EF4-FFF2-40B4-BE49-F238E27FC236}">
                <a16:creationId xmlns:a16="http://schemas.microsoft.com/office/drawing/2014/main" id="{8F15B4B3-F7B8-BB87-1C4C-ED19F49F9097}"/>
              </a:ext>
            </a:extLst>
          </p:cNvPr>
          <p:cNvSpPr txBox="1"/>
          <p:nvPr/>
        </p:nvSpPr>
        <p:spPr>
          <a:xfrm>
            <a:off x="4358443" y="2367074"/>
            <a:ext cx="888768" cy="646331"/>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Create/</a:t>
            </a:r>
          </a:p>
          <a:p>
            <a:pPr algn="ctr"/>
            <a:r>
              <a:rPr lang="en-US" dirty="0">
                <a:latin typeface="Times New Roman" panose="02020603050405020304" pitchFamily="18" charset="0"/>
                <a:cs typeface="Times New Roman" panose="02020603050405020304" pitchFamily="18" charset="0"/>
              </a:rPr>
              <a:t>Build</a:t>
            </a:r>
          </a:p>
        </p:txBody>
      </p:sp>
      <p:sp>
        <p:nvSpPr>
          <p:cNvPr id="13" name="CaixaDeTexto 12">
            <a:extLst>
              <a:ext uri="{FF2B5EF4-FFF2-40B4-BE49-F238E27FC236}">
                <a16:creationId xmlns:a16="http://schemas.microsoft.com/office/drawing/2014/main" id="{49AB9903-01F7-CCA9-2AA0-06029F4A7233}"/>
              </a:ext>
            </a:extLst>
          </p:cNvPr>
          <p:cNvSpPr txBox="1"/>
          <p:nvPr/>
        </p:nvSpPr>
        <p:spPr>
          <a:xfrm>
            <a:off x="5743729" y="3493716"/>
            <a:ext cx="994311" cy="646331"/>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Test &amp;</a:t>
            </a:r>
          </a:p>
          <a:p>
            <a:pPr algn="ctr"/>
            <a:r>
              <a:rPr lang="en-US" dirty="0">
                <a:latin typeface="Times New Roman" panose="02020603050405020304" pitchFamily="18" charset="0"/>
                <a:cs typeface="Times New Roman" panose="02020603050405020304" pitchFamily="18" charset="0"/>
              </a:rPr>
              <a:t>Evaluate</a:t>
            </a:r>
          </a:p>
        </p:txBody>
      </p:sp>
      <p:sp>
        <p:nvSpPr>
          <p:cNvPr id="14" name="CaixaDeTexto 13">
            <a:extLst>
              <a:ext uri="{FF2B5EF4-FFF2-40B4-BE49-F238E27FC236}">
                <a16:creationId xmlns:a16="http://schemas.microsoft.com/office/drawing/2014/main" id="{6A2A12A8-0C8F-05F9-E90F-1E6EE7B3DC8C}"/>
              </a:ext>
            </a:extLst>
          </p:cNvPr>
          <p:cNvSpPr txBox="1"/>
          <p:nvPr/>
        </p:nvSpPr>
        <p:spPr>
          <a:xfrm>
            <a:off x="4032043" y="4518686"/>
            <a:ext cx="1079911" cy="646331"/>
          </a:xfrm>
          <a:prstGeom prst="rect">
            <a:avLst/>
          </a:prstGeom>
          <a:noFill/>
        </p:spPr>
        <p:txBody>
          <a:bodyPr wrap="square" rtlCol="0">
            <a:spAutoFit/>
          </a:bodyPr>
          <a:lstStyle/>
          <a:p>
            <a:pPr algn="ctr"/>
            <a:r>
              <a:rPr lang="pt-PT" dirty="0">
                <a:latin typeface="Times New Roman" panose="02020603050405020304" pitchFamily="18" charset="0"/>
                <a:cs typeface="Times New Roman" panose="02020603050405020304" pitchFamily="18" charset="0"/>
              </a:rPr>
              <a:t>Improve/</a:t>
            </a:r>
          </a:p>
          <a:p>
            <a:pPr algn="ctr"/>
            <a:r>
              <a:rPr lang="pt-PT" dirty="0">
                <a:latin typeface="Times New Roman" panose="02020603050405020304" pitchFamily="18" charset="0"/>
                <a:cs typeface="Times New Roman" panose="02020603050405020304" pitchFamily="18" charset="0"/>
              </a:rPr>
              <a:t>Redesign</a:t>
            </a:r>
          </a:p>
        </p:txBody>
      </p:sp>
      <p:sp>
        <p:nvSpPr>
          <p:cNvPr id="17" name="CaixaDeTexto 16">
            <a:extLst>
              <a:ext uri="{FF2B5EF4-FFF2-40B4-BE49-F238E27FC236}">
                <a16:creationId xmlns:a16="http://schemas.microsoft.com/office/drawing/2014/main" id="{571CC82D-B153-FD9A-E9D9-37D8E8AD69BB}"/>
              </a:ext>
            </a:extLst>
          </p:cNvPr>
          <p:cNvSpPr txBox="1"/>
          <p:nvPr/>
        </p:nvSpPr>
        <p:spPr>
          <a:xfrm>
            <a:off x="6299407" y="4721416"/>
            <a:ext cx="1605352" cy="646331"/>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Share</a:t>
            </a:r>
          </a:p>
          <a:p>
            <a:pPr algn="ctr"/>
            <a:r>
              <a:rPr lang="en-US" dirty="0">
                <a:latin typeface="Times New Roman" panose="02020603050405020304" pitchFamily="18" charset="0"/>
                <a:cs typeface="Times New Roman" panose="02020603050405020304" pitchFamily="18" charset="0"/>
              </a:rPr>
              <a:t>Solution(s)</a:t>
            </a:r>
          </a:p>
        </p:txBody>
      </p:sp>
      <p:sp>
        <p:nvSpPr>
          <p:cNvPr id="21" name="Retângulo 20">
            <a:extLst>
              <a:ext uri="{FF2B5EF4-FFF2-40B4-BE49-F238E27FC236}">
                <a16:creationId xmlns:a16="http://schemas.microsoft.com/office/drawing/2014/main" id="{7B6A87A6-4BF0-0885-884E-F49C4A583107}"/>
              </a:ext>
            </a:extLst>
          </p:cNvPr>
          <p:cNvSpPr/>
          <p:nvPr/>
        </p:nvSpPr>
        <p:spPr>
          <a:xfrm>
            <a:off x="805" y="6016410"/>
            <a:ext cx="9142389" cy="868340"/>
          </a:xfrm>
          <a:prstGeom prst="rect">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8" name="Retângulo 27">
            <a:extLst>
              <a:ext uri="{FF2B5EF4-FFF2-40B4-BE49-F238E27FC236}">
                <a16:creationId xmlns:a16="http://schemas.microsoft.com/office/drawing/2014/main" id="{D5D76A76-10DB-81F0-6509-9DBDF43CB21A}"/>
              </a:ext>
            </a:extLst>
          </p:cNvPr>
          <p:cNvSpPr/>
          <p:nvPr/>
        </p:nvSpPr>
        <p:spPr>
          <a:xfrm>
            <a:off x="13638" y="6310392"/>
            <a:ext cx="7104775" cy="461665"/>
          </a:xfrm>
          <a:prstGeom prst="rect">
            <a:avLst/>
          </a:prstGeom>
        </p:spPr>
        <p:txBody>
          <a:bodyPr wrap="square">
            <a:spAutoFit/>
          </a:bodyPr>
          <a:lstStyle/>
          <a:p>
            <a:pPr algn="ctr"/>
            <a:r>
              <a:rPr lang="en-US" sz="1200" b="1" dirty="0">
                <a:solidFill>
                  <a:schemeClr val="bg1"/>
                </a:solidFill>
                <a:latin typeface="Times New Roman" panose="02020603050405020304" pitchFamily="18" charset="0"/>
                <a:cs typeface="Times New Roman" panose="02020603050405020304" pitchFamily="18" charset="0"/>
              </a:rPr>
              <a:t>STEM Education in Brno, Faculty of Education, Masaryk University</a:t>
            </a:r>
          </a:p>
          <a:p>
            <a:pPr algn="ctr"/>
            <a:r>
              <a:rPr lang="en-US" sz="1200" b="1" dirty="0">
                <a:solidFill>
                  <a:schemeClr val="bg1"/>
                </a:solidFill>
                <a:latin typeface="Times New Roman" panose="02020603050405020304" pitchFamily="18" charset="0"/>
                <a:cs typeface="Times New Roman" panose="02020603050405020304" pitchFamily="18" charset="0"/>
              </a:rPr>
              <a:t>10 September, 2024</a:t>
            </a:r>
          </a:p>
        </p:txBody>
      </p:sp>
      <p:grpSp>
        <p:nvGrpSpPr>
          <p:cNvPr id="29" name="Grupo 13">
            <a:extLst>
              <a:ext uri="{FF2B5EF4-FFF2-40B4-BE49-F238E27FC236}">
                <a16:creationId xmlns:a16="http://schemas.microsoft.com/office/drawing/2014/main" id="{4AA5E268-1BAD-5F52-E8C5-E0889BB74FB4}"/>
              </a:ext>
            </a:extLst>
          </p:cNvPr>
          <p:cNvGrpSpPr/>
          <p:nvPr/>
        </p:nvGrpSpPr>
        <p:grpSpPr>
          <a:xfrm>
            <a:off x="7051346" y="6031480"/>
            <a:ext cx="2146394" cy="838199"/>
            <a:chOff x="5676591" y="5984618"/>
            <a:chExt cx="2146394" cy="838199"/>
          </a:xfrm>
        </p:grpSpPr>
        <p:grpSp>
          <p:nvGrpSpPr>
            <p:cNvPr id="30" name="Grupo 11">
              <a:extLst>
                <a:ext uri="{FF2B5EF4-FFF2-40B4-BE49-F238E27FC236}">
                  <a16:creationId xmlns:a16="http://schemas.microsoft.com/office/drawing/2014/main" id="{5C1789EC-BBDF-163D-C526-DF70027CC488}"/>
                </a:ext>
              </a:extLst>
            </p:cNvPr>
            <p:cNvGrpSpPr/>
            <p:nvPr/>
          </p:nvGrpSpPr>
          <p:grpSpPr>
            <a:xfrm>
              <a:off x="6620011" y="5984618"/>
              <a:ext cx="1202974" cy="838199"/>
              <a:chOff x="6711734" y="2072027"/>
              <a:chExt cx="1163730" cy="888999"/>
            </a:xfrm>
          </p:grpSpPr>
          <p:sp>
            <p:nvSpPr>
              <p:cNvPr id="34" name="Retângulo 33">
                <a:extLst>
                  <a:ext uri="{FF2B5EF4-FFF2-40B4-BE49-F238E27FC236}">
                    <a16:creationId xmlns:a16="http://schemas.microsoft.com/office/drawing/2014/main" id="{6DDF9577-F776-A6E8-96B3-32B220CDEA68}"/>
                  </a:ext>
                </a:extLst>
              </p:cNvPr>
              <p:cNvSpPr/>
              <p:nvPr/>
            </p:nvSpPr>
            <p:spPr>
              <a:xfrm>
                <a:off x="6776913" y="2072027"/>
                <a:ext cx="1033372" cy="8889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35" name="Imagem 34">
                <a:extLst>
                  <a:ext uri="{FF2B5EF4-FFF2-40B4-BE49-F238E27FC236}">
                    <a16:creationId xmlns:a16="http://schemas.microsoft.com/office/drawing/2014/main" id="{0224E2F4-E660-7DC2-0C2D-E20EF0C0190D}"/>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11734" y="2148329"/>
                <a:ext cx="1163730" cy="720000"/>
              </a:xfrm>
              <a:prstGeom prst="rect">
                <a:avLst/>
              </a:prstGeom>
            </p:spPr>
          </p:pic>
        </p:grpSp>
        <p:grpSp>
          <p:nvGrpSpPr>
            <p:cNvPr id="31" name="Grupo 5">
              <a:extLst>
                <a:ext uri="{FF2B5EF4-FFF2-40B4-BE49-F238E27FC236}">
                  <a16:creationId xmlns:a16="http://schemas.microsoft.com/office/drawing/2014/main" id="{AF3BF994-3FAF-6F62-3234-2FC6B8DFCC4A}"/>
                </a:ext>
              </a:extLst>
            </p:cNvPr>
            <p:cNvGrpSpPr/>
            <p:nvPr/>
          </p:nvGrpSpPr>
          <p:grpSpPr>
            <a:xfrm>
              <a:off x="5676591" y="5987728"/>
              <a:ext cx="1156009" cy="835089"/>
              <a:chOff x="4482483" y="3722387"/>
              <a:chExt cx="1169015" cy="849613"/>
            </a:xfrm>
          </p:grpSpPr>
          <p:sp>
            <p:nvSpPr>
              <p:cNvPr id="32" name="Retângulo 31">
                <a:extLst>
                  <a:ext uri="{FF2B5EF4-FFF2-40B4-BE49-F238E27FC236}">
                    <a16:creationId xmlns:a16="http://schemas.microsoft.com/office/drawing/2014/main" id="{B0FEDE0A-BBBF-D772-A56D-254F3D50FE53}"/>
                  </a:ext>
                </a:extLst>
              </p:cNvPr>
              <p:cNvSpPr/>
              <p:nvPr/>
            </p:nvSpPr>
            <p:spPr>
              <a:xfrm>
                <a:off x="4550305" y="3722387"/>
                <a:ext cx="999595" cy="8496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33" name="Imagem 32">
                <a:extLst>
                  <a:ext uri="{FF2B5EF4-FFF2-40B4-BE49-F238E27FC236}">
                    <a16:creationId xmlns:a16="http://schemas.microsoft.com/office/drawing/2014/main" id="{748BE032-096B-5D85-4529-15AD37466538}"/>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82483" y="3783934"/>
                <a:ext cx="1169015" cy="681080"/>
              </a:xfrm>
              <a:prstGeom prst="rect">
                <a:avLst/>
              </a:prstGeom>
            </p:spPr>
          </p:pic>
        </p:grpSp>
      </p:grpSp>
    </p:spTree>
    <p:extLst>
      <p:ext uri="{BB962C8B-B14F-4D97-AF65-F5344CB8AC3E}">
        <p14:creationId xmlns:p14="http://schemas.microsoft.com/office/powerpoint/2010/main" val="1348546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137653" y="894762"/>
            <a:ext cx="8831250" cy="1077218"/>
          </a:xfrm>
          <a:prstGeom prst="rect">
            <a:avLst/>
          </a:prstGeom>
          <a:solidFill>
            <a:schemeClr val="bg1"/>
          </a:solidFill>
          <a:ln>
            <a:solidFill>
              <a:schemeClr val="bg1"/>
            </a:solidFill>
          </a:ln>
        </p:spPr>
        <p:txBody>
          <a:bodyPr wrap="square" rtlCol="0">
            <a:spAutoFit/>
          </a:bodyPr>
          <a:lstStyle/>
          <a:p>
            <a:r>
              <a:rPr lang="en-US" sz="2000" dirty="0">
                <a:latin typeface="Times New Roman" panose="02020603050405020304" pitchFamily="18" charset="0"/>
                <a:cs typeface="Times New Roman" panose="02020603050405020304" pitchFamily="18" charset="0"/>
              </a:rPr>
              <a:t>As a group, try to build the artifact present. To do this, they must follow the engineers’ process.</a:t>
            </a:r>
          </a:p>
          <a:p>
            <a:r>
              <a:rPr lang="pt-PT" sz="2400" dirty="0">
                <a:hlinkClick r:id="rId3"/>
              </a:rPr>
              <a:t>https://www.youtube.com/watch?v=_eKhOqsT898&amp;t=10s</a:t>
            </a:r>
            <a:endParaRPr lang="pt-PT" sz="2400" dirty="0"/>
          </a:p>
        </p:txBody>
      </p:sp>
      <p:sp>
        <p:nvSpPr>
          <p:cNvPr id="2" name="Retângulo 1"/>
          <p:cNvSpPr/>
          <p:nvPr/>
        </p:nvSpPr>
        <p:spPr>
          <a:xfrm>
            <a:off x="0" y="520676"/>
            <a:ext cx="9144000" cy="3600986"/>
          </a:xfrm>
          <a:prstGeom prst="rect">
            <a:avLst/>
          </a:prstGeom>
        </p:spPr>
        <p:txBody>
          <a:bodyPr wrap="square">
            <a:spAutoFit/>
          </a:bodyPr>
          <a:lstStyle/>
          <a:p>
            <a:pPr algn="ctr"/>
            <a:r>
              <a:rPr lang="pt-PT" sz="3800" b="1" dirty="0" err="1">
                <a:solidFill>
                  <a:schemeClr val="bg1"/>
                </a:solidFill>
              </a:rPr>
              <a:t>Resu</a:t>
            </a:r>
            <a:endParaRPr lang="pt-PT" sz="3800" b="1" dirty="0">
              <a:solidFill>
                <a:schemeClr val="bg1"/>
              </a:solidFill>
            </a:endParaRPr>
          </a:p>
          <a:p>
            <a:pPr algn="ctr"/>
            <a:r>
              <a:rPr lang="pt-PT" sz="3800" b="1" dirty="0" err="1">
                <a:solidFill>
                  <a:schemeClr val="bg1"/>
                </a:solidFill>
              </a:rPr>
              <a:t>lta</a:t>
            </a:r>
            <a:endParaRPr lang="pt-PT" sz="3800" b="1" dirty="0">
              <a:solidFill>
                <a:schemeClr val="bg1"/>
              </a:solidFill>
            </a:endParaRPr>
          </a:p>
          <a:p>
            <a:pPr algn="ctr"/>
            <a:endParaRPr lang="pt-PT" sz="3800" b="1" dirty="0">
              <a:solidFill>
                <a:schemeClr val="bg1"/>
              </a:solidFill>
            </a:endParaRPr>
          </a:p>
          <a:p>
            <a:pPr algn="ctr"/>
            <a:endParaRPr lang="pt-PT" sz="3800" b="1" dirty="0">
              <a:solidFill>
                <a:schemeClr val="bg1"/>
              </a:solidFill>
            </a:endParaRPr>
          </a:p>
          <a:p>
            <a:pPr algn="ctr"/>
            <a:r>
              <a:rPr lang="pt-PT" sz="3800" b="1" dirty="0">
                <a:solidFill>
                  <a:schemeClr val="bg1"/>
                </a:solidFill>
              </a:rPr>
              <a:t>d</a:t>
            </a:r>
          </a:p>
          <a:p>
            <a:pPr algn="ctr"/>
            <a:r>
              <a:rPr lang="pt-PT" sz="3800" b="1" dirty="0">
                <a:solidFill>
                  <a:schemeClr val="bg1"/>
                </a:solidFill>
              </a:rPr>
              <a:t>os</a:t>
            </a:r>
          </a:p>
        </p:txBody>
      </p:sp>
      <p:sp>
        <p:nvSpPr>
          <p:cNvPr id="14" name="Título 1"/>
          <p:cNvSpPr txBox="1">
            <a:spLocks/>
          </p:cNvSpPr>
          <p:nvPr/>
        </p:nvSpPr>
        <p:spPr>
          <a:xfrm>
            <a:off x="-58448" y="48853"/>
            <a:ext cx="9183015" cy="677108"/>
          </a:xfrm>
          <a:prstGeom prst="rect">
            <a:avLst/>
          </a:prstGeom>
          <a:solidFill>
            <a:srgbClr val="002060"/>
          </a:solidFill>
          <a:ln>
            <a:solidFill>
              <a:srgbClr val="00206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600"/>
              </a:spcBef>
              <a:spcAft>
                <a:spcPts val="600"/>
              </a:spcAft>
            </a:pPr>
            <a:r>
              <a:rPr lang="en-US" sz="3600" b="1" dirty="0">
                <a:solidFill>
                  <a:schemeClr val="bg1">
                    <a:lumMod val="95000"/>
                  </a:schemeClr>
                </a:solidFill>
                <a:latin typeface="Times New Roman" panose="02020603050405020304" pitchFamily="18" charset="0"/>
                <a:cs typeface="Times New Roman" panose="02020603050405020304" pitchFamily="18" charset="0"/>
              </a:rPr>
              <a:t>The challenge</a:t>
            </a:r>
            <a:endParaRPr lang="pt-PT" sz="3600" b="1"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21" name="Retângulo 20">
            <a:extLst>
              <a:ext uri="{FF2B5EF4-FFF2-40B4-BE49-F238E27FC236}">
                <a16:creationId xmlns:a16="http://schemas.microsoft.com/office/drawing/2014/main" id="{7C922F74-E4F5-25D8-3AEA-D2BF88CE2935}"/>
              </a:ext>
            </a:extLst>
          </p:cNvPr>
          <p:cNvSpPr/>
          <p:nvPr/>
        </p:nvSpPr>
        <p:spPr>
          <a:xfrm>
            <a:off x="148209" y="10194007"/>
            <a:ext cx="7132289" cy="646331"/>
          </a:xfrm>
          <a:prstGeom prst="rect">
            <a:avLst/>
          </a:prstGeom>
        </p:spPr>
        <p:txBody>
          <a:bodyPr wrap="square">
            <a:spAutoFit/>
          </a:bodyPr>
          <a:lstStyle/>
          <a:p>
            <a:pPr algn="ctr"/>
            <a:r>
              <a:rPr lang="pt-PT" sz="1200" b="1" dirty="0">
                <a:solidFill>
                  <a:schemeClr val="bg1"/>
                </a:solidFill>
              </a:rPr>
              <a:t>3 de novembro, 2023</a:t>
            </a:r>
          </a:p>
          <a:p>
            <a:pPr algn="ctr"/>
            <a:r>
              <a:rPr lang="pt-PT" sz="1200" b="1" dirty="0">
                <a:solidFill>
                  <a:schemeClr val="bg1"/>
                </a:solidFill>
              </a:rPr>
              <a:t>Cabo Verde, Ilha de Santiago</a:t>
            </a:r>
          </a:p>
          <a:p>
            <a:pPr algn="ctr"/>
            <a:endParaRPr lang="pt-PT" sz="1200" b="1" dirty="0">
              <a:solidFill>
                <a:schemeClr val="bg1"/>
              </a:solidFill>
            </a:endParaRPr>
          </a:p>
        </p:txBody>
      </p:sp>
      <p:pic>
        <p:nvPicPr>
          <p:cNvPr id="7" name="Imagem 6">
            <a:extLst>
              <a:ext uri="{FF2B5EF4-FFF2-40B4-BE49-F238E27FC236}">
                <a16:creationId xmlns:a16="http://schemas.microsoft.com/office/drawing/2014/main" id="{7FCFECC5-5CD5-3996-AAA3-50552DC409D4}"/>
              </a:ext>
            </a:extLst>
          </p:cNvPr>
          <p:cNvPicPr>
            <a:picLocks noChangeAspect="1"/>
          </p:cNvPicPr>
          <p:nvPr/>
        </p:nvPicPr>
        <p:blipFill>
          <a:blip r:embed="rId4"/>
          <a:stretch>
            <a:fillRect/>
          </a:stretch>
        </p:blipFill>
        <p:spPr>
          <a:xfrm>
            <a:off x="345700" y="2141039"/>
            <a:ext cx="8352244" cy="4519052"/>
          </a:xfrm>
          <a:prstGeom prst="rect">
            <a:avLst/>
          </a:prstGeom>
        </p:spPr>
      </p:pic>
    </p:spTree>
    <p:extLst>
      <p:ext uri="{BB962C8B-B14F-4D97-AF65-F5344CB8AC3E}">
        <p14:creationId xmlns:p14="http://schemas.microsoft.com/office/powerpoint/2010/main" val="1882851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137653" y="894762"/>
            <a:ext cx="8831250" cy="1077218"/>
          </a:xfrm>
          <a:prstGeom prst="rect">
            <a:avLst/>
          </a:prstGeom>
          <a:solidFill>
            <a:schemeClr val="bg1"/>
          </a:solidFill>
          <a:ln>
            <a:solidFill>
              <a:schemeClr val="bg1"/>
            </a:solidFill>
          </a:ln>
        </p:spPr>
        <p:txBody>
          <a:bodyPr wrap="square" rtlCol="0">
            <a:spAutoFit/>
          </a:bodyPr>
          <a:lstStyle/>
          <a:p>
            <a:r>
              <a:rPr lang="en-US" sz="2000" dirty="0">
                <a:latin typeface="Times New Roman" panose="02020603050405020304" pitchFamily="18" charset="0"/>
                <a:cs typeface="Times New Roman" panose="02020603050405020304" pitchFamily="18" charset="0"/>
              </a:rPr>
              <a:t>As a group, try to build the artifact present. To do this, they must follow the engineers’ process.</a:t>
            </a:r>
          </a:p>
          <a:p>
            <a:r>
              <a:rPr lang="pt-PT" sz="2400" dirty="0">
                <a:hlinkClick r:id="rId3"/>
              </a:rPr>
              <a:t>https://www.youtube.com/watch?v=_eKhOqsT898&amp;t=10s</a:t>
            </a:r>
            <a:endParaRPr lang="pt-PT" sz="2400" dirty="0"/>
          </a:p>
        </p:txBody>
      </p:sp>
      <p:sp>
        <p:nvSpPr>
          <p:cNvPr id="2" name="Retângulo 1"/>
          <p:cNvSpPr/>
          <p:nvPr/>
        </p:nvSpPr>
        <p:spPr>
          <a:xfrm>
            <a:off x="0" y="520676"/>
            <a:ext cx="9144000" cy="3600986"/>
          </a:xfrm>
          <a:prstGeom prst="rect">
            <a:avLst/>
          </a:prstGeom>
        </p:spPr>
        <p:txBody>
          <a:bodyPr wrap="square">
            <a:spAutoFit/>
          </a:bodyPr>
          <a:lstStyle/>
          <a:p>
            <a:pPr algn="ctr"/>
            <a:r>
              <a:rPr lang="pt-PT" sz="3800" b="1" dirty="0" err="1">
                <a:solidFill>
                  <a:schemeClr val="bg1"/>
                </a:solidFill>
              </a:rPr>
              <a:t>Resu</a:t>
            </a:r>
            <a:endParaRPr lang="pt-PT" sz="3800" b="1" dirty="0">
              <a:solidFill>
                <a:schemeClr val="bg1"/>
              </a:solidFill>
            </a:endParaRPr>
          </a:p>
          <a:p>
            <a:pPr algn="ctr"/>
            <a:r>
              <a:rPr lang="pt-PT" sz="3800" b="1" dirty="0" err="1">
                <a:solidFill>
                  <a:schemeClr val="bg1"/>
                </a:solidFill>
              </a:rPr>
              <a:t>lta</a:t>
            </a:r>
            <a:endParaRPr lang="pt-PT" sz="3800" b="1" dirty="0">
              <a:solidFill>
                <a:schemeClr val="bg1"/>
              </a:solidFill>
            </a:endParaRPr>
          </a:p>
          <a:p>
            <a:pPr algn="ctr"/>
            <a:endParaRPr lang="pt-PT" sz="3800" b="1" dirty="0">
              <a:solidFill>
                <a:schemeClr val="bg1"/>
              </a:solidFill>
            </a:endParaRPr>
          </a:p>
          <a:p>
            <a:pPr algn="ctr"/>
            <a:endParaRPr lang="pt-PT" sz="3800" b="1" dirty="0">
              <a:solidFill>
                <a:schemeClr val="bg1"/>
              </a:solidFill>
            </a:endParaRPr>
          </a:p>
          <a:p>
            <a:pPr algn="ctr"/>
            <a:r>
              <a:rPr lang="pt-PT" sz="3800" b="1" dirty="0">
                <a:solidFill>
                  <a:schemeClr val="bg1"/>
                </a:solidFill>
              </a:rPr>
              <a:t>d</a:t>
            </a:r>
          </a:p>
          <a:p>
            <a:pPr algn="ctr"/>
            <a:r>
              <a:rPr lang="pt-PT" sz="3800" b="1" dirty="0">
                <a:solidFill>
                  <a:schemeClr val="bg1"/>
                </a:solidFill>
              </a:rPr>
              <a:t>os</a:t>
            </a:r>
          </a:p>
        </p:txBody>
      </p:sp>
      <p:sp>
        <p:nvSpPr>
          <p:cNvPr id="14" name="Título 1"/>
          <p:cNvSpPr txBox="1">
            <a:spLocks/>
          </p:cNvSpPr>
          <p:nvPr/>
        </p:nvSpPr>
        <p:spPr>
          <a:xfrm>
            <a:off x="-58448" y="48853"/>
            <a:ext cx="9183015" cy="677108"/>
          </a:xfrm>
          <a:prstGeom prst="rect">
            <a:avLst/>
          </a:prstGeom>
          <a:solidFill>
            <a:srgbClr val="002060"/>
          </a:solidFill>
          <a:ln>
            <a:solidFill>
              <a:srgbClr val="00206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600"/>
              </a:spcBef>
              <a:spcAft>
                <a:spcPts val="600"/>
              </a:spcAft>
            </a:pPr>
            <a:r>
              <a:rPr lang="en-US" sz="3600" b="1" dirty="0">
                <a:solidFill>
                  <a:schemeClr val="bg1">
                    <a:lumMod val="95000"/>
                  </a:schemeClr>
                </a:solidFill>
                <a:latin typeface="Times New Roman" panose="02020603050405020304" pitchFamily="18" charset="0"/>
                <a:cs typeface="Times New Roman" panose="02020603050405020304" pitchFamily="18" charset="0"/>
              </a:rPr>
              <a:t>The challenge</a:t>
            </a:r>
            <a:endParaRPr lang="pt-PT" sz="3600" b="1"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21" name="Retângulo 20">
            <a:extLst>
              <a:ext uri="{FF2B5EF4-FFF2-40B4-BE49-F238E27FC236}">
                <a16:creationId xmlns:a16="http://schemas.microsoft.com/office/drawing/2014/main" id="{7C922F74-E4F5-25D8-3AEA-D2BF88CE2935}"/>
              </a:ext>
            </a:extLst>
          </p:cNvPr>
          <p:cNvSpPr/>
          <p:nvPr/>
        </p:nvSpPr>
        <p:spPr>
          <a:xfrm>
            <a:off x="148209" y="10194007"/>
            <a:ext cx="7132289" cy="646331"/>
          </a:xfrm>
          <a:prstGeom prst="rect">
            <a:avLst/>
          </a:prstGeom>
        </p:spPr>
        <p:txBody>
          <a:bodyPr wrap="square">
            <a:spAutoFit/>
          </a:bodyPr>
          <a:lstStyle/>
          <a:p>
            <a:pPr algn="ctr"/>
            <a:r>
              <a:rPr lang="pt-PT" sz="1200" b="1" dirty="0">
                <a:solidFill>
                  <a:schemeClr val="bg1"/>
                </a:solidFill>
              </a:rPr>
              <a:t>3 de novembro, 2023</a:t>
            </a:r>
          </a:p>
          <a:p>
            <a:pPr algn="ctr"/>
            <a:r>
              <a:rPr lang="pt-PT" sz="1200" b="1" dirty="0">
                <a:solidFill>
                  <a:schemeClr val="bg1"/>
                </a:solidFill>
              </a:rPr>
              <a:t>Cabo Verde, Ilha de Santiago</a:t>
            </a:r>
          </a:p>
          <a:p>
            <a:pPr algn="ctr"/>
            <a:endParaRPr lang="pt-PT" sz="1200" b="1" dirty="0">
              <a:solidFill>
                <a:schemeClr val="bg1"/>
              </a:solidFill>
            </a:endParaRPr>
          </a:p>
        </p:txBody>
      </p:sp>
      <p:pic>
        <p:nvPicPr>
          <p:cNvPr id="7" name="Imagem 6">
            <a:extLst>
              <a:ext uri="{FF2B5EF4-FFF2-40B4-BE49-F238E27FC236}">
                <a16:creationId xmlns:a16="http://schemas.microsoft.com/office/drawing/2014/main" id="{7FCFECC5-5CD5-3996-AAA3-50552DC409D4}"/>
              </a:ext>
            </a:extLst>
          </p:cNvPr>
          <p:cNvPicPr>
            <a:picLocks noChangeAspect="1"/>
          </p:cNvPicPr>
          <p:nvPr/>
        </p:nvPicPr>
        <p:blipFill>
          <a:blip r:embed="rId4"/>
          <a:stretch>
            <a:fillRect/>
          </a:stretch>
        </p:blipFill>
        <p:spPr>
          <a:xfrm>
            <a:off x="345700" y="2141039"/>
            <a:ext cx="5073356" cy="2744982"/>
          </a:xfrm>
          <a:prstGeom prst="rect">
            <a:avLst/>
          </a:prstGeom>
        </p:spPr>
      </p:pic>
      <p:pic>
        <p:nvPicPr>
          <p:cNvPr id="5" name="Imagem 4" descr="Uma imagem com padrão, quadrado, Simetria, arte&#10;&#10;Descrição gerada automaticamente">
            <a:extLst>
              <a:ext uri="{FF2B5EF4-FFF2-40B4-BE49-F238E27FC236}">
                <a16:creationId xmlns:a16="http://schemas.microsoft.com/office/drawing/2014/main" id="{E464DD89-AB02-9540-B1EF-EB063FDA4D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7504" y="3209675"/>
            <a:ext cx="3352691" cy="3352691"/>
          </a:xfrm>
          <a:prstGeom prst="rect">
            <a:avLst/>
          </a:prstGeom>
        </p:spPr>
      </p:pic>
    </p:spTree>
    <p:extLst>
      <p:ext uri="{BB962C8B-B14F-4D97-AF65-F5344CB8AC3E}">
        <p14:creationId xmlns:p14="http://schemas.microsoft.com/office/powerpoint/2010/main" val="1655729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6350" y="777862"/>
            <a:ext cx="9144000" cy="6655668"/>
          </a:xfrm>
          <a:prstGeom prst="rect">
            <a:avLst/>
          </a:prstGeom>
          <a:solidFill>
            <a:schemeClr val="bg1"/>
          </a:solidFill>
          <a:ln>
            <a:solidFill>
              <a:schemeClr val="bg1"/>
            </a:solidFill>
          </a:ln>
        </p:spPr>
        <p:txBody>
          <a:bodyPr wrap="square" rtlCol="0">
            <a:spAutoFit/>
          </a:bodyPr>
          <a:lstStyle/>
          <a:p>
            <a:pPr marL="177800" indent="-177800">
              <a:spcAft>
                <a:spcPts val="300"/>
              </a:spcAft>
            </a:pPr>
            <a:r>
              <a:rPr lang="pt-PT" sz="1500" dirty="0">
                <a:latin typeface="Times New Roman" panose="02020603050405020304" pitchFamily="18" charset="0"/>
                <a:cs typeface="Times New Roman" panose="02020603050405020304" pitchFamily="18" charset="0"/>
              </a:rPr>
              <a:t>Coutinho, C. P. (2014). </a:t>
            </a:r>
            <a:r>
              <a:rPr lang="pt-PT" sz="1500" i="1" dirty="0">
                <a:latin typeface="Times New Roman" panose="02020603050405020304" pitchFamily="18" charset="0"/>
                <a:cs typeface="Times New Roman" panose="02020603050405020304" pitchFamily="18" charset="0"/>
              </a:rPr>
              <a:t>Metodologia de investigação em ciência sociais e humanas: Teoria e Prática</a:t>
            </a:r>
            <a:r>
              <a:rPr lang="pt-PT" sz="1500" dirty="0">
                <a:latin typeface="Times New Roman" panose="02020603050405020304" pitchFamily="18" charset="0"/>
                <a:cs typeface="Times New Roman" panose="02020603050405020304" pitchFamily="18" charset="0"/>
              </a:rPr>
              <a:t> (2</a:t>
            </a:r>
            <a:r>
              <a:rPr lang="pt-PT" sz="1500" baseline="30000" dirty="0">
                <a:latin typeface="Times New Roman" panose="02020603050405020304" pitchFamily="18" charset="0"/>
                <a:cs typeface="Times New Roman" panose="02020603050405020304" pitchFamily="18" charset="0"/>
              </a:rPr>
              <a:t>a</a:t>
            </a:r>
            <a:r>
              <a:rPr lang="pt-PT" sz="1500" dirty="0">
                <a:latin typeface="Times New Roman" panose="02020603050405020304" pitchFamily="18" charset="0"/>
                <a:cs typeface="Times New Roman" panose="02020603050405020304" pitchFamily="18" charset="0"/>
              </a:rPr>
              <a:t> Ed.). </a:t>
            </a:r>
            <a:r>
              <a:rPr lang="en-US" sz="1500" dirty="0">
                <a:latin typeface="Times New Roman" panose="02020603050405020304" pitchFamily="18" charset="0"/>
                <a:cs typeface="Times New Roman" panose="02020603050405020304" pitchFamily="18" charset="0"/>
              </a:rPr>
              <a:t>Coimbra: </a:t>
            </a:r>
            <a:r>
              <a:rPr lang="en-US" sz="1500" dirty="0" err="1">
                <a:latin typeface="Times New Roman" panose="02020603050405020304" pitchFamily="18" charset="0"/>
                <a:cs typeface="Times New Roman" panose="02020603050405020304" pitchFamily="18" charset="0"/>
              </a:rPr>
              <a:t>Edições</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Almedina</a:t>
            </a:r>
            <a:r>
              <a:rPr lang="en-US" sz="1500" dirty="0">
                <a:latin typeface="Times New Roman" panose="02020603050405020304" pitchFamily="18" charset="0"/>
                <a:cs typeface="Times New Roman" panose="02020603050405020304" pitchFamily="18" charset="0"/>
              </a:rPr>
              <a:t>.</a:t>
            </a:r>
          </a:p>
          <a:p>
            <a:pPr marL="177800" indent="-177800">
              <a:spcAft>
                <a:spcPts val="300"/>
              </a:spcAft>
            </a:pPr>
            <a:r>
              <a:rPr lang="en-US" sz="1500" dirty="0">
                <a:latin typeface="Times New Roman" panose="02020603050405020304" pitchFamily="18" charset="0"/>
                <a:cs typeface="Times New Roman" panose="02020603050405020304" pitchFamily="18" charset="0"/>
              </a:rPr>
              <a:t>Cunningham, C. M., &amp; Hester, K. (2007). Engineering is Elementary: An Engineering and Technology Curriculum for Children. Paper presented at ASSE Annual Conference and Exposition, Honolulu, HI. Retrieved from http://www.eie.org/sites/default/files/research_article/research_file/ac2007full8.pdf</a:t>
            </a:r>
            <a:endParaRPr lang="pt-PT" sz="1500" dirty="0">
              <a:latin typeface="Times New Roman" panose="02020603050405020304" pitchFamily="18" charset="0"/>
              <a:cs typeface="Times New Roman" panose="02020603050405020304" pitchFamily="18" charset="0"/>
            </a:endParaRPr>
          </a:p>
          <a:p>
            <a:pPr marL="177800" indent="-177800">
              <a:spcAft>
                <a:spcPts val="300"/>
              </a:spcAft>
            </a:pPr>
            <a:r>
              <a:rPr lang="pt-PT" sz="1500" dirty="0">
                <a:latin typeface="Times New Roman" panose="02020603050405020304" pitchFamily="18" charset="0"/>
                <a:cs typeface="Times New Roman" panose="02020603050405020304" pitchFamily="18" charset="0"/>
              </a:rPr>
              <a:t>Lopes, J. B., Viegas, C., &amp; Pinto, A. (2018). </a:t>
            </a:r>
            <a:r>
              <a:rPr lang="pt-PT" sz="1500" i="1" dirty="0">
                <a:latin typeface="Times New Roman" panose="02020603050405020304" pitchFamily="18" charset="0"/>
                <a:cs typeface="Times New Roman" panose="02020603050405020304" pitchFamily="18" charset="0"/>
              </a:rPr>
              <a:t>Melhorar Práticas de Ensino de Ciências e Tecnologia – Registar e Investigar com Narrações Multimodais</a:t>
            </a:r>
            <a:r>
              <a:rPr lang="pt-PT" sz="1500" dirty="0">
                <a:latin typeface="Times New Roman" panose="02020603050405020304" pitchFamily="18" charset="0"/>
                <a:cs typeface="Times New Roman" panose="02020603050405020304" pitchFamily="18" charset="0"/>
              </a:rPr>
              <a:t>. Lisboa: Edições Sílabo.</a:t>
            </a:r>
          </a:p>
          <a:p>
            <a:pPr marL="177800" indent="-177800">
              <a:spcAft>
                <a:spcPts val="300"/>
              </a:spcAft>
            </a:pPr>
            <a:r>
              <a:rPr lang="pt-PT" sz="1500" dirty="0" err="1">
                <a:latin typeface="Times New Roman" panose="02020603050405020304" pitchFamily="18" charset="0"/>
                <a:cs typeface="Times New Roman" panose="02020603050405020304" pitchFamily="18" charset="0"/>
              </a:rPr>
              <a:t>Flinn</a:t>
            </a:r>
            <a:r>
              <a:rPr lang="pt-PT" sz="1500" dirty="0">
                <a:latin typeface="Times New Roman" panose="02020603050405020304" pitchFamily="18" charset="0"/>
                <a:cs typeface="Times New Roman" panose="02020603050405020304" pitchFamily="18" charset="0"/>
              </a:rPr>
              <a:t>, E., &amp; </a:t>
            </a:r>
            <a:r>
              <a:rPr lang="pt-PT" sz="1500" dirty="0" err="1">
                <a:latin typeface="Times New Roman" panose="02020603050405020304" pitchFamily="18" charset="0"/>
                <a:cs typeface="Times New Roman" panose="02020603050405020304" pitchFamily="18" charset="0"/>
              </a:rPr>
              <a:t>Mulligan</a:t>
            </a:r>
            <a:r>
              <a:rPr lang="pt-PT" sz="1500" dirty="0">
                <a:latin typeface="Times New Roman" panose="02020603050405020304" pitchFamily="18" charset="0"/>
                <a:cs typeface="Times New Roman" panose="02020603050405020304" pitchFamily="18" charset="0"/>
              </a:rPr>
              <a:t>, A. (2022). </a:t>
            </a:r>
            <a:r>
              <a:rPr lang="pt-PT" sz="1500" dirty="0" err="1">
                <a:latin typeface="Times New Roman" panose="02020603050405020304" pitchFamily="18" charset="0"/>
                <a:cs typeface="Times New Roman" panose="02020603050405020304" pitchFamily="18" charset="0"/>
              </a:rPr>
              <a:t>Ideas</a:t>
            </a:r>
            <a:r>
              <a:rPr lang="pt-PT" sz="1500" dirty="0">
                <a:latin typeface="Times New Roman" panose="02020603050405020304" pitchFamily="18" charset="0"/>
                <a:cs typeface="Times New Roman" panose="02020603050405020304" pitchFamily="18" charset="0"/>
              </a:rPr>
              <a:t> STEM para Primaria. NARCEA, S. A. DE EDICIONES.</a:t>
            </a:r>
          </a:p>
          <a:p>
            <a:pPr marL="177800" indent="-177800">
              <a:spcAft>
                <a:spcPts val="300"/>
              </a:spcAft>
            </a:pPr>
            <a:r>
              <a:rPr lang="en-US" sz="1500" dirty="0">
                <a:latin typeface="Times New Roman" panose="02020603050405020304" pitchFamily="18" charset="0"/>
                <a:cs typeface="Times New Roman" panose="02020603050405020304" pitchFamily="18" charset="0"/>
              </a:rPr>
              <a:t>Osborne, J (2002). </a:t>
            </a:r>
            <a:r>
              <a:rPr lang="en-US" sz="1500" i="1" dirty="0">
                <a:latin typeface="Times New Roman" panose="02020603050405020304" pitchFamily="18" charset="0"/>
                <a:cs typeface="Times New Roman" panose="02020603050405020304" pitchFamily="18" charset="0"/>
              </a:rPr>
              <a:t>The Challenges for Science. Education for the Twenty-First Century Pontifical Academy of Sciences</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Scripta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Varia</a:t>
            </a:r>
            <a:r>
              <a:rPr lang="en-US" sz="1500" dirty="0">
                <a:latin typeface="Times New Roman" panose="02020603050405020304" pitchFamily="18" charset="0"/>
                <a:cs typeface="Times New Roman" panose="02020603050405020304" pitchFamily="18" charset="0"/>
              </a:rPr>
              <a:t> 104, Vatican City 2002. </a:t>
            </a:r>
            <a:r>
              <a:rPr lang="pt-PT" sz="1500" dirty="0">
                <a:latin typeface="Times New Roman" panose="02020603050405020304" pitchFamily="18" charset="0"/>
                <a:cs typeface="Times New Roman" panose="02020603050405020304" pitchFamily="18" charset="0"/>
              </a:rPr>
              <a:t>Acedido em 10 de janeiro, 2020, www.pas.va/content/dam/accademia/pdf/sv104/sv104-osborne.pdf</a:t>
            </a:r>
          </a:p>
          <a:p>
            <a:pPr marL="177800" indent="-177800">
              <a:spcAft>
                <a:spcPts val="300"/>
              </a:spcAft>
            </a:pPr>
            <a:r>
              <a:rPr lang="pt-PT" sz="1500" dirty="0">
                <a:latin typeface="Times New Roman" panose="02020603050405020304" pitchFamily="18" charset="0"/>
                <a:cs typeface="Times New Roman" panose="02020603050405020304" pitchFamily="18" charset="0"/>
              </a:rPr>
              <a:t>Peixoto, A. (2007a). </a:t>
            </a:r>
            <a:r>
              <a:rPr lang="pt-PT" sz="1500" i="1" dirty="0">
                <a:latin typeface="Times New Roman" panose="02020603050405020304" pitchFamily="18" charset="0"/>
                <a:cs typeface="Times New Roman" panose="02020603050405020304" pitchFamily="18" charset="0"/>
              </a:rPr>
              <a:t>As ciências físicas e as </a:t>
            </a:r>
            <a:r>
              <a:rPr lang="pt-PT" sz="1500" i="1" dirty="0" err="1">
                <a:latin typeface="Times New Roman" panose="02020603050405020304" pitchFamily="18" charset="0"/>
                <a:cs typeface="Times New Roman" panose="02020603050405020304" pitchFamily="18" charset="0"/>
              </a:rPr>
              <a:t>actividades</a:t>
            </a:r>
            <a:r>
              <a:rPr lang="pt-PT" sz="1500" i="1" dirty="0">
                <a:latin typeface="Times New Roman" panose="02020603050405020304" pitchFamily="18" charset="0"/>
                <a:cs typeface="Times New Roman" panose="02020603050405020304" pitchFamily="18" charset="0"/>
              </a:rPr>
              <a:t> laboratoriais na Educação Pré-Escolar: diagnóstico e avaliação do impacto de um programa de formação de Educadores de Infância</a:t>
            </a:r>
            <a:r>
              <a:rPr lang="pt-PT" sz="1500" dirty="0">
                <a:latin typeface="Times New Roman" panose="02020603050405020304" pitchFamily="18" charset="0"/>
                <a:cs typeface="Times New Roman" panose="02020603050405020304" pitchFamily="18" charset="0"/>
              </a:rPr>
              <a:t> (Tese de doutoramento em Educação não publicada). Braga: Universidade do Minho.</a:t>
            </a:r>
          </a:p>
          <a:p>
            <a:pPr marL="177800" indent="-177800">
              <a:spcAft>
                <a:spcPts val="300"/>
              </a:spcAft>
            </a:pPr>
            <a:r>
              <a:rPr lang="pt-PT" sz="1500" dirty="0">
                <a:latin typeface="Times New Roman" panose="02020603050405020304" pitchFamily="18" charset="0"/>
                <a:cs typeface="Times New Roman" panose="02020603050405020304" pitchFamily="18" charset="0"/>
              </a:rPr>
              <a:t>Peixoto, A. (2007b). Formação de Educadores de Infância no domínio das ciências físicas com recurso a </a:t>
            </a:r>
            <a:r>
              <a:rPr lang="pt-PT" sz="1500" dirty="0" err="1">
                <a:latin typeface="Times New Roman" panose="02020603050405020304" pitchFamily="18" charset="0"/>
                <a:cs typeface="Times New Roman" panose="02020603050405020304" pitchFamily="18" charset="0"/>
              </a:rPr>
              <a:t>actividades</a:t>
            </a:r>
            <a:r>
              <a:rPr lang="pt-PT" sz="1500" dirty="0">
                <a:latin typeface="Times New Roman" panose="02020603050405020304" pitchFamily="18" charset="0"/>
                <a:cs typeface="Times New Roman" panose="02020603050405020304" pitchFamily="18" charset="0"/>
              </a:rPr>
              <a:t> laboratoriais: um programa de formação. In J. B. Lopes, &amp; J. P. </a:t>
            </a:r>
            <a:r>
              <a:rPr lang="pt-PT" sz="1500" dirty="0" err="1">
                <a:latin typeface="Times New Roman" panose="02020603050405020304" pitchFamily="18" charset="0"/>
                <a:cs typeface="Times New Roman" panose="02020603050405020304" pitchFamily="18" charset="0"/>
              </a:rPr>
              <a:t>Cravino</a:t>
            </a:r>
            <a:r>
              <a:rPr lang="pt-PT" sz="1500" dirty="0">
                <a:latin typeface="Times New Roman" panose="02020603050405020304" pitchFamily="18" charset="0"/>
                <a:cs typeface="Times New Roman" panose="02020603050405020304" pitchFamily="18" charset="0"/>
              </a:rPr>
              <a:t> (Eds.), </a:t>
            </a:r>
            <a:r>
              <a:rPr lang="pt-PT" sz="1500" i="1" dirty="0">
                <a:latin typeface="Times New Roman" panose="02020603050405020304" pitchFamily="18" charset="0"/>
                <a:cs typeface="Times New Roman" panose="02020603050405020304" pitchFamily="18" charset="0"/>
              </a:rPr>
              <a:t>Atas</a:t>
            </a:r>
            <a:r>
              <a:rPr lang="pt-PT" sz="1500" dirty="0">
                <a:latin typeface="Times New Roman" panose="02020603050405020304" pitchFamily="18" charset="0"/>
                <a:cs typeface="Times New Roman" panose="02020603050405020304" pitchFamily="18" charset="0"/>
              </a:rPr>
              <a:t> </a:t>
            </a:r>
            <a:r>
              <a:rPr lang="pt-PT" sz="1500" i="1" dirty="0">
                <a:latin typeface="Times New Roman" panose="02020603050405020304" pitchFamily="18" charset="0"/>
                <a:cs typeface="Times New Roman" panose="02020603050405020304" pitchFamily="18" charset="0"/>
              </a:rPr>
              <a:t>XII Encontro Nacional de Educação em Ciências (pp. </a:t>
            </a:r>
            <a:r>
              <a:rPr lang="pt-PT" sz="1500" dirty="0">
                <a:latin typeface="Times New Roman" panose="02020603050405020304" pitchFamily="18" charset="0"/>
                <a:cs typeface="Times New Roman" panose="02020603050405020304" pitchFamily="18" charset="0"/>
              </a:rPr>
              <a:t>272-275</a:t>
            </a:r>
            <a:r>
              <a:rPr lang="pt-PT" sz="1500" i="1" dirty="0">
                <a:latin typeface="Times New Roman" panose="02020603050405020304" pitchFamily="18" charset="0"/>
                <a:cs typeface="Times New Roman" panose="02020603050405020304" pitchFamily="18" charset="0"/>
              </a:rPr>
              <a:t>)</a:t>
            </a:r>
            <a:r>
              <a:rPr lang="pt-PT" sz="1500" dirty="0">
                <a:latin typeface="Times New Roman" panose="02020603050405020304" pitchFamily="18" charset="0"/>
                <a:cs typeface="Times New Roman" panose="02020603050405020304" pitchFamily="18" charset="0"/>
              </a:rPr>
              <a:t>. Vila Real: Universidade de Trás-os-Montes e Alto Douro.</a:t>
            </a:r>
          </a:p>
          <a:p>
            <a:pPr marL="177800" indent="-177800">
              <a:spcAft>
                <a:spcPts val="300"/>
              </a:spcAft>
            </a:pPr>
            <a:r>
              <a:rPr lang="pt-PT" sz="1500" dirty="0">
                <a:latin typeface="Times New Roman" panose="02020603050405020304" pitchFamily="18" charset="0"/>
                <a:cs typeface="Times New Roman" panose="02020603050405020304" pitchFamily="18" charset="0"/>
              </a:rPr>
              <a:t>Peixoto, A., &amp; Ramalho, S. (2010). As ciências físicas na licenciatura de Educação Básica: uma análise das alterações introduzidas por Bolonha. </a:t>
            </a:r>
            <a:r>
              <a:rPr lang="pt-PT" sz="1500" i="1" dirty="0">
                <a:latin typeface="Times New Roman" panose="02020603050405020304" pitchFamily="18" charset="0"/>
                <a:cs typeface="Times New Roman" panose="02020603050405020304" pitchFamily="18" charset="0"/>
              </a:rPr>
              <a:t>In </a:t>
            </a:r>
            <a:r>
              <a:rPr lang="pt-PT" sz="1500" i="1" dirty="0" err="1">
                <a:latin typeface="Times New Roman" panose="02020603050405020304" pitchFamily="18" charset="0"/>
                <a:cs typeface="Times New Roman" panose="02020603050405020304" pitchFamily="18" charset="0"/>
              </a:rPr>
              <a:t>Actas</a:t>
            </a:r>
            <a:r>
              <a:rPr lang="pt-PT" sz="1500" i="1" dirty="0">
                <a:latin typeface="Times New Roman" panose="02020603050405020304" pitchFamily="18" charset="0"/>
                <a:cs typeface="Times New Roman" panose="02020603050405020304" pitchFamily="18" charset="0"/>
              </a:rPr>
              <a:t> da 17ª Conferência Nacional de Física, 20º Encontro Ibérico para o Ensino da Física (</a:t>
            </a:r>
            <a:r>
              <a:rPr lang="pt-PT" sz="1500" dirty="0">
                <a:latin typeface="Times New Roman" panose="02020603050405020304" pitchFamily="18" charset="0"/>
                <a:cs typeface="Times New Roman" panose="02020603050405020304" pitchFamily="18" charset="0"/>
              </a:rPr>
              <a:t>pp.</a:t>
            </a:r>
            <a:r>
              <a:rPr lang="pt-PT" sz="1500" i="1" dirty="0">
                <a:latin typeface="Times New Roman" panose="02020603050405020304" pitchFamily="18" charset="0"/>
                <a:cs typeface="Times New Roman" panose="02020603050405020304" pitchFamily="18" charset="0"/>
              </a:rPr>
              <a:t> </a:t>
            </a:r>
            <a:r>
              <a:rPr lang="pt-PT" sz="1500" dirty="0">
                <a:latin typeface="Times New Roman" panose="02020603050405020304" pitchFamily="18" charset="0"/>
                <a:cs typeface="Times New Roman" panose="02020603050405020304" pitchFamily="18" charset="0"/>
              </a:rPr>
              <a:t>357-358)</a:t>
            </a:r>
            <a:r>
              <a:rPr lang="pt-PT" sz="1500" i="1" dirty="0">
                <a:latin typeface="Times New Roman" panose="02020603050405020304" pitchFamily="18" charset="0"/>
                <a:cs typeface="Times New Roman" panose="02020603050405020304" pitchFamily="18" charset="0"/>
              </a:rPr>
              <a:t>. </a:t>
            </a:r>
            <a:r>
              <a:rPr lang="pt-PT" sz="1500" dirty="0">
                <a:latin typeface="Times New Roman" panose="02020603050405020304" pitchFamily="18" charset="0"/>
                <a:cs typeface="Times New Roman" panose="02020603050405020304" pitchFamily="18" charset="0"/>
              </a:rPr>
              <a:t>Vila Real: Universidade de Trás-os-Montes e Alto Douro.</a:t>
            </a:r>
          </a:p>
          <a:p>
            <a:pPr marL="177800" indent="-177800">
              <a:spcAft>
                <a:spcPts val="300"/>
              </a:spcAft>
            </a:pPr>
            <a:r>
              <a:rPr lang="pt-PT" sz="1500" dirty="0">
                <a:latin typeface="Times New Roman" panose="02020603050405020304" pitchFamily="18" charset="0"/>
                <a:cs typeface="Times New Roman" panose="02020603050405020304" pitchFamily="18" charset="0"/>
              </a:rPr>
              <a:t>Peixoto, A., &amp; Ramalho, S. (2011). Autonomia e aprendizagem: As ciências físicas na formação inicial de professores e educadores. </a:t>
            </a:r>
            <a:r>
              <a:rPr lang="pt-PT" sz="1500" i="1" dirty="0">
                <a:latin typeface="Times New Roman" panose="02020603050405020304" pitchFamily="18" charset="0"/>
                <a:cs typeface="Times New Roman" panose="02020603050405020304" pitchFamily="18" charset="0"/>
              </a:rPr>
              <a:t>In Atas Silva, J. </a:t>
            </a:r>
            <a:r>
              <a:rPr lang="pt-PT" sz="1500" i="1" dirty="0" err="1">
                <a:latin typeface="Times New Roman" panose="02020603050405020304" pitchFamily="18" charset="0"/>
                <a:cs typeface="Times New Roman" panose="02020603050405020304" pitchFamily="18" charset="0"/>
              </a:rPr>
              <a:t>et</a:t>
            </a:r>
            <a:r>
              <a:rPr lang="pt-PT" sz="1500" i="1" dirty="0">
                <a:latin typeface="Times New Roman" panose="02020603050405020304" pitchFamily="18" charset="0"/>
                <a:cs typeface="Times New Roman" panose="02020603050405020304" pitchFamily="18" charset="0"/>
              </a:rPr>
              <a:t> al. (</a:t>
            </a:r>
            <a:r>
              <a:rPr lang="pt-PT" sz="1500" i="1" dirty="0" err="1">
                <a:latin typeface="Times New Roman" panose="02020603050405020304" pitchFamily="18" charset="0"/>
                <a:cs typeface="Times New Roman" panose="02020603050405020304" pitchFamily="18" charset="0"/>
              </a:rPr>
              <a:t>Orgs</a:t>
            </a:r>
            <a:r>
              <a:rPr lang="pt-PT" sz="1500" i="1" dirty="0">
                <a:latin typeface="Times New Roman" panose="02020603050405020304" pitchFamily="18" charset="0"/>
                <a:cs typeface="Times New Roman" panose="02020603050405020304" pitchFamily="18" charset="0"/>
              </a:rPr>
              <a:t>.), Congresso Ibérico Pedagogia para a autonomia </a:t>
            </a:r>
            <a:r>
              <a:rPr lang="pt-PT" sz="1500" dirty="0">
                <a:latin typeface="Times New Roman" panose="02020603050405020304" pitchFamily="18" charset="0"/>
                <a:cs typeface="Times New Roman" panose="02020603050405020304" pitchFamily="18" charset="0"/>
              </a:rPr>
              <a:t>(pp. 277-284)</a:t>
            </a:r>
            <a:r>
              <a:rPr lang="pt-PT" sz="1500" i="1" dirty="0">
                <a:latin typeface="Times New Roman" panose="02020603050405020304" pitchFamily="18" charset="0"/>
                <a:cs typeface="Times New Roman" panose="02020603050405020304" pitchFamily="18" charset="0"/>
              </a:rPr>
              <a:t>.</a:t>
            </a:r>
            <a:r>
              <a:rPr lang="pt-PT" sz="1500" dirty="0">
                <a:latin typeface="Times New Roman" panose="02020603050405020304" pitchFamily="18" charset="0"/>
                <a:cs typeface="Times New Roman" panose="02020603050405020304" pitchFamily="18" charset="0"/>
              </a:rPr>
              <a:t> Braga: Universidade do Minho, CD-ROM.</a:t>
            </a:r>
          </a:p>
          <a:p>
            <a:pPr marL="177800" indent="-177800"/>
            <a:r>
              <a:rPr lang="pt-PT" sz="1500" dirty="0" err="1">
                <a:latin typeface="Times New Roman" panose="02020603050405020304" pitchFamily="18" charset="0"/>
                <a:cs typeface="Times New Roman" panose="02020603050405020304" pitchFamily="18" charset="0"/>
              </a:rPr>
              <a:t>Perignat</a:t>
            </a:r>
            <a:r>
              <a:rPr lang="pt-PT" sz="1500" dirty="0">
                <a:latin typeface="Times New Roman" panose="02020603050405020304" pitchFamily="18" charset="0"/>
                <a:cs typeface="Times New Roman" panose="02020603050405020304" pitchFamily="18" charset="0"/>
              </a:rPr>
              <a:t>, E., &amp; Katz-</a:t>
            </a:r>
            <a:r>
              <a:rPr lang="pt-PT" sz="1500" dirty="0" err="1">
                <a:latin typeface="Times New Roman" panose="02020603050405020304" pitchFamily="18" charset="0"/>
                <a:cs typeface="Times New Roman" panose="02020603050405020304" pitchFamily="18" charset="0"/>
              </a:rPr>
              <a:t>Buonincontro</a:t>
            </a:r>
            <a:r>
              <a:rPr lang="pt-PT" sz="1500" dirty="0">
                <a:latin typeface="Times New Roman" panose="02020603050405020304" pitchFamily="18" charset="0"/>
                <a:cs typeface="Times New Roman" panose="02020603050405020304" pitchFamily="18" charset="0"/>
              </a:rPr>
              <a:t>, J. “STEAM in </a:t>
            </a:r>
            <a:r>
              <a:rPr lang="pt-PT" sz="1500" dirty="0" err="1">
                <a:latin typeface="Times New Roman" panose="02020603050405020304" pitchFamily="18" charset="0"/>
                <a:cs typeface="Times New Roman" panose="02020603050405020304" pitchFamily="18" charset="0"/>
              </a:rPr>
              <a:t>practice</a:t>
            </a:r>
            <a:r>
              <a:rPr lang="pt-PT" sz="1500" dirty="0">
                <a:latin typeface="Times New Roman" panose="02020603050405020304" pitchFamily="18" charset="0"/>
                <a:cs typeface="Times New Roman" panose="02020603050405020304" pitchFamily="18" charset="0"/>
              </a:rPr>
              <a:t> and research: </a:t>
            </a:r>
            <a:r>
              <a:rPr lang="pt-PT" sz="1500" dirty="0" err="1">
                <a:latin typeface="Times New Roman" panose="02020603050405020304" pitchFamily="18" charset="0"/>
                <a:cs typeface="Times New Roman" panose="02020603050405020304" pitchFamily="18" charset="0"/>
              </a:rPr>
              <a:t>An</a:t>
            </a:r>
            <a:r>
              <a:rPr lang="pt-PT" sz="1500" dirty="0">
                <a:latin typeface="Times New Roman" panose="02020603050405020304" pitchFamily="18" charset="0"/>
                <a:cs typeface="Times New Roman" panose="02020603050405020304" pitchFamily="18" charset="0"/>
              </a:rPr>
              <a:t> </a:t>
            </a:r>
            <a:r>
              <a:rPr lang="pt-PT" sz="1500" dirty="0" err="1">
                <a:latin typeface="Times New Roman" panose="02020603050405020304" pitchFamily="18" charset="0"/>
                <a:cs typeface="Times New Roman" panose="02020603050405020304" pitchFamily="18" charset="0"/>
              </a:rPr>
              <a:t>integrative</a:t>
            </a:r>
            <a:r>
              <a:rPr lang="pt-PT" sz="1500" dirty="0">
                <a:latin typeface="Times New Roman" panose="02020603050405020304" pitchFamily="18" charset="0"/>
                <a:cs typeface="Times New Roman" panose="02020603050405020304" pitchFamily="18" charset="0"/>
              </a:rPr>
              <a:t> </a:t>
            </a:r>
            <a:r>
              <a:rPr lang="pt-PT" sz="1500" dirty="0" err="1">
                <a:latin typeface="Times New Roman" panose="02020603050405020304" pitchFamily="18" charset="0"/>
                <a:cs typeface="Times New Roman" panose="02020603050405020304" pitchFamily="18" charset="0"/>
              </a:rPr>
              <a:t>literature</a:t>
            </a:r>
            <a:r>
              <a:rPr lang="pt-PT" sz="1500" dirty="0">
                <a:latin typeface="Times New Roman" panose="02020603050405020304" pitchFamily="18" charset="0"/>
                <a:cs typeface="Times New Roman" panose="02020603050405020304" pitchFamily="18" charset="0"/>
              </a:rPr>
              <a:t> </a:t>
            </a:r>
            <a:r>
              <a:rPr lang="pt-PT" sz="1500" dirty="0" err="1">
                <a:latin typeface="Times New Roman" panose="02020603050405020304" pitchFamily="18" charset="0"/>
                <a:cs typeface="Times New Roman" panose="02020603050405020304" pitchFamily="18" charset="0"/>
              </a:rPr>
              <a:t>review</a:t>
            </a:r>
            <a:r>
              <a:rPr lang="pt-PT" sz="1500" dirty="0">
                <a:latin typeface="Times New Roman" panose="02020603050405020304" pitchFamily="18" charset="0"/>
                <a:cs typeface="Times New Roman" panose="02020603050405020304" pitchFamily="18" charset="0"/>
              </a:rPr>
              <a:t>,” </a:t>
            </a:r>
            <a:r>
              <a:rPr lang="pt-PT" sz="1500" dirty="0" err="1">
                <a:latin typeface="Times New Roman" panose="02020603050405020304" pitchFamily="18" charset="0"/>
                <a:cs typeface="Times New Roman" panose="02020603050405020304" pitchFamily="18" charset="0"/>
              </a:rPr>
              <a:t>Thinking</a:t>
            </a:r>
            <a:r>
              <a:rPr lang="pt-PT" sz="1500" dirty="0">
                <a:latin typeface="Times New Roman" panose="02020603050405020304" pitchFamily="18" charset="0"/>
                <a:cs typeface="Times New Roman" panose="02020603050405020304" pitchFamily="18" charset="0"/>
              </a:rPr>
              <a:t> </a:t>
            </a:r>
            <a:r>
              <a:rPr lang="pt-PT" sz="1500" dirty="0" err="1">
                <a:latin typeface="Times New Roman" panose="02020603050405020304" pitchFamily="18" charset="0"/>
                <a:cs typeface="Times New Roman" panose="02020603050405020304" pitchFamily="18" charset="0"/>
              </a:rPr>
              <a:t>Skills</a:t>
            </a:r>
            <a:r>
              <a:rPr lang="pt-PT" sz="1500" dirty="0">
                <a:latin typeface="Times New Roman" panose="02020603050405020304" pitchFamily="18" charset="0"/>
                <a:cs typeface="Times New Roman" panose="02020603050405020304" pitchFamily="18" charset="0"/>
              </a:rPr>
              <a:t> and </a:t>
            </a:r>
            <a:r>
              <a:rPr lang="pt-PT" sz="1500" dirty="0" err="1">
                <a:latin typeface="Times New Roman" panose="02020603050405020304" pitchFamily="18" charset="0"/>
                <a:cs typeface="Times New Roman" panose="02020603050405020304" pitchFamily="18" charset="0"/>
              </a:rPr>
              <a:t>Creativity</a:t>
            </a:r>
            <a:r>
              <a:rPr lang="pt-PT" sz="1500" dirty="0">
                <a:latin typeface="Times New Roman" panose="02020603050405020304" pitchFamily="18" charset="0"/>
                <a:cs typeface="Times New Roman" panose="02020603050405020304" pitchFamily="18" charset="0"/>
              </a:rPr>
              <a:t>, 31, 20194, pp. 31–43.</a:t>
            </a:r>
          </a:p>
          <a:p>
            <a:pPr marL="177800" indent="-177800"/>
            <a:r>
              <a:rPr lang="pt-PT" sz="1500" dirty="0" err="1">
                <a:latin typeface="Times New Roman" panose="02020603050405020304" pitchFamily="18" charset="0"/>
                <a:cs typeface="Times New Roman" panose="02020603050405020304" pitchFamily="18" charset="0"/>
              </a:rPr>
              <a:t>Schull</a:t>
            </a:r>
            <a:r>
              <a:rPr lang="pt-PT" sz="1500" dirty="0">
                <a:latin typeface="Times New Roman" panose="02020603050405020304" pitchFamily="18" charset="0"/>
                <a:cs typeface="Times New Roman" panose="02020603050405020304" pitchFamily="18" charset="0"/>
              </a:rPr>
              <a:t>, C. (2019). </a:t>
            </a:r>
            <a:r>
              <a:rPr lang="pt-PT" sz="1500" dirty="0" err="1">
                <a:latin typeface="Times New Roman" panose="02020603050405020304" pitchFamily="18" charset="0"/>
                <a:cs typeface="Times New Roman" panose="02020603050405020304" pitchFamily="18" charset="0"/>
              </a:rPr>
              <a:t>Awesome</a:t>
            </a:r>
            <a:r>
              <a:rPr lang="pt-PT" sz="1500" dirty="0">
                <a:latin typeface="Times New Roman" panose="02020603050405020304" pitchFamily="18" charset="0"/>
                <a:cs typeface="Times New Roman" panose="02020603050405020304" pitchFamily="18" charset="0"/>
              </a:rPr>
              <a:t> </a:t>
            </a:r>
            <a:r>
              <a:rPr lang="pt-PT" sz="1500" dirty="0" err="1">
                <a:latin typeface="Times New Roman" panose="02020603050405020304" pitchFamily="18" charset="0"/>
                <a:cs typeface="Times New Roman" panose="02020603050405020304" pitchFamily="18" charset="0"/>
              </a:rPr>
              <a:t>engineering</a:t>
            </a:r>
            <a:r>
              <a:rPr lang="pt-PT" sz="1500" dirty="0">
                <a:latin typeface="Times New Roman" panose="02020603050405020304" pitchFamily="18" charset="0"/>
                <a:cs typeface="Times New Roman" panose="02020603050405020304" pitchFamily="18" charset="0"/>
              </a:rPr>
              <a:t> </a:t>
            </a:r>
            <a:r>
              <a:rPr lang="pt-PT" sz="1500" dirty="0" err="1">
                <a:latin typeface="Times New Roman" panose="02020603050405020304" pitchFamily="18" charset="0"/>
                <a:cs typeface="Times New Roman" panose="02020603050405020304" pitchFamily="18" charset="0"/>
              </a:rPr>
              <a:t>activities</a:t>
            </a:r>
            <a:r>
              <a:rPr lang="pt-PT" sz="1500" dirty="0">
                <a:latin typeface="Times New Roman" panose="02020603050405020304" pitchFamily="18" charset="0"/>
                <a:cs typeface="Times New Roman" panose="02020603050405020304" pitchFamily="18" charset="0"/>
              </a:rPr>
              <a:t> for </a:t>
            </a:r>
            <a:r>
              <a:rPr lang="pt-PT" sz="1500" dirty="0" err="1">
                <a:latin typeface="Times New Roman" panose="02020603050405020304" pitchFamily="18" charset="0"/>
                <a:cs typeface="Times New Roman" panose="02020603050405020304" pitchFamily="18" charset="0"/>
              </a:rPr>
              <a:t>kids</a:t>
            </a:r>
            <a:r>
              <a:rPr lang="pt-PT" sz="1500" dirty="0">
                <a:latin typeface="Times New Roman" panose="02020603050405020304" pitchFamily="18" charset="0"/>
                <a:cs typeface="Times New Roman" panose="02020603050405020304" pitchFamily="18" charset="0"/>
              </a:rPr>
              <a:t>. </a:t>
            </a:r>
            <a:r>
              <a:rPr lang="pt-PT" sz="1500" dirty="0" err="1">
                <a:latin typeface="Times New Roman" panose="02020603050405020304" pitchFamily="18" charset="0"/>
                <a:cs typeface="Times New Roman" panose="02020603050405020304" pitchFamily="18" charset="0"/>
              </a:rPr>
              <a:t>California</a:t>
            </a:r>
            <a:r>
              <a:rPr lang="pt-PT" sz="1500" dirty="0">
                <a:latin typeface="Times New Roman" panose="02020603050405020304" pitchFamily="18" charset="0"/>
                <a:cs typeface="Times New Roman" panose="02020603050405020304" pitchFamily="18" charset="0"/>
              </a:rPr>
              <a:t>: ROCKRIDGE PRESS.</a:t>
            </a:r>
          </a:p>
          <a:p>
            <a:pPr marL="177800" indent="-177800"/>
            <a:endParaRPr lang="pt-PT" sz="1400" dirty="0"/>
          </a:p>
        </p:txBody>
      </p:sp>
      <p:sp>
        <p:nvSpPr>
          <p:cNvPr id="10" name="Título 1"/>
          <p:cNvSpPr txBox="1">
            <a:spLocks/>
          </p:cNvSpPr>
          <p:nvPr/>
        </p:nvSpPr>
        <p:spPr>
          <a:xfrm>
            <a:off x="-45365" y="-116732"/>
            <a:ext cx="9183015" cy="734846"/>
          </a:xfrm>
          <a:prstGeom prst="rect">
            <a:avLst/>
          </a:prstGeom>
          <a:solidFill>
            <a:srgbClr val="002060"/>
          </a:solidFill>
          <a:ln>
            <a:solidFill>
              <a:srgbClr val="00206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600"/>
              </a:spcBef>
              <a:spcAft>
                <a:spcPts val="600"/>
              </a:spcAft>
            </a:pPr>
            <a:r>
              <a:rPr lang="en-US" sz="3600" b="1" dirty="0">
                <a:solidFill>
                  <a:schemeClr val="bg1">
                    <a:lumMod val="95000"/>
                  </a:schemeClr>
                </a:solidFill>
                <a:latin typeface="Times New Roman" panose="02020603050405020304" pitchFamily="18" charset="0"/>
                <a:cs typeface="Times New Roman" panose="02020603050405020304" pitchFamily="18" charset="0"/>
              </a:rPr>
              <a:t>References</a:t>
            </a:r>
            <a:endParaRPr lang="pt-PT" sz="3600" b="1"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2237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m 15">
            <a:extLst>
              <a:ext uri="{FF2B5EF4-FFF2-40B4-BE49-F238E27FC236}">
                <a16:creationId xmlns:a16="http://schemas.microsoft.com/office/drawing/2014/main" id="{57EF4FD4-270D-F366-E03E-8A667861B072}"/>
              </a:ext>
            </a:extLst>
          </p:cNvPr>
          <p:cNvPicPr>
            <a:picLocks noChangeAspect="1"/>
          </p:cNvPicPr>
          <p:nvPr/>
        </p:nvPicPr>
        <p:blipFill>
          <a:blip r:embed="rId3"/>
          <a:stretch>
            <a:fillRect/>
          </a:stretch>
        </p:blipFill>
        <p:spPr>
          <a:xfrm>
            <a:off x="0" y="33251"/>
            <a:ext cx="9252488" cy="6858000"/>
          </a:xfrm>
          <a:prstGeom prst="rect">
            <a:avLst/>
          </a:prstGeom>
        </p:spPr>
      </p:pic>
      <p:sp>
        <p:nvSpPr>
          <p:cNvPr id="3" name="CaixaDeTexto 2"/>
          <p:cNvSpPr txBox="1"/>
          <p:nvPr/>
        </p:nvSpPr>
        <p:spPr>
          <a:xfrm>
            <a:off x="0" y="0"/>
            <a:ext cx="9144000" cy="1200329"/>
          </a:xfrm>
          <a:prstGeom prst="rect">
            <a:avLst/>
          </a:prstGeom>
          <a:solidFill>
            <a:schemeClr val="bg1"/>
          </a:solidFill>
          <a:ln>
            <a:solidFill>
              <a:schemeClr val="bg1"/>
            </a:solidFill>
          </a:ln>
        </p:spPr>
        <p:txBody>
          <a:bodyPr wrap="square" rtlCol="0">
            <a:spAutoFit/>
          </a:bodyPr>
          <a:lstStyle/>
          <a:p>
            <a:pPr algn="ctr"/>
            <a:endParaRPr lang="pt-PT" sz="3600" dirty="0"/>
          </a:p>
          <a:p>
            <a:pPr algn="ctr"/>
            <a:r>
              <a:rPr lang="pt-PT" sz="3600" dirty="0"/>
              <a:t>Thank you </a:t>
            </a:r>
            <a:r>
              <a:rPr lang="pt-PT" sz="3600" dirty="0" err="1"/>
              <a:t>all</a:t>
            </a:r>
            <a:r>
              <a:rPr lang="pt-PT" sz="3600" dirty="0"/>
              <a:t> for </a:t>
            </a:r>
            <a:r>
              <a:rPr lang="pt-PT" sz="3600" dirty="0" err="1"/>
              <a:t>your</a:t>
            </a:r>
            <a:r>
              <a:rPr lang="pt-PT" sz="3600" dirty="0"/>
              <a:t> </a:t>
            </a:r>
            <a:r>
              <a:rPr lang="pt-PT" sz="3600" dirty="0" err="1"/>
              <a:t>attention</a:t>
            </a:r>
            <a:r>
              <a:rPr lang="pt-PT" sz="3600" dirty="0"/>
              <a:t>!</a:t>
            </a:r>
          </a:p>
        </p:txBody>
      </p:sp>
      <p:sp>
        <p:nvSpPr>
          <p:cNvPr id="4" name="Retângulo 3">
            <a:extLst>
              <a:ext uri="{FF2B5EF4-FFF2-40B4-BE49-F238E27FC236}">
                <a16:creationId xmlns:a16="http://schemas.microsoft.com/office/drawing/2014/main" id="{E01A83D3-64C5-E691-5626-1D49379707F7}"/>
              </a:ext>
            </a:extLst>
          </p:cNvPr>
          <p:cNvSpPr/>
          <p:nvPr/>
        </p:nvSpPr>
        <p:spPr>
          <a:xfrm>
            <a:off x="-32446" y="6022911"/>
            <a:ext cx="9284933" cy="868340"/>
          </a:xfrm>
          <a:prstGeom prst="rect">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Retângulo 4">
            <a:extLst>
              <a:ext uri="{FF2B5EF4-FFF2-40B4-BE49-F238E27FC236}">
                <a16:creationId xmlns:a16="http://schemas.microsoft.com/office/drawing/2014/main" id="{E039B888-0622-D245-EF14-80956654D600}"/>
              </a:ext>
            </a:extLst>
          </p:cNvPr>
          <p:cNvSpPr/>
          <p:nvPr/>
        </p:nvSpPr>
        <p:spPr>
          <a:xfrm>
            <a:off x="0" y="6316893"/>
            <a:ext cx="7215549" cy="461665"/>
          </a:xfrm>
          <a:prstGeom prst="rect">
            <a:avLst/>
          </a:prstGeom>
        </p:spPr>
        <p:txBody>
          <a:bodyPr wrap="square">
            <a:spAutoFit/>
          </a:bodyPr>
          <a:lstStyle/>
          <a:p>
            <a:pPr algn="ctr"/>
            <a:r>
              <a:rPr lang="en-US" sz="1200" b="1" dirty="0">
                <a:solidFill>
                  <a:schemeClr val="bg1"/>
                </a:solidFill>
                <a:latin typeface="Times New Roman" panose="02020603050405020304" pitchFamily="18" charset="0"/>
                <a:cs typeface="Times New Roman" panose="02020603050405020304" pitchFamily="18" charset="0"/>
              </a:rPr>
              <a:t>STEM Education in Brno, Faculty of Education, Masaryk University</a:t>
            </a:r>
          </a:p>
          <a:p>
            <a:pPr algn="ctr"/>
            <a:r>
              <a:rPr lang="en-US" sz="1200" b="1" dirty="0">
                <a:solidFill>
                  <a:schemeClr val="bg1"/>
                </a:solidFill>
                <a:latin typeface="Times New Roman" panose="02020603050405020304" pitchFamily="18" charset="0"/>
                <a:cs typeface="Times New Roman" panose="02020603050405020304" pitchFamily="18" charset="0"/>
              </a:rPr>
              <a:t>10 September, 2024</a:t>
            </a:r>
          </a:p>
        </p:txBody>
      </p:sp>
      <p:grpSp>
        <p:nvGrpSpPr>
          <p:cNvPr id="6" name="Grupo 13">
            <a:extLst>
              <a:ext uri="{FF2B5EF4-FFF2-40B4-BE49-F238E27FC236}">
                <a16:creationId xmlns:a16="http://schemas.microsoft.com/office/drawing/2014/main" id="{A721E13F-5773-1DAF-C4B6-12D72B8C97C5}"/>
              </a:ext>
            </a:extLst>
          </p:cNvPr>
          <p:cNvGrpSpPr/>
          <p:nvPr/>
        </p:nvGrpSpPr>
        <p:grpSpPr>
          <a:xfrm>
            <a:off x="7085434" y="6037981"/>
            <a:ext cx="2179860" cy="838199"/>
            <a:chOff x="5676591" y="5984618"/>
            <a:chExt cx="2146394" cy="838199"/>
          </a:xfrm>
        </p:grpSpPr>
        <p:grpSp>
          <p:nvGrpSpPr>
            <p:cNvPr id="7" name="Grupo 11">
              <a:extLst>
                <a:ext uri="{FF2B5EF4-FFF2-40B4-BE49-F238E27FC236}">
                  <a16:creationId xmlns:a16="http://schemas.microsoft.com/office/drawing/2014/main" id="{70AFF3DD-D65C-33CB-519A-2E026D80A011}"/>
                </a:ext>
              </a:extLst>
            </p:cNvPr>
            <p:cNvGrpSpPr/>
            <p:nvPr/>
          </p:nvGrpSpPr>
          <p:grpSpPr>
            <a:xfrm>
              <a:off x="6620011" y="5984618"/>
              <a:ext cx="1202974" cy="838199"/>
              <a:chOff x="6711734" y="2072027"/>
              <a:chExt cx="1163730" cy="888999"/>
            </a:xfrm>
          </p:grpSpPr>
          <p:sp>
            <p:nvSpPr>
              <p:cNvPr id="12" name="Retângulo 11">
                <a:extLst>
                  <a:ext uri="{FF2B5EF4-FFF2-40B4-BE49-F238E27FC236}">
                    <a16:creationId xmlns:a16="http://schemas.microsoft.com/office/drawing/2014/main" id="{0943C56F-6C5E-1E4D-E008-D363ACB260A2}"/>
                  </a:ext>
                </a:extLst>
              </p:cNvPr>
              <p:cNvSpPr/>
              <p:nvPr/>
            </p:nvSpPr>
            <p:spPr>
              <a:xfrm>
                <a:off x="6776913" y="2072027"/>
                <a:ext cx="1033372" cy="8889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4" name="Imagem 13">
                <a:extLst>
                  <a:ext uri="{FF2B5EF4-FFF2-40B4-BE49-F238E27FC236}">
                    <a16:creationId xmlns:a16="http://schemas.microsoft.com/office/drawing/2014/main" id="{4EDB4694-147E-4B0A-24E0-86F80C40410B}"/>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11734" y="2148329"/>
                <a:ext cx="1163730" cy="720000"/>
              </a:xfrm>
              <a:prstGeom prst="rect">
                <a:avLst/>
              </a:prstGeom>
            </p:spPr>
          </p:pic>
        </p:grpSp>
        <p:grpSp>
          <p:nvGrpSpPr>
            <p:cNvPr id="9" name="Grupo 5">
              <a:extLst>
                <a:ext uri="{FF2B5EF4-FFF2-40B4-BE49-F238E27FC236}">
                  <a16:creationId xmlns:a16="http://schemas.microsoft.com/office/drawing/2014/main" id="{25E2ACC7-0EE1-9C7E-40C1-628FC48B626B}"/>
                </a:ext>
              </a:extLst>
            </p:cNvPr>
            <p:cNvGrpSpPr/>
            <p:nvPr/>
          </p:nvGrpSpPr>
          <p:grpSpPr>
            <a:xfrm>
              <a:off x="5676591" y="5987728"/>
              <a:ext cx="1156009" cy="835089"/>
              <a:chOff x="4482483" y="3722387"/>
              <a:chExt cx="1169015" cy="849613"/>
            </a:xfrm>
          </p:grpSpPr>
          <p:sp>
            <p:nvSpPr>
              <p:cNvPr id="10" name="Retângulo 9">
                <a:extLst>
                  <a:ext uri="{FF2B5EF4-FFF2-40B4-BE49-F238E27FC236}">
                    <a16:creationId xmlns:a16="http://schemas.microsoft.com/office/drawing/2014/main" id="{3DAD3EFE-C078-1A70-A7E5-F254334276AC}"/>
                  </a:ext>
                </a:extLst>
              </p:cNvPr>
              <p:cNvSpPr/>
              <p:nvPr/>
            </p:nvSpPr>
            <p:spPr>
              <a:xfrm>
                <a:off x="4550305" y="3722387"/>
                <a:ext cx="999595" cy="8496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1" name="Imagem 10">
                <a:extLst>
                  <a:ext uri="{FF2B5EF4-FFF2-40B4-BE49-F238E27FC236}">
                    <a16:creationId xmlns:a16="http://schemas.microsoft.com/office/drawing/2014/main" id="{E4413B50-63AF-50B1-6C41-E00CE0A9290E}"/>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82483" y="3783934"/>
                <a:ext cx="1169015" cy="681080"/>
              </a:xfrm>
              <a:prstGeom prst="rect">
                <a:avLst/>
              </a:prstGeom>
            </p:spPr>
          </p:pic>
        </p:grpSp>
      </p:grpSp>
    </p:spTree>
    <p:extLst>
      <p:ext uri="{BB962C8B-B14F-4D97-AF65-F5344CB8AC3E}">
        <p14:creationId xmlns:p14="http://schemas.microsoft.com/office/powerpoint/2010/main" val="4076130781"/>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5340</TotalTime>
  <Words>991</Words>
  <Application>Microsoft Office PowerPoint</Application>
  <PresentationFormat>Předvádění na obrazovce (4:3)</PresentationFormat>
  <Paragraphs>99</Paragraphs>
  <Slides>9</Slides>
  <Notes>9</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9</vt:i4>
      </vt:variant>
    </vt:vector>
  </HeadingPairs>
  <TitlesOfParts>
    <vt:vector size="14" baseType="lpstr">
      <vt:lpstr>Arial</vt:lpstr>
      <vt:lpstr>Calibri</vt:lpstr>
      <vt:lpstr>Calibri Light</vt:lpstr>
      <vt:lpstr>Times New Roman</vt:lpstr>
      <vt:lpstr>Tema do Office</vt:lpstr>
      <vt:lpstr>STEAM approach in building automatons: wheels and axles</vt:lpstr>
      <vt:lpstr>STEM /STEAM</vt:lpstr>
      <vt:lpstr>STEM /STEAM</vt:lpstr>
      <vt:lpstr>Theoretical framework</vt:lpstr>
      <vt:lpstr>STEAM approach</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DO TRABALHO</dc:title>
  <dc:creator>Paula Barroso</dc:creator>
  <cp:lastModifiedBy>lektor</cp:lastModifiedBy>
  <cp:revision>226</cp:revision>
  <dcterms:created xsi:type="dcterms:W3CDTF">2017-05-23T15:03:17Z</dcterms:created>
  <dcterms:modified xsi:type="dcterms:W3CDTF">2024-09-10T12:41:52Z</dcterms:modified>
</cp:coreProperties>
</file>