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58" r:id="rId3"/>
    <p:sldId id="259" r:id="rId4"/>
    <p:sldId id="275" r:id="rId5"/>
    <p:sldId id="277" r:id="rId6"/>
    <p:sldId id="261" r:id="rId7"/>
    <p:sldId id="265" r:id="rId8"/>
    <p:sldId id="262" r:id="rId9"/>
    <p:sldId id="263" r:id="rId10"/>
    <p:sldId id="264" r:id="rId11"/>
    <p:sldId id="266" r:id="rId12"/>
    <p:sldId id="267" r:id="rId13"/>
    <p:sldId id="268" r:id="rId14"/>
    <p:sldId id="269" r:id="rId15"/>
    <p:sldId id="273" r:id="rId16"/>
    <p:sldId id="276" r:id="rId17"/>
    <p:sldId id="274"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123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50AF30-B4DD-41F6-A7AA-2F090D871911}" type="datetimeFigureOut">
              <a:rPr lang="cs-CZ" smtClean="0"/>
              <a:t>16.09.2021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770043-4927-4AB8-82AC-FD9A5AD06EAA}" type="slidenum">
              <a:rPr lang="cs-CZ" smtClean="0"/>
              <a:t>‹#›</a:t>
            </a:fld>
            <a:endParaRPr lang="cs-CZ"/>
          </a:p>
        </p:txBody>
      </p:sp>
    </p:spTree>
    <p:extLst>
      <p:ext uri="{BB962C8B-B14F-4D97-AF65-F5344CB8AC3E}">
        <p14:creationId xmlns:p14="http://schemas.microsoft.com/office/powerpoint/2010/main" val="3188990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5770043-4927-4AB8-82AC-FD9A5AD06EAA}" type="slidenum">
              <a:rPr lang="cs-CZ" smtClean="0"/>
              <a:t>9</a:t>
            </a:fld>
            <a:endParaRPr lang="cs-CZ"/>
          </a:p>
        </p:txBody>
      </p:sp>
    </p:spTree>
    <p:extLst>
      <p:ext uri="{BB962C8B-B14F-4D97-AF65-F5344CB8AC3E}">
        <p14:creationId xmlns:p14="http://schemas.microsoft.com/office/powerpoint/2010/main" val="2065028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4" name="Obdélník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5" name="Obdélník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6" name="Obdélník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Obdélník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0" name="Zaoblený obdélník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1" name="Zaoblený obdélník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Obdélník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Obdélník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Obdélník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Obdélník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Nadpis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cs-CZ"/>
              <a:t>Klepnutím lze upravit styl předlohy nadpisů.</a:t>
            </a:r>
            <a:endParaRPr kumimoji="0" lang="en-US"/>
          </a:p>
        </p:txBody>
      </p:sp>
      <p:sp>
        <p:nvSpPr>
          <p:cNvPr id="9" name="Podnadpis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28" name="Zástupný symbol pro datum 27"/>
          <p:cNvSpPr>
            <a:spLocks noGrp="1"/>
          </p:cNvSpPr>
          <p:nvPr>
            <p:ph type="dt" sz="half" idx="10"/>
          </p:nvPr>
        </p:nvSpPr>
        <p:spPr>
          <a:xfrm>
            <a:off x="8940800" y="4206240"/>
            <a:ext cx="1280160" cy="457200"/>
          </a:xfrm>
        </p:spPr>
        <p:txBody>
          <a:bodyPr/>
          <a:lstStyle/>
          <a:p>
            <a:fld id="{18A2481B-5154-415F-B752-558547769AA3}" type="datetimeFigureOut">
              <a:rPr lang="cs-CZ" smtClean="0"/>
              <a:pPr/>
              <a:t>16.09.2021</a:t>
            </a:fld>
            <a:endParaRPr lang="cs-CZ"/>
          </a:p>
        </p:txBody>
      </p:sp>
      <p:sp>
        <p:nvSpPr>
          <p:cNvPr id="17" name="Zástupný symbol pro zápatí 16"/>
          <p:cNvSpPr>
            <a:spLocks noGrp="1"/>
          </p:cNvSpPr>
          <p:nvPr>
            <p:ph type="ftr" sz="quarter" idx="11"/>
          </p:nvPr>
        </p:nvSpPr>
        <p:spPr>
          <a:xfrm>
            <a:off x="7213600" y="4205288"/>
            <a:ext cx="1727200" cy="457200"/>
          </a:xfrm>
        </p:spPr>
        <p:txBody>
          <a:bodyPr/>
          <a:lstStyle/>
          <a:p>
            <a:endParaRPr lang="cs-CZ"/>
          </a:p>
        </p:txBody>
      </p:sp>
      <p:sp>
        <p:nvSpPr>
          <p:cNvPr id="29" name="Zástupný symbol pro číslo snímku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20264769-77EF-4CD0-90DE-F7D7F2D423C4}" type="slidenum">
              <a:rPr lang="cs-CZ" smtClean="0"/>
              <a:pPr/>
              <a:t>‹#›</a:t>
            </a:fld>
            <a:endParaRPr lang="cs-CZ"/>
          </a:p>
        </p:txBody>
      </p:sp>
    </p:spTree>
    <p:extLst>
      <p:ext uri="{BB962C8B-B14F-4D97-AF65-F5344CB8AC3E}">
        <p14:creationId xmlns:p14="http://schemas.microsoft.com/office/powerpoint/2010/main" val="1983049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1640732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9042400" y="1143000"/>
            <a:ext cx="2540000" cy="5486400"/>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609600" y="1143000"/>
            <a:ext cx="8331200" cy="5486400"/>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895031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1710448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3233687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3171247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8000" y="1143000"/>
            <a:ext cx="11176000" cy="1069848"/>
          </a:xfrm>
        </p:spPr>
        <p:txBody>
          <a:bodyPr anchor="ctr"/>
          <a:lstStyle>
            <a:lvl1pPr>
              <a:defRPr sz="4000" b="0" i="0" cap="none" baseline="0"/>
            </a:lvl1p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4" name="Zástupný symbol pro text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5" name="Zástupný symbol pro obsah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datum 25"/>
          <p:cNvSpPr>
            <a:spLocks noGrp="1"/>
          </p:cNvSpPr>
          <p:nvPr>
            <p:ph type="dt" sz="half" idx="10"/>
          </p:nvPr>
        </p:nvSpPr>
        <p:spPr/>
        <p:txBody>
          <a:bodyPr rtlCol="0"/>
          <a:lstStyle/>
          <a:p>
            <a:fld id="{18A2481B-5154-415F-B752-558547769AA3}" type="datetimeFigureOut">
              <a:rPr lang="cs-CZ" smtClean="0"/>
              <a:pPr/>
              <a:t>16.09.2021</a:t>
            </a:fld>
            <a:endParaRPr lang="cs-CZ"/>
          </a:p>
        </p:txBody>
      </p:sp>
      <p:sp>
        <p:nvSpPr>
          <p:cNvPr id="27" name="Zástupný symbol pro číslo snímku 26"/>
          <p:cNvSpPr>
            <a:spLocks noGrp="1"/>
          </p:cNvSpPr>
          <p:nvPr>
            <p:ph type="sldNum" sz="quarter" idx="11"/>
          </p:nvPr>
        </p:nvSpPr>
        <p:spPr/>
        <p:txBody>
          <a:bodyPr rtlCol="0"/>
          <a:lstStyle/>
          <a:p>
            <a:fld id="{20264769-77EF-4CD0-90DE-F7D7F2D423C4}" type="slidenum">
              <a:rPr lang="cs-CZ" smtClean="0"/>
              <a:pPr/>
              <a:t>‹#›</a:t>
            </a:fld>
            <a:endParaRPr lang="cs-CZ"/>
          </a:p>
        </p:txBody>
      </p:sp>
      <p:sp>
        <p:nvSpPr>
          <p:cNvPr id="28" name="Zástupný symbol pro zápatí 27"/>
          <p:cNvSpPr>
            <a:spLocks noGrp="1"/>
          </p:cNvSpPr>
          <p:nvPr>
            <p:ph type="ftr" sz="quarter" idx="12"/>
          </p:nvPr>
        </p:nvSpPr>
        <p:spPr/>
        <p:txBody>
          <a:bodyPr rtlCol="0"/>
          <a:lstStyle/>
          <a:p>
            <a:endParaRPr lang="cs-CZ"/>
          </a:p>
        </p:txBody>
      </p:sp>
    </p:spTree>
    <p:extLst>
      <p:ext uri="{BB962C8B-B14F-4D97-AF65-F5344CB8AC3E}">
        <p14:creationId xmlns:p14="http://schemas.microsoft.com/office/powerpoint/2010/main" val="2352381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a:xfrm>
            <a:off x="8778240" y="612648"/>
            <a:ext cx="1276352" cy="457200"/>
          </a:xfrm>
        </p:spPr>
        <p:txBody>
          <a:bodyPr/>
          <a:lstStyle/>
          <a:p>
            <a:fld id="{18A2481B-5154-415F-B752-558547769AA3}" type="datetimeFigureOut">
              <a:rPr lang="cs-CZ" smtClean="0"/>
              <a:pPr/>
              <a:t>16.09.2021</a:t>
            </a:fld>
            <a:endParaRPr lang="cs-CZ"/>
          </a:p>
        </p:txBody>
      </p:sp>
      <p:sp>
        <p:nvSpPr>
          <p:cNvPr id="4" name="Zástupný symbol pro zápatí 3"/>
          <p:cNvSpPr>
            <a:spLocks noGrp="1"/>
          </p:cNvSpPr>
          <p:nvPr>
            <p:ph type="ftr" sz="quarter" idx="11"/>
          </p:nvPr>
        </p:nvSpPr>
        <p:spPr>
          <a:xfrm>
            <a:off x="7010400" y="612648"/>
            <a:ext cx="1767840" cy="457200"/>
          </a:xfrm>
        </p:spPr>
        <p:txBody>
          <a:bodyPr/>
          <a:lstStyle/>
          <a:p>
            <a:endParaRPr lang="cs-CZ"/>
          </a:p>
        </p:txBody>
      </p:sp>
      <p:sp>
        <p:nvSpPr>
          <p:cNvPr id="5" name="Zástupný symbol pro číslo snímku 4"/>
          <p:cNvSpPr>
            <a:spLocks noGrp="1"/>
          </p:cNvSpPr>
          <p:nvPr>
            <p:ph type="sldNum" sz="quarter" idx="12"/>
          </p:nvPr>
        </p:nvSpPr>
        <p:spPr>
          <a:xfrm>
            <a:off x="10899648" y="2272"/>
            <a:ext cx="1016000" cy="365760"/>
          </a:xfrm>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2237753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2489147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7137995" y="1101970"/>
            <a:ext cx="4511040" cy="877824"/>
          </a:xfrm>
        </p:spPr>
        <p:txBody>
          <a:bodyPr anchor="b"/>
          <a:lstStyle>
            <a:lvl1pPr algn="l">
              <a:buNone/>
              <a:defRPr sz="1800" b="1"/>
            </a:lvl1pPr>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4" name="Zástupný symbol pro obsah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1448248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2617107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Obdélník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0" name="Obdélník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1" name="Obdélník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Obdélník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3" name="Zaoblený obdélník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4" name="Zaoblený obdélník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5" name="Obdélník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Obdélník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Obdélník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8" name="Obdélník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Obdélník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0" name="Obdélník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Zástupný symbol pro nadpis 21"/>
          <p:cNvSpPr>
            <a:spLocks noGrp="1"/>
          </p:cNvSpPr>
          <p:nvPr>
            <p:ph type="title"/>
          </p:nvPr>
        </p:nvSpPr>
        <p:spPr>
          <a:xfrm>
            <a:off x="609600" y="1143000"/>
            <a:ext cx="10972800" cy="1066800"/>
          </a:xfrm>
          <a:prstGeom prst="rect">
            <a:avLst/>
          </a:prstGeom>
        </p:spPr>
        <p:txBody>
          <a:bodyPr vert="horz" anchor="ctr">
            <a:normAutofit/>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18A2481B-5154-415F-B752-558547769AA3}" type="datetimeFigureOut">
              <a:rPr lang="cs-CZ" smtClean="0"/>
              <a:pPr/>
              <a:t>16.09.2021</a:t>
            </a:fld>
            <a:endParaRPr lang="cs-CZ"/>
          </a:p>
        </p:txBody>
      </p:sp>
      <p:sp>
        <p:nvSpPr>
          <p:cNvPr id="3" name="Zástupný symbol pro zápatí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cs-CZ"/>
          </a:p>
        </p:txBody>
      </p:sp>
      <p:sp>
        <p:nvSpPr>
          <p:cNvPr id="23" name="Zástupný symbol pro číslo snímku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20264769-77EF-4CD0-90DE-F7D7F2D423C4}" type="slidenum">
              <a:rPr lang="cs-CZ" smtClean="0"/>
              <a:pPr/>
              <a:t>‹#›</a:t>
            </a:fld>
            <a:endParaRPr lang="cs-CZ"/>
          </a:p>
        </p:txBody>
      </p:sp>
    </p:spTree>
    <p:extLst>
      <p:ext uri="{BB962C8B-B14F-4D97-AF65-F5344CB8AC3E}">
        <p14:creationId xmlns:p14="http://schemas.microsoft.com/office/powerpoint/2010/main" val="14147298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87237" y="836713"/>
            <a:ext cx="8695112" cy="2871580"/>
          </a:xfrm>
        </p:spPr>
        <p:txBody>
          <a:bodyPr>
            <a:normAutofit fontScale="90000"/>
          </a:bodyPr>
          <a:lstStyle/>
          <a:p>
            <a:br>
              <a:rPr lang="de-DE" dirty="0"/>
            </a:br>
            <a:br>
              <a:rPr lang="de-DE" dirty="0"/>
            </a:br>
            <a:br>
              <a:rPr lang="de-DE" dirty="0"/>
            </a:br>
            <a:br>
              <a:rPr lang="de-DE" dirty="0"/>
            </a:br>
            <a:br>
              <a:rPr lang="de-DE" dirty="0"/>
            </a:br>
            <a:br>
              <a:rPr lang="de-DE" dirty="0"/>
            </a:br>
            <a:r>
              <a:rPr lang="cs-CZ" dirty="0" err="1"/>
              <a:t>Mehrsprachigkeit</a:t>
            </a:r>
            <a:r>
              <a:rPr lang="cs-CZ" dirty="0"/>
              <a:t> </a:t>
            </a:r>
            <a:r>
              <a:rPr lang="cs-CZ" dirty="0" err="1"/>
              <a:t>als</a:t>
            </a:r>
            <a:r>
              <a:rPr lang="cs-CZ" dirty="0"/>
              <a:t> </a:t>
            </a:r>
            <a:r>
              <a:rPr lang="cs-CZ" dirty="0" err="1"/>
              <a:t>Herausforderung</a:t>
            </a:r>
            <a:r>
              <a:rPr lang="cs-CZ" dirty="0"/>
              <a:t> </a:t>
            </a:r>
            <a:r>
              <a:rPr lang="cs-CZ" dirty="0" err="1"/>
              <a:t>im</a:t>
            </a:r>
            <a:r>
              <a:rPr lang="cs-CZ" dirty="0"/>
              <a:t> </a:t>
            </a:r>
            <a:r>
              <a:rPr lang="cs-CZ" dirty="0" err="1"/>
              <a:t>DaF-Unterricht</a:t>
            </a:r>
            <a:r>
              <a:rPr lang="cs-CZ" dirty="0"/>
              <a:t> </a:t>
            </a:r>
            <a:r>
              <a:rPr lang="de-DE" dirty="0"/>
              <a:t>in Tschechien</a:t>
            </a:r>
            <a:br>
              <a:rPr lang="cs-CZ" dirty="0"/>
            </a:br>
            <a:br>
              <a:rPr lang="cs-CZ" dirty="0"/>
            </a:br>
            <a:r>
              <a:rPr lang="cs-CZ" sz="3600" dirty="0"/>
              <a:t>Alice Brychová</a:t>
            </a:r>
            <a:endParaRPr lang="de-DE" sz="3600" dirty="0"/>
          </a:p>
        </p:txBody>
      </p:sp>
      <p:sp>
        <p:nvSpPr>
          <p:cNvPr id="3" name="Podnadpis 2"/>
          <p:cNvSpPr>
            <a:spLocks noGrp="1"/>
          </p:cNvSpPr>
          <p:nvPr>
            <p:ph type="subTitle" idx="1"/>
          </p:nvPr>
        </p:nvSpPr>
        <p:spPr>
          <a:xfrm>
            <a:off x="2855640" y="4869160"/>
            <a:ext cx="6400800" cy="1152128"/>
          </a:xfrm>
        </p:spPr>
        <p:txBody>
          <a:bodyPr>
            <a:normAutofit fontScale="47500" lnSpcReduction="20000"/>
          </a:bodyPr>
          <a:lstStyle/>
          <a:p>
            <a:r>
              <a:rPr lang="de-DE" sz="4900" b="1" dirty="0"/>
              <a:t>Mehrsprachigkeit in Sprachlernkontexten wahrnehmen,</a:t>
            </a:r>
          </a:p>
          <a:p>
            <a:r>
              <a:rPr lang="de-DE" sz="4900" b="1" dirty="0"/>
              <a:t>aufgreifen und nutzen</a:t>
            </a:r>
          </a:p>
          <a:p>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Lernen</a:t>
            </a:r>
            <a:r>
              <a:rPr lang="cs-CZ" dirty="0"/>
              <a:t> der L3</a:t>
            </a:r>
            <a:endParaRPr lang="de-DE" dirty="0"/>
          </a:p>
        </p:txBody>
      </p:sp>
      <p:sp>
        <p:nvSpPr>
          <p:cNvPr id="3" name="Zástupný symbol pro obsah 2"/>
          <p:cNvSpPr>
            <a:spLocks noGrp="1"/>
          </p:cNvSpPr>
          <p:nvPr>
            <p:ph idx="1"/>
          </p:nvPr>
        </p:nvSpPr>
        <p:spPr/>
        <p:txBody>
          <a:bodyPr>
            <a:normAutofit/>
          </a:bodyPr>
          <a:lstStyle/>
          <a:p>
            <a:r>
              <a:rPr lang="de-DE" i="1" u="sng" dirty="0"/>
              <a:t>Lernen einer L3</a:t>
            </a:r>
            <a:r>
              <a:rPr lang="de-DE" dirty="0"/>
              <a:t>: erst ab dieser Situation können wir von der Geltendmachung der Mehrsprachigkeitsdidaktik sprechen. </a:t>
            </a:r>
          </a:p>
          <a:p>
            <a:r>
              <a:rPr lang="de-DE" dirty="0"/>
              <a:t>Es tritt zu den </a:t>
            </a:r>
            <a:r>
              <a:rPr lang="de-DE" i="1" dirty="0"/>
              <a:t>Faktoren</a:t>
            </a:r>
            <a:r>
              <a:rPr lang="de-DE" dirty="0"/>
              <a:t> positiv aber auch negativ das Faktorenbündel </a:t>
            </a:r>
            <a:r>
              <a:rPr lang="de-DE" u="sng" dirty="0"/>
              <a:t>Fremdsprachenspezifische Faktoren</a:t>
            </a:r>
          </a:p>
          <a:p>
            <a:pPr marL="109728" indent="0">
              <a:buNone/>
            </a:pPr>
            <a:r>
              <a:rPr lang="de-DE" u="sng" dirty="0"/>
              <a:t>(</a:t>
            </a:r>
            <a:r>
              <a:rPr lang="de-DE" sz="2000" u="sng" dirty="0"/>
              <a:t>vgl.</a:t>
            </a:r>
            <a:r>
              <a:rPr lang="cs-CZ" sz="2000" dirty="0" err="1"/>
              <a:t>Britta</a:t>
            </a:r>
            <a:r>
              <a:rPr lang="cs-CZ" sz="2000" dirty="0"/>
              <a:t> </a:t>
            </a:r>
            <a:r>
              <a:rPr lang="cs-CZ" sz="2000" dirty="0" err="1"/>
              <a:t>Hufeisen</a:t>
            </a:r>
            <a:r>
              <a:rPr lang="cs-CZ" sz="2000" dirty="0"/>
              <a:t>: </a:t>
            </a:r>
            <a:r>
              <a:rPr lang="de-DE" sz="2000" dirty="0"/>
              <a:t>Theoretische Fundierung multiplen Sprachenlernens – Faktorenmodell 2.0</a:t>
            </a:r>
            <a:r>
              <a:rPr lang="cs-CZ" sz="2000" dirty="0"/>
              <a:t> in </a:t>
            </a:r>
            <a:r>
              <a:rPr lang="de-DE" sz="2000" i="1" dirty="0"/>
              <a:t>Jahrbuch Deutsch als Fremdsprache 36 </a:t>
            </a:r>
            <a:r>
              <a:rPr lang="de-DE" sz="2000" dirty="0"/>
              <a:t>(2010))</a:t>
            </a:r>
            <a:endParaRPr lang="cs-CZ" sz="2000" dirty="0"/>
          </a:p>
          <a:p>
            <a:endParaRPr lang="de-D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dirty="0"/>
              <a:t>Erweiterung des Sprachbewusstseins - deklaratives sprachliches Wissen</a:t>
            </a:r>
          </a:p>
        </p:txBody>
      </p:sp>
      <p:sp>
        <p:nvSpPr>
          <p:cNvPr id="3" name="Zástupný symbol pro obsah 2"/>
          <p:cNvSpPr>
            <a:spLocks noGrp="1"/>
          </p:cNvSpPr>
          <p:nvPr>
            <p:ph idx="1"/>
          </p:nvPr>
        </p:nvSpPr>
        <p:spPr/>
        <p:txBody>
          <a:bodyPr>
            <a:normAutofit fontScale="70000" lnSpcReduction="20000"/>
          </a:bodyPr>
          <a:lstStyle/>
          <a:p>
            <a:r>
              <a:rPr lang="de-DE" dirty="0"/>
              <a:t> </a:t>
            </a:r>
            <a:br>
              <a:rPr lang="de-DE" dirty="0"/>
            </a:br>
            <a:r>
              <a:rPr lang="de-DE" sz="5100" dirty="0"/>
              <a:t>Sprachvergleich L1 , L2, L3: im Wortschatz, in der Grammatik, Aussprache, Rechtschreibung:</a:t>
            </a:r>
            <a:br>
              <a:rPr lang="de-DE" sz="5100" dirty="0"/>
            </a:br>
            <a:endParaRPr lang="cs-CZ" sz="5100" dirty="0"/>
          </a:p>
          <a:p>
            <a:r>
              <a:rPr lang="de-DE" sz="5100" dirty="0"/>
              <a:t>die einzelnen Elemente können sich als gleich, ähnlich oder gegensätzlich erweisen.</a:t>
            </a:r>
            <a:br>
              <a:rPr lang="de-DE" sz="5100" dirty="0"/>
            </a:br>
            <a:endParaRPr lang="cs-CZ" sz="5100" dirty="0"/>
          </a:p>
          <a:p>
            <a:pPr>
              <a:buNone/>
            </a:pPr>
            <a:br>
              <a:rPr lang="de-DE" dirty="0"/>
            </a:br>
            <a:endParaRPr lang="de-D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dirty="0"/>
              <a:t>Erweiterung des kulturellen Wissens</a:t>
            </a:r>
            <a:r>
              <a:rPr lang="cs-CZ" dirty="0"/>
              <a:t>:  </a:t>
            </a:r>
            <a:r>
              <a:rPr lang="de-DE" dirty="0"/>
              <a:t>Interkulturelles Lernen</a:t>
            </a:r>
          </a:p>
        </p:txBody>
      </p:sp>
      <p:sp>
        <p:nvSpPr>
          <p:cNvPr id="3" name="Zástupný symbol pro obsah 2"/>
          <p:cNvSpPr>
            <a:spLocks noGrp="1"/>
          </p:cNvSpPr>
          <p:nvPr>
            <p:ph idx="1"/>
          </p:nvPr>
        </p:nvSpPr>
        <p:spPr/>
        <p:txBody>
          <a:bodyPr>
            <a:normAutofit/>
          </a:bodyPr>
          <a:lstStyle/>
          <a:p>
            <a:endParaRPr lang="cs-CZ" dirty="0"/>
          </a:p>
          <a:p>
            <a:r>
              <a:rPr lang="de-DE" sz="4000" dirty="0"/>
              <a:t> </a:t>
            </a:r>
            <a:r>
              <a:rPr lang="de-DE" sz="3600" dirty="0"/>
              <a:t>Vergleich von soziokulturellen Elementen: z.B.</a:t>
            </a:r>
            <a:r>
              <a:rPr lang="cs-CZ" sz="3600" dirty="0"/>
              <a:t> </a:t>
            </a:r>
          </a:p>
          <a:p>
            <a:pPr>
              <a:buNone/>
            </a:pPr>
            <a:r>
              <a:rPr lang="cs-CZ" sz="3600" dirty="0"/>
              <a:t>    </a:t>
            </a:r>
            <a:r>
              <a:rPr lang="de-DE" sz="3600" dirty="0"/>
              <a:t>Alltagsroutinen</a:t>
            </a:r>
            <a:endParaRPr lang="cs-CZ" sz="3600" dirty="0"/>
          </a:p>
          <a:p>
            <a:pPr>
              <a:buNone/>
            </a:pPr>
            <a:r>
              <a:rPr lang="cs-CZ" sz="3600" dirty="0"/>
              <a:t>    </a:t>
            </a:r>
            <a:r>
              <a:rPr lang="de-DE" sz="3600" dirty="0"/>
              <a:t>Höflichkeit, </a:t>
            </a:r>
            <a:endParaRPr lang="cs-CZ" sz="3600" dirty="0"/>
          </a:p>
          <a:p>
            <a:pPr>
              <a:buNone/>
            </a:pPr>
            <a:r>
              <a:rPr lang="cs-CZ" sz="3600" dirty="0"/>
              <a:t>    </a:t>
            </a:r>
            <a:r>
              <a:rPr lang="de-DE" sz="3600" dirty="0"/>
              <a:t>körperliche Nähe/Distanz,</a:t>
            </a:r>
            <a:endParaRPr lang="cs-CZ" sz="3600" dirty="0"/>
          </a:p>
          <a:p>
            <a:pPr>
              <a:buNone/>
            </a:pPr>
            <a:r>
              <a:rPr lang="cs-CZ" sz="3600" dirty="0"/>
              <a:t>    </a:t>
            </a:r>
            <a:r>
              <a:rPr lang="de-DE" sz="3600" dirty="0"/>
              <a:t>Gewohnheiten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548680"/>
            <a:ext cx="8229600" cy="1661120"/>
          </a:xfrm>
        </p:spPr>
        <p:txBody>
          <a:bodyPr>
            <a:normAutofit fontScale="90000"/>
          </a:bodyPr>
          <a:lstStyle/>
          <a:p>
            <a:r>
              <a:rPr lang="de-DE" dirty="0"/>
              <a:t>Entfaltung des Sprachlernbewusstseins- prozedurales Wissen </a:t>
            </a:r>
          </a:p>
        </p:txBody>
      </p:sp>
      <p:sp>
        <p:nvSpPr>
          <p:cNvPr id="3" name="Zástupný symbol pro obsah 2"/>
          <p:cNvSpPr>
            <a:spLocks noGrp="1"/>
          </p:cNvSpPr>
          <p:nvPr>
            <p:ph idx="1"/>
          </p:nvPr>
        </p:nvSpPr>
        <p:spPr>
          <a:xfrm>
            <a:off x="1981200" y="2276872"/>
            <a:ext cx="8229600" cy="4968552"/>
          </a:xfrm>
        </p:spPr>
        <p:txBody>
          <a:bodyPr>
            <a:noAutofit/>
          </a:bodyPr>
          <a:lstStyle/>
          <a:p>
            <a:r>
              <a:rPr lang="de-DE" sz="2400" dirty="0"/>
              <a:t>An Fremdsprachenlernerfahrungen zurückgreifen/anknüpfen – ggf. vertiefen – erweitern oder verändern</a:t>
            </a:r>
            <a:endParaRPr lang="cs-CZ" sz="2400" dirty="0"/>
          </a:p>
          <a:p>
            <a:endParaRPr lang="cs-CZ" sz="2400" dirty="0"/>
          </a:p>
          <a:p>
            <a:r>
              <a:rPr lang="de-DE" sz="2400" dirty="0"/>
              <a:t>Die Perspektive des</a:t>
            </a:r>
            <a:r>
              <a:rPr lang="de-DE" sz="2400" b="1" dirty="0"/>
              <a:t> Lehrens</a:t>
            </a:r>
            <a:r>
              <a:rPr lang="de-DE" sz="2400" dirty="0"/>
              <a:t>: Anknüpfung an Erfahrungen mit den Lehrmethoden in der Muttersprache und in der ersten Fremdsprache (L2)</a:t>
            </a:r>
            <a:endParaRPr lang="cs-CZ" sz="2400" dirty="0"/>
          </a:p>
          <a:p>
            <a:r>
              <a:rPr lang="de-DE" sz="2400" dirty="0"/>
              <a:t>Die Perspektive des </a:t>
            </a:r>
            <a:r>
              <a:rPr lang="de-DE" sz="2400" b="1" dirty="0"/>
              <a:t>Lernen</a:t>
            </a:r>
            <a:r>
              <a:rPr lang="cs-CZ" sz="2400" b="1" dirty="0"/>
              <a:t>s</a:t>
            </a:r>
            <a:r>
              <a:rPr lang="de-DE" sz="2400" b="1" dirty="0"/>
              <a:t>:</a:t>
            </a:r>
            <a:r>
              <a:rPr lang="de-DE" sz="2400" dirty="0"/>
              <a:t> wie kann der Lernende seine Kenntnisse, Erfahrungen und Voraussetzungen in den Lernprozess einbringen, fördern und erweitern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908720"/>
            <a:ext cx="8229600" cy="1080120"/>
          </a:xfrm>
        </p:spPr>
        <p:txBody>
          <a:bodyPr>
            <a:normAutofit fontScale="90000"/>
          </a:bodyPr>
          <a:lstStyle/>
          <a:p>
            <a:r>
              <a:rPr lang="de-DE" dirty="0"/>
              <a:t>Methodische Grundlagen/Prinzipien für Deutsch nach Englisch</a:t>
            </a:r>
          </a:p>
        </p:txBody>
      </p:sp>
      <p:sp>
        <p:nvSpPr>
          <p:cNvPr id="3" name="Zástupný symbol pro obsah 2"/>
          <p:cNvSpPr>
            <a:spLocks noGrp="1"/>
          </p:cNvSpPr>
          <p:nvPr>
            <p:ph idx="1"/>
          </p:nvPr>
        </p:nvSpPr>
        <p:spPr>
          <a:xfrm>
            <a:off x="1981200" y="2060848"/>
            <a:ext cx="8229600" cy="5040560"/>
          </a:xfrm>
        </p:spPr>
        <p:txBody>
          <a:bodyPr>
            <a:normAutofit fontScale="25000" lnSpcReduction="20000"/>
          </a:bodyPr>
          <a:lstStyle/>
          <a:p>
            <a:r>
              <a:rPr lang="de-DE" sz="11200" dirty="0"/>
              <a:t>1.</a:t>
            </a:r>
            <a:r>
              <a:rPr lang="cs-CZ" sz="11200" dirty="0"/>
              <a:t> </a:t>
            </a:r>
            <a:r>
              <a:rPr lang="de-DE" sz="9600" dirty="0"/>
              <a:t>kognitives Lehren und Lernen: Unterschiede u. </a:t>
            </a:r>
            <a:r>
              <a:rPr lang="cs-CZ" sz="9600" dirty="0"/>
              <a:t>  </a:t>
            </a:r>
          </a:p>
          <a:p>
            <a:pPr>
              <a:buNone/>
            </a:pPr>
            <a:r>
              <a:rPr lang="cs-CZ" sz="9600" dirty="0"/>
              <a:t>       </a:t>
            </a:r>
            <a:r>
              <a:rPr lang="de-DE" sz="9600" dirty="0"/>
              <a:t>Ähnlichkeiten vergleichen und besprechen</a:t>
            </a:r>
            <a:br>
              <a:rPr lang="de-DE" sz="9600" dirty="0"/>
            </a:br>
            <a:br>
              <a:rPr lang="de-DE" sz="9600" dirty="0"/>
            </a:br>
            <a:r>
              <a:rPr lang="de-DE" sz="9600" dirty="0"/>
              <a:t>2.</a:t>
            </a:r>
            <a:r>
              <a:rPr lang="cs-CZ" sz="9600" dirty="0"/>
              <a:t> </a:t>
            </a:r>
            <a:r>
              <a:rPr lang="de-DE" sz="9600" dirty="0"/>
              <a:t>Verstehen als Grundlage des Lernens</a:t>
            </a:r>
            <a:br>
              <a:rPr lang="de-DE" sz="9600" dirty="0"/>
            </a:br>
            <a:br>
              <a:rPr lang="de-DE" sz="9600" dirty="0"/>
            </a:br>
            <a:r>
              <a:rPr lang="de-DE" sz="9600" dirty="0"/>
              <a:t>3.</a:t>
            </a:r>
            <a:r>
              <a:rPr lang="cs-CZ" sz="9600" dirty="0"/>
              <a:t>  </a:t>
            </a:r>
            <a:r>
              <a:rPr lang="de-DE" sz="9600" dirty="0"/>
              <a:t>Inhaltsorientierung</a:t>
            </a:r>
            <a:r>
              <a:rPr lang="cs-CZ" sz="9600" dirty="0"/>
              <a:t> (Alter </a:t>
            </a:r>
            <a:r>
              <a:rPr lang="cs-CZ" sz="9600" dirty="0" err="1"/>
              <a:t>und</a:t>
            </a:r>
            <a:r>
              <a:rPr lang="cs-CZ" sz="9600" dirty="0"/>
              <a:t> </a:t>
            </a:r>
            <a:r>
              <a:rPr lang="cs-CZ" sz="9600" dirty="0" err="1"/>
              <a:t>Interessen</a:t>
            </a:r>
            <a:r>
              <a:rPr lang="cs-CZ" sz="9600" dirty="0"/>
              <a:t>)</a:t>
            </a:r>
            <a:br>
              <a:rPr lang="de-DE" sz="9600" dirty="0"/>
            </a:br>
            <a:br>
              <a:rPr lang="de-DE" sz="9600" dirty="0"/>
            </a:br>
            <a:r>
              <a:rPr lang="de-DE" sz="9600" dirty="0"/>
              <a:t>4.</a:t>
            </a:r>
            <a:r>
              <a:rPr lang="cs-CZ" sz="9600" dirty="0"/>
              <a:t>  </a:t>
            </a:r>
            <a:r>
              <a:rPr lang="de-DE" sz="9600" dirty="0"/>
              <a:t>Textorientierung (fremde Welt kommt </a:t>
            </a:r>
            <a:r>
              <a:rPr lang="cs-CZ" sz="9600" dirty="0"/>
              <a:t> </a:t>
            </a:r>
          </a:p>
          <a:p>
            <a:pPr>
              <a:buNone/>
            </a:pPr>
            <a:r>
              <a:rPr lang="cs-CZ" sz="9600" dirty="0"/>
              <a:t>         </a:t>
            </a:r>
            <a:r>
              <a:rPr lang="de-DE" sz="9600" dirty="0"/>
              <a:t>mediengebunden- Authentizität</a:t>
            </a:r>
            <a:r>
              <a:rPr lang="cs-CZ" sz="9600" dirty="0"/>
              <a:t>, </a:t>
            </a:r>
            <a:r>
              <a:rPr lang="cs-CZ" sz="9600" dirty="0" err="1"/>
              <a:t>Lesestrategien</a:t>
            </a:r>
            <a:r>
              <a:rPr lang="de-DE" sz="9600" dirty="0"/>
              <a:t>)</a:t>
            </a:r>
            <a:br>
              <a:rPr lang="de-DE" sz="9600" dirty="0"/>
            </a:br>
            <a:br>
              <a:rPr lang="de-DE" sz="9600" dirty="0"/>
            </a:br>
            <a:r>
              <a:rPr lang="cs-CZ" sz="9600" dirty="0"/>
              <a:t>5</a:t>
            </a:r>
            <a:r>
              <a:rPr lang="de-DE" sz="9600" dirty="0"/>
              <a:t>.</a:t>
            </a:r>
            <a:r>
              <a:rPr lang="cs-CZ" sz="9600" dirty="0"/>
              <a:t>  </a:t>
            </a:r>
            <a:r>
              <a:rPr lang="de-DE" sz="9600" dirty="0"/>
              <a:t>Ökonomisierung</a:t>
            </a:r>
            <a:r>
              <a:rPr lang="cs-CZ" sz="9600" dirty="0"/>
              <a:t> (</a:t>
            </a:r>
            <a:r>
              <a:rPr lang="cs-CZ" sz="9600" dirty="0" err="1"/>
              <a:t>schnellere</a:t>
            </a:r>
            <a:r>
              <a:rPr lang="cs-CZ" sz="9600" dirty="0"/>
              <a:t> </a:t>
            </a:r>
            <a:r>
              <a:rPr lang="cs-CZ" sz="9600" dirty="0" err="1"/>
              <a:t>Progression</a:t>
            </a:r>
            <a:r>
              <a:rPr lang="cs-CZ" sz="9600" dirty="0"/>
              <a:t>)</a:t>
            </a:r>
            <a:br>
              <a:rPr lang="de-DE" sz="9600" dirty="0"/>
            </a:br>
            <a:br>
              <a:rPr lang="de-DE" sz="9600" dirty="0"/>
            </a:br>
            <a:r>
              <a:rPr lang="cs-CZ" sz="9600" dirty="0"/>
              <a:t>6</a:t>
            </a:r>
            <a:r>
              <a:rPr lang="de-DE" sz="9600" dirty="0"/>
              <a:t>.</a:t>
            </a:r>
            <a:r>
              <a:rPr lang="cs-CZ" sz="9600" dirty="0"/>
              <a:t>  </a:t>
            </a:r>
            <a:r>
              <a:rPr lang="de-DE" sz="9600" dirty="0"/>
              <a:t>Aktivierung</a:t>
            </a:r>
            <a:r>
              <a:rPr lang="cs-CZ" sz="9600" dirty="0"/>
              <a:t> (</a:t>
            </a:r>
            <a:r>
              <a:rPr lang="cs-CZ" sz="9600" dirty="0" err="1"/>
              <a:t>Nachdenken</a:t>
            </a:r>
            <a:r>
              <a:rPr lang="cs-CZ" sz="9600" dirty="0"/>
              <a:t>, </a:t>
            </a:r>
            <a:r>
              <a:rPr lang="cs-CZ" sz="9600" dirty="0" err="1"/>
              <a:t>Vergleichen</a:t>
            </a:r>
            <a:r>
              <a:rPr lang="cs-CZ" sz="9600" dirty="0"/>
              <a:t>, </a:t>
            </a:r>
            <a:r>
              <a:rPr lang="cs-CZ" sz="9600" dirty="0" err="1"/>
              <a:t>Weiterfragen</a:t>
            </a:r>
            <a:r>
              <a:rPr lang="cs-CZ" sz="9600" dirty="0"/>
              <a:t>, </a:t>
            </a:r>
            <a:r>
              <a:rPr lang="cs-CZ" sz="9600" dirty="0" err="1"/>
              <a:t>Experimentieren</a:t>
            </a:r>
            <a:r>
              <a:rPr lang="cs-CZ" sz="9600" dirty="0"/>
              <a:t>, </a:t>
            </a:r>
            <a:r>
              <a:rPr lang="cs-CZ" sz="9600" dirty="0" err="1"/>
              <a:t>Selbständigkeit</a:t>
            </a:r>
            <a:r>
              <a:rPr lang="cs-CZ" sz="9600" dirty="0"/>
              <a:t>, </a:t>
            </a:r>
            <a:r>
              <a:rPr lang="cs-CZ" sz="9600" dirty="0" err="1"/>
              <a:t>Zusammenarbeit</a:t>
            </a:r>
            <a:r>
              <a:rPr lang="cs-CZ" sz="9600" dirty="0"/>
              <a:t>)</a:t>
            </a:r>
            <a:br>
              <a:rPr lang="de-DE" dirty="0"/>
            </a:br>
            <a:br>
              <a:rPr lang="de-DE" dirty="0"/>
            </a:br>
            <a:br>
              <a:rPr lang="de-DE" dirty="0"/>
            </a:br>
            <a:r>
              <a:rPr lang="de-DE" sz="8000" dirty="0"/>
              <a:t>(vgl. Neuner, 2003)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24000" y="764704"/>
            <a:ext cx="9144000" cy="1066800"/>
          </a:xfrm>
        </p:spPr>
        <p:txBody>
          <a:bodyPr>
            <a:normAutofit/>
          </a:bodyPr>
          <a:lstStyle/>
          <a:p>
            <a:r>
              <a:rPr lang="de-DE" dirty="0"/>
              <a:t>Fremdsprachenlehrer/innenausbildung</a:t>
            </a:r>
          </a:p>
        </p:txBody>
      </p:sp>
      <p:sp>
        <p:nvSpPr>
          <p:cNvPr id="3" name="Zástupný symbol pro obsah 2"/>
          <p:cNvSpPr>
            <a:spLocks noGrp="1"/>
          </p:cNvSpPr>
          <p:nvPr>
            <p:ph sz="quarter" idx="1"/>
          </p:nvPr>
        </p:nvSpPr>
        <p:spPr>
          <a:xfrm>
            <a:off x="2164080" y="2075728"/>
            <a:ext cx="8503920" cy="4782272"/>
          </a:xfrm>
        </p:spPr>
        <p:txBody>
          <a:bodyPr>
            <a:normAutofit lnSpcReduction="10000"/>
          </a:bodyPr>
          <a:lstStyle/>
          <a:p>
            <a:pPr>
              <a:buNone/>
            </a:pPr>
            <a:r>
              <a:rPr lang="cs-CZ" dirty="0"/>
              <a:t>BIS JETZT</a:t>
            </a:r>
          </a:p>
          <a:p>
            <a:r>
              <a:rPr lang="de-DE" dirty="0"/>
              <a:t> das Bildungsziel des Studiums: </a:t>
            </a:r>
          </a:p>
          <a:p>
            <a:pPr algn="ctr">
              <a:buNone/>
            </a:pPr>
            <a:r>
              <a:rPr lang="de-DE" dirty="0">
                <a:solidFill>
                  <a:srgbClr val="FF0000"/>
                </a:solidFill>
              </a:rPr>
              <a:t>Lehrer-/innen einer Fremdsprache</a:t>
            </a:r>
          </a:p>
          <a:p>
            <a:r>
              <a:rPr lang="de-DE" dirty="0"/>
              <a:t>Der FSU: isoliert von anderen Fächern</a:t>
            </a:r>
          </a:p>
          <a:p>
            <a:pPr>
              <a:buNone/>
            </a:pPr>
            <a:r>
              <a:rPr lang="de-DE" dirty="0"/>
              <a:t>AB JETZT</a:t>
            </a:r>
          </a:p>
          <a:p>
            <a:r>
              <a:rPr lang="de-DE" dirty="0"/>
              <a:t>Das Bildungsziel: </a:t>
            </a:r>
          </a:p>
          <a:p>
            <a:pPr algn="ctr">
              <a:buNone/>
            </a:pPr>
            <a:r>
              <a:rPr lang="de-DE" dirty="0">
                <a:solidFill>
                  <a:srgbClr val="FF0000"/>
                </a:solidFill>
              </a:rPr>
              <a:t>Expertinnen für das Fremdsprachenlernen</a:t>
            </a:r>
          </a:p>
          <a:p>
            <a:r>
              <a:rPr lang="de-DE" dirty="0"/>
              <a:t>Der FSU: bei Schüler-/innen, die </a:t>
            </a:r>
            <a:r>
              <a:rPr lang="de-DE" i="1" u="sng" dirty="0"/>
              <a:t>mehrsprachig</a:t>
            </a:r>
            <a:r>
              <a:rPr lang="de-DE" dirty="0"/>
              <a:t> sind</a:t>
            </a:r>
          </a:p>
          <a:p>
            <a:r>
              <a:rPr lang="de-DE" dirty="0"/>
              <a:t>Im Falle D</a:t>
            </a:r>
            <a:r>
              <a:rPr lang="cs-CZ" dirty="0" err="1"/>
              <a:t>aF</a:t>
            </a:r>
            <a:r>
              <a:rPr lang="de-DE" dirty="0"/>
              <a:t>: Tertiärsprachendidaktik am Beispiel L1 Tschechisch, L2 Englisch, L3 Deutsch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4F888F-8D4D-45D7-A124-DA96D778C1BF}"/>
              </a:ext>
            </a:extLst>
          </p:cNvPr>
          <p:cNvSpPr>
            <a:spLocks noGrp="1"/>
          </p:cNvSpPr>
          <p:nvPr>
            <p:ph type="title"/>
          </p:nvPr>
        </p:nvSpPr>
        <p:spPr/>
        <p:txBody>
          <a:bodyPr/>
          <a:lstStyle/>
          <a:p>
            <a:r>
              <a:rPr lang="cs-CZ" dirty="0"/>
              <a:t>Literatur:</a:t>
            </a:r>
          </a:p>
        </p:txBody>
      </p:sp>
      <p:sp>
        <p:nvSpPr>
          <p:cNvPr id="3" name="Zástupný obsah 2">
            <a:extLst>
              <a:ext uri="{FF2B5EF4-FFF2-40B4-BE49-F238E27FC236}">
                <a16:creationId xmlns:a16="http://schemas.microsoft.com/office/drawing/2014/main" id="{00D76543-481C-4FEE-AAD0-95026D170D23}"/>
              </a:ext>
            </a:extLst>
          </p:cNvPr>
          <p:cNvSpPr>
            <a:spLocks noGrp="1"/>
          </p:cNvSpPr>
          <p:nvPr>
            <p:ph idx="1"/>
          </p:nvPr>
        </p:nvSpPr>
        <p:spPr/>
        <p:txBody>
          <a:bodyPr>
            <a:normAutofit fontScale="92500"/>
          </a:bodyPr>
          <a:lstStyle/>
          <a:p>
            <a:r>
              <a:rPr lang="de-DE" b="0" i="0" dirty="0">
                <a:solidFill>
                  <a:srgbClr val="000000"/>
                </a:solidFill>
                <a:effectLst/>
                <a:latin typeface="Times New Roman" panose="02020603050405020304" pitchFamily="18" charset="0"/>
              </a:rPr>
              <a:t>CHRIST, Herbert (2001): </a:t>
            </a:r>
            <a:r>
              <a:rPr lang="de-DE" b="0" i="1" dirty="0">
                <a:solidFill>
                  <a:srgbClr val="000000"/>
                </a:solidFill>
                <a:effectLst/>
                <a:latin typeface="Times New Roman" panose="02020603050405020304" pitchFamily="18" charset="0"/>
              </a:rPr>
              <a:t>Wie das Postulat der Erziehung zur Mehrsprachigkeit den Fremdsprachenunterricht insgesamt verändert. </a:t>
            </a:r>
            <a:r>
              <a:rPr lang="de-DE" b="0" i="0" dirty="0">
                <a:solidFill>
                  <a:srgbClr val="000000"/>
                </a:solidFill>
                <a:effectLst/>
                <a:latin typeface="Times New Roman" panose="02020603050405020304" pitchFamily="18" charset="0"/>
              </a:rPr>
              <a:t>Fachverband moderne Fremdsprachen, Landesverband Niedersachsen, </a:t>
            </a:r>
            <a:r>
              <a:rPr lang="de-DE" b="0" i="0" dirty="0" err="1">
                <a:solidFill>
                  <a:srgbClr val="000000"/>
                </a:solidFill>
                <a:effectLst/>
                <a:latin typeface="Times New Roman" panose="02020603050405020304" pitchFamily="18" charset="0"/>
              </a:rPr>
              <a:t>Mitteilungblatt</a:t>
            </a:r>
            <a:r>
              <a:rPr lang="de-DE" b="0" i="0" dirty="0">
                <a:solidFill>
                  <a:srgbClr val="000000"/>
                </a:solidFill>
                <a:effectLst/>
                <a:latin typeface="Times New Roman" panose="02020603050405020304" pitchFamily="18" charset="0"/>
              </a:rPr>
              <a:t> 2, S. 2-9.</a:t>
            </a:r>
            <a:endParaRPr lang="cs-CZ" b="0" i="0" dirty="0">
              <a:solidFill>
                <a:srgbClr val="000000"/>
              </a:solidFill>
              <a:effectLst/>
              <a:latin typeface="Times New Roman" panose="02020603050405020304" pitchFamily="18" charset="0"/>
            </a:endParaRPr>
          </a:p>
          <a:p>
            <a:r>
              <a:rPr lang="de-DE" b="0" i="0" dirty="0">
                <a:solidFill>
                  <a:srgbClr val="000000"/>
                </a:solidFill>
                <a:effectLst/>
                <a:latin typeface="Times New Roman" panose="02020603050405020304" pitchFamily="18" charset="0"/>
              </a:rPr>
              <a:t>WANDRUSZKA, Mario (1979): </a:t>
            </a:r>
            <a:r>
              <a:rPr lang="de-DE" b="0" i="1" dirty="0">
                <a:solidFill>
                  <a:srgbClr val="000000"/>
                </a:solidFill>
                <a:effectLst/>
                <a:latin typeface="Times New Roman" panose="02020603050405020304" pitchFamily="18" charset="0"/>
              </a:rPr>
              <a:t>Die Mehrsprachigkeit des Menschen. </a:t>
            </a:r>
            <a:r>
              <a:rPr lang="de-DE" b="0" i="0" dirty="0">
                <a:solidFill>
                  <a:srgbClr val="000000"/>
                </a:solidFill>
                <a:effectLst/>
                <a:latin typeface="Times New Roman" panose="02020603050405020304" pitchFamily="18" charset="0"/>
              </a:rPr>
              <a:t>München: Piper.</a:t>
            </a:r>
            <a:endParaRPr lang="cs-CZ" b="0" i="0" dirty="0">
              <a:solidFill>
                <a:srgbClr val="000000"/>
              </a:solidFill>
              <a:effectLst/>
              <a:latin typeface="Times New Roman" panose="02020603050405020304" pitchFamily="18" charset="0"/>
            </a:endParaRPr>
          </a:p>
          <a:p>
            <a:r>
              <a:rPr lang="cs-CZ" dirty="0" err="1">
                <a:solidFill>
                  <a:srgbClr val="000000"/>
                </a:solidFill>
                <a:latin typeface="Times New Roman" panose="02020603050405020304" pitchFamily="18" charset="0"/>
              </a:rPr>
              <a:t>Westkamp</a:t>
            </a:r>
            <a:r>
              <a:rPr lang="cs-CZ" dirty="0">
                <a:solidFill>
                  <a:srgbClr val="000000"/>
                </a:solidFill>
                <a:latin typeface="Times New Roman" panose="02020603050405020304" pitchFamily="18" charset="0"/>
              </a:rPr>
              <a:t>, Ralf (2007): </a:t>
            </a:r>
            <a:r>
              <a:rPr lang="cs-CZ" i="1" dirty="0" err="1">
                <a:solidFill>
                  <a:srgbClr val="000000"/>
                </a:solidFill>
                <a:latin typeface="Times New Roman" panose="02020603050405020304" pitchFamily="18" charset="0"/>
              </a:rPr>
              <a:t>Mehrsprachigkeit</a:t>
            </a:r>
            <a:r>
              <a:rPr lang="cs-CZ" i="1" dirty="0">
                <a:solidFill>
                  <a:srgbClr val="000000"/>
                </a:solidFill>
                <a:latin typeface="Times New Roman" panose="02020603050405020304" pitchFamily="18" charset="0"/>
              </a:rPr>
              <a:t>.</a:t>
            </a:r>
            <a:r>
              <a:rPr lang="cs-CZ" dirty="0">
                <a:solidFill>
                  <a:srgbClr val="000000"/>
                </a:solidFill>
                <a:latin typeface="Times New Roman" panose="02020603050405020304" pitchFamily="18" charset="0"/>
              </a:rPr>
              <a:t> </a:t>
            </a:r>
            <a:r>
              <a:rPr lang="cs-CZ" dirty="0" err="1">
                <a:solidFill>
                  <a:srgbClr val="000000"/>
                </a:solidFill>
                <a:latin typeface="Times New Roman" panose="02020603050405020304" pitchFamily="18" charset="0"/>
              </a:rPr>
              <a:t>Bildungshaus</a:t>
            </a:r>
            <a:r>
              <a:rPr lang="cs-CZ" dirty="0">
                <a:solidFill>
                  <a:srgbClr val="000000"/>
                </a:solidFill>
                <a:latin typeface="Times New Roman" panose="02020603050405020304" pitchFamily="18" charset="0"/>
              </a:rPr>
              <a:t>: </a:t>
            </a:r>
            <a:r>
              <a:rPr lang="cs-CZ" dirty="0" err="1">
                <a:solidFill>
                  <a:srgbClr val="000000"/>
                </a:solidFill>
                <a:latin typeface="Times New Roman" panose="02020603050405020304" pitchFamily="18" charset="0"/>
              </a:rPr>
              <a:t>Diesterweg</a:t>
            </a:r>
            <a:r>
              <a:rPr lang="cs-CZ" dirty="0">
                <a:solidFill>
                  <a:srgbClr val="000000"/>
                </a:solidFill>
                <a:latin typeface="Times New Roman" panose="02020603050405020304" pitchFamily="18" charset="0"/>
              </a:rPr>
              <a:t>.</a:t>
            </a:r>
          </a:p>
          <a:p>
            <a:r>
              <a:rPr lang="cs-CZ" dirty="0" err="1">
                <a:solidFill>
                  <a:srgbClr val="000000"/>
                </a:solidFill>
                <a:latin typeface="Times New Roman" panose="02020603050405020304" pitchFamily="18" charset="0"/>
              </a:rPr>
              <a:t>Hufeisen</a:t>
            </a:r>
            <a:r>
              <a:rPr lang="cs-CZ" dirty="0">
                <a:solidFill>
                  <a:srgbClr val="000000"/>
                </a:solidFill>
                <a:latin typeface="Times New Roman" panose="02020603050405020304" pitchFamily="18" charset="0"/>
              </a:rPr>
              <a:t>, </a:t>
            </a:r>
            <a:r>
              <a:rPr lang="cs-CZ" dirty="0" err="1">
                <a:solidFill>
                  <a:srgbClr val="000000"/>
                </a:solidFill>
                <a:latin typeface="Times New Roman" panose="02020603050405020304" pitchFamily="18" charset="0"/>
              </a:rPr>
              <a:t>Britta</a:t>
            </a:r>
            <a:r>
              <a:rPr lang="cs-CZ" dirty="0">
                <a:solidFill>
                  <a:srgbClr val="000000"/>
                </a:solidFill>
                <a:latin typeface="Times New Roman" panose="02020603050405020304" pitchFamily="18" charset="0"/>
              </a:rPr>
              <a:t> (2010): </a:t>
            </a:r>
            <a:r>
              <a:rPr lang="de-DE" i="1" dirty="0">
                <a:solidFill>
                  <a:srgbClr val="000000"/>
                </a:solidFill>
                <a:latin typeface="Times New Roman" panose="02020603050405020304" pitchFamily="18" charset="0"/>
              </a:rPr>
              <a:t>Theoretische Fundierung multiplen Sprachenlernens – Faktorenmodell 2.0 </a:t>
            </a:r>
            <a:r>
              <a:rPr lang="de-DE" dirty="0">
                <a:solidFill>
                  <a:srgbClr val="000000"/>
                </a:solidFill>
                <a:latin typeface="Times New Roman" panose="02020603050405020304" pitchFamily="18" charset="0"/>
              </a:rPr>
              <a:t>in Jahrbuch Deutsch als Fremdsprache 36 </a:t>
            </a:r>
            <a:endParaRPr lang="cs-CZ" dirty="0">
              <a:solidFill>
                <a:srgbClr val="000000"/>
              </a:solidFill>
              <a:latin typeface="Times New Roman" panose="02020603050405020304" pitchFamily="18" charset="0"/>
            </a:endParaRPr>
          </a:p>
          <a:p>
            <a:r>
              <a:rPr lang="cs-CZ" sz="2600" dirty="0" err="1"/>
              <a:t>Garcia</a:t>
            </a:r>
            <a:r>
              <a:rPr lang="cs-CZ" sz="2600" dirty="0"/>
              <a:t>, </a:t>
            </a:r>
            <a:r>
              <a:rPr lang="cs-CZ" sz="2600" dirty="0" err="1"/>
              <a:t>Ofelia</a:t>
            </a:r>
            <a:r>
              <a:rPr lang="cs-CZ" sz="2600" dirty="0"/>
              <a:t> (2013): </a:t>
            </a:r>
            <a:r>
              <a:rPr lang="cs-CZ" sz="2600" i="1" dirty="0" err="1"/>
              <a:t>Translanguaging</a:t>
            </a:r>
            <a:r>
              <a:rPr lang="cs-CZ" sz="2600" i="1" dirty="0"/>
              <a:t>. </a:t>
            </a:r>
            <a:r>
              <a:rPr lang="cs-CZ" sz="2600" dirty="0" err="1"/>
              <a:t>Palgrave</a:t>
            </a:r>
            <a:r>
              <a:rPr lang="cs-CZ" sz="2600" dirty="0"/>
              <a:t> </a:t>
            </a:r>
            <a:r>
              <a:rPr lang="cs-CZ" sz="2600" dirty="0" err="1"/>
              <a:t>Macmillan</a:t>
            </a:r>
            <a:r>
              <a:rPr lang="cs-CZ" sz="2600" dirty="0"/>
              <a:t>.</a:t>
            </a:r>
          </a:p>
        </p:txBody>
      </p:sp>
    </p:spTree>
    <p:extLst>
      <p:ext uri="{BB962C8B-B14F-4D97-AF65-F5344CB8AC3E}">
        <p14:creationId xmlns:p14="http://schemas.microsoft.com/office/powerpoint/2010/main" val="2564800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de-DE" dirty="0"/>
          </a:p>
        </p:txBody>
      </p:sp>
      <p:sp>
        <p:nvSpPr>
          <p:cNvPr id="3" name="Zástupný symbol pro obsah 2"/>
          <p:cNvSpPr>
            <a:spLocks noGrp="1"/>
          </p:cNvSpPr>
          <p:nvPr>
            <p:ph sz="quarter" idx="1"/>
          </p:nvPr>
        </p:nvSpPr>
        <p:spPr/>
        <p:txBody>
          <a:bodyPr/>
          <a:lstStyle/>
          <a:p>
            <a:pPr>
              <a:buNone/>
            </a:pPr>
            <a:endParaRPr lang="cs-CZ" dirty="0"/>
          </a:p>
          <a:p>
            <a:endParaRPr lang="cs-CZ" dirty="0"/>
          </a:p>
          <a:p>
            <a:r>
              <a:rPr lang="de-DE" dirty="0"/>
              <a:t>Vielen Dank für Ihre Aufmerksamkeit</a:t>
            </a:r>
          </a:p>
          <a:p>
            <a:r>
              <a:rPr lang="en-US" dirty="0"/>
              <a:t>Thank you very much for your attention</a:t>
            </a:r>
          </a:p>
          <a:p>
            <a:r>
              <a:rPr lang="en-US" dirty="0" err="1"/>
              <a:t>Dziękuję</a:t>
            </a:r>
            <a:r>
              <a:rPr lang="en-US" dirty="0"/>
              <a:t> za </a:t>
            </a:r>
            <a:r>
              <a:rPr lang="en-US" dirty="0" err="1"/>
              <a:t>uwagę</a:t>
            </a:r>
            <a:endParaRPr lang="en-US" dirty="0"/>
          </a:p>
          <a:p>
            <a:r>
              <a:rPr lang="cs-CZ" dirty="0"/>
              <a:t>Děkuji Vám za pozornost</a:t>
            </a:r>
          </a:p>
          <a:p>
            <a:r>
              <a:rPr lang="it-IT" dirty="0"/>
              <a:t>Grazie per l´attenzione</a:t>
            </a:r>
          </a:p>
        </p:txBody>
      </p:sp>
      <p:sp>
        <p:nvSpPr>
          <p:cNvPr id="4" name="Veselý obličej 3"/>
          <p:cNvSpPr/>
          <p:nvPr/>
        </p:nvSpPr>
        <p:spPr>
          <a:xfrm>
            <a:off x="7176120" y="4149080"/>
            <a:ext cx="2160240" cy="194421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8B8FFB-EF35-47A5-9F7A-14AB38B7C5DE}"/>
              </a:ext>
            </a:extLst>
          </p:cNvPr>
          <p:cNvSpPr>
            <a:spLocks noGrp="1"/>
          </p:cNvSpPr>
          <p:nvPr>
            <p:ph type="title"/>
          </p:nvPr>
        </p:nvSpPr>
        <p:spPr/>
        <p:txBody>
          <a:bodyPr>
            <a:normAutofit fontScale="90000"/>
          </a:bodyPr>
          <a:lstStyle/>
          <a:p>
            <a:r>
              <a:rPr lang="de-DE" dirty="0"/>
              <a:t>Mehrsprachigkeit als Herausforderung des Fremdsprachenunterrichts in Europa</a:t>
            </a:r>
            <a:endParaRPr lang="cs-CZ" dirty="0"/>
          </a:p>
        </p:txBody>
      </p:sp>
      <p:sp>
        <p:nvSpPr>
          <p:cNvPr id="3" name="Zástupný obsah 2">
            <a:extLst>
              <a:ext uri="{FF2B5EF4-FFF2-40B4-BE49-F238E27FC236}">
                <a16:creationId xmlns:a16="http://schemas.microsoft.com/office/drawing/2014/main" id="{5705B1EC-CE9A-413C-A55A-3D6107EB1B6D}"/>
              </a:ext>
            </a:extLst>
          </p:cNvPr>
          <p:cNvSpPr>
            <a:spLocks noGrp="1"/>
          </p:cNvSpPr>
          <p:nvPr>
            <p:ph idx="1"/>
          </p:nvPr>
        </p:nvSpPr>
        <p:spPr/>
        <p:txBody>
          <a:bodyPr>
            <a:normAutofit fontScale="92500" lnSpcReduction="20000"/>
          </a:bodyPr>
          <a:lstStyle/>
          <a:p>
            <a:pPr marL="365760" marR="0" lvl="0" indent="-256032" algn="l" defTabSz="914400" rtl="0" eaLnBrk="1" fontAlgn="auto" latinLnBrk="0" hangingPunct="1">
              <a:lnSpc>
                <a:spcPct val="100000"/>
              </a:lnSpc>
              <a:spcBef>
                <a:spcPts val="300"/>
              </a:spcBef>
              <a:spcAft>
                <a:spcPts val="0"/>
              </a:spcAft>
              <a:buClr>
                <a:srgbClr val="A04DA3"/>
              </a:buClr>
              <a:buSzTx/>
              <a:buFont typeface="Georgia"/>
              <a:buChar char="•"/>
              <a:tabLst/>
              <a:defRPr/>
            </a:pPr>
            <a:r>
              <a:rPr kumimoji="0" lang="de-DE" sz="2600" b="0" i="0" u="none" strike="noStrike" kern="1200" cap="none" spc="0" normalizeH="0" baseline="0" noProof="0" dirty="0">
                <a:ln>
                  <a:noFill/>
                </a:ln>
                <a:solidFill>
                  <a:prstClr val="black"/>
                </a:solidFill>
                <a:effectLst/>
                <a:uLnTx/>
                <a:uFillTx/>
                <a:latin typeface="Georgia"/>
                <a:ea typeface="+mn-ea"/>
                <a:cs typeface="+mn-cs"/>
              </a:rPr>
              <a:t>Das Ziel : Mehrsprachigkeit der EU-Bürger</a:t>
            </a:r>
            <a:endParaRPr kumimoji="0" lang="cs-CZ" sz="2600" b="0" i="0" u="none" strike="noStrike" kern="1200" cap="none" spc="0" normalizeH="0" baseline="0" noProof="0" dirty="0">
              <a:ln>
                <a:noFill/>
              </a:ln>
              <a:solidFill>
                <a:prstClr val="black"/>
              </a:solidFill>
              <a:effectLst/>
              <a:uLnTx/>
              <a:uFillTx/>
              <a:latin typeface="Georgia"/>
              <a:ea typeface="+mn-ea"/>
              <a:cs typeface="+mn-cs"/>
            </a:endParaRPr>
          </a:p>
          <a:p>
            <a:pPr marL="365760" marR="0" lvl="0" indent="-256032" algn="l" defTabSz="914400" rtl="0" eaLnBrk="1" fontAlgn="auto" latinLnBrk="0" hangingPunct="1">
              <a:lnSpc>
                <a:spcPct val="100000"/>
              </a:lnSpc>
              <a:spcBef>
                <a:spcPts val="300"/>
              </a:spcBef>
              <a:spcAft>
                <a:spcPts val="0"/>
              </a:spcAft>
              <a:buClr>
                <a:srgbClr val="A04DA3"/>
              </a:buClr>
              <a:buSzTx/>
              <a:buFont typeface="Georgia"/>
              <a:buNone/>
              <a:tabLst/>
              <a:defRPr/>
            </a:pPr>
            <a:endParaRPr kumimoji="0" lang="cs-CZ" sz="2600" b="0" i="0" u="none" strike="noStrike" kern="1200" cap="none" spc="0" normalizeH="0" baseline="0" noProof="0" dirty="0">
              <a:ln>
                <a:noFill/>
              </a:ln>
              <a:solidFill>
                <a:prstClr val="black"/>
              </a:solidFill>
              <a:effectLst/>
              <a:uLnTx/>
              <a:uFillTx/>
              <a:latin typeface="Georgia"/>
              <a:ea typeface="+mn-ea"/>
              <a:cs typeface="+mn-cs"/>
            </a:endParaRPr>
          </a:p>
          <a:p>
            <a:pPr marL="365760" marR="0" lvl="0" indent="-256032" algn="l" defTabSz="914400" rtl="0" eaLnBrk="1" fontAlgn="auto" latinLnBrk="0" hangingPunct="1">
              <a:lnSpc>
                <a:spcPct val="100000"/>
              </a:lnSpc>
              <a:spcBef>
                <a:spcPts val="300"/>
              </a:spcBef>
              <a:spcAft>
                <a:spcPts val="0"/>
              </a:spcAft>
              <a:buClr>
                <a:srgbClr val="A04DA3"/>
              </a:buClr>
              <a:buSzTx/>
              <a:buFont typeface="Georgia"/>
              <a:buChar char="•"/>
              <a:tabLst/>
              <a:defRPr/>
            </a:pPr>
            <a:r>
              <a:rPr kumimoji="0" lang="de-DE" sz="2800" b="0" i="0" u="none" strike="noStrike" kern="1200" cap="none" spc="0" normalizeH="0" baseline="0" noProof="0" dirty="0">
                <a:ln>
                  <a:noFill/>
                </a:ln>
                <a:solidFill>
                  <a:prstClr val="black"/>
                </a:solidFill>
                <a:effectLst/>
                <a:uLnTx/>
                <a:uFillTx/>
                <a:latin typeface="Georgia"/>
                <a:ea typeface="+mn-ea"/>
                <a:cs typeface="+mn-cs"/>
              </a:rPr>
              <a:t>Empfehlungen vom Europarat (2002):</a:t>
            </a:r>
          </a:p>
          <a:p>
            <a:pPr marL="365760" marR="0" lvl="0" indent="-256032" algn="l" defTabSz="914400" rtl="0" eaLnBrk="1" fontAlgn="auto" latinLnBrk="0" hangingPunct="1">
              <a:lnSpc>
                <a:spcPct val="100000"/>
              </a:lnSpc>
              <a:spcBef>
                <a:spcPts val="300"/>
              </a:spcBef>
              <a:spcAft>
                <a:spcPts val="0"/>
              </a:spcAft>
              <a:buClr>
                <a:srgbClr val="A04DA3"/>
              </a:buClr>
              <a:buSzTx/>
              <a:buFont typeface="Georgia"/>
              <a:buNone/>
              <a:tabLst/>
              <a:defRPr/>
            </a:pPr>
            <a:r>
              <a:rPr kumimoji="0" lang="de-DE" sz="2800" b="0" i="0" u="none" strike="noStrike" kern="1200" cap="none" spc="0" normalizeH="0" baseline="0" noProof="0" dirty="0">
                <a:ln>
                  <a:noFill/>
                </a:ln>
                <a:solidFill>
                  <a:prstClr val="black"/>
                </a:solidFill>
                <a:effectLst/>
                <a:uLnTx/>
                <a:uFillTx/>
                <a:latin typeface="Georgia"/>
                <a:ea typeface="+mn-ea"/>
                <a:cs typeface="+mn-cs"/>
              </a:rPr>
              <a:t>	</a:t>
            </a:r>
            <a:r>
              <a:rPr kumimoji="0" lang="cs-CZ" sz="2800" b="0" i="0" u="none" strike="noStrike" kern="1200" cap="none" spc="0" normalizeH="0" baseline="0" noProof="0" dirty="0">
                <a:ln>
                  <a:noFill/>
                </a:ln>
                <a:solidFill>
                  <a:prstClr val="black"/>
                </a:solidFill>
                <a:effectLst/>
                <a:uLnTx/>
                <a:uFillTx/>
                <a:latin typeface="Georgia"/>
                <a:ea typeface="+mn-ea"/>
                <a:cs typeface="+mn-cs"/>
              </a:rPr>
              <a:t>	</a:t>
            </a:r>
            <a:r>
              <a:rPr kumimoji="0" lang="de-DE" sz="2800" b="0" i="0" u="none" strike="noStrike" kern="1200" cap="none" spc="0" normalizeH="0" baseline="0" noProof="0" dirty="0">
                <a:ln>
                  <a:noFill/>
                </a:ln>
                <a:solidFill>
                  <a:prstClr val="black"/>
                </a:solidFill>
                <a:effectLst/>
                <a:uLnTx/>
                <a:uFillTx/>
                <a:latin typeface="Georgia"/>
                <a:ea typeface="+mn-ea"/>
                <a:cs typeface="+mn-cs"/>
              </a:rPr>
              <a:t>- bessere Kenntnis moderner Fremdsprachen</a:t>
            </a:r>
          </a:p>
          <a:p>
            <a:pPr>
              <a:buClr>
                <a:srgbClr val="A04DA3"/>
              </a:buClr>
              <a:buNone/>
              <a:defRPr/>
            </a:pPr>
            <a:r>
              <a:rPr kumimoji="0" lang="de-DE" sz="2800" b="0" i="0" u="none" strike="noStrike" kern="1200" cap="none" spc="0" normalizeH="0" baseline="0" noProof="0" dirty="0">
                <a:ln>
                  <a:noFill/>
                </a:ln>
                <a:solidFill>
                  <a:prstClr val="black"/>
                </a:solidFill>
                <a:effectLst/>
                <a:uLnTx/>
                <a:uFillTx/>
                <a:latin typeface="Georgia"/>
                <a:ea typeface="+mn-ea"/>
                <a:cs typeface="+mn-cs"/>
              </a:rPr>
              <a:t>	</a:t>
            </a:r>
            <a:r>
              <a:rPr kumimoji="0" lang="cs-CZ" sz="2800" b="0" i="0" u="none" strike="noStrike" kern="1200" cap="none" spc="0" normalizeH="0" baseline="0" noProof="0" dirty="0">
                <a:ln>
                  <a:noFill/>
                </a:ln>
                <a:solidFill>
                  <a:prstClr val="black"/>
                </a:solidFill>
                <a:effectLst/>
                <a:uLnTx/>
                <a:uFillTx/>
                <a:latin typeface="Georgia"/>
                <a:ea typeface="+mn-ea"/>
                <a:cs typeface="+mn-cs"/>
              </a:rPr>
              <a:t>	</a:t>
            </a:r>
            <a:r>
              <a:rPr kumimoji="0" lang="de-DE" sz="2800" b="0" i="0" u="none" strike="noStrike" kern="1200" cap="none" spc="0" normalizeH="0" baseline="0" noProof="0" dirty="0">
                <a:ln>
                  <a:noFill/>
                </a:ln>
                <a:solidFill>
                  <a:prstClr val="black"/>
                </a:solidFill>
                <a:effectLst/>
                <a:uLnTx/>
                <a:uFillTx/>
                <a:latin typeface="Georgia"/>
                <a:ea typeface="+mn-ea"/>
                <a:cs typeface="+mn-cs"/>
              </a:rPr>
              <a:t>- Vielfalt von Sprachen und </a:t>
            </a:r>
            <a:r>
              <a:rPr lang="de-DE" dirty="0">
                <a:solidFill>
                  <a:prstClr val="black"/>
                </a:solidFill>
              </a:rPr>
              <a:t>Kulturen schützen </a:t>
            </a:r>
            <a:r>
              <a:rPr lang="de-DE" sz="1900" dirty="0">
                <a:solidFill>
                  <a:prstClr val="black"/>
                </a:solidFill>
              </a:rPr>
              <a:t>(vgl. GERR, 2000,s. 17)</a:t>
            </a:r>
          </a:p>
          <a:p>
            <a:pPr marL="365760" marR="0" lvl="0" indent="-256032" algn="l" defTabSz="914400" rtl="0" eaLnBrk="1" fontAlgn="auto" latinLnBrk="0" hangingPunct="1">
              <a:lnSpc>
                <a:spcPct val="100000"/>
              </a:lnSpc>
              <a:spcBef>
                <a:spcPts val="300"/>
              </a:spcBef>
              <a:spcAft>
                <a:spcPts val="0"/>
              </a:spcAft>
              <a:buClr>
                <a:srgbClr val="A04DA3"/>
              </a:buClr>
              <a:buSzTx/>
              <a:buFont typeface="Georgia"/>
              <a:buNone/>
              <a:tabLst/>
              <a:defRPr/>
            </a:pPr>
            <a:endParaRPr kumimoji="0" lang="de-DE" sz="2800" b="0" i="0" u="none" strike="noStrike" kern="1200" cap="none" spc="0" normalizeH="0" baseline="0" noProof="0" dirty="0">
              <a:ln>
                <a:noFill/>
              </a:ln>
              <a:solidFill>
                <a:prstClr val="black"/>
              </a:solidFill>
              <a:effectLst/>
              <a:uLnTx/>
              <a:uFillTx/>
              <a:latin typeface="Georgia"/>
              <a:ea typeface="+mn-ea"/>
              <a:cs typeface="+mn-cs"/>
            </a:endParaRPr>
          </a:p>
          <a:p>
            <a:pPr marL="365760" marR="0" lvl="0" indent="-256032" algn="l" defTabSz="914400" rtl="0" eaLnBrk="1" fontAlgn="auto" latinLnBrk="0" hangingPunct="1">
              <a:lnSpc>
                <a:spcPct val="100000"/>
              </a:lnSpc>
              <a:spcBef>
                <a:spcPts val="300"/>
              </a:spcBef>
              <a:spcAft>
                <a:spcPts val="0"/>
              </a:spcAft>
              <a:buClr>
                <a:srgbClr val="A04DA3"/>
              </a:buClr>
              <a:buSzTx/>
              <a:buFont typeface="Georgia"/>
              <a:buNone/>
              <a:tabLst/>
              <a:defRPr/>
            </a:pPr>
            <a:r>
              <a:rPr kumimoji="0" lang="de-DE" sz="2800" b="0" i="0" u="none" strike="noStrike" kern="1200" cap="none" spc="0" normalizeH="0" baseline="0" noProof="0" dirty="0">
                <a:ln>
                  <a:noFill/>
                </a:ln>
                <a:solidFill>
                  <a:prstClr val="black"/>
                </a:solidFill>
                <a:effectLst/>
                <a:uLnTx/>
                <a:uFillTx/>
                <a:latin typeface="Georgia"/>
                <a:ea typeface="+mn-ea"/>
                <a:cs typeface="+mn-cs"/>
              </a:rPr>
              <a:t>- </a:t>
            </a:r>
            <a:r>
              <a:rPr kumimoji="0" lang="de-DE" sz="2800" b="1" i="0" u="none" strike="noStrike" kern="1200" cap="none" spc="0" normalizeH="0" baseline="0" noProof="0" dirty="0">
                <a:ln>
                  <a:noFill/>
                </a:ln>
                <a:solidFill>
                  <a:prstClr val="black"/>
                </a:solidFill>
                <a:effectLst/>
                <a:uLnTx/>
                <a:uFillTx/>
                <a:latin typeface="Georgia"/>
                <a:ea typeface="+mn-ea"/>
                <a:cs typeface="+mn-cs"/>
              </a:rPr>
              <a:t>die Sprachkenntnisse sind integriert und unterstützen sich gegenseitig</a:t>
            </a:r>
          </a:p>
          <a:p>
            <a:pPr marL="365760" marR="0" lvl="0" indent="-256032" algn="l" defTabSz="914400" rtl="0" eaLnBrk="1" fontAlgn="auto" latinLnBrk="0" hangingPunct="1">
              <a:lnSpc>
                <a:spcPct val="100000"/>
              </a:lnSpc>
              <a:spcBef>
                <a:spcPts val="300"/>
              </a:spcBef>
              <a:spcAft>
                <a:spcPts val="0"/>
              </a:spcAft>
              <a:buClr>
                <a:srgbClr val="A04DA3"/>
              </a:buClr>
              <a:buSzTx/>
              <a:buFont typeface="Georgia"/>
              <a:buNone/>
              <a:tabLst/>
              <a:defRPr/>
            </a:pPr>
            <a:endParaRPr kumimoji="0" lang="de-DE" sz="2600" b="0" i="0" u="none" strike="noStrike" kern="1200" cap="none" spc="0" normalizeH="0" baseline="0" noProof="0" dirty="0">
              <a:ln>
                <a:noFill/>
              </a:ln>
              <a:solidFill>
                <a:prstClr val="black"/>
              </a:solidFill>
              <a:effectLst/>
              <a:uLnTx/>
              <a:uFillTx/>
              <a:latin typeface="Georgia"/>
              <a:ea typeface="+mn-ea"/>
              <a:cs typeface="+mn-cs"/>
            </a:endParaRPr>
          </a:p>
          <a:p>
            <a:pPr marL="365760" marR="0" lvl="0" indent="-256032" algn="l" defTabSz="914400" rtl="0" eaLnBrk="1" fontAlgn="auto" latinLnBrk="0" hangingPunct="1">
              <a:lnSpc>
                <a:spcPct val="100000"/>
              </a:lnSpc>
              <a:spcBef>
                <a:spcPts val="300"/>
              </a:spcBef>
              <a:spcAft>
                <a:spcPts val="0"/>
              </a:spcAft>
              <a:buClr>
                <a:srgbClr val="A04DA3"/>
              </a:buClr>
              <a:buSzTx/>
              <a:buFont typeface="Georgia"/>
              <a:buChar char="•"/>
              <a:tabLst/>
              <a:defRPr/>
            </a:pPr>
            <a:r>
              <a:rPr kumimoji="0" lang="de-DE" sz="2600" b="0" i="1" u="none" strike="noStrike" kern="1200" cap="none" spc="0" normalizeH="0" baseline="0" noProof="0" dirty="0">
                <a:ln>
                  <a:noFill/>
                </a:ln>
                <a:solidFill>
                  <a:prstClr val="black"/>
                </a:solidFill>
                <a:effectLst/>
                <a:uLnTx/>
                <a:uFillTx/>
                <a:latin typeface="Georgia"/>
                <a:ea typeface="+mn-ea"/>
                <a:cs typeface="+mn-cs"/>
              </a:rPr>
              <a:t>	Jeder Bürger Europas sollte neben seiner Muttersprache zwei weitere europäische Sprachen beherrschen.</a:t>
            </a:r>
            <a:endParaRPr kumimoji="0" lang="cs-CZ" sz="2600" b="0" i="1" u="none" strike="noStrike" kern="1200" cap="none" spc="0" normalizeH="0" baseline="0" noProof="0" dirty="0">
              <a:ln>
                <a:noFill/>
              </a:ln>
              <a:solidFill>
                <a:prstClr val="black"/>
              </a:solidFill>
              <a:effectLst/>
              <a:uLnTx/>
              <a:uFillTx/>
              <a:latin typeface="Georgia"/>
              <a:ea typeface="+mn-ea"/>
              <a:cs typeface="+mn-cs"/>
            </a:endParaRPr>
          </a:p>
          <a:p>
            <a:pPr marL="365760" marR="0" lvl="0" indent="-256032" algn="l" defTabSz="914400" rtl="0" eaLnBrk="1" fontAlgn="auto" latinLnBrk="0" hangingPunct="1">
              <a:lnSpc>
                <a:spcPct val="100000"/>
              </a:lnSpc>
              <a:spcBef>
                <a:spcPts val="300"/>
              </a:spcBef>
              <a:spcAft>
                <a:spcPts val="0"/>
              </a:spcAft>
              <a:buClr>
                <a:srgbClr val="A04DA3"/>
              </a:buClr>
              <a:buSzTx/>
              <a:buFont typeface="Georgia"/>
              <a:buNone/>
              <a:tabLst/>
              <a:defRPr/>
            </a:pPr>
            <a:r>
              <a:rPr kumimoji="0" lang="cs-CZ" sz="1700" b="0" u="none" strike="noStrike" kern="1200" cap="none" spc="0" normalizeH="0" baseline="0" noProof="0" dirty="0">
                <a:ln>
                  <a:noFill/>
                </a:ln>
                <a:solidFill>
                  <a:prstClr val="black"/>
                </a:solidFill>
                <a:effectLst/>
                <a:uLnTx/>
                <a:uFillTx/>
                <a:latin typeface="Georgia"/>
                <a:ea typeface="+mn-ea"/>
                <a:cs typeface="+mn-cs"/>
              </a:rPr>
              <a:t>(</a:t>
            </a:r>
            <a:r>
              <a:rPr kumimoji="0" lang="de-DE" sz="1700" b="0" u="none" strike="noStrike" kern="1200" cap="none" spc="0" normalizeH="0" baseline="0" noProof="0" dirty="0">
                <a:ln>
                  <a:noFill/>
                </a:ln>
                <a:solidFill>
                  <a:prstClr val="black"/>
                </a:solidFill>
                <a:effectLst/>
                <a:uLnTx/>
                <a:uFillTx/>
                <a:latin typeface="Georgia"/>
                <a:ea typeface="+mn-ea"/>
                <a:cs typeface="+mn-cs"/>
              </a:rPr>
              <a:t>Europäische Kommission 2006)</a:t>
            </a:r>
            <a:endParaRPr lang="cs-CZ" sz="1700" dirty="0"/>
          </a:p>
        </p:txBody>
      </p:sp>
    </p:spTree>
    <p:extLst>
      <p:ext uri="{BB962C8B-B14F-4D97-AF65-F5344CB8AC3E}">
        <p14:creationId xmlns:p14="http://schemas.microsoft.com/office/powerpoint/2010/main" val="3172627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Mehrsprachigkeit</a:t>
            </a:r>
            <a:r>
              <a:rPr lang="cs-CZ" dirty="0"/>
              <a:t>: </a:t>
            </a:r>
            <a:r>
              <a:rPr lang="cs-CZ" dirty="0" err="1"/>
              <a:t>was</a:t>
            </a:r>
            <a:r>
              <a:rPr lang="cs-CZ" dirty="0"/>
              <a:t> </a:t>
            </a:r>
            <a:r>
              <a:rPr lang="cs-CZ" dirty="0" err="1"/>
              <a:t>ist</a:t>
            </a:r>
            <a:r>
              <a:rPr lang="cs-CZ" dirty="0"/>
              <a:t> </a:t>
            </a:r>
            <a:r>
              <a:rPr lang="cs-CZ" dirty="0" err="1"/>
              <a:t>das</a:t>
            </a:r>
            <a:r>
              <a:rPr lang="cs-CZ" dirty="0"/>
              <a:t>?</a:t>
            </a:r>
            <a:endParaRPr lang="de-DE" dirty="0"/>
          </a:p>
        </p:txBody>
      </p:sp>
      <p:sp>
        <p:nvSpPr>
          <p:cNvPr id="3" name="Zástupný symbol pro obsah 2"/>
          <p:cNvSpPr>
            <a:spLocks noGrp="1"/>
          </p:cNvSpPr>
          <p:nvPr>
            <p:ph idx="1"/>
          </p:nvPr>
        </p:nvSpPr>
        <p:spPr>
          <a:xfrm>
            <a:off x="1981200" y="2132856"/>
            <a:ext cx="8229600" cy="4725144"/>
          </a:xfrm>
        </p:spPr>
        <p:txBody>
          <a:bodyPr>
            <a:normAutofit fontScale="55000" lnSpcReduction="20000"/>
          </a:bodyPr>
          <a:lstStyle/>
          <a:p>
            <a:r>
              <a:rPr lang="de-DE" dirty="0"/>
              <a:t>die Fähigkeit eines Menschen, mehr als eine Sprache zu sprechen (Multilingualismus). </a:t>
            </a:r>
            <a:r>
              <a:rPr lang="cs-CZ" dirty="0"/>
              <a:t>Bilingvismus (</a:t>
            </a:r>
            <a:r>
              <a:rPr lang="cs-CZ" dirty="0" err="1"/>
              <a:t>zwei</a:t>
            </a:r>
            <a:r>
              <a:rPr lang="cs-CZ" dirty="0"/>
              <a:t> </a:t>
            </a:r>
            <a:r>
              <a:rPr lang="cs-CZ" dirty="0" err="1"/>
              <a:t>Muttersprachler</a:t>
            </a:r>
            <a:r>
              <a:rPr lang="cs-CZ" dirty="0"/>
              <a:t> in </a:t>
            </a:r>
            <a:r>
              <a:rPr lang="cs-CZ" dirty="0" err="1"/>
              <a:t>einer</a:t>
            </a:r>
            <a:r>
              <a:rPr lang="cs-CZ" dirty="0"/>
              <a:t> Person) x </a:t>
            </a:r>
            <a:r>
              <a:rPr lang="cs-CZ" dirty="0" err="1"/>
              <a:t>Mehrsprachigkeit</a:t>
            </a:r>
            <a:r>
              <a:rPr lang="cs-CZ" dirty="0"/>
              <a:t> (</a:t>
            </a:r>
            <a:r>
              <a:rPr lang="cs-CZ" dirty="0" err="1"/>
              <a:t>ein</a:t>
            </a:r>
            <a:r>
              <a:rPr lang="cs-CZ" dirty="0"/>
              <a:t> </a:t>
            </a:r>
            <a:r>
              <a:rPr lang="cs-CZ" dirty="0" err="1"/>
              <a:t>mehrsprachiger</a:t>
            </a:r>
            <a:r>
              <a:rPr lang="cs-CZ" dirty="0"/>
              <a:t> </a:t>
            </a:r>
            <a:r>
              <a:rPr lang="cs-CZ" dirty="0" err="1"/>
              <a:t>Mensch</a:t>
            </a:r>
            <a:r>
              <a:rPr lang="cs-CZ" dirty="0"/>
              <a:t> </a:t>
            </a:r>
            <a:r>
              <a:rPr lang="cs-CZ" dirty="0" err="1"/>
              <a:t>bedient</a:t>
            </a:r>
            <a:r>
              <a:rPr lang="cs-CZ" dirty="0"/>
              <a:t> </a:t>
            </a:r>
            <a:r>
              <a:rPr lang="cs-CZ" dirty="0" err="1"/>
              <a:t>sich</a:t>
            </a:r>
            <a:r>
              <a:rPr lang="cs-CZ" dirty="0"/>
              <a:t> </a:t>
            </a:r>
            <a:r>
              <a:rPr lang="cs-CZ" dirty="0" err="1"/>
              <a:t>mehrerer</a:t>
            </a:r>
            <a:r>
              <a:rPr lang="cs-CZ" dirty="0"/>
              <a:t> </a:t>
            </a:r>
            <a:r>
              <a:rPr lang="cs-CZ" dirty="0" err="1"/>
              <a:t>Sprachen</a:t>
            </a:r>
            <a:r>
              <a:rPr lang="cs-CZ" dirty="0"/>
              <a:t> </a:t>
            </a:r>
            <a:r>
              <a:rPr lang="cs-CZ" dirty="0" err="1"/>
              <a:t>abhängig</a:t>
            </a:r>
            <a:r>
              <a:rPr lang="cs-CZ" dirty="0"/>
              <a:t> </a:t>
            </a:r>
            <a:r>
              <a:rPr lang="cs-CZ" dirty="0" err="1"/>
              <a:t>vom</a:t>
            </a:r>
            <a:r>
              <a:rPr lang="cs-CZ" dirty="0"/>
              <a:t> Kontext, in dem </a:t>
            </a:r>
            <a:r>
              <a:rPr lang="cs-CZ" dirty="0" err="1"/>
              <a:t>diese</a:t>
            </a:r>
            <a:r>
              <a:rPr lang="cs-CZ" dirty="0"/>
              <a:t> </a:t>
            </a:r>
            <a:r>
              <a:rPr lang="cs-CZ" dirty="0" err="1"/>
              <a:t>Sprache</a:t>
            </a:r>
            <a:r>
              <a:rPr lang="cs-CZ" dirty="0"/>
              <a:t> </a:t>
            </a:r>
            <a:r>
              <a:rPr lang="cs-CZ" dirty="0" err="1"/>
              <a:t>verwendet</a:t>
            </a:r>
            <a:r>
              <a:rPr lang="cs-CZ" dirty="0"/>
              <a:t> </a:t>
            </a:r>
            <a:r>
              <a:rPr lang="cs-CZ" dirty="0" err="1"/>
              <a:t>wird</a:t>
            </a:r>
            <a:r>
              <a:rPr lang="cs-CZ" sz="2300" dirty="0"/>
              <a:t>. </a:t>
            </a:r>
            <a:r>
              <a:rPr lang="cs-CZ" sz="2300" dirty="0" err="1"/>
              <a:t>vgl</a:t>
            </a:r>
            <a:r>
              <a:rPr lang="cs-CZ" sz="2300" dirty="0"/>
              <a:t>. </a:t>
            </a:r>
            <a:r>
              <a:rPr lang="cs-CZ" sz="2300" dirty="0" err="1"/>
              <a:t>Weskamp</a:t>
            </a:r>
            <a:r>
              <a:rPr lang="cs-CZ" dirty="0"/>
              <a:t>, </a:t>
            </a:r>
            <a:r>
              <a:rPr lang="cs-CZ" sz="2300" dirty="0"/>
              <a:t>2007</a:t>
            </a:r>
            <a:r>
              <a:rPr lang="cs-CZ" dirty="0"/>
              <a:t>)</a:t>
            </a:r>
          </a:p>
          <a:p>
            <a:r>
              <a:rPr lang="cs-CZ" dirty="0"/>
              <a:t>Christ (2001): </a:t>
            </a:r>
            <a:r>
              <a:rPr lang="de-DE" dirty="0"/>
              <a:t>"Mehrsprachig ist eine Person, die in mehreren Sprachen die Schwelle in andere Sprachhäuser zu überschreiten gelernt hat."</a:t>
            </a:r>
            <a:endParaRPr lang="cs-CZ" dirty="0"/>
          </a:p>
          <a:p>
            <a:pPr marL="109728" indent="0">
              <a:buNone/>
            </a:pPr>
            <a:endParaRPr lang="de-DE" dirty="0"/>
          </a:p>
          <a:p>
            <a:r>
              <a:rPr lang="de-DE" dirty="0"/>
              <a:t>die Geltung oder verbreitete Anwendung mehrerer Sprachen in einer Gesellschaft, einem Sprachgebiet</a:t>
            </a:r>
            <a:r>
              <a:rPr lang="cs-CZ" dirty="0"/>
              <a:t> </a:t>
            </a:r>
            <a:r>
              <a:rPr lang="de-DE" dirty="0"/>
              <a:t>oder einem Staat </a:t>
            </a:r>
            <a:endParaRPr lang="cs-CZ" dirty="0"/>
          </a:p>
          <a:p>
            <a:endParaRPr lang="de-DE" dirty="0"/>
          </a:p>
          <a:p>
            <a:r>
              <a:rPr lang="de-DE" dirty="0"/>
              <a:t>die Verwendung mehrerer Sprachen, um Informationen für eine möglichst große Zahl Individuen unterschiedlicher Sprachen zugänglich zu machen, etwa auf Schildern, Hinweistafeln, Produktbeschriftungen, in Bedienungsanleitungen sowie auf Webseiten oder in Computerprogrammen. </a:t>
            </a:r>
          </a:p>
          <a:p>
            <a:pPr>
              <a:buNone/>
            </a:pPr>
            <a:endParaRPr lang="cs-CZ" dirty="0"/>
          </a:p>
          <a:p>
            <a:pPr>
              <a:buNone/>
            </a:pPr>
            <a:r>
              <a:rPr lang="de-DE" dirty="0"/>
              <a:t>Die Begriffe werden in alltäglicher Anwendung nicht immer klar</a:t>
            </a:r>
            <a:r>
              <a:rPr lang="cs-CZ" dirty="0"/>
              <a:t> </a:t>
            </a:r>
            <a:r>
              <a:rPr lang="de-DE" dirty="0"/>
              <a:t>unterschieden, sind in wissenschaftlichen Disziplinen jedoch genau und einander ausschließend definiert. </a:t>
            </a:r>
          </a:p>
          <a:p>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ACDEF8-4F14-46B9-B865-80633F9249BC}"/>
              </a:ext>
            </a:extLst>
          </p:cNvPr>
          <p:cNvSpPr>
            <a:spLocks noGrp="1"/>
          </p:cNvSpPr>
          <p:nvPr>
            <p:ph type="title"/>
          </p:nvPr>
        </p:nvSpPr>
        <p:spPr/>
        <p:txBody>
          <a:bodyPr/>
          <a:lstStyle/>
          <a:p>
            <a:r>
              <a:rPr lang="cs-CZ" dirty="0" err="1"/>
              <a:t>zusammenhängende</a:t>
            </a:r>
            <a:r>
              <a:rPr lang="cs-CZ" dirty="0"/>
              <a:t> </a:t>
            </a:r>
            <a:r>
              <a:rPr lang="cs-CZ" dirty="0" err="1"/>
              <a:t>Begriffe</a:t>
            </a:r>
            <a:endParaRPr lang="cs-CZ" dirty="0"/>
          </a:p>
        </p:txBody>
      </p:sp>
      <p:sp>
        <p:nvSpPr>
          <p:cNvPr id="3" name="Zástupný obsah 2">
            <a:extLst>
              <a:ext uri="{FF2B5EF4-FFF2-40B4-BE49-F238E27FC236}">
                <a16:creationId xmlns:a16="http://schemas.microsoft.com/office/drawing/2014/main" id="{9B251469-462D-4677-8CC9-AF42BAE82A1D}"/>
              </a:ext>
            </a:extLst>
          </p:cNvPr>
          <p:cNvSpPr>
            <a:spLocks noGrp="1"/>
          </p:cNvSpPr>
          <p:nvPr>
            <p:ph idx="1"/>
          </p:nvPr>
        </p:nvSpPr>
        <p:spPr/>
        <p:txBody>
          <a:bodyPr>
            <a:normAutofit fontScale="85000" lnSpcReduction="20000"/>
          </a:bodyPr>
          <a:lstStyle/>
          <a:p>
            <a:r>
              <a:rPr lang="cs-CZ" dirty="0" err="1"/>
              <a:t>Metasprachliche</a:t>
            </a:r>
            <a:r>
              <a:rPr lang="cs-CZ" dirty="0"/>
              <a:t> </a:t>
            </a:r>
            <a:r>
              <a:rPr lang="cs-CZ" dirty="0" err="1"/>
              <a:t>und</a:t>
            </a:r>
            <a:r>
              <a:rPr lang="cs-CZ" dirty="0"/>
              <a:t> </a:t>
            </a:r>
            <a:r>
              <a:rPr lang="cs-CZ" dirty="0" err="1"/>
              <a:t>metakommunikative</a:t>
            </a:r>
            <a:r>
              <a:rPr lang="cs-CZ" dirty="0"/>
              <a:t> </a:t>
            </a:r>
            <a:r>
              <a:rPr lang="cs-CZ" dirty="0" err="1"/>
              <a:t>Fähigkeiten</a:t>
            </a:r>
            <a:endParaRPr lang="cs-CZ" dirty="0"/>
          </a:p>
          <a:p>
            <a:r>
              <a:rPr lang="cs-CZ" dirty="0" err="1"/>
              <a:t>Transferfähigkeit</a:t>
            </a:r>
            <a:endParaRPr lang="cs-CZ" dirty="0"/>
          </a:p>
          <a:p>
            <a:r>
              <a:rPr lang="cs-CZ" dirty="0" err="1"/>
              <a:t>Herkunftssprachenunterricht</a:t>
            </a:r>
            <a:r>
              <a:rPr lang="cs-CZ" dirty="0"/>
              <a:t>: </a:t>
            </a:r>
            <a:r>
              <a:rPr lang="de-DE" dirty="0"/>
              <a:t>vorhandene Sprachfähigkeiten ausbauen und unterstützen</a:t>
            </a:r>
            <a:endParaRPr lang="cs-CZ" dirty="0"/>
          </a:p>
          <a:p>
            <a:r>
              <a:rPr lang="de-DE" dirty="0"/>
              <a:t>unterstützend beim Erwerb der Schul- und Bildungssprache</a:t>
            </a:r>
            <a:endParaRPr lang="cs-CZ" dirty="0"/>
          </a:p>
          <a:p>
            <a:r>
              <a:rPr lang="cs-CZ" dirty="0" err="1"/>
              <a:t>Sprachsensibler</a:t>
            </a:r>
            <a:r>
              <a:rPr lang="cs-CZ" dirty="0"/>
              <a:t> </a:t>
            </a:r>
            <a:r>
              <a:rPr lang="cs-CZ" dirty="0" err="1"/>
              <a:t>Unterricht</a:t>
            </a:r>
            <a:endParaRPr lang="cs-CZ" dirty="0"/>
          </a:p>
          <a:p>
            <a:r>
              <a:rPr lang="de-DE" dirty="0"/>
              <a:t>Herkunftssprache als Arbeits- und Denksprache (</a:t>
            </a:r>
            <a:r>
              <a:rPr lang="cs-CZ" dirty="0" err="1"/>
              <a:t>im</a:t>
            </a:r>
            <a:r>
              <a:rPr lang="cs-CZ" dirty="0"/>
              <a:t> </a:t>
            </a:r>
            <a:r>
              <a:rPr lang="cs-CZ" dirty="0" err="1"/>
              <a:t>Unterricht</a:t>
            </a:r>
            <a:r>
              <a:rPr lang="cs-CZ" dirty="0"/>
              <a:t>)</a:t>
            </a:r>
          </a:p>
          <a:p>
            <a:r>
              <a:rPr lang="cs-CZ" dirty="0" err="1"/>
              <a:t>Translinguale</a:t>
            </a:r>
            <a:r>
              <a:rPr lang="cs-CZ" dirty="0"/>
              <a:t> </a:t>
            </a:r>
            <a:r>
              <a:rPr lang="cs-CZ" dirty="0" err="1"/>
              <a:t>Praktiken</a:t>
            </a:r>
            <a:r>
              <a:rPr lang="cs-CZ" dirty="0"/>
              <a:t> </a:t>
            </a:r>
            <a:r>
              <a:rPr lang="cs-CZ" sz="1600" dirty="0"/>
              <a:t>(</a:t>
            </a:r>
            <a:r>
              <a:rPr lang="cs-CZ" sz="1600" dirty="0" err="1"/>
              <a:t>Roll</a:t>
            </a:r>
            <a:r>
              <a:rPr lang="cs-CZ" sz="1600" dirty="0"/>
              <a:t>, </a:t>
            </a:r>
            <a:r>
              <a:rPr lang="cs-CZ" sz="1600" dirty="0" err="1"/>
              <a:t>Gürsoy</a:t>
            </a:r>
            <a:r>
              <a:rPr lang="cs-CZ" sz="1600" dirty="0"/>
              <a:t>, </a:t>
            </a:r>
            <a:r>
              <a:rPr lang="cs-CZ" sz="1600" dirty="0" err="1"/>
              <a:t>Boubakri</a:t>
            </a:r>
            <a:r>
              <a:rPr lang="cs-CZ" sz="1600" dirty="0"/>
              <a:t> 2016)</a:t>
            </a:r>
          </a:p>
          <a:p>
            <a:r>
              <a:rPr lang="cs-CZ" dirty="0" err="1"/>
              <a:t>Translanguaging</a:t>
            </a:r>
            <a:r>
              <a:rPr lang="cs-CZ" dirty="0"/>
              <a:t> </a:t>
            </a:r>
          </a:p>
          <a:p>
            <a:r>
              <a:rPr lang="de-DE" dirty="0"/>
              <a:t>Language Awareness</a:t>
            </a:r>
            <a:r>
              <a:rPr lang="cs-CZ" dirty="0"/>
              <a:t>: g</a:t>
            </a:r>
            <a:r>
              <a:rPr lang="de-DE" dirty="0" err="1"/>
              <a:t>anzheitlicher</a:t>
            </a:r>
            <a:r>
              <a:rPr lang="de-DE" dirty="0"/>
              <a:t> Blick auf Sprache und Sprachgebrauch in mehrsprachigen</a:t>
            </a:r>
            <a:r>
              <a:rPr lang="cs-CZ" dirty="0"/>
              <a:t> </a:t>
            </a:r>
            <a:r>
              <a:rPr lang="cs-CZ" dirty="0" err="1"/>
              <a:t>Gesellschaften</a:t>
            </a:r>
            <a:endParaRPr lang="cs-CZ" dirty="0"/>
          </a:p>
          <a:p>
            <a:r>
              <a:rPr lang="de-DE" dirty="0" err="1"/>
              <a:t>Interkomprehensionsdidaktik</a:t>
            </a:r>
            <a:endParaRPr lang="cs-CZ" dirty="0"/>
          </a:p>
          <a:p>
            <a:r>
              <a:rPr lang="de-DE" dirty="0"/>
              <a:t>Gesamtsprachencurriculum (Hufeisen 2011)</a:t>
            </a:r>
          </a:p>
        </p:txBody>
      </p:sp>
    </p:spTree>
    <p:extLst>
      <p:ext uri="{BB962C8B-B14F-4D97-AF65-F5344CB8AC3E}">
        <p14:creationId xmlns:p14="http://schemas.microsoft.com/office/powerpoint/2010/main" val="1254244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6A7665-1A6F-4B28-80E7-41B61C8992BA}"/>
              </a:ext>
            </a:extLst>
          </p:cNvPr>
          <p:cNvSpPr>
            <a:spLocks noGrp="1"/>
          </p:cNvSpPr>
          <p:nvPr>
            <p:ph type="title"/>
          </p:nvPr>
        </p:nvSpPr>
        <p:spPr/>
        <p:txBody>
          <a:bodyPr/>
          <a:lstStyle/>
          <a:p>
            <a:r>
              <a:rPr lang="cs-CZ" dirty="0" err="1"/>
              <a:t>Translanguaging</a:t>
            </a:r>
            <a:endParaRPr lang="cs-CZ" dirty="0"/>
          </a:p>
        </p:txBody>
      </p:sp>
      <p:sp>
        <p:nvSpPr>
          <p:cNvPr id="3" name="Zástupný obsah 2">
            <a:extLst>
              <a:ext uri="{FF2B5EF4-FFF2-40B4-BE49-F238E27FC236}">
                <a16:creationId xmlns:a16="http://schemas.microsoft.com/office/drawing/2014/main" id="{C87FE0ED-EBD9-40A9-9C98-F9F40AD64EAF}"/>
              </a:ext>
            </a:extLst>
          </p:cNvPr>
          <p:cNvSpPr>
            <a:spLocks noGrp="1"/>
          </p:cNvSpPr>
          <p:nvPr>
            <p:ph idx="1"/>
          </p:nvPr>
        </p:nvSpPr>
        <p:spPr/>
        <p:txBody>
          <a:bodyPr/>
          <a:lstStyle/>
          <a:p>
            <a:r>
              <a:rPr lang="de-DE" dirty="0" err="1"/>
              <a:t>Translangu</a:t>
            </a:r>
            <a:r>
              <a:rPr lang="cs-CZ" dirty="0"/>
              <a:t>a</a:t>
            </a:r>
            <a:r>
              <a:rPr lang="de-DE" dirty="0"/>
              <a:t>ging ist sowohl ein theoretischer Ansatz als auch eine pädagogische Praxis, die das Potenzial hat, die Ausbildung von zweisprachigen Schülern zu verändern. </a:t>
            </a:r>
            <a:r>
              <a:rPr lang="de-DE" dirty="0" err="1"/>
              <a:t>Translanguaging</a:t>
            </a:r>
            <a:r>
              <a:rPr lang="de-DE" dirty="0"/>
              <a:t> beruht auf einem kreativen und kritischen Prozess, in dem mehrsprachige Menschen ihre Sprache und andere Ressourcen auf dynamische, flexible, multimodale, semiotische und zielgerichtete Weise nutzen (García, 2020). </a:t>
            </a:r>
            <a:endParaRPr lang="cs-CZ" dirty="0"/>
          </a:p>
        </p:txBody>
      </p:sp>
    </p:spTree>
    <p:extLst>
      <p:ext uri="{BB962C8B-B14F-4D97-AF65-F5344CB8AC3E}">
        <p14:creationId xmlns:p14="http://schemas.microsoft.com/office/powerpoint/2010/main" val="3088007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143000"/>
            <a:ext cx="8229600" cy="917848"/>
          </a:xfrm>
        </p:spPr>
        <p:txBody>
          <a:bodyPr>
            <a:normAutofit fontScale="90000"/>
          </a:bodyPr>
          <a:lstStyle/>
          <a:p>
            <a:r>
              <a:rPr lang="de-DE" dirty="0"/>
              <a:t>Womit beschäftigt sich Tertiärsprachendidaktik</a:t>
            </a:r>
          </a:p>
        </p:txBody>
      </p:sp>
      <p:sp>
        <p:nvSpPr>
          <p:cNvPr id="3" name="Zástupný symbol pro obsah 2"/>
          <p:cNvSpPr>
            <a:spLocks noGrp="1"/>
          </p:cNvSpPr>
          <p:nvPr>
            <p:ph idx="1"/>
          </p:nvPr>
        </p:nvSpPr>
        <p:spPr/>
        <p:txBody>
          <a:bodyPr>
            <a:normAutofit/>
          </a:bodyPr>
          <a:lstStyle/>
          <a:p>
            <a:r>
              <a:rPr lang="de-DE" dirty="0"/>
              <a:t>Englisch als erste Fremdsprache und Deutsch als Folgefremdsprache</a:t>
            </a:r>
            <a:r>
              <a:rPr lang="cs-CZ" dirty="0"/>
              <a:t>: </a:t>
            </a:r>
          </a:p>
          <a:p>
            <a:br>
              <a:rPr lang="de-DE" dirty="0"/>
            </a:br>
            <a:r>
              <a:rPr lang="de-DE" dirty="0"/>
              <a:t>„Wie kann man das sprachliche Wissen und die Sprachlernerfahrungen, die Schüler von ihrer Muttersprache und dem Erlernen der ersten Fremdsprache her schon mitbringen, im Unterricht der Folgefremdsprachen so nutzbar machen, dass diese effizienter gelernt werden?“</a:t>
            </a:r>
            <a:br>
              <a:rPr lang="de-DE" dirty="0"/>
            </a:br>
            <a:r>
              <a:rPr lang="de-DE" dirty="0"/>
              <a:t>(Neuner, 2003)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Unterrichtspraxis</a:t>
            </a:r>
            <a:endParaRPr lang="de-DE" dirty="0"/>
          </a:p>
        </p:txBody>
      </p:sp>
      <p:sp>
        <p:nvSpPr>
          <p:cNvPr id="3" name="Zástupný symbol pro obsah 2"/>
          <p:cNvSpPr>
            <a:spLocks noGrp="1"/>
          </p:cNvSpPr>
          <p:nvPr>
            <p:ph idx="1"/>
          </p:nvPr>
        </p:nvSpPr>
        <p:spPr/>
        <p:txBody>
          <a:bodyPr/>
          <a:lstStyle/>
          <a:p>
            <a:endParaRPr lang="cs-CZ" dirty="0"/>
          </a:p>
          <a:p>
            <a:r>
              <a:rPr lang="de-DE" dirty="0"/>
              <a:t>„Die Lektionen in der Schule fokussieren auf die formale Behandlung der Sprache, Entwicklung der Kenntnisse in einer bestimmten Zielsprache, fördern gar nicht</a:t>
            </a:r>
            <a:r>
              <a:rPr lang="cs-CZ" dirty="0"/>
              <a:t>:</a:t>
            </a:r>
            <a:r>
              <a:rPr lang="de-DE" dirty="0"/>
              <a:t> </a:t>
            </a:r>
            <a:endParaRPr lang="cs-CZ" dirty="0"/>
          </a:p>
          <a:p>
            <a:r>
              <a:rPr lang="de-DE" dirty="0"/>
              <a:t>die Entwicklung von und die Reflexion über ein mehrsprachiges Repertoire. „ </a:t>
            </a:r>
            <a:endParaRPr lang="cs-CZ" dirty="0"/>
          </a:p>
          <a:p>
            <a:pPr>
              <a:buNone/>
            </a:pPr>
            <a:endParaRPr lang="cs-CZ" dirty="0"/>
          </a:p>
          <a:p>
            <a:pPr>
              <a:buNone/>
            </a:pPr>
            <a:r>
              <a:rPr lang="de-DE" dirty="0"/>
              <a:t>(</a:t>
            </a:r>
            <a:r>
              <a:rPr lang="de-DE" sz="2000" dirty="0" err="1"/>
              <a:t>Werlen</a:t>
            </a:r>
            <a:r>
              <a:rPr lang="de-DE" sz="2000" dirty="0"/>
              <a:t> 2010</a:t>
            </a:r>
            <a:r>
              <a:rPr lang="cs-CZ" sz="2000" dirty="0"/>
              <a:t>)</a:t>
            </a:r>
          </a:p>
          <a:p>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Lernen</a:t>
            </a:r>
            <a:r>
              <a:rPr lang="de-DE" dirty="0"/>
              <a:t>-Erwerb</a:t>
            </a:r>
            <a:r>
              <a:rPr lang="cs-CZ" dirty="0"/>
              <a:t> der L1</a:t>
            </a:r>
            <a:endParaRPr lang="de-DE" dirty="0"/>
          </a:p>
        </p:txBody>
      </p:sp>
      <p:sp>
        <p:nvSpPr>
          <p:cNvPr id="3" name="Zástupný symbol pro obsah 2"/>
          <p:cNvSpPr>
            <a:spLocks noGrp="1"/>
          </p:cNvSpPr>
          <p:nvPr>
            <p:ph idx="1"/>
          </p:nvPr>
        </p:nvSpPr>
        <p:spPr/>
        <p:txBody>
          <a:bodyPr>
            <a:normAutofit/>
          </a:bodyPr>
          <a:lstStyle/>
          <a:p>
            <a:r>
              <a:rPr lang="de-DE" dirty="0"/>
              <a:t>Das Faktorenmodell von Britta Hufeisen (20</a:t>
            </a:r>
            <a:r>
              <a:rPr lang="cs-CZ" dirty="0"/>
              <a:t>10</a:t>
            </a:r>
            <a:r>
              <a:rPr lang="de-DE" dirty="0"/>
              <a:t>) verdeutlicht die Unterschiede beim Lernen einer Tertiärsprache (L3):</a:t>
            </a:r>
            <a:endParaRPr lang="cs-CZ" dirty="0"/>
          </a:p>
          <a:p>
            <a:r>
              <a:rPr lang="de-DE" b="1" dirty="0"/>
              <a:t>Erwerb der  L1</a:t>
            </a:r>
            <a:r>
              <a:rPr lang="de-DE" dirty="0"/>
              <a:t>: </a:t>
            </a:r>
            <a:endParaRPr lang="cs-CZ" dirty="0"/>
          </a:p>
          <a:p>
            <a:r>
              <a:rPr lang="de-DE" u="sng" dirty="0"/>
              <a:t>Neurophysiologische Faktoren:</a:t>
            </a:r>
            <a:r>
              <a:rPr lang="de-DE" dirty="0"/>
              <a:t> wie</a:t>
            </a:r>
            <a:r>
              <a:rPr lang="de-DE" u="sng" dirty="0"/>
              <a:t> </a:t>
            </a:r>
            <a:r>
              <a:rPr lang="de-DE" dirty="0"/>
              <a:t>erwerbsfähig ist der Lerner</a:t>
            </a:r>
            <a:endParaRPr lang="cs-CZ" dirty="0"/>
          </a:p>
          <a:p>
            <a:r>
              <a:rPr lang="de-DE" u="sng" dirty="0"/>
              <a:t>Lernexterne Faktoren</a:t>
            </a:r>
            <a:r>
              <a:rPr lang="de-DE" dirty="0"/>
              <a:t>:  Art und Umfang des Inputs (wie oft, wie viele Stunden, Kontakt mit L1-Muttersprachlern u. a.); </a:t>
            </a:r>
            <a:endParaRPr lang="cs-CZ" dirty="0"/>
          </a:p>
          <a:p>
            <a:pPr marL="109728" indent="0">
              <a:buNone/>
            </a:pP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Lernen</a:t>
            </a:r>
            <a:r>
              <a:rPr lang="cs-CZ" dirty="0"/>
              <a:t> der L2</a:t>
            </a:r>
            <a:endParaRPr lang="de-DE" dirty="0"/>
          </a:p>
        </p:txBody>
      </p:sp>
      <p:sp>
        <p:nvSpPr>
          <p:cNvPr id="3" name="Zástupný symbol pro obsah 2"/>
          <p:cNvSpPr>
            <a:spLocks noGrp="1"/>
          </p:cNvSpPr>
          <p:nvPr>
            <p:ph idx="1"/>
          </p:nvPr>
        </p:nvSpPr>
        <p:spPr/>
        <p:txBody>
          <a:bodyPr>
            <a:normAutofit/>
          </a:bodyPr>
          <a:lstStyle/>
          <a:p>
            <a:r>
              <a:rPr lang="de-DE" b="1" dirty="0"/>
              <a:t>Lernen der L2 </a:t>
            </a:r>
            <a:r>
              <a:rPr lang="de-DE" dirty="0"/>
              <a:t>(z.B. Englisch)</a:t>
            </a:r>
            <a:endParaRPr lang="cs-CZ" dirty="0"/>
          </a:p>
          <a:p>
            <a:r>
              <a:rPr lang="de-DE" u="sng" dirty="0"/>
              <a:t>Emotionale Faktoren</a:t>
            </a:r>
            <a:r>
              <a:rPr lang="cs-CZ" u="sng" dirty="0"/>
              <a:t>: </a:t>
            </a:r>
            <a:r>
              <a:rPr lang="de-DE" dirty="0"/>
              <a:t>Motivation, Lernangst</a:t>
            </a:r>
            <a:r>
              <a:rPr lang="cs-CZ" dirty="0"/>
              <a:t>, </a:t>
            </a:r>
            <a:r>
              <a:rPr lang="de-DE" dirty="0"/>
              <a:t>Einstellungen zu der Sprache und der zielsprachigen Kultur, zum Sprachenlernen allgemein, </a:t>
            </a:r>
            <a:r>
              <a:rPr lang="de-DE" dirty="0">
                <a:solidFill>
                  <a:prstClr val="black"/>
                </a:solidFill>
              </a:rPr>
              <a:t>Lerntradition: Auswendig oder kommunikativ, Lernumwelt</a:t>
            </a:r>
            <a:endParaRPr lang="cs-CZ" dirty="0"/>
          </a:p>
          <a:p>
            <a:r>
              <a:rPr lang="de-DE" u="sng" dirty="0"/>
              <a:t>Kognitive Faktoren: </a:t>
            </a:r>
            <a:r>
              <a:rPr lang="de-DE" dirty="0"/>
              <a:t>Sprachbewusstsein, metalinguistisches Bewusstsein, Lernbewusstsein </a:t>
            </a:r>
            <a:endParaRPr lang="cs-CZ" dirty="0"/>
          </a:p>
          <a:p>
            <a:r>
              <a:rPr lang="de-DE" u="sng" dirty="0"/>
              <a:t>Linguistische Faktoren: </a:t>
            </a:r>
            <a:r>
              <a:rPr lang="de-DE" dirty="0"/>
              <a:t>linguistische Sachverhalte aus der Perspektive des Lerners und Vergleich mit der L1.</a:t>
            </a:r>
          </a:p>
          <a:p>
            <a:endParaRPr lang="de-DE"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1064</Words>
  <Application>Microsoft Office PowerPoint</Application>
  <PresentationFormat>Širokoúhlá obrazovka</PresentationFormat>
  <Paragraphs>104</Paragraphs>
  <Slides>17</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Calibri</vt:lpstr>
      <vt:lpstr>Georgia</vt:lpstr>
      <vt:lpstr>Times New Roman</vt:lpstr>
      <vt:lpstr>Trebuchet MS</vt:lpstr>
      <vt:lpstr>Wingdings 2</vt:lpstr>
      <vt:lpstr>Urbanistický</vt:lpstr>
      <vt:lpstr>      Mehrsprachigkeit als Herausforderung im DaF-Unterricht in Tschechien  Alice Brychová</vt:lpstr>
      <vt:lpstr>Mehrsprachigkeit als Herausforderung des Fremdsprachenunterrichts in Europa</vt:lpstr>
      <vt:lpstr>Mehrsprachigkeit: was ist das?</vt:lpstr>
      <vt:lpstr>zusammenhängende Begriffe</vt:lpstr>
      <vt:lpstr>Translanguaging</vt:lpstr>
      <vt:lpstr>Womit beschäftigt sich Tertiärsprachendidaktik</vt:lpstr>
      <vt:lpstr>Unterrichtspraxis</vt:lpstr>
      <vt:lpstr>Lernen-Erwerb der L1</vt:lpstr>
      <vt:lpstr>Lernen der L2</vt:lpstr>
      <vt:lpstr>Lernen der L3</vt:lpstr>
      <vt:lpstr>Erweiterung des Sprachbewusstseins - deklaratives sprachliches Wissen</vt:lpstr>
      <vt:lpstr>Erweiterung des kulturellen Wissens:  Interkulturelles Lernen</vt:lpstr>
      <vt:lpstr>Entfaltung des Sprachlernbewusstseins- prozedurales Wissen </vt:lpstr>
      <vt:lpstr>Methodische Grundlagen/Prinzipien für Deutsch nach Englisch</vt:lpstr>
      <vt:lpstr>Fremdsprachenlehrer/innenausbildung</vt:lpstr>
      <vt:lpstr>Literatur:</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DaF-Szenarien in mehrsprachigen Lerngruppen in Tschechien  Alice Brychová</dc:title>
  <dc:creator>Alice Brychová</dc:creator>
  <cp:lastModifiedBy>Alice Brychová</cp:lastModifiedBy>
  <cp:revision>12</cp:revision>
  <dcterms:created xsi:type="dcterms:W3CDTF">2020-09-15T15:24:45Z</dcterms:created>
  <dcterms:modified xsi:type="dcterms:W3CDTF">2021-09-16T16:20:24Z</dcterms:modified>
</cp:coreProperties>
</file>