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37" r:id="rId3"/>
    <p:sldId id="338" r:id="rId4"/>
    <p:sldId id="339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E9386-267E-4BCB-84B7-BC12BE4D3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DC0264-5EB1-462E-968A-E6A1EB2DF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30FD28-78FC-4964-BA62-B1EE229E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83CCE7-C2F0-402F-9489-242BE4BA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DD8985-8EF3-4DE2-8A7D-8CF3323D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24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B152B-F32A-421A-9B80-AEE302503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E5A19A-FC38-45A1-B6CA-03642CB8C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7D5E33-F146-46AD-BB65-FD40EA80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461B83-4FCA-4EBE-8F0C-1CCBE430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9E5C42-192E-4E0B-90D8-7BCB5A0F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02D235A-75C6-4ED9-9155-208B2163F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96E3A6-2EFA-4667-8C4A-925663C60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257770-1C84-45A7-9196-1908E21F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1874C7-7C07-45D0-9A2F-48FA12F9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C0A7B6-6086-4666-AA2F-E2D4BA81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3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2031C-628F-4FE0-AB53-90143053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218FC-489D-4CC3-BA26-517528115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1DDDB6-9FA3-45CB-9702-225E7A7F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1B5D1A-3738-43AC-9DE6-2172E0E9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F07828-674C-4160-9803-35229C29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77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B2CEC-2943-440A-8587-087D9AE7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D03CB0-9F4A-4DF9-975D-DE08E1191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078CC6-310B-4B31-9098-1E947C56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C7EC99-266C-4D44-9220-987D92E6B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F90DF-DEDE-46B1-8093-2D2182E2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1DCED-4A8A-4075-9B6E-E41CB5E9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7DAC5-17EE-4DC7-9D2D-6D190CB06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58BABF-6D9F-4E67-9648-08045FC4B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2DF97-1794-44D7-BE5F-D791366C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6C90D4-31E6-4756-BAA2-E0DF1CF9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859A10-D7AD-4BA7-A328-74B6471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4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A57F2-52E5-4273-810A-0C8131EDA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906D7C-B7DA-4901-80F8-50A2128AC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47C0D2-8CC7-4204-B0B7-262251E05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C82C4D-F489-46D8-AA38-7121B894F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AE109-CE13-447A-9709-EBD4028D4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F040F7-BAD2-49B1-BA14-501A58E3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754FC6-292D-4BE7-A0AE-8E53F4D9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25B7A8-1BA0-4274-9E95-B7C1ACFC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1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38B5A-FA5E-405D-8164-497E71A4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C7C316-9F6F-42F7-98B0-19C9F01E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B8E2DD-4C92-45D1-907F-76D0930C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FC3C58-8E2E-45AD-8681-9482274A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52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89D906-B76F-4505-9414-B2E598D1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1BC9DF2-293B-48F7-AA83-BEE7C5D2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C33BE9-660C-4C70-A151-A583F295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43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2DAB5-976C-47B7-92E8-247BA8E7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70F97-C057-41BE-85D0-20F8AFACF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B19F19-D566-484A-888D-5A5B0FE83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F59D17-20DC-4E74-AEA2-B7506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82DC37-6FB5-414A-A96F-D04D5248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785F92-5FF0-4C0F-BC01-023C28AE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8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17073-D724-4F78-9F3E-DD00D742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10DA7B-7538-4026-8693-520CCDB15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F57239-35BC-4D88-976A-691079A39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7FE4E3-2E62-4F0A-B394-89C96B8E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F95B77-942F-406A-97A8-E4ACA65F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E84A2D-B748-416C-95B9-2C90158E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15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47DA1F-3FB8-4C4E-974A-377DC5A8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629380-3226-4831-B010-17B7E5B91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3EF9CB-CC45-477B-81EB-8F171D8D2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EF770-CE2D-4783-957A-0E528650DEC6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29BDED-4025-40BD-9361-25FF01BA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AB7354-E15C-4F98-8B51-E5CF30DAE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830D5-0B2F-4BD3-A60B-C98757411F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9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Large confetti">
            <a:extLst>
              <a:ext uri="{FF2B5EF4-FFF2-40B4-BE49-F238E27FC236}">
                <a16:creationId xmlns:a16="http://schemas.microsoft.com/office/drawing/2014/main" id="{B417433C-4BB0-428F-96BD-EA3215482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0D6B428-0794-4D3F-AC72-97A797076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4" y="2708275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jako projev  moderního státu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 Psané dokumenty „základního práva“ se objevují od 17. st.: 1634 - Švédsko, 1653 - Anglie.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Vznikají i jako analogie k přírodovědnému pokroku – racionální přístup se uplatňuje i ve společenských vědách a ústava vyjadřuje uplatnění společenských zákonitostí.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Funkce ústavy jako společenské smlouvy samotných občanů, kteří si ji sami schvalují.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Dělba moci pro institucionální záruku svobody jednotlivce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9460" name="Text Box 26">
            <a:extLst>
              <a:ext uri="{FF2B5EF4-FFF2-40B4-BE49-F238E27FC236}">
                <a16:creationId xmlns:a16="http://schemas.microsoft.com/office/drawing/2014/main" id="{C05DD538-99E5-426D-AFBB-0C4B85E47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9461" name="Text Box 27">
            <a:extLst>
              <a:ext uri="{FF2B5EF4-FFF2-40B4-BE49-F238E27FC236}">
                <a16:creationId xmlns:a16="http://schemas.microsoft.com/office/drawing/2014/main" id="{ACBE5AAD-8E83-4E10-AC0D-FBA78BC61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Large confetti">
            <a:extLst>
              <a:ext uri="{FF2B5EF4-FFF2-40B4-BE49-F238E27FC236}">
                <a16:creationId xmlns:a16="http://schemas.microsoft.com/office/drawing/2014/main" id="{C3ED8486-E568-432A-AB74-F573133D6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372D84D-F068-428F-92CF-28F7BFD36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35342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třetí, moc výkonná - vláda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vrcholným orgánem výkonné moci – předseda, místopředsedové, ministři.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 jmenuje předsedu a na jeho návrh členy vlády. Do 30 dnů od jmenování žádá PS o důvěru. Jestliže důvěru nezíská, proces se opakuje.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Vláda může požádat PS o vyslovení důvěry.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PS může vládě vyslovit nedůvěru – návrh podává min. 50 poslanců.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 nevyslovení důvěry nebo vyslovení nedůvěry podá vláda demisi.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K přijetí usnesení vlády je zapotřebí nadpoloviční většiny všech členů.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Předseda organizuje činnost vlády, řídí schůze, vystupuje jejím jménem.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Vláda je oprávněna k provedení zákona vydávat nařízení.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Ministerstva a správní úřady lze zřídit pouze zákonem. Společně s orgány územní samosprávy mohou v mezích zákona vydávat právní předpisy.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8676" name="Text Box 26">
            <a:extLst>
              <a:ext uri="{FF2B5EF4-FFF2-40B4-BE49-F238E27FC236}">
                <a16:creationId xmlns:a16="http://schemas.microsoft.com/office/drawing/2014/main" id="{E56D3247-A502-46AF-84C5-4F997F18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8677" name="Text Box 27">
            <a:extLst>
              <a:ext uri="{FF2B5EF4-FFF2-40B4-BE49-F238E27FC236}">
                <a16:creationId xmlns:a16="http://schemas.microsoft.com/office/drawing/2014/main" id="{BD65646A-FEFC-454E-ABF4-449B3639A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descr="Large confetti">
            <a:extLst>
              <a:ext uri="{FF2B5EF4-FFF2-40B4-BE49-F238E27FC236}">
                <a16:creationId xmlns:a16="http://schemas.microsoft.com/office/drawing/2014/main" id="{0C9CC0E3-F38E-4558-926A-D8F8CC38C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4D43160-6662-4E4E-B289-1ED7BF14B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844675"/>
            <a:ext cx="8642350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čtvrtá, moc soudní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b="1" dirty="0">
                <a:latin typeface="Arial" charset="0"/>
                <a:cs typeface="Arial" charset="0"/>
              </a:rPr>
              <a:t>Je vykonávána nezávislými soudy a nezávislými soudci.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Ústavní soud – 15 soudců jmenovaných prezidentem na 10 let. Bez souhlasu Senátu nesmí být trestně stíháni.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Ústavní soud rozhoduje: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 o zrušení  zákonů a právních předpisů, jsou-li v rozporu s ústavním pořádkem nebo zákonem,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stížnosti samosprávných orgánů proti nezákonnému zásahu státu,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 ústavní stížnosti proti zásahu veřejné moci do základních práv a svobod,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 ústavní žalobě Senátu proti prezidentu,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 některých opatřeních k provedení rozhodnutí mezinárodního soudu,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ve sporech o kompetencích státních orgánů a orgánů územní samosprávy,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 souladu mezinárodní smlouvy s ústavním pořádkem před ratifikací, do rozhodnutí nemůže být smlouva ratifikována.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Soudci ÚS jsou vázáni pouze ústavním pořádkem.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9700" name="Text Box 26">
            <a:extLst>
              <a:ext uri="{FF2B5EF4-FFF2-40B4-BE49-F238E27FC236}">
                <a16:creationId xmlns:a16="http://schemas.microsoft.com/office/drawing/2014/main" id="{690FA359-72AA-443F-9362-38045CF64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9701" name="Text Box 27">
            <a:extLst>
              <a:ext uri="{FF2B5EF4-FFF2-40B4-BE49-F238E27FC236}">
                <a16:creationId xmlns:a16="http://schemas.microsoft.com/office/drawing/2014/main" id="{652302AD-86CE-4A59-B3AB-9FAEC8239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>
            <a:extLst>
              <a:ext uri="{FF2B5EF4-FFF2-40B4-BE49-F238E27FC236}">
                <a16:creationId xmlns:a16="http://schemas.microsoft.com/office/drawing/2014/main" id="{B4A4EE5A-5931-409B-A314-B45F69DE3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0768AC6-26AA-490A-8D61-47005C38A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844675"/>
            <a:ext cx="8642350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čtvrtá, moc soudní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b="1" dirty="0">
                <a:latin typeface="Arial" charset="0"/>
                <a:cs typeface="Arial" charset="0"/>
              </a:rPr>
              <a:t>Soudy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Poskytují ochranu právům a jenom soudy rozhodují o vině a trestu.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Jsou tvořeny: okresními, krajskými a vrchními soudy, Nejvyšším správním soudem a Nejvyšším soudem.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Vrcholným soudním orgánem je Nejvyšší soud, kromě případů v kompetenci Ústavního soudu nebo Nejvyššího správního soudu.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Soudce má právnické vzdělání a jmenuje ho prezident.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Soudci rozhodují v senátu nebo jako samosoudci.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Zákon stanoví kdy se rozhodování účastní i další občané.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Účastníci řízení mají před soudem stejná práva.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Jednání před soudem je ústní a veřejné. Vyhlášení rozsudku je veřejné.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30724" name="Text Box 26">
            <a:extLst>
              <a:ext uri="{FF2B5EF4-FFF2-40B4-BE49-F238E27FC236}">
                <a16:creationId xmlns:a16="http://schemas.microsoft.com/office/drawing/2014/main" id="{994C8E3F-1F42-4A49-8B20-AE174D41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30725" name="Text Box 27">
            <a:extLst>
              <a:ext uri="{FF2B5EF4-FFF2-40B4-BE49-F238E27FC236}">
                <a16:creationId xmlns:a16="http://schemas.microsoft.com/office/drawing/2014/main" id="{86AD9BBC-5A07-4AD4-B558-E27CEB291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Large confetti">
            <a:extLst>
              <a:ext uri="{FF2B5EF4-FFF2-40B4-BE49-F238E27FC236}">
                <a16:creationId xmlns:a16="http://schemas.microsoft.com/office/drawing/2014/main" id="{C86E494B-96E3-4F3B-A754-DFCC01D16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68C10A6-7D97-4FC5-9F89-7919C671A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844675"/>
            <a:ext cx="8642350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Ústava České republiky – Hlava pátá, Nejvyšší kontrolní úřad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Je nejvyšší a nezávislý kontrolní orgán dohlížející na hospodaření se státním majetkem a plnění státního rozpočtu.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Prezidenta a viceprezidenta NKÚ jmenuje prezident.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Působnost, struktura a další je stanoveno zákonem.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/>
          </a:p>
        </p:txBody>
      </p:sp>
      <p:sp>
        <p:nvSpPr>
          <p:cNvPr id="31748" name="Text Box 26">
            <a:extLst>
              <a:ext uri="{FF2B5EF4-FFF2-40B4-BE49-F238E27FC236}">
                <a16:creationId xmlns:a16="http://schemas.microsoft.com/office/drawing/2014/main" id="{B320B3C3-849D-448E-8C81-4FFC1C743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31749" name="Text Box 27">
            <a:extLst>
              <a:ext uri="{FF2B5EF4-FFF2-40B4-BE49-F238E27FC236}">
                <a16:creationId xmlns:a16="http://schemas.microsoft.com/office/drawing/2014/main" id="{76D01209-2204-456E-8367-AB3F6B86A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Large confetti">
            <a:extLst>
              <a:ext uri="{FF2B5EF4-FFF2-40B4-BE49-F238E27FC236}">
                <a16:creationId xmlns:a16="http://schemas.microsoft.com/office/drawing/2014/main" id="{BB5869A8-E64D-4E46-972E-02742B16D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92C0CA4-A7F9-4A0B-B3A0-5699D543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844675"/>
            <a:ext cx="8642350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Ústava České republiky – Hlava šestá, Česká národní banka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Je ústřední bankou státu.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Hlavním jejím cílem je cenová stabilita. Do její činnosti lze zasahovat pouze na základě zákona.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Působnost, postavení a další je stanoveno zákonem.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/>
          </a:p>
        </p:txBody>
      </p:sp>
      <p:sp>
        <p:nvSpPr>
          <p:cNvPr id="32772" name="Text Box 26">
            <a:extLst>
              <a:ext uri="{FF2B5EF4-FFF2-40B4-BE49-F238E27FC236}">
                <a16:creationId xmlns:a16="http://schemas.microsoft.com/office/drawing/2014/main" id="{81BDE2B5-3413-4B7D-872A-1D5DA1A0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32773" name="Text Box 27">
            <a:extLst>
              <a:ext uri="{FF2B5EF4-FFF2-40B4-BE49-F238E27FC236}">
                <a16:creationId xmlns:a16="http://schemas.microsoft.com/office/drawing/2014/main" id="{00CA8765-1EAA-4941-9473-602883AF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descr="Large confetti">
            <a:extLst>
              <a:ext uri="{FF2B5EF4-FFF2-40B4-BE49-F238E27FC236}">
                <a16:creationId xmlns:a16="http://schemas.microsoft.com/office/drawing/2014/main" id="{EB46DC36-22A3-4218-A737-7D8BB7885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EE11F12-A117-4B1D-B95E-71ACC60A3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844675"/>
            <a:ext cx="8642350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sedmá, Územní samospráva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Česká republika je členěna na obce – základní územní samosprávné celky, a na kraje – vyšší územní samosprávné celky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Vytvořit nebo zrušit vyšší územní samosprávné celky lze jen ústavním zákonem.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latin typeface="Arial" charset="0"/>
                <a:cs typeface="Arial" charset="0"/>
              </a:rPr>
              <a:t>Stát může zasahovat do činnosti územních samosprávných celků, jen vyžaduje-li to ochrana zákona, a jen způsobem stanoveným zákonem.</a:t>
            </a: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Obce a kraje jsou veřejné korporace s vlastním majetkem a hospodařením, spravují je zastupitelstva.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</a:rPr>
              <a:t>Členové zastupitelstva jsou voleni v tajných volbách a funkční období je čtyřleté.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</a:rPr>
              <a:t>Zastupitelstva mohou vydávat obecně závazné vyhlášky.</a:t>
            </a:r>
          </a:p>
          <a:p>
            <a:pPr marL="914400" lvl="2" indent="0">
              <a:buNone/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33796" name="Text Box 26">
            <a:extLst>
              <a:ext uri="{FF2B5EF4-FFF2-40B4-BE49-F238E27FC236}">
                <a16:creationId xmlns:a16="http://schemas.microsoft.com/office/drawing/2014/main" id="{94C254A1-6D60-4D70-A0D6-8AD49E37E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33797" name="Text Box 27">
            <a:extLst>
              <a:ext uri="{FF2B5EF4-FFF2-40B4-BE49-F238E27FC236}">
                <a16:creationId xmlns:a16="http://schemas.microsoft.com/office/drawing/2014/main" id="{5C1D8FBC-9DD7-44CA-9524-6E07AC643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Large confetti">
            <a:extLst>
              <a:ext uri="{FF2B5EF4-FFF2-40B4-BE49-F238E27FC236}">
                <a16:creationId xmlns:a16="http://schemas.microsoft.com/office/drawing/2014/main" id="{77BF8C14-D58E-429E-BB96-18F219245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2786752-AC40-43D2-931F-CEC00885F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Funkce ústavy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Ústava reguluje základní vztahy ve společnosti.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Právní – základní zákon zajišťující fungování státní moci a ochranu práv a svobod jedince.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Politická – stanovuje základní pravidla politického boje o moc ve státě.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Ideologická – vyjadřuje charakter a zaměření dané společnosti.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Kulturní – odráží obecnou kulturu a povahu národa, projevuje se v právní a politické kultuře.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0484" name="Text Box 26">
            <a:extLst>
              <a:ext uri="{FF2B5EF4-FFF2-40B4-BE49-F238E27FC236}">
                <a16:creationId xmlns:a16="http://schemas.microsoft.com/office/drawing/2014/main" id="{51478B62-0C9D-4BEA-90F0-A21999643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0485" name="Text Box 27">
            <a:extLst>
              <a:ext uri="{FF2B5EF4-FFF2-40B4-BE49-F238E27FC236}">
                <a16:creationId xmlns:a16="http://schemas.microsoft.com/office/drawing/2014/main" id="{F00BCC8A-282C-4BFB-A440-14D08C4A1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descr="Large confetti">
            <a:extLst>
              <a:ext uri="{FF2B5EF4-FFF2-40B4-BE49-F238E27FC236}">
                <a16:creationId xmlns:a16="http://schemas.microsoft.com/office/drawing/2014/main" id="{3784795B-3783-422E-8245-1F234676A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1C25671-1FC4-496C-9DDD-53C291F6E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Ústavy Československé a České republiky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Prozatímní ústava (1918 -1920) přijata Národním výborem československým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Ústavní listina Československé republiky (1920 -1948) přijata Národním shromážděním československým.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Ústava Československé republiky (1948 - 1960) přijata Ústavodárným národním shromážděním.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Ústava Československé socialistické republiky (1960 - 1993) přijata Národním shromážděním, významně změněna 1968 ústavním zákonem o československé federaci.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Ústava České republiky (1993 - ) přijata Českou národní radou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1508" name="Text Box 26">
            <a:extLst>
              <a:ext uri="{FF2B5EF4-FFF2-40B4-BE49-F238E27FC236}">
                <a16:creationId xmlns:a16="http://schemas.microsoft.com/office/drawing/2014/main" id="{51F8508E-EE2F-4677-9D4D-12972DB8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1509" name="Text Box 27">
            <a:extLst>
              <a:ext uri="{FF2B5EF4-FFF2-40B4-BE49-F238E27FC236}">
                <a16:creationId xmlns:a16="http://schemas.microsoft.com/office/drawing/2014/main" id="{5C9FF242-A1A7-4054-A650-D2955BCB3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descr="Large confetti">
            <a:extLst>
              <a:ext uri="{FF2B5EF4-FFF2-40B4-BE49-F238E27FC236}">
                <a16:creationId xmlns:a16="http://schemas.microsoft.com/office/drawing/2014/main" id="{A0397FBA-DC21-4F32-973B-E3CD70B8A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FE2E1A-DFE2-47AC-83E3-11D62CEDE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Preambule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Hl.1. Základní ustanovení (včetně odkazu na Listinu základních práv a svobod)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Hl.2. Moc zákonodárná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Hl.3. Moc výkonná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Hl.4. Moc soudní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Hl.5. Nejvyšší kontrolní úřad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Hl.6. Česká národní banka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Hl.7. Územní samospráva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Hl.8. Přechodná a závěrečná ustanovení</a:t>
            </a: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2532" name="Text Box 26">
            <a:extLst>
              <a:ext uri="{FF2B5EF4-FFF2-40B4-BE49-F238E27FC236}">
                <a16:creationId xmlns:a16="http://schemas.microsoft.com/office/drawing/2014/main" id="{696E8BA8-74D4-4DB9-9B31-D4D5D8842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2533" name="Text Box 27">
            <a:extLst>
              <a:ext uri="{FF2B5EF4-FFF2-40B4-BE49-F238E27FC236}">
                <a16:creationId xmlns:a16="http://schemas.microsoft.com/office/drawing/2014/main" id="{99A555E9-CEBA-4066-86CE-7725387D2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Large confetti">
            <a:extLst>
              <a:ext uri="{FF2B5EF4-FFF2-40B4-BE49-F238E27FC236}">
                <a16:creationId xmlns:a16="http://schemas.microsoft.com/office/drawing/2014/main" id="{7A8585E1-7913-4356-8317-7380B3544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1D86D2E-5D0F-496A-8C52-9D16674BD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01687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- Preambule</a:t>
            </a: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r>
              <a:rPr lang="cs-CZ" sz="1600" dirty="0"/>
              <a:t>My, občané České republiky v Čechách, na Moravě a ve Slezsku,</a:t>
            </a:r>
            <a:br>
              <a:rPr lang="cs-CZ" sz="1600" dirty="0"/>
            </a:br>
            <a:r>
              <a:rPr lang="cs-CZ" sz="1600" dirty="0"/>
              <a:t>v čase obnovy samostatného českého státu,</a:t>
            </a:r>
            <a:br>
              <a:rPr lang="cs-CZ" sz="1600" dirty="0"/>
            </a:br>
            <a:r>
              <a:rPr lang="cs-CZ" sz="1600" dirty="0"/>
              <a:t>věrni všem dobrým tradicím dávné státnosti zemí Koruny české i státnosti československé,</a:t>
            </a:r>
            <a:br>
              <a:rPr lang="cs-CZ" sz="1600" dirty="0"/>
            </a:br>
            <a:r>
              <a:rPr lang="cs-CZ" sz="1600" dirty="0"/>
              <a:t>odhodláni budovat, chránit a rozvíjet Českou republiku</a:t>
            </a:r>
            <a:br>
              <a:rPr lang="cs-CZ" sz="1600" dirty="0"/>
            </a:br>
            <a:r>
              <a:rPr lang="cs-CZ" sz="1600" dirty="0"/>
              <a:t>v duchu nedotknutelných hodnot lidské důstojnosti a svobody</a:t>
            </a:r>
            <a:br>
              <a:rPr lang="cs-CZ" sz="1600" dirty="0"/>
            </a:br>
            <a:r>
              <a:rPr lang="cs-CZ" sz="1600" dirty="0"/>
              <a:t>jako vlast rovnoprávných, svobodných občanů,</a:t>
            </a:r>
            <a:br>
              <a:rPr lang="cs-CZ" sz="1600" dirty="0"/>
            </a:br>
            <a:r>
              <a:rPr lang="cs-CZ" sz="1600" dirty="0"/>
              <a:t>kteří jsou si vědomi svých povinností vůči druhým a zodpovědnosti vůči celku,</a:t>
            </a:r>
            <a:br>
              <a:rPr lang="cs-CZ" sz="1600" dirty="0"/>
            </a:br>
            <a:r>
              <a:rPr lang="cs-CZ" sz="1600" dirty="0"/>
              <a:t>jako svobodný a demokratický stát, založený na úctě k lidským právům a na zásadách občanské společnosti,</a:t>
            </a:r>
            <a:br>
              <a:rPr lang="cs-CZ" sz="1600" dirty="0"/>
            </a:br>
            <a:r>
              <a:rPr lang="cs-CZ" sz="1600" dirty="0"/>
              <a:t>jako součást rodiny evropských a světových demokracií,</a:t>
            </a:r>
            <a:br>
              <a:rPr lang="cs-CZ" sz="1600" dirty="0"/>
            </a:br>
            <a:r>
              <a:rPr lang="cs-CZ" sz="1600" dirty="0"/>
              <a:t>odhodláni společně střežit a rozvíjet zděděné přírodní a kulturní, hmotné a duchovní bohatství,</a:t>
            </a:r>
            <a:br>
              <a:rPr lang="cs-CZ" sz="1600" dirty="0"/>
            </a:br>
            <a:r>
              <a:rPr lang="cs-CZ" sz="1600" dirty="0"/>
              <a:t>odhodláni řídit se všemi osvědčenými principy právního státu,</a:t>
            </a:r>
            <a:br>
              <a:rPr lang="cs-CZ" sz="1600" dirty="0"/>
            </a:br>
            <a:r>
              <a:rPr lang="cs-CZ" sz="1600" dirty="0"/>
              <a:t>prostřednictvím svých svobodně zvolených zástupců přijímáme tuto Ústavu České republiky</a:t>
            </a:r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3556" name="Text Box 26">
            <a:extLst>
              <a:ext uri="{FF2B5EF4-FFF2-40B4-BE49-F238E27FC236}">
                <a16:creationId xmlns:a16="http://schemas.microsoft.com/office/drawing/2014/main" id="{AA776E36-4942-4462-A61C-80A73A937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3557" name="Text Box 27">
            <a:extLst>
              <a:ext uri="{FF2B5EF4-FFF2-40B4-BE49-F238E27FC236}">
                <a16:creationId xmlns:a16="http://schemas.microsoft.com/office/drawing/2014/main" id="{F7303950-4C3E-4848-8D4D-8D6E3B7A2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Large confetti">
            <a:extLst>
              <a:ext uri="{FF2B5EF4-FFF2-40B4-BE49-F238E27FC236}">
                <a16:creationId xmlns:a16="http://schemas.microsoft.com/office/drawing/2014/main" id="{82018C98-3A19-43FA-BE51-99C2859F5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E2A3A06-AA92-40FD-AF6A-B3635B872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01687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první, základní ustanovení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ČR je svrchovaný a demokratický právní stát, který dodržuje mezinárodní závazky.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Lid je zdrojem státní moci, která slouží všem občanům prostřednictvím orgánů moci. Občan může činit, co není zákonem zakázáno.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Politický systém je volnou soutěží politických stran na demokratických principech. Politická rozhodnutí vycházejí z vůle většiny a dbají na ochranu menšin.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Součástí ústavního pořádku je Listina základních práv a svobod.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zaručena samospráva územních samosprávných celků.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Stanoví-li ratifikovaná mezinárodní smlouva něco jiného než zákon, použije se smlouva. Mezinárodní smlouva může přenést některé pravomoci na mezinárodní instituci. Vláda informuje Parlament o závazcích vyplývajících z těchto smluv.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Hranice může změnit jen ústavní zákon. Hlavním městem je Praha. Vyjmenovává státní symboly.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4580" name="Text Box 26">
            <a:extLst>
              <a:ext uri="{FF2B5EF4-FFF2-40B4-BE49-F238E27FC236}">
                <a16:creationId xmlns:a16="http://schemas.microsoft.com/office/drawing/2014/main" id="{234E1877-F92C-4FAD-97BE-CB520940C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4581" name="Text Box 27">
            <a:extLst>
              <a:ext uri="{FF2B5EF4-FFF2-40B4-BE49-F238E27FC236}">
                <a16:creationId xmlns:a16="http://schemas.microsoft.com/office/drawing/2014/main" id="{0FD6A8EF-4560-4C7E-91E2-6C2C07CB8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 descr="Large confetti">
            <a:extLst>
              <a:ext uri="{FF2B5EF4-FFF2-40B4-BE49-F238E27FC236}">
                <a16:creationId xmlns:a16="http://schemas.microsoft.com/office/drawing/2014/main" id="{6A5B6799-D330-4489-A80B-5872DF291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4AF695B-6036-4BD0-B93C-7C171A80B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01687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druhá, moc zákonodárná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Zákonodárná moc náleží dvojkomorovému Parlamentu – Poslanecké sněmovně (200 na 4 roky) a Senátu (81 na 6 let).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Volby do PS podle poměrného zastoupení, do S podle většinového systému.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Mandát zaniká, nesložením platného slibu, uplynutím voleb. období,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vzdáním se mandátu, ztrátou volitelnosti, rozpuštěním PS (jen u poslanců) a neslučitelností s funkcí prezidenta, soudce či jiné dle zákona.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Poslance ani senátory nelze trestně stíhat za jejich projevy a hlasování v Parlamentu.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PS může zřizovat vyšetřovací komise a jako své orgány výbory a komise.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Při rozpuštění PS může Senát přijímat zákonná opatření. Jsou dočasná, pokud je nová PS neschválí na své první schůzi.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Komory Parlamentu jsou usnášeníschopné při třetinové účasti. Pro schválení bezpečnostních opatření (např. válečný stav nebo vojenské mise) je zapotřebí třípětinové většiny.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5604" name="Text Box 26">
            <a:extLst>
              <a:ext uri="{FF2B5EF4-FFF2-40B4-BE49-F238E27FC236}">
                <a16:creationId xmlns:a16="http://schemas.microsoft.com/office/drawing/2014/main" id="{48C4D4A8-7883-42C2-8C4F-0E6826828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5605" name="Text Box 27">
            <a:extLst>
              <a:ext uri="{FF2B5EF4-FFF2-40B4-BE49-F238E27FC236}">
                <a16:creationId xmlns:a16="http://schemas.microsoft.com/office/drawing/2014/main" id="{54114AA4-1E27-448B-9EA3-FC79E2E65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Large confetti">
            <a:extLst>
              <a:ext uri="{FF2B5EF4-FFF2-40B4-BE49-F238E27FC236}">
                <a16:creationId xmlns:a16="http://schemas.microsoft.com/office/drawing/2014/main" id="{ABB92D04-72CA-4EE9-8A3D-19B4B3F08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E46832A-41D9-43EB-85C6-29861AEDF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01687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druhá, moc zákonodárná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Návrhy zákonů PS může podat poslanec, skupina poslanců, Senát, vláda a zastupitelstvo vyššího územního samosprávného celku.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Parlament rozhoduje o vyhlášení válečného stavu a vybraných obraných a záchranných aktivitách.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Vláda rozhoduje o průjezdu nebo přeletu cizích vojenských sil přes ČR a jejich účasti na vojenských cvičeních v ČR.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Návrh zákon schváleného PS je postoupen Senátu, který jej schválí, zamítne nebo pozměněné vrátí.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O Senátem nepřijatém zákonu hlasuje PS a schválen je nadpoloviční většinou všech poslanců. Pozměněný návrh je buď schválen, nebo je hlasováno o původním návrhu – nadpoloviční většina všech poslanců.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 má právo vrátit přijatý zákon (ne zákon ústavní). PS může nadpoloviční většinou vrácený zákon schválit.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Přijatý zákon podepisuje prezident, předseda PS a předseda vlády a v platnost vstupuje jeho vyhlášením.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6628" name="Text Box 26">
            <a:extLst>
              <a:ext uri="{FF2B5EF4-FFF2-40B4-BE49-F238E27FC236}">
                <a16:creationId xmlns:a16="http://schemas.microsoft.com/office/drawing/2014/main" id="{67F5526B-0E26-4CAA-B42C-D3D715BF3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6629" name="Text Box 27">
            <a:extLst>
              <a:ext uri="{FF2B5EF4-FFF2-40B4-BE49-F238E27FC236}">
                <a16:creationId xmlns:a16="http://schemas.microsoft.com/office/drawing/2014/main" id="{41468DF8-EC4E-448D-B7EB-9E26DDAF2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Large confetti">
            <a:extLst>
              <a:ext uri="{FF2B5EF4-FFF2-40B4-BE49-F238E27FC236}">
                <a16:creationId xmlns:a16="http://schemas.microsoft.com/office/drawing/2014/main" id="{3EBC9A80-FBBD-46C6-8595-1F016E42B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Ústava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23E643B-370A-4AB6-89FE-CA0A126EA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35342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Ústava České republiky – Hlava třetí, moc výkonná - prezident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hlavou státu, je volen v přímých volbách na 5 let a není z výkonu funkce odpovědný.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Pokud není zvolen v prvním kole nadpoloviční většinou, pak do druhého kola postupují dva nejúspěšnější kandidáti – zvolen je kandidát s nejvyšším počtem hlasů.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Návrh na prezidenta podává nejméně 10 senátorů, 20 poslanců nebo peticí 50 tis. občanů ČR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Prezidentem může být občan volitelný do Senátu a to max. dvakrát za sebou.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 jmenuje a odvolává předsedu a členy vlády a odvolává vládu. Jmenuje soudce, členy Bankovní rady ČNB, prezidenta NKÚ, generály.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vrchním velitelem ozbrojených sil. Má právo vracet zákony a odpouštět či zmírňovat soudní tresty. Uděluje státní vyznamenání.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Zastupuje stát navenek, pověřuje a odvolává vedoucí zastupitelských misí.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Má právo účastnit se a vystupovat na schůzích PS a Senátu.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Nelze jej trestně stíhat. Senát může dát ústavní žalobu pro velezradu a hrubé porušení ústavy. Ústavní soud ho může zbavit </a:t>
            </a:r>
            <a:r>
              <a:rPr lang="cs-CZ" altLang="cs-CZ" sz="1600">
                <a:latin typeface="Arial" charset="0"/>
                <a:cs typeface="Arial" charset="0"/>
              </a:rPr>
              <a:t>výkonu prezidentského úřadu.</a:t>
            </a: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7652" name="Text Box 26">
            <a:extLst>
              <a:ext uri="{FF2B5EF4-FFF2-40B4-BE49-F238E27FC236}">
                <a16:creationId xmlns:a16="http://schemas.microsoft.com/office/drawing/2014/main" id="{EAA90981-03A5-4BDF-892A-FA14200C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7653" name="Text Box 27">
            <a:extLst>
              <a:ext uri="{FF2B5EF4-FFF2-40B4-BE49-F238E27FC236}">
                <a16:creationId xmlns:a16="http://schemas.microsoft.com/office/drawing/2014/main" id="{1172180A-089C-45BB-A800-A67844F48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1625</Words>
  <Application>Microsoft Office PowerPoint</Application>
  <PresentationFormat>Širokoúhlá obrazovka</PresentationFormat>
  <Paragraphs>244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Wingdings</vt:lpstr>
      <vt:lpstr>Motiv Office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  <vt:lpstr>Ústava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Ústava</dc:title>
  <dc:creator>Svatopluk Novák</dc:creator>
  <cp:lastModifiedBy>Svatopluk Novák</cp:lastModifiedBy>
  <cp:revision>3</cp:revision>
  <dcterms:created xsi:type="dcterms:W3CDTF">2020-10-13T08:44:18Z</dcterms:created>
  <dcterms:modified xsi:type="dcterms:W3CDTF">2022-09-23T07:03:27Z</dcterms:modified>
</cp:coreProperties>
</file>