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1" r:id="rId2"/>
    <p:sldId id="404" r:id="rId3"/>
    <p:sldId id="403" r:id="rId4"/>
    <p:sldId id="405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CEBE2-D599-455A-B8C5-DC4941765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BBA3CF-7876-49F6-95F8-F39ED9D77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5DF4CD-8651-47A9-A792-A15A0B471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EEE312-25D5-4594-92A6-496A74B5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5D7A4A-CB7C-4776-B392-8893C4218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46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36954-5F8B-4434-AE74-A84A24C0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FF9FA0-53C7-44C7-8B7D-875BDFD95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E4EFA5-8F4F-4BBF-A799-93535F1A2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2A481B-2AC6-4803-987E-21E601E2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C657EF-B6B8-41C2-A421-FD4433E0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9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639ED8E-53DC-4F94-9D30-DB6AD5840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CD3CFC-94A2-40A4-A68A-AD016D3A6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D990CF-B852-48EA-AC9F-757E8655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4A3B3D-F676-490E-9748-84EA2E29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E864C4-1C7E-425F-B8F7-64BB6C38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8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9D89F-FB2C-4ADA-B484-B4ACDAAD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BC331-1366-47A4-9BCA-981A4FC76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BC7261-5F52-4A1B-8662-E5A0C74E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C22AF0-B5B6-4C60-93BD-A6628086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E22EA7-F865-4084-94A1-FD325023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01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4487B-EAC4-42C8-BF42-FDB6403FD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D964C5-C0FC-4D42-A1A8-73EAB1273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16A7B9-6279-45CE-A92C-E0597A10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5E1872-5ED2-41A7-ADE5-B1CF4927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8D48B8-3089-4585-8426-810D0A8F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69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295-8AD9-4DE5-AD01-0A7A4D4C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BB893-BAB4-4718-8D5F-63EBE6810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3C0E7F-F01F-434C-AC54-613712A48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0993BB-2058-4426-9CD3-FABC8921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44DD20-B32E-482A-9FC2-0C03461D6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BFC286-0D84-45F4-B088-A4B9DE67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5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64EE7-C9CF-4626-9B62-79FCFF50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5971C6-37B4-4C07-84EF-8AD9CDB8B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BF03DE-788E-4647-B06B-4E4D3DBE4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575E251-99F8-4E0F-B6F2-5B49385C4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7CB4FD-2EAF-49D9-94B0-E9046AFD4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4A5DD1-C13D-415E-8E58-3A1E01FC8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AF764A0-FD55-4776-8C25-A4142B45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E993AB-4630-4170-A094-772722D8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6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AD67C-9E72-4C81-8A36-6FB0BE4A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470E25-F088-42CB-BEE6-5D4DF2BE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970D21-2D48-46A3-8B37-BBE90CA2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EA2727-127F-4528-963D-AC1C5A10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00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3C6695-F8D4-46C8-8525-A53B2E58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485A95-0363-43E7-B9EB-CDFE2FD0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798448-33CA-4391-A098-09BD0E38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75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8ADCB-D9E8-43EC-ABD8-4FA7B3CF1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718F0-776C-4515-90A1-E0CA8B1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AE3D0-BCD0-479F-A900-0C5D06A60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3EE2BF-6AAA-4A6C-80C6-1A009B54B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45AAEE-277B-489B-8C8E-EA009A99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3F9945-FF81-471D-A475-C8931D441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7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97550-B91D-42E4-9194-18A33468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31D32B-B68B-47BF-96CC-2E0240059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9AD460-1693-43B6-9B8C-2AC56C5D4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099E3E-1F6F-4139-AD67-E47841F64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43AFFA-5F82-4D08-BD45-16843CA45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8C4549-A55C-480E-B08E-F1387F738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F08B6E-4909-4D9C-89BB-6BE58589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86DD97-1E12-41C9-98D7-D0C9AAF59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76941-E261-49F4-B130-A20A667E5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B547-9354-4166-84D1-687AEFBA73EF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44DB37-B0DF-48FF-8E89-618B1E7BC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457A3F-5991-4BA5-A1B1-1DB3824A2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E5565-DD36-4A7E-BBF2-9327CA275C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64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 descr="Large confetti">
            <a:extLst>
              <a:ext uri="{FF2B5EF4-FFF2-40B4-BE49-F238E27FC236}">
                <a16:creationId xmlns:a16="http://schemas.microsoft.com/office/drawing/2014/main" id="{4D864385-EA3C-4312-825E-E3CFDFF2680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D4DE90F-D18D-4A29-8361-5CF6CD74A69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Samospráva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Podílí se na výkonu části veřejné moci, která zbývá mimo moc státní. Je státem v příslušném rozsahu svěřena veřejnoprávním korporacím.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Územní  a zájmové korporace: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České republice jsou územními veřejnoprávními korporacemi obce a kraje,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Jsou vymezeny územím nebo činností, které vykonávají,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Samospráva jako právnická osoba se soustavou samosprávných orgánů,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Mají vlastní hospodaření a rozpočet. 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1684" name="Text Box 26">
            <a:extLst>
              <a:ext uri="{FF2B5EF4-FFF2-40B4-BE49-F238E27FC236}">
                <a16:creationId xmlns:a16="http://schemas.microsoft.com/office/drawing/2014/main" id="{6EF5B834-DCEC-42D1-9737-8B760DB72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1685" name="Text Box 27">
            <a:extLst>
              <a:ext uri="{FF2B5EF4-FFF2-40B4-BE49-F238E27FC236}">
                <a16:creationId xmlns:a16="http://schemas.microsoft.com/office/drawing/2014/main" id="{D87F818D-145D-4036-8D44-4A237B86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 descr="Large confetti">
            <a:extLst>
              <a:ext uri="{FF2B5EF4-FFF2-40B4-BE49-F238E27FC236}">
                <a16:creationId xmlns:a16="http://schemas.microsoft.com/office/drawing/2014/main" id="{82F6417B-74AE-4FE9-BBF4-0311E2FDF30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AE527FC-A1FF-4297-AAAF-75BAAAB5B36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3"/>
            <a:ext cx="8496300" cy="4322762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samostatná působnost obce</a:t>
            </a:r>
          </a:p>
          <a:p>
            <a:pPr marL="0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Majetek obce musí být využíván účelně a hospodárně. Obec vede účetnictví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Majetek obce musí být chráněn před zničením, poškozením, odcizením nebo zneužitím.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Obec je povinna trvale sledovat, zda dlužníci včas a řádně plní své závazky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Záměr obce prodat, směnit nebo darovat nemovitý majetek, pronajmout jej nebo poskytnout jako výpůjčku obec zveřejní po dobu nejméně 15 dnů před rozhodnutím v příslušném orgánu obce vyvěšením na úřední desce</a:t>
            </a:r>
            <a:endParaRPr lang="cs-CZ" altLang="cs-CZ" sz="1800" dirty="0">
              <a:solidFill>
                <a:srgbClr val="001428"/>
              </a:solidFill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7828" name="Text Box 26">
            <a:extLst>
              <a:ext uri="{FF2B5EF4-FFF2-40B4-BE49-F238E27FC236}">
                <a16:creationId xmlns:a16="http://schemas.microsoft.com/office/drawing/2014/main" id="{7FB444D1-AD85-4E15-B5CC-959E08335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7829" name="Text Box 27">
            <a:extLst>
              <a:ext uri="{FF2B5EF4-FFF2-40B4-BE49-F238E27FC236}">
                <a16:creationId xmlns:a16="http://schemas.microsoft.com/office/drawing/2014/main" id="{AD295ED1-8D44-4B41-8338-5233E9AFD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 descr="Large confetti">
            <a:extLst>
              <a:ext uri="{FF2B5EF4-FFF2-40B4-BE49-F238E27FC236}">
                <a16:creationId xmlns:a16="http://schemas.microsoft.com/office/drawing/2014/main" id="{F29AEF9D-D9BA-446E-8BC2-6DC1C8D5701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DBCBD72-7FB7-48C7-9B96-AA3C1BFE821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4"/>
            <a:ext cx="8496300" cy="4681537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orgány obce</a:t>
            </a:r>
          </a:p>
          <a:p>
            <a:pPr marL="0" indent="0">
              <a:buNone/>
              <a:defRPr/>
            </a:pPr>
            <a:endParaRPr lang="cs-CZ" altLang="cs-CZ" sz="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Zastupitelstvo obce: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Schvaluje zásady rozvoje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Volí starostu, místostarostu, zřizuje výbory ZO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Schvaluje rozpočet a závěrečný účet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Zřizuje příspěvkové organizace (školy) a obecní policii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Zakládá právnické osoby (komunální služby)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Deleguje a navrhuje zástupce obce do orgánů obchodních společností s účastí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Vydává obecně závazné vyhlášky a vyhlašuje místní referendum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Navrhuje a schvaluje změnu hranic obce a slučování obcí.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Rozhoduje o názvech ulic a částí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Uděluje čestná občanství a ceny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Má klíčové kompetence v majetkové oblasti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4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8852" name="Text Box 26">
            <a:extLst>
              <a:ext uri="{FF2B5EF4-FFF2-40B4-BE49-F238E27FC236}">
                <a16:creationId xmlns:a16="http://schemas.microsoft.com/office/drawing/2014/main" id="{F1343B21-3F5A-4A75-B399-19FCEC187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8853" name="Text Box 27">
            <a:extLst>
              <a:ext uri="{FF2B5EF4-FFF2-40B4-BE49-F238E27FC236}">
                <a16:creationId xmlns:a16="http://schemas.microsoft.com/office/drawing/2014/main" id="{CEE0A937-F4C0-45F1-89FD-D33537C12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 descr="Large confetti">
            <a:extLst>
              <a:ext uri="{FF2B5EF4-FFF2-40B4-BE49-F238E27FC236}">
                <a16:creationId xmlns:a16="http://schemas.microsoft.com/office/drawing/2014/main" id="{14C6EC7E-8C54-4445-B7F0-E8F7BC82AE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CF37AF8-F9F9-4E41-B48E-1802C22B65B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4"/>
            <a:ext cx="8496300" cy="4681537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orgány obce</a:t>
            </a:r>
          </a:p>
          <a:p>
            <a:pPr marL="0" indent="0">
              <a:buNone/>
              <a:defRPr/>
            </a:pPr>
            <a:endParaRPr lang="cs-CZ" altLang="cs-CZ" sz="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Rada obce </a:t>
            </a:r>
            <a:r>
              <a:rPr lang="cs-CZ" altLang="cs-CZ" sz="1800" dirty="0">
                <a:latin typeface="Arial" charset="0"/>
                <a:cs typeface="Arial" charset="0"/>
              </a:rPr>
              <a:t>(v obcích s více než s 15 zastupiteli)</a:t>
            </a:r>
            <a:r>
              <a:rPr lang="cs-CZ" altLang="cs-CZ" sz="1800" b="1" dirty="0">
                <a:latin typeface="Arial" charset="0"/>
                <a:cs typeface="Arial" charset="0"/>
              </a:rPr>
              <a:t>: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Rozhoduje ve věcech obce jako jediného společníka obchodní spol.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Rozhoduje o zřizování odborů OÚ a počtu pracovníků OÚ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Připravuje návrhy pro jednání ZO a zabezpečuje plnění usnesení ZO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Projednává a řeší podněty zastupitelů a komisí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Zřizuje komise a jmenuje jejich členy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Rozhoduje o uzavírání nájemních a výpůjčních smluv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altLang="cs-CZ" sz="14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9876" name="Text Box 26">
            <a:extLst>
              <a:ext uri="{FF2B5EF4-FFF2-40B4-BE49-F238E27FC236}">
                <a16:creationId xmlns:a16="http://schemas.microsoft.com/office/drawing/2014/main" id="{59C90794-CA52-44CD-ACA4-E1C23440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9877" name="Text Box 27">
            <a:extLst>
              <a:ext uri="{FF2B5EF4-FFF2-40B4-BE49-F238E27FC236}">
                <a16:creationId xmlns:a16="http://schemas.microsoft.com/office/drawing/2014/main" id="{D60E5D19-616E-41C3-8565-66540DD9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 descr="Large confetti">
            <a:extLst>
              <a:ext uri="{FF2B5EF4-FFF2-40B4-BE49-F238E27FC236}">
                <a16:creationId xmlns:a16="http://schemas.microsoft.com/office/drawing/2014/main" id="{6015A2A9-8B4C-44C6-A459-B4B050275B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3492AED-8E66-407B-A80D-23480ECA780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4"/>
            <a:ext cx="8496300" cy="4681537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orgány obce</a:t>
            </a:r>
          </a:p>
          <a:p>
            <a:pPr marL="0" indent="0">
              <a:buNone/>
              <a:defRPr/>
            </a:pPr>
            <a:endParaRPr lang="cs-CZ" altLang="cs-CZ" sz="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Starosta a místostarosta </a:t>
            </a:r>
            <a:r>
              <a:rPr lang="cs-CZ" altLang="cs-CZ" sz="1800" dirty="0">
                <a:latin typeface="Arial" charset="0"/>
                <a:cs typeface="Arial" charset="0"/>
              </a:rPr>
              <a:t>– je součástí obecní rady, spíše formální pozice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Jmenuje a odvolává tajemníka OÚ, ale se souhlasem ředitele krajského úřadu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Pokud není tajemník, pak vykonává funkci zaměstnavatele nejen vůči uvolněným zastupitelům, ale i vůči zaměstnancům OÚ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Zajišťuje spolupráci s policií při zabezpečování veřejného pořádku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Odpovídá za informování veřejnosti o činnosti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Může pozastavit výkon usnesení rady – rozhodnutí je pak na ZO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altLang="cs-CZ" sz="14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80900" name="Text Box 26">
            <a:extLst>
              <a:ext uri="{FF2B5EF4-FFF2-40B4-BE49-F238E27FC236}">
                <a16:creationId xmlns:a16="http://schemas.microsoft.com/office/drawing/2014/main" id="{C91EDD65-5A51-46DC-89F0-62A51EB9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80901" name="Text Box 27">
            <a:extLst>
              <a:ext uri="{FF2B5EF4-FFF2-40B4-BE49-F238E27FC236}">
                <a16:creationId xmlns:a16="http://schemas.microsoft.com/office/drawing/2014/main" id="{430588BE-F094-4435-B009-2012076E8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 descr="Large confetti">
            <a:extLst>
              <a:ext uri="{FF2B5EF4-FFF2-40B4-BE49-F238E27FC236}">
                <a16:creationId xmlns:a16="http://schemas.microsoft.com/office/drawing/2014/main" id="{2617B175-3DB2-4F1A-8448-0DA872D7C7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EFAF01A-EF23-4509-8E6B-F1A3B0E12BB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4"/>
            <a:ext cx="8496300" cy="4681537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orgány obce</a:t>
            </a:r>
          </a:p>
          <a:p>
            <a:pPr marL="0" indent="0">
              <a:buNone/>
              <a:defRPr/>
            </a:pPr>
            <a:endParaRPr lang="cs-CZ" altLang="cs-CZ" sz="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Obecní úřad a tajemník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OÚ tvoří starosta, tajemník, místostarosta, tajemník a zaměstnanci OÚ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Může se členit na odbory – určuje rada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Zajišťuje výkon přenesené působnosti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Plní úkoly uložené ZO, radou nebo starostou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Tajemník se účastní schůzí ZO s hlasem poradním.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Tajemník nesmí zastávat politické funkce.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altLang="cs-CZ" sz="14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81924" name="Text Box 26">
            <a:extLst>
              <a:ext uri="{FF2B5EF4-FFF2-40B4-BE49-F238E27FC236}">
                <a16:creationId xmlns:a16="http://schemas.microsoft.com/office/drawing/2014/main" id="{26A6F9A2-E661-4E9D-BF7C-63CB6641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81925" name="Text Box 27">
            <a:extLst>
              <a:ext uri="{FF2B5EF4-FFF2-40B4-BE49-F238E27FC236}">
                <a16:creationId xmlns:a16="http://schemas.microsoft.com/office/drawing/2014/main" id="{14CEAA90-88E6-4A6D-8AAB-3282F540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 descr="Large confetti">
            <a:extLst>
              <a:ext uri="{FF2B5EF4-FFF2-40B4-BE49-F238E27FC236}">
                <a16:creationId xmlns:a16="http://schemas.microsoft.com/office/drawing/2014/main" id="{D13A13B8-E292-4295-A319-0BC269B2CD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C81EF5F-12EE-41D4-A2C2-EC549D0EEC4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4"/>
            <a:ext cx="8496300" cy="4681537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orgány obce</a:t>
            </a:r>
          </a:p>
          <a:p>
            <a:pPr marL="0" indent="0">
              <a:buNone/>
              <a:defRPr/>
            </a:pPr>
            <a:endParaRPr lang="cs-CZ" altLang="cs-CZ" sz="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Výbory ZO (povinně finanční a kontrolní) a komise rady (libovolně)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Finanční výbor kontroluje hospodaření s majetkem a financemi obce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Kontrolní výbor kontroluje plnění usnesení ZO a rady, dodržování právních předpisů ostatními výbory a OÚ na úseku samostatné působnosti.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částech obce může být zřízen osadní výbor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Komise (dopravní, sociální, životního prostředí …) předkládají náměty radě. Zvláštní komisí je přestupková – jako zvláštní orgán ji může zřídit a jmenovat člena starosta.</a:t>
            </a:r>
          </a:p>
          <a:p>
            <a:pPr marL="914400" lvl="2" indent="0">
              <a:buNone/>
              <a:defRPr/>
            </a:pPr>
            <a:endParaRPr lang="cs-CZ" altLang="cs-CZ" sz="14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82948" name="Text Box 26">
            <a:extLst>
              <a:ext uri="{FF2B5EF4-FFF2-40B4-BE49-F238E27FC236}">
                <a16:creationId xmlns:a16="http://schemas.microsoft.com/office/drawing/2014/main" id="{9C3A6F21-9EF0-4B2C-865D-3F7A1EF15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82949" name="Text Box 27">
            <a:extLst>
              <a:ext uri="{FF2B5EF4-FFF2-40B4-BE49-F238E27FC236}">
                <a16:creationId xmlns:a16="http://schemas.microsoft.com/office/drawing/2014/main" id="{DEAA55AB-B289-4A05-B3B3-FBAD55F6E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B2A3E35A-1277-6B97-6EA2-1D48B7D05E11}"/>
              </a:ext>
            </a:extLst>
          </p:cNvPr>
          <p:cNvGrpSpPr/>
          <p:nvPr/>
        </p:nvGrpSpPr>
        <p:grpSpPr>
          <a:xfrm>
            <a:off x="1799927" y="1263191"/>
            <a:ext cx="7690583" cy="4425336"/>
            <a:chOff x="2991677" y="4012295"/>
            <a:chExt cx="5615415" cy="2270046"/>
          </a:xfrm>
        </p:grpSpPr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46498C9E-2705-BF0D-7945-A69D7B3610E0}"/>
                </a:ext>
              </a:extLst>
            </p:cNvPr>
            <p:cNvSpPr/>
            <p:nvPr/>
          </p:nvSpPr>
          <p:spPr>
            <a:xfrm>
              <a:off x="3423625" y="4130483"/>
              <a:ext cx="4730434" cy="379388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dirty="0">
                  <a:solidFill>
                    <a:schemeClr val="tx1"/>
                  </a:solidFill>
                </a:rPr>
                <a:t>Základní územní samosprávné celky</a:t>
              </a:r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DA5280EB-3836-1138-2833-C421BE9EE165}"/>
                </a:ext>
              </a:extLst>
            </p:cNvPr>
            <p:cNvSpPr/>
            <p:nvPr/>
          </p:nvSpPr>
          <p:spPr>
            <a:xfrm>
              <a:off x="3351358" y="5055638"/>
              <a:ext cx="1274081" cy="531137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>
                <a:buAutoNum type="arabicPeriod"/>
              </a:pPr>
              <a:r>
                <a:rPr lang="cs-CZ" sz="2000" dirty="0">
                  <a:solidFill>
                    <a:schemeClr val="tx1"/>
                  </a:solidFill>
                </a:rPr>
                <a:t>Typu</a:t>
              </a:r>
            </a:p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Obce</a:t>
              </a: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2D3D1EF8-32B7-B7B0-DEFE-580ADAAEB0F4}"/>
                </a:ext>
              </a:extLst>
            </p:cNvPr>
            <p:cNvSpPr/>
            <p:nvPr/>
          </p:nvSpPr>
          <p:spPr>
            <a:xfrm>
              <a:off x="4888011" y="4676169"/>
              <a:ext cx="1381100" cy="372155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Obce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AFC3AB65-6A18-AFDC-A55A-D539D1AC24B4}"/>
                </a:ext>
              </a:extLst>
            </p:cNvPr>
            <p:cNvSpPr/>
            <p:nvPr/>
          </p:nvSpPr>
          <p:spPr>
            <a:xfrm>
              <a:off x="4625438" y="5055639"/>
              <a:ext cx="1860097" cy="531137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 2. typu</a:t>
              </a:r>
            </a:p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S pověřeným obecním úřadem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86EC3D81-63BC-1D8A-1154-B0A061068629}"/>
                </a:ext>
              </a:extLst>
            </p:cNvPr>
            <p:cNvSpPr/>
            <p:nvPr/>
          </p:nvSpPr>
          <p:spPr>
            <a:xfrm>
              <a:off x="6485536" y="5055638"/>
              <a:ext cx="1589168" cy="523822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3. typu </a:t>
              </a:r>
            </a:p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S rozšířenou působností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4DBC526F-D299-F3A4-D86D-B18B0E95B9B2}"/>
                </a:ext>
              </a:extLst>
            </p:cNvPr>
            <p:cNvSpPr txBox="1"/>
            <p:nvPr/>
          </p:nvSpPr>
          <p:spPr>
            <a:xfrm>
              <a:off x="4080483" y="5972872"/>
              <a:ext cx="1089910" cy="231144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/>
                <a:t>   Výbory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B4BABED2-6A71-0616-849E-EBED345D64F7}"/>
                </a:ext>
              </a:extLst>
            </p:cNvPr>
            <p:cNvSpPr txBox="1"/>
            <p:nvPr/>
          </p:nvSpPr>
          <p:spPr>
            <a:xfrm>
              <a:off x="6007253" y="5972872"/>
              <a:ext cx="956564" cy="225960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/>
                <a:t>Komise</a:t>
              </a:r>
            </a:p>
          </p:txBody>
        </p:sp>
        <p:sp>
          <p:nvSpPr>
            <p:cNvPr id="11" name="Obdélník: se zakulacenými rohy 10">
              <a:extLst>
                <a:ext uri="{FF2B5EF4-FFF2-40B4-BE49-F238E27FC236}">
                  <a16:creationId xmlns:a16="http://schemas.microsoft.com/office/drawing/2014/main" id="{2B54B42E-FF6C-7541-0B07-FC49593B4518}"/>
                </a:ext>
              </a:extLst>
            </p:cNvPr>
            <p:cNvSpPr/>
            <p:nvPr/>
          </p:nvSpPr>
          <p:spPr>
            <a:xfrm>
              <a:off x="2991677" y="4012295"/>
              <a:ext cx="5615415" cy="2270046"/>
            </a:xfrm>
            <a:prstGeom prst="roundRect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C1841C84-F188-AD81-AD23-2A7A63CEF653}"/>
              </a:ext>
            </a:extLst>
          </p:cNvPr>
          <p:cNvSpPr txBox="1"/>
          <p:nvPr/>
        </p:nvSpPr>
        <p:spPr>
          <a:xfrm>
            <a:off x="3561346" y="4631604"/>
            <a:ext cx="3445845" cy="450603"/>
          </a:xfrm>
          <a:prstGeom prst="rect">
            <a:avLst/>
          </a:prstGeom>
          <a:solidFill>
            <a:schemeClr val="accent2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algn="ctr"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Orgány obecního zastupitelstva</a:t>
            </a:r>
          </a:p>
        </p:txBody>
      </p:sp>
    </p:spTree>
    <p:extLst>
      <p:ext uri="{BB962C8B-B14F-4D97-AF65-F5344CB8AC3E}">
        <p14:creationId xmlns:p14="http://schemas.microsoft.com/office/powerpoint/2010/main" val="19345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4C0BAEF-46CD-22E5-9DC4-6D4A00104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39046"/>
            <a:ext cx="10905066" cy="517990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F1B11AB-25C6-80C0-F8D9-650AD755A1EE}"/>
              </a:ext>
            </a:extLst>
          </p:cNvPr>
          <p:cNvSpPr txBox="1"/>
          <p:nvPr/>
        </p:nvSpPr>
        <p:spPr>
          <a:xfrm>
            <a:off x="2088682" y="0"/>
            <a:ext cx="2656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Stav k 1. 1. 2008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54381F7-3F4F-68BA-AE0C-6A21A7103C0E}"/>
              </a:ext>
            </a:extLst>
          </p:cNvPr>
          <p:cNvSpPr txBox="1"/>
          <p:nvPr/>
        </p:nvSpPr>
        <p:spPr>
          <a:xfrm>
            <a:off x="9567512" y="6458552"/>
            <a:ext cx="2147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Balík, S., 2009, s. 19</a:t>
            </a:r>
          </a:p>
        </p:txBody>
      </p:sp>
    </p:spTree>
    <p:extLst>
      <p:ext uri="{BB962C8B-B14F-4D97-AF65-F5344CB8AC3E}">
        <p14:creationId xmlns:p14="http://schemas.microsoft.com/office/powerpoint/2010/main" val="131821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B2A3E35A-1277-6B97-6EA2-1D48B7D05E11}"/>
              </a:ext>
            </a:extLst>
          </p:cNvPr>
          <p:cNvGrpSpPr/>
          <p:nvPr/>
        </p:nvGrpSpPr>
        <p:grpSpPr>
          <a:xfrm>
            <a:off x="2742998" y="601826"/>
            <a:ext cx="6169996" cy="5481339"/>
            <a:chOff x="2897642" y="3168418"/>
            <a:chExt cx="5757294" cy="3806195"/>
          </a:xfrm>
        </p:grpSpPr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46498C9E-2705-BF0D-7945-A69D7B3610E0}"/>
                </a:ext>
              </a:extLst>
            </p:cNvPr>
            <p:cNvSpPr/>
            <p:nvPr/>
          </p:nvSpPr>
          <p:spPr>
            <a:xfrm>
              <a:off x="3456404" y="3644311"/>
              <a:ext cx="4730434" cy="379388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dirty="0">
                  <a:solidFill>
                    <a:schemeClr val="tx1"/>
                  </a:solidFill>
                </a:rPr>
                <a:t>Členění obcí</a:t>
              </a:r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DA5280EB-3836-1138-2833-C421BE9EE165}"/>
                </a:ext>
              </a:extLst>
            </p:cNvPr>
            <p:cNvSpPr/>
            <p:nvPr/>
          </p:nvSpPr>
          <p:spPr>
            <a:xfrm>
              <a:off x="4834502" y="6323565"/>
              <a:ext cx="1952295" cy="385895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Hlavní město</a:t>
              </a: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2D3D1EF8-32B7-B7B0-DEFE-580ADAAEB0F4}"/>
                </a:ext>
              </a:extLst>
            </p:cNvPr>
            <p:cNvSpPr/>
            <p:nvPr/>
          </p:nvSpPr>
          <p:spPr>
            <a:xfrm>
              <a:off x="5131070" y="4179109"/>
              <a:ext cx="1381100" cy="372155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Obec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AFC3AB65-6A18-AFDC-A55A-D539D1AC24B4}"/>
                </a:ext>
              </a:extLst>
            </p:cNvPr>
            <p:cNvSpPr/>
            <p:nvPr/>
          </p:nvSpPr>
          <p:spPr>
            <a:xfrm>
              <a:off x="5131070" y="4697177"/>
              <a:ext cx="1381100" cy="406747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Městys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86EC3D81-63BC-1D8A-1154-B0A061068629}"/>
                </a:ext>
              </a:extLst>
            </p:cNvPr>
            <p:cNvSpPr/>
            <p:nvPr/>
          </p:nvSpPr>
          <p:spPr>
            <a:xfrm>
              <a:off x="4834501" y="5772649"/>
              <a:ext cx="1952295" cy="405003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000" dirty="0">
                  <a:solidFill>
                    <a:schemeClr val="tx1"/>
                  </a:solidFill>
                </a:rPr>
                <a:t>Statutární město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4DBC526F-D299-F3A4-D86D-B18B0E95B9B2}"/>
                </a:ext>
              </a:extLst>
            </p:cNvPr>
            <p:cNvSpPr txBox="1"/>
            <p:nvPr/>
          </p:nvSpPr>
          <p:spPr>
            <a:xfrm>
              <a:off x="5131070" y="5249837"/>
              <a:ext cx="1381100" cy="376899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/>
                <a:t>   Město</a:t>
              </a:r>
            </a:p>
          </p:txBody>
        </p:sp>
        <p:sp>
          <p:nvSpPr>
            <p:cNvPr id="11" name="Obdélník: se zakulacenými rohy 10">
              <a:extLst>
                <a:ext uri="{FF2B5EF4-FFF2-40B4-BE49-F238E27FC236}">
                  <a16:creationId xmlns:a16="http://schemas.microsoft.com/office/drawing/2014/main" id="{2B54B42E-FF6C-7541-0B07-FC49593B4518}"/>
                </a:ext>
              </a:extLst>
            </p:cNvPr>
            <p:cNvSpPr/>
            <p:nvPr/>
          </p:nvSpPr>
          <p:spPr>
            <a:xfrm>
              <a:off x="2897642" y="3168418"/>
              <a:ext cx="5757294" cy="3806195"/>
            </a:xfrm>
            <a:prstGeom prst="roundRect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130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 descr="Large confetti">
            <a:extLst>
              <a:ext uri="{FF2B5EF4-FFF2-40B4-BE49-F238E27FC236}">
                <a16:creationId xmlns:a16="http://schemas.microsoft.com/office/drawing/2014/main" id="{FFD7068C-458B-4612-9D8B-A0771A6C0CC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42294738-A505-41F1-9E4C-9CC1D90839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2060575"/>
            <a:ext cx="8496300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Územní samospráva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Spravuje své (v ČR obecní či krajské) záležitosti a k tomu si zřizuje samosprávné orgány.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Samospráva vede k pluralitě moci – větší svoboda jedince.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Bez samosprávy nelze hovořit o plné demokracii a svobodné vládě. 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Politická povaha je vyjádřením politického práva občanů na samosprávu.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Podporuje princip subsidiarity – veřejná správa co nejblíže občanům.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Stát není schopen zajišťovat výkon veřejné moci v celém území pouze prostřednictvím centrálních státních orgánů – přenáší část působnosti na územní samosprávu.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2708" name="Text Box 26">
            <a:extLst>
              <a:ext uri="{FF2B5EF4-FFF2-40B4-BE49-F238E27FC236}">
                <a16:creationId xmlns:a16="http://schemas.microsoft.com/office/drawing/2014/main" id="{31467FD8-4A1B-4170-A57A-5FE28BF22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2709" name="Text Box 27">
            <a:extLst>
              <a:ext uri="{FF2B5EF4-FFF2-40B4-BE49-F238E27FC236}">
                <a16:creationId xmlns:a16="http://schemas.microsoft.com/office/drawing/2014/main" id="{FEBD0355-6449-4822-AD6F-3C9634C7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 descr="Large confetti">
            <a:extLst>
              <a:ext uri="{FF2B5EF4-FFF2-40B4-BE49-F238E27FC236}">
                <a16:creationId xmlns:a16="http://schemas.microsoft.com/office/drawing/2014/main" id="{0E207CD4-CABC-43F3-BC8B-4BC4FF18BC1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DC112D1-22ED-481D-B984-08EDFDF145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2060575"/>
            <a:ext cx="8496300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	Územní samospráva</a:t>
            </a: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0" lvl="1" indent="0">
              <a:buNone/>
              <a:defRPr/>
            </a:pPr>
            <a:r>
              <a:rPr lang="cs-CZ" sz="2000" b="1" dirty="0">
                <a:latin typeface="Arial" charset="0"/>
              </a:rPr>
              <a:t>      </a:t>
            </a:r>
            <a:r>
              <a:rPr lang="cs-CZ" sz="1800" b="1" dirty="0">
                <a:latin typeface="Arial" charset="0"/>
              </a:rPr>
              <a:t>Samostatná působnost a její omezení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Státní orgány a orgány krajů mohou do samostatné působnosti zasahovat, jen vyžaduje-li to ochrana zákona, a jen způsobem, který zákon stanoví.</a:t>
            </a:r>
          </a:p>
          <a:p>
            <a:pPr marL="400050" lvl="2" indent="0">
              <a:buNone/>
              <a:defRPr/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Povinnosti ukládá obecně závaznou vyhláškou – k zabezpečení veřejného pořádku, k pořádání sportovních a kulturních podniků, k udržování čistoty ulic a veřejné zeleně apod.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3732" name="Text Box 26">
            <a:extLst>
              <a:ext uri="{FF2B5EF4-FFF2-40B4-BE49-F238E27FC236}">
                <a16:creationId xmlns:a16="http://schemas.microsoft.com/office/drawing/2014/main" id="{1EE41D63-0F12-466D-8C0B-75B652FBD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3733" name="Text Box 27">
            <a:extLst>
              <a:ext uri="{FF2B5EF4-FFF2-40B4-BE49-F238E27FC236}">
                <a16:creationId xmlns:a16="http://schemas.microsoft.com/office/drawing/2014/main" id="{4B960B82-2AA3-4FF3-A25D-60D01B4FE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 descr="Large confetti">
            <a:extLst>
              <a:ext uri="{FF2B5EF4-FFF2-40B4-BE49-F238E27FC236}">
                <a16:creationId xmlns:a16="http://schemas.microsoft.com/office/drawing/2014/main" id="{AEA36969-DAB6-48FD-8026-5304685C87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9A55FFB-5C0F-4C4B-928C-805BD34CE88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3"/>
            <a:ext cx="8496300" cy="4322762"/>
          </a:xfrm>
        </p:spPr>
        <p:txBody>
          <a:bodyPr vert="horz" lIns="92075" tIns="46038" rIns="92075" bIns="46038" rtlCol="0">
            <a:normAutofit/>
          </a:bodyPr>
          <a:lstStyle/>
          <a:p>
            <a:pPr marL="0" lvl="1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- obec</a:t>
            </a:r>
          </a:p>
          <a:p>
            <a:pPr marL="0" indent="0"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	</a:t>
            </a:r>
          </a:p>
          <a:p>
            <a:pPr marL="0" indent="0">
              <a:buNone/>
              <a:defRPr/>
            </a:pPr>
            <a:r>
              <a:rPr lang="cs-CZ" sz="1800" b="1" dirty="0">
                <a:solidFill>
                  <a:srgbClr val="001428"/>
                </a:solidFill>
                <a:latin typeface="Arial" charset="0"/>
                <a:cs typeface="Arial" charset="0"/>
              </a:rPr>
              <a:t>	</a:t>
            </a:r>
            <a:r>
              <a:rPr lang="cs-CZ" sz="1800" b="1" dirty="0">
                <a:solidFill>
                  <a:srgbClr val="001428"/>
                </a:solidFill>
                <a:latin typeface="Arial" charset="0"/>
              </a:rPr>
              <a:t>Občan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Státní občan ČR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Trvalý pobyt v obci</a:t>
            </a:r>
          </a:p>
          <a:p>
            <a:pPr marL="457200" lvl="1" indent="0">
              <a:buNone/>
              <a:defRPr/>
            </a:pPr>
            <a:endParaRPr lang="cs-CZ" sz="1800" dirty="0">
              <a:solidFill>
                <a:srgbClr val="001428"/>
              </a:solidFill>
              <a:latin typeface="Arial" charset="0"/>
            </a:endParaRPr>
          </a:p>
          <a:p>
            <a:pPr marL="0" lvl="1" indent="0">
              <a:buNone/>
              <a:defRPr/>
            </a:pPr>
            <a:r>
              <a:rPr lang="cs-CZ" sz="1800" b="1" dirty="0">
                <a:solidFill>
                  <a:srgbClr val="001428"/>
                </a:solidFill>
                <a:latin typeface="Arial" charset="0"/>
              </a:rPr>
              <a:t>	Právo 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volit a být volen do ZO 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hlasovat v místním referendu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vyjadřovat se na ZO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vyjadřovat se k rozpočtu, podávat návrhy, připomínky a podněty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má i vlastník nemovitosti v obci – s výjimkou volebního a hlasovacího práva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4756" name="Text Box 26">
            <a:extLst>
              <a:ext uri="{FF2B5EF4-FFF2-40B4-BE49-F238E27FC236}">
                <a16:creationId xmlns:a16="http://schemas.microsoft.com/office/drawing/2014/main" id="{0D8DD8B6-134A-4FA0-9981-38B83163B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4757" name="Text Box 27">
            <a:extLst>
              <a:ext uri="{FF2B5EF4-FFF2-40B4-BE49-F238E27FC236}">
                <a16:creationId xmlns:a16="http://schemas.microsoft.com/office/drawing/2014/main" id="{50643444-C343-4C4D-A359-E3A9CE52B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 descr="Large confetti">
            <a:extLst>
              <a:ext uri="{FF2B5EF4-FFF2-40B4-BE49-F238E27FC236}">
                <a16:creationId xmlns:a16="http://schemas.microsoft.com/office/drawing/2014/main" id="{E37DAF22-86B2-48AA-9926-859806653B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6868BDA-E91A-4CA2-B561-F18A2D0A61A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3"/>
            <a:ext cx="8496300" cy="4322762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- obec</a:t>
            </a:r>
          </a:p>
          <a:p>
            <a:pPr marL="0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cs-CZ" sz="1800" b="1" dirty="0">
                <a:solidFill>
                  <a:srgbClr val="001428"/>
                </a:solidFill>
                <a:latin typeface="Arial" charset="0"/>
              </a:rPr>
              <a:t>      Území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Každá část území ČR je součástí některé obce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Obec má alespoň jedno katastrální území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  <a:defRPr/>
            </a:pPr>
            <a:endParaRPr lang="cs-CZ" sz="1800" dirty="0">
              <a:solidFill>
                <a:srgbClr val="001428"/>
              </a:solidFill>
              <a:latin typeface="Arial" charset="0"/>
            </a:endParaRPr>
          </a:p>
          <a:p>
            <a:pPr marL="0" lvl="1" indent="0">
              <a:buNone/>
              <a:defRPr/>
            </a:pPr>
            <a:r>
              <a:rPr lang="cs-CZ" sz="1800" b="1" dirty="0">
                <a:solidFill>
                  <a:srgbClr val="001428"/>
                </a:solidFill>
                <a:latin typeface="Arial" charset="0"/>
              </a:rPr>
              <a:t>      Sloučení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Dvě nebo více obcí se mohou dohodou sloučit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Rozhodují ZO případně po návrhu občané v referendu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Právním nástupce je obec, která nezaniká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Obdobně vzniká či zaniká městská část ve statutárním městě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5780" name="Text Box 26">
            <a:extLst>
              <a:ext uri="{FF2B5EF4-FFF2-40B4-BE49-F238E27FC236}">
                <a16:creationId xmlns:a16="http://schemas.microsoft.com/office/drawing/2014/main" id="{EC29335B-4A62-43AA-9C40-6F5E169C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5781" name="Text Box 27">
            <a:extLst>
              <a:ext uri="{FF2B5EF4-FFF2-40B4-BE49-F238E27FC236}">
                <a16:creationId xmlns:a16="http://schemas.microsoft.com/office/drawing/2014/main" id="{E1700C03-5016-4B45-ADE8-8F49D48DA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 descr="Large confetti">
            <a:extLst>
              <a:ext uri="{FF2B5EF4-FFF2-40B4-BE49-F238E27FC236}">
                <a16:creationId xmlns:a16="http://schemas.microsoft.com/office/drawing/2014/main" id="{B721BA3E-9845-4BC6-A95A-68E8F6A67A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Veřejná správa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75464DB-FACF-4CB8-8110-3BB4AF51E81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00213"/>
            <a:ext cx="8496300" cy="4322762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           </a:t>
            </a:r>
            <a:r>
              <a:rPr lang="cs-CZ" altLang="cs-CZ" sz="1800" b="1" dirty="0">
                <a:latin typeface="Arial" charset="0"/>
                <a:cs typeface="Arial" charset="0"/>
              </a:rPr>
              <a:t>Územní samospráva – samostatná působnost obce</a:t>
            </a:r>
          </a:p>
          <a:p>
            <a:pPr marL="0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Obec v samostatné působnosti pečuje v souladu s místními předpoklady a s místními zvyklostmi o vytváření podmínek pro rozvoj sociální péče a pro uspokojování potřeb svých občanů - bydlení, ochrany a rozvoje zdraví, dopravy a spojů, potřeby informací, výchovy a vzdělávání, celkového kulturního rozvoje a ochrany veřejného pořádku.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Vydává obecně závazné vyhlášky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Zakládá a zřizuje právnické osoby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Zřizuje obecní policii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Uděluje čestné občanství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76804" name="Text Box 26">
            <a:extLst>
              <a:ext uri="{FF2B5EF4-FFF2-40B4-BE49-F238E27FC236}">
                <a16:creationId xmlns:a16="http://schemas.microsoft.com/office/drawing/2014/main" id="{56754AC4-802A-4089-BCC6-248C0834D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6805" name="Text Box 27">
            <a:extLst>
              <a:ext uri="{FF2B5EF4-FFF2-40B4-BE49-F238E27FC236}">
                <a16:creationId xmlns:a16="http://schemas.microsoft.com/office/drawing/2014/main" id="{C26C4EE7-47DB-4744-A1E1-DB3B79ABB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944</Words>
  <Application>Microsoft Office PowerPoint</Application>
  <PresentationFormat>Širokoúhlá obrazovka</PresentationFormat>
  <Paragraphs>277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Wingdings</vt:lpstr>
      <vt:lpstr>Motiv Office</vt:lpstr>
      <vt:lpstr>Veřejná správa</vt:lpstr>
      <vt:lpstr>Prezentace aplikace PowerPoint</vt:lpstr>
      <vt:lpstr>Prezentace aplikace PowerPoint</vt:lpstr>
      <vt:lpstr>Prezentace aplikace PowerPoint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  <vt:lpstr>Veřejná správa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Svatopluk Novák</dc:creator>
  <cp:lastModifiedBy>Svatopluk Novák</cp:lastModifiedBy>
  <cp:revision>7</cp:revision>
  <dcterms:created xsi:type="dcterms:W3CDTF">2020-10-13T10:52:16Z</dcterms:created>
  <dcterms:modified xsi:type="dcterms:W3CDTF">2022-12-05T09:52:28Z</dcterms:modified>
</cp:coreProperties>
</file>