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7" r:id="rId2"/>
    <p:sldId id="275" r:id="rId3"/>
    <p:sldId id="274" r:id="rId4"/>
    <p:sldId id="273" r:id="rId5"/>
    <p:sldId id="276" r:id="rId6"/>
    <p:sldId id="262" r:id="rId7"/>
    <p:sldId id="265" r:id="rId8"/>
    <p:sldId id="263" r:id="rId9"/>
    <p:sldId id="277" r:id="rId10"/>
    <p:sldId id="278" r:id="rId11"/>
    <p:sldId id="264" r:id="rId12"/>
    <p:sldId id="279" r:id="rId13"/>
    <p:sldId id="280" r:id="rId14"/>
    <p:sldId id="281" r:id="rId15"/>
    <p:sldId id="283" r:id="rId16"/>
    <p:sldId id="285" r:id="rId17"/>
    <p:sldId id="286" r:id="rId18"/>
    <p:sldId id="284" r:id="rId19"/>
    <p:sldId id="287" r:id="rId20"/>
    <p:sldId id="266" r:id="rId21"/>
    <p:sldId id="288" r:id="rId22"/>
    <p:sldId id="267" r:id="rId23"/>
    <p:sldId id="297" r:id="rId24"/>
    <p:sldId id="268" r:id="rId25"/>
    <p:sldId id="270" r:id="rId26"/>
    <p:sldId id="269" r:id="rId27"/>
    <p:sldId id="289" r:id="rId28"/>
    <p:sldId id="271" r:id="rId29"/>
    <p:sldId id="295" r:id="rId30"/>
    <p:sldId id="290" r:id="rId31"/>
    <p:sldId id="294" r:id="rId32"/>
    <p:sldId id="296" r:id="rId33"/>
    <p:sldId id="291" r:id="rId34"/>
    <p:sldId id="292" r:id="rId35"/>
    <p:sldId id="293" r:id="rId36"/>
    <p:sldId id="272" r:id="rId37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593E58-C1FA-419E-9133-D62B8247A0CD}" type="datetime1">
              <a:rPr lang="sk-SK" smtClean="0"/>
              <a:t>13. 11. 2024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79F80C-C490-43B3-8D19-0042F9BDBBAA}" type="datetime1">
              <a:rPr lang="sk-SK" smtClean="0"/>
              <a:t>13. 11. 2024</a:t>
            </a:fld>
            <a:endParaRPr lang="en-US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"/>
              <a:t>Kliknutím upravíte štýly predlohy textu</a:t>
            </a:r>
            <a:endParaRPr lang="en-US"/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ĺž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ĺž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ĺž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riama spojnica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riama spojnica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Zástupný symbol dátumu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8C1DB6-B6E9-4F7B-96DD-7072F04BAEFD}" type="datetime1">
              <a:rPr lang="sk-SK" smtClean="0"/>
              <a:t>13. 11. 2024</a:t>
            </a:fld>
            <a:endParaRPr lang="en-US" dirty="0"/>
          </a:p>
        </p:txBody>
      </p:sp>
      <p:sp>
        <p:nvSpPr>
          <p:cNvPr id="21" name="Zástupná pät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é číslo snímk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72DE5-AEA9-4ACC-9E05-04042A87619E}" type="datetime1">
              <a:rPr lang="sk-SK" smtClean="0"/>
              <a:t>13. 11. 2024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950202-251D-45E2-822C-75B2F36DD8BE}" type="datetime1">
              <a:rPr lang="sk-SK" smtClean="0"/>
              <a:t>13. 11. 2024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ĺž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ĺž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ĺž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riama spojnica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riama spojnica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riama spojnica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01C29537-B49C-4F04-A12F-20D399F5C2C6}" type="datetime1">
              <a:rPr lang="sk-SK" smtClean="0"/>
              <a:t>13. 11. 2024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59FE2D-4279-4261-936D-FBEDD6AA9195}" type="datetime1">
              <a:rPr lang="sk-SK" smtClean="0"/>
              <a:t>13. 11. 2024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B6C318-EFB0-4C8B-87EC-51C6A37DA4C1}" type="datetime1">
              <a:rPr lang="sk-SK" smtClean="0"/>
              <a:t>13. 11. 2024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1E41EE-338C-4BCD-86E5-B220F9FCBFB8}" type="datetime1">
              <a:rPr lang="sk-SK" smtClean="0"/>
              <a:t>13. 11. 2024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16BBF-A37A-4518-8384-E1C9C5369A78}" type="datetime1">
              <a:rPr lang="sk-SK" smtClean="0"/>
              <a:t>13. 11. 2024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32B4DC7-C6D0-443A-9AC1-706F94010F92}" type="datetime1">
              <a:rPr lang="sk-SK" smtClean="0"/>
              <a:t>13. 11. 2024</a:t>
            </a:fld>
            <a:endParaRPr lang="en-US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B2CB11CC-D6F4-4228-B450-2134BFF6C99A}" type="datetime1">
              <a:rPr lang="sk-SK" smtClean="0"/>
              <a:t>13. 11. 2024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ĺž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ĺž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ĺž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lang="en-US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Kliknutím upravíte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0CA74D9-753D-452E-9D17-5DEDD13B9F67}" type="datetime1">
              <a:rPr lang="sk-SK" smtClean="0"/>
              <a:t>13. 11. 2024</a:t>
            </a:fld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video" Target="https://www.youtube.com/embed/JGyfcBfSj4M?feature=oembed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klopedie.soc.cas.cz/w/Ekologie" TargetMode="External"/><Relationship Id="rId2" Type="http://schemas.openxmlformats.org/officeDocument/2006/relationships/hyperlink" Target="https://encyklopedie.soc.cas.cz/w/Etolog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cyklopedie.soc.cas.cz/w/Sociobiolog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ncyklopedie.soc.cas.cz/w/Sociobiologi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BjdYYQqnVw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Detailný záber loga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Obdĺžni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4" name="Obdĺžni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sk" sz="4400" dirty="0">
                <a:solidFill>
                  <a:schemeClr val="tx1"/>
                </a:solidFill>
              </a:rPr>
              <a:t>Biologické a p</a:t>
            </a:r>
            <a:r>
              <a:rPr lang="sk-SK" sz="4400" dirty="0" err="1">
                <a:solidFill>
                  <a:schemeClr val="tx1"/>
                </a:solidFill>
              </a:rPr>
              <a:t>sychologické</a:t>
            </a:r>
            <a:r>
              <a:rPr lang="sk-SK" sz="4400" dirty="0">
                <a:solidFill>
                  <a:schemeClr val="tx1"/>
                </a:solidFill>
              </a:rPr>
              <a:t> </a:t>
            </a:r>
            <a:r>
              <a:rPr lang="sk-SK" sz="4400">
                <a:solidFill>
                  <a:schemeClr val="tx1"/>
                </a:solidFill>
              </a:rPr>
              <a:t>přesahy</a:t>
            </a:r>
            <a:r>
              <a:rPr lang="sk-SK" sz="4400" dirty="0">
                <a:solidFill>
                  <a:schemeClr val="tx1"/>
                </a:solidFill>
              </a:rPr>
              <a:t> do etiky </a:t>
            </a:r>
            <a:br>
              <a:rPr lang="sk-SK" sz="4400" dirty="0">
                <a:solidFill>
                  <a:schemeClr val="tx1"/>
                </a:solidFill>
              </a:rPr>
            </a:br>
            <a:endParaRPr lang="sk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sk" dirty="0">
                <a:solidFill>
                  <a:schemeClr val="tx1"/>
                </a:solidFill>
              </a:rPr>
              <a:t>Slavomír Lesňák, DE2, 2020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879"/>
    </mc:Choice>
    <mc:Fallback xmlns="">
      <p:transition spd="slow" advTm="648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FBFE8-AD99-4CC0-9E4E-C92ECE77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Trvání (</a:t>
            </a:r>
            <a:r>
              <a:rPr lang="cs-CZ" dirty="0" err="1"/>
              <a:t>dureé</a:t>
            </a:r>
            <a:r>
              <a:rPr lang="cs-CZ" dirty="0"/>
              <a:t>) – vnitřek bytí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7B309-7115-46AC-9255-39F2F71EB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Čas, který dokážeme psychologicky prožívat,</a:t>
            </a:r>
          </a:p>
          <a:p>
            <a:r>
              <a:rPr lang="cs-CZ" dirty="0"/>
              <a:t>Vlastní všemu životu, nesen životním elánem</a:t>
            </a:r>
          </a:p>
          <a:p>
            <a:r>
              <a:rPr lang="cs-CZ" dirty="0"/>
              <a:t>Život je proud - nepřetržitá změna</a:t>
            </a:r>
          </a:p>
          <a:p>
            <a:r>
              <a:rPr lang="cs-CZ" b="1" dirty="0"/>
              <a:t>Pro dění je charakteristické neustálé vznikání a tvůrčí vývoj</a:t>
            </a:r>
          </a:p>
          <a:p>
            <a:r>
              <a:rPr lang="cs-CZ" dirty="0"/>
              <a:t>Postihnout tyto projevy je rozumem (abstraktními pojmy) a vědou (matem.-přírodovědecký) nemožné</a:t>
            </a:r>
          </a:p>
          <a:p>
            <a:r>
              <a:rPr lang="cs-CZ" dirty="0"/>
              <a:t>pouze intuicí - neanalyzuje, postihuje skutečnost v její autentičnosti</a:t>
            </a:r>
          </a:p>
          <a:p>
            <a:endParaRPr lang="cs-CZ" dirty="0"/>
          </a:p>
          <a:p>
            <a:r>
              <a:rPr lang="cs-CZ" b="1" dirty="0"/>
              <a:t>Prostor je, čas - bytí není, ale stává se </a:t>
            </a:r>
            <a:r>
              <a:rPr lang="cs-CZ" dirty="0"/>
              <a:t>díky tvůrčímu vývoji – podoba s existencialisty</a:t>
            </a:r>
          </a:p>
          <a:p>
            <a:r>
              <a:rPr lang="cs-CZ" dirty="0"/>
              <a:t>Platí to i pro morálku a náboženství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0654A6-8477-4A3A-8202-2DB52319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18"/>
    </mc:Choice>
    <mc:Fallback xmlns="">
      <p:transition spd="slow" advTm="1250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A582ABD-EA24-43AC-B41E-9F207B37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sk-SK" dirty="0" err="1"/>
              <a:t>Trvání</a:t>
            </a:r>
            <a:r>
              <a:rPr lang="sk-SK" dirty="0"/>
              <a:t>, </a:t>
            </a:r>
            <a:r>
              <a:rPr lang="sk-SK" dirty="0" err="1"/>
              <a:t>neustálý</a:t>
            </a:r>
            <a:r>
              <a:rPr lang="sk-SK" dirty="0"/>
              <a:t> proces</a:t>
            </a:r>
            <a:endParaRPr lang="en-US" dirty="0"/>
          </a:p>
        </p:txBody>
      </p:sp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F10C9F5A-878E-456D-A53D-78E612176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5" y="2292626"/>
            <a:ext cx="10961870" cy="3206347"/>
          </a:xfrm>
          <a:prstGeom prst="rect">
            <a:avLst/>
          </a:prstGeom>
          <a:noFill/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9A79B83-FB50-4190-BC87-6E284AAC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01C29537-B49C-4F04-A12F-20D399F5C2C6}" type="datetime1">
              <a:rPr lang="sk-SK" smtClean="0"/>
              <a:pPr rtl="0">
                <a:spcAft>
                  <a:spcPts val="600"/>
                </a:spcAft>
              </a:pPr>
              <a:t>13. 11. 2024</a:t>
            </a:fld>
            <a:endParaRPr lang="en-US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BA9BFC16-96B8-46A7-AA98-ACD7ACB88A79}"/>
              </a:ext>
            </a:extLst>
          </p:cNvPr>
          <p:cNvSpPr/>
          <p:nvPr/>
        </p:nvSpPr>
        <p:spPr>
          <a:xfrm>
            <a:off x="1789043" y="5643896"/>
            <a:ext cx="9011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000" dirty="0"/>
              <a:t>https://medium.com/nautilus-magazine/this-philosopher-helped-ensure-there-was-no-nobel-for-relativity-add50d05d4de</a:t>
            </a:r>
          </a:p>
        </p:txBody>
      </p:sp>
    </p:spTree>
    <p:extLst>
      <p:ext uri="{BB962C8B-B14F-4D97-AF65-F5344CB8AC3E}">
        <p14:creationId xmlns:p14="http://schemas.microsoft.com/office/powerpoint/2010/main" val="20635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1"/>
    </mc:Choice>
    <mc:Fallback xmlns="">
      <p:transition spd="slow" advTm="4000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25FA4-EE57-4A0C-99FA-868B83D2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Lidské činy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8A8BD-0293-4A6E-A337-1C9D152F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Jsou „</a:t>
            </a:r>
            <a:r>
              <a:rPr lang="cs-CZ" dirty="0" err="1"/>
              <a:t>zvnějštěné</a:t>
            </a:r>
            <a:r>
              <a:rPr lang="cs-CZ" dirty="0"/>
              <a:t>“ činy vědomí</a:t>
            </a:r>
          </a:p>
          <a:p>
            <a:r>
              <a:rPr lang="cs-CZ" dirty="0"/>
              <a:t>výrazem naší svobody, tvořivosti a osobnosti</a:t>
            </a:r>
          </a:p>
          <a:p>
            <a:endParaRPr lang="cs-CZ" dirty="0"/>
          </a:p>
          <a:p>
            <a:r>
              <a:rPr lang="cs-CZ" dirty="0"/>
              <a:t>Já – vnitřní a vnější</a:t>
            </a:r>
          </a:p>
          <a:p>
            <a:r>
              <a:rPr lang="cs-CZ" b="1" dirty="0"/>
              <a:t>Vnější: </a:t>
            </a:r>
            <a:r>
              <a:rPr lang="cs-CZ" dirty="0"/>
              <a:t>povrchní, sociální já</a:t>
            </a:r>
          </a:p>
          <a:p>
            <a:r>
              <a:rPr lang="cs-CZ" dirty="0"/>
              <a:t>– hlavně pro druhé;</a:t>
            </a:r>
          </a:p>
          <a:p>
            <a:r>
              <a:rPr lang="cs-CZ" b="1" dirty="0"/>
              <a:t>Vnitřní: </a:t>
            </a:r>
            <a:r>
              <a:rPr lang="cs-CZ" dirty="0"/>
              <a:t>fundamentální, hluboké já (život pro sebe) </a:t>
            </a:r>
          </a:p>
          <a:p>
            <a:endParaRPr lang="cs-CZ" dirty="0"/>
          </a:p>
          <a:p>
            <a:r>
              <a:rPr lang="cs-CZ" dirty="0"/>
              <a:t>Většinou žijeme vnějším způsobem života -  jednáme jako vědomé automaty (neautentická existence) (opět </a:t>
            </a:r>
            <a:r>
              <a:rPr lang="cs-CZ" dirty="0" err="1"/>
              <a:t>existenc</a:t>
            </a:r>
            <a:r>
              <a:rPr lang="cs-CZ" dirty="0"/>
              <a:t>.)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D8887E-A713-49E0-B68B-1FA8A0D9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15"/>
    </mc:Choice>
    <mc:Fallback xmlns="">
      <p:transition spd="slow" advTm="1389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3539A-8945-44E7-A809-E558D7E2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Dobrý čin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5365A6-041B-4702-8410-62DC111F7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je takový, který vykonáme svobodně z vnitřních pohnutek (vnitřní já)</a:t>
            </a:r>
          </a:p>
          <a:p>
            <a:pPr marL="0" indent="0">
              <a:buNone/>
            </a:pPr>
            <a:r>
              <a:rPr lang="cs-CZ" sz="1600" dirty="0"/>
              <a:t>Znamená: </a:t>
            </a:r>
          </a:p>
          <a:p>
            <a:r>
              <a:rPr lang="cs-CZ" sz="1600" dirty="0" err="1"/>
              <a:t>nepředpokládatelnost</a:t>
            </a:r>
            <a:r>
              <a:rPr lang="cs-CZ" sz="1600" dirty="0"/>
              <a:t>,   </a:t>
            </a:r>
            <a:r>
              <a:rPr lang="cs-CZ" sz="1600" dirty="0" err="1"/>
              <a:t>neobrátitelnost</a:t>
            </a:r>
            <a:r>
              <a:rPr lang="cs-CZ" sz="1600" dirty="0"/>
              <a:t>,     nezvratitelnost,  neautomatičnost,     nemechaničnost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Tvůrčí čin</a:t>
            </a:r>
          </a:p>
          <a:p>
            <a:r>
              <a:rPr lang="cs-CZ" sz="1600" dirty="0"/>
              <a:t>Nemůžeme uchopit intelektem, pouze intuicí</a:t>
            </a:r>
          </a:p>
          <a:p>
            <a:r>
              <a:rPr lang="cs-CZ" sz="1600" dirty="0"/>
              <a:t>intelekt ho nedokáže vysvětlit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6CF79D-6F4B-4371-A645-AE335BBF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67"/>
    </mc:Choice>
    <mc:Fallback xmlns="">
      <p:transition spd="slow" advTm="439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E55A9-251B-4E6F-BBD0-156621A7C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Intuice přesahuje rozum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7D33B-C3F7-4D35-B171-219E1F289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743575" cy="38496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Intelekt Bergson neodmítá úplně</a:t>
            </a:r>
          </a:p>
          <a:p>
            <a:r>
              <a:rPr lang="cs-CZ" dirty="0"/>
              <a:t>Je potřebný pro přežití individuálního a rodového života</a:t>
            </a:r>
          </a:p>
          <a:p>
            <a:r>
              <a:rPr lang="cs-CZ" dirty="0"/>
              <a:t>Vyrábí například neorganické nástroje - homo </a:t>
            </a:r>
            <a:r>
              <a:rPr lang="cs-CZ" dirty="0" err="1"/>
              <a:t>faber</a:t>
            </a:r>
            <a:r>
              <a:rPr lang="cs-CZ" dirty="0"/>
              <a:t> (ne sapiens)</a:t>
            </a:r>
          </a:p>
          <a:p>
            <a:endParaRPr lang="cs-CZ" dirty="0"/>
          </a:p>
          <a:p>
            <a:r>
              <a:rPr lang="cs-CZ" dirty="0"/>
              <a:t>Intelekt tedy vázán na umělé a neorganické;</a:t>
            </a:r>
          </a:p>
          <a:p>
            <a:r>
              <a:rPr lang="cs-CZ" dirty="0"/>
              <a:t>intuice na živé a tvůrčí, tím čím je život</a:t>
            </a:r>
          </a:p>
          <a:p>
            <a:endParaRPr lang="cs-CZ" dirty="0"/>
          </a:p>
          <a:p>
            <a:r>
              <a:rPr lang="cs-CZ" dirty="0"/>
              <a:t>Intuice tedy přesahuje rozum</a:t>
            </a:r>
          </a:p>
          <a:p>
            <a:r>
              <a:rPr lang="cs-CZ" dirty="0"/>
              <a:t>proto jím nemůže být ani pochopena</a:t>
            </a:r>
          </a:p>
          <a:p>
            <a:r>
              <a:rPr lang="cs-CZ" dirty="0"/>
              <a:t>proto ani jeho prostředky nestačí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8C116F-33D4-4A67-824E-4323DFFE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47AAF5F-4EB8-447B-AEC9-3F8840840433}"/>
              </a:ext>
            </a:extLst>
          </p:cNvPr>
          <p:cNvSpPr txBox="1"/>
          <p:nvPr/>
        </p:nvSpPr>
        <p:spPr>
          <a:xfrm>
            <a:off x="6296025" y="3703320"/>
            <a:ext cx="482917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Intuice  - využívá metafory, obrazy, mystické vize a pod. (moudrost indiánů; umění apod.)</a:t>
            </a:r>
          </a:p>
          <a:p>
            <a:pPr algn="just"/>
            <a:endParaRPr lang="cs-CZ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err="1"/>
              <a:t>Mimoracionálními</a:t>
            </a:r>
            <a:r>
              <a:rPr lang="cs-CZ" sz="1500" dirty="0"/>
              <a:t> prostředky se umím zmocnit svobody a životního elánu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4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22"/>
    </mc:Choice>
    <mc:Fallback xmlns="">
      <p:transition spd="slow" advTm="15582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9428C-4C6F-4881-A30C-34C14164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prameny morálky a náboženství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9CEECB-6753-4E4E-B39B-514F26FC7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9F10AE-A29A-48E5-ABD1-060338030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014194"/>
            <a:ext cx="9686924" cy="394210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Společnost vzešla z přírody</a:t>
            </a:r>
          </a:p>
          <a:p>
            <a:r>
              <a:rPr lang="cs-CZ" dirty="0"/>
              <a:t>je jejím pokračováním, jejího vývoje,</a:t>
            </a:r>
          </a:p>
          <a:p>
            <a:r>
              <a:rPr lang="cs-CZ" dirty="0"/>
              <a:t>nepokračovala v rozvoji instinktů (sociální hmyz)</a:t>
            </a:r>
          </a:p>
          <a:p>
            <a:r>
              <a:rPr lang="cs-CZ" dirty="0"/>
              <a:t>šla cestou rozvoje intelektu</a:t>
            </a:r>
          </a:p>
          <a:p>
            <a:r>
              <a:rPr lang="cs-CZ" dirty="0"/>
              <a:t>cesta intelektem na jedné straně člověka individualizuje</a:t>
            </a:r>
          </a:p>
          <a:p>
            <a:r>
              <a:rPr lang="cs-CZ" dirty="0"/>
              <a:t>osvobozuje ho od celku</a:t>
            </a:r>
          </a:p>
          <a:p>
            <a:r>
              <a:rPr lang="cs-CZ" dirty="0"/>
              <a:t>dovoluje mu rozvinout a uvědomit si své já</a:t>
            </a:r>
          </a:p>
          <a:p>
            <a:r>
              <a:rPr lang="cs-CZ" dirty="0"/>
              <a:t>na druhé straně je intelekt „vypočítavý“, resp. egoistický,</a:t>
            </a:r>
          </a:p>
          <a:p>
            <a:r>
              <a:rPr lang="cs-CZ" dirty="0"/>
              <a:t>ohrožuje společenský organismus, rozkládá</a:t>
            </a:r>
          </a:p>
          <a:p>
            <a:r>
              <a:rPr lang="cs-CZ" dirty="0"/>
              <a:t>rozkládacím silám -  brání dva nástroje – morálka a náboženství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F65A0E-2E60-448B-B6A7-9EBF2069D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39474" y="2074334"/>
            <a:ext cx="82677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002340-0BD2-4517-A547-3BFF6D208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725150" y="5514975"/>
            <a:ext cx="397002" cy="442005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12A28F-1148-46F1-971A-1F18274B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6C318-EFB0-4C8B-87EC-51C6A37DA4C1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30"/>
    </mc:Choice>
    <mc:Fallback xmlns="">
      <p:transition spd="slow" advTm="8903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413F9-B9B4-446B-9785-66EDDF6C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se stáváme morálními?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014FF-88F0-4827-B5B3-A193794A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5475"/>
            <a:ext cx="10058400" cy="4057269"/>
          </a:xfrm>
        </p:spPr>
        <p:txBody>
          <a:bodyPr>
            <a:noAutofit/>
          </a:bodyPr>
          <a:lstStyle/>
          <a:p>
            <a:r>
              <a:rPr lang="cs-CZ" sz="2400" dirty="0"/>
              <a:t>Morální závaznost začíná naší schopností  podřídit se</a:t>
            </a:r>
          </a:p>
          <a:p>
            <a:pPr>
              <a:buFontTx/>
              <a:buChar char="-"/>
            </a:pPr>
            <a:r>
              <a:rPr lang="cs-CZ" sz="2400" b="1" dirty="0"/>
              <a:t>zvykům</a:t>
            </a:r>
            <a:r>
              <a:rPr lang="cs-CZ" sz="2400" dirty="0"/>
              <a:t> (např. poslouchat)  - </a:t>
            </a:r>
            <a:r>
              <a:rPr lang="cs-CZ" sz="2400" b="1" dirty="0"/>
              <a:t>autoritám</a:t>
            </a:r>
            <a:r>
              <a:rPr lang="cs-CZ" sz="2400" dirty="0"/>
              <a:t> (rodičům, učitelům)</a:t>
            </a:r>
          </a:p>
          <a:p>
            <a:pPr>
              <a:buFontTx/>
              <a:buChar char="-"/>
            </a:pPr>
            <a:r>
              <a:rPr lang="cs-CZ" sz="1600" dirty="0"/>
              <a:t>autority jsou přijímány více kvůli jejich sociálnímu statusu jako na základě osobnosti – zastupují celou společnost</a:t>
            </a:r>
          </a:p>
          <a:p>
            <a:r>
              <a:rPr lang="cs-CZ" sz="2400" b="1" dirty="0"/>
              <a:t>Zvyky</a:t>
            </a:r>
            <a:r>
              <a:rPr lang="cs-CZ" sz="2400" dirty="0"/>
              <a:t> působí tlakem na naši vůli: cítíme se vázáni</a:t>
            </a:r>
          </a:p>
          <a:p>
            <a:r>
              <a:rPr lang="cs-CZ" sz="1800" dirty="0"/>
              <a:t>Pravidla a zvyky se navzájem podpírají: jejich soubory tvoří zákon, kterým se zvyky dokonce vynucují</a:t>
            </a:r>
          </a:p>
          <a:p>
            <a:r>
              <a:rPr lang="cs-CZ" sz="1800" dirty="0"/>
              <a:t>nabýváme přesvědčení, že zákony jsou nezbytné jako fyzikální zákony </a:t>
            </a:r>
          </a:p>
          <a:p>
            <a:r>
              <a:rPr lang="cs-CZ" sz="2400" b="1" dirty="0"/>
              <a:t>Rozvinutí povinnosti </a:t>
            </a:r>
            <a:r>
              <a:rPr lang="cs-CZ" sz="2400" dirty="0"/>
              <a:t>-  nám znemožňuje váhat, umožňuje vnést do života pořádek, upevňuje naše sociální já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32A2C-C764-4B9B-BCBE-CF3BED1F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44"/>
    </mc:Choice>
    <mc:Fallback xmlns="">
      <p:transition spd="slow" advTm="7654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8DA23-6ED2-46A4-B5C5-94B4D6AD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Společnost nám tedy vytváří cestu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05E6BE-1483-49D7-8CDE-DD2092FB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jít po ní znamená, že ani nemusíme přemýšlet</a:t>
            </a:r>
          </a:p>
          <a:p>
            <a:r>
              <a:rPr lang="cs-CZ" dirty="0"/>
              <a:t>jen automaticky vykonávat povinnost</a:t>
            </a:r>
          </a:p>
          <a:p>
            <a:endParaRPr lang="cs-CZ" dirty="0"/>
          </a:p>
          <a:p>
            <a:r>
              <a:rPr lang="cs-CZ" dirty="0"/>
              <a:t>Avšak intuice nás na rozdíl od rozumu vede k něčemu jinému...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A033AE-6DD9-4D08-9E51-FDC77BE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3"/>
    </mc:Choice>
    <mc:Fallback xmlns="">
      <p:transition spd="slow" advTm="4181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9252B-D2AF-4E89-BB98-8C25A189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235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Otevřena a uzavřena společnost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45C5E-8D9B-4253-9E32-FD7E5CACEF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Uzavřená morálka</a:t>
            </a:r>
          </a:p>
          <a:p>
            <a:r>
              <a:rPr lang="cs-CZ" dirty="0"/>
              <a:t>má sociální původ</a:t>
            </a:r>
          </a:p>
          <a:p>
            <a:r>
              <a:rPr lang="cs-CZ" dirty="0"/>
              <a:t>stírá rozdíly mezi individualistickým a sociálním,</a:t>
            </a:r>
          </a:p>
          <a:p>
            <a:r>
              <a:rPr lang="cs-CZ" dirty="0"/>
              <a:t>jejím cílem je celá sociální skupina, zájem obce,</a:t>
            </a:r>
          </a:p>
          <a:p>
            <a:r>
              <a:rPr lang="cs-CZ" dirty="0"/>
              <a:t>účelem je přežití sociální skupiny – nepřipomíná to sociální hmyz?</a:t>
            </a:r>
          </a:p>
          <a:p>
            <a:r>
              <a:rPr lang="cs-CZ" dirty="0"/>
              <a:t>Je založena na nátlaku (útlaku) automaticky plnit povinnost...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BB4686-480B-4A1C-9D35-11392E829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872990" cy="374904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Otevřená morálka</a:t>
            </a:r>
            <a:endParaRPr lang="cs-CZ" dirty="0"/>
          </a:p>
          <a:p>
            <a:r>
              <a:rPr lang="cs-CZ" dirty="0"/>
              <a:t>strůjcem je silná osobnost, náboženský vůdce, guru, hrdina, reformátor.</a:t>
            </a:r>
          </a:p>
          <a:p>
            <a:r>
              <a:rPr lang="cs-CZ" dirty="0"/>
              <a:t>nejde mu o ochranu jednotlivé skupiny, je všelidská</a:t>
            </a:r>
          </a:p>
          <a:p>
            <a:r>
              <a:rPr lang="cs-CZ" dirty="0"/>
              <a:t>lidé za ním nejdou, protože musí, ale chtějí</a:t>
            </a:r>
          </a:p>
          <a:p>
            <a:r>
              <a:rPr lang="cs-CZ" dirty="0"/>
              <a:t>Není založena na útlaku - ale na lásce</a:t>
            </a:r>
          </a:p>
          <a:p>
            <a:r>
              <a:rPr lang="cs-CZ" dirty="0"/>
              <a:t>prostor pro svobodu a tvořivost (jak následovat)</a:t>
            </a:r>
          </a:p>
          <a:p>
            <a:r>
              <a:rPr lang="cs-CZ" dirty="0"/>
              <a:t>Přijímá ji nejprve několik jedinců a ti ji rozšíří</a:t>
            </a:r>
          </a:p>
          <a:p>
            <a:r>
              <a:rPr lang="cs-CZ" dirty="0"/>
              <a:t>morálka otevřené duše,</a:t>
            </a:r>
          </a:p>
          <a:p>
            <a:r>
              <a:rPr lang="cs-CZ" dirty="0"/>
              <a:t>táhne dopředu,</a:t>
            </a:r>
          </a:p>
          <a:p>
            <a:r>
              <a:rPr lang="cs-CZ" dirty="0"/>
              <a:t>je nesena elán </a:t>
            </a:r>
            <a:r>
              <a:rPr lang="cs-CZ" dirty="0" err="1"/>
              <a:t>vital</a:t>
            </a:r>
            <a:r>
              <a:rPr lang="cs-CZ" dirty="0"/>
              <a:t>, tvořivou duchovní energií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933D92-1212-4BE8-B778-CA30F189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59FE2D-4279-4261-936D-FBEDD6AA9195}" type="datetime1">
              <a:rPr lang="sk-SK" smtClean="0"/>
              <a:t>13. 11. 2024</a:t>
            </a:fld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825B3F5-4909-4427-9B87-857C34A14360}"/>
              </a:ext>
            </a:extLst>
          </p:cNvPr>
          <p:cNvSpPr txBox="1"/>
          <p:nvPr/>
        </p:nvSpPr>
        <p:spPr>
          <a:xfrm>
            <a:off x="2505075" y="1411724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- podle toho obsahují i ​​podobu morálky a náboženství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EE0716-4775-49FE-B878-54110729C5EE}"/>
              </a:ext>
            </a:extLst>
          </p:cNvPr>
          <p:cNvSpPr txBox="1"/>
          <p:nvPr/>
        </p:nvSpPr>
        <p:spPr>
          <a:xfrm>
            <a:off x="990599" y="5877609"/>
            <a:ext cx="9763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Tyto morálky neexistují v čisté podobě - souvisejí s různými formami náboženství</a:t>
            </a:r>
          </a:p>
        </p:txBody>
      </p:sp>
    </p:spTree>
    <p:extLst>
      <p:ext uri="{BB962C8B-B14F-4D97-AF65-F5344CB8AC3E}">
        <p14:creationId xmlns:p14="http://schemas.microsoft.com/office/powerpoint/2010/main" val="19949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68"/>
    </mc:Choice>
    <mc:Fallback xmlns="">
      <p:transition spd="slow" advTm="22276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2938A-37EE-4B51-AD18-C5E68B55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Dva druhy 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7FA9FD-4E4A-4BCC-A127-17915C5CC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Statické</a:t>
            </a:r>
            <a:r>
              <a:rPr lang="cs-CZ" dirty="0"/>
              <a:t> (uzavřená) je spojeno s intelektem, rozumem,</a:t>
            </a:r>
          </a:p>
          <a:p>
            <a:r>
              <a:rPr lang="cs-CZ" dirty="0"/>
              <a:t>výsledek lidského působení (vytvoření rituálů a božstev, díky kterým zajistí soudržnost sociální skupiny).</a:t>
            </a:r>
          </a:p>
          <a:p>
            <a:endParaRPr lang="cs-CZ" dirty="0"/>
          </a:p>
          <a:p>
            <a:r>
              <a:rPr lang="cs-CZ" b="1" dirty="0"/>
              <a:t>Dynamické  </a:t>
            </a:r>
            <a:r>
              <a:rPr lang="cs-CZ" dirty="0"/>
              <a:t>– </a:t>
            </a:r>
            <a:r>
              <a:rPr lang="cs-CZ" dirty="0" err="1"/>
              <a:t>náb</a:t>
            </a:r>
            <a:r>
              <a:rPr lang="cs-CZ" dirty="0"/>
              <a:t>. lásky a mysticismu</a:t>
            </a:r>
          </a:p>
          <a:p>
            <a:r>
              <a:rPr lang="cs-CZ" dirty="0"/>
              <a:t>přiblížení se k životnímu elánu,</a:t>
            </a:r>
          </a:p>
          <a:p>
            <a:r>
              <a:rPr lang="cs-CZ" dirty="0"/>
              <a:t>uchopit nedefinovatelné a nepřístupné</a:t>
            </a:r>
          </a:p>
          <a:p>
            <a:r>
              <a:rPr lang="cs-CZ" dirty="0"/>
              <a:t>křesťanské náboženství - záležitost výjimečných lidí, mystiků</a:t>
            </a:r>
          </a:p>
          <a:p>
            <a:endParaRPr lang="cs-CZ" dirty="0"/>
          </a:p>
          <a:p>
            <a:r>
              <a:rPr lang="cs-CZ" dirty="0"/>
              <a:t>Katolictví - završení židovství, B. se propracovává od panteismu (bůh jako elán). </a:t>
            </a:r>
          </a:p>
          <a:p>
            <a:r>
              <a:rPr lang="cs-CZ" dirty="0"/>
              <a:t>Ke katolicismu nepřestoupil kvůli pronásledování židů nacisty...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525DA7-5031-41DC-AD40-A7835772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69"/>
    </mc:Choice>
    <mc:Fallback xmlns="">
      <p:transition spd="slow" advTm="1806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DEAF6-8F8C-4F34-B1B5-A286584F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Charles Darwin (1809-1882)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3228C-E70C-4A65-BC12-9FA02BD8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712595"/>
            <a:ext cx="7639050" cy="3849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Dle vlastních slov: normální hoch podprůměrného nadání</a:t>
            </a:r>
          </a:p>
          <a:p>
            <a:pPr algn="just"/>
            <a:r>
              <a:rPr lang="cs-CZ" dirty="0"/>
              <a:t>Zkoušel medicínu, vystudoval teologii, vynikl v biologii: v té době přírodovědci často teology</a:t>
            </a:r>
          </a:p>
          <a:p>
            <a:pPr algn="just"/>
            <a:r>
              <a:rPr lang="cs-CZ" dirty="0"/>
              <a:t>Náhodou na průzkumnou loď na 2 letou expedici (nakonec 5 let): údiv/Galapágy</a:t>
            </a:r>
          </a:p>
          <a:p>
            <a:pPr algn="just"/>
            <a:r>
              <a:rPr lang="cs-CZ" dirty="0"/>
              <a:t>Teorie přírodního výběru a adaptace na prostředí (přežije ten, kdo se nejlépe přizpůsobí)</a:t>
            </a:r>
          </a:p>
          <a:p>
            <a:pPr algn="just"/>
            <a:r>
              <a:rPr lang="cs-CZ" dirty="0"/>
              <a:t>1859: O  vzniku  druhů  přírodním  výběrem  neboli  uchováním prospěšných plemen v boji o život – přečetla i královna Viktorie</a:t>
            </a:r>
          </a:p>
          <a:p>
            <a:pPr algn="just"/>
            <a:r>
              <a:rPr lang="cs-CZ" dirty="0"/>
              <a:t>Nejdříve o teorii nejistý, potom dopis od přídovovědce Alfreda </a:t>
            </a:r>
            <a:r>
              <a:rPr lang="cs-CZ" dirty="0" err="1"/>
              <a:t>Russela</a:t>
            </a:r>
            <a:r>
              <a:rPr lang="cs-CZ" dirty="0"/>
              <a:t> </a:t>
            </a:r>
            <a:r>
              <a:rPr lang="cs-CZ" dirty="0" err="1"/>
              <a:t>Wallace</a:t>
            </a:r>
            <a:r>
              <a:rPr lang="cs-CZ" dirty="0"/>
              <a:t> o podobných závěrech (1858, spor o prvenství)</a:t>
            </a:r>
          </a:p>
          <a:p>
            <a:pPr algn="just"/>
            <a:r>
              <a:rPr lang="cs-CZ" dirty="0"/>
              <a:t>Všechny živé organismy se vyvinuly z jednodušších živých forem</a:t>
            </a:r>
          </a:p>
          <a:p>
            <a:pPr algn="just"/>
            <a:r>
              <a:rPr lang="cs-CZ" dirty="0"/>
              <a:t>1871: O původu člověka: morálka se objeví, když:  sociální instinkt (i u zvířat), inteligence, civilizace</a:t>
            </a:r>
          </a:p>
          <a:p>
            <a:pPr algn="just"/>
            <a:r>
              <a:rPr lang="cs-CZ" dirty="0"/>
              <a:t>(rozmanité) morální zvyklosti ve světě  založeny –  na jediné lidské přirozenosti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486333-D22D-40D2-8E59-8743160B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pic>
        <p:nvPicPr>
          <p:cNvPr id="6" name="Obrázek 5" descr="Obsah obrázku primát, savci&#10;&#10;Popis byl vytvořen automaticky">
            <a:extLst>
              <a:ext uri="{FF2B5EF4-FFF2-40B4-BE49-F238E27FC236}">
                <a16:creationId xmlns:a16="http://schemas.microsoft.com/office/drawing/2014/main" id="{C1D79458-B6B2-4DAF-843C-1133AAC1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1712595"/>
            <a:ext cx="2824534" cy="38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95"/>
    </mc:Choice>
    <mc:Fallback xmlns="">
      <p:transition spd="slow" advTm="16339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056B8-01EB-4E6F-A14A-C41416B3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Konrad</a:t>
            </a:r>
            <a:r>
              <a:rPr lang="sk-SK" dirty="0"/>
              <a:t> </a:t>
            </a:r>
            <a:r>
              <a:rPr lang="sk-SK" dirty="0" err="1"/>
              <a:t>Zacharias</a:t>
            </a:r>
            <a:r>
              <a:rPr lang="sk-SK" dirty="0"/>
              <a:t> </a:t>
            </a:r>
            <a:r>
              <a:rPr lang="sk-SK" dirty="0" err="1"/>
              <a:t>Lorenz</a:t>
            </a:r>
            <a:br>
              <a:rPr lang="sk-SK" dirty="0"/>
            </a:br>
            <a:r>
              <a:rPr lang="sk-SK" dirty="0"/>
              <a:t>1903-1989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9404B6-7E3F-440D-A270-C5236F6DF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479774" cy="3849624"/>
          </a:xfrm>
        </p:spPr>
        <p:txBody>
          <a:bodyPr/>
          <a:lstStyle/>
          <a:p>
            <a:r>
              <a:rPr lang="sk-SK" dirty="0"/>
              <a:t>Lekár z Viedne</a:t>
            </a:r>
          </a:p>
          <a:p>
            <a:r>
              <a:rPr lang="sk-SK" dirty="0"/>
              <a:t>Zakladateľ etológie</a:t>
            </a:r>
          </a:p>
          <a:p>
            <a:r>
              <a:rPr lang="sk-SK" dirty="0"/>
              <a:t>Po </a:t>
            </a:r>
            <a:r>
              <a:rPr lang="sk-SK" dirty="0" err="1"/>
              <a:t>anšluse</a:t>
            </a:r>
            <a:r>
              <a:rPr lang="sk-SK" dirty="0"/>
              <a:t> Rakúska k Nemecku stráca prácu, neskôr povolaný do Armády, lekárom v Bielorusku, vojnový zajatec v Arménsku</a:t>
            </a:r>
          </a:p>
          <a:p>
            <a:r>
              <a:rPr lang="sk-SK" dirty="0"/>
              <a:t>1973 Nobelova cena za medicínu a fyziológiu v spojení s chovaním zvierat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A18A0F-9C2B-46FA-95EE-5EDD70DE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AB7D545C-8D74-4D78-A7D5-AC2F31E698B7}"/>
              </a:ext>
            </a:extLst>
          </p:cNvPr>
          <p:cNvSpPr/>
          <p:nvPr/>
        </p:nvSpPr>
        <p:spPr>
          <a:xfrm>
            <a:off x="5655316" y="539533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000" dirty="0"/>
              <a:t>https://fineartamerica.com/featured/konrad-lorenz-caricature-gary-brown.html</a:t>
            </a:r>
          </a:p>
        </p:txBody>
      </p:sp>
      <p:pic>
        <p:nvPicPr>
          <p:cNvPr id="7" name="Obrázok 6" descr="Obrázok, na ktorom je kniha, perokresba, text&#10;&#10;Automaticky generovaný popis">
            <a:extLst>
              <a:ext uri="{FF2B5EF4-FFF2-40B4-BE49-F238E27FC236}">
                <a16:creationId xmlns:a16="http://schemas.microsoft.com/office/drawing/2014/main" id="{DD8C9534-F937-4892-8ABF-69390855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6" y="1431064"/>
            <a:ext cx="2816087" cy="38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62"/>
    </mc:Choice>
    <mc:Fallback xmlns="">
      <p:transition spd="slow" advTm="8866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6E9AD-ED3C-44A1-97B7-2D6DBA1B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Etolog Lorenz</a:t>
            </a:r>
          </a:p>
        </p:txBody>
      </p:sp>
      <p:pic>
        <p:nvPicPr>
          <p:cNvPr id="5" name="Online médium 4" title="Konrad Lorenz | Imprinting">
            <a:hlinkClick r:id="" action="ppaction://media"/>
            <a:extLst>
              <a:ext uri="{FF2B5EF4-FFF2-40B4-BE49-F238E27FC236}">
                <a16:creationId xmlns:a16="http://schemas.microsoft.com/office/drawing/2014/main" id="{B4910652-41B5-484F-AB7D-861FC579709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89225" y="2103438"/>
            <a:ext cx="6813550" cy="3849687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EBFF64-DA5C-4AF1-813C-0F9CADE0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pic>
        <p:nvPicPr>
          <p:cNvPr id="9" name="Zvuk 8">
            <a:hlinkClick r:id="" action="ppaction://media"/>
            <a:extLst>
              <a:ext uri="{FF2B5EF4-FFF2-40B4-BE49-F238E27FC236}">
                <a16:creationId xmlns:a16="http://schemas.microsoft.com/office/drawing/2014/main" id="{9CF99783-EA4E-D56D-B2C5-488B80F3B5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85"/>
    </mc:Choice>
    <mc:Fallback xmlns="">
      <p:transition spd="slow" advTm="53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85D8A-B3DD-4951-BF0F-CA3E6E50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7719391" cy="13716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3EC5D1-6978-4A38-9170-6D28314A5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2814062" cy="3849624"/>
          </a:xfrm>
        </p:spPr>
        <p:txBody>
          <a:bodyPr>
            <a:normAutofit/>
          </a:bodyPr>
          <a:lstStyle/>
          <a:p>
            <a:r>
              <a:rPr lang="sk-SK" sz="2400" dirty="0"/>
              <a:t>Takzvané zlo: o </a:t>
            </a:r>
            <a:r>
              <a:rPr lang="sk-SK" sz="2400" dirty="0" err="1"/>
              <a:t>podstatě</a:t>
            </a:r>
            <a:r>
              <a:rPr lang="sk-SK" sz="2400" dirty="0"/>
              <a:t> </a:t>
            </a:r>
            <a:r>
              <a:rPr lang="sk-SK" sz="2400" dirty="0" err="1"/>
              <a:t>agrese</a:t>
            </a:r>
            <a:endParaRPr lang="sk-SK" sz="2400" dirty="0"/>
          </a:p>
          <a:p>
            <a:r>
              <a:rPr lang="sk-SK" sz="2400" dirty="0"/>
              <a:t>8 </a:t>
            </a:r>
            <a:r>
              <a:rPr lang="sk-SK" sz="2400" dirty="0" err="1"/>
              <a:t>smrtelných</a:t>
            </a:r>
            <a:r>
              <a:rPr lang="sk-SK" sz="2400" dirty="0"/>
              <a:t> </a:t>
            </a:r>
            <a:r>
              <a:rPr lang="sk-SK" sz="2400" dirty="0" err="1"/>
              <a:t>hříchů</a:t>
            </a:r>
            <a:endParaRPr lang="sk-SK" sz="2400" dirty="0"/>
          </a:p>
          <a:p>
            <a:r>
              <a:rPr lang="sk-SK" sz="2400" dirty="0" err="1"/>
              <a:t>Odumírání</a:t>
            </a:r>
            <a:r>
              <a:rPr lang="sk-SK" sz="2400" dirty="0"/>
              <a:t> </a:t>
            </a:r>
            <a:r>
              <a:rPr lang="sk-SK" sz="2400" dirty="0" err="1"/>
              <a:t>lidskosti</a:t>
            </a:r>
            <a:endParaRPr lang="sk-SK" sz="24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526546-DA4B-4B53-9AD0-5A17901E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4E3EB19B-9B0F-4B4E-84BA-69E5AC8A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6" y="2016568"/>
            <a:ext cx="2775878" cy="3912665"/>
          </a:xfrm>
          <a:prstGeom prst="rect">
            <a:avLst/>
          </a:prstGeom>
        </p:spPr>
      </p:pic>
      <p:pic>
        <p:nvPicPr>
          <p:cNvPr id="8" name="Obrázok 7" descr="Obrázok, na ktorom je text, vták, rôzne&#10;&#10;Automaticky generovaný popis">
            <a:extLst>
              <a:ext uri="{FF2B5EF4-FFF2-40B4-BE49-F238E27FC236}">
                <a16:creationId xmlns:a16="http://schemas.microsoft.com/office/drawing/2014/main" id="{C53BCDB7-2F32-4025-887A-9299AD759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r="12335"/>
          <a:stretch/>
        </p:blipFill>
        <p:spPr>
          <a:xfrm>
            <a:off x="4882157" y="2014194"/>
            <a:ext cx="2902739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83"/>
    </mc:Choice>
    <mc:Fallback xmlns="">
      <p:transition spd="slow" advTm="12738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123CE-8207-E015-1F95-778D55FA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3B92C7-EC53-96E6-E8DE-F29B3F31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B5015-BF13-2E38-580C-5CE74432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DB821F-3BAC-FD58-2B90-1745372DE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59" t="33464" r="34477" b="38562"/>
          <a:stretch/>
        </p:blipFill>
        <p:spPr>
          <a:xfrm>
            <a:off x="1590728" y="642594"/>
            <a:ext cx="9157954" cy="51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85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A3E22-AA32-4161-B142-2F18D3D3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907911"/>
          </a:xfrm>
        </p:spPr>
        <p:txBody>
          <a:bodyPr>
            <a:normAutofit/>
          </a:bodyPr>
          <a:lstStyle/>
          <a:p>
            <a:pPr algn="ctr"/>
            <a:r>
              <a:rPr lang="sk-SK" dirty="0" err="1"/>
              <a:t>Kdyby</a:t>
            </a:r>
            <a:r>
              <a:rPr lang="sk-SK" dirty="0"/>
              <a:t> </a:t>
            </a:r>
            <a:r>
              <a:rPr lang="sk-SK" dirty="0" err="1"/>
              <a:t>přišel</a:t>
            </a:r>
            <a:r>
              <a:rPr lang="sk-SK" dirty="0"/>
              <a:t> </a:t>
            </a:r>
            <a:r>
              <a:rPr lang="sk-SK" dirty="0" err="1"/>
              <a:t>etolog</a:t>
            </a:r>
            <a:r>
              <a:rPr lang="sk-SK" dirty="0"/>
              <a:t> z Marsu...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383E2A-682B-4070-8C2D-34F32FC4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1809"/>
            <a:ext cx="10058400" cy="40709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u="sng" dirty="0"/>
              <a:t>„„.nikdy by nepřišel na myšlenku, že lidské chování je řízeno rozumem nebo dokonce zodpovědnou morálkou.“ (1992, s. 199)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Člověk</a:t>
            </a:r>
            <a:r>
              <a:rPr lang="sk-SK" dirty="0"/>
              <a:t> – komplikovaný </a:t>
            </a:r>
            <a:r>
              <a:rPr lang="sk-SK" dirty="0" err="1"/>
              <a:t>živočich</a:t>
            </a:r>
            <a:r>
              <a:rPr lang="sk-SK" dirty="0"/>
              <a:t> </a:t>
            </a:r>
            <a:r>
              <a:rPr lang="sk-SK" dirty="0" err="1"/>
              <a:t>kvalitativně</a:t>
            </a:r>
            <a:r>
              <a:rPr lang="sk-SK" dirty="0"/>
              <a:t> </a:t>
            </a:r>
            <a:r>
              <a:rPr lang="sk-SK" dirty="0" err="1"/>
              <a:t>nerozdílný</a:t>
            </a:r>
            <a:r>
              <a:rPr lang="sk-SK" dirty="0"/>
              <a:t> od </a:t>
            </a:r>
            <a:r>
              <a:rPr lang="sk-SK" dirty="0" err="1"/>
              <a:t>ostatních</a:t>
            </a:r>
            <a:r>
              <a:rPr lang="sk-SK" dirty="0"/>
              <a:t> </a:t>
            </a:r>
            <a:r>
              <a:rPr lang="sk-SK" dirty="0" err="1"/>
              <a:t>živočichů</a:t>
            </a:r>
            <a:endParaRPr lang="sk-SK" dirty="0"/>
          </a:p>
          <a:p>
            <a:r>
              <a:rPr lang="sk-SK" dirty="0" err="1"/>
              <a:t>Kulturní</a:t>
            </a:r>
            <a:r>
              <a:rPr lang="sk-SK" dirty="0"/>
              <a:t> </a:t>
            </a:r>
            <a:r>
              <a:rPr lang="sk-SK" dirty="0" err="1"/>
              <a:t>dějiny</a:t>
            </a:r>
            <a:r>
              <a:rPr lang="sk-SK" dirty="0"/>
              <a:t> – </a:t>
            </a:r>
            <a:r>
              <a:rPr lang="sk-SK" dirty="0" err="1"/>
              <a:t>evoluce</a:t>
            </a:r>
            <a:r>
              <a:rPr lang="sk-SK" dirty="0"/>
              <a:t> </a:t>
            </a:r>
            <a:r>
              <a:rPr lang="sk-SK" dirty="0" err="1"/>
              <a:t>lidského</a:t>
            </a:r>
            <a:r>
              <a:rPr lang="sk-SK" dirty="0"/>
              <a:t> ducha</a:t>
            </a:r>
          </a:p>
          <a:p>
            <a:r>
              <a:rPr lang="sk-SK" dirty="0"/>
              <a:t>Fylogenetický vývoj </a:t>
            </a:r>
            <a:r>
              <a:rPr lang="sk-SK" dirty="0" err="1"/>
              <a:t>probíhá</a:t>
            </a:r>
            <a:r>
              <a:rPr lang="sk-SK" dirty="0"/>
              <a:t> </a:t>
            </a:r>
            <a:r>
              <a:rPr lang="sk-SK" dirty="0" err="1"/>
              <a:t>pomaleji</a:t>
            </a:r>
            <a:r>
              <a:rPr lang="sk-SK" dirty="0"/>
              <a:t> než </a:t>
            </a:r>
            <a:r>
              <a:rPr lang="sk-SK" dirty="0" err="1"/>
              <a:t>kulturní</a:t>
            </a:r>
            <a:r>
              <a:rPr lang="sk-SK" dirty="0"/>
              <a:t>: kompenzuje morálka</a:t>
            </a:r>
          </a:p>
          <a:p>
            <a:r>
              <a:rPr lang="sk-SK" dirty="0" err="1"/>
              <a:t>Adaptace</a:t>
            </a:r>
            <a:r>
              <a:rPr lang="sk-SK" dirty="0"/>
              <a:t> </a:t>
            </a:r>
            <a:r>
              <a:rPr lang="sk-SK" dirty="0" err="1"/>
              <a:t>Homo</a:t>
            </a:r>
            <a:r>
              <a:rPr lang="sk-SK" dirty="0"/>
              <a:t> sapiens </a:t>
            </a:r>
            <a:r>
              <a:rPr lang="sk-SK" dirty="0" err="1"/>
              <a:t>sapiens</a:t>
            </a:r>
            <a:r>
              <a:rPr lang="sk-SK" dirty="0"/>
              <a:t> na </a:t>
            </a:r>
            <a:r>
              <a:rPr lang="sk-SK" dirty="0" err="1"/>
              <a:t>jiné</a:t>
            </a:r>
            <a:r>
              <a:rPr lang="sk-SK" dirty="0"/>
              <a:t> </a:t>
            </a:r>
            <a:r>
              <a:rPr lang="sk-SK" dirty="0" err="1"/>
              <a:t>prostředí</a:t>
            </a:r>
            <a:r>
              <a:rPr lang="sk-SK" dirty="0"/>
              <a:t>, než v </a:t>
            </a:r>
            <a:r>
              <a:rPr lang="sk-SK" dirty="0" err="1"/>
              <a:t>jakém</a:t>
            </a:r>
            <a:r>
              <a:rPr lang="sk-SK" dirty="0"/>
              <a:t> dnes žijeme...</a:t>
            </a:r>
          </a:p>
          <a:p>
            <a:r>
              <a:rPr lang="sk-SK" dirty="0" err="1"/>
              <a:t>Člověk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nesmí</a:t>
            </a:r>
            <a:r>
              <a:rPr lang="sk-SK" dirty="0"/>
              <a:t> </a:t>
            </a:r>
            <a:r>
              <a:rPr lang="sk-SK" dirty="0" err="1"/>
              <a:t>slepě</a:t>
            </a:r>
            <a:r>
              <a:rPr lang="sk-SK" dirty="0"/>
              <a:t> </a:t>
            </a:r>
            <a:r>
              <a:rPr lang="sk-SK" dirty="0" err="1"/>
              <a:t>poddávat</a:t>
            </a:r>
            <a:r>
              <a:rPr lang="sk-SK" dirty="0"/>
              <a:t> </a:t>
            </a:r>
            <a:r>
              <a:rPr lang="sk-SK" dirty="0" err="1"/>
              <a:t>vrozeným</a:t>
            </a:r>
            <a:r>
              <a:rPr lang="sk-SK" dirty="0"/>
              <a:t> </a:t>
            </a:r>
            <a:r>
              <a:rPr lang="sk-SK" dirty="0" err="1"/>
              <a:t>sklonem</a:t>
            </a:r>
            <a:r>
              <a:rPr lang="sk-SK" dirty="0"/>
              <a:t>, ale </a:t>
            </a:r>
            <a:r>
              <a:rPr lang="sk-SK" dirty="0" err="1"/>
              <a:t>naučit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je </a:t>
            </a:r>
            <a:r>
              <a:rPr lang="sk-SK" dirty="0" err="1"/>
              <a:t>ovládat</a:t>
            </a:r>
            <a:endParaRPr lang="sk-SK" dirty="0"/>
          </a:p>
          <a:p>
            <a:r>
              <a:rPr lang="sk-SK" dirty="0" err="1"/>
              <a:t>Lidská</a:t>
            </a:r>
            <a:r>
              <a:rPr lang="sk-SK" dirty="0"/>
              <a:t> </a:t>
            </a:r>
            <a:r>
              <a:rPr lang="sk-SK" dirty="0" err="1"/>
              <a:t>mravnost</a:t>
            </a:r>
            <a:r>
              <a:rPr lang="sk-SK" dirty="0"/>
              <a:t> má </a:t>
            </a:r>
            <a:r>
              <a:rPr lang="sk-SK" dirty="0" err="1"/>
              <a:t>nahradit</a:t>
            </a:r>
            <a:r>
              <a:rPr lang="sk-SK" dirty="0"/>
              <a:t> </a:t>
            </a:r>
            <a:r>
              <a:rPr lang="sk-SK" dirty="0" err="1"/>
              <a:t>ztracené</a:t>
            </a:r>
            <a:r>
              <a:rPr lang="sk-SK" dirty="0"/>
              <a:t> zábrany – cestou rozumu</a:t>
            </a:r>
          </a:p>
          <a:p>
            <a:endParaRPr lang="sk-SK" dirty="0"/>
          </a:p>
          <a:p>
            <a:endParaRPr lang="sk-SK" b="1" dirty="0"/>
          </a:p>
          <a:p>
            <a:pPr marL="0" indent="0" algn="ctr">
              <a:buNone/>
            </a:pPr>
            <a:r>
              <a:rPr lang="cs-CZ" dirty="0"/>
              <a:t>„Kdybych musel pokládat člověka za </a:t>
            </a:r>
            <a:r>
              <a:rPr lang="cs-CZ" i="1" dirty="0"/>
              <a:t>konečný obraz</a:t>
            </a:r>
            <a:r>
              <a:rPr lang="cs-CZ" dirty="0"/>
              <a:t> Boží</a:t>
            </a:r>
            <a:r>
              <a:rPr lang="cs-CZ" i="1" dirty="0"/>
              <a:t>, </a:t>
            </a:r>
            <a:r>
              <a:rPr lang="cs-CZ" dirty="0"/>
              <a:t>začal bych o Bohu pochybovat.“ </a:t>
            </a:r>
            <a:endParaRPr lang="sk-SK" dirty="0"/>
          </a:p>
          <a:p>
            <a:pPr marL="0" indent="0" algn="ctr">
              <a:buNone/>
            </a:pPr>
            <a:r>
              <a:rPr lang="sk-SK" i="1" dirty="0"/>
              <a:t>„</a:t>
            </a:r>
            <a:r>
              <a:rPr lang="cs-CZ" i="1" dirty="0"/>
              <a:t>.</a:t>
            </a:r>
            <a:r>
              <a:rPr lang="cs-CZ" dirty="0"/>
              <a:t>..dlouho hledaný mezičlánek mezi zvířetem a skutečně humánním člověkem</a:t>
            </a:r>
            <a:r>
              <a:rPr lang="cs-CZ" i="1" dirty="0"/>
              <a:t> jsme my!“</a:t>
            </a:r>
          </a:p>
          <a:p>
            <a:pPr marL="0" indent="0" algn="ctr">
              <a:buNone/>
            </a:pPr>
            <a:r>
              <a:rPr lang="sk-SK" dirty="0" err="1"/>
              <a:t>Konrad</a:t>
            </a:r>
            <a:r>
              <a:rPr lang="sk-SK" dirty="0"/>
              <a:t> </a:t>
            </a:r>
            <a:r>
              <a:rPr lang="sk-SK" dirty="0" err="1"/>
              <a:t>Lorenz</a:t>
            </a:r>
            <a:r>
              <a:rPr lang="sk-SK" dirty="0"/>
              <a:t>: Takzvané zlo. Praha: Mladá </a:t>
            </a:r>
            <a:r>
              <a:rPr lang="sk-SK" dirty="0" err="1"/>
              <a:t>fronta</a:t>
            </a:r>
            <a:r>
              <a:rPr lang="sk-SK" dirty="0"/>
              <a:t>, 1992, s. 194.</a:t>
            </a:r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EF2A4CF-AA6E-4C59-8190-07B43D6C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824"/>
    </mc:Choice>
    <mc:Fallback xmlns="">
      <p:transition spd="slow" advTm="21782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FE238-51FD-4D8D-A2A8-D91A96F7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Návrat  k </a:t>
            </a:r>
            <a:r>
              <a:rPr lang="sk-SK" dirty="0" err="1"/>
              <a:t>lidskosti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64551F-CF23-4D04-A796-507DE2E2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2014194"/>
            <a:ext cx="10760765" cy="4201212"/>
          </a:xfrm>
        </p:spPr>
        <p:txBody>
          <a:bodyPr/>
          <a:lstStyle/>
          <a:p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smyslu</a:t>
            </a:r>
            <a:r>
              <a:rPr lang="sk-SK" dirty="0"/>
              <a:t> </a:t>
            </a:r>
            <a:r>
              <a:rPr lang="sk-SK" b="1" dirty="0" err="1"/>
              <a:t>celostního</a:t>
            </a:r>
            <a:r>
              <a:rPr lang="sk-SK" dirty="0"/>
              <a:t> </a:t>
            </a:r>
            <a:r>
              <a:rPr lang="sk-SK" dirty="0" err="1"/>
              <a:t>chápání</a:t>
            </a:r>
            <a:r>
              <a:rPr lang="sk-SK" dirty="0"/>
              <a:t> racionality a emocionality </a:t>
            </a:r>
            <a:r>
              <a:rPr lang="sk-SK" dirty="0" err="1"/>
              <a:t>člověka</a:t>
            </a:r>
            <a:r>
              <a:rPr lang="sk-SK" dirty="0"/>
              <a:t> - základní </a:t>
            </a:r>
            <a:r>
              <a:rPr lang="sk-SK" dirty="0" err="1"/>
              <a:t>předpoklad</a:t>
            </a:r>
            <a:r>
              <a:rPr lang="sk-SK" dirty="0"/>
              <a:t> </a:t>
            </a:r>
            <a:r>
              <a:rPr lang="sk-SK" dirty="0" err="1"/>
              <a:t>řešení</a:t>
            </a:r>
            <a:r>
              <a:rPr lang="sk-SK" dirty="0"/>
              <a:t> </a:t>
            </a:r>
            <a:r>
              <a:rPr lang="sk-SK" dirty="0" err="1"/>
              <a:t>současných</a:t>
            </a:r>
            <a:r>
              <a:rPr lang="sk-SK" dirty="0"/>
              <a:t> </a:t>
            </a:r>
            <a:r>
              <a:rPr lang="sk-SK" dirty="0" err="1"/>
              <a:t>problémů</a:t>
            </a:r>
            <a:r>
              <a:rPr lang="sk-SK" dirty="0"/>
              <a:t>: (</a:t>
            </a:r>
            <a:r>
              <a:rPr lang="sk-SK" dirty="0" err="1"/>
              <a:t>Osm</a:t>
            </a:r>
            <a:r>
              <a:rPr lang="sk-SK" dirty="0"/>
              <a:t> </a:t>
            </a:r>
            <a:r>
              <a:rPr lang="sk-SK" dirty="0" err="1"/>
              <a:t>smrtelných</a:t>
            </a:r>
            <a:r>
              <a:rPr lang="sk-SK" dirty="0"/>
              <a:t> </a:t>
            </a:r>
            <a:r>
              <a:rPr lang="sk-SK" dirty="0" err="1"/>
              <a:t>hříchů</a:t>
            </a:r>
            <a:r>
              <a:rPr lang="sk-SK" dirty="0"/>
              <a:t>, 1973)</a:t>
            </a:r>
          </a:p>
          <a:p>
            <a:endParaRPr lang="sk-SK" dirty="0"/>
          </a:p>
          <a:p>
            <a:r>
              <a:rPr lang="sk-SK" b="1" dirty="0" err="1"/>
              <a:t>Přelidnění</a:t>
            </a:r>
            <a:r>
              <a:rPr lang="sk-SK" b="1" dirty="0"/>
              <a:t> </a:t>
            </a:r>
            <a:r>
              <a:rPr lang="sk-SK" b="1" dirty="0" err="1"/>
              <a:t>Země</a:t>
            </a:r>
            <a:r>
              <a:rPr lang="sk-SK" b="1" dirty="0"/>
              <a:t> </a:t>
            </a:r>
            <a:r>
              <a:rPr lang="sk-SK" dirty="0"/>
              <a:t>– </a:t>
            </a:r>
            <a:r>
              <a:rPr lang="sk-SK" dirty="0" err="1"/>
              <a:t>kvůli</a:t>
            </a:r>
            <a:r>
              <a:rPr lang="sk-SK" dirty="0"/>
              <a:t> nadbytku </a:t>
            </a:r>
            <a:r>
              <a:rPr lang="sk-SK" dirty="0" err="1"/>
              <a:t>sociálních</a:t>
            </a:r>
            <a:r>
              <a:rPr lang="sk-SK" dirty="0"/>
              <a:t> </a:t>
            </a:r>
            <a:r>
              <a:rPr lang="sk-SK" dirty="0" err="1"/>
              <a:t>vztahů</a:t>
            </a:r>
            <a:r>
              <a:rPr lang="sk-SK" dirty="0"/>
              <a:t> – </a:t>
            </a:r>
            <a:r>
              <a:rPr lang="sk-SK" dirty="0" err="1"/>
              <a:t>stránění</a:t>
            </a:r>
            <a:r>
              <a:rPr lang="sk-SK" dirty="0"/>
              <a:t> jeden druhého, </a:t>
            </a:r>
            <a:r>
              <a:rPr lang="sk-SK" dirty="0" err="1"/>
              <a:t>nelidskost</a:t>
            </a:r>
            <a:r>
              <a:rPr lang="sk-SK" dirty="0"/>
              <a:t>, </a:t>
            </a:r>
            <a:r>
              <a:rPr lang="sk-SK" dirty="0" err="1"/>
              <a:t>agrese</a:t>
            </a:r>
            <a:endParaRPr lang="sk-SK" dirty="0"/>
          </a:p>
          <a:p>
            <a:r>
              <a:rPr lang="sk-SK" b="1" dirty="0"/>
              <a:t>Pustošení </a:t>
            </a:r>
            <a:r>
              <a:rPr lang="sk-SK" b="1" dirty="0" err="1"/>
              <a:t>přír</a:t>
            </a:r>
            <a:r>
              <a:rPr lang="sk-SK" b="1" dirty="0"/>
              <a:t>. </a:t>
            </a:r>
            <a:r>
              <a:rPr lang="sk-SK" b="1" dirty="0" err="1"/>
              <a:t>prostředí</a:t>
            </a:r>
            <a:r>
              <a:rPr lang="sk-SK" b="1" dirty="0"/>
              <a:t> </a:t>
            </a:r>
            <a:r>
              <a:rPr lang="sk-SK" dirty="0"/>
              <a:t>– </a:t>
            </a:r>
            <a:r>
              <a:rPr lang="sk-SK" dirty="0" err="1"/>
              <a:t>nejen</a:t>
            </a:r>
            <a:r>
              <a:rPr lang="sk-SK" dirty="0"/>
              <a:t> ničení </a:t>
            </a:r>
            <a:r>
              <a:rPr lang="sk-SK" dirty="0" err="1"/>
              <a:t>obklopujícího</a:t>
            </a:r>
            <a:r>
              <a:rPr lang="sk-SK" dirty="0"/>
              <a:t> ale také </a:t>
            </a:r>
            <a:r>
              <a:rPr lang="sk-SK" dirty="0" err="1"/>
              <a:t>ztráta</a:t>
            </a:r>
            <a:r>
              <a:rPr lang="sk-SK" dirty="0"/>
              <a:t> úcty a </a:t>
            </a:r>
            <a:r>
              <a:rPr lang="sk-SK" dirty="0" err="1"/>
              <a:t>respektu</a:t>
            </a:r>
            <a:r>
              <a:rPr lang="sk-SK" dirty="0"/>
              <a:t> </a:t>
            </a:r>
            <a:r>
              <a:rPr lang="sk-SK" dirty="0" err="1"/>
              <a:t>vůči</a:t>
            </a:r>
            <a:r>
              <a:rPr lang="sk-SK" dirty="0"/>
              <a:t> kráse majestátu tvorstva, </a:t>
            </a:r>
            <a:r>
              <a:rPr lang="sk-SK" dirty="0" err="1"/>
              <a:t>které</a:t>
            </a:r>
            <a:r>
              <a:rPr lang="sk-SK" dirty="0"/>
              <a:t> nás </a:t>
            </a:r>
            <a:r>
              <a:rPr lang="sk-SK" dirty="0" err="1"/>
              <a:t>přesahuje</a:t>
            </a:r>
            <a:endParaRPr lang="sk-SK" dirty="0"/>
          </a:p>
          <a:p>
            <a:r>
              <a:rPr lang="sk-SK" b="1" dirty="0"/>
              <a:t>Závod </a:t>
            </a:r>
            <a:r>
              <a:rPr lang="sk-SK" b="1" dirty="0" err="1"/>
              <a:t>se</a:t>
            </a:r>
            <a:r>
              <a:rPr lang="sk-SK" b="1" dirty="0"/>
              <a:t> sebou samým </a:t>
            </a:r>
            <a:r>
              <a:rPr lang="sk-SK" dirty="0"/>
              <a:t>– </a:t>
            </a:r>
            <a:r>
              <a:rPr lang="sk-SK" dirty="0" err="1"/>
              <a:t>zrychlování</a:t>
            </a:r>
            <a:r>
              <a:rPr lang="sk-SK" dirty="0"/>
              <a:t>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všem</a:t>
            </a:r>
            <a:r>
              <a:rPr lang="sk-SK" dirty="0"/>
              <a:t> </a:t>
            </a:r>
            <a:r>
              <a:rPr lang="sk-SK" dirty="0" err="1"/>
              <a:t>způsobuje</a:t>
            </a:r>
            <a:r>
              <a:rPr lang="sk-SK" dirty="0"/>
              <a:t> slepotu </a:t>
            </a:r>
            <a:r>
              <a:rPr lang="sk-SK" dirty="0" err="1"/>
              <a:t>vůči</a:t>
            </a:r>
            <a:r>
              <a:rPr lang="sk-SK" dirty="0"/>
              <a:t> </a:t>
            </a:r>
            <a:r>
              <a:rPr lang="sk-SK" dirty="0" err="1"/>
              <a:t>opravdovým</a:t>
            </a:r>
            <a:r>
              <a:rPr lang="sk-SK" dirty="0"/>
              <a:t> hodnotám, </a:t>
            </a:r>
            <a:r>
              <a:rPr lang="sk-SK" dirty="0" err="1"/>
              <a:t>okrádá</a:t>
            </a:r>
            <a:r>
              <a:rPr lang="sk-SK" dirty="0"/>
              <a:t> nás o čas </a:t>
            </a:r>
            <a:r>
              <a:rPr lang="sk-SK" dirty="0" err="1"/>
              <a:t>ke</a:t>
            </a:r>
            <a:r>
              <a:rPr lang="sk-SK" dirty="0"/>
              <a:t> </a:t>
            </a:r>
            <a:r>
              <a:rPr lang="sk-SK" dirty="0" err="1"/>
              <a:t>skutečné</a:t>
            </a:r>
            <a:r>
              <a:rPr lang="sk-SK" dirty="0"/>
              <a:t> </a:t>
            </a:r>
            <a:r>
              <a:rPr lang="sk-SK" dirty="0" err="1"/>
              <a:t>lidské</a:t>
            </a:r>
            <a:r>
              <a:rPr lang="sk-SK" dirty="0"/>
              <a:t> činnosti – </a:t>
            </a:r>
            <a:r>
              <a:rPr lang="sk-SK" dirty="0" err="1"/>
              <a:t>zamyšlení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nad sebou samým (</a:t>
            </a:r>
            <a:r>
              <a:rPr lang="sk-SK" dirty="0" err="1"/>
              <a:t>hlavně</a:t>
            </a:r>
            <a:r>
              <a:rPr lang="sk-SK" dirty="0"/>
              <a:t> </a:t>
            </a:r>
            <a:r>
              <a:rPr lang="sk-SK" dirty="0" err="1"/>
              <a:t>nezůstat</a:t>
            </a:r>
            <a:r>
              <a:rPr lang="sk-SK" dirty="0"/>
              <a:t> sám </a:t>
            </a:r>
            <a:r>
              <a:rPr lang="sk-SK" dirty="0" err="1"/>
              <a:t>se</a:t>
            </a:r>
            <a:r>
              <a:rPr lang="sk-SK" dirty="0"/>
              <a:t> sebou?)</a:t>
            </a:r>
          </a:p>
          <a:p>
            <a:r>
              <a:rPr lang="sk-SK" b="1" dirty="0" err="1"/>
              <a:t>Ztráta</a:t>
            </a:r>
            <a:r>
              <a:rPr lang="sk-SK" b="1" dirty="0"/>
              <a:t> </a:t>
            </a:r>
            <a:r>
              <a:rPr lang="sk-SK" b="1" dirty="0" err="1"/>
              <a:t>citů</a:t>
            </a:r>
            <a:r>
              <a:rPr lang="sk-SK" b="1" dirty="0"/>
              <a:t> </a:t>
            </a:r>
            <a:r>
              <a:rPr lang="sk-SK" dirty="0"/>
              <a:t>-  </a:t>
            </a:r>
            <a:r>
              <a:rPr lang="sk-SK" dirty="0" err="1"/>
              <a:t>způsobena</a:t>
            </a:r>
            <a:r>
              <a:rPr lang="sk-SK" dirty="0"/>
              <a:t> </a:t>
            </a:r>
            <a:r>
              <a:rPr lang="sk-SK" dirty="0" err="1"/>
              <a:t>změkčilostí</a:t>
            </a:r>
            <a:r>
              <a:rPr lang="sk-SK" dirty="0"/>
              <a:t> (</a:t>
            </a:r>
            <a:r>
              <a:rPr lang="sk-SK" dirty="0" err="1"/>
              <a:t>můžeme</a:t>
            </a:r>
            <a:r>
              <a:rPr lang="sk-SK" dirty="0"/>
              <a:t> </a:t>
            </a:r>
            <a:r>
              <a:rPr lang="sk-SK" dirty="0" err="1"/>
              <a:t>milovat</a:t>
            </a:r>
            <a:r>
              <a:rPr lang="sk-SK" dirty="0"/>
              <a:t>, </a:t>
            </a:r>
            <a:r>
              <a:rPr lang="sk-SK" dirty="0" err="1"/>
              <a:t>vážit</a:t>
            </a:r>
            <a:r>
              <a:rPr lang="sk-SK" dirty="0"/>
              <a:t> si </a:t>
            </a:r>
            <a:r>
              <a:rPr lang="sk-SK" dirty="0" err="1"/>
              <a:t>věcí</a:t>
            </a:r>
            <a:r>
              <a:rPr lang="sk-SK" dirty="0"/>
              <a:t>, </a:t>
            </a:r>
            <a:r>
              <a:rPr lang="sk-SK" dirty="0" err="1"/>
              <a:t>být</a:t>
            </a:r>
            <a:r>
              <a:rPr lang="sk-SK" dirty="0"/>
              <a:t> </a:t>
            </a:r>
            <a:r>
              <a:rPr lang="sk-SK" dirty="0" err="1"/>
              <a:t>šťastni</a:t>
            </a:r>
            <a:r>
              <a:rPr lang="sk-SK" dirty="0"/>
              <a:t>?)</a:t>
            </a:r>
          </a:p>
          <a:p>
            <a:r>
              <a:rPr lang="sk-SK" dirty="0"/>
              <a:t>pokrok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vědě</a:t>
            </a:r>
            <a:r>
              <a:rPr lang="sk-SK" dirty="0"/>
              <a:t> a </a:t>
            </a:r>
            <a:r>
              <a:rPr lang="sk-SK" dirty="0" err="1"/>
              <a:t>farmakologii</a:t>
            </a:r>
            <a:r>
              <a:rPr lang="sk-SK" dirty="0"/>
              <a:t> </a:t>
            </a:r>
            <a:r>
              <a:rPr lang="sk-SK" dirty="0" err="1"/>
              <a:t>způsobují</a:t>
            </a:r>
            <a:r>
              <a:rPr lang="sk-SK" dirty="0"/>
              <a:t> </a:t>
            </a:r>
            <a:r>
              <a:rPr lang="sk-SK" dirty="0" err="1"/>
              <a:t>neschopnost</a:t>
            </a:r>
            <a:r>
              <a:rPr lang="sk-SK" dirty="0"/>
              <a:t> </a:t>
            </a:r>
            <a:r>
              <a:rPr lang="sk-SK" dirty="0" err="1"/>
              <a:t>snášet</a:t>
            </a:r>
            <a:r>
              <a:rPr lang="sk-SK" dirty="0"/>
              <a:t> i ty </a:t>
            </a:r>
            <a:r>
              <a:rPr lang="sk-SK" dirty="0" err="1"/>
              <a:t>nejmenší</a:t>
            </a:r>
            <a:r>
              <a:rPr lang="sk-SK" dirty="0"/>
              <a:t> </a:t>
            </a:r>
            <a:r>
              <a:rPr lang="sk-SK" dirty="0" err="1"/>
              <a:t>potíže</a:t>
            </a:r>
            <a:endParaRPr lang="sk-SK" dirty="0"/>
          </a:p>
          <a:p>
            <a:r>
              <a:rPr lang="sk-SK" dirty="0" err="1"/>
              <a:t>proto</a:t>
            </a:r>
            <a:r>
              <a:rPr lang="sk-SK" dirty="0"/>
              <a:t> i </a:t>
            </a:r>
            <a:r>
              <a:rPr lang="sk-SK" dirty="0" err="1"/>
              <a:t>neschopnost</a:t>
            </a:r>
            <a:r>
              <a:rPr lang="sk-SK" dirty="0"/>
              <a:t> radosti po </a:t>
            </a:r>
            <a:r>
              <a:rPr lang="sk-SK" dirty="0" err="1"/>
              <a:t>namáhavějším</a:t>
            </a:r>
            <a:r>
              <a:rPr lang="sk-SK" dirty="0"/>
              <a:t> výkonu a po </a:t>
            </a:r>
            <a:r>
              <a:rPr lang="sk-SK" dirty="0" err="1"/>
              <a:t>překážkách</a:t>
            </a:r>
            <a:r>
              <a:rPr lang="sk-SK" dirty="0"/>
              <a:t> </a:t>
            </a:r>
          </a:p>
          <a:p>
            <a:r>
              <a:rPr lang="sk-SK" dirty="0" err="1"/>
              <a:t>dětinské</a:t>
            </a:r>
            <a:r>
              <a:rPr lang="sk-SK" dirty="0"/>
              <a:t> </a:t>
            </a:r>
            <a:r>
              <a:rPr lang="sk-SK" dirty="0" err="1"/>
              <a:t>projevy</a:t>
            </a:r>
            <a:r>
              <a:rPr lang="sk-SK" dirty="0"/>
              <a:t> </a:t>
            </a:r>
            <a:r>
              <a:rPr lang="sk-SK" dirty="0" err="1"/>
              <a:t>revoltující</a:t>
            </a:r>
            <a:r>
              <a:rPr lang="sk-SK" dirty="0"/>
              <a:t> mládeže </a:t>
            </a:r>
            <a:r>
              <a:rPr lang="sk-SK" dirty="0" err="1"/>
              <a:t>podmíněné</a:t>
            </a:r>
            <a:r>
              <a:rPr lang="sk-SK" dirty="0"/>
              <a:t> už i geneticky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5926C8-9B16-4C8B-A78F-2533DC4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336"/>
    </mc:Choice>
    <mc:Fallback xmlns="">
      <p:transition spd="slow" advTm="42633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97421-C015-4811-8A57-8ED24B41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66800" y="457200"/>
            <a:ext cx="10058400" cy="185394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A2E276-4A98-4C34-AB2C-7761B76C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39" y="819025"/>
            <a:ext cx="10800521" cy="1558373"/>
          </a:xfrm>
        </p:spPr>
        <p:txBody>
          <a:bodyPr>
            <a:noAutofit/>
          </a:bodyPr>
          <a:lstStyle/>
          <a:p>
            <a:r>
              <a:rPr lang="sk-SK" sz="2000" b="1" dirty="0"/>
              <a:t>Genetický </a:t>
            </a:r>
            <a:r>
              <a:rPr lang="sk-SK" sz="2000" b="1" dirty="0" err="1"/>
              <a:t>úpadek</a:t>
            </a:r>
            <a:endParaRPr lang="sk-SK" sz="2000" b="1" dirty="0"/>
          </a:p>
          <a:p>
            <a:r>
              <a:rPr lang="sk-SK" dirty="0" err="1"/>
              <a:t>jako</a:t>
            </a:r>
            <a:r>
              <a:rPr lang="sk-SK" dirty="0"/>
              <a:t> u </a:t>
            </a:r>
            <a:r>
              <a:rPr lang="sk-SK" dirty="0" err="1"/>
              <a:t>zvířat</a:t>
            </a:r>
            <a:r>
              <a:rPr lang="sk-SK" dirty="0"/>
              <a:t> </a:t>
            </a:r>
            <a:r>
              <a:rPr lang="sk-SK" dirty="0" err="1"/>
              <a:t>domestifikace</a:t>
            </a:r>
            <a:r>
              <a:rPr lang="sk-SK" dirty="0"/>
              <a:t> - </a:t>
            </a:r>
            <a:r>
              <a:rPr lang="sk-SK" dirty="0" err="1"/>
              <a:t>tělesné</a:t>
            </a:r>
            <a:r>
              <a:rPr lang="sk-SK" dirty="0"/>
              <a:t> </a:t>
            </a:r>
            <a:r>
              <a:rPr lang="sk-SK" dirty="0" err="1"/>
              <a:t>změny</a:t>
            </a:r>
            <a:r>
              <a:rPr lang="sk-SK" dirty="0"/>
              <a:t>, potlačení určitých </a:t>
            </a:r>
            <a:r>
              <a:rPr lang="sk-SK" dirty="0" err="1"/>
              <a:t>pudů</a:t>
            </a:r>
            <a:r>
              <a:rPr lang="sk-SK" dirty="0"/>
              <a:t> (</a:t>
            </a:r>
            <a:r>
              <a:rPr lang="sk-SK" dirty="0" err="1"/>
              <a:t>agrese</a:t>
            </a:r>
            <a:r>
              <a:rPr lang="sk-SK" dirty="0"/>
              <a:t>, </a:t>
            </a:r>
            <a:r>
              <a:rPr lang="sk-SK" dirty="0" err="1"/>
              <a:t>útěku</a:t>
            </a:r>
            <a:r>
              <a:rPr lang="sk-SK" dirty="0"/>
              <a:t>) a u </a:t>
            </a:r>
            <a:r>
              <a:rPr lang="sk-SK" dirty="0" err="1"/>
              <a:t>jiných</a:t>
            </a:r>
            <a:r>
              <a:rPr lang="sk-SK" dirty="0"/>
              <a:t> zase podpora (pud k </a:t>
            </a:r>
            <a:r>
              <a:rPr lang="sk-SK" dirty="0" err="1"/>
              <a:t>obživě</a:t>
            </a:r>
            <a:r>
              <a:rPr lang="sk-SK" dirty="0"/>
              <a:t>) </a:t>
            </a:r>
          </a:p>
          <a:p>
            <a:r>
              <a:rPr lang="sk-SK" dirty="0" err="1"/>
              <a:t>předčasná</a:t>
            </a:r>
            <a:r>
              <a:rPr lang="sk-SK" dirty="0"/>
              <a:t> pohlavní </a:t>
            </a:r>
            <a:r>
              <a:rPr lang="sk-SK" dirty="0" err="1"/>
              <a:t>dospělost</a:t>
            </a:r>
            <a:r>
              <a:rPr lang="sk-SK" dirty="0"/>
              <a:t> a zároveň trvalá mladistvá </a:t>
            </a:r>
            <a:r>
              <a:rPr lang="sk-SK" dirty="0" err="1"/>
              <a:t>nezrálost</a:t>
            </a:r>
            <a:r>
              <a:rPr lang="sk-SK" dirty="0"/>
              <a:t> - </a:t>
            </a:r>
            <a:r>
              <a:rPr lang="sk-SK" dirty="0" err="1"/>
              <a:t>dětinskost</a:t>
            </a:r>
            <a:r>
              <a:rPr lang="sk-SK" dirty="0"/>
              <a:t>, </a:t>
            </a:r>
            <a:r>
              <a:rPr lang="sk-SK" dirty="0" err="1"/>
              <a:t>neschopnost</a:t>
            </a:r>
            <a:r>
              <a:rPr lang="sk-SK" dirty="0"/>
              <a:t> </a:t>
            </a:r>
            <a:r>
              <a:rPr lang="sk-SK" dirty="0" err="1"/>
              <a:t>rozlišit</a:t>
            </a:r>
            <a:r>
              <a:rPr lang="sk-SK" dirty="0"/>
              <a:t> dobro od zla, </a:t>
            </a:r>
            <a:r>
              <a:rPr lang="sk-SK" dirty="0" err="1"/>
              <a:t>netrpělivost</a:t>
            </a:r>
            <a:r>
              <a:rPr lang="sk-SK" dirty="0"/>
              <a:t>, </a:t>
            </a:r>
            <a:r>
              <a:rPr lang="sk-SK" dirty="0" err="1"/>
              <a:t>zločinnost</a:t>
            </a:r>
            <a:r>
              <a:rPr lang="sk-SK" dirty="0"/>
              <a:t>,</a:t>
            </a:r>
          </a:p>
          <a:p>
            <a:r>
              <a:rPr lang="sk-SK" dirty="0"/>
              <a:t>Ten, koho si chcete </a:t>
            </a:r>
            <a:r>
              <a:rPr lang="sk-SK" dirty="0" err="1"/>
              <a:t>vzít</a:t>
            </a:r>
            <a:r>
              <a:rPr lang="sk-SK" dirty="0"/>
              <a:t>, musí </a:t>
            </a:r>
            <a:r>
              <a:rPr lang="sk-SK" dirty="0" err="1"/>
              <a:t>být</a:t>
            </a:r>
            <a:r>
              <a:rPr lang="sk-SK" dirty="0"/>
              <a:t> slušný </a:t>
            </a:r>
            <a:r>
              <a:rPr lang="sk-SK" dirty="0" err="1"/>
              <a:t>člověk</a:t>
            </a:r>
            <a:r>
              <a:rPr lang="sk-SK" dirty="0"/>
              <a:t>! (</a:t>
            </a:r>
            <a:r>
              <a:rPr lang="sk-SK" dirty="0" err="1"/>
              <a:t>šířit</a:t>
            </a:r>
            <a:r>
              <a:rPr lang="sk-SK" dirty="0"/>
              <a:t> dobré </a:t>
            </a:r>
            <a:r>
              <a:rPr lang="sk-SK" dirty="0" err="1"/>
              <a:t>geny</a:t>
            </a:r>
            <a:r>
              <a:rPr lang="sk-SK" dirty="0"/>
              <a:t>)</a:t>
            </a:r>
          </a:p>
          <a:p>
            <a:endParaRPr lang="sk-SK" sz="1800" b="1" dirty="0"/>
          </a:p>
          <a:p>
            <a:endParaRPr lang="sk-SK" sz="1800" b="1" dirty="0"/>
          </a:p>
          <a:p>
            <a:endParaRPr lang="sk-SK" sz="200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1EA3985-C0FA-4DEA-9439-C890CD2C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A2E36C-181C-4811-A234-1E2892BC8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0" t="21389" r="45077" b="26528"/>
          <a:stretch/>
        </p:blipFill>
        <p:spPr>
          <a:xfrm>
            <a:off x="1066800" y="2828925"/>
            <a:ext cx="4505325" cy="35718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191C737-9EC8-4B83-BBF0-6CF1A5C56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94" t="25833" r="44453" b="23334"/>
          <a:stretch/>
        </p:blipFill>
        <p:spPr>
          <a:xfrm>
            <a:off x="5981285" y="2828925"/>
            <a:ext cx="4505325" cy="34861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F7DF467-5FB0-438F-B14D-D697476A0C69}"/>
              </a:ext>
            </a:extLst>
          </p:cNvPr>
          <p:cNvSpPr txBox="1"/>
          <p:nvPr/>
        </p:nvSpPr>
        <p:spPr>
          <a:xfrm rot="16200000">
            <a:off x="8245585" y="3321278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https://www.ireceptar.cz/zvirata/psi-kteri-by-v-prirode-neprezili-30000111.html</a:t>
            </a:r>
          </a:p>
        </p:txBody>
      </p:sp>
    </p:spTree>
    <p:extLst>
      <p:ext uri="{BB962C8B-B14F-4D97-AF65-F5344CB8AC3E}">
        <p14:creationId xmlns:p14="http://schemas.microsoft.com/office/powerpoint/2010/main" val="25407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43"/>
    </mc:Choice>
    <mc:Fallback xmlns="">
      <p:transition spd="slow" advTm="9664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4BCD7-D5F5-4BC2-87D0-8B910049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0515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53EB3C-0C6F-4A0E-A0A8-2CD0B4C64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31239"/>
            <a:ext cx="10058400" cy="3849624"/>
          </a:xfrm>
        </p:spPr>
        <p:txBody>
          <a:bodyPr>
            <a:noAutofit/>
          </a:bodyPr>
          <a:lstStyle/>
          <a:p>
            <a:r>
              <a:rPr lang="sk-SK" sz="1600" b="1" dirty="0"/>
              <a:t>Rozchod s </a:t>
            </a:r>
            <a:r>
              <a:rPr lang="sk-SK" sz="1600" b="1" dirty="0" err="1"/>
              <a:t>tradicí</a:t>
            </a:r>
            <a:endParaRPr lang="sk-SK" sz="1600" b="1" dirty="0"/>
          </a:p>
          <a:p>
            <a:r>
              <a:rPr lang="sk-SK" sz="1600" dirty="0"/>
              <a:t>mladší </a:t>
            </a:r>
            <a:r>
              <a:rPr lang="sk-SK" sz="1600" dirty="0" err="1"/>
              <a:t>generace</a:t>
            </a:r>
            <a:r>
              <a:rPr lang="sk-SK" sz="1600" dirty="0"/>
              <a:t> </a:t>
            </a:r>
            <a:r>
              <a:rPr lang="sk-SK" sz="1600" dirty="0" err="1"/>
              <a:t>již</a:t>
            </a:r>
            <a:r>
              <a:rPr lang="sk-SK" sz="1600" dirty="0"/>
              <a:t> </a:t>
            </a:r>
            <a:r>
              <a:rPr lang="sk-SK" sz="1600" dirty="0" err="1"/>
              <a:t>není</a:t>
            </a:r>
            <a:r>
              <a:rPr lang="sk-SK" sz="1600" dirty="0"/>
              <a:t> schopná </a:t>
            </a:r>
            <a:r>
              <a:rPr lang="sk-SK" sz="1600" dirty="0" err="1"/>
              <a:t>porozumět</a:t>
            </a:r>
            <a:r>
              <a:rPr lang="sk-SK" sz="1600" dirty="0"/>
              <a:t> starší </a:t>
            </a:r>
            <a:r>
              <a:rPr lang="sk-SK" sz="1600" dirty="0" err="1"/>
              <a:t>generaci</a:t>
            </a:r>
            <a:r>
              <a:rPr lang="sk-SK" sz="1600" dirty="0"/>
              <a:t> </a:t>
            </a:r>
          </a:p>
          <a:p>
            <a:r>
              <a:rPr lang="sk-SK" sz="1600" dirty="0"/>
              <a:t>už </a:t>
            </a:r>
            <a:r>
              <a:rPr lang="sk-SK" sz="1600" dirty="0" err="1"/>
              <a:t>vůbec</a:t>
            </a:r>
            <a:r>
              <a:rPr lang="sk-SK" sz="1600" dirty="0"/>
              <a:t> </a:t>
            </a:r>
            <a:r>
              <a:rPr lang="sk-SK" sz="1600" dirty="0" err="1"/>
              <a:t>ne</a:t>
            </a:r>
            <a:r>
              <a:rPr lang="sk-SK" sz="1600" dirty="0"/>
              <a:t> </a:t>
            </a:r>
            <a:r>
              <a:rPr lang="sk-SK" sz="1600" dirty="0" err="1"/>
              <a:t>se</a:t>
            </a:r>
            <a:r>
              <a:rPr lang="sk-SK" sz="1600" dirty="0"/>
              <a:t> s nimi </a:t>
            </a:r>
            <a:r>
              <a:rPr lang="sk-SK" sz="1600" dirty="0" err="1"/>
              <a:t>ztotožnit</a:t>
            </a:r>
            <a:endParaRPr lang="sk-SK" sz="1600" dirty="0"/>
          </a:p>
          <a:p>
            <a:r>
              <a:rPr lang="sk-SK" sz="1600" dirty="0"/>
              <a:t>mladší </a:t>
            </a:r>
            <a:r>
              <a:rPr lang="sk-SK" sz="1600" dirty="0" err="1"/>
              <a:t>ke</a:t>
            </a:r>
            <a:r>
              <a:rPr lang="sk-SK" sz="1600" dirty="0"/>
              <a:t> starším </a:t>
            </a:r>
            <a:r>
              <a:rPr lang="sk-SK" sz="1600" dirty="0" err="1"/>
              <a:t>jakoby</a:t>
            </a:r>
            <a:r>
              <a:rPr lang="sk-SK" sz="1600" dirty="0"/>
              <a:t> s </a:t>
            </a:r>
            <a:r>
              <a:rPr lang="sk-SK" sz="1600" dirty="0" err="1"/>
              <a:t>nacionální</a:t>
            </a:r>
            <a:r>
              <a:rPr lang="sk-SK" sz="1600" dirty="0"/>
              <a:t> nenávistí, k </a:t>
            </a:r>
            <a:r>
              <a:rPr lang="sk-SK" sz="1600" dirty="0" err="1"/>
              <a:t>cizí</a:t>
            </a:r>
            <a:r>
              <a:rPr lang="sk-SK" sz="1600" dirty="0"/>
              <a:t> etnické </a:t>
            </a:r>
            <a:r>
              <a:rPr lang="sk-SK" sz="1600" dirty="0" err="1"/>
              <a:t>skupině</a:t>
            </a:r>
            <a:endParaRPr lang="sk-SK" sz="1600" dirty="0"/>
          </a:p>
          <a:p>
            <a:r>
              <a:rPr lang="sk-SK" sz="1600" dirty="0" err="1"/>
              <a:t>příčinou</a:t>
            </a:r>
            <a:r>
              <a:rPr lang="sk-SK" sz="1600" dirty="0"/>
              <a:t> poruchy -  </a:t>
            </a:r>
            <a:r>
              <a:rPr lang="sk-SK" sz="1600" dirty="0" err="1"/>
              <a:t>nedostatečný</a:t>
            </a:r>
            <a:r>
              <a:rPr lang="sk-SK" sz="1600" dirty="0"/>
              <a:t> kontakt </a:t>
            </a:r>
            <a:r>
              <a:rPr lang="sk-SK" sz="1600" dirty="0" err="1"/>
              <a:t>dětí</a:t>
            </a:r>
            <a:r>
              <a:rPr lang="sk-SK" sz="1600" dirty="0"/>
              <a:t> s </a:t>
            </a:r>
            <a:r>
              <a:rPr lang="sk-SK" sz="1600" dirty="0" err="1"/>
              <a:t>prarodiči</a:t>
            </a:r>
            <a:r>
              <a:rPr lang="sk-SK" sz="1600" dirty="0"/>
              <a:t> </a:t>
            </a:r>
            <a:r>
              <a:rPr lang="sk-SK" sz="1600" dirty="0" err="1"/>
              <a:t>již</a:t>
            </a:r>
            <a:r>
              <a:rPr lang="sk-SK" sz="1600" dirty="0"/>
              <a:t> od </a:t>
            </a:r>
            <a:r>
              <a:rPr lang="sk-SK" sz="1600" dirty="0" err="1"/>
              <a:t>nejranějšího</a:t>
            </a:r>
            <a:r>
              <a:rPr lang="sk-SK" sz="1600" dirty="0"/>
              <a:t> </a:t>
            </a:r>
            <a:r>
              <a:rPr lang="sk-SK" sz="1600" dirty="0" err="1"/>
              <a:t>dětství</a:t>
            </a:r>
            <a:endParaRPr lang="sk-SK" sz="1600" dirty="0"/>
          </a:p>
          <a:p>
            <a:endParaRPr lang="cs-CZ" sz="1600" b="1" dirty="0"/>
          </a:p>
          <a:p>
            <a:r>
              <a:rPr lang="cs-CZ" sz="1600" b="1" dirty="0"/>
              <a:t>Rostoucí poddajnost vůči doktrínám </a:t>
            </a:r>
          </a:p>
          <a:p>
            <a:r>
              <a:rPr lang="cs-CZ" sz="1600" dirty="0"/>
              <a:t>nárůst počtu lidí v rámci jedné kulturní skupiny, růst technických možností ovlivňování veřejného mínění – nárůst uniformity;</a:t>
            </a:r>
          </a:p>
          <a:p>
            <a:r>
              <a:rPr lang="cs-CZ" sz="1600" dirty="0"/>
              <a:t>sugestivnost doktríny stoupá s počtem přívrženců...geometrickou řadou...</a:t>
            </a:r>
          </a:p>
          <a:p>
            <a:r>
              <a:rPr lang="cs-CZ" sz="1600" dirty="0"/>
              <a:t>výzkumy veřejného mínění, reklama, důmyslné zaměření módy – pomáhá velkovýrobcům a aparátníkům na druhé straně opony – získávat moc</a:t>
            </a:r>
          </a:p>
          <a:p>
            <a:endParaRPr lang="cs-CZ" sz="1600" b="1" dirty="0"/>
          </a:p>
          <a:p>
            <a:r>
              <a:rPr lang="cs-CZ" sz="1600" b="1" dirty="0"/>
              <a:t>Nukleární vyzbrojování </a:t>
            </a:r>
            <a:r>
              <a:rPr lang="cs-CZ" sz="1600" dirty="0"/>
              <a:t>– dá se odvrátit nejsnáze, nesouvisí s přirozeností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A4378-7B20-4E4B-A545-55EF7631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334"/>
    </mc:Choice>
    <mc:Fallback xmlns="">
      <p:transition spd="slow" advTm="20333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19FCD-3463-46C8-86EF-1977116A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Spojení etického a estetického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B0A68F-9AC6-4CAB-B103-A16E92F39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„Estetické a etické </a:t>
            </a:r>
            <a:r>
              <a:rPr lang="sk-SK" dirty="0" err="1"/>
              <a:t>cítění</a:t>
            </a:r>
            <a:r>
              <a:rPr lang="sk-SK" dirty="0"/>
              <a:t> </a:t>
            </a:r>
            <a:r>
              <a:rPr lang="sk-SK" dirty="0" err="1"/>
              <a:t>jsou</a:t>
            </a:r>
            <a:r>
              <a:rPr lang="sk-SK" dirty="0"/>
              <a:t> </a:t>
            </a:r>
            <a:r>
              <a:rPr lang="sk-SK" dirty="0" err="1"/>
              <a:t>zřejmě</a:t>
            </a:r>
            <a:r>
              <a:rPr lang="sk-SK" dirty="0"/>
              <a:t> spolu </a:t>
            </a:r>
            <a:r>
              <a:rPr lang="sk-SK" dirty="0" err="1"/>
              <a:t>úzce</a:t>
            </a:r>
            <a:r>
              <a:rPr lang="sk-SK" dirty="0"/>
              <a:t> </a:t>
            </a:r>
            <a:r>
              <a:rPr lang="sk-SK" dirty="0" err="1"/>
              <a:t>spojeny</a:t>
            </a:r>
            <a:r>
              <a:rPr lang="sk-SK" dirty="0"/>
              <a:t> [...]. </a:t>
            </a:r>
          </a:p>
          <a:p>
            <a:pPr marL="0" indent="0">
              <a:buNone/>
            </a:pPr>
            <a:r>
              <a:rPr lang="sk-SK" dirty="0"/>
              <a:t>Zdá </a:t>
            </a:r>
            <a:r>
              <a:rPr lang="sk-SK" dirty="0" err="1"/>
              <a:t>se</a:t>
            </a:r>
            <a:r>
              <a:rPr lang="sk-SK" dirty="0"/>
              <a:t>, že jak </a:t>
            </a:r>
            <a:r>
              <a:rPr lang="sk-SK" b="1" dirty="0"/>
              <a:t>krása </a:t>
            </a:r>
            <a:r>
              <a:rPr lang="sk-SK" b="1" dirty="0" err="1"/>
              <a:t>přírody</a:t>
            </a:r>
            <a:r>
              <a:rPr lang="sk-SK" b="1" dirty="0"/>
              <a:t>, tak krása </a:t>
            </a:r>
            <a:r>
              <a:rPr lang="sk-SK" b="1" dirty="0" err="1"/>
              <a:t>okolního</a:t>
            </a:r>
            <a:r>
              <a:rPr lang="sk-SK" b="1" dirty="0"/>
              <a:t> </a:t>
            </a:r>
            <a:r>
              <a:rPr lang="sk-SK" b="1" dirty="0" err="1"/>
              <a:t>kulturního</a:t>
            </a:r>
            <a:r>
              <a:rPr lang="sk-SK" b="1" dirty="0"/>
              <a:t> </a:t>
            </a:r>
            <a:r>
              <a:rPr lang="sk-SK" b="1" dirty="0" err="1"/>
              <a:t>prostředí</a:t>
            </a:r>
            <a:r>
              <a:rPr lang="sk-SK" b="1" dirty="0"/>
              <a:t> </a:t>
            </a:r>
            <a:r>
              <a:rPr lang="sk-SK" b="1" dirty="0" err="1"/>
              <a:t>vytvořeného</a:t>
            </a:r>
            <a:r>
              <a:rPr lang="sk-SK" b="1" dirty="0"/>
              <a:t> </a:t>
            </a:r>
            <a:r>
              <a:rPr lang="sk-SK" b="1" dirty="0" err="1"/>
              <a:t>člověkem</a:t>
            </a:r>
            <a:r>
              <a:rPr lang="sk-SK" b="1" dirty="0"/>
              <a:t> </a:t>
            </a:r>
            <a:r>
              <a:rPr lang="sk-SK" b="1" dirty="0" err="1"/>
              <a:t>jsou</a:t>
            </a:r>
            <a:r>
              <a:rPr lang="sk-SK" b="1" dirty="0"/>
              <a:t> nutné k tomu, aby </a:t>
            </a:r>
            <a:r>
              <a:rPr lang="sk-SK" b="1" dirty="0" err="1"/>
              <a:t>lidé</a:t>
            </a:r>
            <a:r>
              <a:rPr lang="sk-SK" b="1" dirty="0"/>
              <a:t> </a:t>
            </a:r>
            <a:r>
              <a:rPr lang="sk-SK" b="1" dirty="0" err="1"/>
              <a:t>zůstali</a:t>
            </a:r>
            <a:r>
              <a:rPr lang="sk-SK" b="1" dirty="0"/>
              <a:t> </a:t>
            </a:r>
            <a:r>
              <a:rPr lang="sk-SK" b="1" dirty="0" err="1"/>
              <a:t>duševně</a:t>
            </a:r>
            <a:r>
              <a:rPr lang="sk-SK" b="1" dirty="0"/>
              <a:t> a </a:t>
            </a:r>
            <a:r>
              <a:rPr lang="sk-SK" b="1" dirty="0" err="1"/>
              <a:t>duchovně</a:t>
            </a:r>
            <a:r>
              <a:rPr lang="sk-SK" b="1" dirty="0"/>
              <a:t> zdraví. </a:t>
            </a:r>
          </a:p>
          <a:p>
            <a:pPr marL="0" indent="0">
              <a:buNone/>
            </a:pPr>
            <a:r>
              <a:rPr lang="sk-SK" dirty="0" err="1"/>
              <a:t>Totální</a:t>
            </a:r>
            <a:r>
              <a:rPr lang="sk-SK" dirty="0"/>
              <a:t> slepota ducha k </a:t>
            </a:r>
            <a:r>
              <a:rPr lang="sk-SK" dirty="0" err="1"/>
              <a:t>čemukoli</a:t>
            </a:r>
            <a:r>
              <a:rPr lang="sk-SK" dirty="0"/>
              <a:t> </a:t>
            </a:r>
            <a:r>
              <a:rPr lang="sk-SK" dirty="0" err="1"/>
              <a:t>krásnému</a:t>
            </a:r>
            <a:r>
              <a:rPr lang="sk-SK" dirty="0"/>
              <a:t>, </a:t>
            </a:r>
            <a:r>
              <a:rPr lang="sk-SK" dirty="0" err="1"/>
              <a:t>která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</a:t>
            </a:r>
            <a:r>
              <a:rPr lang="sk-SK" dirty="0" err="1"/>
              <a:t>všude</a:t>
            </a:r>
            <a:r>
              <a:rPr lang="sk-SK" dirty="0"/>
              <a:t> </a:t>
            </a:r>
            <a:r>
              <a:rPr lang="sk-SK" dirty="0" err="1"/>
              <a:t>rapidně</a:t>
            </a:r>
            <a:r>
              <a:rPr lang="sk-SK" dirty="0"/>
              <a:t> </a:t>
            </a:r>
            <a:r>
              <a:rPr lang="sk-SK" dirty="0" err="1"/>
              <a:t>rozmáhá</a:t>
            </a:r>
            <a:r>
              <a:rPr lang="sk-SK" dirty="0"/>
              <a:t>, je </a:t>
            </a:r>
            <a:r>
              <a:rPr lang="sk-SK" dirty="0" err="1"/>
              <a:t>duševním</a:t>
            </a:r>
            <a:r>
              <a:rPr lang="sk-SK" dirty="0"/>
              <a:t> </a:t>
            </a:r>
            <a:r>
              <a:rPr lang="sk-SK" dirty="0" err="1"/>
              <a:t>onemocněním</a:t>
            </a:r>
            <a:r>
              <a:rPr lang="sk-SK" dirty="0"/>
              <a:t>, </a:t>
            </a:r>
            <a:r>
              <a:rPr lang="sk-SK" dirty="0" err="1"/>
              <a:t>které</a:t>
            </a:r>
            <a:r>
              <a:rPr lang="sk-SK" dirty="0"/>
              <a:t> je </a:t>
            </a:r>
            <a:r>
              <a:rPr lang="sk-SK" dirty="0" err="1"/>
              <a:t>nutno</a:t>
            </a:r>
            <a:r>
              <a:rPr lang="sk-SK" dirty="0"/>
              <a:t> </a:t>
            </a:r>
            <a:r>
              <a:rPr lang="sk-SK" dirty="0" err="1"/>
              <a:t>brát</a:t>
            </a:r>
            <a:r>
              <a:rPr lang="sk-SK" dirty="0"/>
              <a:t> </a:t>
            </a:r>
            <a:r>
              <a:rPr lang="sk-SK" dirty="0" err="1"/>
              <a:t>vážně</a:t>
            </a:r>
            <a:r>
              <a:rPr lang="sk-SK" dirty="0"/>
              <a:t>, </a:t>
            </a:r>
            <a:r>
              <a:rPr lang="sk-SK" dirty="0" err="1"/>
              <a:t>protože</a:t>
            </a:r>
            <a:r>
              <a:rPr lang="sk-SK" dirty="0"/>
              <a:t> ruku v </a:t>
            </a:r>
            <a:r>
              <a:rPr lang="sk-SK" dirty="0" err="1"/>
              <a:t>ruce</a:t>
            </a:r>
            <a:r>
              <a:rPr lang="sk-SK" dirty="0"/>
              <a:t> s ním </a:t>
            </a:r>
            <a:r>
              <a:rPr lang="sk-SK" dirty="0" err="1"/>
              <a:t>jde</a:t>
            </a:r>
            <a:r>
              <a:rPr lang="sk-SK" dirty="0"/>
              <a:t> </a:t>
            </a:r>
            <a:r>
              <a:rPr lang="sk-SK" dirty="0" err="1"/>
              <a:t>necitlivost</a:t>
            </a:r>
            <a:r>
              <a:rPr lang="sk-SK" dirty="0"/>
              <a:t> k tomu, </a:t>
            </a:r>
            <a:r>
              <a:rPr lang="sk-SK" dirty="0" err="1"/>
              <a:t>co</a:t>
            </a:r>
            <a:r>
              <a:rPr lang="sk-SK" dirty="0"/>
              <a:t> je eticky </a:t>
            </a:r>
            <a:r>
              <a:rPr lang="sk-SK" dirty="0" err="1"/>
              <a:t>zavrženíhodné</a:t>
            </a:r>
            <a:r>
              <a:rPr lang="sk-SK" dirty="0"/>
              <a:t>.“</a:t>
            </a:r>
          </a:p>
          <a:p>
            <a:pPr marL="0" indent="0">
              <a:buNone/>
            </a:pPr>
            <a:r>
              <a:rPr lang="sk-SK" dirty="0"/>
              <a:t>LORENZ, K.: </a:t>
            </a:r>
            <a:r>
              <a:rPr lang="sk-SK" dirty="0" err="1"/>
              <a:t>Osm</a:t>
            </a:r>
            <a:r>
              <a:rPr lang="sk-SK" dirty="0"/>
              <a:t> </a:t>
            </a:r>
            <a:r>
              <a:rPr lang="sk-SK" dirty="0" err="1"/>
              <a:t>smrtelných</a:t>
            </a:r>
            <a:r>
              <a:rPr lang="sk-SK" dirty="0"/>
              <a:t> </a:t>
            </a:r>
            <a:r>
              <a:rPr lang="sk-SK" dirty="0" err="1"/>
              <a:t>hříchů</a:t>
            </a:r>
            <a:r>
              <a:rPr lang="sk-SK" dirty="0"/>
              <a:t>, Praha: </a:t>
            </a:r>
            <a:r>
              <a:rPr lang="sk-SK" dirty="0" err="1"/>
              <a:t>Academia</a:t>
            </a:r>
            <a:r>
              <a:rPr lang="sk-SK" dirty="0"/>
              <a:t>, 2000, s. 24-25.</a:t>
            </a:r>
          </a:p>
          <a:p>
            <a:endParaRPr lang="sk-SK" dirty="0"/>
          </a:p>
          <a:p>
            <a:r>
              <a:rPr lang="sk-SK" dirty="0"/>
              <a:t>človeka deformuje honba za ekonomickými hodnotami, nárast výroby a spotreby </a:t>
            </a:r>
          </a:p>
          <a:p>
            <a:r>
              <a:rPr lang="sk-SK" dirty="0"/>
              <a:t>upína sa na materiálne veci, stráca vzťah k živému</a:t>
            </a:r>
          </a:p>
          <a:p>
            <a:r>
              <a:rPr lang="sk-SK" dirty="0"/>
              <a:t>negatívne vplýva na myseľ človeka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5D1AFD6-D497-4276-90BE-4B27411D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49"/>
    </mc:Choice>
    <mc:Fallback xmlns="">
      <p:transition spd="slow" advTm="8544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0B5E5-4328-DB1F-E1AD-EC0F33C0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Sociobiologie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B8508-25BD-5D0B-5A3A-2D7B2C34D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Založena v 70. r. (Wilson)</a:t>
            </a:r>
          </a:p>
          <a:p>
            <a:r>
              <a:rPr lang="cs-CZ" dirty="0"/>
              <a:t>Dle sociologické encyklopedie:</a:t>
            </a:r>
          </a:p>
          <a:p>
            <a:endParaRPr lang="cs-CZ" dirty="0"/>
          </a:p>
          <a:p>
            <a:r>
              <a:rPr lang="cs-CZ" dirty="0"/>
              <a:t>„systematické studium </a:t>
            </a:r>
            <a:r>
              <a:rPr lang="cs-CZ" dirty="0" err="1"/>
              <a:t>biol</a:t>
            </a:r>
            <a:r>
              <a:rPr lang="cs-CZ" dirty="0"/>
              <a:t>. báze všech forem soc. chování včetně chování sexuálního a vztahu rodiče – potomci u všech druhů organismů. </a:t>
            </a:r>
            <a:r>
              <a:rPr lang="cs-CZ" i="1" dirty="0"/>
              <a:t>S.</a:t>
            </a:r>
            <a:r>
              <a:rPr lang="cs-CZ" dirty="0"/>
              <a:t> vychází z </a:t>
            </a:r>
            <a:r>
              <a:rPr lang="cs-CZ" dirty="0">
                <a:hlinkClick r:id="rId2" tooltip="Etolo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etologie</a:t>
            </a:r>
            <a:r>
              <a:rPr lang="cs-CZ" dirty="0"/>
              <a:t>, </a:t>
            </a:r>
            <a:r>
              <a:rPr lang="cs-CZ" dirty="0">
                <a:hlinkClick r:id="rId3" tooltip="Ekolo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ekologie</a:t>
            </a:r>
            <a:r>
              <a:rPr lang="cs-CZ" dirty="0"/>
              <a:t>, srovnávací psychologie a z genetiky a všechny tyto disciplíny se snaží v navrhované  nové syntéze integrovat“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Zdroj: https://encyklopedie.soc.cas.cz/w/Sociobiologie</a:t>
            </a:r>
            <a:r>
              <a:rPr lang="cs-CZ" dirty="0"/>
              <a:t>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07499-82EC-E502-4B75-44C94E45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7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B6EE1-205A-4E3C-BACC-F459860E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Sigmund</a:t>
            </a:r>
            <a:r>
              <a:rPr lang="sk-SK" dirty="0"/>
              <a:t> </a:t>
            </a:r>
            <a:r>
              <a:rPr lang="sk-SK" dirty="0" err="1"/>
              <a:t>Šlomo</a:t>
            </a:r>
            <a:r>
              <a:rPr lang="sk-SK" dirty="0"/>
              <a:t> </a:t>
            </a:r>
            <a:r>
              <a:rPr lang="sk-SK" dirty="0" err="1"/>
              <a:t>Freud</a:t>
            </a:r>
            <a:br>
              <a:rPr lang="sk-SK" dirty="0"/>
            </a:br>
            <a:r>
              <a:rPr lang="sk-SK" dirty="0"/>
              <a:t>1856-1939</a:t>
            </a:r>
          </a:p>
        </p:txBody>
      </p:sp>
      <p:pic>
        <p:nvPicPr>
          <p:cNvPr id="6" name="Zástupný objekt pre obsah 5" descr="Obrázok, na ktorom je text, biela tabuľa&#10;&#10;Automaticky generovaný popis">
            <a:extLst>
              <a:ext uri="{FF2B5EF4-FFF2-40B4-BE49-F238E27FC236}">
                <a16:creationId xmlns:a16="http://schemas.microsoft.com/office/drawing/2014/main" id="{5F204C3D-37E2-4FCF-9318-58E78E751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76" y="2014194"/>
            <a:ext cx="2899205" cy="3849687"/>
          </a:xfrm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66970E-74B3-4755-89DB-E2DB4318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18988190-2F5F-4EA3-ADB8-1BC3290C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1" y="2098014"/>
            <a:ext cx="6773214" cy="3853206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E8CE0FB5-20EE-4D06-A9C6-BA19D71CC738}"/>
              </a:ext>
            </a:extLst>
          </p:cNvPr>
          <p:cNvSpPr/>
          <p:nvPr/>
        </p:nvSpPr>
        <p:spPr>
          <a:xfrm>
            <a:off x="3299854" y="6182905"/>
            <a:ext cx="28568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50" dirty="0"/>
              <a:t>https://www.pngegg.com/en/png-evswi</a:t>
            </a:r>
          </a:p>
        </p:txBody>
      </p:sp>
    </p:spTree>
    <p:extLst>
      <p:ext uri="{BB962C8B-B14F-4D97-AF65-F5344CB8AC3E}">
        <p14:creationId xmlns:p14="http://schemas.microsoft.com/office/powerpoint/2010/main" val="27373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28"/>
    </mc:Choice>
    <mc:Fallback xmlns="">
      <p:transition spd="slow" advTm="12302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20CA-6DE4-497F-9D18-2B009F22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5730240" cy="1371600"/>
          </a:xfrm>
        </p:spPr>
        <p:txBody>
          <a:bodyPr/>
          <a:lstStyle/>
          <a:p>
            <a:pPr algn="ctr"/>
            <a:r>
              <a:rPr lang="cs-CZ" dirty="0"/>
              <a:t>Sociobiologie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C8EAC-A9ED-45B4-9F3E-90557C1BA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Edward O. Wilson  (1929) </a:t>
            </a:r>
          </a:p>
          <a:p>
            <a:r>
              <a:rPr lang="cs-CZ" dirty="0"/>
              <a:t>Entomolog z Harvardovy univerzity</a:t>
            </a:r>
          </a:p>
          <a:p>
            <a:r>
              <a:rPr lang="cs-CZ" dirty="0"/>
              <a:t>hlavní roli v lidském chování hrají geny</a:t>
            </a:r>
          </a:p>
          <a:p>
            <a:r>
              <a:rPr lang="cs-CZ" dirty="0"/>
              <a:t>vlastnosti jako agresivita aj. lze vysvětlit biologií (spíše než sociálním prostředím)</a:t>
            </a:r>
          </a:p>
          <a:p>
            <a:r>
              <a:rPr lang="cs-CZ" dirty="0"/>
              <a:t>Smysl lidské existence (2016 v </a:t>
            </a:r>
            <a:r>
              <a:rPr lang="cs-CZ" dirty="0" err="1"/>
              <a:t>cz</a:t>
            </a:r>
            <a:r>
              <a:rPr lang="cs-CZ" dirty="0"/>
              <a:t>): </a:t>
            </a:r>
          </a:p>
          <a:p>
            <a:r>
              <a:rPr lang="cs-CZ" dirty="0"/>
              <a:t>Proč vůbec jako druh existujeme? (smysl)</a:t>
            </a:r>
          </a:p>
          <a:p>
            <a:r>
              <a:rPr lang="cs-CZ" dirty="0"/>
              <a:t>Kontroverze pojmu altruismus (vzájemné </a:t>
            </a:r>
            <a:r>
              <a:rPr lang="cs-CZ" dirty="0" err="1"/>
              <a:t>recipročné</a:t>
            </a:r>
            <a:r>
              <a:rPr lang="cs-CZ" dirty="0"/>
              <a:t> chování)</a:t>
            </a:r>
          </a:p>
          <a:p>
            <a:r>
              <a:rPr lang="cs-CZ" dirty="0"/>
              <a:t>„</a:t>
            </a:r>
            <a:r>
              <a:rPr lang="cs-CZ" b="1" dirty="0"/>
              <a:t>chová-li se jedinec kooperativně a altruisticky, zhoršuje tím své postavení vůči ostatním členům skupiny</a:t>
            </a:r>
            <a:r>
              <a:rPr lang="cs-CZ" dirty="0"/>
              <a:t>, </a:t>
            </a:r>
            <a:r>
              <a:rPr lang="cs-CZ" b="1" dirty="0"/>
              <a:t>zároveň však zvyšuje šance na přežití a vyšší reprodukci své skupiny jako celku</a:t>
            </a:r>
            <a:r>
              <a:rPr lang="cs-CZ" dirty="0"/>
              <a:t>. Zjednodušeně řečeno, individuální výběr straní tomu, čemu říkáme hřích, a skupinový výběr podporuje ctnost. Výsledkem je vnitřní rozpolcenost, která postihuje nás všechny,  snad vyjma psychopatů.“ (Wilson: Smysl lidské existence, 2016, s. 150).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AF5471-03E2-47BA-8FC1-98AA091F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6494" y="2832761"/>
            <a:ext cx="2893045" cy="365760"/>
          </a:xfrm>
        </p:spPr>
        <p:txBody>
          <a:bodyPr/>
          <a:lstStyle/>
          <a:p>
            <a:pPr rtl="0"/>
            <a:r>
              <a:rPr lang="sk-SK"/>
              <a:t>https://www.theguardian.com/science/2012/aug/18/edward-wilson-harvard-biologist-interview</a:t>
            </a:r>
            <a:endParaRPr lang="en-US"/>
          </a:p>
        </p:txBody>
      </p:sp>
      <p:pic>
        <p:nvPicPr>
          <p:cNvPr id="6148" name="Picture 4" descr="The Saturday interview: Harvard biologist Edward Wilson | Evolution | The  Guardian">
            <a:extLst>
              <a:ext uri="{FF2B5EF4-FFF2-40B4-BE49-F238E27FC236}">
                <a16:creationId xmlns:a16="http://schemas.microsoft.com/office/drawing/2014/main" id="{58DA2FEB-6F59-4A3F-9671-DEBFA1B4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76" y="777240"/>
            <a:ext cx="3638804" cy="191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17"/>
    </mc:Choice>
    <mc:Fallback xmlns="">
      <p:transition spd="slow" advTm="6481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97E26-4DB2-E76E-C9C2-8E9ACB19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rozumět chování jedince?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31AE54-317B-1729-C4E1-BCF84122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Podle sociobiologů neplatí sociologické schéma porozumění chování:</a:t>
            </a:r>
          </a:p>
          <a:p>
            <a:endParaRPr lang="cs-CZ" dirty="0"/>
          </a:p>
          <a:p>
            <a:r>
              <a:rPr lang="cs-CZ" sz="2800" dirty="0"/>
              <a:t>Prostředí → racionálně cílové rozhodování → sociální chování</a:t>
            </a:r>
          </a:p>
          <a:p>
            <a:endParaRPr lang="cs-CZ" sz="2800" dirty="0"/>
          </a:p>
          <a:p>
            <a:r>
              <a:rPr lang="cs-CZ" sz="2800" dirty="0"/>
              <a:t>Ale spíš: prostředí a geny → neurochemické procesy →  sociální chování</a:t>
            </a:r>
          </a:p>
          <a:p>
            <a:endParaRPr lang="cs-CZ" dirty="0"/>
          </a:p>
          <a:p>
            <a:r>
              <a:rPr lang="cs-CZ" dirty="0"/>
              <a:t>Jde o uplatňování biochemického procesu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Dle: https://encyklopedie.soc.cas.cz/w/Sociobiologie</a:t>
            </a:r>
            <a:r>
              <a:rPr lang="cs-CZ" dirty="0"/>
              <a:t>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18C295-161F-B259-96D0-C62C8E22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61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86973-6776-E08C-9410-1F2F5471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52576-59F1-D14E-3FD6-4D27464C2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Nerozhodujeme se vědomě – rozhodují geny v nás</a:t>
            </a:r>
          </a:p>
          <a:p>
            <a:r>
              <a:rPr lang="cs-CZ" dirty="0"/>
              <a:t>Jde o jejich přežití</a:t>
            </a:r>
          </a:p>
          <a:p>
            <a:r>
              <a:rPr lang="cs-CZ" dirty="0"/>
              <a:t>Chování často vysvětlujeme mylně (altruismus, mateřská láska, apod.)</a:t>
            </a:r>
          </a:p>
          <a:p>
            <a:r>
              <a:rPr lang="cs-CZ" dirty="0"/>
              <a:t>Problémy: rodičovská láska (konflikty s potomkem), reprodukční strategie (ovlivňuje nás pohlaví: samec/samice), agresivita a soutěž, teritoriální chování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Př. dezinterpretací: krása těhotenství:</a:t>
            </a:r>
          </a:p>
          <a:p>
            <a:r>
              <a:rPr lang="cs-CZ" dirty="0"/>
              <a:t>Plod a matka nejsou jen v symbióze: jde o boj genů o živiny, budoucnost, přežití</a:t>
            </a:r>
          </a:p>
          <a:p>
            <a:r>
              <a:rPr lang="cs-CZ" dirty="0"/>
              <a:t>Geny matky „chtějí“ vytvořit potomstvo (odevzdat dál svoji stopu), ale „chtějí“ zachovat tělo matky schopné mít i další potomky: geny plodu „chtějí“ z matky dostat maximum  </a:t>
            </a:r>
          </a:p>
          <a:p>
            <a:pPr marL="0" indent="0">
              <a:buNone/>
            </a:pPr>
            <a:r>
              <a:rPr lang="cs-CZ" dirty="0"/>
              <a:t>Altruismus – egoismus?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CBBE4D-1864-1190-1CD8-BD3D4AD8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0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D04BE-29A5-44E2-82C5-5654EACD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Jsou lidé zlí?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49919-0553-4B00-A122-5899BB22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98445"/>
            <a:ext cx="10058400" cy="384962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„Lidé nejsou v jádru zlí. Jsme dostatečně inteligentní, laskaví, štědří a podnikaví, abychom udělali ze Země ráj pro sebe i pro zbytek biosféry, která nás zrodila. … </a:t>
            </a:r>
          </a:p>
          <a:p>
            <a:pPr algn="ctr"/>
            <a:r>
              <a:rPr lang="cs-CZ" b="1" dirty="0"/>
              <a:t>Největší problém </a:t>
            </a:r>
            <a:r>
              <a:rPr lang="cs-CZ" dirty="0"/>
              <a:t>dnes představuje fakt , že jsme od přírody </a:t>
            </a:r>
            <a:r>
              <a:rPr lang="cs-CZ" b="1" dirty="0"/>
              <a:t>dysfunkční živočišný druh</a:t>
            </a:r>
            <a:r>
              <a:rPr lang="cs-CZ" dirty="0"/>
              <a:t>. </a:t>
            </a:r>
            <a:r>
              <a:rPr lang="cs-CZ" b="1" dirty="0"/>
              <a:t>Ruce nám stále svazuje naše paleolitické prokletí </a:t>
            </a:r>
            <a:r>
              <a:rPr lang="cs-CZ" dirty="0"/>
              <a:t>– genetické adaptace, které fungovaly výborně po milióny let v komunitách lovců a sběračů, jsou nám v éře globální spíš na obtíž. Zdá se, že nejsme schopni stabilizovat ekonomický či politický systém společenství početnějšího než vesnice.“ </a:t>
            </a:r>
          </a:p>
          <a:p>
            <a:pPr algn="ctr"/>
            <a:r>
              <a:rPr lang="cs-CZ" dirty="0"/>
              <a:t>Wilson, 2016, s. 148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4C0BB9-EB76-4B19-930C-80653BD1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92"/>
    </mc:Choice>
    <mc:Fallback xmlns="">
      <p:transition spd="slow" advTm="5149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6CBA7-2D2C-40C5-954A-45A698DF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Klany, náboženské klany, úzká věda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BA247D-A6FA-415C-ADB6-ACA20DAFD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Velká </a:t>
            </a:r>
            <a:r>
              <a:rPr lang="cs-CZ" b="1" dirty="0"/>
              <a:t>většina obyvatel je navíc stále v područí klanových organizovaných náboženství</a:t>
            </a:r>
            <a:r>
              <a:rPr lang="cs-CZ" dirty="0"/>
              <a:t>, v jejichž čele stojí lidé, kteří si osobují nadpřirozené schopnosti  jako nástroj konkurenčního boje o poslušnost a zdroje věřících. (tamtéž, 148)</a:t>
            </a:r>
          </a:p>
          <a:p>
            <a:endParaRPr lang="cs-CZ" dirty="0"/>
          </a:p>
          <a:p>
            <a:pPr algn="ctr"/>
            <a:r>
              <a:rPr lang="cs-CZ" dirty="0"/>
              <a:t>Obzvlášť velkým zklamáním jsou vědci, kteří by k realističtějšímu pohledu na svět mohli přispět největším dílem. Většinou jsou to </a:t>
            </a:r>
            <a:r>
              <a:rPr lang="cs-CZ" b="1" dirty="0"/>
              <a:t>dvorní přisluhovači a intelektuální trpaslíci, </a:t>
            </a:r>
            <a:r>
              <a:rPr lang="cs-CZ" dirty="0"/>
              <a:t>kteří </a:t>
            </a:r>
            <a:r>
              <a:rPr lang="cs-CZ" b="1" dirty="0"/>
              <a:t>se neodváží vystoupit z úzkých mantinelů své specializace</a:t>
            </a:r>
            <a:r>
              <a:rPr lang="cs-CZ" dirty="0"/>
              <a:t>, kterou vystudovali a za niž jsou placeni. (tamtéž, s. 149)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152246-0467-40BE-AE51-546962D4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A0811-8297-431B-8D19-4238344C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Homo z paleolitu v mladé civilizaci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21854-877F-4051-8699-9B74FB71A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Naše dysfunkce samozřejmě zčásti pramení z toho, že globální civilizace je dosud velmi mladá, a že před sebou máme ještě spoustu práce. Hlavní příčinou je však skutečnost, </a:t>
            </a:r>
            <a:r>
              <a:rPr lang="cs-CZ" b="1" dirty="0"/>
              <a:t>že náš mozek není k modernímu způsobu života uzpůsoben.</a:t>
            </a:r>
            <a:r>
              <a:rPr lang="cs-CZ" dirty="0"/>
              <a:t> Svou přirozenost jsme zdědili od svých paleolitických předků. (tamtéž, s. 149) </a:t>
            </a:r>
          </a:p>
          <a:p>
            <a:pPr algn="ctr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10A0E6-FD0F-41F2-BD15-C5D86E01D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pic>
        <p:nvPicPr>
          <p:cNvPr id="8" name="Obrázek 7" descr="Obsah obrázku exteriér, osoba&#10;&#10;Popis byl vytvořen automaticky">
            <a:extLst>
              <a:ext uri="{FF2B5EF4-FFF2-40B4-BE49-F238E27FC236}">
                <a16:creationId xmlns:a16="http://schemas.microsoft.com/office/drawing/2014/main" id="{AACA6BAA-3C5E-44B5-8943-BEF02224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20" y="2988912"/>
            <a:ext cx="6116896" cy="322649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863BE44-B732-46FB-B14B-66FDF25048AF}"/>
              </a:ext>
            </a:extLst>
          </p:cNvPr>
          <p:cNvSpPr txBox="1"/>
          <p:nvPr/>
        </p:nvSpPr>
        <p:spPr>
          <a:xfrm>
            <a:off x="2663189" y="6251568"/>
            <a:ext cx="74866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https://www.shutterstock.com/cs/video/clip-1039519301-angry-neanderthal-hunter-gatherers-discovering-modern-device-use</a:t>
            </a:r>
          </a:p>
        </p:txBody>
      </p:sp>
    </p:spTree>
    <p:extLst>
      <p:ext uri="{BB962C8B-B14F-4D97-AF65-F5344CB8AC3E}">
        <p14:creationId xmlns:p14="http://schemas.microsoft.com/office/powerpoint/2010/main" val="2129642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110A7-53A3-4DD8-A7EA-DC04DA5C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5FC393-9B12-493F-84ED-E8673B54B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/>
          </a:p>
          <a:p>
            <a:r>
              <a:rPr lang="sk-SK" dirty="0" err="1"/>
              <a:t>Henri</a:t>
            </a:r>
            <a:r>
              <a:rPr lang="sk-SK" dirty="0"/>
              <a:t> </a:t>
            </a:r>
            <a:r>
              <a:rPr lang="sk-SK" dirty="0" err="1"/>
              <a:t>Bergson</a:t>
            </a:r>
            <a:r>
              <a:rPr lang="sk-SK" dirty="0"/>
              <a:t>: Filozofické eseje. Bratislava: Slovenský spisovateľ, 1970. </a:t>
            </a:r>
          </a:p>
          <a:p>
            <a:r>
              <a:rPr lang="sk-SK" dirty="0"/>
              <a:t>Hill, Grahame: Moderní </a:t>
            </a:r>
            <a:r>
              <a:rPr lang="sk-SK" dirty="0" err="1"/>
              <a:t>psychologie</a:t>
            </a:r>
            <a:r>
              <a:rPr lang="sk-SK" dirty="0"/>
              <a:t>. Portál, 2004. </a:t>
            </a:r>
          </a:p>
          <a:p>
            <a:r>
              <a:rPr lang="sk-SK" dirty="0" err="1"/>
              <a:t>Konrad</a:t>
            </a:r>
            <a:r>
              <a:rPr lang="sk-SK" dirty="0"/>
              <a:t> </a:t>
            </a:r>
            <a:r>
              <a:rPr lang="sk-SK" dirty="0" err="1"/>
              <a:t>Lorenz</a:t>
            </a:r>
            <a:r>
              <a:rPr lang="sk-SK" dirty="0"/>
              <a:t>: Takzvané zlo. Praha: Mladá </a:t>
            </a:r>
            <a:r>
              <a:rPr lang="sk-SK" dirty="0" err="1"/>
              <a:t>fronta</a:t>
            </a:r>
            <a:r>
              <a:rPr lang="sk-SK" dirty="0"/>
              <a:t>, 1992;  </a:t>
            </a:r>
            <a:r>
              <a:rPr lang="sk-SK" dirty="0" err="1"/>
              <a:t>Osm</a:t>
            </a:r>
            <a:r>
              <a:rPr lang="sk-SK" dirty="0"/>
              <a:t> </a:t>
            </a:r>
            <a:r>
              <a:rPr lang="sk-SK" dirty="0" err="1"/>
              <a:t>smrtelných</a:t>
            </a:r>
            <a:r>
              <a:rPr lang="sk-SK" dirty="0"/>
              <a:t> </a:t>
            </a:r>
            <a:r>
              <a:rPr lang="sk-SK" dirty="0" err="1"/>
              <a:t>hříchů</a:t>
            </a:r>
            <a:r>
              <a:rPr lang="sk-SK" dirty="0"/>
              <a:t>, Praha: </a:t>
            </a:r>
            <a:r>
              <a:rPr lang="sk-SK" dirty="0" err="1"/>
              <a:t>Academia</a:t>
            </a:r>
            <a:r>
              <a:rPr lang="sk-SK" dirty="0"/>
              <a:t>, 2000</a:t>
            </a:r>
          </a:p>
          <a:p>
            <a:r>
              <a:rPr lang="sk-SK" dirty="0"/>
              <a:t>Lenka Bohunická: Psychologická a biologická etika. In Dejiny etického myslenia v Európe a USA. Bratislava, 2008, s. 549-574. </a:t>
            </a:r>
          </a:p>
          <a:p>
            <a:r>
              <a:rPr lang="sk-SK" dirty="0"/>
              <a:t>Edward </a:t>
            </a:r>
            <a:r>
              <a:rPr lang="sk-SK" dirty="0" err="1"/>
              <a:t>Wilson</a:t>
            </a:r>
            <a:r>
              <a:rPr lang="sk-SK" dirty="0"/>
              <a:t>: </a:t>
            </a:r>
            <a:r>
              <a:rPr lang="sk-SK" dirty="0" err="1"/>
              <a:t>Smysl</a:t>
            </a:r>
            <a:r>
              <a:rPr lang="sk-SK" dirty="0"/>
              <a:t> </a:t>
            </a:r>
            <a:r>
              <a:rPr lang="sk-SK" dirty="0" err="1"/>
              <a:t>lidské</a:t>
            </a:r>
            <a:r>
              <a:rPr lang="sk-SK" dirty="0"/>
              <a:t> </a:t>
            </a:r>
            <a:r>
              <a:rPr lang="sk-SK" dirty="0" err="1"/>
              <a:t>existence</a:t>
            </a:r>
            <a:r>
              <a:rPr lang="sk-SK" dirty="0"/>
              <a:t>. Dokorán, Praha, 2016.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45E30E0-1473-442B-99E8-30957AD6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9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3A015-CB42-49F8-BA74-737300FE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04" y="690372"/>
            <a:ext cx="10058400" cy="13716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E47457-3679-49E4-AFD5-47B56E4A3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BC4BD5-1BE5-48C4-83BD-B705AAB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FA01F84-B4F1-49A0-901A-40A5B0B5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9" t="19680" r="24423" b="6644"/>
          <a:stretch/>
        </p:blipFill>
        <p:spPr>
          <a:xfrm>
            <a:off x="2948071" y="445645"/>
            <a:ext cx="7201768" cy="5758207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C76DA854-4430-47E2-86A1-FFD9A027E10D}"/>
              </a:ext>
            </a:extLst>
          </p:cNvPr>
          <p:cNvSpPr/>
          <p:nvPr/>
        </p:nvSpPr>
        <p:spPr>
          <a:xfrm rot="16200000">
            <a:off x="8504402" y="3257909"/>
            <a:ext cx="573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Hill, Grahame: Moderní </a:t>
            </a:r>
            <a:r>
              <a:rPr lang="sk-SK" dirty="0" err="1"/>
              <a:t>psychologie</a:t>
            </a:r>
            <a:r>
              <a:rPr lang="sk-SK" dirty="0"/>
              <a:t>. Portál, 2004. </a:t>
            </a:r>
          </a:p>
        </p:txBody>
      </p:sp>
    </p:spTree>
    <p:extLst>
      <p:ext uri="{BB962C8B-B14F-4D97-AF65-F5344CB8AC3E}">
        <p14:creationId xmlns:p14="http://schemas.microsoft.com/office/powerpoint/2010/main" val="41334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99"/>
    </mc:Choice>
    <mc:Fallback xmlns="">
      <p:transition spd="slow" advTm="2068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33CF3-8C94-4CD2-A816-09928D32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Morálka a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1F7B8E-BB3F-4FA0-84F7-DB68CB9B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048500" cy="2865120"/>
          </a:xfrm>
        </p:spPr>
        <p:txBody>
          <a:bodyPr>
            <a:noAutofit/>
          </a:bodyPr>
          <a:lstStyle/>
          <a:p>
            <a:r>
              <a:rPr lang="cs-CZ" sz="1800" dirty="0"/>
              <a:t>Zdraví kvůli morálce ohroženo (ústupky a oběť pro společnost)</a:t>
            </a:r>
          </a:p>
          <a:p>
            <a:r>
              <a:rPr lang="cs-CZ" sz="1800" dirty="0"/>
              <a:t>Lidé se musí snažit být stále něčím lepším  - frustrace, nervová onemocnění</a:t>
            </a:r>
          </a:p>
          <a:p>
            <a:pPr algn="just"/>
            <a:r>
              <a:rPr lang="cs-CZ" sz="1800" dirty="0"/>
              <a:t>Morálka špatná - když člověku brání být zdravým a šťastným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Arial" panose="020B0604020202020204" pitchFamily="34" charset="0"/>
              </a:rPr>
              <a:t>FREUD, S. „Kulturní sexuální morálka a moderní nervozita“, in: O člověku a kultuře. Odeon, 1990.</a:t>
            </a:r>
            <a:endParaRPr lang="cs-CZ" sz="1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6C360C-77AC-4EE3-B893-483DFC2C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25EBDBE-3955-4FA2-B05E-A5F2B265C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6" y="1524000"/>
            <a:ext cx="2794000" cy="381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C355B7F-A9FE-4AA9-B1DE-03F247BEA60F}"/>
              </a:ext>
            </a:extLst>
          </p:cNvPr>
          <p:cNvSpPr txBox="1"/>
          <p:nvPr/>
        </p:nvSpPr>
        <p:spPr>
          <a:xfrm>
            <a:off x="6962775" y="5751984"/>
            <a:ext cx="47053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https://cca1103lumofrog.wordpress.com/2011/08/19/cca1103-tutorial-week-3/</a:t>
            </a:r>
          </a:p>
        </p:txBody>
      </p:sp>
    </p:spTree>
    <p:extLst>
      <p:ext uri="{BB962C8B-B14F-4D97-AF65-F5344CB8AC3E}">
        <p14:creationId xmlns:p14="http://schemas.microsoft.com/office/powerpoint/2010/main" val="36893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84"/>
    </mc:Choice>
    <mc:Fallback xmlns="">
      <p:transition spd="slow" advTm="1387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D2FB0-DD81-4201-8351-3D75DAEB2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sk-SK" dirty="0" err="1"/>
              <a:t>Henri</a:t>
            </a:r>
            <a:r>
              <a:rPr lang="sk-SK" dirty="0"/>
              <a:t> </a:t>
            </a:r>
            <a:r>
              <a:rPr lang="sk-SK" dirty="0" err="1"/>
              <a:t>Bergson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BECAC6-B081-4FD9-9F3A-8F502C79E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sk-SK" sz="3600" dirty="0"/>
              <a:t>1859-1941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436117E-B21C-4736-A035-08664FEF6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80" r="3" b="6231"/>
          <a:stretch/>
        </p:blipFill>
        <p:spPr>
          <a:xfrm>
            <a:off x="5840039" y="1005840"/>
            <a:ext cx="5538380" cy="4452423"/>
          </a:xfrm>
          <a:prstGeom prst="rect">
            <a:avLst/>
          </a:prstGeom>
          <a:noFill/>
        </p:spPr>
      </p:pic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AF67E0-9BCC-43F9-A6D0-068EEE71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01C29537-B49C-4F04-A12F-20D399F5C2C6}" type="datetime1">
              <a:rPr lang="sk-SK" smtClean="0"/>
              <a:pPr rtl="0">
                <a:spcAft>
                  <a:spcPts val="600"/>
                </a:spcAft>
              </a:pPr>
              <a:t>13. 11. 2024</a:t>
            </a:fld>
            <a:endParaRPr lang="en-US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443775A4-F6F0-4592-9895-2A33F8507B3B}"/>
              </a:ext>
            </a:extLst>
          </p:cNvPr>
          <p:cNvSpPr/>
          <p:nvPr/>
        </p:nvSpPr>
        <p:spPr>
          <a:xfrm>
            <a:off x="6325772" y="591192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000" dirty="0"/>
              <a:t>https://dialektika.org/en/2010/06/19/how-henri-bergson-makes-vitalism-work/</a:t>
            </a:r>
          </a:p>
        </p:txBody>
      </p:sp>
    </p:spTree>
    <p:extLst>
      <p:ext uri="{BB962C8B-B14F-4D97-AF65-F5344CB8AC3E}">
        <p14:creationId xmlns:p14="http://schemas.microsoft.com/office/powerpoint/2010/main" val="3926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4"/>
    </mc:Choice>
    <mc:Fallback xmlns="">
      <p:transition spd="slow" advTm="518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C3F7E-A5AA-45E4-85C1-BCB4797C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Dílo</a:t>
            </a:r>
            <a:r>
              <a:rPr lang="sk-SK" dirty="0"/>
              <a:t> a život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102D9D-5010-494D-8D93-33DC55512C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i="1" dirty="0"/>
              <a:t>Hmota a </a:t>
            </a:r>
            <a:r>
              <a:rPr lang="sk-SK" i="1" dirty="0" err="1"/>
              <a:t>paměť</a:t>
            </a:r>
            <a:r>
              <a:rPr lang="sk-SK" i="1" dirty="0"/>
              <a:t> (1896)</a:t>
            </a:r>
            <a:endParaRPr lang="sk-SK" dirty="0"/>
          </a:p>
          <a:p>
            <a:r>
              <a:rPr lang="sk-SK" i="1" dirty="0" err="1"/>
              <a:t>Smích</a:t>
            </a:r>
            <a:r>
              <a:rPr lang="sk-SK" i="1" dirty="0"/>
              <a:t> (1899)</a:t>
            </a:r>
            <a:endParaRPr lang="sk-SK" dirty="0"/>
          </a:p>
          <a:p>
            <a:r>
              <a:rPr lang="sk-SK" i="1" dirty="0" err="1"/>
              <a:t>Tvořivý</a:t>
            </a:r>
            <a:r>
              <a:rPr lang="sk-SK" i="1" dirty="0"/>
              <a:t> vývoj  (1907)</a:t>
            </a:r>
            <a:endParaRPr lang="sk-SK" dirty="0"/>
          </a:p>
          <a:p>
            <a:r>
              <a:rPr lang="sk-SK" i="1" u="sng" dirty="0"/>
              <a:t>Dva zdroje morálky a </a:t>
            </a:r>
            <a:r>
              <a:rPr lang="sk-SK" i="1" u="sng" dirty="0" err="1"/>
              <a:t>náboženství</a:t>
            </a:r>
            <a:r>
              <a:rPr lang="sk-SK" i="1" u="sng" dirty="0"/>
              <a:t> (1932)</a:t>
            </a:r>
            <a:endParaRPr lang="sk-SK" dirty="0"/>
          </a:p>
          <a:p>
            <a:r>
              <a:rPr lang="sk-SK" i="1" dirty="0" err="1"/>
              <a:t>Myšlení</a:t>
            </a:r>
            <a:r>
              <a:rPr lang="sk-SK" i="1" dirty="0"/>
              <a:t> a pohyb (1934</a:t>
            </a:r>
            <a:endParaRPr lang="sk-SK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4F3827C-5C4A-4C7F-A267-CA7D782062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1927 Nobelova cena za lit.</a:t>
            </a:r>
          </a:p>
          <a:p>
            <a:r>
              <a:rPr lang="sk-SK" dirty="0" err="1"/>
              <a:t>Téměř</a:t>
            </a:r>
            <a:r>
              <a:rPr lang="sk-SK" dirty="0"/>
              <a:t> konvertoval na </a:t>
            </a:r>
            <a:r>
              <a:rPr lang="sk-SK" dirty="0" err="1"/>
              <a:t>katolicismus</a:t>
            </a:r>
            <a:r>
              <a:rPr lang="sk-SK" dirty="0"/>
              <a:t> (žid. pôvodu)</a:t>
            </a:r>
          </a:p>
          <a:p>
            <a:r>
              <a:rPr lang="sk-SK" dirty="0"/>
              <a:t>Móda </a:t>
            </a:r>
            <a:r>
              <a:rPr lang="sk-SK" dirty="0" err="1"/>
              <a:t>navštěvovat</a:t>
            </a:r>
            <a:r>
              <a:rPr lang="sk-SK" dirty="0"/>
              <a:t> jeho </a:t>
            </a:r>
            <a:r>
              <a:rPr lang="sk-SK" dirty="0" err="1"/>
              <a:t>přednášky</a:t>
            </a:r>
            <a:endParaRPr lang="sk-SK" dirty="0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74EF0F-683A-458F-BB3F-422DE0F7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59FE2D-4279-4261-936D-FBEDD6AA9195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66"/>
    </mc:Choice>
    <mc:Fallback xmlns="">
      <p:transition spd="slow" advTm="1374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3AA1D46-C577-4660-977B-509EDE6F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sk-SK" dirty="0"/>
              <a:t>O dvojí mravnosti, Etická </a:t>
            </a:r>
            <a:r>
              <a:rPr lang="sk-SK" dirty="0" err="1"/>
              <a:t>knihovna</a:t>
            </a:r>
            <a:r>
              <a:rPr lang="sk-SK" dirty="0"/>
              <a:t>, Český rozhlas Vltava (15 min)</a:t>
            </a:r>
            <a:endParaRPr lang="en-US" dirty="0"/>
          </a:p>
        </p:txBody>
      </p:sp>
      <p:pic>
        <p:nvPicPr>
          <p:cNvPr id="6" name="Online médium 5" title="Henri Bergson: O dvojￃﾭ mravnosti">
            <a:hlinkClick r:id="" action="ppaction://media"/>
            <a:extLst>
              <a:ext uri="{FF2B5EF4-FFF2-40B4-BE49-F238E27FC236}">
                <a16:creationId xmlns:a16="http://schemas.microsoft.com/office/drawing/2014/main" id="{24AF8B5F-3EB2-4B5E-87F9-E612DB5D84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4112" y="2103120"/>
            <a:ext cx="6843776" cy="3849624"/>
          </a:xfrm>
          <a:prstGeom prst="rect">
            <a:avLst/>
          </a:prstGeom>
          <a:noFill/>
        </p:spPr>
      </p:pic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C4E1D5C-02EA-4697-9A36-C45ECA7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7E59FE2D-4279-4261-936D-FBEDD6AA9195}" type="datetime1">
              <a:rPr lang="sk-SK" smtClean="0"/>
              <a:pPr rtl="0">
                <a:spcAft>
                  <a:spcPts val="600"/>
                </a:spcAft>
              </a:pPr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0"/>
    </mc:Choice>
    <mc:Fallback xmlns="">
      <p:transition spd="slow" advTm="45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B2397-ACA1-4AAF-9C29-F1411906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B5B09-B216-4320-9A38-1F6A6213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Představitel intuitivismu (označovaný také </a:t>
            </a:r>
            <a:r>
              <a:rPr lang="cs-CZ" sz="2000" dirty="0" err="1"/>
              <a:t>antiintelektualistickým</a:t>
            </a:r>
            <a:r>
              <a:rPr lang="cs-CZ" sz="2000" dirty="0"/>
              <a:t> intuitivizmem) a filozofie života </a:t>
            </a:r>
          </a:p>
          <a:p>
            <a:r>
              <a:rPr lang="cs-CZ" sz="2000" dirty="0"/>
              <a:t>protiklad scientistických koncepcí - např. pozitivismu, materialismu, avšak ne k idealismu a racionalismu).</a:t>
            </a:r>
          </a:p>
          <a:p>
            <a:endParaRPr lang="cs-CZ" sz="2000" dirty="0"/>
          </a:p>
          <a:p>
            <a:r>
              <a:rPr lang="cs-CZ" sz="2000" dirty="0"/>
              <a:t>Hlavní myšlenka filozofie života – pojem životního rozmachu, energie, síly (elán </a:t>
            </a:r>
            <a:r>
              <a:rPr lang="cs-CZ" sz="2000" dirty="0" err="1"/>
              <a:t>vital</a:t>
            </a:r>
            <a:r>
              <a:rPr lang="cs-CZ" sz="2000" dirty="0"/>
              <a:t>) – překonání </a:t>
            </a:r>
            <a:r>
              <a:rPr lang="cs-CZ" sz="2000" dirty="0" err="1"/>
              <a:t>mechanicismu</a:t>
            </a:r>
            <a:r>
              <a:rPr lang="cs-CZ" sz="2000" dirty="0"/>
              <a:t>, kauzálního determinismu a materialismu</a:t>
            </a:r>
          </a:p>
          <a:p>
            <a:endParaRPr lang="cs-CZ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15A201-F5CA-4924-89CA-0D0931BB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691F6-4A63-42E4-90E9-69A6FC45C189}" type="datetime1">
              <a:rPr lang="sk-SK" smtClean="0"/>
              <a:t>13. 11. 2024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97"/>
    </mc:Choice>
    <mc:Fallback xmlns="">
      <p:transition spd="slow" advTm="118997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19_TF78438558" id="{03D3C7D7-7294-4361-A24E-058731A8E82E}" vid="{E6517E62-9974-45F6-9388-3E4B9F20DFD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2557</Words>
  <Application>Microsoft Office PowerPoint</Application>
  <PresentationFormat>Širokoúhlá obrazovka</PresentationFormat>
  <Paragraphs>295</Paragraphs>
  <Slides>36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Garamond</vt:lpstr>
      <vt:lpstr>SavonVTI</vt:lpstr>
      <vt:lpstr>Biologické a psychologické přesahy do etiky  </vt:lpstr>
      <vt:lpstr>Charles Darwin (1809-1882)</vt:lpstr>
      <vt:lpstr>Sigmund Šlomo Freud 1856-1939</vt:lpstr>
      <vt:lpstr>Prezentace aplikace PowerPoint</vt:lpstr>
      <vt:lpstr>Morálka a zdraví</vt:lpstr>
      <vt:lpstr>Henri Bergson</vt:lpstr>
      <vt:lpstr>Dílo a život</vt:lpstr>
      <vt:lpstr>O dvojí mravnosti, Etická knihovna, Český rozhlas Vltava (15 min)</vt:lpstr>
      <vt:lpstr>Prezentace aplikace PowerPoint</vt:lpstr>
      <vt:lpstr>Trvání (dureé) – vnitřek bytí</vt:lpstr>
      <vt:lpstr>Trvání, neustálý proces</vt:lpstr>
      <vt:lpstr>Lidské činy</vt:lpstr>
      <vt:lpstr>Dobrý čin</vt:lpstr>
      <vt:lpstr>Intuice přesahuje rozum</vt:lpstr>
      <vt:lpstr>Dva prameny morálky a náboženství</vt:lpstr>
      <vt:lpstr>Jak se stáváme morálními?</vt:lpstr>
      <vt:lpstr>Společnost nám tedy vytváří cestu</vt:lpstr>
      <vt:lpstr>Otevřena a uzavřena společnost </vt:lpstr>
      <vt:lpstr>Dva druhy náboženství</vt:lpstr>
      <vt:lpstr>Konrad Zacharias Lorenz 1903-1989</vt:lpstr>
      <vt:lpstr>Etolog Lorenz</vt:lpstr>
      <vt:lpstr>Prezentace aplikace PowerPoint</vt:lpstr>
      <vt:lpstr>Prezentace aplikace PowerPoint</vt:lpstr>
      <vt:lpstr>Kdyby přišel etolog z Marsu...</vt:lpstr>
      <vt:lpstr>Návrat  k lidskosti </vt:lpstr>
      <vt:lpstr>Prezentace aplikace PowerPoint</vt:lpstr>
      <vt:lpstr>Prezentace aplikace PowerPoint</vt:lpstr>
      <vt:lpstr>Spojení etického a estetického</vt:lpstr>
      <vt:lpstr>Sociobiologie</vt:lpstr>
      <vt:lpstr>Sociobiologie</vt:lpstr>
      <vt:lpstr>Jak rozumět chování jedince?</vt:lpstr>
      <vt:lpstr>Prezentace aplikace PowerPoint</vt:lpstr>
      <vt:lpstr>Jsou lidé zlí?</vt:lpstr>
      <vt:lpstr>Klany, náboženské klany, úzká věda</vt:lpstr>
      <vt:lpstr>Homo z paleolitu v mladé civilizaci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Biologické a psychologické presahy do etiky</dc:title>
  <dc:creator>Slavomír Lesňák</dc:creator>
  <cp:lastModifiedBy>Slavomír Lesňák</cp:lastModifiedBy>
  <cp:revision>15</cp:revision>
  <dcterms:created xsi:type="dcterms:W3CDTF">2020-11-26T08:35:28Z</dcterms:created>
  <dcterms:modified xsi:type="dcterms:W3CDTF">2024-11-13T08:53:10Z</dcterms:modified>
</cp:coreProperties>
</file>