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88" r:id="rId1"/>
  </p:sldMasterIdLst>
  <p:sldIdLst>
    <p:sldId id="256" r:id="rId2"/>
    <p:sldId id="302" r:id="rId3"/>
    <p:sldId id="303" r:id="rId4"/>
    <p:sldId id="304" r:id="rId5"/>
    <p:sldId id="356" r:id="rId6"/>
    <p:sldId id="305" r:id="rId7"/>
    <p:sldId id="257" r:id="rId8"/>
    <p:sldId id="258" r:id="rId9"/>
    <p:sldId id="259" r:id="rId10"/>
    <p:sldId id="260" r:id="rId11"/>
    <p:sldId id="261" r:id="rId12"/>
    <p:sldId id="262" r:id="rId13"/>
    <p:sldId id="281" r:id="rId14"/>
    <p:sldId id="357" r:id="rId15"/>
    <p:sldId id="287" r:id="rId16"/>
    <p:sldId id="300" r:id="rId17"/>
    <p:sldId id="306" r:id="rId18"/>
    <p:sldId id="295" r:id="rId19"/>
    <p:sldId id="294" r:id="rId20"/>
    <p:sldId id="307" r:id="rId21"/>
    <p:sldId id="283" r:id="rId22"/>
    <p:sldId id="308" r:id="rId23"/>
    <p:sldId id="263" r:id="rId24"/>
    <p:sldId id="282" r:id="rId25"/>
    <p:sldId id="264" r:id="rId26"/>
    <p:sldId id="265" r:id="rId27"/>
    <p:sldId id="266" r:id="rId28"/>
    <p:sldId id="267" r:id="rId29"/>
    <p:sldId id="268" r:id="rId30"/>
    <p:sldId id="358" r:id="rId31"/>
    <p:sldId id="297" r:id="rId32"/>
    <p:sldId id="299" r:id="rId33"/>
    <p:sldId id="350" r:id="rId34"/>
    <p:sldId id="273" r:id="rId35"/>
    <p:sldId id="296" r:id="rId36"/>
    <p:sldId id="301" r:id="rId37"/>
    <p:sldId id="275" r:id="rId38"/>
    <p:sldId id="352" r:id="rId39"/>
    <p:sldId id="359" r:id="rId40"/>
    <p:sldId id="286" r:id="rId41"/>
    <p:sldId id="285" r:id="rId42"/>
    <p:sldId id="354" r:id="rId43"/>
    <p:sldId id="345" r:id="rId44"/>
    <p:sldId id="353" r:id="rId45"/>
    <p:sldId id="289" r:id="rId46"/>
    <p:sldId id="360" r:id="rId47"/>
    <p:sldId id="328" r:id="rId48"/>
    <p:sldId id="290" r:id="rId49"/>
    <p:sldId id="291" r:id="rId50"/>
    <p:sldId id="292" r:id="rId51"/>
    <p:sldId id="293" r:id="rId52"/>
    <p:sldId id="344" r:id="rId53"/>
    <p:sldId id="271" r:id="rId54"/>
    <p:sldId id="334" r:id="rId55"/>
    <p:sldId id="355" r:id="rId56"/>
  </p:sldIdLst>
  <p:sldSz cx="10080625" cy="7559675"/>
  <p:notesSz cx="7559675" cy="10691813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B3BCDA-0918-4EFC-A683-199E2524833A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2616486-DF6A-431E-93A4-9A5973DB246E}">
      <dgm:prSet/>
      <dgm:spPr/>
      <dgm:t>
        <a:bodyPr/>
        <a:lstStyle/>
        <a:p>
          <a:r>
            <a:rPr lang="cs-CZ"/>
            <a:t>Ignorácia a popieranie potrebnosti zmeny (</a:t>
          </a:r>
          <a:r>
            <a:rPr lang="sk-SK"/>
            <a:t>Franks, Hanscombe, Johnstone 2018;)</a:t>
          </a:r>
          <a:endParaRPr lang="en-US"/>
        </a:p>
      </dgm:t>
    </dgm:pt>
    <dgm:pt modelId="{5659B203-1DBC-41D5-B5C6-E6AC3A153348}" type="parTrans" cxnId="{B1EF973D-35E6-4DE8-93D3-66DA78FE6D25}">
      <dgm:prSet/>
      <dgm:spPr/>
      <dgm:t>
        <a:bodyPr/>
        <a:lstStyle/>
        <a:p>
          <a:endParaRPr lang="en-US"/>
        </a:p>
      </dgm:t>
    </dgm:pt>
    <dgm:pt modelId="{2470B509-A117-4D93-825D-C0CEFB61672D}" type="sibTrans" cxnId="{B1EF973D-35E6-4DE8-93D3-66DA78FE6D25}">
      <dgm:prSet/>
      <dgm:spPr/>
      <dgm:t>
        <a:bodyPr/>
        <a:lstStyle/>
        <a:p>
          <a:endParaRPr lang="en-US"/>
        </a:p>
      </dgm:t>
    </dgm:pt>
    <dgm:pt modelId="{9CF1D85A-F960-4070-A4CF-FF3647B8C1DA}">
      <dgm:prSet/>
      <dgm:spPr/>
      <dgm:t>
        <a:bodyPr/>
        <a:lstStyle/>
        <a:p>
          <a:r>
            <a:rPr lang="cs-CZ"/>
            <a:t>Pomalá zelená transformácia ekonomiky a politiky (Gates, 2021) – strata legitimity (Felicetti 2021)</a:t>
          </a:r>
          <a:endParaRPr lang="en-US"/>
        </a:p>
      </dgm:t>
    </dgm:pt>
    <dgm:pt modelId="{ECE605A9-5C4A-43DD-BC57-716811B6BF30}" type="parTrans" cxnId="{4530AAD0-0667-49DB-843C-094D42D8E1B6}">
      <dgm:prSet/>
      <dgm:spPr/>
      <dgm:t>
        <a:bodyPr/>
        <a:lstStyle/>
        <a:p>
          <a:endParaRPr lang="en-US"/>
        </a:p>
      </dgm:t>
    </dgm:pt>
    <dgm:pt modelId="{0B116EB0-D5E5-4543-8147-5DB398B6192E}" type="sibTrans" cxnId="{4530AAD0-0667-49DB-843C-094D42D8E1B6}">
      <dgm:prSet/>
      <dgm:spPr/>
      <dgm:t>
        <a:bodyPr/>
        <a:lstStyle/>
        <a:p>
          <a:endParaRPr lang="en-US"/>
        </a:p>
      </dgm:t>
    </dgm:pt>
    <dgm:pt modelId="{9C85CC59-04E0-4C5B-93EF-3D6E0A899A38}">
      <dgm:prSet/>
      <dgm:spPr/>
      <dgm:t>
        <a:bodyPr/>
        <a:lstStyle/>
        <a:p>
          <a:r>
            <a:rPr lang="cs-CZ"/>
            <a:t>Nespravodlivé riešenia (Hála 2020)</a:t>
          </a:r>
          <a:endParaRPr lang="en-US"/>
        </a:p>
      </dgm:t>
    </dgm:pt>
    <dgm:pt modelId="{4027C651-BC9F-4209-BC66-40A239D2C3AE}" type="parTrans" cxnId="{FC6344F8-B582-40C7-80B2-8391B5F7C952}">
      <dgm:prSet/>
      <dgm:spPr/>
      <dgm:t>
        <a:bodyPr/>
        <a:lstStyle/>
        <a:p>
          <a:endParaRPr lang="en-US"/>
        </a:p>
      </dgm:t>
    </dgm:pt>
    <dgm:pt modelId="{C6EEAE7F-C21B-4F0A-90B9-DA41089D9240}" type="sibTrans" cxnId="{FC6344F8-B582-40C7-80B2-8391B5F7C952}">
      <dgm:prSet/>
      <dgm:spPr/>
      <dgm:t>
        <a:bodyPr/>
        <a:lstStyle/>
        <a:p>
          <a:endParaRPr lang="en-US"/>
        </a:p>
      </dgm:t>
    </dgm:pt>
    <dgm:pt modelId="{6BFA6CC0-C00E-4B26-890C-EA8689312159}">
      <dgm:prSet/>
      <dgm:spPr/>
      <dgm:t>
        <a:bodyPr/>
        <a:lstStyle/>
        <a:p>
          <a:r>
            <a:rPr lang="cs-CZ"/>
            <a:t>Sila dňa (Patočka 2007; Jaspers 2008) a falošné vedomie  (Marx)</a:t>
          </a:r>
          <a:endParaRPr lang="en-US"/>
        </a:p>
      </dgm:t>
    </dgm:pt>
    <dgm:pt modelId="{37785F1F-EF65-443B-A056-428E7A70585C}" type="parTrans" cxnId="{95F61660-6DB3-4201-9963-C72C813E9B12}">
      <dgm:prSet/>
      <dgm:spPr/>
      <dgm:t>
        <a:bodyPr/>
        <a:lstStyle/>
        <a:p>
          <a:endParaRPr lang="en-US"/>
        </a:p>
      </dgm:t>
    </dgm:pt>
    <dgm:pt modelId="{DA9D086A-74EE-44DB-97C2-04A339B92B1F}" type="sibTrans" cxnId="{95F61660-6DB3-4201-9963-C72C813E9B12}">
      <dgm:prSet/>
      <dgm:spPr/>
      <dgm:t>
        <a:bodyPr/>
        <a:lstStyle/>
        <a:p>
          <a:endParaRPr lang="en-US"/>
        </a:p>
      </dgm:t>
    </dgm:pt>
    <dgm:pt modelId="{A53F9BD7-EC2F-45D7-B6E8-EB1D5530504D}">
      <dgm:prSet/>
      <dgm:spPr/>
      <dgm:t>
        <a:bodyPr/>
        <a:lstStyle/>
        <a:p>
          <a:r>
            <a:rPr lang="cs-CZ"/>
            <a:t>Sklamanie, žiaľ (Jemelka 2021; Dougald 2018; Librová, Pelikán, Galčánová, Kala 2016; Scranton 2015)</a:t>
          </a:r>
          <a:endParaRPr lang="en-US"/>
        </a:p>
      </dgm:t>
    </dgm:pt>
    <dgm:pt modelId="{4F743147-CBD3-4B58-97BE-F500A3F32A2F}" type="parTrans" cxnId="{3AF40BAE-329C-44C1-A7A9-0B077638C257}">
      <dgm:prSet/>
      <dgm:spPr/>
      <dgm:t>
        <a:bodyPr/>
        <a:lstStyle/>
        <a:p>
          <a:endParaRPr lang="en-US"/>
        </a:p>
      </dgm:t>
    </dgm:pt>
    <dgm:pt modelId="{63703F86-5403-4E88-8307-ECDDEC047E6A}" type="sibTrans" cxnId="{3AF40BAE-329C-44C1-A7A9-0B077638C257}">
      <dgm:prSet/>
      <dgm:spPr/>
      <dgm:t>
        <a:bodyPr/>
        <a:lstStyle/>
        <a:p>
          <a:endParaRPr lang="en-US"/>
        </a:p>
      </dgm:t>
    </dgm:pt>
    <dgm:pt modelId="{53750268-DC6B-424C-ADC2-9EE033457FBD}">
      <dgm:prSet/>
      <dgm:spPr/>
      <dgm:t>
        <a:bodyPr/>
        <a:lstStyle/>
        <a:p>
          <a:r>
            <a:rPr lang="cs-CZ"/>
            <a:t>Eskapizmus (útek k hedonizmu, znovuobjavenie spirituality, vyriešenie všetkých problémov – podpora ničenia: Wallace-Wells 2020; Komárek 2008; Fromm 2000) </a:t>
          </a:r>
          <a:endParaRPr lang="en-US"/>
        </a:p>
      </dgm:t>
    </dgm:pt>
    <dgm:pt modelId="{C374B51A-CC0A-494E-9439-46CC048A1097}" type="parTrans" cxnId="{5DBE75BE-1180-4A68-8454-AD4A14907F28}">
      <dgm:prSet/>
      <dgm:spPr/>
      <dgm:t>
        <a:bodyPr/>
        <a:lstStyle/>
        <a:p>
          <a:endParaRPr lang="en-US"/>
        </a:p>
      </dgm:t>
    </dgm:pt>
    <dgm:pt modelId="{B1C992AF-93AC-40D1-A124-2E3A59C30A2E}" type="sibTrans" cxnId="{5DBE75BE-1180-4A68-8454-AD4A14907F28}">
      <dgm:prSet/>
      <dgm:spPr/>
      <dgm:t>
        <a:bodyPr/>
        <a:lstStyle/>
        <a:p>
          <a:endParaRPr lang="en-US"/>
        </a:p>
      </dgm:t>
    </dgm:pt>
    <dgm:pt modelId="{FAC110A8-7797-47FC-94B0-2763861F4D3D}">
      <dgm:prSet/>
      <dgm:spPr/>
      <dgm:t>
        <a:bodyPr/>
        <a:lstStyle/>
        <a:p>
          <a:r>
            <a:rPr lang="cs-CZ"/>
            <a:t>Znížená dôstojnosť jedincov s nehumánnym jednaním (príklad vysvetlenia trestov smrti, možné aplikovať i na ďalšie situácie? Švaňa 2016). </a:t>
          </a:r>
          <a:endParaRPr lang="en-US"/>
        </a:p>
      </dgm:t>
    </dgm:pt>
    <dgm:pt modelId="{3424616E-FAB8-44A3-A35D-8F03EE403871}" type="parTrans" cxnId="{BB20C2D1-6E3D-447F-896D-711761099CB6}">
      <dgm:prSet/>
      <dgm:spPr/>
      <dgm:t>
        <a:bodyPr/>
        <a:lstStyle/>
        <a:p>
          <a:endParaRPr lang="en-US"/>
        </a:p>
      </dgm:t>
    </dgm:pt>
    <dgm:pt modelId="{CDCE58BD-3A53-4A79-8D78-D5A75C0E0544}" type="sibTrans" cxnId="{BB20C2D1-6E3D-447F-896D-711761099CB6}">
      <dgm:prSet/>
      <dgm:spPr/>
      <dgm:t>
        <a:bodyPr/>
        <a:lstStyle/>
        <a:p>
          <a:endParaRPr lang="en-US"/>
        </a:p>
      </dgm:t>
    </dgm:pt>
    <dgm:pt modelId="{EFD3D642-E7C0-4A2F-A71C-54D959A09880}" type="pres">
      <dgm:prSet presAssocID="{0DB3BCDA-0918-4EFC-A683-199E2524833A}" presName="diagram" presStyleCnt="0">
        <dgm:presLayoutVars>
          <dgm:dir/>
          <dgm:resizeHandles val="exact"/>
        </dgm:presLayoutVars>
      </dgm:prSet>
      <dgm:spPr/>
    </dgm:pt>
    <dgm:pt modelId="{5A3C8B90-D25F-449D-BB54-2AEED3FB248D}" type="pres">
      <dgm:prSet presAssocID="{A2616486-DF6A-431E-93A4-9A5973DB246E}" presName="node" presStyleLbl="node1" presStyleIdx="0" presStyleCnt="7">
        <dgm:presLayoutVars>
          <dgm:bulletEnabled val="1"/>
        </dgm:presLayoutVars>
      </dgm:prSet>
      <dgm:spPr/>
    </dgm:pt>
    <dgm:pt modelId="{C2D4A10E-563F-443E-A279-DAC934DB4B80}" type="pres">
      <dgm:prSet presAssocID="{2470B509-A117-4D93-825D-C0CEFB61672D}" presName="sibTrans" presStyleCnt="0"/>
      <dgm:spPr/>
    </dgm:pt>
    <dgm:pt modelId="{0EA28AE5-97FA-4735-8AD8-D1E52E4D4D02}" type="pres">
      <dgm:prSet presAssocID="{9CF1D85A-F960-4070-A4CF-FF3647B8C1DA}" presName="node" presStyleLbl="node1" presStyleIdx="1" presStyleCnt="7">
        <dgm:presLayoutVars>
          <dgm:bulletEnabled val="1"/>
        </dgm:presLayoutVars>
      </dgm:prSet>
      <dgm:spPr/>
    </dgm:pt>
    <dgm:pt modelId="{22EAE1DE-7DBA-42CB-B3A7-40B489880278}" type="pres">
      <dgm:prSet presAssocID="{0B116EB0-D5E5-4543-8147-5DB398B6192E}" presName="sibTrans" presStyleCnt="0"/>
      <dgm:spPr/>
    </dgm:pt>
    <dgm:pt modelId="{2DB3E842-F26F-4162-AA48-65B1BCF22A4F}" type="pres">
      <dgm:prSet presAssocID="{9C85CC59-04E0-4C5B-93EF-3D6E0A899A38}" presName="node" presStyleLbl="node1" presStyleIdx="2" presStyleCnt="7">
        <dgm:presLayoutVars>
          <dgm:bulletEnabled val="1"/>
        </dgm:presLayoutVars>
      </dgm:prSet>
      <dgm:spPr/>
    </dgm:pt>
    <dgm:pt modelId="{D87A209E-EECA-4662-962F-C7B88D554EA8}" type="pres">
      <dgm:prSet presAssocID="{C6EEAE7F-C21B-4F0A-90B9-DA41089D9240}" presName="sibTrans" presStyleCnt="0"/>
      <dgm:spPr/>
    </dgm:pt>
    <dgm:pt modelId="{8EB4F66B-C279-4A46-8BC8-818C310B2E6C}" type="pres">
      <dgm:prSet presAssocID="{6BFA6CC0-C00E-4B26-890C-EA8689312159}" presName="node" presStyleLbl="node1" presStyleIdx="3" presStyleCnt="7">
        <dgm:presLayoutVars>
          <dgm:bulletEnabled val="1"/>
        </dgm:presLayoutVars>
      </dgm:prSet>
      <dgm:spPr/>
    </dgm:pt>
    <dgm:pt modelId="{110F58B5-832E-4B2A-BF6B-FA00A4C5F130}" type="pres">
      <dgm:prSet presAssocID="{DA9D086A-74EE-44DB-97C2-04A339B92B1F}" presName="sibTrans" presStyleCnt="0"/>
      <dgm:spPr/>
    </dgm:pt>
    <dgm:pt modelId="{8D1DA4E8-890B-4F00-AF58-5D8929DAF8AD}" type="pres">
      <dgm:prSet presAssocID="{A53F9BD7-EC2F-45D7-B6E8-EB1D5530504D}" presName="node" presStyleLbl="node1" presStyleIdx="4" presStyleCnt="7">
        <dgm:presLayoutVars>
          <dgm:bulletEnabled val="1"/>
        </dgm:presLayoutVars>
      </dgm:prSet>
      <dgm:spPr/>
    </dgm:pt>
    <dgm:pt modelId="{5F6BFF3F-B99F-4074-A5B6-2652A3A82F1C}" type="pres">
      <dgm:prSet presAssocID="{63703F86-5403-4E88-8307-ECDDEC047E6A}" presName="sibTrans" presStyleCnt="0"/>
      <dgm:spPr/>
    </dgm:pt>
    <dgm:pt modelId="{C3FF3667-2E3A-4EA2-8316-79EFDB4C42AA}" type="pres">
      <dgm:prSet presAssocID="{53750268-DC6B-424C-ADC2-9EE033457FBD}" presName="node" presStyleLbl="node1" presStyleIdx="5" presStyleCnt="7">
        <dgm:presLayoutVars>
          <dgm:bulletEnabled val="1"/>
        </dgm:presLayoutVars>
      </dgm:prSet>
      <dgm:spPr/>
    </dgm:pt>
    <dgm:pt modelId="{B9F3C97A-CBBD-4ED0-8033-F3EC3CA2987E}" type="pres">
      <dgm:prSet presAssocID="{B1C992AF-93AC-40D1-A124-2E3A59C30A2E}" presName="sibTrans" presStyleCnt="0"/>
      <dgm:spPr/>
    </dgm:pt>
    <dgm:pt modelId="{DEF93D2A-C87C-4F15-AA59-852ADB58E2C4}" type="pres">
      <dgm:prSet presAssocID="{FAC110A8-7797-47FC-94B0-2763861F4D3D}" presName="node" presStyleLbl="node1" presStyleIdx="6" presStyleCnt="7">
        <dgm:presLayoutVars>
          <dgm:bulletEnabled val="1"/>
        </dgm:presLayoutVars>
      </dgm:prSet>
      <dgm:spPr/>
    </dgm:pt>
  </dgm:ptLst>
  <dgm:cxnLst>
    <dgm:cxn modelId="{9EEEAC0D-51F7-4614-B42F-2C0F45B50F03}" type="presOf" srcId="{FAC110A8-7797-47FC-94B0-2763861F4D3D}" destId="{DEF93D2A-C87C-4F15-AA59-852ADB58E2C4}" srcOrd="0" destOrd="0" presId="urn:microsoft.com/office/officeart/2005/8/layout/default"/>
    <dgm:cxn modelId="{5D824513-6F67-4D20-8C3A-C23F05ED9EF0}" type="presOf" srcId="{A2616486-DF6A-431E-93A4-9A5973DB246E}" destId="{5A3C8B90-D25F-449D-BB54-2AEED3FB248D}" srcOrd="0" destOrd="0" presId="urn:microsoft.com/office/officeart/2005/8/layout/default"/>
    <dgm:cxn modelId="{B1EF973D-35E6-4DE8-93D3-66DA78FE6D25}" srcId="{0DB3BCDA-0918-4EFC-A683-199E2524833A}" destId="{A2616486-DF6A-431E-93A4-9A5973DB246E}" srcOrd="0" destOrd="0" parTransId="{5659B203-1DBC-41D5-B5C6-E6AC3A153348}" sibTransId="{2470B509-A117-4D93-825D-C0CEFB61672D}"/>
    <dgm:cxn modelId="{95F61660-6DB3-4201-9963-C72C813E9B12}" srcId="{0DB3BCDA-0918-4EFC-A683-199E2524833A}" destId="{6BFA6CC0-C00E-4B26-890C-EA8689312159}" srcOrd="3" destOrd="0" parTransId="{37785F1F-EF65-443B-A056-428E7A70585C}" sibTransId="{DA9D086A-74EE-44DB-97C2-04A339B92B1F}"/>
    <dgm:cxn modelId="{9E2B4F62-1F49-4DB0-95FF-6B85BD5C7C15}" type="presOf" srcId="{0DB3BCDA-0918-4EFC-A683-199E2524833A}" destId="{EFD3D642-E7C0-4A2F-A71C-54D959A09880}" srcOrd="0" destOrd="0" presId="urn:microsoft.com/office/officeart/2005/8/layout/default"/>
    <dgm:cxn modelId="{6C3AC76F-DD72-4CB8-894A-6F0578FE4F35}" type="presOf" srcId="{9C85CC59-04E0-4C5B-93EF-3D6E0A899A38}" destId="{2DB3E842-F26F-4162-AA48-65B1BCF22A4F}" srcOrd="0" destOrd="0" presId="urn:microsoft.com/office/officeart/2005/8/layout/default"/>
    <dgm:cxn modelId="{4B369F76-87B2-426D-8247-3AEE25CF5D1C}" type="presOf" srcId="{53750268-DC6B-424C-ADC2-9EE033457FBD}" destId="{C3FF3667-2E3A-4EA2-8316-79EFDB4C42AA}" srcOrd="0" destOrd="0" presId="urn:microsoft.com/office/officeart/2005/8/layout/default"/>
    <dgm:cxn modelId="{3AF40BAE-329C-44C1-A7A9-0B077638C257}" srcId="{0DB3BCDA-0918-4EFC-A683-199E2524833A}" destId="{A53F9BD7-EC2F-45D7-B6E8-EB1D5530504D}" srcOrd="4" destOrd="0" parTransId="{4F743147-CBD3-4B58-97BE-F500A3F32A2F}" sibTransId="{63703F86-5403-4E88-8307-ECDDEC047E6A}"/>
    <dgm:cxn modelId="{5DBE75BE-1180-4A68-8454-AD4A14907F28}" srcId="{0DB3BCDA-0918-4EFC-A683-199E2524833A}" destId="{53750268-DC6B-424C-ADC2-9EE033457FBD}" srcOrd="5" destOrd="0" parTransId="{C374B51A-CC0A-494E-9439-46CC048A1097}" sibTransId="{B1C992AF-93AC-40D1-A124-2E3A59C30A2E}"/>
    <dgm:cxn modelId="{4530AAD0-0667-49DB-843C-094D42D8E1B6}" srcId="{0DB3BCDA-0918-4EFC-A683-199E2524833A}" destId="{9CF1D85A-F960-4070-A4CF-FF3647B8C1DA}" srcOrd="1" destOrd="0" parTransId="{ECE605A9-5C4A-43DD-BC57-716811B6BF30}" sibTransId="{0B116EB0-D5E5-4543-8147-5DB398B6192E}"/>
    <dgm:cxn modelId="{BB20C2D1-6E3D-447F-896D-711761099CB6}" srcId="{0DB3BCDA-0918-4EFC-A683-199E2524833A}" destId="{FAC110A8-7797-47FC-94B0-2763861F4D3D}" srcOrd="6" destOrd="0" parTransId="{3424616E-FAB8-44A3-A35D-8F03EE403871}" sibTransId="{CDCE58BD-3A53-4A79-8D78-D5A75C0E0544}"/>
    <dgm:cxn modelId="{32A57CD3-CE82-41C2-BE1E-A8B7FD85C512}" type="presOf" srcId="{9CF1D85A-F960-4070-A4CF-FF3647B8C1DA}" destId="{0EA28AE5-97FA-4735-8AD8-D1E52E4D4D02}" srcOrd="0" destOrd="0" presId="urn:microsoft.com/office/officeart/2005/8/layout/default"/>
    <dgm:cxn modelId="{DF7D45E2-6CBB-4C19-BA8C-FA37D5E77826}" type="presOf" srcId="{6BFA6CC0-C00E-4B26-890C-EA8689312159}" destId="{8EB4F66B-C279-4A46-8BC8-818C310B2E6C}" srcOrd="0" destOrd="0" presId="urn:microsoft.com/office/officeart/2005/8/layout/default"/>
    <dgm:cxn modelId="{5D421AEE-0F08-4005-B817-792C63C9C002}" type="presOf" srcId="{A53F9BD7-EC2F-45D7-B6E8-EB1D5530504D}" destId="{8D1DA4E8-890B-4F00-AF58-5D8929DAF8AD}" srcOrd="0" destOrd="0" presId="urn:microsoft.com/office/officeart/2005/8/layout/default"/>
    <dgm:cxn modelId="{FC6344F8-B582-40C7-80B2-8391B5F7C952}" srcId="{0DB3BCDA-0918-4EFC-A683-199E2524833A}" destId="{9C85CC59-04E0-4C5B-93EF-3D6E0A899A38}" srcOrd="2" destOrd="0" parTransId="{4027C651-BC9F-4209-BC66-40A239D2C3AE}" sibTransId="{C6EEAE7F-C21B-4F0A-90B9-DA41089D9240}"/>
    <dgm:cxn modelId="{0C9EBCA8-9A1A-4E15-B824-1D12D2DFC8A0}" type="presParOf" srcId="{EFD3D642-E7C0-4A2F-A71C-54D959A09880}" destId="{5A3C8B90-D25F-449D-BB54-2AEED3FB248D}" srcOrd="0" destOrd="0" presId="urn:microsoft.com/office/officeart/2005/8/layout/default"/>
    <dgm:cxn modelId="{761ED913-F371-42F2-BDB6-214929694046}" type="presParOf" srcId="{EFD3D642-E7C0-4A2F-A71C-54D959A09880}" destId="{C2D4A10E-563F-443E-A279-DAC934DB4B80}" srcOrd="1" destOrd="0" presId="urn:microsoft.com/office/officeart/2005/8/layout/default"/>
    <dgm:cxn modelId="{A76F4C13-18D2-4816-9E5A-B1797CB85B69}" type="presParOf" srcId="{EFD3D642-E7C0-4A2F-A71C-54D959A09880}" destId="{0EA28AE5-97FA-4735-8AD8-D1E52E4D4D02}" srcOrd="2" destOrd="0" presId="urn:microsoft.com/office/officeart/2005/8/layout/default"/>
    <dgm:cxn modelId="{B4E87F39-1FE7-4158-83A1-B0EF0EB10A4A}" type="presParOf" srcId="{EFD3D642-E7C0-4A2F-A71C-54D959A09880}" destId="{22EAE1DE-7DBA-42CB-B3A7-40B489880278}" srcOrd="3" destOrd="0" presId="urn:microsoft.com/office/officeart/2005/8/layout/default"/>
    <dgm:cxn modelId="{17CF4865-C136-4322-8D74-B3178E537EA2}" type="presParOf" srcId="{EFD3D642-E7C0-4A2F-A71C-54D959A09880}" destId="{2DB3E842-F26F-4162-AA48-65B1BCF22A4F}" srcOrd="4" destOrd="0" presId="urn:microsoft.com/office/officeart/2005/8/layout/default"/>
    <dgm:cxn modelId="{A347AF22-6A02-439C-90F4-B1C6AD8646D3}" type="presParOf" srcId="{EFD3D642-E7C0-4A2F-A71C-54D959A09880}" destId="{D87A209E-EECA-4662-962F-C7B88D554EA8}" srcOrd="5" destOrd="0" presId="urn:microsoft.com/office/officeart/2005/8/layout/default"/>
    <dgm:cxn modelId="{FD160E1D-967F-4309-8840-78314E9438A8}" type="presParOf" srcId="{EFD3D642-E7C0-4A2F-A71C-54D959A09880}" destId="{8EB4F66B-C279-4A46-8BC8-818C310B2E6C}" srcOrd="6" destOrd="0" presId="urn:microsoft.com/office/officeart/2005/8/layout/default"/>
    <dgm:cxn modelId="{C3A2E24F-BDA5-48D3-9619-4C91EBC5AC0D}" type="presParOf" srcId="{EFD3D642-E7C0-4A2F-A71C-54D959A09880}" destId="{110F58B5-832E-4B2A-BF6B-FA00A4C5F130}" srcOrd="7" destOrd="0" presId="urn:microsoft.com/office/officeart/2005/8/layout/default"/>
    <dgm:cxn modelId="{E73D175F-AC74-4C82-8647-2E29C722B76B}" type="presParOf" srcId="{EFD3D642-E7C0-4A2F-A71C-54D959A09880}" destId="{8D1DA4E8-890B-4F00-AF58-5D8929DAF8AD}" srcOrd="8" destOrd="0" presId="urn:microsoft.com/office/officeart/2005/8/layout/default"/>
    <dgm:cxn modelId="{B2DF8182-5737-4FAC-9F41-41BC9D534D8C}" type="presParOf" srcId="{EFD3D642-E7C0-4A2F-A71C-54D959A09880}" destId="{5F6BFF3F-B99F-4074-A5B6-2652A3A82F1C}" srcOrd="9" destOrd="0" presId="urn:microsoft.com/office/officeart/2005/8/layout/default"/>
    <dgm:cxn modelId="{467AEAAC-6AC9-4050-A80D-D864F58EE216}" type="presParOf" srcId="{EFD3D642-E7C0-4A2F-A71C-54D959A09880}" destId="{C3FF3667-2E3A-4EA2-8316-79EFDB4C42AA}" srcOrd="10" destOrd="0" presId="urn:microsoft.com/office/officeart/2005/8/layout/default"/>
    <dgm:cxn modelId="{FD506C9E-C288-41D9-AB99-1CE3E5C99B5A}" type="presParOf" srcId="{EFD3D642-E7C0-4A2F-A71C-54D959A09880}" destId="{B9F3C97A-CBBD-4ED0-8033-F3EC3CA2987E}" srcOrd="11" destOrd="0" presId="urn:microsoft.com/office/officeart/2005/8/layout/default"/>
    <dgm:cxn modelId="{F13D0745-FF68-4432-8C92-DF1C8262E254}" type="presParOf" srcId="{EFD3D642-E7C0-4A2F-A71C-54D959A09880}" destId="{DEF93D2A-C87C-4F15-AA59-852ADB58E2C4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3C8B90-D25F-449D-BB54-2AEED3FB248D}">
      <dsp:nvSpPr>
        <dsp:cNvPr id="0" name=""/>
        <dsp:cNvSpPr/>
      </dsp:nvSpPr>
      <dsp:spPr>
        <a:xfrm>
          <a:off x="825890" y="3520"/>
          <a:ext cx="2307374" cy="138442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Ignorácia a popieranie potrebnosti zmeny (</a:t>
          </a:r>
          <a:r>
            <a:rPr lang="sk-SK" sz="1300" kern="1200"/>
            <a:t>Franks, Hanscombe, Johnstone 2018;)</a:t>
          </a:r>
          <a:endParaRPr lang="en-US" sz="1300" kern="1200"/>
        </a:p>
      </dsp:txBody>
      <dsp:txXfrm>
        <a:off x="825890" y="3520"/>
        <a:ext cx="2307374" cy="1384424"/>
      </dsp:txXfrm>
    </dsp:sp>
    <dsp:sp modelId="{0EA28AE5-97FA-4735-8AD8-D1E52E4D4D02}">
      <dsp:nvSpPr>
        <dsp:cNvPr id="0" name=""/>
        <dsp:cNvSpPr/>
      </dsp:nvSpPr>
      <dsp:spPr>
        <a:xfrm>
          <a:off x="3364002" y="3520"/>
          <a:ext cx="2307374" cy="138442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Pomalá zelená transformácia ekonomiky a politiky (Gates, 2021) – strata legitimity (Felicetti 2021)</a:t>
          </a:r>
          <a:endParaRPr lang="en-US" sz="1300" kern="1200"/>
        </a:p>
      </dsp:txBody>
      <dsp:txXfrm>
        <a:off x="3364002" y="3520"/>
        <a:ext cx="2307374" cy="1384424"/>
      </dsp:txXfrm>
    </dsp:sp>
    <dsp:sp modelId="{2DB3E842-F26F-4162-AA48-65B1BCF22A4F}">
      <dsp:nvSpPr>
        <dsp:cNvPr id="0" name=""/>
        <dsp:cNvSpPr/>
      </dsp:nvSpPr>
      <dsp:spPr>
        <a:xfrm>
          <a:off x="5902114" y="3520"/>
          <a:ext cx="2307374" cy="138442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Nespravodlivé riešenia (Hála 2020)</a:t>
          </a:r>
          <a:endParaRPr lang="en-US" sz="1300" kern="1200"/>
        </a:p>
      </dsp:txBody>
      <dsp:txXfrm>
        <a:off x="5902114" y="3520"/>
        <a:ext cx="2307374" cy="1384424"/>
      </dsp:txXfrm>
    </dsp:sp>
    <dsp:sp modelId="{8EB4F66B-C279-4A46-8BC8-818C310B2E6C}">
      <dsp:nvSpPr>
        <dsp:cNvPr id="0" name=""/>
        <dsp:cNvSpPr/>
      </dsp:nvSpPr>
      <dsp:spPr>
        <a:xfrm>
          <a:off x="825890" y="1618683"/>
          <a:ext cx="2307374" cy="138442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Sila dňa (Patočka 2007; Jaspers 2008) a falošné vedomie  (Marx)</a:t>
          </a:r>
          <a:endParaRPr lang="en-US" sz="1300" kern="1200"/>
        </a:p>
      </dsp:txBody>
      <dsp:txXfrm>
        <a:off x="825890" y="1618683"/>
        <a:ext cx="2307374" cy="1384424"/>
      </dsp:txXfrm>
    </dsp:sp>
    <dsp:sp modelId="{8D1DA4E8-890B-4F00-AF58-5D8929DAF8AD}">
      <dsp:nvSpPr>
        <dsp:cNvPr id="0" name=""/>
        <dsp:cNvSpPr/>
      </dsp:nvSpPr>
      <dsp:spPr>
        <a:xfrm>
          <a:off x="3364002" y="1618683"/>
          <a:ext cx="2307374" cy="138442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Sklamanie, žiaľ (Jemelka 2021; Dougald 2018; Librová, Pelikán, Galčánová, Kala 2016; Scranton 2015)</a:t>
          </a:r>
          <a:endParaRPr lang="en-US" sz="1300" kern="1200"/>
        </a:p>
      </dsp:txBody>
      <dsp:txXfrm>
        <a:off x="3364002" y="1618683"/>
        <a:ext cx="2307374" cy="1384424"/>
      </dsp:txXfrm>
    </dsp:sp>
    <dsp:sp modelId="{C3FF3667-2E3A-4EA2-8316-79EFDB4C42AA}">
      <dsp:nvSpPr>
        <dsp:cNvPr id="0" name=""/>
        <dsp:cNvSpPr/>
      </dsp:nvSpPr>
      <dsp:spPr>
        <a:xfrm>
          <a:off x="5902114" y="1618683"/>
          <a:ext cx="2307374" cy="138442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Eskapizmus (útek k hedonizmu, znovuobjavenie spirituality, vyriešenie všetkých problémov – podpora ničenia: Wallace-Wells 2020; Komárek 2008; Fromm 2000) </a:t>
          </a:r>
          <a:endParaRPr lang="en-US" sz="1300" kern="1200"/>
        </a:p>
      </dsp:txBody>
      <dsp:txXfrm>
        <a:off x="5902114" y="1618683"/>
        <a:ext cx="2307374" cy="1384424"/>
      </dsp:txXfrm>
    </dsp:sp>
    <dsp:sp modelId="{DEF93D2A-C87C-4F15-AA59-852ADB58E2C4}">
      <dsp:nvSpPr>
        <dsp:cNvPr id="0" name=""/>
        <dsp:cNvSpPr/>
      </dsp:nvSpPr>
      <dsp:spPr>
        <a:xfrm>
          <a:off x="3364002" y="3233845"/>
          <a:ext cx="2307374" cy="138442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Znížená dôstojnosť jedincov s nehumánnym jednaním (príklad vysvetlenia trestov smrti, možné aplikovať i na ďalšie situácie? Švaňa 2016). </a:t>
          </a:r>
          <a:endParaRPr lang="en-US" sz="1300" kern="1200"/>
        </a:p>
      </dsp:txBody>
      <dsp:txXfrm>
        <a:off x="3364002" y="3233845"/>
        <a:ext cx="2307374" cy="1384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E8265-1469-4410-A2B9-72378A5FD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078" y="1237197"/>
            <a:ext cx="7560469" cy="2631887"/>
          </a:xfrm>
        </p:spPr>
        <p:txBody>
          <a:bodyPr anchor="b"/>
          <a:lstStyle>
            <a:lvl1pPr algn="ctr">
              <a:defRPr sz="4961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D6D8A79-A678-4678-81EF-DB7BC72BFE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078" y="3970580"/>
            <a:ext cx="7560469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D9777C4-5D06-42E5-821D-73EB003A6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EBCE-D916-456E-B9A9-6CA39889E399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136098F-5AAB-4827-A93C-C0FBF2A34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FF23824-B569-418F-A9CC-C786F2ADC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8E7EB-C19E-47EF-8C2F-1AF1B54F84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6183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5FECDE-0D40-4FAA-9685-B2C4DBA82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0CBF6265-14F1-4C50-A65C-C8CCAF1B41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A9A1334-02A4-4C39-BE50-5B9D5E339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EBCE-D916-456E-B9A9-6CA39889E399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033C07C-CD14-41CB-828E-6F1B9B199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1DE1290-B6F0-4E18-BD06-25986ACD6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8E7EB-C19E-47EF-8C2F-1AF1B54F84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5454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84DAA4B0-C311-490B-99A8-3672D72EE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13947" y="402483"/>
            <a:ext cx="2173635" cy="6406475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94EAA01-46FD-4F63-A3B6-F45B1E679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3043" y="402483"/>
            <a:ext cx="6394896" cy="640647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5C2ECE9-B8FD-48D8-A91F-B8CB8BF6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EBCE-D916-456E-B9A9-6CA39889E399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D7A065E-D989-4753-A02D-195D476B2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428D27B-3E14-48D6-BF28-8349FFBBD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8E7EB-C19E-47EF-8C2F-1AF1B54F84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09368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063732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3EF9AE-3E2B-4D7F-8953-0BEC864E6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E385117-E213-4A4E-BFE3-88B31D250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7D2C0DC-7BA6-4D0A-9973-5053DFC05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EBCE-D916-456E-B9A9-6CA39889E399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0863854-8FD4-4451-AC38-BFE209334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0037D90-6C91-4652-8298-7451D0132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8E7EB-C19E-47EF-8C2F-1AF1B54F84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1254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EC1906-5B41-439C-B572-64579219D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93" y="1884670"/>
            <a:ext cx="8694539" cy="3144614"/>
          </a:xfrm>
        </p:spPr>
        <p:txBody>
          <a:bodyPr anchor="b"/>
          <a:lstStyle>
            <a:lvl1pPr>
              <a:defRPr sz="4961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0C049D-84DA-40F2-BD02-F1FE101A8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793" y="5059034"/>
            <a:ext cx="8694539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0839E93-99F6-463E-8D29-B5A7FC30F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EBCE-D916-456E-B9A9-6CA39889E399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33144E4-2D92-4D86-B6F7-0E7D8DA9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7CBC1BE-D0F5-4775-B2DF-AAF1ACD02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8E7EB-C19E-47EF-8C2F-1AF1B54F84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38563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BBEEF6-5EB3-4A87-8832-3256BFAF2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7214A0D-9029-4574-AB86-F7D5D33A6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043" y="2012414"/>
            <a:ext cx="4284266" cy="4796544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5CA8054-906D-4B84-BAFF-A14750007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3316" y="2012414"/>
            <a:ext cx="4284266" cy="4796544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4D3AABD-2933-4591-9307-A780A1491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EBCE-D916-456E-B9A9-6CA39889E399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E056587-B9BA-4BB8-8AFC-0510EE848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EB4E225-7510-45A5-A3D2-C3D261146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8E7EB-C19E-47EF-8C2F-1AF1B54F84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6277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FF3DE2-FA2A-47C0-BFDA-05075C0D1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402483"/>
            <a:ext cx="8694539" cy="1461188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30AAEB-7771-4CA8-A142-253539EB1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357" y="1853171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00E5037D-41B0-4E47-A889-EE4694B15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357" y="2761381"/>
            <a:ext cx="4264576" cy="4061576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164922B-1A22-4ABE-85FD-668A7C9491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316" y="1853171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A5291BD9-1269-47D0-BC65-CDE1C74E82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316" y="2761381"/>
            <a:ext cx="4285579" cy="4061576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20C5B102-6E49-4663-9582-E7F68C9AF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EBCE-D916-456E-B9A9-6CA39889E399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8EA43E5F-3EB6-44CB-8D99-481990FE0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C1F2077D-FF4E-4D27-AAED-9095ECFE6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8E7EB-C19E-47EF-8C2F-1AF1B54F84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647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A10B68-5E06-4015-A42A-74E862032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0A6F7135-FB7B-4DC4-B373-3C38014C3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EBCE-D916-456E-B9A9-6CA39889E399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BCEE6A1-007F-4E7B-962A-5AEDAD9EA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6D79395-9623-4ADE-9B67-29327048D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8E7EB-C19E-47EF-8C2F-1AF1B54F84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6039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CC725FEA-F332-4B64-8048-5889891E6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EBCE-D916-456E-B9A9-6CA39889E399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5438643E-4CBA-4C14-8D32-6002A45E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CA6F0963-8B5B-40D9-A9BD-96295A7E8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8E7EB-C19E-47EF-8C2F-1AF1B54F84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4369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A8BD51-C518-4DD3-AFAB-FF1DD8C2B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699EFF0-270A-4F04-AC31-9F1D16C11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579" y="1088454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0120E7E-DA42-45DF-95A4-410A7987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C47E536-F850-42AE-9335-C4D4AAE78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EBCE-D916-456E-B9A9-6CA39889E399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922DA90-7E1E-46DE-8047-17927A1A5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4F07D8A-3BF8-491F-822B-5966CEFD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8E7EB-C19E-47EF-8C2F-1AF1B54F84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0086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6ADC94-CCF6-4049-92C4-4C63D7BE1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20BE2F0C-DE60-419D-855B-A3DFA7B6AB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5579" y="1088454"/>
            <a:ext cx="5103316" cy="5372269"/>
          </a:xfrm>
        </p:spPr>
        <p:txBody>
          <a:bodyPr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4BA4E6F-667E-465D-8FDE-F6A574570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E8F1E54-ED92-499B-9A5C-B8792D86D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EBCE-D916-456E-B9A9-6CA39889E399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385A6A7-8AA9-4EAB-82BF-BC6402B8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9930B44-92FC-4A5B-B95C-D118364D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8E7EB-C19E-47EF-8C2F-1AF1B54F84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2649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BB4D38EB-810E-411F-8B0C-421D28360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43" y="402483"/>
            <a:ext cx="869453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C2A05E3-DC7E-4C1E-B333-215358AF3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043" y="2012414"/>
            <a:ext cx="869453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C874DCC-36BA-4DE7-BA83-6678FCFA19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043" y="7006699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3EBCE-D916-456E-B9A9-6CA39889E399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48F244E-D010-4F7A-8448-F51249EAF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9207" y="7006699"/>
            <a:ext cx="340221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5FF0750-C2E3-4574-BE33-4C4346389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9441" y="7006699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8E7EB-C19E-47EF-8C2F-1AF1B54F84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5592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broadblogs.com/category/feminism/" TargetMode="Externa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raz.sk/zahranicie/dve-klimaticke-aktivistky-vyliezli-na-b/673286-clanok.html" TargetMode="External"/><Relationship Id="rId13" Type="http://schemas.openxmlformats.org/officeDocument/2006/relationships/image" Target="../media/image20.png"/><Relationship Id="rId3" Type="http://schemas.openxmlformats.org/officeDocument/2006/relationships/hyperlink" Target="https://nesehnuti.cz/eticky-kodex-ekologickych-organizaci/" TargetMode="External"/><Relationship Id="rId7" Type="http://schemas.openxmlformats.org/officeDocument/2006/relationships/hyperlink" Target="https://www.epet.cz/stand-by/" TargetMode="External"/><Relationship Id="rId12" Type="http://schemas.openxmlformats.org/officeDocument/2006/relationships/hyperlink" Target="https://brnenska.drbna.cz/zpravy/spolecnost/14834-na-svobodaku-se-symbolicky-obesili-lide-stojici-na-tajicim-kusu-ledu.html" TargetMode="External"/><Relationship Id="rId2" Type="http://schemas.openxmlformats.org/officeDocument/2006/relationships/hyperlink" Target="https://blackcatsabotage.wordpres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.facebook.com/GreenStore.cz/photos/a.935423896470060/3756775241001564/?type=3" TargetMode="External"/><Relationship Id="rId11" Type="http://schemas.openxmlformats.org/officeDocument/2006/relationships/hyperlink" Target="https://www.spreaker.com/show/etyka-cnot-srodowiskowych-prof-ucz-dr" TargetMode="External"/><Relationship Id="rId5" Type="http://schemas.openxmlformats.org/officeDocument/2006/relationships/hyperlink" Target="https://fridaysforfuture.org/take-action/how-to-strike/" TargetMode="External"/><Relationship Id="rId10" Type="http://schemas.openxmlformats.org/officeDocument/2006/relationships/hyperlink" Target="https://www.airways.cz/zprava/klimaticti-aktiviste-zablokovali-na-schipholu-soukrome-tryskace/" TargetMode="External"/><Relationship Id="rId4" Type="http://schemas.openxmlformats.org/officeDocument/2006/relationships/hyperlink" Target="https://www.extinctionrebellion.cz/jednejme-okamzite/akcni-konsensus/" TargetMode="External"/><Relationship Id="rId9" Type="http://schemas.openxmlformats.org/officeDocument/2006/relationships/hyperlink" Target="https://kultura.pravda.sk/galeria/clanok/646504-klimaticki-aktivisti-znova-utocia-na-obrazy-v-australii-sa-prilepili-ku-slavnym-warholovym-campbellovym-konzervam/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75596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65570" y="-1030567"/>
            <a:ext cx="2672973" cy="2985815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593" y="-147878"/>
            <a:ext cx="1803337" cy="135264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401474" y="343730"/>
            <a:ext cx="4474729" cy="2106836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322294" y="1779077"/>
            <a:ext cx="1307023" cy="98037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361214" y="6056574"/>
            <a:ext cx="2695057" cy="1956359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35408" y="6124367"/>
            <a:ext cx="1023463" cy="7676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69917" y="1551807"/>
            <a:ext cx="5940792" cy="4456062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4" name="CustomShape 1"/>
          <p:cNvSpPr/>
          <p:nvPr/>
        </p:nvSpPr>
        <p:spPr>
          <a:xfrm>
            <a:off x="2649671" y="2594453"/>
            <a:ext cx="4781282" cy="23707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Environmentálna etika</a:t>
            </a: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297163" y="972181"/>
            <a:ext cx="7486299" cy="5615314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54738" y="6369827"/>
            <a:ext cx="2460140" cy="2123952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904533" y="5912271"/>
            <a:ext cx="1058206" cy="793738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5" name="CustomShape 2"/>
          <p:cNvSpPr/>
          <p:nvPr/>
        </p:nvSpPr>
        <p:spPr>
          <a:xfrm>
            <a:off x="0" y="3918636"/>
            <a:ext cx="9069840" cy="3238920"/>
          </a:xfrm>
          <a:prstGeom prst="rect">
            <a:avLst/>
          </a:prstGeom>
          <a:noFill/>
          <a:ln>
            <a:noFill/>
          </a:ln>
        </p:spPr>
        <p:txBody>
          <a:bodyPr lIns="100800" tIns="50400" rIns="100800" bIns="5040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sk-SK" sz="6000">
                <a:solidFill>
                  <a:srgbClr val="895D1D"/>
                </a:solidFill>
                <a:latin typeface="Arial"/>
                <a:ea typeface="Microsoft YaHei"/>
              </a:rPr>
              <a:t>Slavomír Lesňák</a:t>
            </a:r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8" name="Rectangle 16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755967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0" name="Rectangle 16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0551" y="2110550"/>
            <a:ext cx="7559675" cy="3338575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0552" y="2121724"/>
            <a:ext cx="7559674" cy="333857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90299" y="4511395"/>
            <a:ext cx="2757969" cy="3338579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414847" y="1068934"/>
            <a:ext cx="3224903" cy="4606527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0559" y="2099373"/>
            <a:ext cx="7559678" cy="333857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CustomShape 1"/>
          <p:cNvSpPr/>
          <p:nvPr/>
        </p:nvSpPr>
        <p:spPr>
          <a:xfrm>
            <a:off x="385896" y="646898"/>
            <a:ext cx="2646963" cy="37340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Problémy prostredia</a:t>
            </a:r>
          </a:p>
        </p:txBody>
      </p:sp>
      <p:sp>
        <p:nvSpPr>
          <p:cNvPr id="163" name="CustomShape 2"/>
          <p:cNvSpPr/>
          <p:nvPr/>
        </p:nvSpPr>
        <p:spPr>
          <a:xfrm>
            <a:off x="3977232" y="715931"/>
            <a:ext cx="5717497" cy="6113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800" dirty="0" err="1"/>
              <a:t>Globálne</a:t>
            </a:r>
            <a:r>
              <a:rPr lang="en-US" sz="2800" dirty="0"/>
              <a:t> </a:t>
            </a:r>
            <a:r>
              <a:rPr lang="en-US" sz="2800" dirty="0" err="1"/>
              <a:t>problémy</a:t>
            </a:r>
            <a:r>
              <a:rPr lang="en-US" sz="2800" dirty="0"/>
              <a:t> -  </a:t>
            </a:r>
            <a:r>
              <a:rPr lang="en-US" sz="2800" dirty="0" err="1"/>
              <a:t>navzájom</a:t>
            </a:r>
            <a:r>
              <a:rPr lang="en-US" sz="2800" dirty="0"/>
              <a:t> </a:t>
            </a:r>
            <a:r>
              <a:rPr lang="en-US" sz="2800" dirty="0" err="1"/>
              <a:t>prepojené</a:t>
            </a:r>
            <a:r>
              <a:rPr lang="en-US" sz="2800" dirty="0"/>
              <a:t>, </a:t>
            </a:r>
            <a:r>
              <a:rPr lang="en-US" sz="2800" dirty="0" err="1"/>
              <a:t>synergicky</a:t>
            </a:r>
            <a:r>
              <a:rPr lang="en-US" sz="2800" dirty="0"/>
              <a:t> </a:t>
            </a:r>
            <a:r>
              <a:rPr lang="en-US" sz="2800" dirty="0" err="1"/>
              <a:t>pôsobiace</a:t>
            </a: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800" dirty="0" err="1"/>
              <a:t>univerzálne</a:t>
            </a:r>
            <a:r>
              <a:rPr lang="en-US" sz="2800" dirty="0"/>
              <a:t> </a:t>
            </a:r>
            <a:r>
              <a:rPr lang="en-US" sz="2800" dirty="0" err="1"/>
              <a:t>vo</a:t>
            </a:r>
            <a:r>
              <a:rPr lang="en-US" sz="2800" dirty="0"/>
              <a:t> </a:t>
            </a:r>
            <a:r>
              <a:rPr lang="en-US" sz="2800" dirty="0" err="1"/>
              <a:t>svojich</a:t>
            </a:r>
            <a:r>
              <a:rPr lang="en-US" sz="2800" dirty="0"/>
              <a:t> </a:t>
            </a:r>
            <a:r>
              <a:rPr lang="en-US" sz="2800" dirty="0" err="1"/>
              <a:t>dopadoch</a:t>
            </a:r>
            <a:r>
              <a:rPr lang="en-US" sz="2800" dirty="0"/>
              <a:t> - </a:t>
            </a:r>
            <a:r>
              <a:rPr lang="en-US" sz="2800" dirty="0" err="1"/>
              <a:t>dotýkajú</a:t>
            </a:r>
            <a:r>
              <a:rPr lang="en-US" sz="2800" dirty="0"/>
              <a:t> </a:t>
            </a:r>
            <a:r>
              <a:rPr lang="en-US" sz="2800" dirty="0" err="1"/>
              <a:t>sa</a:t>
            </a:r>
            <a:r>
              <a:rPr lang="en-US" sz="2800" dirty="0"/>
              <a:t> </a:t>
            </a:r>
            <a:r>
              <a:rPr lang="en-US" sz="2800" dirty="0" err="1"/>
              <a:t>celej</a:t>
            </a:r>
            <a:r>
              <a:rPr lang="en-US" sz="2800" dirty="0"/>
              <a:t> </a:t>
            </a:r>
            <a:r>
              <a:rPr lang="en-US" sz="2800" dirty="0" err="1"/>
              <a:t>našej</a:t>
            </a:r>
            <a:r>
              <a:rPr lang="en-US" sz="2800" dirty="0"/>
              <a:t> </a:t>
            </a:r>
            <a:r>
              <a:rPr lang="en-US" sz="2800" dirty="0" err="1"/>
              <a:t>planéty</a:t>
            </a:r>
            <a:r>
              <a:rPr lang="en-US" sz="2800" dirty="0"/>
              <a:t> (</a:t>
            </a:r>
            <a:r>
              <a:rPr lang="en-US" sz="2800" dirty="0" err="1"/>
              <a:t>biotu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ľudskej</a:t>
            </a:r>
            <a:r>
              <a:rPr lang="en-US" sz="2800" dirty="0"/>
              <a:t> </a:t>
            </a:r>
            <a:r>
              <a:rPr lang="en-US" sz="2800" dirty="0" err="1"/>
              <a:t>populácie</a:t>
            </a:r>
            <a:r>
              <a:rPr lang="en-US" sz="2800" dirty="0"/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800" b="1" dirty="0" err="1"/>
              <a:t>Nebezpečie</a:t>
            </a:r>
            <a:r>
              <a:rPr lang="en-US" sz="2800" b="1" dirty="0"/>
              <a:t> </a:t>
            </a:r>
            <a:r>
              <a:rPr lang="en-US" sz="2800" b="1" dirty="0" err="1"/>
              <a:t>vojenského</a:t>
            </a:r>
            <a:r>
              <a:rPr lang="en-US" sz="2800" b="1" dirty="0"/>
              <a:t> </a:t>
            </a:r>
            <a:r>
              <a:rPr lang="en-US" sz="2800" b="1" dirty="0" err="1"/>
              <a:t>konfliktu</a:t>
            </a:r>
            <a:r>
              <a:rPr lang="en-US" sz="2800" b="1" dirty="0"/>
              <a:t> </a:t>
            </a:r>
            <a:r>
              <a:rPr lang="en-US" sz="2800" dirty="0"/>
              <a:t>(</a:t>
            </a:r>
            <a:r>
              <a:rPr lang="en-US" sz="2800" dirty="0" err="1"/>
              <a:t>devastáci</a:t>
            </a:r>
            <a:r>
              <a:rPr lang="cs-CZ" sz="2800" dirty="0"/>
              <a:t>a</a:t>
            </a:r>
            <a:r>
              <a:rPr lang="en-US" sz="2800" dirty="0"/>
              <a:t> </a:t>
            </a:r>
            <a:r>
              <a:rPr lang="en-US" sz="2800" dirty="0" err="1"/>
              <a:t>životného</a:t>
            </a:r>
            <a:r>
              <a:rPr lang="en-US" sz="2800" dirty="0"/>
              <a:t> </a:t>
            </a:r>
            <a:r>
              <a:rPr lang="en-US" sz="2800" dirty="0" err="1"/>
              <a:t>prostredia</a:t>
            </a:r>
            <a:r>
              <a:rPr lang="en-US" sz="2800" dirty="0"/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800" b="1" dirty="0" err="1"/>
              <a:t>Rast</a:t>
            </a:r>
            <a:r>
              <a:rPr lang="en-US" sz="2800" b="1" dirty="0"/>
              <a:t> </a:t>
            </a:r>
            <a:r>
              <a:rPr lang="en-US" sz="2800" b="1" dirty="0" err="1"/>
              <a:t>ľudskej</a:t>
            </a:r>
            <a:r>
              <a:rPr lang="en-US" sz="2800" b="1" dirty="0"/>
              <a:t> </a:t>
            </a:r>
            <a:r>
              <a:rPr lang="en-US" sz="2800" b="1" dirty="0" err="1"/>
              <a:t>populácie</a:t>
            </a:r>
            <a:endParaRPr lang="en-US" sz="28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800" b="1" dirty="0" err="1"/>
              <a:t>Problém</a:t>
            </a:r>
            <a:r>
              <a:rPr lang="en-US" sz="2800" b="1" dirty="0"/>
              <a:t> </a:t>
            </a:r>
            <a:r>
              <a:rPr lang="en-US" sz="2800" b="1" dirty="0" err="1"/>
              <a:t>vyčerpania</a:t>
            </a:r>
            <a:r>
              <a:rPr lang="en-US" sz="2800" b="1" dirty="0"/>
              <a:t> </a:t>
            </a:r>
            <a:r>
              <a:rPr lang="en-US" sz="2800" b="1" dirty="0" err="1"/>
              <a:t>prírodných</a:t>
            </a:r>
            <a:r>
              <a:rPr lang="en-US" sz="2800" b="1" dirty="0"/>
              <a:t> </a:t>
            </a:r>
            <a:r>
              <a:rPr lang="en-US" sz="2800" b="1" dirty="0" err="1"/>
              <a:t>zdrojov</a:t>
            </a:r>
            <a:r>
              <a:rPr lang="en-US" sz="2800" b="1" dirty="0"/>
              <a:t> </a:t>
            </a:r>
            <a:endParaRPr lang="cs-CZ" sz="28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800" b="1" dirty="0" err="1"/>
              <a:t>Degradácia</a:t>
            </a:r>
            <a:r>
              <a:rPr lang="en-US" sz="2800" b="1" dirty="0"/>
              <a:t> </a:t>
            </a:r>
            <a:r>
              <a:rPr lang="en-US" sz="2800" b="1" dirty="0" err="1"/>
              <a:t>celku</a:t>
            </a:r>
            <a:r>
              <a:rPr lang="en-US" sz="2800" b="1" dirty="0"/>
              <a:t> </a:t>
            </a:r>
            <a:r>
              <a:rPr lang="en-US" sz="2800" b="1" dirty="0" err="1"/>
              <a:t>biosféry</a:t>
            </a:r>
            <a:r>
              <a:rPr lang="en-US" sz="2800" b="1" dirty="0"/>
              <a:t> </a:t>
            </a:r>
            <a:r>
              <a:rPr lang="en-US" sz="2800" dirty="0"/>
              <a:t>(</a:t>
            </a:r>
            <a:r>
              <a:rPr lang="en-US" sz="2800" dirty="0" err="1"/>
              <a:t>zamorenie</a:t>
            </a:r>
            <a:r>
              <a:rPr lang="en-US" sz="2800" dirty="0"/>
              <a:t>, </a:t>
            </a:r>
            <a:r>
              <a:rPr lang="en-US" sz="2800" dirty="0" err="1"/>
              <a:t>znečistenie</a:t>
            </a:r>
            <a:r>
              <a:rPr lang="en-US" sz="2800" dirty="0"/>
              <a:t> a </a:t>
            </a:r>
            <a:r>
              <a:rPr lang="en-US" sz="2800" dirty="0" err="1"/>
              <a:t>vyčerpanie</a:t>
            </a:r>
            <a:r>
              <a:rPr lang="cs-CZ" sz="2800" dirty="0"/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cs-CZ" sz="2800" b="1" dirty="0"/>
              <a:t>Klimatická </a:t>
            </a:r>
            <a:r>
              <a:rPr lang="cs-CZ" sz="2800" b="1" dirty="0" err="1"/>
              <a:t>zmena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1" name="Rectangle 18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755967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10080622" cy="175349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709920" cy="1753498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09915" y="-1"/>
            <a:ext cx="3370707" cy="1753498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9801" y="-1"/>
            <a:ext cx="9700820" cy="176087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ustomShape 1"/>
          <p:cNvSpPr/>
          <p:nvPr/>
        </p:nvSpPr>
        <p:spPr>
          <a:xfrm>
            <a:off x="1134069" y="324673"/>
            <a:ext cx="8182199" cy="1139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Aká</a:t>
            </a:r>
            <a:r>
              <a:rPr lang="cs-CZ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je hodnota přírody a živých bytosti? </a:t>
            </a: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5" name="CustomShape 2"/>
          <p:cNvSpPr/>
          <p:nvPr/>
        </p:nvSpPr>
        <p:spPr>
          <a:xfrm>
            <a:off x="379800" y="2555382"/>
            <a:ext cx="9561641" cy="4060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A.</a:t>
            </a:r>
            <a:r>
              <a:rPr lang="cs-CZ" sz="2800" b="1" dirty="0"/>
              <a:t> </a:t>
            </a:r>
            <a:r>
              <a:rPr lang="en-US" sz="2800" b="1" dirty="0"/>
              <a:t>N.</a:t>
            </a:r>
            <a:r>
              <a:rPr lang="cs-CZ" sz="2800" b="1" dirty="0"/>
              <a:t> </a:t>
            </a:r>
            <a:r>
              <a:rPr lang="en-US" sz="2800" b="1" dirty="0" err="1"/>
              <a:t>Whithead</a:t>
            </a:r>
            <a:r>
              <a:rPr lang="en-US" sz="2800" b="1" dirty="0"/>
              <a:t> </a:t>
            </a:r>
            <a:r>
              <a:rPr lang="en-US" sz="2800" dirty="0" err="1"/>
              <a:t>prepája</a:t>
            </a:r>
            <a:r>
              <a:rPr lang="en-US" sz="2800" dirty="0"/>
              <a:t> </a:t>
            </a:r>
            <a:r>
              <a:rPr lang="en-US" sz="2800" dirty="0" err="1"/>
              <a:t>ontologickú</a:t>
            </a:r>
            <a:r>
              <a:rPr lang="en-US" sz="2800" dirty="0"/>
              <a:t> a </a:t>
            </a:r>
            <a:r>
              <a:rPr lang="en-US" sz="2800" dirty="0" err="1"/>
              <a:t>axiologickú</a:t>
            </a:r>
            <a:r>
              <a:rPr lang="en-US" sz="2800" dirty="0"/>
              <a:t> </a:t>
            </a:r>
            <a:r>
              <a:rPr lang="en-US" sz="2800" dirty="0" err="1"/>
              <a:t>perspektívu</a:t>
            </a:r>
            <a:r>
              <a:rPr lang="en-US" sz="2800" dirty="0"/>
              <a:t>:</a:t>
            </a:r>
            <a:endParaRPr lang="cs-CZ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1.</a:t>
            </a:r>
            <a:r>
              <a:rPr lang="en-US" sz="2800" i="1" dirty="0"/>
              <a:t>Každá </a:t>
            </a:r>
            <a:r>
              <a:rPr lang="en-US" sz="2800" i="1" dirty="0" err="1"/>
              <a:t>jednotlivá</a:t>
            </a:r>
            <a:r>
              <a:rPr lang="en-US" sz="2800" i="1" dirty="0"/>
              <a:t> </a:t>
            </a:r>
            <a:r>
              <a:rPr lang="en-US" sz="2800" i="1" dirty="0" err="1"/>
              <a:t>věc</a:t>
            </a:r>
            <a:r>
              <a:rPr lang="en-US" sz="2800" i="1" dirty="0"/>
              <a:t> je </a:t>
            </a:r>
            <a:r>
              <a:rPr lang="en-US" sz="2800" i="1" dirty="0" err="1"/>
              <a:t>nenahraditelnou</a:t>
            </a:r>
            <a:r>
              <a:rPr lang="en-US" sz="2800" i="1" dirty="0"/>
              <a:t> </a:t>
            </a:r>
            <a:r>
              <a:rPr lang="en-US" sz="2800" i="1" dirty="0" err="1"/>
              <a:t>hodnotou</a:t>
            </a:r>
            <a:r>
              <a:rPr lang="en-US" sz="2800" i="1" dirty="0"/>
              <a:t>, </a:t>
            </a:r>
            <a:r>
              <a:rPr lang="en-US" sz="2800" i="1" dirty="0" err="1"/>
              <a:t>neboť</a:t>
            </a:r>
            <a:r>
              <a:rPr lang="en-US" sz="2800" i="1" dirty="0"/>
              <a:t> </a:t>
            </a:r>
            <a:r>
              <a:rPr lang="en-US" sz="2800" i="1" dirty="0" err="1"/>
              <a:t>každá</a:t>
            </a:r>
            <a:r>
              <a:rPr lang="en-US" sz="2800" i="1" dirty="0"/>
              <a:t> </a:t>
            </a:r>
            <a:r>
              <a:rPr lang="en-US" sz="2800" i="1" dirty="0" err="1"/>
              <a:t>věc</a:t>
            </a:r>
            <a:r>
              <a:rPr lang="en-US" sz="2800" i="1" dirty="0"/>
              <a:t> je </a:t>
            </a:r>
            <a:r>
              <a:rPr lang="en-US" sz="2800" i="1" dirty="0" err="1"/>
              <a:t>novým</a:t>
            </a:r>
            <a:r>
              <a:rPr lang="en-US" sz="2800" i="1" dirty="0"/>
              <a:t> </a:t>
            </a:r>
            <a:r>
              <a:rPr lang="en-US" sz="2800" i="1" dirty="0" err="1"/>
              <a:t>tvůrčím</a:t>
            </a:r>
            <a:r>
              <a:rPr lang="en-US" sz="2800" i="1" dirty="0"/>
              <a:t> </a:t>
            </a:r>
            <a:r>
              <a:rPr lang="en-US" sz="2800" i="1" dirty="0" err="1"/>
              <a:t>přístupem</a:t>
            </a:r>
            <a:r>
              <a:rPr lang="en-US" sz="2800" i="1" dirty="0"/>
              <a:t> </a:t>
            </a:r>
            <a:r>
              <a:rPr lang="en-US" sz="2800" i="1" dirty="0" err="1"/>
              <a:t>ke</a:t>
            </a:r>
            <a:r>
              <a:rPr lang="en-US" sz="2800" i="1" dirty="0"/>
              <a:t> </a:t>
            </a:r>
            <a:r>
              <a:rPr lang="en-US" sz="2800" i="1" dirty="0" err="1"/>
              <a:t>světu</a:t>
            </a:r>
            <a:r>
              <a:rPr lang="en-US" sz="2800" i="1" dirty="0"/>
              <a:t> – </a:t>
            </a:r>
            <a:r>
              <a:rPr lang="en-US" sz="2800" i="1" dirty="0" err="1"/>
              <a:t>věc</a:t>
            </a:r>
            <a:r>
              <a:rPr lang="en-US" sz="2800" i="1" dirty="0"/>
              <a:t>  </a:t>
            </a:r>
            <a:r>
              <a:rPr lang="en-US" sz="2800" i="1" dirty="0" err="1"/>
              <a:t>vzniká</a:t>
            </a:r>
            <a:r>
              <a:rPr lang="en-US" sz="2800" i="1" dirty="0"/>
              <a:t> </a:t>
            </a:r>
            <a:r>
              <a:rPr lang="en-US" sz="2800" i="1" dirty="0" err="1"/>
              <a:t>jako</a:t>
            </a:r>
            <a:r>
              <a:rPr lang="en-US" sz="2800" i="1" dirty="0"/>
              <a:t> </a:t>
            </a:r>
            <a:r>
              <a:rPr lang="en-US" sz="2800" i="1" dirty="0" err="1"/>
              <a:t>konstelace</a:t>
            </a:r>
            <a:r>
              <a:rPr lang="en-US" sz="2800" i="1" dirty="0"/>
              <a:t> </a:t>
            </a:r>
            <a:r>
              <a:rPr lang="en-US" sz="2800" i="1" dirty="0" err="1"/>
              <a:t>podmínek</a:t>
            </a:r>
            <a:r>
              <a:rPr lang="en-US" sz="2800" i="1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dirty="0"/>
              <a:t>2.Každá </a:t>
            </a:r>
            <a:r>
              <a:rPr lang="en-US" sz="2800" i="1" dirty="0" err="1"/>
              <a:t>věc</a:t>
            </a:r>
            <a:r>
              <a:rPr lang="en-US" sz="2800" i="1" dirty="0"/>
              <a:t> je </a:t>
            </a:r>
            <a:r>
              <a:rPr lang="en-US" sz="2800" i="1" dirty="0" err="1"/>
              <a:t>nedílně</a:t>
            </a:r>
            <a:r>
              <a:rPr lang="en-US" sz="2800" i="1" dirty="0"/>
              <a:t> </a:t>
            </a:r>
            <a:r>
              <a:rPr lang="en-US" sz="2800" i="1" dirty="0" err="1"/>
              <a:t>spojena</a:t>
            </a:r>
            <a:r>
              <a:rPr lang="en-US" sz="2800" i="1" dirty="0"/>
              <a:t> se </a:t>
            </a:r>
            <a:r>
              <a:rPr lang="en-US" sz="2800" i="1" dirty="0" err="1"/>
              <a:t>všemi</a:t>
            </a:r>
            <a:r>
              <a:rPr lang="en-US" sz="2800" i="1" dirty="0"/>
              <a:t> </a:t>
            </a:r>
            <a:r>
              <a:rPr lang="en-US" sz="2800" i="1" dirty="0" err="1"/>
              <a:t>ostatními</a:t>
            </a:r>
            <a:r>
              <a:rPr lang="en-US" sz="2800" i="1" dirty="0"/>
              <a:t> </a:t>
            </a:r>
            <a:r>
              <a:rPr lang="en-US" sz="2800" i="1" dirty="0" err="1"/>
              <a:t>věcmi</a:t>
            </a:r>
            <a:endParaRPr lang="en-US" sz="2800" i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dirty="0"/>
              <a:t>3.Každá </a:t>
            </a:r>
            <a:r>
              <a:rPr lang="en-US" sz="2800" i="1" dirty="0" err="1"/>
              <a:t>věc</a:t>
            </a:r>
            <a:r>
              <a:rPr lang="en-US" sz="2800" i="1" dirty="0"/>
              <a:t> je </a:t>
            </a:r>
            <a:r>
              <a:rPr lang="en-US" sz="2800" i="1" dirty="0" err="1"/>
              <a:t>svým</a:t>
            </a:r>
            <a:r>
              <a:rPr lang="en-US" sz="2800" i="1" dirty="0"/>
              <a:t> </a:t>
            </a:r>
            <a:r>
              <a:rPr lang="en-US" sz="2800" i="1" dirty="0" err="1"/>
              <a:t>vlastním</a:t>
            </a:r>
            <a:r>
              <a:rPr lang="en-US" sz="2800" i="1" dirty="0"/>
              <a:t> </a:t>
            </a:r>
            <a:r>
              <a:rPr lang="en-US" sz="2800" i="1" dirty="0" err="1"/>
              <a:t>procesem</a:t>
            </a:r>
            <a:r>
              <a:rPr lang="en-US" sz="2800" i="1" dirty="0"/>
              <a:t> </a:t>
            </a:r>
            <a:r>
              <a:rPr lang="en-US" sz="2800" i="1" dirty="0" err="1"/>
              <a:t>sebevytváření</a:t>
            </a:r>
            <a:r>
              <a:rPr lang="en-US" sz="2800" i="1" dirty="0"/>
              <a:t>, je </a:t>
            </a:r>
            <a:r>
              <a:rPr lang="en-US" sz="2800" i="1" dirty="0" err="1"/>
              <a:t>chápána</a:t>
            </a:r>
            <a:r>
              <a:rPr lang="en-US" sz="2800" i="1" dirty="0"/>
              <a:t> </a:t>
            </a:r>
            <a:r>
              <a:rPr lang="en-US" sz="2800" i="1" dirty="0" err="1"/>
              <a:t>jako</a:t>
            </a:r>
            <a:r>
              <a:rPr lang="en-US" sz="2800" i="1" dirty="0"/>
              <a:t> </a:t>
            </a:r>
            <a:r>
              <a:rPr lang="en-US" sz="2800" i="1" dirty="0" err="1"/>
              <a:t>událost</a:t>
            </a:r>
            <a:r>
              <a:rPr lang="en-US" sz="2800" i="1" dirty="0"/>
              <a:t> a je </a:t>
            </a:r>
            <a:r>
              <a:rPr lang="en-US" sz="2800" i="1" dirty="0" err="1"/>
              <a:t>tudíž</a:t>
            </a:r>
            <a:r>
              <a:rPr lang="en-US" sz="2800" i="1" dirty="0"/>
              <a:t> </a:t>
            </a:r>
            <a:r>
              <a:rPr lang="en-US" sz="2800" i="1" dirty="0" err="1"/>
              <a:t>vnitřně</a:t>
            </a:r>
            <a:r>
              <a:rPr lang="en-US" sz="2800" i="1" dirty="0"/>
              <a:t> </a:t>
            </a:r>
            <a:r>
              <a:rPr lang="en-US" sz="2800" i="1" dirty="0" err="1"/>
              <a:t>hodnotná</a:t>
            </a:r>
            <a:r>
              <a:rPr lang="en-US" sz="2800" i="1" dirty="0"/>
              <a:t>, </a:t>
            </a:r>
            <a:r>
              <a:rPr lang="en-US" sz="2800" i="1" dirty="0" err="1"/>
              <a:t>neboť</a:t>
            </a:r>
            <a:r>
              <a:rPr lang="en-US" sz="2800" i="1" dirty="0"/>
              <a:t> </a:t>
            </a:r>
            <a:r>
              <a:rPr lang="en-US" sz="2800" i="1" dirty="0" err="1"/>
              <a:t>má</a:t>
            </a:r>
            <a:r>
              <a:rPr lang="en-US" sz="2800" i="1" dirty="0"/>
              <a:t> </a:t>
            </a:r>
            <a:r>
              <a:rPr lang="en-US" sz="2800" i="1" dirty="0" err="1"/>
              <a:t>význam</a:t>
            </a:r>
            <a:r>
              <a:rPr lang="en-US" sz="2800" i="1" dirty="0"/>
              <a:t> </a:t>
            </a:r>
            <a:r>
              <a:rPr lang="en-US" sz="2800" i="1" dirty="0" err="1"/>
              <a:t>sama</a:t>
            </a:r>
            <a:r>
              <a:rPr lang="en-US" sz="2800" i="1" dirty="0"/>
              <a:t> pro </a:t>
            </a:r>
            <a:r>
              <a:rPr lang="en-US" sz="2800" i="1" dirty="0" err="1"/>
              <a:t>sebe</a:t>
            </a:r>
            <a:endParaRPr lang="en-US" sz="2800" i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dirty="0"/>
              <a:t>4. V </a:t>
            </a:r>
            <a:r>
              <a:rPr lang="en-US" sz="2800" i="1" dirty="0" err="1"/>
              <a:t>přírodním</a:t>
            </a:r>
            <a:r>
              <a:rPr lang="en-US" sz="2800" i="1" dirty="0"/>
              <a:t> </a:t>
            </a:r>
            <a:r>
              <a:rPr lang="en-US" sz="2800" i="1" dirty="0" err="1"/>
              <a:t>řádu</a:t>
            </a:r>
            <a:r>
              <a:rPr lang="en-US" sz="2800" i="1" dirty="0"/>
              <a:t> je </a:t>
            </a:r>
            <a:r>
              <a:rPr lang="en-US" sz="2800" i="1" dirty="0" err="1"/>
              <a:t>obsažena</a:t>
            </a:r>
            <a:r>
              <a:rPr lang="en-US" sz="2800" i="1" dirty="0"/>
              <a:t> potence </a:t>
            </a:r>
            <a:r>
              <a:rPr lang="en-US" sz="2800" i="1" dirty="0" err="1"/>
              <a:t>imanentní</a:t>
            </a:r>
            <a:r>
              <a:rPr lang="en-US" sz="2800" i="1" dirty="0"/>
              <a:t> </a:t>
            </a:r>
            <a:r>
              <a:rPr lang="en-US" sz="2800" i="1" dirty="0" err="1"/>
              <a:t>tvořivosti</a:t>
            </a:r>
            <a:r>
              <a:rPr lang="en-US" sz="2800" i="1" dirty="0"/>
              <a:t>.</a:t>
            </a:r>
            <a:endParaRPr lang="cs-CZ" sz="2800" i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800" i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800" i="1" dirty="0"/>
              <a:t>(Jemelka, P. Úvod do ekologické problematiky. MU, 2021, s. 41).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2813"/>
            <a:ext cx="10089037" cy="1674807"/>
            <a:chOff x="-1" y="-29768"/>
            <a:chExt cx="12202175" cy="1519356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6" name="CustomShape 1"/>
          <p:cNvSpPr/>
          <p:nvPr/>
        </p:nvSpPr>
        <p:spPr>
          <a:xfrm>
            <a:off x="724868" y="332726"/>
            <a:ext cx="8662714" cy="1106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Environmentálne smery</a:t>
            </a:r>
          </a:p>
        </p:txBody>
      </p:sp>
      <p:sp>
        <p:nvSpPr>
          <p:cNvPr id="167" name="CustomShape 2"/>
          <p:cNvSpPr/>
          <p:nvPr/>
        </p:nvSpPr>
        <p:spPr>
          <a:xfrm>
            <a:off x="1853533" y="2544279"/>
            <a:ext cx="6383719" cy="4049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900" dirty="0" err="1"/>
              <a:t>Ekocentrizmus</a:t>
            </a:r>
            <a:r>
              <a:rPr lang="cs-CZ" sz="1900" dirty="0"/>
              <a:t> (ide o systém – </a:t>
            </a:r>
            <a:r>
              <a:rPr lang="cs-CZ" sz="1900" dirty="0" err="1"/>
              <a:t>planétu</a:t>
            </a:r>
            <a:r>
              <a:rPr lang="cs-CZ" sz="1900" dirty="0"/>
              <a:t> a jeho/jej stabilitu)</a:t>
            </a:r>
            <a:endParaRPr lang="en-US" sz="1900" dirty="0"/>
          </a:p>
          <a:p>
            <a:pPr>
              <a:lnSpc>
                <a:spcPct val="90000"/>
              </a:lnSpc>
              <a:spcAft>
                <a:spcPts val="600"/>
              </a:spcAft>
              <a:buSzPct val="25000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900" dirty="0" err="1"/>
              <a:t>Biocentrizmus</a:t>
            </a:r>
            <a:r>
              <a:rPr lang="en-US" sz="1900" dirty="0"/>
              <a:t> (ide </a:t>
            </a:r>
            <a:r>
              <a:rPr lang="en-US" sz="1900" dirty="0" err="1"/>
              <a:t>hlavne</a:t>
            </a:r>
            <a:r>
              <a:rPr lang="en-US" sz="1900" dirty="0"/>
              <a:t> o </a:t>
            </a:r>
            <a:r>
              <a:rPr lang="cs-CZ" sz="1900" dirty="0" err="1"/>
              <a:t>vnútornú</a:t>
            </a:r>
            <a:r>
              <a:rPr lang="cs-CZ" sz="1900" dirty="0"/>
              <a:t> hodnotu </a:t>
            </a:r>
            <a:r>
              <a:rPr lang="en-US" sz="1900" dirty="0" err="1"/>
              <a:t>prírod</a:t>
            </a:r>
            <a:r>
              <a:rPr lang="cs-CZ" sz="1900" dirty="0"/>
              <a:t>y</a:t>
            </a:r>
            <a:r>
              <a:rPr lang="en-US" sz="1900" dirty="0"/>
              <a:t>)</a:t>
            </a:r>
            <a:endParaRPr lang="cs-CZ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cs-CZ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900" dirty="0" err="1"/>
              <a:t>Antropocentrizmus</a:t>
            </a:r>
            <a:r>
              <a:rPr lang="en-US" sz="1900" dirty="0"/>
              <a:t> (ide </a:t>
            </a:r>
            <a:r>
              <a:rPr lang="cs-CZ" sz="1900" dirty="0"/>
              <a:t>o </a:t>
            </a:r>
            <a:r>
              <a:rPr lang="cs-CZ" sz="1900" dirty="0" err="1"/>
              <a:t>ochrane</a:t>
            </a:r>
            <a:r>
              <a:rPr lang="cs-CZ" sz="1900" dirty="0"/>
              <a:t> </a:t>
            </a:r>
            <a:r>
              <a:rPr lang="cs-CZ" sz="1900" dirty="0" err="1"/>
              <a:t>pre</a:t>
            </a:r>
            <a:r>
              <a:rPr lang="cs-CZ" sz="1900" dirty="0"/>
              <a:t> </a:t>
            </a:r>
            <a:r>
              <a:rPr lang="cs-CZ" sz="1900" dirty="0" err="1"/>
              <a:t>potreby</a:t>
            </a:r>
            <a:r>
              <a:rPr lang="en-US" sz="1900" dirty="0"/>
              <a:t> </a:t>
            </a:r>
            <a:r>
              <a:rPr lang="en-US" sz="1900" dirty="0" err="1"/>
              <a:t>človeka</a:t>
            </a:r>
            <a:r>
              <a:rPr lang="en-US" sz="1900" dirty="0"/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900" dirty="0" err="1"/>
              <a:t>Zoocentrizmus</a:t>
            </a:r>
            <a:r>
              <a:rPr lang="en-US" sz="1900" dirty="0"/>
              <a:t> (ide o </a:t>
            </a:r>
            <a:r>
              <a:rPr lang="en-US" sz="1900" dirty="0" err="1"/>
              <a:t>každé</a:t>
            </a:r>
            <a:r>
              <a:rPr lang="en-US" sz="1900" dirty="0"/>
              <a:t> </a:t>
            </a:r>
            <a:r>
              <a:rPr lang="en-US" sz="1900" dirty="0" err="1"/>
              <a:t>jednotlivé</a:t>
            </a:r>
            <a:r>
              <a:rPr lang="en-US" sz="1900" dirty="0"/>
              <a:t> </a:t>
            </a:r>
            <a:r>
              <a:rPr lang="en-US" sz="1900" dirty="0" err="1"/>
              <a:t>zviera</a:t>
            </a:r>
            <a:r>
              <a:rPr lang="en-US" sz="1900" dirty="0"/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900" dirty="0" err="1"/>
              <a:t>Ekofeminizmus</a:t>
            </a:r>
            <a:endParaRPr lang="cs-CZ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cs-CZ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cs-CZ" sz="1900" dirty="0"/>
              <a:t>Sociálna </a:t>
            </a:r>
            <a:r>
              <a:rPr lang="cs-CZ" sz="1900" dirty="0" err="1"/>
              <a:t>ekológia</a:t>
            </a:r>
            <a:endParaRPr lang="cs-CZ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sz="1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334066" y="1587617"/>
            <a:ext cx="5588456" cy="438444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SzPct val="25000"/>
              <a:buNone/>
            </a:pPr>
            <a:r>
              <a:rPr lang="sk-SK" sz="2400" i="1" dirty="0" err="1">
                <a:solidFill>
                  <a:srgbClr val="262626"/>
                </a:solidFill>
                <a:latin typeface="Book Antiqua"/>
                <a:ea typeface="Microsoft YaHei"/>
              </a:rPr>
              <a:t>Zkoumejme</a:t>
            </a:r>
            <a:r>
              <a:rPr lang="sk-SK" sz="2400" i="1" dirty="0">
                <a:solidFill>
                  <a:srgbClr val="262626"/>
                </a:solidFill>
                <a:latin typeface="Book Antiqua"/>
                <a:ea typeface="Microsoft YaHei"/>
              </a:rPr>
              <a:t> každou otázku z </a:t>
            </a:r>
            <a:r>
              <a:rPr lang="sk-SK" sz="2400" i="1" dirty="0" err="1">
                <a:solidFill>
                  <a:srgbClr val="262626"/>
                </a:solidFill>
                <a:latin typeface="Book Antiqua"/>
                <a:ea typeface="Microsoft YaHei"/>
              </a:rPr>
              <a:t>hlediska</a:t>
            </a:r>
            <a:r>
              <a:rPr lang="sk-SK" sz="2400" i="1" dirty="0">
                <a:solidFill>
                  <a:srgbClr val="262626"/>
                </a:solidFill>
                <a:latin typeface="Book Antiqua"/>
                <a:ea typeface="Microsoft YaHei"/>
              </a:rPr>
              <a:t> toho, </a:t>
            </a:r>
          </a:p>
          <a:p>
            <a:pPr marL="0" indent="0" algn="ctr">
              <a:lnSpc>
                <a:spcPct val="100000"/>
              </a:lnSpc>
              <a:buSzPct val="25000"/>
              <a:buNone/>
            </a:pPr>
            <a:r>
              <a:rPr lang="sk-SK" sz="2400" i="1" dirty="0" err="1">
                <a:solidFill>
                  <a:srgbClr val="262626"/>
                </a:solidFill>
                <a:latin typeface="Book Antiqua"/>
                <a:ea typeface="Microsoft YaHei"/>
              </a:rPr>
              <a:t>co</a:t>
            </a:r>
            <a:r>
              <a:rPr lang="sk-SK" sz="2400" i="1" dirty="0">
                <a:solidFill>
                  <a:srgbClr val="262626"/>
                </a:solidFill>
                <a:latin typeface="Book Antiqua"/>
                <a:ea typeface="Microsoft YaHei"/>
              </a:rPr>
              <a:t> je eticky</a:t>
            </a:r>
          </a:p>
          <a:p>
            <a:pPr marL="0" indent="0" algn="ctr">
              <a:lnSpc>
                <a:spcPct val="100000"/>
              </a:lnSpc>
              <a:buSzPct val="25000"/>
              <a:buNone/>
            </a:pPr>
            <a:r>
              <a:rPr lang="sk-SK" sz="2400" i="1" dirty="0">
                <a:solidFill>
                  <a:srgbClr val="262626"/>
                </a:solidFill>
                <a:latin typeface="Book Antiqua"/>
                <a:ea typeface="Microsoft YaHei"/>
              </a:rPr>
              <a:t> a esteticky </a:t>
            </a:r>
            <a:r>
              <a:rPr lang="sk-SK" sz="2400" i="1" dirty="0" err="1">
                <a:solidFill>
                  <a:srgbClr val="262626"/>
                </a:solidFill>
                <a:latin typeface="Book Antiqua"/>
                <a:ea typeface="Microsoft YaHei"/>
              </a:rPr>
              <a:t>správné</a:t>
            </a:r>
            <a:r>
              <a:rPr lang="sk-SK" sz="2400" i="1" dirty="0">
                <a:solidFill>
                  <a:srgbClr val="262626"/>
                </a:solidFill>
                <a:latin typeface="Book Antiqua"/>
                <a:ea typeface="Microsoft YaHei"/>
              </a:rPr>
              <a:t>, </a:t>
            </a:r>
            <a:r>
              <a:rPr lang="sk-SK" sz="2400" i="1" dirty="0" err="1">
                <a:solidFill>
                  <a:srgbClr val="262626"/>
                </a:solidFill>
                <a:latin typeface="Book Antiqua"/>
                <a:ea typeface="Microsoft YaHei"/>
              </a:rPr>
              <a:t>stejně</a:t>
            </a:r>
            <a:r>
              <a:rPr lang="sk-SK" sz="2400" i="1" dirty="0">
                <a:solidFill>
                  <a:srgbClr val="262626"/>
                </a:solidFill>
                <a:latin typeface="Book Antiqua"/>
                <a:ea typeface="Microsoft YaHei"/>
              </a:rPr>
              <a:t> </a:t>
            </a:r>
            <a:r>
              <a:rPr lang="sk-SK" sz="2400" i="1" dirty="0" err="1">
                <a:solidFill>
                  <a:srgbClr val="262626"/>
                </a:solidFill>
                <a:latin typeface="Book Antiqua"/>
                <a:ea typeface="Microsoft YaHei"/>
              </a:rPr>
              <a:t>jako</a:t>
            </a:r>
            <a:r>
              <a:rPr lang="sk-SK" sz="2400" i="1" dirty="0">
                <a:solidFill>
                  <a:srgbClr val="262626"/>
                </a:solidFill>
                <a:latin typeface="Book Antiqua"/>
                <a:ea typeface="Microsoft YaHei"/>
              </a:rPr>
              <a:t> toho, </a:t>
            </a:r>
          </a:p>
          <a:p>
            <a:pPr marL="0" indent="0" algn="ctr">
              <a:lnSpc>
                <a:spcPct val="100000"/>
              </a:lnSpc>
              <a:buSzPct val="25000"/>
              <a:buNone/>
            </a:pPr>
            <a:r>
              <a:rPr lang="sk-SK" sz="2400" i="1" dirty="0" err="1">
                <a:solidFill>
                  <a:srgbClr val="262626"/>
                </a:solidFill>
                <a:latin typeface="Book Antiqua"/>
                <a:ea typeface="Microsoft YaHei"/>
              </a:rPr>
              <a:t>co</a:t>
            </a:r>
            <a:r>
              <a:rPr lang="sk-SK" sz="2400" i="1" dirty="0">
                <a:solidFill>
                  <a:srgbClr val="262626"/>
                </a:solidFill>
                <a:latin typeface="Book Antiqua"/>
                <a:ea typeface="Microsoft YaHei"/>
              </a:rPr>
              <a:t> je ekonomicky výnosné.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sk-SK" sz="2400" i="1" u="sng" dirty="0">
              <a:solidFill>
                <a:srgbClr val="262626"/>
              </a:solidFill>
              <a:latin typeface="Book Antiqua"/>
              <a:ea typeface="Microsoft YaHei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sk-SK" sz="2400" i="1" u="sng" dirty="0">
                <a:solidFill>
                  <a:srgbClr val="262626"/>
                </a:solidFill>
                <a:latin typeface="Book Antiqua"/>
                <a:ea typeface="Microsoft YaHei"/>
              </a:rPr>
              <a:t>Určitá </a:t>
            </a:r>
            <a:r>
              <a:rPr lang="sk-SK" sz="2400" i="1" u="sng" dirty="0" err="1">
                <a:solidFill>
                  <a:srgbClr val="262626"/>
                </a:solidFill>
                <a:latin typeface="Book Antiqua"/>
                <a:ea typeface="Microsoft YaHei"/>
              </a:rPr>
              <a:t>věc</a:t>
            </a:r>
            <a:r>
              <a:rPr lang="sk-SK" sz="2400" i="1" u="sng" dirty="0">
                <a:solidFill>
                  <a:srgbClr val="262626"/>
                </a:solidFill>
                <a:latin typeface="Book Antiqua"/>
                <a:ea typeface="Microsoft YaHei"/>
              </a:rPr>
              <a:t> je </a:t>
            </a:r>
            <a:r>
              <a:rPr lang="sk-SK" sz="2400" i="1" u="sng" dirty="0" err="1">
                <a:solidFill>
                  <a:srgbClr val="262626"/>
                </a:solidFill>
                <a:latin typeface="Book Antiqua"/>
                <a:ea typeface="Microsoft YaHei"/>
              </a:rPr>
              <a:t>správná</a:t>
            </a:r>
            <a:r>
              <a:rPr lang="sk-SK" sz="2400" i="1" u="sng" dirty="0">
                <a:solidFill>
                  <a:srgbClr val="262626"/>
                </a:solidFill>
                <a:latin typeface="Book Antiqua"/>
                <a:ea typeface="Microsoft YaHei"/>
              </a:rPr>
              <a:t>, </a:t>
            </a:r>
            <a:r>
              <a:rPr lang="sk-SK" sz="2400" i="1" u="sng" dirty="0" err="1">
                <a:solidFill>
                  <a:srgbClr val="262626"/>
                </a:solidFill>
                <a:latin typeface="Book Antiqua"/>
                <a:ea typeface="Microsoft YaHei"/>
              </a:rPr>
              <a:t>když</a:t>
            </a:r>
            <a:r>
              <a:rPr lang="sk-SK" sz="2400" i="1" u="sng" dirty="0">
                <a:solidFill>
                  <a:srgbClr val="262626"/>
                </a:solidFill>
                <a:latin typeface="Book Antiqua"/>
                <a:ea typeface="Microsoft YaHei"/>
              </a:rPr>
              <a:t> </a:t>
            </a:r>
            <a:r>
              <a:rPr lang="sk-SK" sz="2400" i="1" u="sng" dirty="0" err="1">
                <a:solidFill>
                  <a:srgbClr val="262626"/>
                </a:solidFill>
                <a:latin typeface="Book Antiqua"/>
                <a:ea typeface="Microsoft YaHei"/>
              </a:rPr>
              <a:t>směřuje</a:t>
            </a:r>
            <a:r>
              <a:rPr lang="sk-SK" sz="2400" i="1" u="sng" dirty="0">
                <a:solidFill>
                  <a:srgbClr val="262626"/>
                </a:solidFill>
                <a:latin typeface="Book Antiqua"/>
                <a:ea typeface="Microsoft YaHei"/>
              </a:rPr>
              <a:t>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sk-SK" sz="2400" i="1" u="sng" dirty="0">
                <a:solidFill>
                  <a:srgbClr val="262626"/>
                </a:solidFill>
                <a:latin typeface="Book Antiqua"/>
                <a:ea typeface="Microsoft YaHei"/>
              </a:rPr>
              <a:t>k </a:t>
            </a:r>
            <a:r>
              <a:rPr lang="sk-SK" sz="2400" i="1" u="sng" dirty="0" err="1">
                <a:solidFill>
                  <a:srgbClr val="262626"/>
                </a:solidFill>
                <a:latin typeface="Book Antiqua"/>
                <a:ea typeface="Microsoft YaHei"/>
              </a:rPr>
              <a:t>zachování</a:t>
            </a:r>
            <a:r>
              <a:rPr lang="sk-SK" sz="2400" i="1" u="sng" dirty="0">
                <a:solidFill>
                  <a:srgbClr val="262626"/>
                </a:solidFill>
                <a:latin typeface="Book Antiqua"/>
                <a:ea typeface="Microsoft YaHei"/>
              </a:rPr>
              <a:t> integrity,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sk-SK" sz="2400" i="1" u="sng" dirty="0">
                <a:solidFill>
                  <a:srgbClr val="262626"/>
                </a:solidFill>
                <a:latin typeface="Book Antiqua"/>
                <a:ea typeface="Microsoft YaHei"/>
              </a:rPr>
              <a:t>stability a krásy biotického </a:t>
            </a:r>
            <a:r>
              <a:rPr lang="sk-SK" sz="2400" i="1" u="sng" dirty="0" err="1">
                <a:solidFill>
                  <a:srgbClr val="262626"/>
                </a:solidFill>
                <a:latin typeface="Book Antiqua"/>
                <a:ea typeface="Microsoft YaHei"/>
              </a:rPr>
              <a:t>společenství</a:t>
            </a:r>
            <a:r>
              <a:rPr lang="sk-SK" sz="2400" i="1" u="sng" dirty="0">
                <a:solidFill>
                  <a:srgbClr val="262626"/>
                </a:solidFill>
                <a:latin typeface="Book Antiqua"/>
                <a:ea typeface="Microsoft YaHei"/>
              </a:rPr>
              <a:t>.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sk-SK" sz="2400" i="1" u="sng" dirty="0" err="1">
                <a:solidFill>
                  <a:srgbClr val="262626"/>
                </a:solidFill>
                <a:latin typeface="Book Antiqua"/>
                <a:ea typeface="Microsoft YaHei"/>
              </a:rPr>
              <a:t>Směřuje</a:t>
            </a:r>
            <a:r>
              <a:rPr lang="sk-SK" sz="2400" i="1" u="sng" dirty="0">
                <a:solidFill>
                  <a:srgbClr val="262626"/>
                </a:solidFill>
                <a:latin typeface="Book Antiqua"/>
                <a:ea typeface="Microsoft YaHei"/>
              </a:rPr>
              <a:t>-li </a:t>
            </a:r>
            <a:r>
              <a:rPr lang="sk-SK" sz="2400" i="1" u="sng" dirty="0" err="1">
                <a:solidFill>
                  <a:srgbClr val="262626"/>
                </a:solidFill>
                <a:latin typeface="Book Antiqua"/>
                <a:ea typeface="Microsoft YaHei"/>
              </a:rPr>
              <a:t>jinam</a:t>
            </a:r>
            <a:r>
              <a:rPr lang="sk-SK" sz="2400" i="1" u="sng" dirty="0">
                <a:solidFill>
                  <a:srgbClr val="262626"/>
                </a:solidFill>
                <a:latin typeface="Book Antiqua"/>
                <a:ea typeface="Microsoft YaHei"/>
              </a:rPr>
              <a:t>, je špatná.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sk-SK" sz="2400" i="1" u="sng" dirty="0">
              <a:solidFill>
                <a:srgbClr val="262626"/>
              </a:solidFill>
              <a:latin typeface="Book Antiqua"/>
              <a:ea typeface="Microsoft YaHei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cs-CZ" sz="1100" dirty="0"/>
              <a:t>LEOPOLD, A. Etika Země. In Filosofický časopis, 1991/39, 6, s 1025.</a:t>
            </a:r>
            <a:endParaRPr lang="sk-SK" sz="2400" dirty="0"/>
          </a:p>
          <a:p>
            <a:endParaRPr lang="sk-SK" sz="24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6554233" cy="1262160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262626"/>
                </a:solidFill>
                <a:latin typeface="Book Antiqua"/>
                <a:ea typeface="Microsoft YaHei"/>
              </a:rPr>
              <a:t>Ekocentrizmus</a:t>
            </a:r>
            <a:r>
              <a:rPr lang="sk-SK" dirty="0">
                <a:solidFill>
                  <a:srgbClr val="262626"/>
                </a:solidFill>
                <a:latin typeface="Book Antiqua"/>
                <a:ea typeface="Microsoft YaHei"/>
              </a:rPr>
              <a:t> </a:t>
            </a:r>
            <a:r>
              <a:rPr lang="sk-SK" dirty="0" err="1">
                <a:solidFill>
                  <a:srgbClr val="262626"/>
                </a:solidFill>
                <a:latin typeface="Book Antiqua"/>
                <a:ea typeface="Microsoft YaHei"/>
              </a:rPr>
              <a:t>Alda</a:t>
            </a:r>
            <a:r>
              <a:rPr lang="sk-SK" dirty="0">
                <a:solidFill>
                  <a:srgbClr val="262626"/>
                </a:solidFill>
                <a:latin typeface="Book Antiqua"/>
                <a:ea typeface="Microsoft YaHei"/>
              </a:rPr>
              <a:t> Leopolda</a:t>
            </a:r>
            <a:endParaRPr lang="sk-SK" dirty="0"/>
          </a:p>
        </p:txBody>
      </p:sp>
      <p:pic>
        <p:nvPicPr>
          <p:cNvPr id="2050" name="Picture 2" descr="http://www.porubka.esy.es/fond_imgs/297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883" y="3666448"/>
            <a:ext cx="26289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/>
          <p:cNvSpPr/>
          <p:nvPr/>
        </p:nvSpPr>
        <p:spPr>
          <a:xfrm>
            <a:off x="608932" y="6763926"/>
            <a:ext cx="5038725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1000"/>
              <a:t>http://www.porubka.esy.es/index.php?se=detail&amp;prc=2970&amp;autor=Aldo%20Leopold&amp;nazov=Obr%C3%A1zky%20z%20chatr%C4%8De</a:t>
            </a:r>
            <a:endParaRPr lang="sk-SK" sz="1000" dirty="0"/>
          </a:p>
        </p:txBody>
      </p:sp>
      <p:pic>
        <p:nvPicPr>
          <p:cNvPr id="6" name="Obrázek 5" descr="Obsah obrázku text, skica, kresba, ilustrace&#10;&#10;Popis byl vytvořen automaticky">
            <a:extLst>
              <a:ext uri="{FF2B5EF4-FFF2-40B4-BE49-F238E27FC236}">
                <a16:creationId xmlns:a16="http://schemas.microsoft.com/office/drawing/2014/main" id="{C10D5D78-79C4-864A-155C-CD689B2F3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883" y="56473"/>
            <a:ext cx="2381250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47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A8DA3-D9FB-EFFF-8C8B-6356DB191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Precitnutie</a:t>
            </a:r>
            <a:r>
              <a:rPr lang="cs-CZ" dirty="0"/>
              <a:t> </a:t>
            </a:r>
            <a:r>
              <a:rPr lang="cs-CZ" dirty="0" err="1"/>
              <a:t>zo</a:t>
            </a:r>
            <a:r>
              <a:rPr lang="cs-CZ" dirty="0"/>
              <a:t> </a:t>
            </a:r>
            <a:r>
              <a:rPr lang="cs-CZ" dirty="0" err="1"/>
              <a:t>športového</a:t>
            </a:r>
            <a:r>
              <a:rPr lang="cs-CZ" dirty="0"/>
              <a:t> lovu Leopolda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C2480C2-3BE3-79E0-211D-D6EFDAD77741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Nemůžeme například zlikvidovat všechny vlky jen proto, že z nich </a:t>
            </a:r>
          </a:p>
          <a:p>
            <a:pPr marL="0" indent="0">
              <a:buNone/>
            </a:pPr>
            <a:r>
              <a:rPr lang="cs-CZ" i="1" dirty="0"/>
              <a:t>máme strach, či si rádi doma pověsíme na zeď jejich kůže jako trofej. </a:t>
            </a:r>
          </a:p>
          <a:p>
            <a:pPr marL="0" indent="0">
              <a:buNone/>
            </a:pPr>
            <a:r>
              <a:rPr lang="cs-CZ" i="1" dirty="0"/>
              <a:t>Po jejich zmizení by horu zaplnila např. vysoká zvěř, která by příliš </a:t>
            </a:r>
          </a:p>
          <a:p>
            <a:pPr marL="0" indent="0">
              <a:buNone/>
            </a:pPr>
            <a:r>
              <a:rPr lang="cs-CZ" i="1" dirty="0"/>
              <a:t>likvidovala flóru, čím by na hoře napáchala škody, ze kterých by se již</a:t>
            </a:r>
          </a:p>
          <a:p>
            <a:pPr marL="0" indent="0">
              <a:buNone/>
            </a:pPr>
            <a:r>
              <a:rPr lang="cs-CZ" i="1" dirty="0"/>
              <a:t>nemusela vzpamatovat. </a:t>
            </a:r>
            <a:r>
              <a:rPr lang="cs-CZ" dirty="0"/>
              <a:t>(Lesňák, 2024, Interaktivní osnova IS MUNI)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Leopold  </a:t>
            </a:r>
            <a:r>
              <a:rPr lang="cs-CZ" dirty="0" err="1"/>
              <a:t>precitne</a:t>
            </a:r>
            <a:r>
              <a:rPr lang="cs-CZ" dirty="0"/>
              <a:t>  - vidí v </a:t>
            </a:r>
            <a:r>
              <a:rPr lang="cs-CZ" dirty="0" err="1"/>
              <a:t>mrtvych</a:t>
            </a:r>
            <a:r>
              <a:rPr lang="cs-CZ" dirty="0"/>
              <a:t> </a:t>
            </a:r>
            <a:r>
              <a:rPr lang="cs-CZ" dirty="0" err="1"/>
              <a:t>očiach</a:t>
            </a:r>
            <a:r>
              <a:rPr lang="cs-CZ" dirty="0"/>
              <a:t> vlčice, že by s jeho </a:t>
            </a:r>
            <a:r>
              <a:rPr lang="cs-CZ" dirty="0" err="1"/>
              <a:t>konaním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hora </a:t>
            </a:r>
            <a:r>
              <a:rPr lang="cs-CZ" dirty="0" err="1"/>
              <a:t>nesúhlasila</a:t>
            </a:r>
            <a:r>
              <a:rPr lang="cs-CZ" dirty="0"/>
              <a:t>… </a:t>
            </a:r>
          </a:p>
          <a:p>
            <a:pPr marL="0" indent="0">
              <a:buNone/>
            </a:pPr>
            <a:r>
              <a:rPr lang="cs-CZ" dirty="0"/>
              <a:t>Viz LEOPOLDO, A. Obrázky z chatrče a rozmanité poznámky. </a:t>
            </a:r>
          </a:p>
          <a:p>
            <a:pPr marL="0" indent="0">
              <a:buNone/>
            </a:pPr>
            <a:r>
              <a:rPr lang="cs-CZ" dirty="0"/>
              <a:t>S úvodem Roberta </a:t>
            </a:r>
            <a:r>
              <a:rPr lang="cs-CZ" dirty="0" err="1"/>
              <a:t>Finche</a:t>
            </a:r>
            <a:r>
              <a:rPr lang="cs-CZ" dirty="0"/>
              <a:t>. </a:t>
            </a:r>
            <a:r>
              <a:rPr lang="cs-CZ" dirty="0" err="1"/>
              <a:t>Tulčík</a:t>
            </a:r>
            <a:r>
              <a:rPr lang="cs-CZ" dirty="0"/>
              <a:t>: </a:t>
            </a:r>
            <a:r>
              <a:rPr lang="cs-CZ" dirty="0" err="1"/>
              <a:t>Abies</a:t>
            </a:r>
            <a:r>
              <a:rPr lang="cs-CZ" dirty="0"/>
              <a:t>, 1995, s. 15</a:t>
            </a:r>
          </a:p>
        </p:txBody>
      </p:sp>
    </p:spTree>
    <p:extLst>
      <p:ext uri="{BB962C8B-B14F-4D97-AF65-F5344CB8AC3E}">
        <p14:creationId xmlns:p14="http://schemas.microsoft.com/office/powerpoint/2010/main" val="160529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9279" y="490597"/>
            <a:ext cx="8924813" cy="805912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/>
              <a:t>Lokálny </a:t>
            </a:r>
            <a:r>
              <a:rPr lang="sk-SK" dirty="0" err="1"/>
              <a:t>ekocentrismus</a:t>
            </a:r>
            <a:r>
              <a:rPr lang="sk-SK" dirty="0"/>
              <a:t>: evolučná  ontológia</a:t>
            </a:r>
            <a:br>
              <a:rPr lang="sk-SK" dirty="0"/>
            </a:br>
            <a:r>
              <a:rPr lang="sk-SK" dirty="0"/>
              <a:t>(J. </a:t>
            </a:r>
            <a:r>
              <a:rPr lang="sk-SK" dirty="0" err="1"/>
              <a:t>Šmajs</a:t>
            </a:r>
            <a:r>
              <a:rPr lang="sk-SK" dirty="0"/>
              <a:t>, P. </a:t>
            </a:r>
            <a:r>
              <a:rPr lang="sk-SK" dirty="0" err="1"/>
              <a:t>Jemelka</a:t>
            </a:r>
            <a:r>
              <a:rPr lang="sk-SK" dirty="0"/>
              <a:t>, J. </a:t>
            </a:r>
            <a:r>
              <a:rPr lang="sk-SK" dirty="0" err="1"/>
              <a:t>Krob</a:t>
            </a:r>
            <a:r>
              <a:rPr lang="sk-SK" dirty="0"/>
              <a:t>, a d.)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458601" y="6165545"/>
            <a:ext cx="735864" cy="1262160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4098" name="Picture 2" descr="http://www.pro.sk/ustava-zeme/knihy/big/ustava-ze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90" y="1680466"/>
            <a:ext cx="3834815" cy="536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s.muni.cz/do/rect/nakladatelstvi/publikace/27461475/7294-458-Ob-V.jpg">
            <a:extLst>
              <a:ext uri="{FF2B5EF4-FFF2-40B4-BE49-F238E27FC236}">
                <a16:creationId xmlns:a16="http://schemas.microsoft.com/office/drawing/2014/main" id="{EAEABFB9-1B7D-4DF1-8253-F1CB65E32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558" y="1680466"/>
            <a:ext cx="3619534" cy="562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079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2813"/>
            <a:ext cx="10089037" cy="1674807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0C4BC96-59D1-4756-96BD-3BB72B8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68" y="332726"/>
            <a:ext cx="8662714" cy="110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Evolúcia přírody a vývoj kultúry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B6A4F4D-46A3-48DA-BF4B-77DFF4388AA4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307805" y="1804468"/>
            <a:ext cx="7421525" cy="52130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900" dirty="0" err="1">
                <a:latin typeface="+mn-lt"/>
                <a:ea typeface="+mn-ea"/>
                <a:cs typeface="+mn-cs"/>
              </a:rPr>
              <a:t>Podobne</a:t>
            </a:r>
            <a:r>
              <a:rPr lang="cs-CZ" sz="1900" dirty="0">
                <a:latin typeface="+mn-lt"/>
                <a:ea typeface="+mn-ea"/>
                <a:cs typeface="+mn-cs"/>
              </a:rPr>
              <a:t> jako u K. Lorenza…</a:t>
            </a:r>
          </a:p>
          <a:p>
            <a:pPr marL="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latin typeface="+mn-lt"/>
                <a:ea typeface="+mn-ea"/>
                <a:cs typeface="+mn-cs"/>
              </a:rPr>
              <a:t>Príroda</a:t>
            </a:r>
            <a:r>
              <a:rPr lang="en-US" sz="1900" dirty="0">
                <a:latin typeface="+mn-lt"/>
                <a:ea typeface="+mn-ea"/>
                <a:cs typeface="+mn-cs"/>
              </a:rPr>
              <a:t> – </a:t>
            </a:r>
            <a:r>
              <a:rPr lang="en-US" sz="1900" dirty="0" err="1">
                <a:latin typeface="+mn-lt"/>
                <a:ea typeface="+mn-ea"/>
                <a:cs typeface="+mn-cs"/>
              </a:rPr>
              <a:t>všetko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pôvodné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okolo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nás</a:t>
            </a:r>
            <a:endParaRPr lang="en-US" sz="1900" dirty="0">
              <a:latin typeface="+mn-lt"/>
              <a:ea typeface="+mn-ea"/>
              <a:cs typeface="+mn-cs"/>
            </a:endParaRPr>
          </a:p>
          <a:p>
            <a:pPr marL="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latin typeface="+mn-lt"/>
                <a:ea typeface="+mn-ea"/>
                <a:cs typeface="+mn-cs"/>
              </a:rPr>
              <a:t>Kultúra</a:t>
            </a:r>
            <a:r>
              <a:rPr lang="en-US" sz="1900" dirty="0">
                <a:latin typeface="+mn-lt"/>
                <a:ea typeface="+mn-ea"/>
                <a:cs typeface="+mn-cs"/>
              </a:rPr>
              <a:t> – </a:t>
            </a:r>
            <a:r>
              <a:rPr lang="en-US" sz="1900" dirty="0" err="1">
                <a:latin typeface="+mn-lt"/>
                <a:ea typeface="+mn-ea"/>
                <a:cs typeface="+mn-cs"/>
              </a:rPr>
              <a:t>všetko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umelé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okolo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nás</a:t>
            </a:r>
            <a:endParaRPr lang="en-US" sz="1900" dirty="0">
              <a:latin typeface="+mn-lt"/>
              <a:ea typeface="+mn-ea"/>
              <a:cs typeface="+mn-cs"/>
            </a:endParaRPr>
          </a:p>
          <a:p>
            <a:pPr marL="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latin typeface="+mn-lt"/>
                <a:ea typeface="+mn-ea"/>
                <a:cs typeface="+mn-cs"/>
              </a:rPr>
              <a:t>Kultúra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vzniká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pretváraním</a:t>
            </a:r>
            <a:r>
              <a:rPr lang="en-US" sz="1900" dirty="0">
                <a:latin typeface="+mn-lt"/>
                <a:ea typeface="+mn-ea"/>
                <a:cs typeface="+mn-cs"/>
              </a:rPr>
              <a:t> –</a:t>
            </a:r>
            <a:r>
              <a:rPr lang="en-US" sz="1900" dirty="0" err="1">
                <a:latin typeface="+mn-lt"/>
                <a:ea typeface="+mn-ea"/>
                <a:cs typeface="+mn-cs"/>
              </a:rPr>
              <a:t>ničením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přírody</a:t>
            </a:r>
            <a:endParaRPr lang="en-US" sz="1900" dirty="0">
              <a:latin typeface="+mn-lt"/>
              <a:ea typeface="+mn-ea"/>
              <a:cs typeface="+mn-cs"/>
            </a:endParaRPr>
          </a:p>
          <a:p>
            <a:pPr marL="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+mn-lt"/>
                <a:ea typeface="+mn-ea"/>
                <a:cs typeface="+mn-cs"/>
              </a:rPr>
              <a:t>Homo sapiens  – </a:t>
            </a:r>
            <a:r>
              <a:rPr lang="en-US" sz="1900" dirty="0" err="1">
                <a:latin typeface="+mn-lt"/>
                <a:ea typeface="+mn-ea"/>
                <a:cs typeface="+mn-cs"/>
              </a:rPr>
              <a:t>adaptovaný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na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život</a:t>
            </a:r>
            <a:r>
              <a:rPr lang="en-US" sz="1900" dirty="0">
                <a:latin typeface="+mn-lt"/>
                <a:ea typeface="+mn-ea"/>
                <a:cs typeface="+mn-cs"/>
              </a:rPr>
              <a:t>  p</a:t>
            </a:r>
            <a:r>
              <a:rPr lang="cs-CZ" sz="1900" dirty="0">
                <a:latin typeface="+mn-lt"/>
                <a:ea typeface="+mn-ea"/>
                <a:cs typeface="+mn-cs"/>
              </a:rPr>
              <a:t>r</a:t>
            </a:r>
            <a:r>
              <a:rPr lang="en-US" sz="1900" dirty="0">
                <a:latin typeface="+mn-lt"/>
                <a:ea typeface="+mn-ea"/>
                <a:cs typeface="+mn-cs"/>
              </a:rPr>
              <a:t>ed 200tis </a:t>
            </a:r>
            <a:r>
              <a:rPr lang="en-US" sz="1900" dirty="0" err="1">
                <a:latin typeface="+mn-lt"/>
                <a:ea typeface="+mn-ea"/>
                <a:cs typeface="+mn-cs"/>
              </a:rPr>
              <a:t>rokmi</a:t>
            </a:r>
            <a:r>
              <a:rPr lang="en-US" sz="1900" dirty="0">
                <a:latin typeface="+mn-lt"/>
                <a:ea typeface="+mn-ea"/>
                <a:cs typeface="+mn-cs"/>
              </a:rPr>
              <a:t>  </a:t>
            </a:r>
          </a:p>
          <a:p>
            <a:pPr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latin typeface="+mn-lt"/>
                <a:ea typeface="+mn-ea"/>
                <a:cs typeface="+mn-cs"/>
              </a:rPr>
              <a:t>ako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sa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cíti</a:t>
            </a:r>
            <a:r>
              <a:rPr lang="en-US" sz="1900" dirty="0">
                <a:latin typeface="+mn-lt"/>
                <a:ea typeface="+mn-ea"/>
                <a:cs typeface="+mn-cs"/>
              </a:rPr>
              <a:t> „</a:t>
            </a:r>
            <a:r>
              <a:rPr lang="en-US" sz="1900" dirty="0" err="1">
                <a:latin typeface="+mn-lt"/>
                <a:ea typeface="+mn-ea"/>
                <a:cs typeface="+mn-cs"/>
              </a:rPr>
              <a:t>starý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člověk</a:t>
            </a:r>
            <a:r>
              <a:rPr lang="en-US" sz="1900" dirty="0">
                <a:latin typeface="+mn-lt"/>
                <a:ea typeface="+mn-ea"/>
                <a:cs typeface="+mn-cs"/>
              </a:rPr>
              <a:t>“ v </a:t>
            </a:r>
            <a:r>
              <a:rPr lang="en-US" sz="1900" dirty="0" err="1">
                <a:latin typeface="+mn-lt"/>
                <a:ea typeface="+mn-ea"/>
                <a:cs typeface="+mn-cs"/>
              </a:rPr>
              <a:t>novej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sofistikovanej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technickej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kultúre</a:t>
            </a:r>
            <a:r>
              <a:rPr lang="en-US" sz="1900" dirty="0">
                <a:latin typeface="+mn-lt"/>
                <a:ea typeface="+mn-ea"/>
                <a:cs typeface="+mn-cs"/>
              </a:rPr>
              <a:t>?</a:t>
            </a:r>
          </a:p>
          <a:p>
            <a:pPr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latin typeface="+mn-lt"/>
                <a:ea typeface="+mn-ea"/>
                <a:cs typeface="+mn-cs"/>
              </a:rPr>
              <a:t>Môže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byť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šťastný</a:t>
            </a:r>
            <a:r>
              <a:rPr lang="en-US" sz="1900" dirty="0">
                <a:latin typeface="+mn-lt"/>
                <a:ea typeface="+mn-ea"/>
                <a:cs typeface="+mn-cs"/>
              </a:rPr>
              <a:t>?</a:t>
            </a:r>
          </a:p>
          <a:p>
            <a:pPr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latin typeface="+mn-lt"/>
              <a:ea typeface="+mn-ea"/>
              <a:cs typeface="+mn-cs"/>
            </a:endParaRPr>
          </a:p>
          <a:p>
            <a:pPr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latin typeface="+mn-lt"/>
                <a:ea typeface="+mn-ea"/>
                <a:cs typeface="+mn-cs"/>
              </a:rPr>
              <a:t>Problémom</a:t>
            </a:r>
            <a:r>
              <a:rPr lang="en-US" sz="1900" dirty="0">
                <a:latin typeface="+mn-lt"/>
                <a:ea typeface="+mn-ea"/>
                <a:cs typeface="+mn-cs"/>
              </a:rPr>
              <a:t> je </a:t>
            </a:r>
            <a:r>
              <a:rPr lang="en-US" sz="1900" dirty="0" err="1">
                <a:latin typeface="+mn-lt"/>
                <a:ea typeface="+mn-ea"/>
                <a:cs typeface="+mn-cs"/>
              </a:rPr>
              <a:t>protiprírodná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kultúra</a:t>
            </a:r>
            <a:r>
              <a:rPr lang="en-US" sz="1900" dirty="0">
                <a:latin typeface="+mn-lt"/>
                <a:ea typeface="+mn-ea"/>
                <a:cs typeface="+mn-cs"/>
              </a:rPr>
              <a:t> (</a:t>
            </a:r>
            <a:r>
              <a:rPr lang="en-US" sz="1900" dirty="0" err="1">
                <a:latin typeface="+mn-lt"/>
                <a:ea typeface="+mn-ea"/>
                <a:cs typeface="+mn-cs"/>
              </a:rPr>
              <a:t>proti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prírode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i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človeku</a:t>
            </a:r>
            <a:r>
              <a:rPr lang="en-US" sz="1900" dirty="0">
                <a:latin typeface="+mn-lt"/>
                <a:ea typeface="+mn-ea"/>
                <a:cs typeface="+mn-cs"/>
              </a:rPr>
              <a:t>)</a:t>
            </a:r>
          </a:p>
          <a:p>
            <a:pPr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latin typeface="+mn-lt"/>
                <a:ea typeface="+mn-ea"/>
                <a:cs typeface="+mn-cs"/>
              </a:rPr>
              <a:t>Riešenie</a:t>
            </a:r>
            <a:r>
              <a:rPr lang="en-US" sz="1900" dirty="0">
                <a:latin typeface="+mn-lt"/>
                <a:ea typeface="+mn-ea"/>
                <a:cs typeface="+mn-cs"/>
              </a:rPr>
              <a:t>: </a:t>
            </a:r>
            <a:r>
              <a:rPr lang="en-US" sz="1900" dirty="0" err="1">
                <a:latin typeface="+mn-lt"/>
                <a:ea typeface="+mn-ea"/>
                <a:cs typeface="+mn-cs"/>
              </a:rPr>
              <a:t>vytvorenie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novej</a:t>
            </a:r>
            <a:r>
              <a:rPr lang="en-US" sz="1900" dirty="0">
                <a:latin typeface="+mn-lt"/>
                <a:ea typeface="+mn-ea"/>
                <a:cs typeface="+mn-cs"/>
              </a:rPr>
              <a:t> – </a:t>
            </a:r>
            <a:r>
              <a:rPr lang="en-US" sz="1900" dirty="0" err="1">
                <a:latin typeface="+mn-lt"/>
                <a:ea typeface="+mn-ea"/>
                <a:cs typeface="+mn-cs"/>
              </a:rPr>
              <a:t>biofilnej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kultúry</a:t>
            </a:r>
            <a:endParaRPr lang="en-US" sz="19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437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6D4BC6-8291-67AF-0BB8-934DAFF1D3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Biocentrizmus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6829897-83CF-ACE4-7F25-96666798BA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/>
              <a:t>Prírodu</a:t>
            </a:r>
            <a:r>
              <a:rPr lang="cs-CZ" dirty="0"/>
              <a:t> chráníme, </a:t>
            </a:r>
            <a:r>
              <a:rPr lang="cs-CZ" dirty="0" err="1"/>
              <a:t>preto</a:t>
            </a:r>
            <a:r>
              <a:rPr lang="cs-CZ" dirty="0"/>
              <a:t>, že je, má hodnotu sama </a:t>
            </a:r>
            <a:r>
              <a:rPr lang="cs-CZ" dirty="0" err="1"/>
              <a:t>osebe</a:t>
            </a:r>
            <a:r>
              <a:rPr lang="cs-CZ" dirty="0"/>
              <a:t> (</a:t>
            </a:r>
            <a:r>
              <a:rPr lang="cs-CZ" dirty="0" err="1"/>
              <a:t>vnútornú</a:t>
            </a:r>
            <a:r>
              <a:rPr lang="cs-CZ" dirty="0"/>
              <a:t>)</a:t>
            </a:r>
          </a:p>
          <a:p>
            <a:r>
              <a:rPr lang="cs-CZ" dirty="0" err="1"/>
              <a:t>Prírodu</a:t>
            </a:r>
            <a:r>
              <a:rPr lang="cs-CZ" dirty="0"/>
              <a:t> a živé bytosti nevlastníme, nemáme právo </a:t>
            </a:r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ničiť</a:t>
            </a:r>
            <a:endParaRPr lang="cs-CZ" dirty="0"/>
          </a:p>
          <a:p>
            <a:endParaRPr lang="cs-CZ" dirty="0"/>
          </a:p>
          <a:p>
            <a:r>
              <a:rPr lang="cs-CZ" dirty="0"/>
              <a:t>BIOS- život</a:t>
            </a:r>
          </a:p>
        </p:txBody>
      </p:sp>
    </p:spTree>
    <p:extLst>
      <p:ext uri="{BB962C8B-B14F-4D97-AF65-F5344CB8AC3E}">
        <p14:creationId xmlns:p14="http://schemas.microsoft.com/office/powerpoint/2010/main" val="1693234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C0E86E-455E-4BDF-A31C-5894A12B3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dirty="0"/>
              <a:t>Doktor z Afriky… a jeho koncept úcty k životu</a:t>
            </a:r>
            <a:endParaRPr lang="sk-SK" dirty="0"/>
          </a:p>
        </p:txBody>
      </p:sp>
      <p:pic>
        <p:nvPicPr>
          <p:cNvPr id="5" name="Zástupný objekt pre obsah 4" descr="Obrázok, na ktorom je osoba, okno&#10;&#10;Automaticky generovaný popis">
            <a:extLst>
              <a:ext uri="{FF2B5EF4-FFF2-40B4-BE49-F238E27FC236}">
                <a16:creationId xmlns:a16="http://schemas.microsoft.com/office/drawing/2014/main" id="{8766ABD3-7A57-4E05-AF1A-D92FACC9B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71" y="1682536"/>
            <a:ext cx="7656705" cy="4411578"/>
          </a:xfr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7B1D4EE4-85DF-4D0C-95C3-D47370010FB1}"/>
              </a:ext>
            </a:extLst>
          </p:cNvPr>
          <p:cNvSpPr/>
          <p:nvPr/>
        </p:nvSpPr>
        <p:spPr>
          <a:xfrm>
            <a:off x="5401732" y="6663836"/>
            <a:ext cx="3554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http://e-obzor.cz/albert-schweitzer/</a:t>
            </a:r>
          </a:p>
        </p:txBody>
      </p:sp>
    </p:spTree>
    <p:extLst>
      <p:ext uri="{BB962C8B-B14F-4D97-AF65-F5344CB8AC3E}">
        <p14:creationId xmlns:p14="http://schemas.microsoft.com/office/powerpoint/2010/main" val="2505189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2587589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2FC0490-3ACB-42AD-8D62-5BE59489E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42" y="442271"/>
            <a:ext cx="8694540" cy="1485992"/>
          </a:xfrm>
        </p:spPr>
        <p:txBody>
          <a:bodyPr>
            <a:normAutofit/>
          </a:bodyPr>
          <a:lstStyle/>
          <a:p>
            <a:r>
              <a:rPr lang="sk-SK" sz="4000">
                <a:solidFill>
                  <a:srgbClr val="FFFFFF"/>
                </a:solidFill>
              </a:rPr>
              <a:t>Etika úcty k životu Alberta Schweitzera.</a:t>
            </a:r>
            <a:br>
              <a:rPr lang="sk-SK" sz="4000">
                <a:solidFill>
                  <a:srgbClr val="FFFFFF"/>
                </a:solidFill>
              </a:rPr>
            </a:br>
            <a:r>
              <a:rPr lang="sk-SK" sz="4000">
                <a:solidFill>
                  <a:srgbClr val="FFFFFF"/>
                </a:solidFill>
              </a:rPr>
              <a:t>Biocentrizmus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BD14183-7C63-4E0A-A4B8-935A899A4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042" y="2587589"/>
            <a:ext cx="8982586" cy="3957502"/>
          </a:xfrm>
        </p:spPr>
        <p:txBody>
          <a:bodyPr>
            <a:noAutofit/>
          </a:bodyPr>
          <a:lstStyle/>
          <a:p>
            <a:r>
              <a:rPr lang="sk-SK" sz="2400" b="1" dirty="0" err="1"/>
              <a:t>Já</a:t>
            </a:r>
            <a:r>
              <a:rPr lang="sk-SK" sz="2400" b="1" dirty="0"/>
              <a:t> sem život, </a:t>
            </a:r>
            <a:r>
              <a:rPr lang="sk-SK" sz="2400" b="1" dirty="0" err="1"/>
              <a:t>já</a:t>
            </a:r>
            <a:r>
              <a:rPr lang="sk-SK" sz="2400" b="1" dirty="0"/>
              <a:t> chci žít </a:t>
            </a:r>
            <a:r>
              <a:rPr lang="sk-SK" sz="2400" b="1" dirty="0" err="1"/>
              <a:t>uprostřed</a:t>
            </a:r>
            <a:r>
              <a:rPr lang="sk-SK" sz="2400" b="1" dirty="0"/>
              <a:t> života, </a:t>
            </a:r>
            <a:r>
              <a:rPr lang="sk-SK" sz="2400" b="1" dirty="0" err="1"/>
              <a:t>který</a:t>
            </a:r>
            <a:r>
              <a:rPr lang="sk-SK" sz="2400" b="1" dirty="0"/>
              <a:t> chce žít.</a:t>
            </a:r>
          </a:p>
          <a:p>
            <a:pPr marL="0" indent="0">
              <a:buNone/>
            </a:pPr>
            <a:r>
              <a:rPr lang="sk-SK" sz="2400" b="1" dirty="0"/>
              <a:t>(</a:t>
            </a:r>
            <a:r>
              <a:rPr lang="sk-SK" sz="2400" b="1" dirty="0" err="1"/>
              <a:t>všechny</a:t>
            </a:r>
            <a:r>
              <a:rPr lang="sk-SK" sz="2400" b="1" dirty="0"/>
              <a:t> formy života </a:t>
            </a:r>
            <a:r>
              <a:rPr lang="sk-SK" sz="2400" b="1" dirty="0" err="1"/>
              <a:t>jsou</a:t>
            </a:r>
            <a:r>
              <a:rPr lang="sk-SK" sz="2400" b="1" dirty="0"/>
              <a:t> si </a:t>
            </a:r>
            <a:r>
              <a:rPr lang="sk-SK" sz="2400" b="1" dirty="0" err="1"/>
              <a:t>rovny</a:t>
            </a:r>
            <a:r>
              <a:rPr lang="sk-SK" sz="2400" b="1" dirty="0"/>
              <a:t>)</a:t>
            </a:r>
          </a:p>
          <a:p>
            <a:r>
              <a:rPr lang="sk-SK" sz="2400" dirty="0"/>
              <a:t>Tuto </a:t>
            </a:r>
            <a:r>
              <a:rPr lang="sk-SK" sz="2400" dirty="0" err="1"/>
              <a:t>instinktivní</a:t>
            </a:r>
            <a:r>
              <a:rPr lang="sk-SK" sz="2400" dirty="0"/>
              <a:t> vôli k životu si ale musíme </a:t>
            </a:r>
            <a:r>
              <a:rPr lang="sk-SK" sz="2400" dirty="0" err="1"/>
              <a:t>uvědomit</a:t>
            </a:r>
            <a:r>
              <a:rPr lang="sk-SK" sz="2400" dirty="0"/>
              <a:t> a </a:t>
            </a:r>
            <a:r>
              <a:rPr lang="sk-SK" sz="2400" dirty="0" err="1"/>
              <a:t>ujasnit</a:t>
            </a:r>
            <a:r>
              <a:rPr lang="sk-SK" sz="2400" dirty="0"/>
              <a:t>. </a:t>
            </a:r>
            <a:r>
              <a:rPr lang="sk-SK" sz="2400" dirty="0" err="1"/>
              <a:t>Neboť</a:t>
            </a:r>
            <a:r>
              <a:rPr lang="sk-SK" sz="2400" dirty="0"/>
              <a:t> </a:t>
            </a:r>
            <a:r>
              <a:rPr lang="sk-SK" sz="2400" dirty="0" err="1"/>
              <a:t>přitakání</a:t>
            </a:r>
            <a:r>
              <a:rPr lang="sk-SK" sz="2400" dirty="0"/>
              <a:t> životu znamená </a:t>
            </a:r>
            <a:r>
              <a:rPr lang="sk-SK" sz="2400" dirty="0" err="1"/>
              <a:t>prohloubení</a:t>
            </a:r>
            <a:r>
              <a:rPr lang="sk-SK" sz="2400" dirty="0"/>
              <a:t>, </a:t>
            </a:r>
            <a:r>
              <a:rPr lang="sk-SK" sz="2400" dirty="0" err="1"/>
              <a:t>zvroucnění</a:t>
            </a:r>
            <a:r>
              <a:rPr lang="sk-SK" sz="2400" dirty="0"/>
              <a:t> a </a:t>
            </a:r>
            <a:r>
              <a:rPr lang="sk-SK" sz="2400" dirty="0" err="1"/>
              <a:t>vystupňování</a:t>
            </a:r>
            <a:r>
              <a:rPr lang="sk-SK" sz="2400" dirty="0"/>
              <a:t> v</a:t>
            </a:r>
            <a:r>
              <a:rPr lang="cs-CZ" sz="2400" dirty="0" err="1"/>
              <a:t>ůle</a:t>
            </a:r>
            <a:r>
              <a:rPr lang="cs-CZ" sz="2400" dirty="0"/>
              <a:t> k životu. Současně zažívá myslící člověk nutkání projevovat stejnou úctu  veškeré vůli k životu jako své vlastní. Dokáže se vcítit do jiného života a tím rozlišovat mezi dobrem a zlem.</a:t>
            </a:r>
          </a:p>
          <a:p>
            <a:endParaRPr lang="cs-CZ" sz="2400" dirty="0"/>
          </a:p>
          <a:p>
            <a:r>
              <a:rPr lang="cs-CZ" sz="2400" b="1" dirty="0"/>
              <a:t>Dobré</a:t>
            </a:r>
            <a:r>
              <a:rPr lang="cs-CZ" sz="2400" dirty="0"/>
              <a:t> je život udržovat, život podporovat, vývojeschopný život přivádět k jeho nejvyššímu zhodnocení. </a:t>
            </a:r>
          </a:p>
          <a:p>
            <a:r>
              <a:rPr lang="cs-CZ" sz="2400" b="1" dirty="0"/>
              <a:t>Zlé</a:t>
            </a:r>
            <a:r>
              <a:rPr lang="cs-CZ" sz="2400" dirty="0"/>
              <a:t> je život ničit, životu škodit, vývojeschopný život potlačovat. Toto je jedině myslitelný absolutní základ mravnosti.</a:t>
            </a:r>
          </a:p>
          <a:p>
            <a:r>
              <a:rPr lang="cs-CZ" sz="1050" dirty="0"/>
              <a:t>P. Lotar: Se života a díla Alberta Schweitzera. Primus, Praha, 1995, s. 46</a:t>
            </a:r>
            <a:endParaRPr lang="sk-SK" sz="1050" dirty="0"/>
          </a:p>
        </p:txBody>
      </p:sp>
    </p:spTree>
    <p:extLst>
      <p:ext uri="{BB962C8B-B14F-4D97-AF65-F5344CB8AC3E}">
        <p14:creationId xmlns:p14="http://schemas.microsoft.com/office/powerpoint/2010/main" val="3927228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CD8DB90-8FE6-4948-88DA-D18A69B49986}"/>
              </a:ext>
            </a:extLst>
          </p:cNvPr>
          <p:cNvSpPr txBox="1"/>
          <p:nvPr/>
        </p:nvSpPr>
        <p:spPr>
          <a:xfrm>
            <a:off x="1001949" y="3456030"/>
            <a:ext cx="8103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https://www.veganstore.cz/a/pocitadlo-clovekem-usmrcenych-porazenych-zvirat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60833AC-06A4-4030-8CED-AEF925643E14}"/>
              </a:ext>
            </a:extLst>
          </p:cNvPr>
          <p:cNvSpPr txBox="1"/>
          <p:nvPr/>
        </p:nvSpPr>
        <p:spPr>
          <a:xfrm>
            <a:off x="2067820" y="2784821"/>
            <a:ext cx="5944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https://www.careelite.de/en/online-live-kill-counter/</a:t>
            </a:r>
          </a:p>
        </p:txBody>
      </p:sp>
    </p:spTree>
    <p:extLst>
      <p:ext uri="{BB962C8B-B14F-4D97-AF65-F5344CB8AC3E}">
        <p14:creationId xmlns:p14="http://schemas.microsoft.com/office/powerpoint/2010/main" val="231013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755967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0080623" cy="7559675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EA010-0DF6-8EF8-3ACA-722F45C0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789" y="671971"/>
            <a:ext cx="3528219" cy="1489747"/>
          </a:xfrm>
        </p:spPr>
        <p:txBody>
          <a:bodyPr>
            <a:normAutofit/>
          </a:bodyPr>
          <a:lstStyle/>
          <a:p>
            <a:pPr algn="ctr"/>
            <a:r>
              <a:rPr 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Hlbinná ekológia (hlubinná)</a:t>
            </a:r>
          </a:p>
        </p:txBody>
      </p:sp>
      <p:pic>
        <p:nvPicPr>
          <p:cNvPr id="16" name="Picture 15" descr="Osamotená osoba stojí na vrchole kopca zahaleného hmlou">
            <a:extLst>
              <a:ext uri="{FF2B5EF4-FFF2-40B4-BE49-F238E27FC236}">
                <a16:creationId xmlns:a16="http://schemas.microsoft.com/office/drawing/2014/main" id="{D50FD93B-EEBB-1CFC-3381-69DF6E708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82" r="35617" b="-2"/>
          <a:stretch/>
        </p:blipFill>
        <p:spPr>
          <a:xfrm>
            <a:off x="2" y="1"/>
            <a:ext cx="3055689" cy="7559676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6EBD81-7E42-20E5-8E17-96F1045B4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1801" y="2367063"/>
            <a:ext cx="3150195" cy="4520639"/>
          </a:xfrm>
        </p:spPr>
        <p:txBody>
          <a:bodyPr>
            <a:normAutofit/>
          </a:bodyPr>
          <a:lstStyle/>
          <a:p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Shalow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povrchná, mělká</a:t>
            </a:r>
          </a:p>
          <a:p>
            <a:pPr>
              <a:buSzPct val="25000"/>
              <a:buFont typeface="StarSymbol"/>
              <a:buChar char="l"/>
            </a:pPr>
            <a:r>
              <a:rPr lang="sk-SK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Microsoft YaHei"/>
              </a:rPr>
              <a:t>väčšina ochranárov i  uvedomelých → boj proti znečisťovaniu prírody, ničeniu zdrojov; starostlivosť o zdravie človeka</a:t>
            </a:r>
            <a:endParaRPr lang="sk-SK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cs-CZ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Deep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hlboká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hlubinná</a:t>
            </a:r>
          </a:p>
          <a:p>
            <a:r>
              <a:rPr lang="sk-SK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Microsoft YaHei"/>
              </a:rPr>
              <a:t>prístup spájaný s hodnotami a vnútorným prežívaním →  nejde o  riešenie problémov, ale o to, aby nevznikali</a:t>
            </a:r>
            <a:endParaRPr lang="cs-CZ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cs-CZ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sk-SK" sz="1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Microsoft YaHei"/>
              </a:rPr>
              <a:t>„</a:t>
            </a:r>
            <a:r>
              <a:rPr lang="sk-SK" sz="18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Microsoft YaHei"/>
              </a:rPr>
              <a:t>Netřiďte</a:t>
            </a:r>
            <a:r>
              <a:rPr lang="sk-SK" sz="1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Microsoft YaHei"/>
              </a:rPr>
              <a:t> odpad – </a:t>
            </a:r>
            <a:r>
              <a:rPr lang="sk-SK" sz="18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Microsoft YaHei"/>
              </a:rPr>
              <a:t>raději</a:t>
            </a:r>
            <a:r>
              <a:rPr lang="sk-SK" sz="1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Microsoft YaHei"/>
              </a:rPr>
              <a:t> </a:t>
            </a:r>
            <a:r>
              <a:rPr lang="sk-SK" sz="18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Microsoft YaHei"/>
              </a:rPr>
              <a:t>žádný</a:t>
            </a:r>
            <a:r>
              <a:rPr lang="sk-SK" sz="1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Microsoft YaHei"/>
              </a:rPr>
              <a:t> neprodukujte.“</a:t>
            </a:r>
            <a:endParaRPr lang="sk-SK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cs-CZ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4" descr="http://www.martinus.sk/data/tovar/_l/9/l9932.jpg">
            <a:extLst>
              <a:ext uri="{FF2B5EF4-FFF2-40B4-BE49-F238E27FC236}">
                <a16:creationId xmlns:a16="http://schemas.microsoft.com/office/drawing/2014/main" id="{B1B50F29-92CD-9962-A6B7-904083AE8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0" r="21361" b="-1"/>
          <a:stretch/>
        </p:blipFill>
        <p:spPr bwMode="auto">
          <a:xfrm>
            <a:off x="7094526" y="10"/>
            <a:ext cx="2986099" cy="7559665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995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755967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61853" cy="7559673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One in a crowd">
            <a:extLst>
              <a:ext uri="{FF2B5EF4-FFF2-40B4-BE49-F238E27FC236}">
                <a16:creationId xmlns:a16="http://schemas.microsoft.com/office/drawing/2014/main" id="{B07BEC0B-6E10-426F-B7EF-64D440DD0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1" r="28581"/>
          <a:stretch/>
        </p:blipFill>
        <p:spPr>
          <a:xfrm>
            <a:off x="6588308" y="10"/>
            <a:ext cx="3492317" cy="7559665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0125" y="671971"/>
            <a:ext cx="5648183" cy="14582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/>
              <a:t>Cieľ: self realisation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206480" y="2397326"/>
            <a:ext cx="5387757" cy="430849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900" dirty="0">
                <a:latin typeface="+mn-lt"/>
                <a:ea typeface="+mn-ea"/>
                <a:cs typeface="+mn-cs"/>
              </a:rPr>
              <a:t>- </a:t>
            </a:r>
            <a:r>
              <a:rPr lang="en-US" sz="1900" dirty="0" err="1">
                <a:latin typeface="+mn-lt"/>
                <a:ea typeface="+mn-ea"/>
                <a:cs typeface="+mn-cs"/>
              </a:rPr>
              <a:t>proces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stále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sa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rozširujúceho</a:t>
            </a:r>
            <a:r>
              <a:rPr lang="en-US" sz="1900" dirty="0">
                <a:latin typeface="+mn-lt"/>
                <a:ea typeface="+mn-ea"/>
                <a:cs typeface="+mn-cs"/>
              </a:rPr>
              <a:t> Ja </a:t>
            </a:r>
          </a:p>
          <a:p>
            <a:pPr marL="0" indent="-228600" defTabSz="914400"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900" dirty="0">
                <a:latin typeface="+mn-lt"/>
                <a:ea typeface="+mn-ea"/>
                <a:cs typeface="+mn-cs"/>
              </a:rPr>
              <a:t>			→ </a:t>
            </a:r>
            <a:r>
              <a:rPr lang="en-US" sz="1900" dirty="0" err="1">
                <a:latin typeface="+mn-lt"/>
                <a:ea typeface="+mn-ea"/>
                <a:cs typeface="+mn-cs"/>
              </a:rPr>
              <a:t>rozšírenie</a:t>
            </a:r>
            <a:r>
              <a:rPr lang="en-US" sz="1900" dirty="0">
                <a:latin typeface="+mn-lt"/>
                <a:ea typeface="+mn-ea"/>
                <a:cs typeface="+mn-cs"/>
              </a:rPr>
              <a:t> Ja </a:t>
            </a:r>
            <a:r>
              <a:rPr lang="en-US" sz="1900" dirty="0" err="1">
                <a:latin typeface="+mn-lt"/>
                <a:ea typeface="+mn-ea"/>
                <a:cs typeface="+mn-cs"/>
              </a:rPr>
              <a:t>na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celé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živé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spoločenstvo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</a:p>
          <a:p>
            <a:pPr indent="-228600" defTabSz="914400"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900" dirty="0" err="1">
                <a:latin typeface="+mn-lt"/>
                <a:ea typeface="+mn-ea"/>
                <a:cs typeface="+mn-cs"/>
              </a:rPr>
              <a:t>prekonanie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odcudzenia</a:t>
            </a:r>
            <a:r>
              <a:rPr lang="en-US" sz="1900" dirty="0">
                <a:latin typeface="+mn-lt"/>
                <a:ea typeface="+mn-ea"/>
                <a:cs typeface="+mn-cs"/>
              </a:rPr>
              <a:t>  </a:t>
            </a:r>
            <a:r>
              <a:rPr lang="en-US" sz="1900" dirty="0" err="1">
                <a:latin typeface="+mn-lt"/>
                <a:ea typeface="+mn-ea"/>
                <a:cs typeface="+mn-cs"/>
              </a:rPr>
              <a:t>sa</a:t>
            </a:r>
            <a:r>
              <a:rPr lang="en-US" sz="1900" dirty="0">
                <a:latin typeface="+mn-lt"/>
                <a:ea typeface="+mn-ea"/>
                <a:cs typeface="+mn-cs"/>
              </a:rPr>
              <a:t> od  </a:t>
            </a:r>
            <a:r>
              <a:rPr lang="en-US" sz="1900" dirty="0" err="1">
                <a:latin typeface="+mn-lt"/>
                <a:ea typeface="+mn-ea"/>
                <a:cs typeface="+mn-cs"/>
              </a:rPr>
              <a:t>prírody</a:t>
            </a:r>
            <a:endParaRPr lang="en-US" sz="1900" dirty="0">
              <a:latin typeface="+mn-lt"/>
              <a:ea typeface="+mn-ea"/>
              <a:cs typeface="+mn-cs"/>
            </a:endParaRPr>
          </a:p>
          <a:p>
            <a:pPr indent="-228600" defTabSz="914400"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900" dirty="0" err="1">
                <a:latin typeface="+mn-lt"/>
                <a:ea typeface="+mn-ea"/>
                <a:cs typeface="+mn-cs"/>
              </a:rPr>
              <a:t>stotožnenie</a:t>
            </a:r>
            <a:r>
              <a:rPr lang="en-US" sz="1900" dirty="0">
                <a:latin typeface="+mn-lt"/>
                <a:ea typeface="+mn-ea"/>
                <a:cs typeface="+mn-cs"/>
              </a:rPr>
              <a:t>  </a:t>
            </a:r>
            <a:r>
              <a:rPr lang="en-US" sz="1900" dirty="0" err="1">
                <a:latin typeface="+mn-lt"/>
                <a:ea typeface="+mn-ea"/>
                <a:cs typeface="+mn-cs"/>
              </a:rPr>
              <a:t>vlastných</a:t>
            </a:r>
            <a:r>
              <a:rPr lang="en-US" sz="1900" dirty="0">
                <a:latin typeface="+mn-lt"/>
                <a:ea typeface="+mn-ea"/>
                <a:cs typeface="+mn-cs"/>
              </a:rPr>
              <a:t>  </a:t>
            </a:r>
            <a:r>
              <a:rPr lang="en-US" sz="1900" dirty="0" err="1">
                <a:latin typeface="+mn-lt"/>
                <a:ea typeface="+mn-ea"/>
                <a:cs typeface="+mn-cs"/>
              </a:rPr>
              <a:t>záujmov</a:t>
            </a:r>
            <a:r>
              <a:rPr lang="en-US" sz="1900" dirty="0">
                <a:latin typeface="+mn-lt"/>
                <a:ea typeface="+mn-ea"/>
                <a:cs typeface="+mn-cs"/>
              </a:rPr>
              <a:t> so </a:t>
            </a:r>
            <a:r>
              <a:rPr lang="en-US" sz="1900" dirty="0" err="1">
                <a:latin typeface="+mn-lt"/>
                <a:ea typeface="+mn-ea"/>
                <a:cs typeface="+mn-cs"/>
              </a:rPr>
              <a:t>záujmami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živého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celku</a:t>
            </a:r>
            <a:endParaRPr lang="en-US" sz="1900" dirty="0">
              <a:latin typeface="+mn-lt"/>
              <a:ea typeface="+mn-ea"/>
              <a:cs typeface="+mn-cs"/>
            </a:endParaRPr>
          </a:p>
          <a:p>
            <a:pPr indent="-228600" defTabSz="914400"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sz="1900" dirty="0">
              <a:latin typeface="+mn-lt"/>
              <a:ea typeface="+mn-ea"/>
              <a:cs typeface="+mn-cs"/>
            </a:endParaRPr>
          </a:p>
          <a:p>
            <a:pPr indent="-228600" defTabSz="914400"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900" dirty="0" err="1">
                <a:latin typeface="+mn-lt"/>
                <a:ea typeface="+mn-ea"/>
                <a:cs typeface="+mn-cs"/>
              </a:rPr>
              <a:t>rozvoj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sveta</a:t>
            </a:r>
            <a:r>
              <a:rPr lang="en-US" sz="1900" dirty="0">
                <a:latin typeface="+mn-lt"/>
                <a:ea typeface="+mn-ea"/>
                <a:cs typeface="+mn-cs"/>
              </a:rPr>
              <a:t> je </a:t>
            </a:r>
            <a:r>
              <a:rPr lang="en-US" sz="1900" dirty="0" err="1">
                <a:latin typeface="+mn-lt"/>
                <a:ea typeface="+mn-ea"/>
                <a:cs typeface="+mn-cs"/>
              </a:rPr>
              <a:t>zlučiteľný</a:t>
            </a:r>
            <a:r>
              <a:rPr lang="en-US" sz="1900" dirty="0">
                <a:latin typeface="+mn-lt"/>
                <a:ea typeface="+mn-ea"/>
                <a:cs typeface="+mn-cs"/>
              </a:rPr>
              <a:t> s </a:t>
            </a:r>
            <a:r>
              <a:rPr lang="en-US" sz="1900" dirty="0" err="1">
                <a:latin typeface="+mn-lt"/>
                <a:ea typeface="+mn-ea"/>
                <a:cs typeface="+mn-cs"/>
              </a:rPr>
              <a:t>udržaním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prírody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</a:p>
          <a:p>
            <a:pPr indent="-228600" defTabSz="914400"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900" dirty="0">
                <a:latin typeface="+mn-lt"/>
                <a:ea typeface="+mn-ea"/>
                <a:cs typeface="+mn-cs"/>
              </a:rPr>
              <a:t>-  </a:t>
            </a:r>
            <a:r>
              <a:rPr lang="en-US" sz="1900" dirty="0" err="1">
                <a:latin typeface="+mn-lt"/>
                <a:ea typeface="+mn-ea"/>
                <a:cs typeface="+mn-cs"/>
              </a:rPr>
              <a:t>podmienkou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znižovanie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ľudskej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populácie</a:t>
            </a:r>
            <a:r>
              <a:rPr lang="en-US" sz="1900" dirty="0">
                <a:latin typeface="+mn-lt"/>
                <a:ea typeface="+mn-ea"/>
                <a:cs typeface="+mn-cs"/>
              </a:rPr>
              <a:t> - </a:t>
            </a:r>
            <a:r>
              <a:rPr lang="en-US" sz="1900" dirty="0" err="1">
                <a:latin typeface="+mn-lt"/>
                <a:ea typeface="+mn-ea"/>
                <a:cs typeface="+mn-cs"/>
              </a:rPr>
              <a:t>hlavne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na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západe</a:t>
            </a:r>
            <a:endParaRPr lang="en-US" sz="1900" dirty="0">
              <a:latin typeface="+mn-lt"/>
              <a:ea typeface="+mn-ea"/>
              <a:cs typeface="+mn-cs"/>
            </a:endParaRPr>
          </a:p>
          <a:p>
            <a:pPr indent="-228600" defTabSz="914400"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900" dirty="0" err="1">
                <a:latin typeface="+mn-lt"/>
                <a:ea typeface="+mn-ea"/>
                <a:cs typeface="+mn-cs"/>
              </a:rPr>
              <a:t>Znižovanie</a:t>
            </a:r>
            <a:r>
              <a:rPr lang="en-US" sz="1900" dirty="0">
                <a:latin typeface="+mn-lt"/>
                <a:ea typeface="+mn-ea"/>
                <a:cs typeface="+mn-cs"/>
              </a:rPr>
              <a:t> HDP</a:t>
            </a:r>
          </a:p>
          <a:p>
            <a:pPr indent="-228600" defTabSz="914400"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sz="1900" dirty="0">
              <a:latin typeface="+mn-lt"/>
              <a:ea typeface="+mn-ea"/>
              <a:cs typeface="+mn-cs"/>
            </a:endParaRPr>
          </a:p>
          <a:p>
            <a:pPr indent="-228600" defTabSz="914400"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900" dirty="0" err="1">
                <a:latin typeface="+mn-lt"/>
                <a:ea typeface="+mn-ea"/>
                <a:cs typeface="+mn-cs"/>
              </a:rPr>
              <a:t>prax</a:t>
            </a:r>
            <a:r>
              <a:rPr lang="en-US" sz="1900" dirty="0">
                <a:latin typeface="+mn-lt"/>
                <a:ea typeface="+mn-ea"/>
                <a:cs typeface="+mn-cs"/>
              </a:rPr>
              <a:t>:  </a:t>
            </a:r>
            <a:r>
              <a:rPr lang="en-US" sz="1900" dirty="0" err="1">
                <a:latin typeface="+mn-lt"/>
                <a:ea typeface="+mn-ea"/>
                <a:cs typeface="+mn-cs"/>
              </a:rPr>
              <a:t>život</a:t>
            </a:r>
            <a:r>
              <a:rPr lang="en-US" sz="1900" dirty="0">
                <a:latin typeface="+mn-lt"/>
                <a:ea typeface="+mn-ea"/>
                <a:cs typeface="+mn-cs"/>
              </a:rPr>
              <a:t> v </a:t>
            </a:r>
            <a:r>
              <a:rPr lang="en-US" sz="1900" dirty="0" err="1">
                <a:latin typeface="+mn-lt"/>
                <a:ea typeface="+mn-ea"/>
                <a:cs typeface="+mn-cs"/>
              </a:rPr>
              <a:t>tzv</a:t>
            </a:r>
            <a:r>
              <a:rPr lang="en-US" sz="1900" dirty="0">
                <a:latin typeface="+mn-lt"/>
                <a:ea typeface="+mn-ea"/>
                <a:cs typeface="+mn-cs"/>
              </a:rPr>
              <a:t>. </a:t>
            </a:r>
            <a:r>
              <a:rPr lang="en-US" sz="1900" dirty="0" err="1">
                <a:latin typeface="+mn-lt"/>
                <a:ea typeface="+mn-ea"/>
                <a:cs typeface="+mn-cs"/>
              </a:rPr>
              <a:t>dobrovoľnej</a:t>
            </a:r>
            <a:r>
              <a:rPr lang="en-US" sz="1900" dirty="0"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latin typeface="+mn-lt"/>
                <a:ea typeface="+mn-ea"/>
                <a:cs typeface="+mn-cs"/>
              </a:rPr>
              <a:t>skromnosti</a:t>
            </a:r>
            <a:r>
              <a:rPr lang="en-US" sz="1900" dirty="0">
                <a:latin typeface="+mn-lt"/>
                <a:ea typeface="+mn-ea"/>
                <a:cs typeface="+mn-cs"/>
              </a:rPr>
              <a:t> (Hana </a:t>
            </a:r>
            <a:r>
              <a:rPr lang="en-US" sz="1900" dirty="0" err="1">
                <a:latin typeface="+mn-lt"/>
                <a:ea typeface="+mn-ea"/>
                <a:cs typeface="+mn-cs"/>
              </a:rPr>
              <a:t>Librová</a:t>
            </a:r>
            <a:r>
              <a:rPr lang="en-US" sz="1900" dirty="0">
                <a:latin typeface="+mn-lt"/>
                <a:ea typeface="+mn-ea"/>
                <a:cs typeface="+mn-cs"/>
              </a:rPr>
              <a:t>, Brno)</a:t>
            </a:r>
          </a:p>
          <a:p>
            <a:pPr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977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755967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B4D578A-F2C4-4EA9-A811-B48E66D63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45977"/>
            <a:ext cx="10080625" cy="2121221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C230BF-D697-EF8A-EE2E-C9C52A6B3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709" y="5819680"/>
            <a:ext cx="8026724" cy="81558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r>
              <a:rPr lang="cs-CZ" sz="3500" dirty="0"/>
              <a:t>Hana Librová: </a:t>
            </a:r>
            <a:br>
              <a:rPr lang="cs-CZ" sz="3500" dirty="0"/>
            </a:br>
            <a:r>
              <a:rPr lang="cs-CZ" sz="3500" dirty="0"/>
              <a:t>o zelených komunitách v Čechách a na Moravě</a:t>
            </a:r>
            <a:endParaRPr lang="en-US" sz="35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72618F2-88C6-62B6-F376-164380C4667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85917" y="6635263"/>
            <a:ext cx="6107036" cy="371435"/>
          </a:xfr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spcBef>
                <a:spcPts val="1000"/>
              </a:spcBef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pic>
        <p:nvPicPr>
          <p:cNvPr id="5" name="Obrázek 4" descr="Obsah obrázku text, plakát, menu, jídlo&#10;&#10;Popis byl vytvořen automaticky">
            <a:extLst>
              <a:ext uri="{FF2B5EF4-FFF2-40B4-BE49-F238E27FC236}">
                <a16:creationId xmlns:a16="http://schemas.microsoft.com/office/drawing/2014/main" id="{69386E92-8E35-1AC9-19FF-980560D1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13" y="1362756"/>
            <a:ext cx="2351409" cy="3221430"/>
          </a:xfrm>
          <a:prstGeom prst="rect">
            <a:avLst/>
          </a:prstGeom>
        </p:spPr>
      </p:pic>
      <p:pic>
        <p:nvPicPr>
          <p:cNvPr id="7" name="Obrázek 6" descr="Obsah obrázku text, taška, doplňky, plakát&#10;&#10;Popis byl vytvořen automaticky">
            <a:extLst>
              <a:ext uri="{FF2B5EF4-FFF2-40B4-BE49-F238E27FC236}">
                <a16:creationId xmlns:a16="http://schemas.microsoft.com/office/drawing/2014/main" id="{4577B78B-A29E-36E3-025C-7D33F3741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938" y="1435650"/>
            <a:ext cx="2351408" cy="3075641"/>
          </a:xfrm>
          <a:prstGeom prst="rect">
            <a:avLst/>
          </a:prstGeom>
        </p:spPr>
      </p:pic>
      <p:pic>
        <p:nvPicPr>
          <p:cNvPr id="9" name="Obrázek 8" descr="Obsah obrázku snímek obrazovky, Obdélník, plakát, text&#10;&#10;Popis byl vytvořen automaticky">
            <a:extLst>
              <a:ext uri="{FF2B5EF4-FFF2-40B4-BE49-F238E27FC236}">
                <a16:creationId xmlns:a16="http://schemas.microsoft.com/office/drawing/2014/main" id="{08475DB4-F258-615B-DEDE-B89369C31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362" y="1503840"/>
            <a:ext cx="2351409" cy="293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96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8" name="Rectangle 19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755967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10080622" cy="175349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ectangle 19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709920" cy="1753498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09915" y="-1"/>
            <a:ext cx="3370707" cy="1753498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9801" y="-1"/>
            <a:ext cx="9700820" cy="176087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CustomShape 1"/>
          <p:cNvSpPr/>
          <p:nvPr/>
        </p:nvSpPr>
        <p:spPr>
          <a:xfrm>
            <a:off x="1134069" y="324673"/>
            <a:ext cx="8182199" cy="1139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Antropocentrizmus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1134069" y="2555382"/>
            <a:ext cx="8040052" cy="4060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3200" dirty="0"/>
              <a:t> </a:t>
            </a:r>
            <a:endParaRPr lang="cs-CZ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cs-CZ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cs-CZ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cs-CZ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3200" dirty="0" err="1"/>
              <a:t>zdôvodnenie</a:t>
            </a:r>
            <a:r>
              <a:rPr lang="en-US" sz="3200" dirty="0"/>
              <a:t> </a:t>
            </a:r>
            <a:r>
              <a:rPr lang="en-US" sz="3200" dirty="0" err="1"/>
              <a:t>potreby</a:t>
            </a:r>
            <a:r>
              <a:rPr lang="en-US" sz="3200" dirty="0"/>
              <a:t> </a:t>
            </a:r>
            <a:r>
              <a:rPr lang="en-US" sz="3200" dirty="0" err="1"/>
              <a:t>ochrany</a:t>
            </a:r>
            <a:r>
              <a:rPr lang="en-US" sz="3200" dirty="0"/>
              <a:t> </a:t>
            </a:r>
            <a:r>
              <a:rPr lang="en-US" sz="3200" dirty="0" err="1"/>
              <a:t>prírody</a:t>
            </a:r>
            <a:r>
              <a:rPr lang="en-US" sz="3200" dirty="0"/>
              <a:t>  s </a:t>
            </a:r>
            <a:r>
              <a:rPr lang="en-US" sz="3200" dirty="0" err="1"/>
              <a:t>odkazom</a:t>
            </a:r>
            <a:r>
              <a:rPr lang="en-US" sz="3200" dirty="0"/>
              <a:t> </a:t>
            </a:r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ľudské</a:t>
            </a:r>
            <a:r>
              <a:rPr lang="en-US" sz="3200" dirty="0"/>
              <a:t>  </a:t>
            </a:r>
            <a:r>
              <a:rPr lang="en-US" sz="3200" dirty="0" err="1"/>
              <a:t>potreby</a:t>
            </a:r>
            <a:r>
              <a:rPr lang="en-US" sz="3200" dirty="0"/>
              <a:t> a </a:t>
            </a:r>
            <a:r>
              <a:rPr lang="en-US" sz="3200" dirty="0" err="1"/>
              <a:t>záujmy</a:t>
            </a:r>
            <a:r>
              <a:rPr lang="en-US" sz="3200" dirty="0"/>
              <a:t> 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1" dirty="0" err="1"/>
              <a:t>Přírodu</a:t>
            </a:r>
            <a:r>
              <a:rPr lang="en-US" sz="3200" i="1" dirty="0"/>
              <a:t> je </a:t>
            </a:r>
            <a:r>
              <a:rPr lang="en-US" sz="3200" i="1" dirty="0" err="1"/>
              <a:t>třeba</a:t>
            </a:r>
            <a:r>
              <a:rPr lang="en-US" sz="3200" i="1" dirty="0"/>
              <a:t> </a:t>
            </a:r>
            <a:r>
              <a:rPr lang="en-US" sz="3200" i="1" dirty="0" err="1"/>
              <a:t>chránit</a:t>
            </a:r>
            <a:r>
              <a:rPr lang="en-US" sz="3200" i="1" dirty="0"/>
              <a:t>, </a:t>
            </a:r>
            <a:r>
              <a:rPr lang="en-US" sz="3200" i="1" dirty="0" err="1"/>
              <a:t>protože</a:t>
            </a:r>
            <a:r>
              <a:rPr lang="en-US" sz="3200" i="1" dirty="0"/>
              <a:t> ji </a:t>
            </a:r>
            <a:r>
              <a:rPr lang="en-US" sz="3200" i="1" dirty="0" err="1"/>
              <a:t>lidé</a:t>
            </a:r>
            <a:r>
              <a:rPr lang="en-US" sz="3200" i="1" dirty="0"/>
              <a:t> </a:t>
            </a:r>
            <a:r>
              <a:rPr lang="en-US" sz="3200" i="1" dirty="0" err="1"/>
              <a:t>aktuálně</a:t>
            </a:r>
            <a:r>
              <a:rPr lang="en-US" sz="3200" i="1" dirty="0"/>
              <a:t> </a:t>
            </a:r>
            <a:r>
              <a:rPr lang="en-US" sz="3200" i="1" dirty="0" err="1"/>
              <a:t>i</a:t>
            </a:r>
            <a:r>
              <a:rPr lang="en-US" sz="3200" i="1" dirty="0"/>
              <a:t> </a:t>
            </a:r>
            <a:r>
              <a:rPr lang="en-US" sz="3200" i="1" dirty="0" err="1"/>
              <a:t>potenciálně</a:t>
            </a:r>
            <a:r>
              <a:rPr lang="en-US" sz="3200" i="1" dirty="0"/>
              <a:t> </a:t>
            </a:r>
            <a:r>
              <a:rPr lang="en-US" sz="3200" i="1" dirty="0" err="1"/>
              <a:t>potřebují</a:t>
            </a:r>
            <a:r>
              <a:rPr lang="en-US" sz="3200" i="1" dirty="0"/>
              <a:t> pro </a:t>
            </a:r>
            <a:r>
              <a:rPr lang="en-US" sz="3200" i="1" dirty="0" err="1"/>
              <a:t>život</a:t>
            </a:r>
            <a:r>
              <a:rPr lang="en-US" sz="3200" i="1" dirty="0"/>
              <a:t>, je </a:t>
            </a:r>
            <a:r>
              <a:rPr lang="en-US" sz="3200" i="1" dirty="0" err="1"/>
              <a:t>tedy</a:t>
            </a:r>
            <a:r>
              <a:rPr lang="en-US" sz="3200" i="1" dirty="0"/>
              <a:t> </a:t>
            </a:r>
            <a:r>
              <a:rPr lang="en-US" sz="3200" i="1" dirty="0" err="1"/>
              <a:t>chápána</a:t>
            </a:r>
            <a:r>
              <a:rPr lang="en-US" sz="3200" i="1" dirty="0"/>
              <a:t> </a:t>
            </a:r>
            <a:r>
              <a:rPr lang="en-US" sz="3200" i="1" dirty="0" err="1"/>
              <a:t>především</a:t>
            </a:r>
            <a:r>
              <a:rPr lang="en-US" sz="3200" i="1" dirty="0"/>
              <a:t> </a:t>
            </a:r>
            <a:r>
              <a:rPr lang="en-US" sz="3200" i="1" dirty="0" err="1"/>
              <a:t>jako</a:t>
            </a:r>
            <a:r>
              <a:rPr lang="en-US" sz="3200" i="1" dirty="0"/>
              <a:t> </a:t>
            </a:r>
            <a:r>
              <a:rPr lang="en-US" sz="3200" i="1" dirty="0" err="1"/>
              <a:t>užitečná</a:t>
            </a:r>
            <a:r>
              <a:rPr lang="en-US" sz="3200" i="1" dirty="0"/>
              <a:t> pro </a:t>
            </a:r>
            <a:r>
              <a:rPr lang="en-US" sz="3200" i="1" dirty="0" err="1"/>
              <a:t>člověka</a:t>
            </a:r>
            <a:r>
              <a:rPr lang="en-US" sz="3200" i="1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200" i="1" dirty="0"/>
              <a:t>„</a:t>
            </a:r>
            <a:r>
              <a:rPr lang="en-US" sz="3200" i="1" dirty="0"/>
              <a:t>Je </a:t>
            </a:r>
            <a:r>
              <a:rPr lang="en-US" sz="3200" i="1" dirty="0" err="1"/>
              <a:t>třeba</a:t>
            </a:r>
            <a:r>
              <a:rPr lang="en-US" sz="3200" i="1" dirty="0"/>
              <a:t> o </a:t>
            </a:r>
            <a:r>
              <a:rPr lang="en-US" sz="3200" i="1" dirty="0" err="1"/>
              <a:t>přírodu</a:t>
            </a:r>
            <a:r>
              <a:rPr lang="en-US" sz="3200" i="1" dirty="0"/>
              <a:t> </a:t>
            </a:r>
            <a:r>
              <a:rPr lang="en-US" sz="3200" i="1" dirty="0" err="1"/>
              <a:t>pečovat</a:t>
            </a:r>
            <a:r>
              <a:rPr lang="en-US" sz="3200" i="1" dirty="0"/>
              <a:t>, </a:t>
            </a:r>
            <a:r>
              <a:rPr lang="en-US" sz="3200" i="1" dirty="0" err="1"/>
              <a:t>protože</a:t>
            </a:r>
            <a:r>
              <a:rPr lang="en-US" sz="3200" i="1" dirty="0"/>
              <a:t> ji </a:t>
            </a:r>
            <a:r>
              <a:rPr lang="en-US" sz="3200" i="1" dirty="0" err="1"/>
              <a:t>potřebujeme</a:t>
            </a:r>
            <a:r>
              <a:rPr lang="en-US" sz="3200" i="1" dirty="0"/>
              <a:t>.</a:t>
            </a:r>
            <a:r>
              <a:rPr lang="cs-CZ" sz="3200" i="1" dirty="0"/>
              <a:t>“ (Jemelka, P. 2021)</a:t>
            </a:r>
            <a:endParaRPr lang="en-US" sz="3200" i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2587589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042" y="442271"/>
            <a:ext cx="8694540" cy="14859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Príklad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</a:t>
            </a:r>
            <a:br>
              <a:rPr lang="cs-CZ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Etika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zodpovednosti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Hansa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Jonasa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693042" y="2851455"/>
            <a:ext cx="8694540" cy="395750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100">
                <a:latin typeface="+mn-lt"/>
                <a:ea typeface="+mn-ea"/>
                <a:cs typeface="+mn-cs"/>
              </a:rPr>
              <a:t>- jedná za záujmy toho, čo ešte neexistuje:  </a:t>
            </a:r>
          </a:p>
          <a:p>
            <a:pPr marL="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i="1">
                <a:latin typeface="+mn-lt"/>
                <a:ea typeface="+mn-ea"/>
                <a:cs typeface="+mn-cs"/>
              </a:rPr>
              <a:t>Jednej tak, aby tvé skutky byly slučitelné s trvalou přítomností </a:t>
            </a:r>
          </a:p>
          <a:p>
            <a:pPr marL="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i="1">
                <a:latin typeface="+mn-lt"/>
                <a:ea typeface="+mn-ea"/>
                <a:cs typeface="+mn-cs"/>
              </a:rPr>
              <a:t>skutečného lidského života na Zemi! </a:t>
            </a:r>
          </a:p>
          <a:p>
            <a:pPr marL="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i="1">
                <a:latin typeface="+mn-lt"/>
                <a:ea typeface="+mn-ea"/>
                <a:cs typeface="+mn-cs"/>
              </a:rPr>
              <a:t>Jednej tak, aby důsledky tvé činnosti nepůsobily ničivě na </a:t>
            </a:r>
          </a:p>
          <a:p>
            <a:pPr marL="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i="1">
                <a:latin typeface="+mn-lt"/>
                <a:ea typeface="+mn-ea"/>
                <a:cs typeface="+mn-cs"/>
              </a:rPr>
              <a:t>budoucí možnost takového života! </a:t>
            </a:r>
          </a:p>
          <a:p>
            <a:pPr marL="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i="1">
                <a:latin typeface="+mn-lt"/>
                <a:ea typeface="+mn-ea"/>
                <a:cs typeface="+mn-cs"/>
              </a:rPr>
              <a:t>Neohrožuj podmínky neomezeného trvání lidstva na Zemi!</a:t>
            </a:r>
            <a:endParaRPr lang="en-US" sz="2100">
              <a:latin typeface="+mn-lt"/>
              <a:ea typeface="+mn-ea"/>
              <a:cs typeface="+mn-cs"/>
            </a:endParaRPr>
          </a:p>
          <a:p>
            <a:pPr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051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6" name="Rectangle 1045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755967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CustomShape 1"/>
          <p:cNvSpPr/>
          <p:nvPr/>
        </p:nvSpPr>
        <p:spPr>
          <a:xfrm>
            <a:off x="4627315" y="539591"/>
            <a:ext cx="4758280" cy="18381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026" name="Picture 2" descr="Princip odpovědnosti, OIKOYMENH">
            <a:extLst>
              <a:ext uri="{FF2B5EF4-FFF2-40B4-BE49-F238E27FC236}">
                <a16:creationId xmlns:a16="http://schemas.microsoft.com/office/drawing/2014/main" id="{1F9CF142-1141-4278-95A5-9EA16F966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9" r="9939"/>
          <a:stretch/>
        </p:blipFill>
        <p:spPr bwMode="auto">
          <a:xfrm>
            <a:off x="695029" y="1012630"/>
            <a:ext cx="3185724" cy="505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" name="CustomShape 2"/>
          <p:cNvSpPr/>
          <p:nvPr/>
        </p:nvSpPr>
        <p:spPr>
          <a:xfrm>
            <a:off x="4627315" y="539591"/>
            <a:ext cx="5175904" cy="35246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800" i="1" dirty="0"/>
              <a:t>Pokus o </a:t>
            </a:r>
            <a:r>
              <a:rPr lang="en-US" sz="2800" i="1" dirty="0" err="1"/>
              <a:t>etiku</a:t>
            </a:r>
            <a:r>
              <a:rPr lang="en-US" sz="2800" i="1" dirty="0"/>
              <a:t> pre </a:t>
            </a:r>
            <a:r>
              <a:rPr lang="en-US" sz="2800" i="1" dirty="0" err="1"/>
              <a:t>technologickú</a:t>
            </a:r>
            <a:r>
              <a:rPr lang="en-US" sz="2800" i="1" dirty="0"/>
              <a:t> </a:t>
            </a:r>
            <a:r>
              <a:rPr lang="en-US" sz="2800" i="1" dirty="0" err="1"/>
              <a:t>civilizáciu</a:t>
            </a: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800" dirty="0" err="1"/>
              <a:t>Usiluje</a:t>
            </a:r>
            <a:r>
              <a:rPr lang="en-US" sz="2800" dirty="0"/>
              <a:t> o </a:t>
            </a:r>
            <a:r>
              <a:rPr lang="en-US" sz="2800" dirty="0" err="1"/>
              <a:t>hlbšie</a:t>
            </a:r>
            <a:r>
              <a:rPr lang="en-US" sz="2800" dirty="0"/>
              <a:t> </a:t>
            </a:r>
            <a:r>
              <a:rPr lang="en-US" sz="2800" dirty="0" err="1"/>
              <a:t>ontologické</a:t>
            </a:r>
            <a:r>
              <a:rPr lang="en-US" sz="2800" dirty="0"/>
              <a:t> </a:t>
            </a:r>
            <a:r>
              <a:rPr lang="en-US" sz="2800" dirty="0" err="1"/>
              <a:t>zakotvenie</a:t>
            </a:r>
            <a:r>
              <a:rPr lang="en-US" sz="2800" dirty="0"/>
              <a:t> </a:t>
            </a:r>
            <a:r>
              <a:rPr lang="en-US" sz="2800" dirty="0" err="1"/>
              <a:t>slobody</a:t>
            </a:r>
            <a:r>
              <a:rPr lang="en-US" sz="2800" dirty="0"/>
              <a:t> a </a:t>
            </a:r>
            <a:r>
              <a:rPr lang="en-US" sz="2800" dirty="0" err="1"/>
              <a:t>života</a:t>
            </a:r>
            <a:r>
              <a:rPr lang="en-US" sz="2800" dirty="0"/>
              <a:t> - v </a:t>
            </a:r>
            <a:r>
              <a:rPr lang="en-US" sz="2800" dirty="0" err="1"/>
              <a:t>prírode</a:t>
            </a:r>
            <a:endParaRPr lang="en-US" sz="28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800" b="1" dirty="0"/>
              <a:t>3 </a:t>
            </a:r>
            <a:r>
              <a:rPr lang="en-US" sz="2800" b="1" dirty="0" err="1"/>
              <a:t>zdroje</a:t>
            </a:r>
            <a:r>
              <a:rPr lang="en-US" sz="2800" b="1" dirty="0"/>
              <a:t> </a:t>
            </a:r>
            <a:r>
              <a:rPr lang="en-US" sz="2800" b="1" dirty="0" err="1"/>
              <a:t>zodpovednosti</a:t>
            </a:r>
            <a:r>
              <a:rPr lang="en-US" sz="2800" b="1" dirty="0"/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25000"/>
            </a:pPr>
            <a:r>
              <a:rPr lang="en-US" sz="2800" dirty="0" err="1"/>
              <a:t>Bytia</a:t>
            </a:r>
            <a:r>
              <a:rPr lang="en-US" sz="2800" dirty="0"/>
              <a:t> „</a:t>
            </a:r>
            <a:r>
              <a:rPr lang="en-US" sz="2800" dirty="0" err="1"/>
              <a:t>vo</a:t>
            </a:r>
            <a:r>
              <a:rPr lang="en-US" sz="2800" dirty="0"/>
              <a:t> </a:t>
            </a:r>
            <a:r>
              <a:rPr lang="en-US" sz="2800" dirty="0" err="1"/>
              <a:t>svete</a:t>
            </a:r>
            <a:r>
              <a:rPr lang="en-US" sz="2800" dirty="0"/>
              <a:t>“  - </a:t>
            </a:r>
            <a:r>
              <a:rPr lang="en-US" sz="2800" dirty="0" err="1"/>
              <a:t>ako</a:t>
            </a:r>
            <a:r>
              <a:rPr lang="en-US" sz="2800" dirty="0"/>
              <a:t> </a:t>
            </a:r>
            <a:r>
              <a:rPr lang="en-US" sz="2800" dirty="0" err="1"/>
              <a:t>starosti</a:t>
            </a:r>
            <a:r>
              <a:rPr lang="en-US" sz="2800" dirty="0"/>
              <a:t> (Heidegger)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800" dirty="0" err="1"/>
              <a:t>Teleologické</a:t>
            </a:r>
            <a:r>
              <a:rPr lang="en-US" sz="2800" dirty="0"/>
              <a:t> </a:t>
            </a:r>
            <a:r>
              <a:rPr lang="en-US" sz="2800" dirty="0" err="1"/>
              <a:t>zameranie</a:t>
            </a:r>
            <a:r>
              <a:rPr lang="en-US" sz="2800" dirty="0"/>
              <a:t> </a:t>
            </a:r>
            <a:r>
              <a:rPr lang="en-US" sz="2800" dirty="0" err="1"/>
              <a:t>života</a:t>
            </a:r>
            <a:r>
              <a:rPr lang="en-US" sz="2800" dirty="0"/>
              <a:t> </a:t>
            </a:r>
            <a:r>
              <a:rPr lang="en-US" sz="2800" dirty="0" err="1"/>
              <a:t>ako</a:t>
            </a:r>
            <a:r>
              <a:rPr lang="en-US" sz="2800" dirty="0"/>
              <a:t> </a:t>
            </a:r>
            <a:r>
              <a:rPr lang="en-US" sz="2800" dirty="0" err="1"/>
              <a:t>celku</a:t>
            </a:r>
            <a:r>
              <a:rPr lang="en-US" sz="2800" dirty="0"/>
              <a:t>  (</a:t>
            </a:r>
            <a:r>
              <a:rPr lang="en-US" sz="2800" dirty="0" err="1"/>
              <a:t>Aristotelova</a:t>
            </a:r>
            <a:r>
              <a:rPr lang="en-US" sz="2800" dirty="0"/>
              <a:t> </a:t>
            </a:r>
            <a:r>
              <a:rPr lang="en-US" sz="2800" dirty="0" err="1"/>
              <a:t>metafyzika</a:t>
            </a:r>
            <a:r>
              <a:rPr lang="en-US" sz="2800" dirty="0"/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800" dirty="0"/>
              <a:t>KI IK  - </a:t>
            </a:r>
            <a:r>
              <a:rPr lang="en-US" sz="2800" dirty="0" err="1"/>
              <a:t>nová</a:t>
            </a:r>
            <a:r>
              <a:rPr lang="en-US" sz="2800" dirty="0"/>
              <a:t> </a:t>
            </a:r>
            <a:r>
              <a:rPr lang="en-US" sz="2800" dirty="0" err="1"/>
              <a:t>verzia</a:t>
            </a:r>
            <a:r>
              <a:rPr lang="en-US" sz="2800" dirty="0"/>
              <a:t> - </a:t>
            </a:r>
            <a:r>
              <a:rPr lang="en-US" sz="2800" dirty="0" err="1"/>
              <a:t>rozšírený</a:t>
            </a:r>
            <a:r>
              <a:rPr lang="en-US" sz="2800" dirty="0"/>
              <a:t> o </a:t>
            </a:r>
            <a:r>
              <a:rPr lang="en-US" sz="2800" dirty="0" err="1"/>
              <a:t>budúce</a:t>
            </a:r>
            <a:r>
              <a:rPr lang="en-US" sz="2800" dirty="0"/>
              <a:t> </a:t>
            </a:r>
            <a:r>
              <a:rPr lang="en-US" sz="2800" dirty="0" err="1"/>
              <a:t>generácie</a:t>
            </a: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7055695"/>
            <a:ext cx="10080625" cy="503508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339207" y="7055695"/>
            <a:ext cx="6741416" cy="503507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8" name="Rectangle 17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755967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0" name="Rectangle 17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0551" y="2110550"/>
            <a:ext cx="7559675" cy="3338575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0552" y="2121724"/>
            <a:ext cx="7559674" cy="333857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90299" y="4511395"/>
            <a:ext cx="2757969" cy="3338579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" name="Freeform: Shape 18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414847" y="1068934"/>
            <a:ext cx="3224903" cy="4606527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0559" y="2099373"/>
            <a:ext cx="7559678" cy="333857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lokTextu 1"/>
          <p:cNvSpPr txBox="1"/>
          <p:nvPr/>
        </p:nvSpPr>
        <p:spPr>
          <a:xfrm>
            <a:off x="385896" y="646898"/>
            <a:ext cx="2646963" cy="37340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</a:t>
            </a:r>
            <a:r>
              <a:rPr lang="en-US" sz="3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echnický</a:t>
            </a: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pokrok</a:t>
            </a: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3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nové</a:t>
            </a: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morálne</a:t>
            </a: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problémy</a:t>
            </a: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3977232" y="715931"/>
            <a:ext cx="5921680" cy="6113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1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000" dirty="0" err="1"/>
              <a:t>Zásahy</a:t>
            </a:r>
            <a:r>
              <a:rPr lang="en-US" sz="2000" dirty="0"/>
              <a:t> do </a:t>
            </a:r>
            <a:r>
              <a:rPr lang="en-US" sz="2000" dirty="0" err="1"/>
              <a:t>prírody</a:t>
            </a:r>
            <a:r>
              <a:rPr lang="en-US" sz="2000" dirty="0"/>
              <a:t> </a:t>
            </a:r>
            <a:r>
              <a:rPr lang="en-US" sz="2000" dirty="0" err="1"/>
              <a:t>nielen</a:t>
            </a:r>
            <a:r>
              <a:rPr lang="en-US" sz="2000" dirty="0"/>
              <a:t> </a:t>
            </a:r>
            <a:r>
              <a:rPr lang="en-US" sz="2000" dirty="0" err="1"/>
              <a:t>pozitívne</a:t>
            </a:r>
            <a:endParaRPr lang="en-US" sz="2000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000" dirty="0" err="1"/>
              <a:t>Dnes</a:t>
            </a:r>
            <a:r>
              <a:rPr lang="en-US" sz="2000" dirty="0"/>
              <a:t> </a:t>
            </a:r>
            <a:r>
              <a:rPr lang="en-US" sz="2000" dirty="0" err="1"/>
              <a:t>už</a:t>
            </a:r>
            <a:r>
              <a:rPr lang="en-US" sz="2000" dirty="0"/>
              <a:t> </a:t>
            </a:r>
            <a:r>
              <a:rPr lang="en-US" sz="2000" dirty="0" err="1"/>
              <a:t>zrejmá</a:t>
            </a:r>
            <a:r>
              <a:rPr lang="en-US" sz="2000" dirty="0"/>
              <a:t> </a:t>
            </a:r>
            <a:r>
              <a:rPr lang="en-US" sz="2000" dirty="0" err="1"/>
              <a:t>deštruktívné</a:t>
            </a:r>
            <a:r>
              <a:rPr lang="en-US" sz="2000" dirty="0"/>
              <a:t> </a:t>
            </a:r>
            <a:r>
              <a:rPr lang="en-US" sz="2000" dirty="0" err="1"/>
              <a:t>pôsobenie</a:t>
            </a:r>
            <a:r>
              <a:rPr lang="en-US" sz="2000" dirty="0"/>
              <a:t> </a:t>
            </a:r>
            <a:r>
              <a:rPr lang="en-US" sz="2000" dirty="0" err="1"/>
              <a:t>techniky</a:t>
            </a:r>
            <a:r>
              <a:rPr lang="en-US" sz="2000" dirty="0"/>
              <a:t> a </a:t>
            </a:r>
            <a:r>
              <a:rPr lang="en-US" sz="2000" dirty="0" err="1"/>
              <a:t>technológie</a:t>
            </a:r>
            <a:endParaRPr lang="en-US" sz="2000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000" b="1" dirty="0" err="1"/>
              <a:t>Technický</a:t>
            </a:r>
            <a:r>
              <a:rPr lang="en-US" sz="2000" b="1" dirty="0"/>
              <a:t> </a:t>
            </a:r>
            <a:r>
              <a:rPr lang="en-US" sz="2000" b="1" dirty="0" err="1"/>
              <a:t>vývoj</a:t>
            </a:r>
            <a:r>
              <a:rPr lang="en-US" sz="2000" b="1" dirty="0"/>
              <a:t> </a:t>
            </a:r>
            <a:r>
              <a:rPr lang="en-US" sz="2000" b="1" dirty="0" err="1"/>
              <a:t>čoraz</a:t>
            </a:r>
            <a:r>
              <a:rPr lang="en-US" sz="2000" b="1" dirty="0"/>
              <a:t> </a:t>
            </a:r>
            <a:r>
              <a:rPr lang="en-US" sz="2000" b="1" dirty="0" err="1"/>
              <a:t>samostatnejší</a:t>
            </a:r>
            <a:r>
              <a:rPr lang="en-US" sz="2000" b="1" dirty="0"/>
              <a:t> – </a:t>
            </a:r>
            <a:r>
              <a:rPr lang="en-US" sz="2000" b="1" dirty="0" err="1"/>
              <a:t>samočinná</a:t>
            </a:r>
            <a:r>
              <a:rPr lang="en-US" sz="2000" b="1" dirty="0"/>
              <a:t> </a:t>
            </a:r>
            <a:r>
              <a:rPr lang="en-US" sz="2000" b="1" dirty="0" err="1"/>
              <a:t>hybná</a:t>
            </a:r>
            <a:r>
              <a:rPr lang="en-US" sz="2000" b="1" dirty="0"/>
              <a:t> </a:t>
            </a:r>
            <a:r>
              <a:rPr lang="en-US" sz="2000" b="1" dirty="0" err="1"/>
              <a:t>sila</a:t>
            </a:r>
            <a:r>
              <a:rPr lang="en-US" sz="2000" b="1" dirty="0"/>
              <a:t> </a:t>
            </a:r>
            <a:r>
              <a:rPr lang="cs-CZ" sz="2000" b="1" dirty="0"/>
              <a:t> </a:t>
            </a:r>
            <a:r>
              <a:rPr lang="en-US" sz="2000" dirty="0"/>
              <a:t>– </a:t>
            </a:r>
            <a:r>
              <a:rPr lang="en-US" sz="2000" dirty="0" err="1"/>
              <a:t>vymknutie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 </a:t>
            </a:r>
            <a:r>
              <a:rPr lang="en-US" sz="2000" dirty="0" err="1"/>
              <a:t>kontrole</a:t>
            </a:r>
            <a:endParaRPr lang="en-US" sz="2000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000" dirty="0" err="1"/>
              <a:t>Technický</a:t>
            </a:r>
            <a:r>
              <a:rPr lang="en-US" sz="2000" dirty="0"/>
              <a:t> </a:t>
            </a:r>
            <a:r>
              <a:rPr lang="en-US" sz="2000" dirty="0" err="1"/>
              <a:t>pokrok</a:t>
            </a:r>
            <a:r>
              <a:rPr lang="en-US" sz="2000" dirty="0"/>
              <a:t> </a:t>
            </a:r>
            <a:r>
              <a:rPr lang="en-US" sz="2000" dirty="0" err="1"/>
              <a:t>pascou</a:t>
            </a:r>
            <a:r>
              <a:rPr lang="en-US" sz="2000" dirty="0"/>
              <a:t> </a:t>
            </a:r>
            <a:r>
              <a:rPr lang="en-US" sz="2000" dirty="0" err="1"/>
              <a:t>človeka</a:t>
            </a:r>
            <a:r>
              <a:rPr lang="en-US" sz="2000" dirty="0"/>
              <a:t>, </a:t>
            </a:r>
            <a:r>
              <a:rPr lang="en-US" sz="2000" dirty="0" err="1"/>
              <a:t>ktorú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seba</a:t>
            </a:r>
            <a:r>
              <a:rPr lang="en-US" sz="2000" dirty="0"/>
              <a:t> </a:t>
            </a:r>
            <a:r>
              <a:rPr lang="en-US" sz="2000" dirty="0" err="1"/>
              <a:t>nastražil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000" dirty="0" err="1"/>
              <a:t>Riešenie</a:t>
            </a:r>
            <a:r>
              <a:rPr lang="en-US" sz="2000" dirty="0"/>
              <a:t> – </a:t>
            </a:r>
            <a:r>
              <a:rPr lang="en-US" sz="2000" dirty="0" err="1"/>
              <a:t>premena</a:t>
            </a:r>
            <a:r>
              <a:rPr lang="en-US" sz="2000" dirty="0"/>
              <a:t> </a:t>
            </a:r>
            <a:r>
              <a:rPr lang="en-US" sz="2000" dirty="0" err="1"/>
              <a:t>podstaty</a:t>
            </a:r>
            <a:r>
              <a:rPr lang="en-US" sz="2000" dirty="0"/>
              <a:t> </a:t>
            </a:r>
            <a:r>
              <a:rPr lang="en-US" sz="2000" dirty="0" err="1"/>
              <a:t>stratégie</a:t>
            </a:r>
            <a:r>
              <a:rPr lang="en-US" sz="2000" dirty="0"/>
              <a:t> </a:t>
            </a:r>
            <a:r>
              <a:rPr lang="en-US" sz="2000" dirty="0" err="1"/>
              <a:t>ľudského</a:t>
            </a:r>
            <a:r>
              <a:rPr lang="en-US" sz="2000" dirty="0"/>
              <a:t>  </a:t>
            </a:r>
            <a:r>
              <a:rPr lang="en-US" sz="2000" dirty="0" err="1"/>
              <a:t>konania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000" b="1" dirty="0"/>
              <a:t>3 </a:t>
            </a:r>
            <a:r>
              <a:rPr lang="en-US" sz="2000" b="1" dirty="0" err="1"/>
              <a:t>stupne</a:t>
            </a:r>
            <a:r>
              <a:rPr lang="en-US" sz="2000" b="1" dirty="0"/>
              <a:t> </a:t>
            </a:r>
            <a:r>
              <a:rPr lang="en-US" sz="2000" b="1" dirty="0" err="1"/>
              <a:t>moci</a:t>
            </a:r>
            <a:r>
              <a:rPr lang="en-US" sz="2000" b="1" dirty="0"/>
              <a:t> </a:t>
            </a:r>
            <a:r>
              <a:rPr lang="en-US" sz="2000" b="1" dirty="0" err="1"/>
              <a:t>človeka</a:t>
            </a:r>
            <a:r>
              <a:rPr lang="en-US" sz="2000" dirty="0"/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000" dirty="0" err="1"/>
              <a:t>Moc</a:t>
            </a:r>
            <a:r>
              <a:rPr lang="en-US" sz="2000" dirty="0"/>
              <a:t> </a:t>
            </a:r>
            <a:r>
              <a:rPr lang="en-US" sz="2000" dirty="0" err="1"/>
              <a:t>človeka</a:t>
            </a:r>
            <a:r>
              <a:rPr lang="en-US" sz="2000" dirty="0"/>
              <a:t> </a:t>
            </a:r>
            <a:r>
              <a:rPr lang="en-US" sz="2000" dirty="0" err="1"/>
              <a:t>prostredníctvom</a:t>
            </a:r>
            <a:r>
              <a:rPr lang="en-US" sz="2000" dirty="0"/>
              <a:t> </a:t>
            </a:r>
            <a:r>
              <a:rPr lang="en-US" sz="2000" dirty="0" err="1"/>
              <a:t>techniky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prírodu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000" dirty="0" err="1"/>
              <a:t>Moc</a:t>
            </a:r>
            <a:r>
              <a:rPr lang="en-US" sz="2000" dirty="0"/>
              <a:t> </a:t>
            </a:r>
            <a:r>
              <a:rPr lang="en-US" sz="2000" dirty="0" err="1"/>
              <a:t>samočinnej</a:t>
            </a:r>
            <a:r>
              <a:rPr lang="en-US" sz="2000" dirty="0"/>
              <a:t> </a:t>
            </a:r>
            <a:r>
              <a:rPr lang="en-US" sz="2000" dirty="0" err="1"/>
              <a:t>bezbrehej</a:t>
            </a:r>
            <a:r>
              <a:rPr lang="en-US" sz="2000" dirty="0"/>
              <a:t> </a:t>
            </a:r>
            <a:r>
              <a:rPr lang="en-US" sz="2000" dirty="0" err="1"/>
              <a:t>techniky</a:t>
            </a:r>
            <a:r>
              <a:rPr lang="en-US" sz="2000" dirty="0"/>
              <a:t> – </a:t>
            </a:r>
            <a:r>
              <a:rPr lang="en-US" sz="2000" dirty="0" err="1"/>
              <a:t>bezmoc</a:t>
            </a:r>
            <a:r>
              <a:rPr lang="en-US" sz="2000" dirty="0"/>
              <a:t>: </a:t>
            </a:r>
            <a:r>
              <a:rPr lang="en-US" sz="2000" dirty="0" err="1"/>
              <a:t>človek</a:t>
            </a:r>
            <a:r>
              <a:rPr lang="en-US" sz="2000" dirty="0"/>
              <a:t> </a:t>
            </a:r>
            <a:r>
              <a:rPr lang="en-US" sz="2000" dirty="0" err="1"/>
              <a:t>len</a:t>
            </a:r>
            <a:r>
              <a:rPr lang="en-US" sz="2000" dirty="0"/>
              <a:t> „</a:t>
            </a:r>
            <a:r>
              <a:rPr lang="en-US" sz="2000" dirty="0" err="1"/>
              <a:t>predmetom</a:t>
            </a:r>
            <a:r>
              <a:rPr lang="en-US" sz="2000" dirty="0"/>
              <a:t>“ </a:t>
            </a:r>
            <a:r>
              <a:rPr lang="en-US" sz="2000" dirty="0" err="1"/>
              <a:t>techniky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000" dirty="0"/>
              <a:t>Sila </a:t>
            </a:r>
            <a:r>
              <a:rPr lang="en-US" sz="2000" dirty="0" err="1"/>
              <a:t>človeka</a:t>
            </a:r>
            <a:r>
              <a:rPr lang="en-US" sz="2000" dirty="0"/>
              <a:t>- </a:t>
            </a:r>
            <a:r>
              <a:rPr lang="en-US" sz="2000" dirty="0" err="1"/>
              <a:t>opätovné</a:t>
            </a:r>
            <a:r>
              <a:rPr lang="en-US" sz="2000" dirty="0"/>
              <a:t> </a:t>
            </a:r>
            <a:r>
              <a:rPr lang="en-US" sz="2000" dirty="0" err="1"/>
              <a:t>ovládnutie</a:t>
            </a:r>
            <a:r>
              <a:rPr lang="en-US" sz="2000" dirty="0"/>
              <a:t> </a:t>
            </a:r>
            <a:r>
              <a:rPr lang="en-US" sz="2000" dirty="0" err="1"/>
              <a:t>techniky</a:t>
            </a:r>
            <a:r>
              <a:rPr lang="en-US" sz="2000" dirty="0"/>
              <a:t> – </a:t>
            </a:r>
            <a:r>
              <a:rPr lang="en-US" sz="2000" dirty="0" err="1"/>
              <a:t>zodpovedným</a:t>
            </a:r>
            <a:r>
              <a:rPr lang="en-US" sz="2000" dirty="0"/>
              <a:t> </a:t>
            </a:r>
            <a:r>
              <a:rPr lang="en-US" sz="2000" dirty="0" err="1"/>
              <a:t>konaním</a:t>
            </a:r>
            <a:r>
              <a:rPr lang="en-US" sz="20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25000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72" name="CustomShape 1"/>
          <p:cNvSpPr/>
          <p:nvPr/>
        </p:nvSpPr>
        <p:spPr>
          <a:xfrm>
            <a:off x="504000" y="301320"/>
            <a:ext cx="9071280" cy="12610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504000" y="301320"/>
            <a:ext cx="9071280" cy="12610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lnSpc>
                <a:spcPct val="100000"/>
              </a:lnSpc>
            </a:pPr>
            <a:r>
              <a:rPr lang="sk-SK" sz="4000"/>
              <a:t>Príčiny krízy – kritika tradičnej etiky</a:t>
            </a:r>
            <a:endParaRPr/>
          </a:p>
        </p:txBody>
      </p:sp>
      <p:sp>
        <p:nvSpPr>
          <p:cNvPr id="175" name="CustomShape 2"/>
          <p:cNvSpPr/>
          <p:nvPr/>
        </p:nvSpPr>
        <p:spPr>
          <a:xfrm>
            <a:off x="504000" y="1768680"/>
            <a:ext cx="9071280" cy="438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/>
          <a:lstStyle/>
          <a:p>
            <a:pPr marL="285750" indent="-285750">
              <a:lnSpc>
                <a:spcPct val="100000"/>
              </a:lnSpc>
              <a:buSzPct val="25000"/>
              <a:buFont typeface="Arial" panose="020B0604020202020204" pitchFamily="34" charset="0"/>
              <a:buChar char="•"/>
            </a:pPr>
            <a:r>
              <a:rPr lang="sk-SK" dirty="0"/>
              <a:t>K preceneniu F. </a:t>
            </a:r>
            <a:r>
              <a:rPr lang="sk-SK" dirty="0" err="1"/>
              <a:t>Baconovho</a:t>
            </a:r>
            <a:r>
              <a:rPr lang="sk-SK" dirty="0"/>
              <a:t> ideálu panstva nad prírodou prostredníctvom </a:t>
            </a:r>
          </a:p>
          <a:p>
            <a:pPr>
              <a:lnSpc>
                <a:spcPct val="100000"/>
              </a:lnSpc>
              <a:buSzPct val="25000"/>
              <a:buFont typeface="StarSymbol"/>
              <a:buChar char="l"/>
            </a:pPr>
            <a:r>
              <a:rPr lang="sk-SK" dirty="0"/>
              <a:t>vedecko-technického poznania (Nové </a:t>
            </a:r>
            <a:r>
              <a:rPr lang="sk-SK" dirty="0" err="1"/>
              <a:t>organon</a:t>
            </a:r>
            <a:r>
              <a:rPr lang="sk-SK" dirty="0"/>
              <a:t>)</a:t>
            </a:r>
            <a:endParaRPr dirty="0"/>
          </a:p>
          <a:p>
            <a:pPr>
              <a:lnSpc>
                <a:spcPct val="100000"/>
              </a:lnSpc>
              <a:buSzPct val="25000"/>
            </a:pPr>
            <a:endParaRPr lang="sk-SK" dirty="0"/>
          </a:p>
          <a:p>
            <a:pPr marL="285750" indent="-285750">
              <a:lnSpc>
                <a:spcPct val="100000"/>
              </a:lnSpc>
              <a:buSzPct val="25000"/>
              <a:buFont typeface="Arial" panose="020B0604020202020204" pitchFamily="34" charset="0"/>
              <a:buChar char="•"/>
            </a:pPr>
            <a:r>
              <a:rPr lang="sk-SK" dirty="0"/>
              <a:t>Technický potenciál umožňuje zasahovať v nebývalej miere – ničivosť a krátkozrakosť</a:t>
            </a:r>
          </a:p>
          <a:p>
            <a:pPr>
              <a:lnSpc>
                <a:spcPct val="100000"/>
              </a:lnSpc>
              <a:buSzPct val="25000"/>
            </a:pPr>
            <a:r>
              <a:rPr lang="sk-SK" dirty="0"/>
              <a:t> (bez ohľadu na budúce generácie)</a:t>
            </a:r>
          </a:p>
          <a:p>
            <a:pPr>
              <a:lnSpc>
                <a:spcPct val="100000"/>
              </a:lnSpc>
              <a:buSzPct val="25000"/>
            </a:pPr>
            <a:endParaRPr lang="sk-SK" dirty="0"/>
          </a:p>
          <a:p>
            <a:pPr marL="285750" indent="-285750">
              <a:lnSpc>
                <a:spcPct val="100000"/>
              </a:lnSpc>
              <a:buSzPct val="25000"/>
              <a:buFont typeface="Arial" panose="020B0604020202020204" pitchFamily="34" charset="0"/>
              <a:buChar char="•"/>
            </a:pPr>
            <a:r>
              <a:rPr lang="sk-SK" dirty="0"/>
              <a:t>Priepasť medzi predvídajúcim poznaním a silou konania</a:t>
            </a:r>
          </a:p>
          <a:p>
            <a:pPr>
              <a:lnSpc>
                <a:spcPct val="100000"/>
              </a:lnSpc>
              <a:buSzPct val="25000"/>
            </a:pPr>
            <a:endParaRPr lang="sk-SK" dirty="0"/>
          </a:p>
          <a:p>
            <a:pPr marL="285750" indent="-285750">
              <a:lnSpc>
                <a:spcPct val="100000"/>
              </a:lnSpc>
              <a:buSzPct val="25000"/>
              <a:buFont typeface="Arial" panose="020B0604020202020204" pitchFamily="34" charset="0"/>
              <a:buChar char="•"/>
            </a:pPr>
            <a:r>
              <a:rPr lang="sk-SK" dirty="0"/>
              <a:t>Technologické konanie nie je morálne neutrálne</a:t>
            </a:r>
          </a:p>
          <a:p>
            <a:pPr>
              <a:lnSpc>
                <a:spcPct val="100000"/>
              </a:lnSpc>
              <a:buSzPct val="25000"/>
            </a:pPr>
            <a:endParaRPr lang="sk-SK" dirty="0"/>
          </a:p>
          <a:p>
            <a:pPr marL="285750" indent="-285750">
              <a:lnSpc>
                <a:spcPct val="100000"/>
              </a:lnSpc>
              <a:buSzPct val="25000"/>
              <a:buFont typeface="Arial" panose="020B0604020202020204" pitchFamily="34" charset="0"/>
              <a:buChar char="•"/>
            </a:pPr>
            <a:r>
              <a:rPr lang="sk-SK" b="1" dirty="0"/>
              <a:t>(doteraz) Antropocentrické zameranie etiky</a:t>
            </a:r>
            <a:r>
              <a:rPr lang="sk-SK" dirty="0"/>
              <a:t>:</a:t>
            </a:r>
          </a:p>
          <a:p>
            <a:pPr>
              <a:lnSpc>
                <a:spcPct val="100000"/>
              </a:lnSpc>
              <a:buSzPct val="25000"/>
            </a:pPr>
            <a:r>
              <a:rPr lang="sk-SK" dirty="0"/>
              <a:t> </a:t>
            </a:r>
          </a:p>
          <a:p>
            <a:pPr marL="285750" indent="-285750">
              <a:lnSpc>
                <a:spcPct val="100000"/>
              </a:lnSpc>
              <a:buSzPct val="25000"/>
              <a:buFont typeface="Arial" panose="020B0604020202020204" pitchFamily="34" charset="0"/>
              <a:buChar char="•"/>
            </a:pPr>
            <a:r>
              <a:rPr lang="sk-SK" dirty="0"/>
              <a:t>morálne konanie vedené len záujmami človeka </a:t>
            </a:r>
          </a:p>
          <a:p>
            <a:pPr marL="285750" indent="-285750">
              <a:lnSpc>
                <a:spcPct val="100000"/>
              </a:lnSpc>
              <a:buSzPct val="25000"/>
              <a:buFont typeface="Arial" panose="020B0604020202020204" pitchFamily="34" charset="0"/>
              <a:buChar char="•"/>
            </a:pPr>
            <a:r>
              <a:rPr lang="sk-SK" dirty="0"/>
              <a:t>objekty mimo človeka bezvýznamná oblasť</a:t>
            </a:r>
          </a:p>
          <a:p>
            <a:pPr marL="285750" indent="-285750">
              <a:lnSpc>
                <a:spcPct val="100000"/>
              </a:lnSpc>
              <a:buSzPct val="25000"/>
              <a:buFont typeface="Arial" panose="020B0604020202020204" pitchFamily="34" charset="0"/>
              <a:buChar char="•"/>
            </a:pPr>
            <a:r>
              <a:rPr lang="sk-SK" dirty="0"/>
              <a:t>len vzťahy medzi ľuďmi; </a:t>
            </a:r>
          </a:p>
          <a:p>
            <a:pPr marL="285750" indent="-285750">
              <a:lnSpc>
                <a:spcPct val="100000"/>
              </a:lnSpc>
              <a:buSzPct val="25000"/>
              <a:buFont typeface="Arial" panose="020B0604020202020204" pitchFamily="34" charset="0"/>
              <a:buChar char="•"/>
            </a:pPr>
            <a:r>
              <a:rPr lang="sk-SK" dirty="0"/>
              <a:t>podstata človeka vraj nemenná;  </a:t>
            </a:r>
          </a:p>
          <a:p>
            <a:pPr marL="285750" indent="-285750">
              <a:lnSpc>
                <a:spcPct val="100000"/>
              </a:lnSpc>
              <a:buSzPct val="25000"/>
              <a:buFont typeface="Arial" panose="020B0604020202020204" pitchFamily="34" charset="0"/>
              <a:buChar char="•"/>
            </a:pPr>
            <a:r>
              <a:rPr lang="sk-SK" dirty="0"/>
              <a:t>nerátanie s premenou človeka na objekt (</a:t>
            </a:r>
            <a:r>
              <a:rPr lang="sk-SK" dirty="0" err="1"/>
              <a:t>předmět</a:t>
            </a:r>
            <a:r>
              <a:rPr lang="sk-SK" dirty="0"/>
              <a:t> techniky)</a:t>
            </a:r>
          </a:p>
          <a:p>
            <a:pPr marL="285750" indent="-285750">
              <a:lnSpc>
                <a:spcPct val="100000"/>
              </a:lnSpc>
              <a:buSzPct val="25000"/>
              <a:buFont typeface="Arial" panose="020B0604020202020204" pitchFamily="34" charset="0"/>
              <a:buChar char="•"/>
            </a:pPr>
            <a:r>
              <a:rPr lang="sk-SK" dirty="0"/>
              <a:t>Morálny svet vymedzený úzko z </a:t>
            </a:r>
            <a:r>
              <a:rPr lang="sk-SK" dirty="0" err="1"/>
              <a:t>časovopriestorového</a:t>
            </a:r>
            <a:r>
              <a:rPr lang="sk-SK" dirty="0"/>
              <a:t> </a:t>
            </a:r>
            <a:r>
              <a:rPr lang="sk-SK" dirty="0" err="1"/>
              <a:t>hľ</a:t>
            </a:r>
            <a:r>
              <a:rPr lang="sk-SK" dirty="0"/>
              <a:t>. (chýba budúcnosť) – len teraz...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504000" y="301320"/>
            <a:ext cx="9071280" cy="12610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lnSpc>
                <a:spcPct val="100000"/>
              </a:lnSpc>
            </a:pPr>
            <a:r>
              <a:rPr lang="sk-SK" sz="4000" dirty="0"/>
              <a:t>Nové dimenzie zodpovednosti</a:t>
            </a:r>
            <a:endParaRPr dirty="0"/>
          </a:p>
        </p:txBody>
      </p:sp>
      <p:sp>
        <p:nvSpPr>
          <p:cNvPr id="177" name="CustomShape 2"/>
          <p:cNvSpPr/>
          <p:nvPr/>
        </p:nvSpPr>
        <p:spPr>
          <a:xfrm>
            <a:off x="504000" y="1562400"/>
            <a:ext cx="9071280" cy="4589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/>
          <a:lstStyle/>
          <a:p>
            <a:pPr>
              <a:lnSpc>
                <a:spcPct val="100000"/>
              </a:lnSpc>
              <a:buSzPct val="25000"/>
              <a:buFont typeface="StarSymbol"/>
              <a:buChar char="l"/>
            </a:pPr>
            <a:r>
              <a:rPr lang="sk-SK" sz="2400" dirty="0">
                <a:latin typeface="+mj-lt"/>
              </a:rPr>
              <a:t>Doterajšia etika – posudzovanie podľa toho, čo sa stalo </a:t>
            </a:r>
          </a:p>
          <a:p>
            <a:pPr>
              <a:lnSpc>
                <a:spcPct val="100000"/>
              </a:lnSpc>
              <a:buSzPct val="25000"/>
            </a:pPr>
            <a:r>
              <a:rPr lang="sk-SK" sz="2400" dirty="0">
                <a:latin typeface="+mj-lt"/>
              </a:rPr>
              <a:t>					– výsledkov ľudského konania</a:t>
            </a:r>
            <a:endParaRPr sz="2400" dirty="0">
              <a:latin typeface="+mj-lt"/>
            </a:endParaRPr>
          </a:p>
          <a:p>
            <a:pPr>
              <a:lnSpc>
                <a:spcPct val="100000"/>
              </a:lnSpc>
              <a:buSzPct val="25000"/>
              <a:buFont typeface="StarSymbol"/>
              <a:buChar char="l"/>
            </a:pPr>
            <a:endParaRPr lang="sk-SK" sz="2400" dirty="0">
              <a:latin typeface="+mj-lt"/>
            </a:endParaRPr>
          </a:p>
          <a:p>
            <a:pPr>
              <a:lnSpc>
                <a:spcPct val="100000"/>
              </a:lnSpc>
              <a:buSzPct val="25000"/>
              <a:buFont typeface="StarSymbol"/>
              <a:buChar char="l"/>
            </a:pPr>
            <a:r>
              <a:rPr lang="sk-SK" sz="2400" dirty="0">
                <a:latin typeface="+mj-lt"/>
              </a:rPr>
              <a:t>Nový typ konania – uvedomenie si zraniteľnosti prírody</a:t>
            </a:r>
          </a:p>
          <a:p>
            <a:pPr lvl="6">
              <a:buSzPct val="25000"/>
            </a:pPr>
            <a:r>
              <a:rPr lang="sk-SK" sz="2400" dirty="0">
                <a:latin typeface="+mj-lt"/>
              </a:rPr>
              <a:t> - zmena záujmu – zahrnutie zachovania prírody </a:t>
            </a:r>
            <a:endParaRPr sz="2400" dirty="0">
              <a:latin typeface="+mj-lt"/>
            </a:endParaRPr>
          </a:p>
          <a:p>
            <a:pPr marL="0" lvl="1">
              <a:buSzPct val="25000"/>
              <a:buFont typeface="StarSymbol"/>
              <a:buChar char="l"/>
            </a:pPr>
            <a:endParaRPr lang="pl-PL" sz="2400" dirty="0">
              <a:latin typeface="+mj-lt"/>
              <a:ea typeface="Segoe UI"/>
            </a:endParaRPr>
          </a:p>
          <a:p>
            <a:pPr marL="0" lvl="1" algn="ctr">
              <a:buSzPct val="25000"/>
              <a:buFont typeface="StarSymbol"/>
              <a:buChar char="l"/>
            </a:pPr>
            <a:r>
              <a:rPr lang="pl-PL" sz="2400" i="1" dirty="0">
                <a:latin typeface="+mj-lt"/>
                <a:ea typeface="Segoe UI"/>
              </a:rPr>
              <a:t>Príroda nie je objektom vôle človeka ale to, k čomu máme záväzok.</a:t>
            </a:r>
            <a:endParaRPr lang="pl-PL" sz="2400" i="1" dirty="0">
              <a:latin typeface="+mj-lt"/>
            </a:endParaRPr>
          </a:p>
          <a:p>
            <a:pPr>
              <a:lnSpc>
                <a:spcPct val="100000"/>
              </a:lnSpc>
              <a:buSzPct val="25000"/>
              <a:buFont typeface="StarSymbol"/>
              <a:buChar char="l"/>
            </a:pPr>
            <a:endParaRPr lang="sk-SK" sz="2400" i="1" dirty="0">
              <a:latin typeface="+mj-lt"/>
            </a:endParaRPr>
          </a:p>
          <a:p>
            <a:pPr>
              <a:lnSpc>
                <a:spcPct val="100000"/>
              </a:lnSpc>
              <a:buSzPct val="25000"/>
              <a:buFont typeface="StarSymbol"/>
              <a:buChar char="l"/>
            </a:pPr>
            <a:r>
              <a:rPr lang="sk-SK" sz="2400" dirty="0">
                <a:latin typeface="+mj-lt"/>
              </a:rPr>
              <a:t>Naše poznanie dáva neobmedzenú moc </a:t>
            </a:r>
          </a:p>
          <a:p>
            <a:pPr lvl="8">
              <a:buSzPct val="25000"/>
            </a:pPr>
            <a:r>
              <a:rPr lang="sk-SK" sz="2400" dirty="0">
                <a:latin typeface="+mj-lt"/>
                <a:ea typeface="Segoe UI"/>
              </a:rPr>
              <a:t>→ nová formulácia práv a povinností</a:t>
            </a:r>
            <a:endParaRPr sz="2400" dirty="0">
              <a:latin typeface="+mj-lt"/>
            </a:endParaRPr>
          </a:p>
          <a:p>
            <a:pPr>
              <a:lnSpc>
                <a:spcPct val="100000"/>
              </a:lnSpc>
              <a:buSzPct val="25000"/>
              <a:buFont typeface="StarSymbol"/>
              <a:buChar char="l"/>
            </a:pPr>
            <a:endParaRPr lang="sk-SK" sz="2400" dirty="0">
              <a:latin typeface="+mj-lt"/>
              <a:ea typeface="Segoe UI"/>
            </a:endParaRPr>
          </a:p>
          <a:p>
            <a:pPr>
              <a:lnSpc>
                <a:spcPct val="100000"/>
              </a:lnSpc>
              <a:buSzPct val="25000"/>
              <a:buFont typeface="StarSymbol"/>
              <a:buChar char="l"/>
            </a:pPr>
            <a:r>
              <a:rPr lang="sk-SK" sz="2400" dirty="0">
                <a:latin typeface="+mj-lt"/>
                <a:ea typeface="Segoe UI"/>
              </a:rPr>
              <a:t>Zodpovednosť má  </a:t>
            </a:r>
            <a:r>
              <a:rPr lang="sk-SK" sz="2400" b="1" dirty="0">
                <a:latin typeface="+mj-lt"/>
                <a:ea typeface="Segoe UI"/>
              </a:rPr>
              <a:t>ne</a:t>
            </a:r>
            <a:r>
              <a:rPr lang="sk-SK" sz="2400" dirty="0">
                <a:latin typeface="+mj-lt"/>
                <a:ea typeface="Segoe UI"/>
              </a:rPr>
              <a:t>recipročnú povahu </a:t>
            </a:r>
          </a:p>
          <a:p>
            <a:pPr lvl="8">
              <a:buSzPct val="25000"/>
            </a:pPr>
            <a:r>
              <a:rPr lang="sk-SK" sz="2400" dirty="0">
                <a:latin typeface="+mj-lt"/>
                <a:ea typeface="Segoe UI"/>
              </a:rPr>
              <a:t>– budúce generácie nám to nevrátia</a:t>
            </a:r>
            <a:endParaRPr sz="2400" dirty="0">
              <a:latin typeface="+mj-lt"/>
            </a:endParaRPr>
          </a:p>
          <a:p>
            <a:pPr>
              <a:lnSpc>
                <a:spcPct val="100000"/>
              </a:lnSpc>
              <a:buSzPct val="25000"/>
              <a:buFont typeface="StarSymbol"/>
              <a:buChar char="l"/>
            </a:pPr>
            <a:r>
              <a:rPr lang="sk-SK" sz="2400" dirty="0">
                <a:latin typeface="+mj-lt"/>
                <a:ea typeface="Segoe UI"/>
              </a:rPr>
              <a:t>Forma KI – nekompromisná povaha povinnosti </a:t>
            </a:r>
          </a:p>
          <a:p>
            <a:pPr>
              <a:lnSpc>
                <a:spcPct val="100000"/>
              </a:lnSpc>
              <a:buSzPct val="25000"/>
            </a:pPr>
            <a:r>
              <a:rPr lang="sk-SK" sz="2400" dirty="0">
                <a:latin typeface="+mj-lt"/>
                <a:ea typeface="Segoe UI"/>
              </a:rPr>
              <a:t>			(zabudovaný moment naliehavosti a nutnosti)</a:t>
            </a:r>
            <a:endParaRPr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" name="Rectangle 183">
            <a:extLst>
              <a:ext uri="{FF2B5EF4-FFF2-40B4-BE49-F238E27FC236}">
                <a16:creationId xmlns:a16="http://schemas.microsoft.com/office/drawing/2014/main" id="{A61E7EDE-CB4A-402F-B0FB-8640C35891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20" y="0"/>
            <a:ext cx="10078105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6C2BBEB8-4077-499F-80FD-AA9827A8D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376" y="670475"/>
            <a:ext cx="2794831" cy="600218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CustomShape 1"/>
          <p:cNvSpPr/>
          <p:nvPr/>
        </p:nvSpPr>
        <p:spPr>
          <a:xfrm>
            <a:off x="1088752" y="1108160"/>
            <a:ext cx="1680510" cy="4880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Heuristika strachu</a:t>
            </a:r>
          </a:p>
        </p:txBody>
      </p:sp>
      <p:sp>
        <p:nvSpPr>
          <p:cNvPr id="179" name="CustomShape 2"/>
          <p:cNvSpPr/>
          <p:nvPr/>
        </p:nvSpPr>
        <p:spPr>
          <a:xfrm>
            <a:off x="4412338" y="1420811"/>
            <a:ext cx="4796560" cy="4718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dirty="0" err="1"/>
              <a:t>Nedostatok</a:t>
            </a:r>
            <a:r>
              <a:rPr lang="en-US" dirty="0"/>
              <a:t> </a:t>
            </a:r>
            <a:r>
              <a:rPr lang="en-US" dirty="0" err="1"/>
              <a:t>poznania</a:t>
            </a:r>
            <a:r>
              <a:rPr lang="en-US" dirty="0"/>
              <a:t> s </a:t>
            </a:r>
            <a:r>
              <a:rPr lang="en-US" dirty="0" err="1"/>
              <a:t>uvedomením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možného</a:t>
            </a:r>
            <a:r>
              <a:rPr lang="en-US" dirty="0"/>
              <a:t> </a:t>
            </a:r>
            <a:r>
              <a:rPr lang="en-US" dirty="0" err="1"/>
              <a:t>rizika</a:t>
            </a:r>
            <a:r>
              <a:rPr lang="en-US" dirty="0"/>
              <a:t> </a:t>
            </a:r>
            <a:r>
              <a:rPr lang="cs-CZ" dirty="0"/>
              <a:t>–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nie</a:t>
            </a:r>
            <a:r>
              <a:rPr lang="en-US" dirty="0"/>
              <a:t> 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predvídateľné</a:t>
            </a:r>
            <a:r>
              <a:rPr lang="en-US" dirty="0"/>
              <a:t>  → </a:t>
            </a:r>
            <a:r>
              <a:rPr lang="en-US" b="1" dirty="0" err="1"/>
              <a:t>strach</a:t>
            </a:r>
            <a:endParaRPr lang="en-US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dirty="0" err="1"/>
              <a:t>Motív</a:t>
            </a:r>
            <a:r>
              <a:rPr lang="en-US" dirty="0"/>
              <a:t> </a:t>
            </a:r>
            <a:r>
              <a:rPr lang="en-US" dirty="0" err="1"/>
              <a:t>povinnosti</a:t>
            </a:r>
            <a:r>
              <a:rPr lang="en-US" dirty="0"/>
              <a:t> – </a:t>
            </a:r>
            <a:r>
              <a:rPr lang="en-US" dirty="0" err="1"/>
              <a:t>priznanie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nevedomosti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dirty="0" err="1"/>
              <a:t>Musíme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naháňať</a:t>
            </a:r>
            <a:r>
              <a:rPr lang="en-US" dirty="0"/>
              <a:t> </a:t>
            </a:r>
            <a:r>
              <a:rPr lang="en-US" dirty="0" err="1"/>
              <a:t>strach</a:t>
            </a:r>
            <a:r>
              <a:rPr lang="en-US" dirty="0"/>
              <a:t> -  </a:t>
            </a:r>
            <a:r>
              <a:rPr lang="en-US" dirty="0" err="1"/>
              <a:t>uvážlivý</a:t>
            </a:r>
            <a:r>
              <a:rPr lang="en-US" dirty="0"/>
              <a:t> </a:t>
            </a:r>
            <a:r>
              <a:rPr lang="en-US" b="1" dirty="0" err="1"/>
              <a:t>strach</a:t>
            </a:r>
            <a:r>
              <a:rPr lang="en-US" b="1" dirty="0"/>
              <a:t> </a:t>
            </a:r>
            <a:r>
              <a:rPr lang="en-US" b="1" dirty="0" err="1"/>
              <a:t>mobilizuje</a:t>
            </a:r>
            <a:r>
              <a:rPr lang="en-US" b="1" dirty="0"/>
              <a:t>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dirty="0" err="1"/>
              <a:t>morálny</a:t>
            </a:r>
            <a:r>
              <a:rPr lang="en-US" dirty="0"/>
              <a:t> </a:t>
            </a:r>
            <a:r>
              <a:rPr lang="en-US" dirty="0" err="1"/>
              <a:t>pocit</a:t>
            </a:r>
            <a:endParaRPr lang="en-US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dirty="0" err="1"/>
              <a:t>hodnotové</a:t>
            </a:r>
            <a:r>
              <a:rPr lang="en-US" dirty="0"/>
              <a:t> </a:t>
            </a:r>
            <a:r>
              <a:rPr lang="en-US" dirty="0" err="1"/>
              <a:t>kritérium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dirty="0" err="1"/>
              <a:t>Strach</a:t>
            </a:r>
            <a:r>
              <a:rPr lang="en-US" dirty="0"/>
              <a:t> </a:t>
            </a:r>
            <a:r>
              <a:rPr lang="en-US" dirty="0" err="1"/>
              <a:t>nielen</a:t>
            </a:r>
            <a:r>
              <a:rPr lang="en-US" dirty="0"/>
              <a:t> z </a:t>
            </a:r>
            <a:r>
              <a:rPr lang="en-US" dirty="0" err="1"/>
              <a:t>rizík</a:t>
            </a:r>
            <a:r>
              <a:rPr lang="en-US" dirty="0"/>
              <a:t> </a:t>
            </a:r>
            <a:r>
              <a:rPr lang="en-US" dirty="0" err="1"/>
              <a:t>neúspechu</a:t>
            </a:r>
            <a:r>
              <a:rPr lang="en-US" dirty="0"/>
              <a:t> – ale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úspechu</a:t>
            </a:r>
            <a:r>
              <a:rPr lang="en-US" dirty="0"/>
              <a:t>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6F3B7728-0C26-4662-B285-85C64552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72663"/>
            <a:ext cx="10080625" cy="7055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28C367AD-9838-470A-87EF-678609CC8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235463" y="3753377"/>
            <a:ext cx="7559677" cy="5292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B0CF1642-4E76-4223-A010-6334380A2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9919"/>
            <a:ext cx="10080625" cy="7055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78543" y="343314"/>
            <a:ext cx="3582051" cy="681181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CCE9EB2-202E-297B-BB4B-17A82D810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288" y="818965"/>
            <a:ext cx="2874553" cy="54702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Start hnutí: 60. léta</a:t>
            </a:r>
          </a:p>
        </p:txBody>
      </p:sp>
      <p:pic>
        <p:nvPicPr>
          <p:cNvPr id="5" name="Zástupný obsah 4" descr="Obsah obrázku text, plakát&#10;&#10;Popis byl vytvořen automaticky">
            <a:extLst>
              <a:ext uri="{FF2B5EF4-FFF2-40B4-BE49-F238E27FC236}">
                <a16:creationId xmlns:a16="http://schemas.microsoft.com/office/drawing/2014/main" id="{1884B926-6223-7494-4294-92F01E503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202" y="542970"/>
            <a:ext cx="4144813" cy="648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64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51484E-1097-0CC2-A545-2DF390E48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autoři antropocentrické environmentální etiky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8BB2B5-ED50-BD80-DE6E-9A3CCCAE3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John </a:t>
            </a:r>
            <a:r>
              <a:rPr lang="cs-CZ" dirty="0" err="1"/>
              <a:t>Passmore</a:t>
            </a:r>
            <a:r>
              <a:rPr lang="cs-CZ" dirty="0"/>
              <a:t> (</a:t>
            </a:r>
            <a:r>
              <a:rPr lang="cs-CZ" dirty="0" err="1"/>
              <a:t>Man´s</a:t>
            </a:r>
            <a:r>
              <a:rPr lang="cs-CZ" dirty="0"/>
              <a:t> </a:t>
            </a:r>
            <a:r>
              <a:rPr lang="cs-CZ" dirty="0" err="1"/>
              <a:t>Responsibility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Nature</a:t>
            </a:r>
            <a:r>
              <a:rPr lang="cs-CZ" dirty="0"/>
              <a:t>, 1974)</a:t>
            </a:r>
          </a:p>
          <a:p>
            <a:endParaRPr lang="cs-CZ" dirty="0"/>
          </a:p>
          <a:p>
            <a:r>
              <a:rPr lang="cs-CZ" dirty="0"/>
              <a:t>bývalý viceprezident USA Albert Gore (Země na misce vah, 1994), a d.</a:t>
            </a:r>
          </a:p>
        </p:txBody>
      </p:sp>
    </p:spTree>
    <p:extLst>
      <p:ext uri="{BB962C8B-B14F-4D97-AF65-F5344CB8AC3E}">
        <p14:creationId xmlns:p14="http://schemas.microsoft.com/office/powerpoint/2010/main" val="1732085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357D35-3E3E-4EC7-B3AE-C106ABB7D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7559675"/>
          </a:xfrm>
          <a:prstGeom prst="rect">
            <a:avLst/>
          </a:prstGeom>
          <a:solidFill>
            <a:srgbClr val="513B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34D921-DCE6-4D92-987F-D98C93F1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1111" y="268788"/>
            <a:ext cx="9692101" cy="7030497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4D942F-489D-4A7B-8983-94254348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34837" y="272147"/>
            <a:ext cx="4846274" cy="7030496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8F0F547-5526-40CC-8397-442101C26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70243" y="5256572"/>
            <a:ext cx="348583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93BD913-0EB6-48A4-B22A-6A4DE0898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9011" y="272148"/>
            <a:ext cx="9694201" cy="7030496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ED95CA4-E053-451D-9ECA-73689E8A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0243" y="945427"/>
            <a:ext cx="3775463" cy="42406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cs-CZ" sz="4600" dirty="0">
                <a:solidFill>
                  <a:srgbClr val="FFFFFF"/>
                </a:solidFill>
              </a:rPr>
              <a:t>Ekofeminizmus</a:t>
            </a:r>
            <a:br>
              <a:rPr lang="cs-CZ" sz="46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(od 70. r. 20. st.)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8DCC3CA-6731-4B0E-B859-2590AE9F4DF8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736752" y="6577769"/>
            <a:ext cx="3750344" cy="606163"/>
          </a:xfr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spcBef>
                <a:spcPts val="1000"/>
              </a:spcBef>
            </a:pPr>
            <a:r>
              <a:rPr lang="en-US" sz="1000" dirty="0">
                <a:solidFill>
                  <a:srgbClr val="FFFFFF"/>
                </a:solidFill>
                <a:latin typeface="+mn-lt"/>
                <a:ea typeface="+mn-ea"/>
                <a:cs typeface="+mn-cs"/>
                <a:hlinkClick r:id="rId2"/>
              </a:rPr>
              <a:t>https://broadblogs.com/category/feminism/</a:t>
            </a:r>
            <a:r>
              <a:rPr lang="cs-CZ" sz="10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lang="en-US" sz="10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CCEA697-13A5-4A86-987B-254355A24C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532"/>
          <a:stretch/>
        </p:blipFill>
        <p:spPr>
          <a:xfrm>
            <a:off x="721042" y="945427"/>
            <a:ext cx="3798189" cy="566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71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1AC7DF-2213-4308-82DD-DBB069381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Mužské výhovorky?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6288D0C-D690-4CA4-9FDD-44680241AE1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-346604" y="2037635"/>
            <a:ext cx="1165311" cy="126216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2F64C08-FD51-41EC-8052-E3A90DA5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74" t="16424" r="12349" b="20467"/>
          <a:stretch/>
        </p:blipFill>
        <p:spPr>
          <a:xfrm>
            <a:off x="504000" y="1406555"/>
            <a:ext cx="9071999" cy="625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06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B82E4A-C2D4-E64F-5A1F-A53FD4981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Muži jsou z Marsu, ženy z Venuše…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54CC4E-A1CA-941B-9583-455C08BDC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Muži  odpradávna lovili, bojovali, přetvářeli krajinu, obchodovali, </a:t>
            </a:r>
            <a:endParaRPr lang="en-US" dirty="0"/>
          </a:p>
          <a:p>
            <a:r>
              <a:rPr lang="cs-CZ" dirty="0"/>
              <a:t>Ženy zůstávaly dom</a:t>
            </a:r>
            <a:r>
              <a:rPr lang="en-US" dirty="0"/>
              <a:t>a</a:t>
            </a:r>
            <a:r>
              <a:rPr lang="cs-CZ" dirty="0"/>
              <a:t> - </a:t>
            </a:r>
            <a:r>
              <a:rPr lang="en-US" dirty="0"/>
              <a:t>p</a:t>
            </a:r>
            <a:r>
              <a:rPr lang="cs-CZ" dirty="0" err="1"/>
              <a:t>éče</a:t>
            </a:r>
            <a:r>
              <a:rPr lang="cs-CZ" dirty="0"/>
              <a:t> o děti, nemocné, staré</a:t>
            </a:r>
          </a:p>
          <a:p>
            <a:r>
              <a:rPr lang="cs-CZ" dirty="0"/>
              <a:t>Muži formovali stát, zákony, určili pravidla obchodního světa, prezentovali své náboženské i společenské představy,</a:t>
            </a:r>
          </a:p>
          <a:p>
            <a:r>
              <a:rPr lang="cs-CZ" dirty="0"/>
              <a:t>Žena - druhořadou funkci: kultura má maskulinní charakter</a:t>
            </a:r>
          </a:p>
          <a:p>
            <a:r>
              <a:rPr lang="cs-CZ" dirty="0"/>
              <a:t>Muži:  myslí analyticky, abstraktně, tíhnou k moci, instrumentální rozum, bojovný duch </a:t>
            </a:r>
          </a:p>
          <a:p>
            <a:r>
              <a:rPr lang="cs-CZ" dirty="0"/>
              <a:t>Ženy : myslí celostně, konkrétně, tíhnou k péči, citlivost, mateřský „duch“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44968FF-C760-BAC7-1C3D-A85795061F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504" y="1230804"/>
            <a:ext cx="1063191" cy="816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021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0" name="Rectangle 210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0080372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 212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2" y="0"/>
            <a:ext cx="10080373" cy="755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88" name="CustomShape 1"/>
          <p:cNvSpPr/>
          <p:nvPr/>
        </p:nvSpPr>
        <p:spPr>
          <a:xfrm>
            <a:off x="336846" y="506996"/>
            <a:ext cx="8130602" cy="8063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Vplyv</a:t>
            </a:r>
            <a:r>
              <a:rPr lang="en-US" sz="35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feministickej</a:t>
            </a:r>
            <a:r>
              <a:rPr lang="en-US" sz="35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etiky</a:t>
            </a:r>
            <a:r>
              <a:rPr lang="en-US" sz="35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-  </a:t>
            </a:r>
            <a:r>
              <a:rPr lang="en-US" sz="35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ekofeminizmus</a:t>
            </a:r>
            <a:endParaRPr lang="en-US" sz="35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27" name="Group 214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54271" y="0"/>
            <a:ext cx="3226354" cy="2626790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9" name="CustomShape 2"/>
          <p:cNvSpPr/>
          <p:nvPr/>
        </p:nvSpPr>
        <p:spPr>
          <a:xfrm>
            <a:off x="511741" y="1978960"/>
            <a:ext cx="9264238" cy="2969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K. Warren:  </a:t>
            </a:r>
            <a:r>
              <a:rPr lang="en-US" sz="2400" dirty="0" err="1">
                <a:solidFill>
                  <a:schemeClr val="tx2"/>
                </a:solidFill>
              </a:rPr>
              <a:t>Útlak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žien</a:t>
            </a:r>
            <a:r>
              <a:rPr lang="en-US" sz="2400" dirty="0">
                <a:solidFill>
                  <a:schemeClr val="tx2"/>
                </a:solidFill>
              </a:rPr>
              <a:t> a  </a:t>
            </a:r>
            <a:r>
              <a:rPr lang="en-US" sz="2400" dirty="0" err="1">
                <a:solidFill>
                  <a:schemeClr val="tx2"/>
                </a:solidFill>
              </a:rPr>
              <a:t>prírody</a:t>
            </a:r>
            <a:r>
              <a:rPr lang="en-US" sz="2400" dirty="0">
                <a:solidFill>
                  <a:schemeClr val="tx2"/>
                </a:solidFill>
              </a:rPr>
              <a:t> je </a:t>
            </a:r>
            <a:r>
              <a:rPr lang="en-US" sz="2400" dirty="0" err="1">
                <a:solidFill>
                  <a:schemeClr val="tx2"/>
                </a:solidFill>
              </a:rPr>
              <a:t>analógiou</a:t>
            </a:r>
            <a:r>
              <a:rPr lang="en-US" sz="2400" dirty="0">
                <a:solidFill>
                  <a:schemeClr val="tx2"/>
                </a:solidFill>
              </a:rPr>
              <a:t> → </a:t>
            </a:r>
            <a:r>
              <a:rPr lang="en-US" sz="2400" dirty="0" err="1">
                <a:solidFill>
                  <a:schemeClr val="tx2"/>
                </a:solidFill>
              </a:rPr>
              <a:t>má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spoločný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základ</a:t>
            </a:r>
            <a:r>
              <a:rPr lang="en-US" sz="2400" dirty="0">
                <a:solidFill>
                  <a:schemeClr val="tx2"/>
                </a:solidFill>
              </a:rPr>
              <a:t>: </a:t>
            </a:r>
            <a:r>
              <a:rPr lang="en-US" sz="2400" dirty="0" err="1">
                <a:solidFill>
                  <a:schemeClr val="tx2"/>
                </a:solidFill>
              </a:rPr>
              <a:t>prevažujúca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dominancia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tzv</a:t>
            </a:r>
            <a:r>
              <a:rPr lang="en-US" sz="2400" dirty="0">
                <a:solidFill>
                  <a:schemeClr val="tx2"/>
                </a:solidFill>
              </a:rPr>
              <a:t>. </a:t>
            </a:r>
            <a:r>
              <a:rPr lang="en-US" sz="2400" dirty="0" err="1">
                <a:solidFill>
                  <a:schemeClr val="tx2"/>
                </a:solidFill>
              </a:rPr>
              <a:t>maskulínneho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typu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kultúry</a:t>
            </a:r>
            <a:endParaRPr lang="en-US" sz="2400" dirty="0">
              <a:solidFill>
                <a:schemeClr val="tx2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2"/>
                </a:solidFill>
              </a:rPr>
              <a:t>Panský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vzťah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mužov</a:t>
            </a:r>
            <a:r>
              <a:rPr lang="en-US" sz="2400" dirty="0">
                <a:solidFill>
                  <a:schemeClr val="tx2"/>
                </a:solidFill>
              </a:rPr>
              <a:t> k </a:t>
            </a:r>
            <a:r>
              <a:rPr lang="en-US" sz="2400" dirty="0" err="1">
                <a:solidFill>
                  <a:schemeClr val="tx2"/>
                </a:solidFill>
              </a:rPr>
              <a:t>ženám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i</a:t>
            </a:r>
            <a:r>
              <a:rPr lang="en-US" sz="2400" dirty="0">
                <a:solidFill>
                  <a:schemeClr val="tx2"/>
                </a:solidFill>
              </a:rPr>
              <a:t> k </a:t>
            </a:r>
            <a:r>
              <a:rPr lang="en-US" sz="2400" dirty="0" err="1">
                <a:solidFill>
                  <a:schemeClr val="tx2"/>
                </a:solidFill>
              </a:rPr>
              <a:t>prírode</a:t>
            </a:r>
            <a:r>
              <a:rPr lang="en-US" sz="2400" dirty="0">
                <a:solidFill>
                  <a:schemeClr val="tx2"/>
                </a:solidFill>
              </a:rPr>
              <a:t>:  </a:t>
            </a:r>
            <a:r>
              <a:rPr lang="en-US" sz="2400" dirty="0" err="1">
                <a:solidFill>
                  <a:schemeClr val="tx2"/>
                </a:solidFill>
              </a:rPr>
              <a:t>snaha</a:t>
            </a:r>
            <a:r>
              <a:rPr lang="en-US" sz="2400" dirty="0">
                <a:solidFill>
                  <a:schemeClr val="tx2"/>
                </a:solidFill>
              </a:rPr>
              <a:t> o </a:t>
            </a:r>
            <a:r>
              <a:rPr lang="en-US" sz="2400" dirty="0" err="1">
                <a:solidFill>
                  <a:schemeClr val="tx2"/>
                </a:solidFill>
              </a:rPr>
              <a:t>ovládanie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žien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i</a:t>
            </a:r>
            <a:r>
              <a:rPr lang="en-US" sz="2400" dirty="0">
                <a:solidFill>
                  <a:schemeClr val="tx2"/>
                </a:solidFill>
              </a:rPr>
              <a:t> </a:t>
            </a:r>
            <a:r>
              <a:rPr lang="en-US" sz="2400" dirty="0" err="1">
                <a:solidFill>
                  <a:schemeClr val="tx2"/>
                </a:solidFill>
              </a:rPr>
              <a:t>prírody</a:t>
            </a:r>
            <a:endParaRPr lang="en-US" sz="2400" dirty="0">
              <a:solidFill>
                <a:schemeClr val="tx2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2"/>
                </a:solidFill>
              </a:rPr>
              <a:t>Z. </a:t>
            </a:r>
            <a:r>
              <a:rPr lang="cs-CZ" sz="2400" b="1" dirty="0" err="1">
                <a:solidFill>
                  <a:schemeClr val="tx2"/>
                </a:solidFill>
              </a:rPr>
              <a:t>Kiczková</a:t>
            </a:r>
            <a:r>
              <a:rPr lang="cs-CZ" sz="2400" dirty="0">
                <a:solidFill>
                  <a:schemeClr val="tx2"/>
                </a:solidFill>
              </a:rPr>
              <a:t>: p</a:t>
            </a:r>
            <a:r>
              <a:rPr lang="en-US" sz="2400" dirty="0" err="1">
                <a:solidFill>
                  <a:schemeClr val="tx2"/>
                </a:solidFill>
              </a:rPr>
              <a:t>roblém</a:t>
            </a:r>
            <a:r>
              <a:rPr lang="en-US" sz="2400" dirty="0">
                <a:solidFill>
                  <a:schemeClr val="tx2"/>
                </a:solidFill>
              </a:rPr>
              <a:t> - </a:t>
            </a:r>
            <a:r>
              <a:rPr lang="en-US" sz="2400" dirty="0" err="1">
                <a:solidFill>
                  <a:schemeClr val="tx2"/>
                </a:solidFill>
              </a:rPr>
              <a:t>nastavenie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našej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kultúry</a:t>
            </a:r>
            <a:r>
              <a:rPr lang="en-US" sz="2400" dirty="0">
                <a:solidFill>
                  <a:schemeClr val="tx2"/>
                </a:solidFill>
              </a:rPr>
              <a:t>: „</a:t>
            </a:r>
            <a:r>
              <a:rPr lang="en-US" sz="2400" i="1" dirty="0" err="1">
                <a:solidFill>
                  <a:schemeClr val="tx2"/>
                </a:solidFill>
              </a:rPr>
              <a:t>Musíme</a:t>
            </a:r>
            <a:r>
              <a:rPr lang="en-US" sz="2400" i="1" dirty="0">
                <a:solidFill>
                  <a:schemeClr val="tx2"/>
                </a:solidFill>
              </a:rPr>
              <a:t> </a:t>
            </a:r>
            <a:r>
              <a:rPr lang="en-US" sz="2400" i="1" dirty="0" err="1">
                <a:solidFill>
                  <a:schemeClr val="tx2"/>
                </a:solidFill>
              </a:rPr>
              <a:t>zobrať</a:t>
            </a:r>
            <a:r>
              <a:rPr lang="en-US" sz="2400" i="1" dirty="0">
                <a:solidFill>
                  <a:schemeClr val="tx2"/>
                </a:solidFill>
              </a:rPr>
              <a:t> do </a:t>
            </a:r>
            <a:r>
              <a:rPr lang="en-US" sz="2400" i="1" dirty="0" err="1">
                <a:solidFill>
                  <a:schemeClr val="tx2"/>
                </a:solidFill>
              </a:rPr>
              <a:t>úvahy</a:t>
            </a:r>
            <a:r>
              <a:rPr lang="en-US" sz="2400" i="1" dirty="0">
                <a:solidFill>
                  <a:schemeClr val="tx2"/>
                </a:solidFill>
              </a:rPr>
              <a:t> „</a:t>
            </a:r>
            <a:r>
              <a:rPr lang="en-US" sz="2400" i="1" dirty="0" err="1">
                <a:solidFill>
                  <a:schemeClr val="tx2"/>
                </a:solidFill>
              </a:rPr>
              <a:t>kto</a:t>
            </a:r>
            <a:r>
              <a:rPr lang="en-US" sz="2400" i="1" dirty="0">
                <a:solidFill>
                  <a:schemeClr val="tx2"/>
                </a:solidFill>
              </a:rPr>
              <a:t>  </a:t>
            </a:r>
            <a:r>
              <a:rPr lang="en-US" sz="2400" i="1" dirty="0" err="1">
                <a:solidFill>
                  <a:schemeClr val="tx2"/>
                </a:solidFill>
              </a:rPr>
              <a:t>prírodu</a:t>
            </a:r>
            <a:r>
              <a:rPr lang="en-US" sz="2400" i="1" dirty="0">
                <a:solidFill>
                  <a:schemeClr val="tx2"/>
                </a:solidFill>
              </a:rPr>
              <a:t> </a:t>
            </a:r>
            <a:r>
              <a:rPr lang="en-US" sz="2400" i="1" dirty="0" err="1">
                <a:solidFill>
                  <a:schemeClr val="tx2"/>
                </a:solidFill>
              </a:rPr>
              <a:t>konštruuje</a:t>
            </a:r>
            <a:r>
              <a:rPr lang="en-US" sz="2400" i="1" dirty="0">
                <a:solidFill>
                  <a:schemeClr val="tx2"/>
                </a:solidFill>
              </a:rPr>
              <a:t>, </a:t>
            </a:r>
            <a:r>
              <a:rPr lang="en-US" sz="2400" i="1" dirty="0" err="1">
                <a:solidFill>
                  <a:schemeClr val="tx2"/>
                </a:solidFill>
              </a:rPr>
              <a:t>akým</a:t>
            </a:r>
            <a:r>
              <a:rPr lang="en-US" sz="2400" i="1" dirty="0">
                <a:solidFill>
                  <a:schemeClr val="tx2"/>
                </a:solidFill>
              </a:rPr>
              <a:t> </a:t>
            </a:r>
            <a:r>
              <a:rPr lang="en-US" sz="2400" i="1" dirty="0" err="1">
                <a:solidFill>
                  <a:schemeClr val="tx2"/>
                </a:solidFill>
              </a:rPr>
              <a:t>spôsobom</a:t>
            </a:r>
            <a:r>
              <a:rPr lang="en-US" sz="2400" i="1" dirty="0">
                <a:solidFill>
                  <a:schemeClr val="tx2"/>
                </a:solidFill>
              </a:rPr>
              <a:t> a </a:t>
            </a:r>
            <a:r>
              <a:rPr lang="en-US" sz="2400" i="1" dirty="0" err="1">
                <a:solidFill>
                  <a:schemeClr val="tx2"/>
                </a:solidFill>
              </a:rPr>
              <a:t>na</a:t>
            </a:r>
            <a:r>
              <a:rPr lang="en-US" sz="2400" i="1" dirty="0">
                <a:solidFill>
                  <a:schemeClr val="tx2"/>
                </a:solidFill>
              </a:rPr>
              <a:t> </a:t>
            </a:r>
            <a:r>
              <a:rPr lang="en-US" sz="2400" i="1" dirty="0" err="1">
                <a:solidFill>
                  <a:schemeClr val="tx2"/>
                </a:solidFill>
              </a:rPr>
              <a:t>aký</a:t>
            </a:r>
            <a:r>
              <a:rPr lang="en-US" sz="2400" i="1" dirty="0">
                <a:solidFill>
                  <a:schemeClr val="tx2"/>
                </a:solidFill>
              </a:rPr>
              <a:t> </a:t>
            </a:r>
            <a:r>
              <a:rPr lang="en-US" sz="2400" i="1" dirty="0" err="1">
                <a:solidFill>
                  <a:schemeClr val="tx2"/>
                </a:solidFill>
              </a:rPr>
              <a:t>účel</a:t>
            </a:r>
            <a:r>
              <a:rPr lang="en-US" sz="2400" i="1" dirty="0">
                <a:solidFill>
                  <a:schemeClr val="tx2"/>
                </a:solidFill>
              </a:rPr>
              <a:t>.“ 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dirty="0" err="1">
                <a:solidFill>
                  <a:schemeClr val="tx2"/>
                </a:solidFill>
              </a:rPr>
              <a:t>Kiczková</a:t>
            </a:r>
            <a:r>
              <a:rPr lang="en-US" sz="2400" dirty="0">
                <a:solidFill>
                  <a:schemeClr val="tx2"/>
                </a:solidFill>
              </a:rPr>
              <a:t> 1998, s. 168)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Ch. Merchant </a:t>
            </a:r>
            <a:r>
              <a:rPr lang="en-US" sz="2400" dirty="0">
                <a:solidFill>
                  <a:schemeClr val="tx2"/>
                </a:solidFill>
              </a:rPr>
              <a:t>→ </a:t>
            </a:r>
            <a:r>
              <a:rPr lang="en-US" sz="2400" dirty="0" err="1">
                <a:solidFill>
                  <a:schemeClr val="tx2"/>
                </a:solidFill>
              </a:rPr>
              <a:t>obvinenie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zakladateľa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novovekej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vedy</a:t>
            </a:r>
            <a:r>
              <a:rPr lang="en-US" sz="2400" dirty="0">
                <a:solidFill>
                  <a:schemeClr val="tx2"/>
                </a:solidFill>
              </a:rPr>
              <a:t> F. </a:t>
            </a:r>
            <a:r>
              <a:rPr lang="en-US" sz="2400" dirty="0" err="1">
                <a:solidFill>
                  <a:schemeClr val="tx2"/>
                </a:solidFill>
              </a:rPr>
              <a:t>Bacona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2"/>
                </a:solidFill>
              </a:rPr>
              <a:t>Paralela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medzi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snahou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násilím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skrotiť</a:t>
            </a:r>
            <a:r>
              <a:rPr lang="en-US" sz="2400" dirty="0">
                <a:solidFill>
                  <a:schemeClr val="tx2"/>
                </a:solidFill>
              </a:rPr>
              <a:t>  </a:t>
            </a:r>
            <a:r>
              <a:rPr lang="en-US" sz="2400" dirty="0" err="1">
                <a:solidFill>
                  <a:schemeClr val="tx2"/>
                </a:solidFill>
              </a:rPr>
              <a:t>prírodu</a:t>
            </a:r>
            <a:r>
              <a:rPr lang="en-US" sz="2400" dirty="0">
                <a:solidFill>
                  <a:schemeClr val="tx2"/>
                </a:solidFill>
              </a:rPr>
              <a:t> a </a:t>
            </a:r>
            <a:r>
              <a:rPr lang="en-US" sz="2400" dirty="0" err="1">
                <a:solidFill>
                  <a:schemeClr val="tx2"/>
                </a:solidFill>
              </a:rPr>
              <a:t>násilím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skrotiť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ženu</a:t>
            </a:r>
            <a:r>
              <a:rPr lang="en-US" sz="2400" dirty="0">
                <a:solidFill>
                  <a:schemeClr val="tx2"/>
                </a:solidFill>
              </a:rPr>
              <a:t> – </a:t>
            </a:r>
            <a:r>
              <a:rPr lang="en-US" sz="2400" u="sng" dirty="0" err="1">
                <a:solidFill>
                  <a:schemeClr val="tx2"/>
                </a:solidFill>
              </a:rPr>
              <a:t>bosorku</a:t>
            </a:r>
            <a:r>
              <a:rPr lang="en-US" sz="2400" u="sng" dirty="0">
                <a:solidFill>
                  <a:schemeClr val="tx2"/>
                </a:solidFill>
              </a:rPr>
              <a:t>. </a:t>
            </a:r>
            <a:endParaRPr lang="en-US" sz="2400" dirty="0">
              <a:solidFill>
                <a:schemeClr val="tx2"/>
              </a:solidFill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cs-CZ" sz="2400" i="1" dirty="0">
                <a:solidFill>
                  <a:schemeClr val="tx2"/>
                </a:solidFill>
              </a:rPr>
              <a:t>Z</a:t>
            </a:r>
            <a:r>
              <a:rPr lang="en-US" sz="2400" i="1" dirty="0">
                <a:solidFill>
                  <a:schemeClr val="tx2"/>
                </a:solidFill>
              </a:rPr>
              <a:t>lo – to, </a:t>
            </a:r>
            <a:r>
              <a:rPr lang="en-US" sz="2400" i="1" dirty="0" err="1">
                <a:solidFill>
                  <a:schemeClr val="tx2"/>
                </a:solidFill>
              </a:rPr>
              <a:t>čo</a:t>
            </a:r>
            <a:r>
              <a:rPr lang="en-US" sz="2400" i="1" dirty="0">
                <a:solidFill>
                  <a:schemeClr val="tx2"/>
                </a:solidFill>
              </a:rPr>
              <a:t> je v </a:t>
            </a:r>
            <a:r>
              <a:rPr lang="en-US" sz="2400" i="1" dirty="0" err="1">
                <a:solidFill>
                  <a:schemeClr val="tx2"/>
                </a:solidFill>
              </a:rPr>
              <a:t>nás</a:t>
            </a:r>
            <a:r>
              <a:rPr lang="en-US" sz="2400" i="1" dirty="0">
                <a:solidFill>
                  <a:schemeClr val="tx2"/>
                </a:solidFill>
              </a:rPr>
              <a:t> </a:t>
            </a:r>
            <a:r>
              <a:rPr lang="en-US" sz="2400" i="1" dirty="0" err="1">
                <a:solidFill>
                  <a:schemeClr val="tx2"/>
                </a:solidFill>
              </a:rPr>
              <a:t>divoké</a:t>
            </a:r>
            <a:r>
              <a:rPr lang="en-US" sz="2400" i="1" dirty="0">
                <a:solidFill>
                  <a:schemeClr val="tx2"/>
                </a:solidFill>
              </a:rPr>
              <a:t> (</a:t>
            </a:r>
            <a:r>
              <a:rPr lang="en-US" sz="2400" i="1" dirty="0" err="1">
                <a:solidFill>
                  <a:schemeClr val="tx2"/>
                </a:solidFill>
              </a:rPr>
              <a:t>prírodné</a:t>
            </a:r>
            <a:r>
              <a:rPr lang="en-US" sz="2400" i="1" dirty="0">
                <a:solidFill>
                  <a:schemeClr val="tx2"/>
                </a:solidFill>
              </a:rPr>
              <a:t>) – </a:t>
            </a:r>
            <a:r>
              <a:rPr lang="en-US" sz="2400" i="1" dirty="0" err="1">
                <a:solidFill>
                  <a:schemeClr val="tx2"/>
                </a:solidFill>
              </a:rPr>
              <a:t>človeka</a:t>
            </a:r>
            <a:r>
              <a:rPr lang="en-US" sz="2400" i="1" dirty="0">
                <a:solidFill>
                  <a:schemeClr val="tx2"/>
                </a:solidFill>
              </a:rPr>
              <a:t> </a:t>
            </a:r>
            <a:r>
              <a:rPr lang="en-US" sz="2400" i="1" dirty="0" err="1">
                <a:solidFill>
                  <a:schemeClr val="tx2"/>
                </a:solidFill>
              </a:rPr>
              <a:t>treba</a:t>
            </a:r>
            <a:r>
              <a:rPr lang="en-US" sz="2400" i="1" dirty="0">
                <a:solidFill>
                  <a:schemeClr val="tx2"/>
                </a:solidFill>
              </a:rPr>
              <a:t> </a:t>
            </a:r>
            <a:r>
              <a:rPr lang="en-US" sz="2400" i="1" dirty="0" err="1">
                <a:solidFill>
                  <a:schemeClr val="tx2"/>
                </a:solidFill>
              </a:rPr>
              <a:t>skrotiť</a:t>
            </a:r>
            <a:r>
              <a:rPr lang="en-US" sz="2400" i="1" dirty="0">
                <a:solidFill>
                  <a:schemeClr val="tx2"/>
                </a:solidFill>
              </a:rPr>
              <a:t>! </a:t>
            </a:r>
            <a:endParaRPr lang="en-US" sz="24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2"/>
                </a:solidFill>
              </a:rPr>
              <a:t>Ženy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sa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svojou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prirodzenosťou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nevedia</a:t>
            </a:r>
            <a:r>
              <a:rPr lang="en-US" sz="2400" dirty="0">
                <a:solidFill>
                  <a:schemeClr val="tx2"/>
                </a:solidFill>
              </a:rPr>
              <a:t> od </a:t>
            </a:r>
            <a:r>
              <a:rPr lang="en-US" sz="2400" dirty="0" err="1">
                <a:solidFill>
                  <a:schemeClr val="tx2"/>
                </a:solidFill>
              </a:rPr>
              <a:t>prírody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odosobniť</a:t>
            </a:r>
            <a:r>
              <a:rPr lang="en-US" sz="2400" dirty="0">
                <a:solidFill>
                  <a:schemeClr val="tx2"/>
                </a:solidFill>
              </a:rPr>
              <a:t> →  </a:t>
            </a:r>
            <a:r>
              <a:rPr lang="en-US" sz="2400" dirty="0" err="1">
                <a:solidFill>
                  <a:schemeClr val="tx2"/>
                </a:solidFill>
              </a:rPr>
              <a:t>násilná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prevýchova</a:t>
            </a:r>
            <a:endParaRPr lang="en-US" sz="24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5161777"/>
            <a:ext cx="2396917" cy="2397896"/>
            <a:chOff x="-305" y="-1"/>
            <a:chExt cx="3832880" cy="2876136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74141" y="753326"/>
            <a:ext cx="8732342" cy="595702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0C795CBA-FE20-4E54-8593-21CA2C8040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/>
          <a:stretch/>
        </p:blipFill>
        <p:spPr>
          <a:xfrm rot="21480000">
            <a:off x="1135997" y="1701007"/>
            <a:ext cx="8199047" cy="5251864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5C09BEF7-40A3-4E22-9721-70530CAE7517}"/>
              </a:ext>
            </a:extLst>
          </p:cNvPr>
          <p:cNvSpPr/>
          <p:nvPr/>
        </p:nvSpPr>
        <p:spPr>
          <a:xfrm>
            <a:off x="1411706" y="7094344"/>
            <a:ext cx="8412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https://www.overthinkingit.com/2009/02/09/ny-comic-con-ecofeminism-in-futurama/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E74691D-C033-4F4C-A8BF-AD6D651D3534}"/>
              </a:ext>
            </a:extLst>
          </p:cNvPr>
          <p:cNvSpPr txBox="1"/>
          <p:nvPr/>
        </p:nvSpPr>
        <p:spPr>
          <a:xfrm>
            <a:off x="760288" y="380991"/>
            <a:ext cx="2988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/>
              <a:t>Zľahčovanie?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38215765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2163" y="771140"/>
            <a:ext cx="2937811" cy="5683756"/>
            <a:chOff x="7807230" y="2012810"/>
            <a:chExt cx="3251252" cy="3459865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8" name="Picture 4" descr="Etika péče. Osobní, politická a globální obálka knihy">
            <a:extLst>
              <a:ext uri="{FF2B5EF4-FFF2-40B4-BE49-F238E27FC236}">
                <a16:creationId xmlns:a16="http://schemas.microsoft.com/office/drawing/2014/main" id="{110DFCE6-7B68-435E-A9A3-76915901C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206" y="1521258"/>
            <a:ext cx="2653725" cy="418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71407" y="771140"/>
            <a:ext cx="2937810" cy="5683756"/>
            <a:chOff x="7807230" y="2012810"/>
            <a:chExt cx="3251252" cy="3459865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0" name="Picture 6" descr="Cestou k zářnému cíli obálka knihy">
            <a:extLst>
              <a:ext uri="{FF2B5EF4-FFF2-40B4-BE49-F238E27FC236}">
                <a16:creationId xmlns:a16="http://schemas.microsoft.com/office/drawing/2014/main" id="{4D33D0D8-A1DF-4800-9BEB-206F6BF3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0229" y="1845637"/>
            <a:ext cx="2653725" cy="353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1" name="Group 150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700649" y="771140"/>
            <a:ext cx="2937811" cy="5683756"/>
            <a:chOff x="7807230" y="2012810"/>
            <a:chExt cx="3251252" cy="3459865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Eco-Nihilism: The Philosophical Geopolitics of the Climate Change  Apocalypse by Wendy Lynne Lee">
            <a:extLst>
              <a:ext uri="{FF2B5EF4-FFF2-40B4-BE49-F238E27FC236}">
                <a16:creationId xmlns:a16="http://schemas.microsoft.com/office/drawing/2014/main" id="{E491614A-CD43-456E-8551-162343C74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2" r="17679"/>
          <a:stretch/>
        </p:blipFill>
        <p:spPr bwMode="auto">
          <a:xfrm>
            <a:off x="7033098" y="1873478"/>
            <a:ext cx="2288223" cy="35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1996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6680710" y="817246"/>
            <a:ext cx="2785760" cy="17815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>
                <a:latin typeface="+mj-lt"/>
                <a:ea typeface="+mj-ea"/>
                <a:cs typeface="+mj-cs"/>
              </a:rPr>
              <a:t>Zoocentrizmus Petra Singera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9056DB2-4073-4C22-9F54-2C70D0F9C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4" r="24136" b="1"/>
          <a:stretch/>
        </p:blipFill>
        <p:spPr>
          <a:xfrm>
            <a:off x="20" y="10"/>
            <a:ext cx="6110418" cy="7559665"/>
          </a:xfrm>
          <a:prstGeom prst="rect">
            <a:avLst/>
          </a:prstGeom>
        </p:spPr>
      </p:pic>
      <p:sp>
        <p:nvSpPr>
          <p:cNvPr id="197" name="Rectangle 196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156332" y="3605570"/>
            <a:ext cx="1797774" cy="6110438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2530873" y="2530872"/>
            <a:ext cx="7555574" cy="249382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89000" y="4877803"/>
            <a:ext cx="2421437" cy="2681872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8F4C3CD0-5AE5-472D-9123-C61BE9C3B577}"/>
              </a:ext>
            </a:extLst>
          </p:cNvPr>
          <p:cNvSpPr txBox="1"/>
          <p:nvPr/>
        </p:nvSpPr>
        <p:spPr>
          <a:xfrm>
            <a:off x="6680710" y="2792688"/>
            <a:ext cx="2785760" cy="38005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Singer, P.: </a:t>
            </a:r>
            <a:r>
              <a:rPr lang="en-US" sz="1900" dirty="0" err="1"/>
              <a:t>Osvobození</a:t>
            </a:r>
            <a:r>
              <a:rPr lang="en-US" sz="1900" dirty="0"/>
              <a:t> </a:t>
            </a:r>
            <a:r>
              <a:rPr lang="en-US" sz="1900" dirty="0" err="1"/>
              <a:t>zvířat</a:t>
            </a:r>
            <a:r>
              <a:rPr lang="en-US" sz="1900" dirty="0"/>
              <a:t>. Praha: </a:t>
            </a:r>
            <a:r>
              <a:rPr lang="en-US" sz="1900" dirty="0" err="1"/>
              <a:t>Práh</a:t>
            </a:r>
            <a:r>
              <a:rPr lang="en-US" sz="1900" dirty="0"/>
              <a:t>, 2001</a:t>
            </a:r>
            <a:r>
              <a:rPr lang="cs-CZ" sz="1900" dirty="0"/>
              <a:t>.</a:t>
            </a: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SINGER, Peter. Practical ethics. Cambridge: Cambridge University Press, 1990.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Ethics in the Real World: 82 Brief Essays on Things That Matter. Princeton University Press, 2016.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755967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61853" cy="7559673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Podkladové drůbeží mláďata">
            <a:extLst>
              <a:ext uri="{FF2B5EF4-FFF2-40B4-BE49-F238E27FC236}">
                <a16:creationId xmlns:a16="http://schemas.microsoft.com/office/drawing/2014/main" id="{8CD89296-C788-5F58-72CE-593257D63C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62" r="30701" b="-1"/>
          <a:stretch/>
        </p:blipFill>
        <p:spPr>
          <a:xfrm>
            <a:off x="6588308" y="10"/>
            <a:ext cx="3492317" cy="7559665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2D4EC16-D90A-31D9-FA1A-EFB1F11F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79" y="115457"/>
            <a:ext cx="6443329" cy="1458238"/>
          </a:xfrm>
        </p:spPr>
        <p:txBody>
          <a:bodyPr>
            <a:normAutofit/>
          </a:bodyPr>
          <a:lstStyle/>
          <a:p>
            <a:r>
              <a:rPr lang="cs-CZ" dirty="0"/>
              <a:t>Odpovědnost k dalším bytostem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7455AA-252A-B292-01F1-220A61430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57" y="1499596"/>
            <a:ext cx="6443330" cy="5071730"/>
          </a:xfrm>
        </p:spPr>
        <p:txBody>
          <a:bodyPr>
            <a:noAutofit/>
          </a:bodyPr>
          <a:lstStyle/>
          <a:p>
            <a:r>
              <a:rPr lang="cs-CZ" sz="2200" dirty="0"/>
              <a:t>V roce 1975 Peter Singer: </a:t>
            </a:r>
            <a:r>
              <a:rPr lang="cs-CZ" sz="2200" i="1" dirty="0"/>
              <a:t>Osvobození zvířat</a:t>
            </a:r>
            <a:r>
              <a:rPr lang="cs-CZ" sz="2200" dirty="0"/>
              <a:t> </a:t>
            </a:r>
          </a:p>
          <a:p>
            <a:r>
              <a:rPr lang="cs-CZ" sz="2200" dirty="0"/>
              <a:t>Stimul pro zakládání organizací pro ochranu zvířat</a:t>
            </a:r>
          </a:p>
          <a:p>
            <a:r>
              <a:rPr lang="cs-CZ" sz="2200" dirty="0"/>
              <a:t>jak krutě se lidé chovají ke zvířatům kvůli masu, kůži, zbytečným vědeckým experimentům,  testování kosmetiky, a pod. </a:t>
            </a:r>
          </a:p>
          <a:p>
            <a:r>
              <a:rPr lang="cs-CZ" sz="2200" dirty="0"/>
              <a:t>Lidské a Non-lidské živé bytosti jsou si rovny: každá živá bytost má preferenci netrpět, mnohé mají schopnost uvědomovat si svou minulost a budoucnost. </a:t>
            </a:r>
          </a:p>
          <a:p>
            <a:r>
              <a:rPr lang="cs-CZ" sz="2200" dirty="0"/>
              <a:t>Dle tzv. </a:t>
            </a:r>
            <a:r>
              <a:rPr lang="cs-CZ" sz="2200" b="1" dirty="0" err="1"/>
              <a:t>zoocentrismu</a:t>
            </a:r>
            <a:r>
              <a:rPr lang="cs-CZ" sz="2200" dirty="0"/>
              <a:t> je odpovědné jednat v souladu se preferencemi živých bytostí </a:t>
            </a:r>
          </a:p>
          <a:p>
            <a:r>
              <a:rPr lang="cs-CZ" sz="2200" dirty="0"/>
              <a:t>Netrpět je vlastní přirozený způsob života, atd.). </a:t>
            </a:r>
          </a:p>
          <a:p>
            <a:pPr lvl="1"/>
            <a:r>
              <a:rPr lang="cs-CZ" sz="2200" dirty="0"/>
              <a:t>řešením veganství – nahrazení zvířat v potravě, oblečení a v průmyslu </a:t>
            </a:r>
          </a:p>
          <a:p>
            <a:pPr lvl="1"/>
            <a:r>
              <a:rPr lang="cs-CZ" sz="2200" dirty="0"/>
              <a:t>zároveň sníží emise – i environmentální odpovědnost</a:t>
            </a:r>
          </a:p>
        </p:txBody>
      </p:sp>
    </p:spTree>
    <p:extLst>
      <p:ext uri="{BB962C8B-B14F-4D97-AF65-F5344CB8AC3E}">
        <p14:creationId xmlns:p14="http://schemas.microsoft.com/office/powerpoint/2010/main" val="753383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545410-216C-D215-4EC3-26B92F318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143868-FBC1-59B2-4DE8-3E5E1C582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Shrnutí: nejíst – kdo má povědomí sebe sama, cítí bolest, má preference (zájmy)</a:t>
            </a:r>
          </a:p>
        </p:txBody>
      </p:sp>
    </p:spTree>
    <p:extLst>
      <p:ext uri="{BB962C8B-B14F-4D97-AF65-F5344CB8AC3E}">
        <p14:creationId xmlns:p14="http://schemas.microsoft.com/office/powerpoint/2010/main" val="498886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62EEF-F726-7B58-2F9B-6534C1714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E70B28-937A-683B-9F3E-BA47DB0B4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593B91A-7615-3005-0DE7-6866E8B59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01" t="6591" r="29225" b="10341"/>
          <a:stretch/>
        </p:blipFill>
        <p:spPr>
          <a:xfrm>
            <a:off x="1467772" y="606055"/>
            <a:ext cx="7145079" cy="673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976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5378" y="406143"/>
            <a:ext cx="5530942" cy="1262160"/>
          </a:xfrm>
        </p:spPr>
        <p:txBody>
          <a:bodyPr/>
          <a:lstStyle/>
          <a:p>
            <a:r>
              <a:rPr lang="sk-SK" dirty="0"/>
              <a:t>Kresťanský teistický model hodnoty prírody?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302144" y="1768680"/>
            <a:ext cx="5208463" cy="49589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b="1" dirty="0" err="1"/>
              <a:t>Erazim</a:t>
            </a:r>
            <a:r>
              <a:rPr lang="sk-SK" sz="2400" b="1" dirty="0"/>
              <a:t> </a:t>
            </a:r>
            <a:r>
              <a:rPr lang="sk-SK" sz="2400" b="1" dirty="0" err="1"/>
              <a:t>Kohák</a:t>
            </a:r>
            <a:r>
              <a:rPr lang="sk-SK" sz="2400" b="1" dirty="0"/>
              <a:t>: </a:t>
            </a:r>
            <a:r>
              <a:rPr lang="sk-SK" sz="2400" dirty="0"/>
              <a:t>Zelená </a:t>
            </a:r>
            <a:r>
              <a:rPr lang="sk-SK" sz="2400" dirty="0" err="1"/>
              <a:t>svatozář</a:t>
            </a:r>
            <a:endParaRPr lang="sk-SK" sz="2400" dirty="0"/>
          </a:p>
          <a:p>
            <a:pPr marL="0" indent="0">
              <a:buNone/>
            </a:pPr>
            <a:r>
              <a:rPr lang="sk-SK" sz="2400" dirty="0"/>
              <a:t>Zvieratá: „</a:t>
            </a:r>
            <a:r>
              <a:rPr lang="sk-SK" sz="2400" dirty="0" err="1"/>
              <a:t>bratříček</a:t>
            </a:r>
            <a:r>
              <a:rPr lang="sk-SK" sz="2400" dirty="0"/>
              <a:t> v </a:t>
            </a:r>
            <a:r>
              <a:rPr lang="sk-SK" sz="2400" dirty="0" err="1"/>
              <a:t>kožíšku</a:t>
            </a:r>
            <a:r>
              <a:rPr lang="sk-SK" sz="2400" dirty="0"/>
              <a:t>“</a:t>
            </a:r>
          </a:p>
          <a:p>
            <a:pPr marL="0" indent="0">
              <a:buNone/>
            </a:pPr>
            <a:endParaRPr lang="sk-SK" sz="2400" dirty="0"/>
          </a:p>
          <a:p>
            <a:pPr marL="0" indent="0">
              <a:buNone/>
            </a:pPr>
            <a:r>
              <a:rPr lang="sk-SK" sz="2400" dirty="0"/>
              <a:t>Sme správcom planéty?</a:t>
            </a:r>
          </a:p>
          <a:p>
            <a:pPr marL="0" indent="0">
              <a:buNone/>
            </a:pPr>
            <a:r>
              <a:rPr lang="sk-SK" sz="2400" dirty="0"/>
              <a:t>Sme od Boha viac ako zvieratá?</a:t>
            </a:r>
          </a:p>
          <a:p>
            <a:pPr marL="0" indent="0">
              <a:buNone/>
            </a:pPr>
            <a:endParaRPr lang="sk-SK" sz="2400" dirty="0"/>
          </a:p>
          <a:p>
            <a:pPr marL="0" indent="0">
              <a:buNone/>
            </a:pPr>
            <a:r>
              <a:rPr lang="sk-SK" sz="2400" dirty="0"/>
              <a:t>Alebo majú vlastnú hodnotu mimo človeka i Boha?</a:t>
            </a:r>
          </a:p>
          <a:p>
            <a:pPr marL="0" indent="0">
              <a:buNone/>
            </a:pPr>
            <a:r>
              <a:rPr lang="sk-SK" sz="2400" dirty="0"/>
              <a:t>Antropocentrizmus: človek je obrazom Boha (duša), </a:t>
            </a:r>
          </a:p>
          <a:p>
            <a:pPr marL="0" indent="0">
              <a:buNone/>
            </a:pPr>
            <a:r>
              <a:rPr lang="sk-SK" sz="2400" dirty="0"/>
              <a:t>Dokonca sa Boh sám stal človekom</a:t>
            </a:r>
          </a:p>
          <a:p>
            <a:pPr marL="0" indent="0">
              <a:buNone/>
            </a:pPr>
            <a:r>
              <a:rPr lang="sk-SK" sz="2400" dirty="0"/>
              <a:t>Biblia: človek správcom planéty – nie majiteľom...</a:t>
            </a:r>
          </a:p>
          <a:p>
            <a:pPr marL="0" indent="0">
              <a:buNone/>
            </a:pPr>
            <a:r>
              <a:rPr lang="sk-SK" sz="2400" dirty="0"/>
              <a:t>Týka sa nás environmentálna zodpovednosť – voči Bohu a jeho stvorenstvu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700" y="1768680"/>
            <a:ext cx="2019300" cy="2609850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4614192" y="9239152"/>
            <a:ext cx="7145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http://www.skaut.cz/skauting/zname-osobnosti/erazim-kohak</a:t>
            </a:r>
          </a:p>
        </p:txBody>
      </p:sp>
      <p:pic>
        <p:nvPicPr>
          <p:cNvPr id="1030" name="Picture 6" descr="http://tvorobeznik.cz/obrs/z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82" y="1768680"/>
            <a:ext cx="1669818" cy="263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ĺžnik 6"/>
          <p:cNvSpPr/>
          <p:nvPr/>
        </p:nvSpPr>
        <p:spPr>
          <a:xfrm>
            <a:off x="6046987" y="6800528"/>
            <a:ext cx="50387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/>
              <a:t>http://www.skaut.cz/skauting/zname-osobnosti/erazim-kohak</a:t>
            </a:r>
          </a:p>
        </p:txBody>
      </p:sp>
    </p:spTree>
    <p:extLst>
      <p:ext uri="{BB962C8B-B14F-4D97-AF65-F5344CB8AC3E}">
        <p14:creationId xmlns:p14="http://schemas.microsoft.com/office/powerpoint/2010/main" val="4555094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2"/>
          <a:srcRect l="12644" t="19640" r="57517" b="67245"/>
          <a:stretch/>
        </p:blipFill>
        <p:spPr>
          <a:xfrm>
            <a:off x="345620" y="927384"/>
            <a:ext cx="2669227" cy="65992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/>
          <a:srcRect l="14143" t="25583" r="44151" b="18883"/>
          <a:stretch/>
        </p:blipFill>
        <p:spPr>
          <a:xfrm>
            <a:off x="3829913" y="381585"/>
            <a:ext cx="2278127" cy="170632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4"/>
          <a:srcRect l="9812" t="21288" r="36364" b="33572"/>
          <a:stretch/>
        </p:blipFill>
        <p:spPr>
          <a:xfrm>
            <a:off x="345621" y="3155213"/>
            <a:ext cx="2669224" cy="1259194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5"/>
          <a:srcRect l="12068" t="39312" r="51410" b="37532"/>
          <a:stretch/>
        </p:blipFill>
        <p:spPr>
          <a:xfrm>
            <a:off x="345354" y="5831692"/>
            <a:ext cx="2667141" cy="95121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6"/>
          <a:srcRect l="12644" t="13698" r="58899" b="77286"/>
          <a:stretch/>
        </p:blipFill>
        <p:spPr>
          <a:xfrm>
            <a:off x="3679220" y="6072297"/>
            <a:ext cx="2628804" cy="46849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481" y="-749"/>
            <a:ext cx="3503144" cy="7560425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7873" y="1113872"/>
            <a:ext cx="2348500" cy="36971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endParaRPr lang="en-US" sz="4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6847871" y="5329428"/>
            <a:ext cx="2348501" cy="961606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</a:pPr>
            <a:endParaRPr lang="en-US" sz="19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519642"/>
            <a:ext cx="6631733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5039286"/>
            <a:ext cx="6708829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60472" y="-749"/>
            <a:ext cx="0" cy="7559677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31733" y="-749"/>
            <a:ext cx="0" cy="246949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6"/>
          <a:srcRect l="12529" t="49148" r="28599" b="14991"/>
          <a:stretch/>
        </p:blipFill>
        <p:spPr>
          <a:xfrm>
            <a:off x="3679220" y="3400967"/>
            <a:ext cx="2628807" cy="90073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96228" y="5039286"/>
            <a:ext cx="1564924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2392FD4A-2A75-7064-1DCE-8B88435181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63" y="800664"/>
            <a:ext cx="3490467" cy="610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503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6911544-4AAD-0181-00D3-5D19B6C23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50" y="262945"/>
            <a:ext cx="9110365" cy="1581176"/>
          </a:xfrm>
        </p:spPr>
        <p:txBody>
          <a:bodyPr anchor="b">
            <a:normAutofit/>
          </a:bodyPr>
          <a:lstStyle/>
          <a:p>
            <a:r>
              <a:rPr lang="cs-CZ" sz="5200"/>
              <a:t>Buddhistické hledisko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350" y="1853590"/>
            <a:ext cx="9072562" cy="20159"/>
          </a:xfrm>
          <a:custGeom>
            <a:avLst/>
            <a:gdLst>
              <a:gd name="connsiteX0" fmla="*/ 0 w 9072562"/>
              <a:gd name="connsiteY0" fmla="*/ 0 h 20159"/>
              <a:gd name="connsiteX1" fmla="*/ 788615 w 9072562"/>
              <a:gd name="connsiteY1" fmla="*/ 0 h 20159"/>
              <a:gd name="connsiteX2" fmla="*/ 1667956 w 9072562"/>
              <a:gd name="connsiteY2" fmla="*/ 0 h 20159"/>
              <a:gd name="connsiteX3" fmla="*/ 2093668 w 9072562"/>
              <a:gd name="connsiteY3" fmla="*/ 0 h 20159"/>
              <a:gd name="connsiteX4" fmla="*/ 2700832 w 9072562"/>
              <a:gd name="connsiteY4" fmla="*/ 0 h 20159"/>
              <a:gd name="connsiteX5" fmla="*/ 3126544 w 9072562"/>
              <a:gd name="connsiteY5" fmla="*/ 0 h 20159"/>
              <a:gd name="connsiteX6" fmla="*/ 3824434 w 9072562"/>
              <a:gd name="connsiteY6" fmla="*/ 0 h 20159"/>
              <a:gd name="connsiteX7" fmla="*/ 4431598 w 9072562"/>
              <a:gd name="connsiteY7" fmla="*/ 0 h 20159"/>
              <a:gd name="connsiteX8" fmla="*/ 5220213 w 9072562"/>
              <a:gd name="connsiteY8" fmla="*/ 0 h 20159"/>
              <a:gd name="connsiteX9" fmla="*/ 6099553 w 9072562"/>
              <a:gd name="connsiteY9" fmla="*/ 0 h 20159"/>
              <a:gd name="connsiteX10" fmla="*/ 6797443 w 9072562"/>
              <a:gd name="connsiteY10" fmla="*/ 0 h 20159"/>
              <a:gd name="connsiteX11" fmla="*/ 7676783 w 9072562"/>
              <a:gd name="connsiteY11" fmla="*/ 0 h 20159"/>
              <a:gd name="connsiteX12" fmla="*/ 8374673 w 9072562"/>
              <a:gd name="connsiteY12" fmla="*/ 0 h 20159"/>
              <a:gd name="connsiteX13" fmla="*/ 9072562 w 9072562"/>
              <a:gd name="connsiteY13" fmla="*/ 0 h 20159"/>
              <a:gd name="connsiteX14" fmla="*/ 9072562 w 9072562"/>
              <a:gd name="connsiteY14" fmla="*/ 20159 h 20159"/>
              <a:gd name="connsiteX15" fmla="*/ 8374673 w 9072562"/>
              <a:gd name="connsiteY15" fmla="*/ 20159 h 20159"/>
              <a:gd name="connsiteX16" fmla="*/ 7858234 w 9072562"/>
              <a:gd name="connsiteY16" fmla="*/ 20159 h 20159"/>
              <a:gd name="connsiteX17" fmla="*/ 7432522 w 9072562"/>
              <a:gd name="connsiteY17" fmla="*/ 20159 h 20159"/>
              <a:gd name="connsiteX18" fmla="*/ 6825358 w 9072562"/>
              <a:gd name="connsiteY18" fmla="*/ 20159 h 20159"/>
              <a:gd name="connsiteX19" fmla="*/ 6127469 w 9072562"/>
              <a:gd name="connsiteY19" fmla="*/ 20159 h 20159"/>
              <a:gd name="connsiteX20" fmla="*/ 5520305 w 9072562"/>
              <a:gd name="connsiteY20" fmla="*/ 20159 h 20159"/>
              <a:gd name="connsiteX21" fmla="*/ 5003867 w 9072562"/>
              <a:gd name="connsiteY21" fmla="*/ 20159 h 20159"/>
              <a:gd name="connsiteX22" fmla="*/ 4124526 w 9072562"/>
              <a:gd name="connsiteY22" fmla="*/ 20159 h 20159"/>
              <a:gd name="connsiteX23" fmla="*/ 3426637 w 9072562"/>
              <a:gd name="connsiteY23" fmla="*/ 20159 h 20159"/>
              <a:gd name="connsiteX24" fmla="*/ 2638022 w 9072562"/>
              <a:gd name="connsiteY24" fmla="*/ 20159 h 20159"/>
              <a:gd name="connsiteX25" fmla="*/ 2212309 w 9072562"/>
              <a:gd name="connsiteY25" fmla="*/ 20159 h 20159"/>
              <a:gd name="connsiteX26" fmla="*/ 1695871 w 9072562"/>
              <a:gd name="connsiteY26" fmla="*/ 20159 h 20159"/>
              <a:gd name="connsiteX27" fmla="*/ 997982 w 9072562"/>
              <a:gd name="connsiteY27" fmla="*/ 20159 h 20159"/>
              <a:gd name="connsiteX28" fmla="*/ 0 w 9072562"/>
              <a:gd name="connsiteY28" fmla="*/ 20159 h 20159"/>
              <a:gd name="connsiteX29" fmla="*/ 0 w 9072562"/>
              <a:gd name="connsiteY29" fmla="*/ 0 h 2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072562" h="20159" fill="none" extrusionOk="0">
                <a:moveTo>
                  <a:pt x="0" y="0"/>
                </a:moveTo>
                <a:cubicBezTo>
                  <a:pt x="264314" y="-1286"/>
                  <a:pt x="415976" y="33428"/>
                  <a:pt x="788615" y="0"/>
                </a:cubicBezTo>
                <a:cubicBezTo>
                  <a:pt x="1161255" y="-33428"/>
                  <a:pt x="1261420" y="-27895"/>
                  <a:pt x="1667956" y="0"/>
                </a:cubicBezTo>
                <a:cubicBezTo>
                  <a:pt x="2074492" y="27895"/>
                  <a:pt x="1947638" y="-8007"/>
                  <a:pt x="2093668" y="0"/>
                </a:cubicBezTo>
                <a:cubicBezTo>
                  <a:pt x="2239698" y="8007"/>
                  <a:pt x="2456046" y="29259"/>
                  <a:pt x="2700832" y="0"/>
                </a:cubicBezTo>
                <a:cubicBezTo>
                  <a:pt x="2945618" y="-29259"/>
                  <a:pt x="2952109" y="6855"/>
                  <a:pt x="3126544" y="0"/>
                </a:cubicBezTo>
                <a:cubicBezTo>
                  <a:pt x="3300979" y="-6855"/>
                  <a:pt x="3654006" y="11598"/>
                  <a:pt x="3824434" y="0"/>
                </a:cubicBezTo>
                <a:cubicBezTo>
                  <a:pt x="3994862" y="-11598"/>
                  <a:pt x="4263228" y="27283"/>
                  <a:pt x="4431598" y="0"/>
                </a:cubicBezTo>
                <a:cubicBezTo>
                  <a:pt x="4599968" y="-27283"/>
                  <a:pt x="4958356" y="-38498"/>
                  <a:pt x="5220213" y="0"/>
                </a:cubicBezTo>
                <a:cubicBezTo>
                  <a:pt x="5482070" y="38498"/>
                  <a:pt x="5846168" y="-34297"/>
                  <a:pt x="6099553" y="0"/>
                </a:cubicBezTo>
                <a:cubicBezTo>
                  <a:pt x="6352938" y="34297"/>
                  <a:pt x="6483556" y="3290"/>
                  <a:pt x="6797443" y="0"/>
                </a:cubicBezTo>
                <a:cubicBezTo>
                  <a:pt x="7111330" y="-3290"/>
                  <a:pt x="7287839" y="-34765"/>
                  <a:pt x="7676783" y="0"/>
                </a:cubicBezTo>
                <a:cubicBezTo>
                  <a:pt x="8065727" y="34765"/>
                  <a:pt x="8044287" y="22698"/>
                  <a:pt x="8374673" y="0"/>
                </a:cubicBezTo>
                <a:cubicBezTo>
                  <a:pt x="8705059" y="-22698"/>
                  <a:pt x="8893035" y="-12234"/>
                  <a:pt x="9072562" y="0"/>
                </a:cubicBezTo>
                <a:cubicBezTo>
                  <a:pt x="9072066" y="6979"/>
                  <a:pt x="9072294" y="12611"/>
                  <a:pt x="9072562" y="20159"/>
                </a:cubicBezTo>
                <a:cubicBezTo>
                  <a:pt x="8906628" y="8597"/>
                  <a:pt x="8632831" y="5084"/>
                  <a:pt x="8374673" y="20159"/>
                </a:cubicBezTo>
                <a:cubicBezTo>
                  <a:pt x="8116515" y="35234"/>
                  <a:pt x="7983570" y="2258"/>
                  <a:pt x="7858234" y="20159"/>
                </a:cubicBezTo>
                <a:cubicBezTo>
                  <a:pt x="7732898" y="38060"/>
                  <a:pt x="7627609" y="2989"/>
                  <a:pt x="7432522" y="20159"/>
                </a:cubicBezTo>
                <a:cubicBezTo>
                  <a:pt x="7237435" y="37329"/>
                  <a:pt x="6996608" y="46610"/>
                  <a:pt x="6825358" y="20159"/>
                </a:cubicBezTo>
                <a:cubicBezTo>
                  <a:pt x="6654108" y="-6292"/>
                  <a:pt x="6291485" y="30762"/>
                  <a:pt x="6127469" y="20159"/>
                </a:cubicBezTo>
                <a:cubicBezTo>
                  <a:pt x="5963453" y="9556"/>
                  <a:pt x="5660576" y="24152"/>
                  <a:pt x="5520305" y="20159"/>
                </a:cubicBezTo>
                <a:cubicBezTo>
                  <a:pt x="5380034" y="16166"/>
                  <a:pt x="5155259" y="15833"/>
                  <a:pt x="5003867" y="20159"/>
                </a:cubicBezTo>
                <a:cubicBezTo>
                  <a:pt x="4852475" y="24485"/>
                  <a:pt x="4304127" y="54953"/>
                  <a:pt x="4124526" y="20159"/>
                </a:cubicBezTo>
                <a:cubicBezTo>
                  <a:pt x="3944925" y="-14635"/>
                  <a:pt x="3664900" y="54279"/>
                  <a:pt x="3426637" y="20159"/>
                </a:cubicBezTo>
                <a:cubicBezTo>
                  <a:pt x="3188374" y="-13961"/>
                  <a:pt x="2923518" y="8767"/>
                  <a:pt x="2638022" y="20159"/>
                </a:cubicBezTo>
                <a:cubicBezTo>
                  <a:pt x="2352527" y="31551"/>
                  <a:pt x="2418348" y="3168"/>
                  <a:pt x="2212309" y="20159"/>
                </a:cubicBezTo>
                <a:cubicBezTo>
                  <a:pt x="2006270" y="37150"/>
                  <a:pt x="1829193" y="8541"/>
                  <a:pt x="1695871" y="20159"/>
                </a:cubicBezTo>
                <a:cubicBezTo>
                  <a:pt x="1562549" y="31777"/>
                  <a:pt x="1146794" y="6949"/>
                  <a:pt x="997982" y="20159"/>
                </a:cubicBezTo>
                <a:cubicBezTo>
                  <a:pt x="849170" y="33369"/>
                  <a:pt x="290218" y="24963"/>
                  <a:pt x="0" y="20159"/>
                </a:cubicBezTo>
                <a:cubicBezTo>
                  <a:pt x="217" y="10269"/>
                  <a:pt x="-650" y="7626"/>
                  <a:pt x="0" y="0"/>
                </a:cubicBezTo>
                <a:close/>
              </a:path>
              <a:path w="9072562" h="20159" stroke="0" extrusionOk="0">
                <a:moveTo>
                  <a:pt x="0" y="0"/>
                </a:moveTo>
                <a:cubicBezTo>
                  <a:pt x="141103" y="656"/>
                  <a:pt x="396651" y="9340"/>
                  <a:pt x="516438" y="0"/>
                </a:cubicBezTo>
                <a:cubicBezTo>
                  <a:pt x="636225" y="-9340"/>
                  <a:pt x="832647" y="-14954"/>
                  <a:pt x="942151" y="0"/>
                </a:cubicBezTo>
                <a:cubicBezTo>
                  <a:pt x="1051655" y="14954"/>
                  <a:pt x="1261749" y="-24393"/>
                  <a:pt x="1458589" y="0"/>
                </a:cubicBezTo>
                <a:cubicBezTo>
                  <a:pt x="1655429" y="24393"/>
                  <a:pt x="1916267" y="-15482"/>
                  <a:pt x="2156478" y="0"/>
                </a:cubicBezTo>
                <a:cubicBezTo>
                  <a:pt x="2396689" y="15482"/>
                  <a:pt x="2633204" y="-10788"/>
                  <a:pt x="2945093" y="0"/>
                </a:cubicBezTo>
                <a:cubicBezTo>
                  <a:pt x="3256982" y="10788"/>
                  <a:pt x="3454162" y="-6792"/>
                  <a:pt x="3824434" y="0"/>
                </a:cubicBezTo>
                <a:cubicBezTo>
                  <a:pt x="4194706" y="6792"/>
                  <a:pt x="4319988" y="376"/>
                  <a:pt x="4703774" y="0"/>
                </a:cubicBezTo>
                <a:cubicBezTo>
                  <a:pt x="5087560" y="-376"/>
                  <a:pt x="5126744" y="-13553"/>
                  <a:pt x="5310938" y="0"/>
                </a:cubicBezTo>
                <a:cubicBezTo>
                  <a:pt x="5495132" y="13553"/>
                  <a:pt x="5842752" y="-26163"/>
                  <a:pt x="6099553" y="0"/>
                </a:cubicBezTo>
                <a:cubicBezTo>
                  <a:pt x="6356354" y="26163"/>
                  <a:pt x="6492618" y="14517"/>
                  <a:pt x="6797443" y="0"/>
                </a:cubicBezTo>
                <a:cubicBezTo>
                  <a:pt x="7102268" y="-14517"/>
                  <a:pt x="7210781" y="-16073"/>
                  <a:pt x="7404606" y="0"/>
                </a:cubicBezTo>
                <a:cubicBezTo>
                  <a:pt x="7598431" y="16073"/>
                  <a:pt x="7888854" y="33570"/>
                  <a:pt x="8193221" y="0"/>
                </a:cubicBezTo>
                <a:cubicBezTo>
                  <a:pt x="8497588" y="-33570"/>
                  <a:pt x="8770347" y="32155"/>
                  <a:pt x="9072562" y="0"/>
                </a:cubicBezTo>
                <a:cubicBezTo>
                  <a:pt x="9073318" y="6716"/>
                  <a:pt x="9073297" y="15938"/>
                  <a:pt x="9072562" y="20159"/>
                </a:cubicBezTo>
                <a:cubicBezTo>
                  <a:pt x="8924393" y="45519"/>
                  <a:pt x="8809853" y="-4168"/>
                  <a:pt x="8556124" y="20159"/>
                </a:cubicBezTo>
                <a:cubicBezTo>
                  <a:pt x="8302395" y="44486"/>
                  <a:pt x="8010112" y="18870"/>
                  <a:pt x="7676783" y="20159"/>
                </a:cubicBezTo>
                <a:cubicBezTo>
                  <a:pt x="7343454" y="21448"/>
                  <a:pt x="7345830" y="19789"/>
                  <a:pt x="7160345" y="20159"/>
                </a:cubicBezTo>
                <a:cubicBezTo>
                  <a:pt x="6974860" y="20529"/>
                  <a:pt x="6678294" y="-13613"/>
                  <a:pt x="6371730" y="20159"/>
                </a:cubicBezTo>
                <a:cubicBezTo>
                  <a:pt x="6065166" y="53931"/>
                  <a:pt x="6037836" y="12202"/>
                  <a:pt x="5946018" y="20159"/>
                </a:cubicBezTo>
                <a:cubicBezTo>
                  <a:pt x="5854200" y="28116"/>
                  <a:pt x="5590883" y="20516"/>
                  <a:pt x="5248128" y="20159"/>
                </a:cubicBezTo>
                <a:cubicBezTo>
                  <a:pt x="4905373" y="19803"/>
                  <a:pt x="4844420" y="18112"/>
                  <a:pt x="4731690" y="20159"/>
                </a:cubicBezTo>
                <a:cubicBezTo>
                  <a:pt x="4618960" y="22206"/>
                  <a:pt x="4234374" y="41001"/>
                  <a:pt x="3852349" y="20159"/>
                </a:cubicBezTo>
                <a:cubicBezTo>
                  <a:pt x="3470324" y="-683"/>
                  <a:pt x="3634376" y="27040"/>
                  <a:pt x="3426637" y="20159"/>
                </a:cubicBezTo>
                <a:cubicBezTo>
                  <a:pt x="3218898" y="13278"/>
                  <a:pt x="2920558" y="-1318"/>
                  <a:pt x="2728747" y="20159"/>
                </a:cubicBezTo>
                <a:cubicBezTo>
                  <a:pt x="2536936" y="41636"/>
                  <a:pt x="2513466" y="29139"/>
                  <a:pt x="2303035" y="20159"/>
                </a:cubicBezTo>
                <a:cubicBezTo>
                  <a:pt x="2092604" y="11179"/>
                  <a:pt x="1962710" y="14394"/>
                  <a:pt x="1786597" y="20159"/>
                </a:cubicBezTo>
                <a:cubicBezTo>
                  <a:pt x="1610484" y="25924"/>
                  <a:pt x="1193979" y="-2766"/>
                  <a:pt x="997982" y="20159"/>
                </a:cubicBezTo>
                <a:cubicBezTo>
                  <a:pt x="801985" y="43084"/>
                  <a:pt x="399706" y="48840"/>
                  <a:pt x="0" y="20159"/>
                </a:cubicBezTo>
                <a:cubicBezTo>
                  <a:pt x="898" y="14114"/>
                  <a:pt x="427" y="6984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0F950D-FEB4-3749-EECE-B6F1762E1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350" y="2283242"/>
            <a:ext cx="5550918" cy="4540624"/>
          </a:xfrm>
        </p:spPr>
        <p:txBody>
          <a:bodyPr anchor="t">
            <a:normAutofit/>
          </a:bodyPr>
          <a:lstStyle/>
          <a:p>
            <a:r>
              <a:rPr lang="cs-CZ" sz="1300"/>
              <a:t>Thupten Jinpa: Koncept duchovního osvobození – očista od toxických aspektů mysli</a:t>
            </a:r>
          </a:p>
          <a:p>
            <a:r>
              <a:rPr lang="cs-CZ" sz="1300"/>
              <a:t>Aby se zdokonalily ušlechtilé vlastnosti dány nám přirozeně</a:t>
            </a:r>
          </a:p>
          <a:p>
            <a:r>
              <a:rPr lang="cs-CZ" sz="1300"/>
              <a:t>Dalajláma: Nesprávné jednání – z nesprávné motivace – z nevědomosti</a:t>
            </a:r>
          </a:p>
          <a:p>
            <a:r>
              <a:rPr lang="cs-CZ" sz="1300"/>
              <a:t>Potřebujeme ji odstranit, nahradit moudrostí – obě mentální vlastnosti…</a:t>
            </a:r>
          </a:p>
          <a:p>
            <a:r>
              <a:rPr lang="cs-CZ" sz="1300"/>
              <a:t>1. stádium: náhled - cvičení mysli (na smyslové úrovni ještě nejde učinit  mentální cvičení – práce na moudrosti – náhledu na problémy)</a:t>
            </a:r>
          </a:p>
          <a:p>
            <a:r>
              <a:rPr lang="cs-CZ" sz="1300"/>
              <a:t>2. stádium: meditace – stát se, pěstovat, vytvořit – proces formování zvyku (záměry: soucit a altruismus): poznat dobro – konat dobro…</a:t>
            </a:r>
          </a:p>
          <a:p>
            <a:r>
              <a:rPr lang="cs-CZ" sz="1300"/>
              <a:t>3. stádium: jednání – vyplyne z proměněného stavu mysli – zvyků-cností: jde o rozvoj charakteru</a:t>
            </a:r>
          </a:p>
          <a:p>
            <a:r>
              <a:rPr lang="cs-CZ" sz="1300"/>
              <a:t>plán tzv. nálandské tradice (není náboženský)</a:t>
            </a:r>
          </a:p>
          <a:p>
            <a:endParaRPr lang="cs-CZ" sz="1300"/>
          </a:p>
          <a:p>
            <a:r>
              <a:rPr lang="cs-CZ" sz="1300"/>
              <a:t>Thunpen Jinpa a Dalajláma: Od motivace k činnosti: buddhistické hledisko. In: BSTAN-'DZIN-RGYA-MTSHO, DUNNE, John D. a GOLEMAN, Daniel (ed.). </a:t>
            </a:r>
            <a:r>
              <a:rPr lang="cs-CZ" sz="1300" i="1"/>
              <a:t>Ekologie, etika a změna klimatu: Dalajlama v dialogu se světovými odborníky</a:t>
            </a:r>
            <a:r>
              <a:rPr lang="cs-CZ" sz="1300"/>
              <a:t>. V Praze: Vyšehrad, 2020, s. 172-174. </a:t>
            </a:r>
          </a:p>
          <a:p>
            <a:endParaRPr lang="cs-CZ" sz="1300"/>
          </a:p>
        </p:txBody>
      </p:sp>
      <p:pic>
        <p:nvPicPr>
          <p:cNvPr id="5" name="Obrázek 4" descr="Obsah obrázku text, Lidská tvář, oblečení, plakát&#10;&#10;Popis byl vytvořen automaticky">
            <a:extLst>
              <a:ext uri="{FF2B5EF4-FFF2-40B4-BE49-F238E27FC236}">
                <a16:creationId xmlns:a16="http://schemas.microsoft.com/office/drawing/2014/main" id="{3B329D80-273F-F80E-EFAE-E14104A15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 r="-2" b="-2"/>
          <a:stretch/>
        </p:blipFill>
        <p:spPr>
          <a:xfrm>
            <a:off x="6346409" y="2308220"/>
            <a:ext cx="3258562" cy="451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68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53F9CB-39EF-4E0D-CBC9-7777B5177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61" y="1652571"/>
            <a:ext cx="3770795" cy="932712"/>
          </a:xfrm>
        </p:spPr>
        <p:txBody>
          <a:bodyPr anchor="ctr">
            <a:normAutofit/>
          </a:bodyPr>
          <a:lstStyle/>
          <a:p>
            <a:r>
              <a:rPr lang="cs-CZ" sz="3059"/>
              <a:t>Cesta individuální cnosti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D71ED9FB-9EAC-33EC-2079-735503E95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420" y="2871576"/>
            <a:ext cx="4317491" cy="3646181"/>
          </a:xfrm>
        </p:spPr>
        <p:txBody>
          <a:bodyPr anchor="ctr">
            <a:normAutofit/>
          </a:bodyPr>
          <a:lstStyle/>
          <a:p>
            <a:r>
              <a:rPr lang="cs-CZ" sz="1654" dirty="0"/>
              <a:t>Rozumnost – kontrola pudů, tužeb, vášní, konzumu </a:t>
            </a:r>
          </a:p>
          <a:p>
            <a:r>
              <a:rPr lang="cs-CZ" sz="1654" dirty="0"/>
              <a:t>Zvyky a zlozvyky</a:t>
            </a:r>
          </a:p>
          <a:p>
            <a:r>
              <a:rPr lang="cs-CZ" sz="1654" dirty="0"/>
              <a:t>Cnosti a neřesti (egoismus, chamtivost, arogance, nevědomost –ignorace, lhostejnost)</a:t>
            </a:r>
          </a:p>
          <a:p>
            <a:pPr marL="0" indent="0">
              <a:buNone/>
            </a:pPr>
            <a:endParaRPr lang="en-US" sz="1654" dirty="0"/>
          </a:p>
        </p:txBody>
      </p:sp>
      <p:pic>
        <p:nvPicPr>
          <p:cNvPr id="7" name="Obrázek 6" descr="Obsah obrázku text, toaletní potřeby, vizitka, krém&#10;&#10;Popis byl vytvořen automaticky">
            <a:extLst>
              <a:ext uri="{FF2B5EF4-FFF2-40B4-BE49-F238E27FC236}">
                <a16:creationId xmlns:a16="http://schemas.microsoft.com/office/drawing/2014/main" id="{224CEF32-D07A-4513-2F60-15CDB6822B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7" t="12233" r="27926" b="9277"/>
          <a:stretch/>
        </p:blipFill>
        <p:spPr>
          <a:xfrm>
            <a:off x="5473843" y="1994726"/>
            <a:ext cx="3664920" cy="341313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1832C95-762C-4B85-A3C1-2A422F246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504" y="1230804"/>
            <a:ext cx="1063191" cy="816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73762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755967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10080624" cy="173719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721125" y="0"/>
            <a:ext cx="3359500" cy="173770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71443" y="-4171443"/>
            <a:ext cx="1737740" cy="10080627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F5A4BC-02DE-5CE2-12EC-F3CA05469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067" y="384559"/>
            <a:ext cx="8304629" cy="967533"/>
          </a:xfrm>
        </p:spPr>
        <p:txBody>
          <a:bodyPr anchor="ctr">
            <a:normAutofit/>
          </a:bodyPr>
          <a:lstStyle/>
          <a:p>
            <a:r>
              <a:rPr lang="cs-CZ" sz="3800">
                <a:solidFill>
                  <a:srgbClr val="FFFFFF"/>
                </a:solidFill>
              </a:rPr>
              <a:t>Environmetálna psychológia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7EFADB27-E394-1AD9-F0AA-563AB25BCF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8562557"/>
              </p:ext>
            </p:extLst>
          </p:nvPr>
        </p:nvGraphicFramePr>
        <p:xfrm>
          <a:off x="532520" y="2328727"/>
          <a:ext cx="9035379" cy="4621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5245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351373-C6B9-4BFB-AEA5-FD5537479B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4CF54E-B266-421D-9D97-8AADC31E4F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83E63590-B6BB-4431-9DD6-79E14C2DE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46045"/>
            <a:ext cx="10080625" cy="56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617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7A518F-09CF-0C82-A866-8DA92CE5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Cvičenie</a:t>
            </a:r>
            <a:r>
              <a:rPr lang="cs-CZ" dirty="0"/>
              <a:t>: ku </a:t>
            </a:r>
            <a:r>
              <a:rPr lang="cs-CZ" dirty="0" err="1"/>
              <a:t>ktorému</a:t>
            </a:r>
            <a:r>
              <a:rPr lang="cs-CZ" dirty="0"/>
              <a:t> </a:t>
            </a:r>
            <a:r>
              <a:rPr lang="cs-CZ" dirty="0" err="1"/>
              <a:t>env</a:t>
            </a:r>
            <a:r>
              <a:rPr lang="cs-CZ" dirty="0"/>
              <a:t>. </a:t>
            </a:r>
            <a:r>
              <a:rPr lang="cs-CZ" dirty="0" err="1"/>
              <a:t>smeru</a:t>
            </a:r>
            <a:r>
              <a:rPr lang="cs-CZ" dirty="0"/>
              <a:t> má </a:t>
            </a:r>
            <a:r>
              <a:rPr lang="cs-CZ" dirty="0" err="1"/>
              <a:t>najbližšie</a:t>
            </a:r>
            <a:r>
              <a:rPr lang="cs-CZ" dirty="0"/>
              <a:t>?</a:t>
            </a:r>
          </a:p>
        </p:txBody>
      </p:sp>
      <p:pic>
        <p:nvPicPr>
          <p:cNvPr id="5" name="Zástupný obsah 4" descr="Obsah obrázku Lidská tvář, text, oblečení, úsměv&#10;&#10;Popis byl vytvořen automaticky">
            <a:extLst>
              <a:ext uri="{FF2B5EF4-FFF2-40B4-BE49-F238E27FC236}">
                <a16:creationId xmlns:a16="http://schemas.microsoft.com/office/drawing/2014/main" id="{DB4D59DA-EF42-DFA6-C603-4F30A9153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90" y="2012950"/>
            <a:ext cx="3405045" cy="4795838"/>
          </a:xfrm>
        </p:spPr>
      </p:pic>
    </p:spTree>
    <p:extLst>
      <p:ext uri="{BB962C8B-B14F-4D97-AF65-F5344CB8AC3E}">
        <p14:creationId xmlns:p14="http://schemas.microsoft.com/office/powerpoint/2010/main" val="21496718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BD61B0-AEDA-E2A8-8CE6-4B7F3AE15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712" y="5309882"/>
            <a:ext cx="8005202" cy="611750"/>
          </a:xfrm>
        </p:spPr>
        <p:txBody>
          <a:bodyPr vert="horz" wrap="none" lIns="75605" tIns="37802" rIns="75605" bIns="37802" rtlCol="0" anchor="b">
            <a:normAutofit/>
          </a:bodyPr>
          <a:lstStyle/>
          <a:p>
            <a:pPr algn="ctr"/>
            <a:r>
              <a:rPr lang="en-US" sz="2976" b="1">
                <a:solidFill>
                  <a:schemeClr val="tx1">
                    <a:lumMod val="85000"/>
                    <a:lumOff val="15000"/>
                  </a:schemeClr>
                </a:solidFill>
              </a:rPr>
              <a:t>Černobyl</a:t>
            </a:r>
            <a:r>
              <a:rPr lang="en-US" sz="2976">
                <a:solidFill>
                  <a:schemeClr val="tx1">
                    <a:lumMod val="85000"/>
                    <a:lumOff val="15000"/>
                  </a:schemeClr>
                </a:solidFill>
              </a:rPr>
              <a:t>, Život na naší planetě, 2020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D4E6DD4-0BC7-74C5-C14A-6F41FE3276C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006242" y="5921632"/>
            <a:ext cx="6048374" cy="301894"/>
          </a:xfrm>
        </p:spPr>
        <p:txBody>
          <a:bodyPr vert="horz" wrap="none" lIns="75605" tIns="37802" rIns="75605" bIns="37802" rtlCol="0" anchor="t">
            <a:normAutofit/>
          </a:bodyPr>
          <a:lstStyle/>
          <a:p>
            <a:pPr algn="ctr">
              <a:spcBef>
                <a:spcPts val="827"/>
              </a:spcBef>
            </a:pPr>
            <a:r>
              <a:rPr lang="en-US" sz="1323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Vrátit přírodě území – ona je zase zaplní…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C424309-D56F-7B83-3842-E9E9F1110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65"/>
          <a:stretch/>
        </p:blipFill>
        <p:spPr>
          <a:xfrm>
            <a:off x="16" y="944670"/>
            <a:ext cx="10080608" cy="4867112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69439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E8B356-3005-4BA5-BC13-F585F471F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Predátori sú vzácni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0F13EAE-B59E-427B-8517-D66A2B950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Potrebujú veľa priestoru, veľa živočíchov</a:t>
            </a:r>
          </a:p>
          <a:p>
            <a:r>
              <a:rPr lang="sk-SK" dirty="0"/>
              <a:t>Okolo 110 živočíchov ročne</a:t>
            </a:r>
          </a:p>
          <a:p>
            <a:r>
              <a:rPr lang="sk-SK" dirty="0"/>
              <a:t>Ľudských predátorov je aktuálne 7,8 </a:t>
            </a:r>
            <a:r>
              <a:rPr lang="sk-SK" dirty="0" err="1"/>
              <a:t>mild</a:t>
            </a:r>
            <a:endParaRPr lang="sk-SK" dirty="0"/>
          </a:p>
          <a:p>
            <a:r>
              <a:rPr lang="sk-SK" dirty="0" err="1"/>
              <a:t>Mäsožravci</a:t>
            </a:r>
            <a:r>
              <a:rPr lang="sk-SK" dirty="0"/>
              <a:t> spotrebujú 50x viac pôdy a vody ako vegáni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572684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6EDD7E-2035-4946-94C4-2DFCFFB70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Problémy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B4BE464-AAAD-4EBC-BA1C-D73AA197E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Aktuálne 15 </a:t>
            </a:r>
            <a:r>
              <a:rPr lang="sk-SK" dirty="0" err="1"/>
              <a:t>mld</a:t>
            </a:r>
            <a:r>
              <a:rPr lang="sk-SK" dirty="0"/>
              <a:t> vyrúbaných stromov ročne – kyslík, oteplenie, priestor pre živočíchy</a:t>
            </a:r>
          </a:p>
          <a:p>
            <a:r>
              <a:rPr lang="sk-SK" dirty="0"/>
              <a:t>Polovica úrodnej pôdy dnes – poľnohospodárska pôda</a:t>
            </a:r>
          </a:p>
          <a:p>
            <a:r>
              <a:rPr lang="sk-SK" dirty="0"/>
              <a:t>Akých vtákov je na svete najviac? 70</a:t>
            </a:r>
            <a:r>
              <a:rPr lang="en-GB" dirty="0"/>
              <a:t>% </a:t>
            </a:r>
            <a:r>
              <a:rPr lang="en-GB" dirty="0" err="1"/>
              <a:t>dom</a:t>
            </a:r>
            <a:r>
              <a:rPr lang="cs-CZ" dirty="0"/>
              <a:t>á</a:t>
            </a:r>
            <a:r>
              <a:rPr lang="en-GB" dirty="0" err="1"/>
              <a:t>ce</a:t>
            </a:r>
            <a:r>
              <a:rPr lang="en-GB" dirty="0"/>
              <a:t> / </a:t>
            </a:r>
            <a:r>
              <a:rPr lang="en-GB" dirty="0" err="1"/>
              <a:t>hlavne</a:t>
            </a:r>
            <a:r>
              <a:rPr lang="en-GB" dirty="0"/>
              <a:t> / </a:t>
            </a:r>
            <a:r>
              <a:rPr lang="sk-SK" i="1" dirty="0" err="1"/>
              <a:t>kuře</a:t>
            </a:r>
            <a:endParaRPr lang="sk-SK" i="1" dirty="0"/>
          </a:p>
          <a:p>
            <a:pPr lvl="1"/>
            <a:r>
              <a:rPr lang="sk-SK" dirty="0"/>
              <a:t>Vytvárame 1/3 </a:t>
            </a:r>
            <a:r>
              <a:rPr lang="sk-SK" dirty="0" err="1"/>
              <a:t>savcov</a:t>
            </a:r>
            <a:r>
              <a:rPr lang="sk-SK" dirty="0"/>
              <a:t> na Zemi</a:t>
            </a:r>
          </a:p>
          <a:p>
            <a:r>
              <a:rPr lang="sk-SK" dirty="0"/>
              <a:t>80 </a:t>
            </a:r>
            <a:r>
              <a:rPr lang="en-GB" dirty="0"/>
              <a:t>% </a:t>
            </a:r>
            <a:r>
              <a:rPr lang="sk-SK" dirty="0"/>
              <a:t> zníženie objemu sladkovodných organizmov (priehrady, odčerpávanie, znečistenie)</a:t>
            </a:r>
          </a:p>
          <a:p>
            <a:r>
              <a:rPr lang="sk-SK" dirty="0"/>
              <a:t>Vyprázdnenie oceánov (výlov rýb i v hot </a:t>
            </a:r>
            <a:r>
              <a:rPr lang="sk-SK" dirty="0" err="1"/>
              <a:t>spots</a:t>
            </a:r>
            <a:r>
              <a:rPr lang="sk-SK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04223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77FE02-AEEA-9599-9E70-777669BBC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905938-DFEF-E680-78B3-E5C41E042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„Bylo jednou jedno městečko v srdci Ameriky, kde všechno živé existovalo v souladu se svým okolím….Tak tomu bylo až do doby, kdy si tam první osadníci budovali domy, hloubili studny a stavěli stodoly. Potom ten pohádkový kraj zasáhla podivná pohroma a všechno se začalo měnit. Padlo na něj jakési zlé prokletí – hejna slepic zachvátily záhadné nemoci, dobytek a ovce zchřadly a zemřely. Všechno přikryl stín smrti. Farmáři si povídali, že nemoc postihla i jejich rodiny. Lékaři ve městě nevycházeli z údivu nad novými druhy chorob, které začaly sužovat jejich pacienty. Došlo k několika náhlým, nevysvětlitelným úmrtím, nejen mezi dospělými, ale i mezi dětmi; když si hrály, zničehonic se jim přitížilo a pár hodin na to zemřely….Toto město ve skutečnosti neexistuje, ale velice snadno bychom našli tisíc podobných ve Spojených státech i jinde ve světě. “[1]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Rachel </a:t>
            </a:r>
            <a:r>
              <a:rPr lang="cs-CZ" dirty="0" err="1"/>
              <a:t>Carson</a:t>
            </a:r>
            <a:r>
              <a:rPr lang="cs-CZ" dirty="0"/>
              <a:t> (1907-1967) v úvodu knihy Tiché jaro (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Silent</a:t>
            </a:r>
            <a:r>
              <a:rPr lang="cs-CZ" dirty="0"/>
              <a:t> </a:t>
            </a:r>
            <a:r>
              <a:rPr lang="cs-CZ" dirty="0" err="1"/>
              <a:t>Spring</a:t>
            </a:r>
            <a:r>
              <a:rPr lang="cs-CZ" dirty="0"/>
              <a:t>, 1962)o problémech životního prostředí ve Spojených státech v 50tych letech</a:t>
            </a:r>
          </a:p>
        </p:txBody>
      </p:sp>
    </p:spTree>
    <p:extLst>
      <p:ext uri="{BB962C8B-B14F-4D97-AF65-F5344CB8AC3E}">
        <p14:creationId xmlns:p14="http://schemas.microsoft.com/office/powerpoint/2010/main" val="35932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748987-0D8F-47BF-B861-06128E014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Predpovede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C99388D-B0FA-468C-9093-4CD4EB46E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2030 koniec amazonského pralesa – sója, drevo</a:t>
            </a:r>
            <a:endParaRPr lang="en-GB" dirty="0"/>
          </a:p>
          <a:p>
            <a:pPr lvl="1"/>
            <a:r>
              <a:rPr lang="cs-CZ" dirty="0"/>
              <a:t>k</a:t>
            </a:r>
            <a:r>
              <a:rPr lang="en-GB" dirty="0" err="1"/>
              <a:t>atastrof</a:t>
            </a:r>
            <a:r>
              <a:rPr lang="cs-CZ" dirty="0"/>
              <a:t>á</a:t>
            </a:r>
            <a:r>
              <a:rPr lang="en-GB" dirty="0" err="1"/>
              <a:t>lna</a:t>
            </a:r>
            <a:r>
              <a:rPr lang="en-GB" dirty="0"/>
              <a:t> strata</a:t>
            </a:r>
            <a:r>
              <a:rPr lang="cs-CZ" dirty="0"/>
              <a:t> </a:t>
            </a:r>
            <a:r>
              <a:rPr lang="cs-CZ" dirty="0" err="1"/>
              <a:t>druhov</a:t>
            </a:r>
            <a:r>
              <a:rPr lang="cs-CZ" dirty="0"/>
              <a:t>, biodiverzity, </a:t>
            </a:r>
            <a:r>
              <a:rPr lang="cs-CZ" dirty="0" err="1"/>
              <a:t>zmena</a:t>
            </a:r>
            <a:r>
              <a:rPr lang="cs-CZ" dirty="0"/>
              <a:t> na savanu – změna </a:t>
            </a:r>
            <a:r>
              <a:rPr lang="cs-CZ" dirty="0" err="1"/>
              <a:t>kolobehu</a:t>
            </a:r>
            <a:r>
              <a:rPr lang="cs-CZ" dirty="0"/>
              <a:t> vody na Zemi</a:t>
            </a:r>
            <a:r>
              <a:rPr lang="en-GB" dirty="0"/>
              <a:t> </a:t>
            </a:r>
            <a:endParaRPr lang="sk-SK" dirty="0"/>
          </a:p>
          <a:p>
            <a:r>
              <a:rPr lang="sk-SK" dirty="0"/>
              <a:t>2030 – roztopenie Arktídy – ďalšie oteplenie – vymieranie</a:t>
            </a:r>
          </a:p>
          <a:p>
            <a:r>
              <a:rPr lang="sk-SK" dirty="0"/>
              <a:t>2040 – roztápanie/roztopenie </a:t>
            </a:r>
            <a:r>
              <a:rPr lang="sk-SK" dirty="0" err="1"/>
              <a:t>permafrost</a:t>
            </a:r>
            <a:r>
              <a:rPr lang="sk-SK" dirty="0"/>
              <a:t> (Sibír) – uvoľnenie metánu – skleníkový plyn – oteplenie</a:t>
            </a:r>
          </a:p>
          <a:p>
            <a:r>
              <a:rPr lang="sk-SK" dirty="0"/>
              <a:t>2050 – odumretie korálov v oceánoch (teplo, kyslo - púšť), populácia rýb na dne</a:t>
            </a:r>
          </a:p>
          <a:p>
            <a:r>
              <a:rPr lang="sk-SK" dirty="0"/>
              <a:t>2080 poľnohospodárska kríza – vyčerpaná </a:t>
            </a:r>
            <a:r>
              <a:rPr lang="sk-SK" dirty="0" err="1"/>
              <a:t>půda</a:t>
            </a:r>
            <a:r>
              <a:rPr lang="sk-SK" dirty="0"/>
              <a:t> </a:t>
            </a:r>
            <a:r>
              <a:rPr lang="en-GB" dirty="0"/>
              <a:t>+ </a:t>
            </a:r>
            <a:r>
              <a:rPr lang="cs-CZ" dirty="0" err="1"/>
              <a:t>zmiznutie</a:t>
            </a:r>
            <a:r>
              <a:rPr lang="cs-CZ" dirty="0"/>
              <a:t> </a:t>
            </a:r>
            <a:r>
              <a:rPr lang="cs-CZ" dirty="0" err="1"/>
              <a:t>opeľujúceho</a:t>
            </a:r>
            <a:r>
              <a:rPr lang="cs-CZ" dirty="0"/>
              <a:t> hmyzu</a:t>
            </a:r>
          </a:p>
          <a:p>
            <a:r>
              <a:rPr lang="cs-CZ" dirty="0"/>
              <a:t>2100 – </a:t>
            </a:r>
            <a:r>
              <a:rPr lang="cs-CZ" dirty="0" err="1"/>
              <a:t>planéta</a:t>
            </a:r>
            <a:r>
              <a:rPr lang="cs-CZ" dirty="0"/>
              <a:t> o 4 st. </a:t>
            </a:r>
            <a:r>
              <a:rPr lang="cs-CZ" dirty="0" err="1"/>
              <a:t>teplejšia</a:t>
            </a:r>
            <a:r>
              <a:rPr lang="cs-CZ" dirty="0"/>
              <a:t> – 6. hromadné </a:t>
            </a:r>
            <a:r>
              <a:rPr lang="cs-CZ" dirty="0" err="1"/>
              <a:t>vymieranie</a:t>
            </a:r>
            <a:r>
              <a:rPr lang="cs-CZ" dirty="0"/>
              <a:t> </a:t>
            </a:r>
            <a:r>
              <a:rPr lang="cs-CZ" dirty="0" err="1"/>
              <a:t>druhov</a:t>
            </a:r>
            <a:r>
              <a:rPr lang="cs-CZ" dirty="0"/>
              <a:t>, </a:t>
            </a:r>
            <a:r>
              <a:rPr lang="cs-CZ" dirty="0" err="1"/>
              <a:t>nárast</a:t>
            </a:r>
            <a:r>
              <a:rPr lang="cs-CZ" dirty="0"/>
              <a:t> </a:t>
            </a:r>
            <a:r>
              <a:rPr lang="cs-CZ" dirty="0" err="1"/>
              <a:t>utečencov</a:t>
            </a:r>
            <a:endParaRPr lang="cs-CZ" dirty="0"/>
          </a:p>
          <a:p>
            <a:r>
              <a:rPr lang="cs-CZ" dirty="0" err="1"/>
              <a:t>Posledná</a:t>
            </a:r>
            <a:r>
              <a:rPr lang="cs-CZ" dirty="0"/>
              <a:t> </a:t>
            </a:r>
            <a:r>
              <a:rPr lang="cs-CZ" dirty="0" err="1"/>
              <a:t>generácia</a:t>
            </a:r>
            <a:r>
              <a:rPr lang="cs-CZ" dirty="0"/>
              <a:t> </a:t>
            </a:r>
            <a:r>
              <a:rPr lang="cs-CZ" dirty="0" err="1"/>
              <a:t>ľudí</a:t>
            </a:r>
            <a:r>
              <a:rPr lang="cs-CZ" dirty="0"/>
              <a:t> na Zemi? (2020-2100)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843588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978926-3337-491B-B72E-718B03D51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Riešenia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BD3FBFB-F716-470D-9A44-F8F9E2306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Návrat divočiny na polovicu územia – automatická obnova</a:t>
            </a:r>
          </a:p>
          <a:p>
            <a:r>
              <a:rPr lang="sk-SK" dirty="0"/>
              <a:t>OSN chce vyhradiť miesto najväčšej rezervácie v medzinárodných vodách – obnova i inde</a:t>
            </a:r>
          </a:p>
          <a:p>
            <a:r>
              <a:rPr lang="sk-SK" dirty="0"/>
              <a:t>Zníženie premnoženého druhu – človeka</a:t>
            </a:r>
          </a:p>
          <a:p>
            <a:pPr lvl="1"/>
            <a:r>
              <a:rPr lang="sk-SK" dirty="0"/>
              <a:t>(2 deti na pár celosvetovo, už sa to deje)</a:t>
            </a:r>
          </a:p>
          <a:p>
            <a:pPr lvl="1"/>
            <a:r>
              <a:rPr lang="sk-SK" dirty="0"/>
              <a:t>Narazenie na strop priestoru a zdrojov- ako každý iný druh...inak 11mld ľudí v 2100</a:t>
            </a:r>
          </a:p>
          <a:p>
            <a:pPr marL="378013" lvl="1" indent="0">
              <a:buNone/>
            </a:pPr>
            <a:endParaRPr lang="sk-SK" dirty="0"/>
          </a:p>
          <a:p>
            <a:r>
              <a:rPr lang="sk-SK" dirty="0"/>
              <a:t>Opustenie fosílnych palív – </a:t>
            </a:r>
            <a:r>
              <a:rPr lang="sk-SK" dirty="0" err="1"/>
              <a:t>solár</a:t>
            </a:r>
            <a:r>
              <a:rPr lang="sk-SK" dirty="0"/>
              <a:t>, vietor, voda</a:t>
            </a:r>
          </a:p>
          <a:p>
            <a:r>
              <a:rPr lang="sk-SK" dirty="0"/>
              <a:t>Koniec s mäsom</a:t>
            </a:r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393294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844B0-5D67-EFEF-CDC7-ED955D290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898" y="1667255"/>
            <a:ext cx="4177414" cy="856407"/>
          </a:xfrm>
        </p:spPr>
        <p:txBody>
          <a:bodyPr anchor="ctr">
            <a:normAutofit fontScale="90000"/>
          </a:bodyPr>
          <a:lstStyle/>
          <a:p>
            <a:r>
              <a:rPr lang="cs-CZ" sz="2976" dirty="0" err="1"/>
              <a:t>Iné</a:t>
            </a:r>
            <a:r>
              <a:rPr lang="cs-CZ" sz="2976" dirty="0"/>
              <a:t> </a:t>
            </a:r>
            <a:r>
              <a:rPr lang="cs-CZ" sz="2976" dirty="0" err="1"/>
              <a:t>riešenie</a:t>
            </a:r>
            <a:r>
              <a:rPr lang="cs-CZ" sz="2976" dirty="0"/>
              <a:t>: zelený kapitalismus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836F57-57C2-0380-F6DD-A00E16B82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054" y="3032159"/>
            <a:ext cx="4127193" cy="3040330"/>
          </a:xfrm>
        </p:spPr>
        <p:txBody>
          <a:bodyPr anchor="ctr">
            <a:normAutofit/>
          </a:bodyPr>
          <a:lstStyle/>
          <a:p>
            <a:r>
              <a:rPr lang="cs-CZ" sz="1488"/>
              <a:t>Zelený kapitalismus: transformace ekonomiky – nulové emise do 2050</a:t>
            </a:r>
          </a:p>
          <a:p>
            <a:r>
              <a:rPr lang="cs-CZ" sz="1488"/>
              <a:t>žádné zmínky o změně paradigmatu – jen technický návod v rámci systému</a:t>
            </a:r>
          </a:p>
          <a:p>
            <a:endParaRPr lang="cs-CZ" sz="1488"/>
          </a:p>
          <a:p>
            <a:r>
              <a:rPr lang="cs-CZ" sz="1488"/>
              <a:t>Gates, 2021 </a:t>
            </a:r>
          </a:p>
          <a:p>
            <a:endParaRPr lang="cs-CZ" sz="1488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3B90AC0E-0DC6-6FD0-FA99-8E50A484F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726" y="1689655"/>
            <a:ext cx="2815010" cy="423020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353D72F-E799-C9BD-5935-09082EBEED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504" y="1230804"/>
            <a:ext cx="1063191" cy="816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8037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E72480-D74E-0C8D-EA2D-895EDCC5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42" y="1246555"/>
            <a:ext cx="8589533" cy="1096006"/>
          </a:xfrm>
        </p:spPr>
        <p:txBody>
          <a:bodyPr/>
          <a:lstStyle/>
          <a:p>
            <a:pPr algn="ctr"/>
            <a:r>
              <a:rPr lang="cs-CZ" dirty="0"/>
              <a:t>Obrázky a internetové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0E571A-71BB-A08B-EC97-F6E8E8AC8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992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k-SK" sz="992" dirty="0">
                <a:ea typeface="Calibri" panose="020F0502020204030204" pitchFamily="34" charset="0"/>
                <a:cs typeface="Times New Roman" panose="02020603050405020304" pitchFamily="18" charset="0"/>
              </a:rPr>
              <a:t> Black </a:t>
            </a:r>
            <a:r>
              <a:rPr lang="sk-SK" sz="992" dirty="0" err="1">
                <a:ea typeface="Calibri" panose="020F0502020204030204" pitchFamily="34" charset="0"/>
                <a:cs typeface="Times New Roman" panose="02020603050405020304" pitchFamily="18" charset="0"/>
              </a:rPr>
              <a:t>Cat</a:t>
            </a:r>
            <a:r>
              <a:rPr lang="sk-SK" sz="992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992" dirty="0" err="1">
                <a:ea typeface="Calibri" panose="020F0502020204030204" pitchFamily="34" charset="0"/>
                <a:cs typeface="Times New Roman" panose="02020603050405020304" pitchFamily="18" charset="0"/>
              </a:rPr>
              <a:t>Sabotage</a:t>
            </a:r>
            <a:r>
              <a:rPr lang="sk-SK" sz="992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992" dirty="0" err="1">
                <a:ea typeface="Calibri" panose="020F0502020204030204" pitchFamily="34" charset="0"/>
                <a:cs typeface="Times New Roman" panose="02020603050405020304" pitchFamily="18" charset="0"/>
              </a:rPr>
              <a:t>Handbook</a:t>
            </a:r>
            <a:r>
              <a:rPr lang="sk-SK" sz="992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992" dirty="0">
                <a:ea typeface="Calibri" panose="020F0502020204030204" pitchFamily="34" charset="0"/>
                <a:cs typeface="Times New Roman" panose="02020603050405020304" pitchFamily="18" charset="0"/>
              </a:rPr>
              <a:t>Dostupné online: </a:t>
            </a:r>
            <a:r>
              <a:rPr lang="cs-CZ" sz="992" dirty="0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https://blackcatsabotage.wordpress.com/</a:t>
            </a:r>
            <a:r>
              <a:rPr lang="cs-CZ" sz="992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992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https://nesehnuti.cz/eticky-kodex-ekologickych-organizaci/</a:t>
            </a:r>
            <a:endParaRPr lang="cs-CZ" sz="992" u="sng" dirty="0">
              <a:solidFill>
                <a:srgbClr val="0563C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992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https://www.extinctionrebellion.cz/jednejme-okamzite/akcni-konsensus/</a:t>
            </a:r>
            <a:endParaRPr lang="cs-CZ" sz="992" u="sng" dirty="0">
              <a:solidFill>
                <a:srgbClr val="0563C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992" dirty="0" err="1"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sk-SK" sz="992" dirty="0"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sk-SK" sz="992" dirty="0" err="1">
                <a:ea typeface="Calibri" panose="020F0502020204030204" pitchFamily="34" charset="0"/>
                <a:cs typeface="Times New Roman" panose="02020603050405020304" pitchFamily="18" charset="0"/>
              </a:rPr>
              <a:t>strike</a:t>
            </a:r>
            <a:r>
              <a:rPr lang="sk-SK" sz="992" dirty="0">
                <a:ea typeface="Calibri" panose="020F0502020204030204" pitchFamily="34" charset="0"/>
                <a:cs typeface="Times New Roman" panose="02020603050405020304" pitchFamily="18" charset="0"/>
              </a:rPr>
              <a:t>. Dostupné online: </a:t>
            </a:r>
            <a:r>
              <a:rPr lang="sk-SK" sz="992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https://fridaysforfuture.org/take-action/how-to-strike/</a:t>
            </a:r>
            <a:r>
              <a:rPr lang="cs-CZ" sz="992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992" dirty="0">
                <a:hlinkClick r:id="rId6"/>
              </a:rPr>
              <a:t>Obrázek: Trailer život na naší planetě: https://m.facebook.com/GreenStore.cz/photos/a.935423896470060/3756775241001564/?type=3</a:t>
            </a:r>
            <a:endParaRPr lang="cs-CZ" sz="992" dirty="0"/>
          </a:p>
          <a:p>
            <a:r>
              <a:rPr lang="sk-SK" sz="992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Obrázek</a:t>
            </a:r>
            <a:r>
              <a:rPr lang="sk-SK" sz="992" u="sng" dirty="0">
                <a:solidFill>
                  <a:srgbClr val="0563C1"/>
                </a:solidFill>
                <a:cs typeface="Times New Roman" panose="02020603050405020304" pitchFamily="18" charset="0"/>
              </a:rPr>
              <a:t>: </a:t>
            </a:r>
            <a:r>
              <a:rPr lang="sk-SK" sz="992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Černobyl</a:t>
            </a:r>
            <a:r>
              <a:rPr lang="sk-SK" sz="992" u="sng" dirty="0">
                <a:solidFill>
                  <a:srgbClr val="0563C1"/>
                </a:solidFill>
                <a:cs typeface="Times New Roman" panose="02020603050405020304" pitchFamily="18" charset="0"/>
              </a:rPr>
              <a:t> </a:t>
            </a:r>
            <a:r>
              <a:rPr lang="sk-SK" sz="992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ve</a:t>
            </a:r>
            <a:r>
              <a:rPr lang="sk-SK" sz="992" u="sng" dirty="0">
                <a:solidFill>
                  <a:srgbClr val="0563C1"/>
                </a:solidFill>
                <a:cs typeface="Times New Roman" panose="02020603050405020304" pitchFamily="18" charset="0"/>
              </a:rPr>
              <a:t> filmu Život na </a:t>
            </a:r>
            <a:r>
              <a:rPr lang="sk-SK" sz="992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naší</a:t>
            </a:r>
            <a:r>
              <a:rPr lang="sk-SK" sz="992" u="sng" dirty="0">
                <a:solidFill>
                  <a:srgbClr val="0563C1"/>
                </a:solidFill>
                <a:cs typeface="Times New Roman" panose="02020603050405020304" pitchFamily="18" charset="0"/>
              </a:rPr>
              <a:t> </a:t>
            </a:r>
            <a:r>
              <a:rPr lang="sk-SK" sz="992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planetě</a:t>
            </a:r>
            <a:r>
              <a:rPr lang="sk-SK" sz="992" u="sng" dirty="0">
                <a:solidFill>
                  <a:srgbClr val="0563C1"/>
                </a:solidFill>
                <a:cs typeface="Times New Roman" panose="02020603050405020304" pitchFamily="18" charset="0"/>
              </a:rPr>
              <a:t>: https://www.artoftheancestors.com/blog/daavid-attenborough-life-on-our-planet </a:t>
            </a:r>
          </a:p>
          <a:p>
            <a:r>
              <a:rPr lang="sk-SK" sz="992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Stand</a:t>
            </a:r>
            <a:r>
              <a:rPr lang="sk-SK" sz="992" u="sng" dirty="0">
                <a:solidFill>
                  <a:srgbClr val="0563C1"/>
                </a:solidFill>
                <a:cs typeface="Times New Roman" panose="02020603050405020304" pitchFamily="18" charset="0"/>
              </a:rPr>
              <a:t> by režim: </a:t>
            </a:r>
            <a:r>
              <a:rPr lang="sk-SK" sz="992" u="sng" dirty="0">
                <a:solidFill>
                  <a:srgbClr val="0563C1"/>
                </a:solidFill>
                <a:cs typeface="Times New Roman" panose="02020603050405020304" pitchFamily="18" charset="0"/>
                <a:hlinkClick r:id="rId7"/>
              </a:rPr>
              <a:t>https://www.epet.cz/stand-by/</a:t>
            </a:r>
            <a:endParaRPr lang="sk-SK" sz="992" u="sng" dirty="0">
              <a:solidFill>
                <a:srgbClr val="0563C1"/>
              </a:solidFill>
              <a:cs typeface="Times New Roman" panose="02020603050405020304" pitchFamily="18" charset="0"/>
            </a:endParaRPr>
          </a:p>
          <a:p>
            <a:r>
              <a:rPr lang="sk-SK" sz="992" u="sng" dirty="0">
                <a:solidFill>
                  <a:srgbClr val="0563C1"/>
                </a:solidFill>
                <a:cs typeface="Times New Roman" panose="02020603050405020304" pitchFamily="18" charset="0"/>
              </a:rPr>
              <a:t>Na </a:t>
            </a:r>
            <a:r>
              <a:rPr lang="sk-SK" sz="992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Brandenburské</a:t>
            </a:r>
            <a:r>
              <a:rPr lang="sk-SK" sz="992" u="sng" dirty="0">
                <a:solidFill>
                  <a:srgbClr val="0563C1"/>
                </a:solidFill>
                <a:cs typeface="Times New Roman" panose="02020603050405020304" pitchFamily="18" charset="0"/>
              </a:rPr>
              <a:t> </a:t>
            </a:r>
            <a:r>
              <a:rPr lang="sk-SK" sz="992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bráně</a:t>
            </a:r>
            <a:r>
              <a:rPr lang="sk-SK" sz="992" u="sng" dirty="0">
                <a:solidFill>
                  <a:srgbClr val="0563C1"/>
                </a:solidFill>
                <a:cs typeface="Times New Roman" panose="02020603050405020304" pitchFamily="18" charset="0"/>
              </a:rPr>
              <a:t>: </a:t>
            </a:r>
            <a:r>
              <a:rPr lang="cs-CZ" sz="992" dirty="0">
                <a:hlinkClick r:id="rId8"/>
              </a:rPr>
              <a:t>https://www.teraz.sk/zahranicie/dve-klimaticke-aktivistky-vyliezli-na-b/673286-clanok.html</a:t>
            </a:r>
            <a:endParaRPr lang="cs-CZ" sz="992" dirty="0"/>
          </a:p>
          <a:p>
            <a:r>
              <a:rPr lang="cs-CZ" sz="992" dirty="0"/>
              <a:t>V galerii: </a:t>
            </a:r>
            <a:r>
              <a:rPr lang="cs-CZ" sz="992" dirty="0">
                <a:hlinkClick r:id="rId9"/>
              </a:rPr>
              <a:t>https://kultura.pravda.sk/galeria/clanok/646504-klimaticki-aktivisti-znova-utocia-na-obrazy-v-australii-sa-prilepili-ku-slavnym-warholovym-campbellovym-konzervam/</a:t>
            </a:r>
            <a:r>
              <a:rPr lang="cs-CZ" sz="992" dirty="0"/>
              <a:t> </a:t>
            </a:r>
          </a:p>
          <a:p>
            <a:r>
              <a:rPr lang="cs-CZ" sz="992" dirty="0"/>
              <a:t>Polité obrazy děli společnost: https://www.irozhlas.cz/zivotni-styl/spolecnost/klimaticti-aktiviste-polite-obrazy-podcast-vinohradska-12-krajhanzl_2210270600_cen</a:t>
            </a:r>
          </a:p>
          <a:p>
            <a:r>
              <a:rPr lang="cs-CZ" sz="992" dirty="0"/>
              <a:t> Zablokované tryskáče: </a:t>
            </a:r>
            <a:r>
              <a:rPr lang="cs-CZ" sz="992" dirty="0">
                <a:hlinkClick r:id="rId10"/>
              </a:rPr>
              <a:t>https://www.airways.cz/zprava/klimaticti-aktiviste-zablokovali-na-schipholu-soukrome-tryskace/</a:t>
            </a:r>
            <a:endParaRPr lang="cs-CZ" sz="992" dirty="0"/>
          </a:p>
          <a:p>
            <a:r>
              <a:rPr lang="cs-CZ" sz="992" dirty="0" err="1"/>
              <a:t>Podcast</a:t>
            </a:r>
            <a:r>
              <a:rPr lang="cs-CZ" sz="992" dirty="0"/>
              <a:t> D. </a:t>
            </a:r>
            <a:r>
              <a:rPr lang="cs-CZ" sz="992" dirty="0" err="1"/>
              <a:t>Dzwonkowska</a:t>
            </a:r>
            <a:r>
              <a:rPr lang="cs-CZ" sz="992" dirty="0"/>
              <a:t>: </a:t>
            </a:r>
            <a:r>
              <a:rPr lang="cs-CZ" sz="992" dirty="0">
                <a:hlinkClick r:id="rId11"/>
              </a:rPr>
              <a:t>https://www.spreaker.com/show/etyka-cnot-srodowiskowych-prof-ucz-dr</a:t>
            </a:r>
            <a:r>
              <a:rPr lang="cs-CZ" sz="992" dirty="0"/>
              <a:t> </a:t>
            </a:r>
          </a:p>
          <a:p>
            <a:r>
              <a:rPr lang="cs-CZ" sz="992" dirty="0"/>
              <a:t>Brněnský </a:t>
            </a:r>
            <a:r>
              <a:rPr lang="cs-CZ" sz="992" dirty="0" err="1"/>
              <a:t>Extinction</a:t>
            </a:r>
            <a:r>
              <a:rPr lang="cs-CZ" sz="992" dirty="0"/>
              <a:t> </a:t>
            </a:r>
            <a:r>
              <a:rPr lang="cs-CZ" sz="992" dirty="0" err="1"/>
              <a:t>rebellion</a:t>
            </a:r>
            <a:r>
              <a:rPr lang="cs-CZ" sz="992" dirty="0"/>
              <a:t>: </a:t>
            </a:r>
            <a:r>
              <a:rPr lang="cs-CZ" sz="992" dirty="0">
                <a:hlinkClick r:id="rId12"/>
              </a:rPr>
              <a:t>https://brnenska.drbna.cz/zpravy/spolecnost/14834-na-svobodaku-se-symbolicky-obesili-lide-stojici-na-tajicim-kusu-ledu.html</a:t>
            </a:r>
            <a:r>
              <a:rPr lang="cs-CZ" sz="992" dirty="0"/>
              <a:t> </a:t>
            </a:r>
          </a:p>
          <a:p>
            <a:pPr marL="0" indent="0">
              <a:buNone/>
            </a:pPr>
            <a:endParaRPr lang="cs-CZ" sz="992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5F8DD75-056B-E0E2-6AB3-50BADD223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504" y="1246555"/>
            <a:ext cx="1063191" cy="816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0488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ACB9B6-D271-0510-1E70-FB0243129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1BAEA4-D8D5-72F9-63D3-150FDC6F9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GATES, Bill. </a:t>
            </a:r>
            <a:r>
              <a:rPr lang="cs-CZ" i="1" dirty="0"/>
              <a:t>Jak zabránit klimatické katastrofě: řešení, která máme, a průlomy, které potřebujeme</a:t>
            </a:r>
            <a:r>
              <a:rPr lang="cs-CZ" dirty="0"/>
              <a:t>. V Brně: Jan </a:t>
            </a:r>
            <a:r>
              <a:rPr lang="cs-CZ" dirty="0" err="1"/>
              <a:t>Melvil</a:t>
            </a:r>
            <a:r>
              <a:rPr lang="cs-CZ" dirty="0"/>
              <a:t> </a:t>
            </a:r>
            <a:r>
              <a:rPr lang="cs-CZ" dirty="0" err="1"/>
              <a:t>Publishing</a:t>
            </a:r>
            <a:r>
              <a:rPr lang="cs-CZ" dirty="0"/>
              <a:t>, 2021.</a:t>
            </a:r>
          </a:p>
          <a:p>
            <a:r>
              <a:rPr lang="cs-CZ" sz="2400" i="1" dirty="0"/>
              <a:t>JEMELKA, Petr. Úvod do ekologické problematiky. MU, 2021.</a:t>
            </a:r>
            <a:endParaRPr lang="cs-CZ" dirty="0"/>
          </a:p>
          <a:p>
            <a:r>
              <a:rPr lang="cs-CZ" dirty="0"/>
              <a:t>JONAS, Hans. </a:t>
            </a:r>
            <a:r>
              <a:rPr lang="cs-CZ" i="1" dirty="0"/>
              <a:t>Princip odpovědnosti: pokus o etiku pro technologickou civilizaci</a:t>
            </a:r>
            <a:r>
              <a:rPr lang="cs-CZ" dirty="0"/>
              <a:t>. Praha: </a:t>
            </a:r>
            <a:r>
              <a:rPr lang="cs-CZ" dirty="0" err="1"/>
              <a:t>Oikoymenh</a:t>
            </a:r>
            <a:r>
              <a:rPr lang="cs-CZ" dirty="0"/>
              <a:t>, 1997.</a:t>
            </a:r>
          </a:p>
          <a:p>
            <a:r>
              <a:rPr lang="cs-CZ" dirty="0"/>
              <a:t>ŠMAJS, Josef. </a:t>
            </a:r>
            <a:r>
              <a:rPr lang="cs-CZ" i="1" dirty="0"/>
              <a:t>Ústava Země</a:t>
            </a:r>
            <a:r>
              <a:rPr lang="cs-CZ" dirty="0"/>
              <a:t>. Banská Bystrica: </a:t>
            </a:r>
            <a:r>
              <a:rPr lang="cs-CZ" dirty="0" err="1"/>
              <a:t>Vydavatel'stvo</a:t>
            </a:r>
            <a:r>
              <a:rPr lang="cs-CZ" dirty="0"/>
              <a:t> PRO, 2015.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4691178-B085-C5E1-9FA3-B1BEA5DF77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504" y="1230804"/>
            <a:ext cx="1063191" cy="816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1875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F20B70-2226-7BF9-DED5-C70B4781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Další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449CF4-0D38-EC47-0934-5C361558B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0497" y="2454130"/>
            <a:ext cx="9291336" cy="359778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cs-CZ" sz="1158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200" dirty="0"/>
              <a:t>BSTAN-'DZIN-RGYA-MTSHO, DUNNE, John D. a GOLEMAN, Daniel (</a:t>
            </a:r>
            <a:r>
              <a:rPr lang="cs-CZ" sz="1200" dirty="0" err="1"/>
              <a:t>ed</a:t>
            </a:r>
            <a:r>
              <a:rPr lang="cs-CZ" sz="1200" dirty="0"/>
              <a:t>.). </a:t>
            </a:r>
            <a:r>
              <a:rPr lang="cs-CZ" sz="1200" i="1" dirty="0"/>
              <a:t>Ekologie, etika a změna klimatu: Dalajlama v dialogu se světovými odborníky</a:t>
            </a:r>
            <a:r>
              <a:rPr lang="cs-CZ" sz="1200" dirty="0"/>
              <a:t>. V Praze: Vyšehrad, 2020.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200" dirty="0"/>
              <a:t>CARSON, Rachel. </a:t>
            </a:r>
            <a:r>
              <a:rPr lang="cs-CZ" sz="1200" i="1" dirty="0"/>
              <a:t>Tiché jaro</a:t>
            </a:r>
            <a:r>
              <a:rPr lang="cs-CZ" sz="1200" dirty="0"/>
              <a:t>. Klimax. Brno: Host, 2021.</a:t>
            </a:r>
            <a:endParaRPr lang="cs-CZ" sz="16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158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HÁLA, Vlastimil – KOLÁŘSKÝ, Rudolf. </a:t>
            </a:r>
            <a:r>
              <a:rPr lang="cs-CZ" sz="1158" i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Filosofie a ohrožená Země</a:t>
            </a:r>
            <a:r>
              <a:rPr lang="cs-CZ" sz="1158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cs-CZ" sz="1158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Filosofia</a:t>
            </a:r>
            <a:r>
              <a:rPr lang="cs-CZ" sz="1158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Nakladatelství Filosofického ústavu AV ČR, Praha 2020.  </a:t>
            </a:r>
            <a:endParaRPr lang="cs-CZ" sz="1158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158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HRUBEC, Marek. </a:t>
            </a:r>
            <a:r>
              <a:rPr lang="cs-CZ" sz="1158" i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Od zneuznání ke spravedlnosti: kritická teorie globální společnosti a politiky</a:t>
            </a:r>
            <a:r>
              <a:rPr lang="cs-CZ" sz="1158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Praha: </a:t>
            </a:r>
            <a:r>
              <a:rPr lang="cs-CZ" sz="1158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Filosofia</a:t>
            </a:r>
            <a:r>
              <a:rPr lang="cs-CZ" sz="1158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2011.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JONAS, Hans. </a:t>
            </a:r>
            <a:r>
              <a:rPr lang="cs-CZ" sz="1158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Princip odpovědnosti: pokus o etiku pro technologickou civilizaci</a:t>
            </a:r>
            <a:r>
              <a:rPr lang="cs-CZ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Praha: </a:t>
            </a:r>
            <a:r>
              <a:rPr lang="cs-CZ" sz="1158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Oikoymenh</a:t>
            </a:r>
            <a:r>
              <a:rPr lang="cs-CZ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1997. </a:t>
            </a:r>
            <a:endParaRPr lang="cs-CZ" sz="1158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KOMÁREK, Stanislav. </a:t>
            </a:r>
            <a:r>
              <a:rPr lang="cs-CZ" sz="1158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Příroda a kultura: svět jevů a svět interpretací</a:t>
            </a:r>
            <a:r>
              <a:rPr lang="cs-CZ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Vyd. 2. Praha: Academia 2008. </a:t>
            </a:r>
            <a:endParaRPr lang="cs-CZ" sz="1158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LIBROVÁ, Hana, PELIKÁN, </a:t>
            </a:r>
            <a:r>
              <a:rPr lang="sk-SK" sz="1158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Vojtěch</a:t>
            </a:r>
            <a:r>
              <a:rPr lang="sk-SK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sk-SK" sz="1158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Ethical</a:t>
            </a:r>
            <a:r>
              <a:rPr lang="sk-SK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158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Motivations</a:t>
            </a:r>
            <a:r>
              <a:rPr lang="sk-SK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sk-SK" sz="1158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sk-SK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158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Phenomenon</a:t>
            </a:r>
            <a:r>
              <a:rPr lang="sk-SK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sk-SK" sz="1158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Disappointment</a:t>
            </a:r>
            <a:r>
              <a:rPr lang="sk-SK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sk-SK" sz="1158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Two</a:t>
            </a:r>
            <a:r>
              <a:rPr lang="sk-SK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158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Types</a:t>
            </a:r>
            <a:r>
              <a:rPr lang="sk-SK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sk-SK" sz="1158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Environmental</a:t>
            </a:r>
            <a:r>
              <a:rPr lang="sk-SK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158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Movements</a:t>
            </a:r>
            <a:r>
              <a:rPr lang="sk-SK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sk-SK" sz="1158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Neo-Environmentalism</a:t>
            </a:r>
            <a:r>
              <a:rPr lang="sk-SK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lang="sk-SK" sz="1158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sk-SK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158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Dark</a:t>
            </a:r>
            <a:r>
              <a:rPr lang="sk-SK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158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Mountain</a:t>
            </a:r>
            <a:r>
              <a:rPr lang="sk-SK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Project</a:t>
            </a:r>
            <a:r>
              <a:rPr lang="sk-SK" sz="1158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sk-SK" sz="1158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Environmental</a:t>
            </a:r>
            <a:r>
              <a:rPr lang="sk-SK" sz="1158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158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Values</a:t>
            </a:r>
            <a:r>
              <a:rPr lang="sk-SK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sk-SK" sz="1158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Cambridge</a:t>
            </a:r>
            <a:r>
              <a:rPr lang="sk-SK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sk-SK" sz="1158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White</a:t>
            </a:r>
            <a:r>
              <a:rPr lang="sk-SK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158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Horse</a:t>
            </a:r>
            <a:r>
              <a:rPr lang="sk-SK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Press, 2016, 25 (2), s. 167-193.  </a:t>
            </a:r>
            <a:endParaRPr lang="cs-CZ" sz="1158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ŠMAJS, Josef. </a:t>
            </a:r>
            <a:r>
              <a:rPr lang="cs-CZ" sz="1158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Ústava Země: filosofický koncept</a:t>
            </a:r>
            <a:r>
              <a:rPr lang="cs-CZ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cs-CZ" sz="1158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Vydanie</a:t>
            </a:r>
            <a:r>
              <a:rPr lang="cs-CZ" sz="1158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I. Banská Bystrica: PRO 2015.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200" dirty="0"/>
              <a:t>LOTAR, Petr: Se života a díla Alberta Schweitzera. Primus, Praha, 1995, s. 46</a:t>
            </a:r>
            <a:endParaRPr lang="sk-SK" sz="12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cs-CZ" sz="1158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cs-CZ" sz="1158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158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158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B3E9A7F-AE5B-AF5E-39C4-65404811F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3316" y="2454130"/>
            <a:ext cx="4897869" cy="359778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cs-CZ" sz="1158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158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E12DEC7-3541-2D0B-CDB4-D0A177CB5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504" y="1230804"/>
            <a:ext cx="1063191" cy="816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285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A10828-3C46-B79A-4A61-47EB3476E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51" y="402482"/>
            <a:ext cx="4378040" cy="2274966"/>
          </a:xfrm>
        </p:spPr>
        <p:txBody>
          <a:bodyPr anchor="b">
            <a:normAutofit/>
          </a:bodyPr>
          <a:lstStyle/>
          <a:p>
            <a:r>
              <a:rPr lang="cs-CZ" sz="5200"/>
              <a:t>Hlasy předtím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042" y="2921333"/>
            <a:ext cx="3591223" cy="20159"/>
          </a:xfrm>
          <a:custGeom>
            <a:avLst/>
            <a:gdLst>
              <a:gd name="connsiteX0" fmla="*/ 0 w 3591223"/>
              <a:gd name="connsiteY0" fmla="*/ 0 h 20159"/>
              <a:gd name="connsiteX1" fmla="*/ 670362 w 3591223"/>
              <a:gd name="connsiteY1" fmla="*/ 0 h 20159"/>
              <a:gd name="connsiteX2" fmla="*/ 1304811 w 3591223"/>
              <a:gd name="connsiteY2" fmla="*/ 0 h 20159"/>
              <a:gd name="connsiteX3" fmla="*/ 1939260 w 3591223"/>
              <a:gd name="connsiteY3" fmla="*/ 0 h 20159"/>
              <a:gd name="connsiteX4" fmla="*/ 2430061 w 3591223"/>
              <a:gd name="connsiteY4" fmla="*/ 0 h 20159"/>
              <a:gd name="connsiteX5" fmla="*/ 2956774 w 3591223"/>
              <a:gd name="connsiteY5" fmla="*/ 0 h 20159"/>
              <a:gd name="connsiteX6" fmla="*/ 3591223 w 3591223"/>
              <a:gd name="connsiteY6" fmla="*/ 0 h 20159"/>
              <a:gd name="connsiteX7" fmla="*/ 3591223 w 3591223"/>
              <a:gd name="connsiteY7" fmla="*/ 20159 h 20159"/>
              <a:gd name="connsiteX8" fmla="*/ 2992686 w 3591223"/>
              <a:gd name="connsiteY8" fmla="*/ 20159 h 20159"/>
              <a:gd name="connsiteX9" fmla="*/ 2501885 w 3591223"/>
              <a:gd name="connsiteY9" fmla="*/ 20159 h 20159"/>
              <a:gd name="connsiteX10" fmla="*/ 2011085 w 3591223"/>
              <a:gd name="connsiteY10" fmla="*/ 20159 h 20159"/>
              <a:gd name="connsiteX11" fmla="*/ 1376635 w 3591223"/>
              <a:gd name="connsiteY11" fmla="*/ 20159 h 20159"/>
              <a:gd name="connsiteX12" fmla="*/ 849923 w 3591223"/>
              <a:gd name="connsiteY12" fmla="*/ 20159 h 20159"/>
              <a:gd name="connsiteX13" fmla="*/ 0 w 3591223"/>
              <a:gd name="connsiteY13" fmla="*/ 20159 h 20159"/>
              <a:gd name="connsiteX14" fmla="*/ 0 w 3591223"/>
              <a:gd name="connsiteY14" fmla="*/ 0 h 20159"/>
              <a:gd name="connsiteX0" fmla="*/ 0 w 3591223"/>
              <a:gd name="connsiteY0" fmla="*/ 0 h 20159"/>
              <a:gd name="connsiteX1" fmla="*/ 562625 w 3591223"/>
              <a:gd name="connsiteY1" fmla="*/ 0 h 20159"/>
              <a:gd name="connsiteX2" fmla="*/ 1053425 w 3591223"/>
              <a:gd name="connsiteY2" fmla="*/ 0 h 20159"/>
              <a:gd name="connsiteX3" fmla="*/ 1723787 w 3591223"/>
              <a:gd name="connsiteY3" fmla="*/ 0 h 20159"/>
              <a:gd name="connsiteX4" fmla="*/ 2286412 w 3591223"/>
              <a:gd name="connsiteY4" fmla="*/ 0 h 20159"/>
              <a:gd name="connsiteX5" fmla="*/ 2849037 w 3591223"/>
              <a:gd name="connsiteY5" fmla="*/ 0 h 20159"/>
              <a:gd name="connsiteX6" fmla="*/ 3591223 w 3591223"/>
              <a:gd name="connsiteY6" fmla="*/ 0 h 20159"/>
              <a:gd name="connsiteX7" fmla="*/ 3591223 w 3591223"/>
              <a:gd name="connsiteY7" fmla="*/ 20159 h 20159"/>
              <a:gd name="connsiteX8" fmla="*/ 2992686 w 3591223"/>
              <a:gd name="connsiteY8" fmla="*/ 20159 h 20159"/>
              <a:gd name="connsiteX9" fmla="*/ 2501885 w 3591223"/>
              <a:gd name="connsiteY9" fmla="*/ 20159 h 20159"/>
              <a:gd name="connsiteX10" fmla="*/ 1903348 w 3591223"/>
              <a:gd name="connsiteY10" fmla="*/ 20159 h 20159"/>
              <a:gd name="connsiteX11" fmla="*/ 1304811 w 3591223"/>
              <a:gd name="connsiteY11" fmla="*/ 20159 h 20159"/>
              <a:gd name="connsiteX12" fmla="*/ 742186 w 3591223"/>
              <a:gd name="connsiteY12" fmla="*/ 20159 h 20159"/>
              <a:gd name="connsiteX13" fmla="*/ 0 w 3591223"/>
              <a:gd name="connsiteY13" fmla="*/ 20159 h 20159"/>
              <a:gd name="connsiteX14" fmla="*/ 0 w 3591223"/>
              <a:gd name="connsiteY14" fmla="*/ 0 h 2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91223" h="20159" fill="none" extrusionOk="0">
                <a:moveTo>
                  <a:pt x="0" y="0"/>
                </a:moveTo>
                <a:cubicBezTo>
                  <a:pt x="313477" y="-17809"/>
                  <a:pt x="487642" y="25273"/>
                  <a:pt x="670362" y="0"/>
                </a:cubicBezTo>
                <a:cubicBezTo>
                  <a:pt x="834030" y="-6523"/>
                  <a:pt x="1150196" y="43807"/>
                  <a:pt x="1304811" y="0"/>
                </a:cubicBezTo>
                <a:cubicBezTo>
                  <a:pt x="1488100" y="9510"/>
                  <a:pt x="1778538" y="19519"/>
                  <a:pt x="1939260" y="0"/>
                </a:cubicBezTo>
                <a:cubicBezTo>
                  <a:pt x="2114097" y="-25846"/>
                  <a:pt x="2230238" y="-6347"/>
                  <a:pt x="2430061" y="0"/>
                </a:cubicBezTo>
                <a:cubicBezTo>
                  <a:pt x="2630932" y="32220"/>
                  <a:pt x="2823490" y="8209"/>
                  <a:pt x="2956774" y="0"/>
                </a:cubicBezTo>
                <a:cubicBezTo>
                  <a:pt x="3089834" y="-47220"/>
                  <a:pt x="3240846" y="-28003"/>
                  <a:pt x="3591223" y="0"/>
                </a:cubicBezTo>
                <a:cubicBezTo>
                  <a:pt x="3591273" y="4564"/>
                  <a:pt x="3591794" y="16310"/>
                  <a:pt x="3591223" y="20159"/>
                </a:cubicBezTo>
                <a:cubicBezTo>
                  <a:pt x="3342602" y="17798"/>
                  <a:pt x="3265886" y="-10096"/>
                  <a:pt x="2992686" y="20159"/>
                </a:cubicBezTo>
                <a:cubicBezTo>
                  <a:pt x="2721549" y="47722"/>
                  <a:pt x="2670667" y="15131"/>
                  <a:pt x="2501885" y="20159"/>
                </a:cubicBezTo>
                <a:cubicBezTo>
                  <a:pt x="2339635" y="25531"/>
                  <a:pt x="2234423" y="45791"/>
                  <a:pt x="2011085" y="20159"/>
                </a:cubicBezTo>
                <a:cubicBezTo>
                  <a:pt x="1763361" y="14299"/>
                  <a:pt x="1656429" y="-4238"/>
                  <a:pt x="1376635" y="20159"/>
                </a:cubicBezTo>
                <a:cubicBezTo>
                  <a:pt x="1094598" y="32240"/>
                  <a:pt x="1060280" y="28994"/>
                  <a:pt x="849923" y="20159"/>
                </a:cubicBezTo>
                <a:cubicBezTo>
                  <a:pt x="622639" y="1094"/>
                  <a:pt x="411713" y="-21001"/>
                  <a:pt x="0" y="20159"/>
                </a:cubicBezTo>
                <a:cubicBezTo>
                  <a:pt x="-139" y="15692"/>
                  <a:pt x="705" y="9820"/>
                  <a:pt x="0" y="0"/>
                </a:cubicBezTo>
                <a:close/>
              </a:path>
              <a:path w="3591223" h="20159" stroke="0" extrusionOk="0">
                <a:moveTo>
                  <a:pt x="0" y="0"/>
                </a:moveTo>
                <a:cubicBezTo>
                  <a:pt x="180424" y="-19520"/>
                  <a:pt x="279191" y="17831"/>
                  <a:pt x="562625" y="0"/>
                </a:cubicBezTo>
                <a:cubicBezTo>
                  <a:pt x="853376" y="369"/>
                  <a:pt x="939562" y="-9594"/>
                  <a:pt x="1053425" y="0"/>
                </a:cubicBezTo>
                <a:cubicBezTo>
                  <a:pt x="1225573" y="-11629"/>
                  <a:pt x="1475342" y="29725"/>
                  <a:pt x="1723787" y="0"/>
                </a:cubicBezTo>
                <a:cubicBezTo>
                  <a:pt x="2010213" y="7942"/>
                  <a:pt x="2150598" y="49309"/>
                  <a:pt x="2286412" y="0"/>
                </a:cubicBezTo>
                <a:cubicBezTo>
                  <a:pt x="2444577" y="-14555"/>
                  <a:pt x="2599544" y="-8613"/>
                  <a:pt x="2849037" y="0"/>
                </a:cubicBezTo>
                <a:cubicBezTo>
                  <a:pt x="3060999" y="30755"/>
                  <a:pt x="3413425" y="-26254"/>
                  <a:pt x="3591223" y="0"/>
                </a:cubicBezTo>
                <a:cubicBezTo>
                  <a:pt x="3592001" y="4389"/>
                  <a:pt x="3591864" y="9963"/>
                  <a:pt x="3591223" y="20159"/>
                </a:cubicBezTo>
                <a:cubicBezTo>
                  <a:pt x="3329250" y="31113"/>
                  <a:pt x="3266784" y="11614"/>
                  <a:pt x="2992686" y="20159"/>
                </a:cubicBezTo>
                <a:cubicBezTo>
                  <a:pt x="2704310" y="23645"/>
                  <a:pt x="2615703" y="25096"/>
                  <a:pt x="2501885" y="20159"/>
                </a:cubicBezTo>
                <a:cubicBezTo>
                  <a:pt x="2414089" y="40516"/>
                  <a:pt x="2085363" y="42950"/>
                  <a:pt x="1903348" y="20159"/>
                </a:cubicBezTo>
                <a:cubicBezTo>
                  <a:pt x="1708521" y="13426"/>
                  <a:pt x="1568211" y="24953"/>
                  <a:pt x="1304811" y="20159"/>
                </a:cubicBezTo>
                <a:cubicBezTo>
                  <a:pt x="1042703" y="-13083"/>
                  <a:pt x="955041" y="22318"/>
                  <a:pt x="742186" y="20159"/>
                </a:cubicBezTo>
                <a:cubicBezTo>
                  <a:pt x="515168" y="10230"/>
                  <a:pt x="334087" y="25173"/>
                  <a:pt x="0" y="20159"/>
                </a:cubicBezTo>
                <a:cubicBezTo>
                  <a:pt x="1263" y="13346"/>
                  <a:pt x="212" y="8541"/>
                  <a:pt x="0" y="0"/>
                </a:cubicBezTo>
                <a:close/>
              </a:path>
              <a:path w="3591223" h="20159" fill="none" stroke="0" extrusionOk="0">
                <a:moveTo>
                  <a:pt x="0" y="0"/>
                </a:moveTo>
                <a:cubicBezTo>
                  <a:pt x="286292" y="-5563"/>
                  <a:pt x="485994" y="23238"/>
                  <a:pt x="670362" y="0"/>
                </a:cubicBezTo>
                <a:cubicBezTo>
                  <a:pt x="847111" y="-16425"/>
                  <a:pt x="1089392" y="22510"/>
                  <a:pt x="1304811" y="0"/>
                </a:cubicBezTo>
                <a:cubicBezTo>
                  <a:pt x="1471233" y="-3783"/>
                  <a:pt x="1760786" y="37844"/>
                  <a:pt x="1939260" y="0"/>
                </a:cubicBezTo>
                <a:cubicBezTo>
                  <a:pt x="2109488" y="-32759"/>
                  <a:pt x="2255520" y="-483"/>
                  <a:pt x="2430061" y="0"/>
                </a:cubicBezTo>
                <a:cubicBezTo>
                  <a:pt x="2623049" y="7549"/>
                  <a:pt x="2832525" y="1496"/>
                  <a:pt x="2956774" y="0"/>
                </a:cubicBezTo>
                <a:cubicBezTo>
                  <a:pt x="3076885" y="-4945"/>
                  <a:pt x="3284455" y="-19247"/>
                  <a:pt x="3591223" y="0"/>
                </a:cubicBezTo>
                <a:cubicBezTo>
                  <a:pt x="3591039" y="3984"/>
                  <a:pt x="3591659" y="16269"/>
                  <a:pt x="3591223" y="20159"/>
                </a:cubicBezTo>
                <a:cubicBezTo>
                  <a:pt x="3352468" y="6540"/>
                  <a:pt x="3282269" y="-2578"/>
                  <a:pt x="2992686" y="20159"/>
                </a:cubicBezTo>
                <a:cubicBezTo>
                  <a:pt x="2713338" y="45581"/>
                  <a:pt x="2679544" y="26127"/>
                  <a:pt x="2501885" y="20159"/>
                </a:cubicBezTo>
                <a:cubicBezTo>
                  <a:pt x="2341154" y="33561"/>
                  <a:pt x="2254335" y="46734"/>
                  <a:pt x="2011085" y="20159"/>
                </a:cubicBezTo>
                <a:cubicBezTo>
                  <a:pt x="1770917" y="2759"/>
                  <a:pt x="1667858" y="16670"/>
                  <a:pt x="1376635" y="20159"/>
                </a:cubicBezTo>
                <a:cubicBezTo>
                  <a:pt x="1098814" y="28381"/>
                  <a:pt x="1059707" y="26454"/>
                  <a:pt x="849923" y="20159"/>
                </a:cubicBezTo>
                <a:cubicBezTo>
                  <a:pt x="612889" y="12930"/>
                  <a:pt x="357506" y="11051"/>
                  <a:pt x="0" y="20159"/>
                </a:cubicBezTo>
                <a:cubicBezTo>
                  <a:pt x="311" y="15226"/>
                  <a:pt x="25" y="81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591223"/>
                      <a:gd name="connsiteY0" fmla="*/ 0 h 20159"/>
                      <a:gd name="connsiteX1" fmla="*/ 670362 w 3591223"/>
                      <a:gd name="connsiteY1" fmla="*/ 0 h 20159"/>
                      <a:gd name="connsiteX2" fmla="*/ 1304811 w 3591223"/>
                      <a:gd name="connsiteY2" fmla="*/ 0 h 20159"/>
                      <a:gd name="connsiteX3" fmla="*/ 1939260 w 3591223"/>
                      <a:gd name="connsiteY3" fmla="*/ 0 h 20159"/>
                      <a:gd name="connsiteX4" fmla="*/ 2430061 w 3591223"/>
                      <a:gd name="connsiteY4" fmla="*/ 0 h 20159"/>
                      <a:gd name="connsiteX5" fmla="*/ 2956774 w 3591223"/>
                      <a:gd name="connsiteY5" fmla="*/ 0 h 20159"/>
                      <a:gd name="connsiteX6" fmla="*/ 3591223 w 3591223"/>
                      <a:gd name="connsiteY6" fmla="*/ 0 h 20159"/>
                      <a:gd name="connsiteX7" fmla="*/ 3591223 w 3591223"/>
                      <a:gd name="connsiteY7" fmla="*/ 20159 h 20159"/>
                      <a:gd name="connsiteX8" fmla="*/ 2992686 w 3591223"/>
                      <a:gd name="connsiteY8" fmla="*/ 20159 h 20159"/>
                      <a:gd name="connsiteX9" fmla="*/ 2501885 w 3591223"/>
                      <a:gd name="connsiteY9" fmla="*/ 20159 h 20159"/>
                      <a:gd name="connsiteX10" fmla="*/ 2011085 w 3591223"/>
                      <a:gd name="connsiteY10" fmla="*/ 20159 h 20159"/>
                      <a:gd name="connsiteX11" fmla="*/ 1376635 w 3591223"/>
                      <a:gd name="connsiteY11" fmla="*/ 20159 h 20159"/>
                      <a:gd name="connsiteX12" fmla="*/ 849923 w 3591223"/>
                      <a:gd name="connsiteY12" fmla="*/ 20159 h 20159"/>
                      <a:gd name="connsiteX13" fmla="*/ 0 w 3591223"/>
                      <a:gd name="connsiteY13" fmla="*/ 20159 h 20159"/>
                      <a:gd name="connsiteX14" fmla="*/ 0 w 3591223"/>
                      <a:gd name="connsiteY14" fmla="*/ 0 h 20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591223" h="20159" fill="none" extrusionOk="0">
                        <a:moveTo>
                          <a:pt x="0" y="0"/>
                        </a:moveTo>
                        <a:cubicBezTo>
                          <a:pt x="311426" y="9940"/>
                          <a:pt x="500361" y="17846"/>
                          <a:pt x="670362" y="0"/>
                        </a:cubicBezTo>
                        <a:cubicBezTo>
                          <a:pt x="840363" y="-17846"/>
                          <a:pt x="1120216" y="21530"/>
                          <a:pt x="1304811" y="0"/>
                        </a:cubicBezTo>
                        <a:cubicBezTo>
                          <a:pt x="1489406" y="-21530"/>
                          <a:pt x="1762366" y="29112"/>
                          <a:pt x="1939260" y="0"/>
                        </a:cubicBezTo>
                        <a:cubicBezTo>
                          <a:pt x="2116154" y="-29112"/>
                          <a:pt x="2241942" y="-6971"/>
                          <a:pt x="2430061" y="0"/>
                        </a:cubicBezTo>
                        <a:cubicBezTo>
                          <a:pt x="2618180" y="6971"/>
                          <a:pt x="2831252" y="4116"/>
                          <a:pt x="2956774" y="0"/>
                        </a:cubicBezTo>
                        <a:cubicBezTo>
                          <a:pt x="3082296" y="-4116"/>
                          <a:pt x="3290754" y="-25178"/>
                          <a:pt x="3591223" y="0"/>
                        </a:cubicBezTo>
                        <a:cubicBezTo>
                          <a:pt x="3591083" y="4401"/>
                          <a:pt x="3591934" y="15886"/>
                          <a:pt x="3591223" y="20159"/>
                        </a:cubicBezTo>
                        <a:cubicBezTo>
                          <a:pt x="3349139" y="4676"/>
                          <a:pt x="3269180" y="-5725"/>
                          <a:pt x="2992686" y="20159"/>
                        </a:cubicBezTo>
                        <a:cubicBezTo>
                          <a:pt x="2716192" y="46043"/>
                          <a:pt x="2670854" y="19020"/>
                          <a:pt x="2501885" y="20159"/>
                        </a:cubicBezTo>
                        <a:cubicBezTo>
                          <a:pt x="2332916" y="21298"/>
                          <a:pt x="2253833" y="41532"/>
                          <a:pt x="2011085" y="20159"/>
                        </a:cubicBezTo>
                        <a:cubicBezTo>
                          <a:pt x="1768337" y="-1214"/>
                          <a:pt x="1660019" y="7068"/>
                          <a:pt x="1376635" y="20159"/>
                        </a:cubicBezTo>
                        <a:cubicBezTo>
                          <a:pt x="1093251" y="33251"/>
                          <a:pt x="1058515" y="32059"/>
                          <a:pt x="849923" y="20159"/>
                        </a:cubicBezTo>
                        <a:cubicBezTo>
                          <a:pt x="641331" y="8259"/>
                          <a:pt x="370206" y="19814"/>
                          <a:pt x="0" y="20159"/>
                        </a:cubicBezTo>
                        <a:cubicBezTo>
                          <a:pt x="649" y="15250"/>
                          <a:pt x="353" y="8865"/>
                          <a:pt x="0" y="0"/>
                        </a:cubicBezTo>
                        <a:close/>
                      </a:path>
                      <a:path w="3591223" h="20159" stroke="0" extrusionOk="0">
                        <a:moveTo>
                          <a:pt x="0" y="0"/>
                        </a:moveTo>
                        <a:cubicBezTo>
                          <a:pt x="176578" y="-18757"/>
                          <a:pt x="283187" y="2876"/>
                          <a:pt x="562625" y="0"/>
                        </a:cubicBezTo>
                        <a:cubicBezTo>
                          <a:pt x="842064" y="-2876"/>
                          <a:pt x="946710" y="13709"/>
                          <a:pt x="1053425" y="0"/>
                        </a:cubicBezTo>
                        <a:cubicBezTo>
                          <a:pt x="1160140" y="-13709"/>
                          <a:pt x="1458840" y="12626"/>
                          <a:pt x="1723787" y="0"/>
                        </a:cubicBezTo>
                        <a:cubicBezTo>
                          <a:pt x="1988734" y="-12626"/>
                          <a:pt x="2141908" y="28069"/>
                          <a:pt x="2286412" y="0"/>
                        </a:cubicBezTo>
                        <a:cubicBezTo>
                          <a:pt x="2430916" y="-28069"/>
                          <a:pt x="2606031" y="62"/>
                          <a:pt x="2849037" y="0"/>
                        </a:cubicBezTo>
                        <a:cubicBezTo>
                          <a:pt x="3092043" y="-62"/>
                          <a:pt x="3376259" y="-34595"/>
                          <a:pt x="3591223" y="0"/>
                        </a:cubicBezTo>
                        <a:cubicBezTo>
                          <a:pt x="3591517" y="4906"/>
                          <a:pt x="3592221" y="10601"/>
                          <a:pt x="3591223" y="20159"/>
                        </a:cubicBezTo>
                        <a:cubicBezTo>
                          <a:pt x="3333768" y="29013"/>
                          <a:pt x="3265970" y="-594"/>
                          <a:pt x="2992686" y="20159"/>
                        </a:cubicBezTo>
                        <a:cubicBezTo>
                          <a:pt x="2719402" y="40912"/>
                          <a:pt x="2612805" y="28232"/>
                          <a:pt x="2501885" y="20159"/>
                        </a:cubicBezTo>
                        <a:cubicBezTo>
                          <a:pt x="2390965" y="12086"/>
                          <a:pt x="2064202" y="39322"/>
                          <a:pt x="1903348" y="20159"/>
                        </a:cubicBezTo>
                        <a:cubicBezTo>
                          <a:pt x="1742494" y="996"/>
                          <a:pt x="1568557" y="36841"/>
                          <a:pt x="1304811" y="20159"/>
                        </a:cubicBezTo>
                        <a:cubicBezTo>
                          <a:pt x="1041065" y="3477"/>
                          <a:pt x="951957" y="31435"/>
                          <a:pt x="742186" y="20159"/>
                        </a:cubicBezTo>
                        <a:cubicBezTo>
                          <a:pt x="532416" y="8883"/>
                          <a:pt x="314119" y="56261"/>
                          <a:pt x="0" y="20159"/>
                        </a:cubicBezTo>
                        <a:cubicBezTo>
                          <a:pt x="194" y="14187"/>
                          <a:pt x="-730" y="861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35D642-6D65-C49C-06CA-4788103FF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551" y="3205536"/>
            <a:ext cx="4378040" cy="3603420"/>
          </a:xfrm>
        </p:spPr>
        <p:txBody>
          <a:bodyPr>
            <a:normAutofit/>
          </a:bodyPr>
          <a:lstStyle/>
          <a:p>
            <a:r>
              <a:rPr lang="cs-CZ" sz="2100" dirty="0"/>
              <a:t>A. Schopenhauer: soucit k jiným bytostem</a:t>
            </a:r>
          </a:p>
          <a:p>
            <a:r>
              <a:rPr lang="cs-CZ" sz="2100" dirty="0"/>
              <a:t>Josef Durdík: Pozor na lesy! (1874)</a:t>
            </a:r>
          </a:p>
          <a:p>
            <a:r>
              <a:rPr lang="cs-CZ" sz="2100" dirty="0"/>
              <a:t>Anna </a:t>
            </a:r>
            <a:r>
              <a:rPr lang="cs-CZ" sz="2100" dirty="0" err="1"/>
              <a:t>Pammrová</a:t>
            </a:r>
            <a:r>
              <a:rPr lang="cs-CZ" sz="2100" dirty="0"/>
              <a:t>: mužská společnost kazí život ženě i přírodu  (1925)</a:t>
            </a:r>
          </a:p>
          <a:p>
            <a:r>
              <a:rPr lang="cs-CZ" sz="2100" dirty="0"/>
              <a:t>Aldo Leopold: lesník v USA: krásné je to, co  směřuje k podpoře biodiverzity (1949)</a:t>
            </a:r>
          </a:p>
        </p:txBody>
      </p:sp>
      <p:pic>
        <p:nvPicPr>
          <p:cNvPr id="6" name="Obrázek 5" descr="Obsah obrázku text, kniha, kresba, dopis&#10;&#10;Popis byl vytvořen automaticky">
            <a:extLst>
              <a:ext uri="{FF2B5EF4-FFF2-40B4-BE49-F238E27FC236}">
                <a16:creationId xmlns:a16="http://schemas.microsoft.com/office/drawing/2014/main" id="{2FC54721-67EA-FA0C-ADCD-68E990672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851" y="399461"/>
            <a:ext cx="2122392" cy="3179614"/>
          </a:xfrm>
          <a:prstGeom prst="rect">
            <a:avLst/>
          </a:prstGeom>
        </p:spPr>
      </p:pic>
      <p:pic>
        <p:nvPicPr>
          <p:cNvPr id="4" name="Picture 6" descr="Cestou k zářnému cíli obálka knihy">
            <a:extLst>
              <a:ext uri="{FF2B5EF4-FFF2-40B4-BE49-F238E27FC236}">
                <a16:creationId xmlns:a16="http://schemas.microsoft.com/office/drawing/2014/main" id="{31120BB9-3650-7969-2B9B-FD8CBE62F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6885" y="555555"/>
            <a:ext cx="2152721" cy="286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6D38AD8-5B0D-CC4F-973B-C146EEE8F0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93" t="24218" r="33551" b="18779"/>
          <a:stretch/>
        </p:blipFill>
        <p:spPr>
          <a:xfrm>
            <a:off x="6122125" y="3709688"/>
            <a:ext cx="2444171" cy="384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39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2" name="Rectangle 161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755967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4" name="Rectangle 16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0551" y="2110550"/>
            <a:ext cx="7559675" cy="3338575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0552" y="2121724"/>
            <a:ext cx="7559674" cy="333857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90299" y="4511395"/>
            <a:ext cx="2757969" cy="3338579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2" name="Freeform: Shape 17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414847" y="1068934"/>
            <a:ext cx="3224903" cy="4606527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0559" y="2099373"/>
            <a:ext cx="7559678" cy="333857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CustomShape 1"/>
          <p:cNvSpPr/>
          <p:nvPr/>
        </p:nvSpPr>
        <p:spPr>
          <a:xfrm>
            <a:off x="385896" y="646898"/>
            <a:ext cx="2646963" cy="37340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Čo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zmenilo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 </a:t>
            </a:r>
          </a:p>
        </p:txBody>
      </p:sp>
      <p:sp>
        <p:nvSpPr>
          <p:cNvPr id="157" name="CustomShape 2"/>
          <p:cNvSpPr/>
          <p:nvPr/>
        </p:nvSpPr>
        <p:spPr>
          <a:xfrm>
            <a:off x="3977232" y="715931"/>
            <a:ext cx="5420111" cy="6113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800" dirty="0" err="1"/>
              <a:t>Už</a:t>
            </a:r>
            <a:r>
              <a:rPr lang="en-US" sz="2800" dirty="0"/>
              <a:t> </a:t>
            </a:r>
            <a:r>
              <a:rPr lang="en-US" sz="2800" dirty="0" err="1"/>
              <a:t>nie</a:t>
            </a:r>
            <a:r>
              <a:rPr lang="en-US" sz="2800" dirty="0"/>
              <a:t> je </a:t>
            </a:r>
            <a:r>
              <a:rPr lang="en-US" sz="2800" dirty="0" err="1"/>
              <a:t>možné</a:t>
            </a:r>
            <a:r>
              <a:rPr lang="en-US" sz="2800" dirty="0"/>
              <a:t> </a:t>
            </a:r>
            <a:r>
              <a:rPr lang="en-US" sz="2800" dirty="0" err="1"/>
              <a:t>žiť</a:t>
            </a:r>
            <a:r>
              <a:rPr lang="en-US" sz="2800" dirty="0"/>
              <a:t> </a:t>
            </a:r>
            <a:r>
              <a:rPr lang="en-US" sz="2800" dirty="0" err="1"/>
              <a:t>mravne</a:t>
            </a:r>
            <a:r>
              <a:rPr lang="en-US" sz="2800" dirty="0"/>
              <a:t> a </a:t>
            </a:r>
            <a:r>
              <a:rPr lang="en-US" sz="2800" dirty="0" err="1"/>
              <a:t>súčasne</a:t>
            </a:r>
            <a:r>
              <a:rPr lang="en-US" sz="2800" dirty="0"/>
              <a:t> </a:t>
            </a:r>
            <a:r>
              <a:rPr lang="en-US" sz="2800" dirty="0" err="1"/>
              <a:t>ostávať</a:t>
            </a:r>
            <a:r>
              <a:rPr lang="en-US" sz="2800" dirty="0"/>
              <a:t> </a:t>
            </a:r>
            <a:r>
              <a:rPr lang="en-US" sz="2800" dirty="0" err="1"/>
              <a:t>ľahostajným</a:t>
            </a:r>
            <a:r>
              <a:rPr lang="en-US" sz="2800" dirty="0"/>
              <a:t> k </a:t>
            </a:r>
            <a:r>
              <a:rPr lang="en-US" sz="2800" dirty="0" err="1"/>
              <a:t>osudu</a:t>
            </a:r>
            <a:r>
              <a:rPr lang="en-US" sz="2800" dirty="0"/>
              <a:t> </a:t>
            </a:r>
            <a:r>
              <a:rPr lang="en-US" sz="2800" dirty="0" err="1"/>
              <a:t>prírody</a:t>
            </a: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800" dirty="0" err="1"/>
              <a:t>Príroda</a:t>
            </a:r>
            <a:r>
              <a:rPr lang="en-US" sz="2800" dirty="0"/>
              <a:t> </a:t>
            </a:r>
            <a:r>
              <a:rPr lang="en-US" sz="2800" dirty="0" err="1"/>
              <a:t>už</a:t>
            </a:r>
            <a:r>
              <a:rPr lang="en-US" sz="2800" dirty="0"/>
              <a:t> </a:t>
            </a:r>
            <a:r>
              <a:rPr lang="en-US" sz="2800" dirty="0" err="1"/>
              <a:t>nie</a:t>
            </a:r>
            <a:r>
              <a:rPr lang="en-US" sz="2800" dirty="0"/>
              <a:t> je </a:t>
            </a:r>
            <a:r>
              <a:rPr lang="en-US" sz="2800" dirty="0" err="1"/>
              <a:t>mravne</a:t>
            </a:r>
            <a:r>
              <a:rPr lang="en-US" sz="2800" dirty="0"/>
              <a:t> </a:t>
            </a:r>
            <a:r>
              <a:rPr lang="en-US" sz="2800" dirty="0" err="1"/>
              <a:t>irelevantnou</a:t>
            </a:r>
            <a:r>
              <a:rPr lang="en-US" sz="2800" dirty="0"/>
              <a:t> </a:t>
            </a:r>
            <a:r>
              <a:rPr lang="en-US" sz="2800" dirty="0" err="1"/>
              <a:t>súčasťou</a:t>
            </a:r>
            <a:r>
              <a:rPr lang="en-US" sz="2800" dirty="0"/>
              <a:t> reality, </a:t>
            </a:r>
            <a:r>
              <a:rPr lang="en-US" sz="2800" dirty="0" err="1"/>
              <a:t>spadajúcou</a:t>
            </a:r>
            <a:r>
              <a:rPr lang="en-US" sz="2800" dirty="0"/>
              <a:t> </a:t>
            </a:r>
            <a:r>
              <a:rPr lang="en-US" sz="2800" dirty="0" err="1"/>
              <a:t>iba</a:t>
            </a:r>
            <a:r>
              <a:rPr lang="en-US" sz="2800" dirty="0"/>
              <a:t> do </a:t>
            </a:r>
            <a:r>
              <a:rPr lang="en-US" sz="2800" dirty="0" err="1"/>
              <a:t>kompetencie</a:t>
            </a:r>
            <a:r>
              <a:rPr lang="en-US" sz="2800" dirty="0"/>
              <a:t> </a:t>
            </a:r>
            <a:r>
              <a:rPr lang="en-US" sz="2800" dirty="0" err="1"/>
              <a:t>prírodnej</a:t>
            </a:r>
            <a:r>
              <a:rPr lang="en-US" sz="2800" dirty="0"/>
              <a:t> </a:t>
            </a:r>
            <a:r>
              <a:rPr lang="en-US" sz="2800" dirty="0" err="1"/>
              <a:t>vedy</a:t>
            </a: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800" dirty="0"/>
              <a:t>Ide o </a:t>
            </a:r>
            <a:r>
              <a:rPr lang="en-US" sz="2800" dirty="0" err="1"/>
              <a:t>ohrozenie</a:t>
            </a:r>
            <a:r>
              <a:rPr lang="en-US" sz="2800" dirty="0"/>
              <a:t> stability a </a:t>
            </a:r>
            <a:r>
              <a:rPr lang="en-US" sz="2800" dirty="0" err="1"/>
              <a:t>funkčnosti</a:t>
            </a:r>
            <a:r>
              <a:rPr lang="en-US" sz="2800" dirty="0"/>
              <a:t> </a:t>
            </a:r>
            <a:r>
              <a:rPr lang="en-US" sz="2800" dirty="0" err="1"/>
              <a:t>pozemskej</a:t>
            </a:r>
            <a:r>
              <a:rPr lang="en-US" sz="2800" dirty="0"/>
              <a:t> </a:t>
            </a:r>
            <a:r>
              <a:rPr lang="en-US" sz="2800" dirty="0" err="1"/>
              <a:t>prírody</a:t>
            </a:r>
            <a:r>
              <a:rPr lang="en-US" sz="2800" dirty="0"/>
              <a:t> -  </a:t>
            </a:r>
            <a:r>
              <a:rPr lang="en-US" sz="2800" dirty="0" err="1"/>
              <a:t>závažný</a:t>
            </a:r>
            <a:r>
              <a:rPr lang="en-US" sz="2800" dirty="0"/>
              <a:t> </a:t>
            </a:r>
            <a:r>
              <a:rPr lang="en-US" sz="2800" dirty="0" err="1"/>
              <a:t>existenčný</a:t>
            </a:r>
            <a:r>
              <a:rPr lang="en-US" sz="2800" dirty="0"/>
              <a:t> </a:t>
            </a:r>
            <a:r>
              <a:rPr lang="en-US" sz="2800" dirty="0" err="1"/>
              <a:t>aspekt</a:t>
            </a:r>
            <a:r>
              <a:rPr lang="en-US" sz="2800" dirty="0"/>
              <a:t> </a:t>
            </a:r>
            <a:r>
              <a:rPr lang="en-US" sz="2800" dirty="0" err="1"/>
              <a:t>súčasnosti</a:t>
            </a:r>
            <a:r>
              <a:rPr lang="en-US" sz="2800" dirty="0"/>
              <a:t>, </a:t>
            </a:r>
            <a:r>
              <a:rPr lang="en-US" sz="2800" dirty="0" err="1"/>
              <a:t>dotýkajúci</a:t>
            </a:r>
            <a:r>
              <a:rPr lang="en-US" sz="2800" dirty="0"/>
              <a:t> </a:t>
            </a:r>
            <a:r>
              <a:rPr lang="en-US" sz="2800" dirty="0" err="1"/>
              <a:t>sa</a:t>
            </a:r>
            <a:r>
              <a:rPr lang="en-US" sz="2800" dirty="0"/>
              <a:t> </a:t>
            </a:r>
            <a:r>
              <a:rPr lang="en-US" sz="2800" dirty="0" err="1"/>
              <a:t>života</a:t>
            </a:r>
            <a:r>
              <a:rPr lang="en-US" sz="2800" dirty="0"/>
              <a:t> </a:t>
            </a:r>
            <a:r>
              <a:rPr lang="en-US" sz="2800" dirty="0" err="1"/>
              <a:t>každého</a:t>
            </a:r>
            <a:r>
              <a:rPr lang="en-US" sz="2800" dirty="0"/>
              <a:t> </a:t>
            </a:r>
            <a:r>
              <a:rPr lang="en-US" sz="2800" dirty="0" err="1"/>
              <a:t>človeka</a:t>
            </a:r>
            <a:r>
              <a:rPr lang="en-US" sz="2800" dirty="0"/>
              <a:t> ale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generácií</a:t>
            </a:r>
            <a:r>
              <a:rPr lang="en-US" sz="2800" dirty="0"/>
              <a:t> </a:t>
            </a:r>
            <a:r>
              <a:rPr lang="en-US" sz="2800" dirty="0" err="1"/>
              <a:t>budúcich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" name="Rectangle 163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Freeform: Shape 165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875996" y="-1222453"/>
            <a:ext cx="5936447" cy="5761319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8" name="CustomShape 1"/>
          <p:cNvSpPr/>
          <p:nvPr/>
        </p:nvSpPr>
        <p:spPr>
          <a:xfrm>
            <a:off x="695561" y="742706"/>
            <a:ext cx="3013347" cy="26615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Čo je príroda</a:t>
            </a:r>
          </a:p>
        </p:txBody>
      </p:sp>
      <p:sp>
        <p:nvSpPr>
          <p:cNvPr id="159" name="CustomShape 2"/>
          <p:cNvSpPr/>
          <p:nvPr/>
        </p:nvSpPr>
        <p:spPr>
          <a:xfrm>
            <a:off x="5040311" y="972588"/>
            <a:ext cx="4344751" cy="583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100" dirty="0" err="1"/>
              <a:t>zahŕňa</a:t>
            </a:r>
            <a:r>
              <a:rPr lang="en-US" sz="2100" dirty="0"/>
              <a:t> </a:t>
            </a:r>
            <a:r>
              <a:rPr lang="en-US" sz="2100" dirty="0" err="1"/>
              <a:t>všetku</a:t>
            </a:r>
            <a:r>
              <a:rPr lang="en-US" sz="2100" dirty="0"/>
              <a:t> </a:t>
            </a:r>
            <a:r>
              <a:rPr lang="en-US" sz="2100" dirty="0" err="1"/>
              <a:t>realitu</a:t>
            </a:r>
            <a:r>
              <a:rPr lang="en-US" sz="2100" dirty="0"/>
              <a:t>, </a:t>
            </a:r>
            <a:r>
              <a:rPr lang="en-US" sz="2100" dirty="0" err="1"/>
              <a:t>ktorá</a:t>
            </a:r>
            <a:r>
              <a:rPr lang="en-US" sz="2100" dirty="0"/>
              <a:t> </a:t>
            </a:r>
            <a:r>
              <a:rPr lang="en-US" sz="2100" dirty="0" err="1"/>
              <a:t>nevznikla</a:t>
            </a:r>
            <a:r>
              <a:rPr lang="en-US" sz="2100" dirty="0"/>
              <a:t> </a:t>
            </a:r>
            <a:r>
              <a:rPr lang="en-US" sz="2100" dirty="0" err="1"/>
              <a:t>ľudským</a:t>
            </a:r>
            <a:r>
              <a:rPr lang="en-US" sz="2100" dirty="0"/>
              <a:t> </a:t>
            </a:r>
            <a:r>
              <a:rPr lang="en-US" sz="2100" dirty="0" err="1"/>
              <a:t>pôsobením</a:t>
            </a:r>
            <a:r>
              <a:rPr lang="en-US" sz="2100" dirty="0"/>
              <a:t> (</a:t>
            </a:r>
            <a:r>
              <a:rPr lang="en-US" sz="2100" dirty="0" err="1"/>
              <a:t>nielen</a:t>
            </a:r>
            <a:r>
              <a:rPr lang="en-US" sz="2100" dirty="0"/>
              <a:t> </a:t>
            </a:r>
            <a:r>
              <a:rPr lang="en-US" sz="2100" i="1" dirty="0" err="1"/>
              <a:t>príroda</a:t>
            </a:r>
            <a:r>
              <a:rPr lang="en-US" sz="2100" i="1" dirty="0"/>
              <a:t> </a:t>
            </a:r>
            <a:r>
              <a:rPr lang="en-US" sz="2100" i="1" dirty="0" err="1"/>
              <a:t>pozemská</a:t>
            </a:r>
            <a:r>
              <a:rPr lang="en-US" sz="2100" dirty="0"/>
              <a:t> -  </a:t>
            </a:r>
            <a:r>
              <a:rPr lang="en-US" sz="2100" dirty="0" err="1"/>
              <a:t>ekvivalentom</a:t>
            </a:r>
            <a:r>
              <a:rPr lang="en-US" sz="2100" dirty="0"/>
              <a:t> </a:t>
            </a:r>
            <a:r>
              <a:rPr lang="en-US" sz="2100" dirty="0" err="1"/>
              <a:t>pojmu</a:t>
            </a:r>
            <a:r>
              <a:rPr lang="en-US" sz="2100" dirty="0"/>
              <a:t> </a:t>
            </a:r>
            <a:r>
              <a:rPr lang="en-US" sz="2100" i="1" dirty="0" err="1"/>
              <a:t>vesmír</a:t>
            </a:r>
            <a:r>
              <a:rPr lang="en-US" sz="2100" dirty="0"/>
              <a:t>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100" dirty="0" err="1"/>
              <a:t>rozlišovanie</a:t>
            </a:r>
            <a:r>
              <a:rPr lang="en-US" sz="2100" dirty="0"/>
              <a:t> </a:t>
            </a:r>
            <a:r>
              <a:rPr lang="en-US" sz="2100" dirty="0" err="1"/>
              <a:t>medzi</a:t>
            </a:r>
            <a:r>
              <a:rPr lang="en-US" sz="2100" dirty="0"/>
              <a:t> </a:t>
            </a:r>
            <a:r>
              <a:rPr lang="en-US" sz="2100" i="1" dirty="0" err="1"/>
              <a:t>prírodou</a:t>
            </a:r>
            <a:r>
              <a:rPr lang="en-US" sz="2100" i="1" dirty="0"/>
              <a:t> </a:t>
            </a:r>
            <a:r>
              <a:rPr lang="en-US" sz="2100" i="1" dirty="0" err="1"/>
              <a:t>neživou</a:t>
            </a:r>
            <a:r>
              <a:rPr lang="en-US" sz="2100" dirty="0"/>
              <a:t> (</a:t>
            </a:r>
            <a:r>
              <a:rPr lang="en-US" sz="2100" dirty="0" err="1"/>
              <a:t>abiotickou</a:t>
            </a:r>
            <a:r>
              <a:rPr lang="en-US" sz="2100" dirty="0"/>
              <a:t>) a </a:t>
            </a:r>
            <a:r>
              <a:rPr lang="en-US" sz="2100" dirty="0" err="1"/>
              <a:t>jej</a:t>
            </a:r>
            <a:r>
              <a:rPr lang="en-US" sz="2100" dirty="0"/>
              <a:t> </a:t>
            </a:r>
            <a:r>
              <a:rPr lang="en-US" sz="2100" i="1" dirty="0" err="1"/>
              <a:t>živými</a:t>
            </a:r>
            <a:r>
              <a:rPr lang="en-US" sz="2100" i="1" dirty="0"/>
              <a:t> </a:t>
            </a:r>
            <a:r>
              <a:rPr lang="en-US" sz="2100" i="1" dirty="0" err="1"/>
              <a:t>zložkami</a:t>
            </a:r>
            <a:r>
              <a:rPr lang="en-US" sz="2100" dirty="0"/>
              <a:t> (biota)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100" dirty="0" err="1"/>
              <a:t>vzájomné</a:t>
            </a:r>
            <a:r>
              <a:rPr lang="en-US" sz="2100" dirty="0"/>
              <a:t> </a:t>
            </a:r>
            <a:r>
              <a:rPr lang="en-US" sz="2100" dirty="0" err="1"/>
              <a:t>väzby</a:t>
            </a:r>
            <a:r>
              <a:rPr lang="en-US" sz="2100" dirty="0"/>
              <a:t> a </a:t>
            </a:r>
            <a:r>
              <a:rPr lang="en-US" sz="2100" dirty="0" err="1"/>
              <a:t>vplyvy</a:t>
            </a:r>
            <a:r>
              <a:rPr lang="en-US" sz="2100" dirty="0"/>
              <a:t>: </a:t>
            </a:r>
            <a:r>
              <a:rPr lang="en-US" sz="2100" dirty="0" err="1"/>
              <a:t>neživá</a:t>
            </a:r>
            <a:r>
              <a:rPr lang="en-US" sz="2100" dirty="0"/>
              <a:t> </a:t>
            </a:r>
            <a:r>
              <a:rPr lang="en-US" sz="2100" dirty="0" err="1"/>
              <a:t>príroda</a:t>
            </a:r>
            <a:r>
              <a:rPr lang="en-US" sz="2100" dirty="0"/>
              <a:t> </a:t>
            </a:r>
            <a:r>
              <a:rPr lang="en-US" sz="2100" dirty="0" err="1"/>
              <a:t>poskytuje</a:t>
            </a:r>
            <a:r>
              <a:rPr lang="en-US" sz="2100" dirty="0"/>
              <a:t> </a:t>
            </a:r>
            <a:r>
              <a:rPr lang="en-US" sz="2100" dirty="0" err="1"/>
              <a:t>životu</a:t>
            </a:r>
            <a:r>
              <a:rPr lang="en-US" sz="2100" dirty="0"/>
              <a:t> </a:t>
            </a:r>
            <a:r>
              <a:rPr lang="en-US" sz="2100" dirty="0" err="1"/>
              <a:t>predovšetkým</a:t>
            </a:r>
            <a:r>
              <a:rPr lang="en-US" sz="2100" dirty="0"/>
              <a:t> </a:t>
            </a:r>
            <a:r>
              <a:rPr lang="en-US" sz="2100" dirty="0" err="1"/>
              <a:t>látkové</a:t>
            </a:r>
            <a:r>
              <a:rPr lang="en-US" sz="2100" dirty="0"/>
              <a:t> a </a:t>
            </a:r>
            <a:r>
              <a:rPr lang="en-US" sz="2100" dirty="0" err="1"/>
              <a:t>energetické</a:t>
            </a:r>
            <a:r>
              <a:rPr lang="en-US" sz="2100" dirty="0"/>
              <a:t> </a:t>
            </a:r>
            <a:r>
              <a:rPr lang="en-US" sz="2100" dirty="0" err="1"/>
              <a:t>zdroje</a:t>
            </a:r>
            <a:r>
              <a:rPr lang="en-US" sz="2100" dirty="0"/>
              <a:t> (</a:t>
            </a:r>
            <a:r>
              <a:rPr lang="en-US" sz="2100" dirty="0" err="1"/>
              <a:t>voda</a:t>
            </a:r>
            <a:r>
              <a:rPr lang="en-US" sz="2100" dirty="0"/>
              <a:t>, </a:t>
            </a:r>
            <a:r>
              <a:rPr lang="en-US" sz="2100" dirty="0" err="1"/>
              <a:t>minerály</a:t>
            </a:r>
            <a:r>
              <a:rPr lang="en-US" sz="2100" dirty="0"/>
              <a:t>, </a:t>
            </a:r>
            <a:r>
              <a:rPr lang="en-US" sz="2100" dirty="0" err="1"/>
              <a:t>atmosféra</a:t>
            </a:r>
            <a:r>
              <a:rPr lang="en-US" sz="2100" dirty="0"/>
              <a:t>).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100" dirty="0" err="1"/>
              <a:t>ľudská</a:t>
            </a:r>
            <a:r>
              <a:rPr lang="en-US" sz="2100" dirty="0"/>
              <a:t> </a:t>
            </a:r>
            <a:r>
              <a:rPr lang="en-US" sz="2100" dirty="0" err="1"/>
              <a:t>kreativita</a:t>
            </a:r>
            <a:r>
              <a:rPr lang="en-US" sz="2100" dirty="0"/>
              <a:t>  - </a:t>
            </a:r>
            <a:r>
              <a:rPr lang="en-US" sz="2100" dirty="0" err="1"/>
              <a:t>pretváranie</a:t>
            </a:r>
            <a:r>
              <a:rPr lang="en-US" sz="2100" dirty="0"/>
              <a:t> </a:t>
            </a:r>
            <a:r>
              <a:rPr lang="en-US" sz="2100" dirty="0" err="1"/>
              <a:t>prírody</a:t>
            </a:r>
            <a:r>
              <a:rPr lang="en-US" sz="2100" dirty="0"/>
              <a:t> - </a:t>
            </a:r>
            <a:r>
              <a:rPr lang="en-US" sz="2100" i="1" dirty="0" err="1"/>
              <a:t>kultúra</a:t>
            </a:r>
            <a:endParaRPr lang="en-US" sz="2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6" name="Rectangle 165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20" y="0"/>
            <a:ext cx="10078105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45595" cy="7559675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CustomShape 1"/>
          <p:cNvSpPr/>
          <p:nvPr/>
        </p:nvSpPr>
        <p:spPr>
          <a:xfrm>
            <a:off x="567890" y="1271599"/>
            <a:ext cx="2646164" cy="4917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Diverzita</a:t>
            </a:r>
          </a:p>
        </p:txBody>
      </p:sp>
      <p:sp>
        <p:nvSpPr>
          <p:cNvPr id="170" name="Arc 169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42845" y="2706710"/>
            <a:ext cx="3376276" cy="4501229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CustomShape 2"/>
          <p:cNvSpPr/>
          <p:nvPr/>
        </p:nvSpPr>
        <p:spPr>
          <a:xfrm>
            <a:off x="3677136" y="651847"/>
            <a:ext cx="5710445" cy="6157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400" dirty="0" err="1"/>
              <a:t>druhová</a:t>
            </a:r>
            <a:r>
              <a:rPr lang="en-US" sz="2400" dirty="0"/>
              <a:t> </a:t>
            </a:r>
            <a:r>
              <a:rPr lang="en-US" sz="2400" dirty="0" err="1"/>
              <a:t>pestrosť</a:t>
            </a:r>
            <a:r>
              <a:rPr lang="en-US" sz="2400" dirty="0"/>
              <a:t> – </a:t>
            </a:r>
            <a:r>
              <a:rPr lang="en-US" sz="2400" dirty="0" err="1"/>
              <a:t>rozmanitosť</a:t>
            </a: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400" dirty="0" err="1"/>
              <a:t>význam</a:t>
            </a:r>
            <a:r>
              <a:rPr lang="en-US" sz="2400" dirty="0"/>
              <a:t> pre </a:t>
            </a:r>
            <a:r>
              <a:rPr lang="en-US" sz="2400" dirty="0" err="1"/>
              <a:t>rovnovážne</a:t>
            </a:r>
            <a:r>
              <a:rPr lang="en-US" sz="2400" dirty="0"/>
              <a:t> </a:t>
            </a:r>
            <a:r>
              <a:rPr lang="en-US" sz="2400" dirty="0" err="1"/>
              <a:t>fungovanie</a:t>
            </a:r>
            <a:r>
              <a:rPr lang="en-US" sz="2400" dirty="0"/>
              <a:t> </a:t>
            </a:r>
            <a:r>
              <a:rPr lang="en-US" sz="2400" dirty="0" err="1"/>
              <a:t>spoločenstiev</a:t>
            </a: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400" dirty="0" err="1"/>
              <a:t>čím</a:t>
            </a:r>
            <a:r>
              <a:rPr lang="en-US" sz="2400" dirty="0"/>
              <a:t> je </a:t>
            </a:r>
            <a:r>
              <a:rPr lang="en-US" sz="2400" dirty="0" err="1"/>
              <a:t>spoločenstvo</a:t>
            </a:r>
            <a:r>
              <a:rPr lang="en-US" sz="2400" dirty="0"/>
              <a:t> </a:t>
            </a:r>
            <a:r>
              <a:rPr lang="en-US" sz="2400" dirty="0" err="1"/>
              <a:t>diverzifikovanejšie</a:t>
            </a:r>
            <a:r>
              <a:rPr lang="en-US" sz="2400" dirty="0"/>
              <a:t> (</a:t>
            </a:r>
            <a:r>
              <a:rPr lang="en-US" sz="2400" dirty="0" err="1"/>
              <a:t>pestrejšie</a:t>
            </a:r>
            <a:r>
              <a:rPr lang="en-US" sz="2400" dirty="0"/>
              <a:t>),</a:t>
            </a:r>
            <a:r>
              <a:rPr lang="en-US" sz="2400" dirty="0" err="1"/>
              <a:t>tým</a:t>
            </a:r>
            <a:r>
              <a:rPr lang="en-US" sz="2400" dirty="0"/>
              <a:t> je </a:t>
            </a:r>
            <a:r>
              <a:rPr lang="en-US" sz="2400" dirty="0" err="1"/>
              <a:t>stabilnejšie</a:t>
            </a:r>
            <a:r>
              <a:rPr lang="en-US" sz="2400" dirty="0"/>
              <a:t> a </a:t>
            </a:r>
            <a:r>
              <a:rPr lang="en-US" sz="2400" dirty="0" err="1"/>
              <a:t>lepšie</a:t>
            </a:r>
            <a:r>
              <a:rPr lang="en-US" sz="2400" dirty="0"/>
              <a:t> </a:t>
            </a:r>
            <a:r>
              <a:rPr lang="en-US" sz="2400" dirty="0" err="1"/>
              <a:t>prosperuje</a:t>
            </a: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400" dirty="0" err="1"/>
              <a:t>vlk</a:t>
            </a:r>
            <a:r>
              <a:rPr lang="en-US" sz="2400" dirty="0"/>
              <a:t> </a:t>
            </a:r>
            <a:r>
              <a:rPr lang="en-US" sz="2400" dirty="0" err="1"/>
              <a:t>či</a:t>
            </a:r>
            <a:r>
              <a:rPr lang="en-US" sz="2400" dirty="0"/>
              <a:t> </a:t>
            </a:r>
            <a:r>
              <a:rPr lang="en-US" sz="2400" dirty="0" err="1"/>
              <a:t>komár</a:t>
            </a:r>
            <a:r>
              <a:rPr lang="en-US" sz="2400" dirty="0"/>
              <a:t> </a:t>
            </a:r>
            <a:r>
              <a:rPr lang="en-US" sz="2400" dirty="0" err="1"/>
              <a:t>škodcami</a:t>
            </a:r>
            <a:r>
              <a:rPr lang="en-US" sz="2400" dirty="0"/>
              <a:t>? </a:t>
            </a:r>
            <a:r>
              <a:rPr lang="en-US" sz="2400" dirty="0" err="1"/>
              <a:t>každý</a:t>
            </a:r>
            <a:r>
              <a:rPr lang="en-US" sz="2400" dirty="0"/>
              <a:t> </a:t>
            </a:r>
            <a:r>
              <a:rPr lang="en-US" sz="2400" dirty="0" err="1"/>
              <a:t>typ</a:t>
            </a:r>
            <a:r>
              <a:rPr lang="en-US" sz="2400" dirty="0"/>
              <a:t> </a:t>
            </a:r>
            <a:r>
              <a:rPr lang="en-US" sz="2400" dirty="0" err="1"/>
              <a:t>organizmu</a:t>
            </a:r>
            <a:r>
              <a:rPr lang="en-US" sz="2400" dirty="0"/>
              <a:t> v </a:t>
            </a:r>
            <a:r>
              <a:rPr lang="en-US" sz="2400" dirty="0" err="1"/>
              <a:t>ekosystéme</a:t>
            </a:r>
            <a:r>
              <a:rPr lang="en-US" sz="2400" dirty="0"/>
              <a:t> </a:t>
            </a:r>
            <a:r>
              <a:rPr lang="en-US" sz="2400" dirty="0" err="1"/>
              <a:t>dôležitou</a:t>
            </a:r>
            <a:r>
              <a:rPr lang="en-US" sz="2400" dirty="0"/>
              <a:t> </a:t>
            </a:r>
            <a:r>
              <a:rPr lang="en-US" sz="2400" dirty="0" err="1"/>
              <a:t>rolu</a:t>
            </a:r>
            <a:r>
              <a:rPr lang="en-US" sz="2400" dirty="0"/>
              <a:t> - </a:t>
            </a:r>
            <a:r>
              <a:rPr lang="en-US" sz="2400" dirty="0" err="1"/>
              <a:t>prispieva</a:t>
            </a:r>
            <a:r>
              <a:rPr lang="en-US" sz="2400" dirty="0"/>
              <a:t> k </a:t>
            </a:r>
            <a:r>
              <a:rPr lang="en-US" sz="2400" dirty="0" err="1"/>
              <a:t>rovnovážnemu</a:t>
            </a:r>
            <a:r>
              <a:rPr lang="en-US" sz="2400" dirty="0"/>
              <a:t> </a:t>
            </a:r>
            <a:r>
              <a:rPr lang="en-US" sz="2400" dirty="0" err="1"/>
              <a:t>fungovaniu</a:t>
            </a: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400" dirty="0" err="1"/>
              <a:t>znižovanie</a:t>
            </a:r>
            <a:r>
              <a:rPr lang="en-US" sz="2400" dirty="0"/>
              <a:t> </a:t>
            </a:r>
            <a:r>
              <a:rPr lang="en-US" sz="2400" dirty="0" err="1"/>
              <a:t>diverzity</a:t>
            </a:r>
            <a:r>
              <a:rPr lang="en-US" sz="2400" dirty="0"/>
              <a:t> </a:t>
            </a:r>
            <a:r>
              <a:rPr lang="en-US" sz="2400" dirty="0" err="1"/>
              <a:t>riziko</a:t>
            </a:r>
            <a:r>
              <a:rPr lang="en-US" sz="2400" dirty="0"/>
              <a:t> pre </a:t>
            </a:r>
            <a:r>
              <a:rPr lang="en-US" sz="2400" dirty="0" err="1"/>
              <a:t>zachovanie</a:t>
            </a:r>
            <a:r>
              <a:rPr lang="en-US" sz="2400" dirty="0"/>
              <a:t> </a:t>
            </a:r>
            <a:r>
              <a:rPr lang="en-US" sz="2400" dirty="0" err="1"/>
              <a:t>obývateľnosti</a:t>
            </a:r>
            <a:r>
              <a:rPr lang="en-US" sz="2400" dirty="0"/>
              <a:t> </a:t>
            </a:r>
            <a:r>
              <a:rPr lang="en-US" sz="2400" dirty="0" err="1"/>
              <a:t>planéty</a:t>
            </a: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2400" dirty="0" err="1"/>
              <a:t>antropogénne</a:t>
            </a:r>
            <a:r>
              <a:rPr lang="en-US" sz="2400" dirty="0"/>
              <a:t> </a:t>
            </a:r>
            <a:r>
              <a:rPr lang="en-US" sz="2400" dirty="0" err="1"/>
              <a:t>znižovanie</a:t>
            </a:r>
            <a:r>
              <a:rPr lang="en-US" sz="2400" dirty="0"/>
              <a:t> </a:t>
            </a:r>
            <a:r>
              <a:rPr lang="en-US" sz="2400" dirty="0" err="1"/>
              <a:t>diverzity</a:t>
            </a:r>
            <a:r>
              <a:rPr lang="en-US" sz="2400" dirty="0"/>
              <a:t> (</a:t>
            </a:r>
            <a:r>
              <a:rPr lang="en-US" sz="2400" dirty="0" err="1"/>
              <a:t>zabíjanie</a:t>
            </a:r>
            <a:r>
              <a:rPr lang="en-US" sz="2400" dirty="0"/>
              <a:t> </a:t>
            </a:r>
            <a:r>
              <a:rPr lang="en-US" sz="2400" dirty="0" err="1"/>
              <a:t>či</a:t>
            </a:r>
            <a:r>
              <a:rPr lang="en-US" sz="2400" dirty="0"/>
              <a:t> </a:t>
            </a:r>
            <a:r>
              <a:rPr lang="en-US" sz="2400" dirty="0" err="1"/>
              <a:t>vymieranie</a:t>
            </a:r>
            <a:r>
              <a:rPr lang="en-US" sz="2400" dirty="0"/>
              <a:t> v </a:t>
            </a:r>
            <a:r>
              <a:rPr lang="en-US" sz="2400" dirty="0" err="1"/>
              <a:t>dôsledku</a:t>
            </a:r>
            <a:r>
              <a:rPr lang="en-US" sz="2400" dirty="0"/>
              <a:t> </a:t>
            </a:r>
            <a:r>
              <a:rPr lang="en-US" sz="2400" dirty="0" err="1"/>
              <a:t>človekom</a:t>
            </a:r>
            <a:r>
              <a:rPr lang="en-US" sz="2400" dirty="0"/>
              <a:t> </a:t>
            </a:r>
            <a:r>
              <a:rPr lang="en-US" sz="2400" dirty="0" err="1"/>
              <a:t>spôsobených</a:t>
            </a:r>
            <a:r>
              <a:rPr lang="en-US" sz="2400" dirty="0"/>
              <a:t> </a:t>
            </a:r>
            <a:r>
              <a:rPr lang="en-US" sz="2400" dirty="0" err="1"/>
              <a:t>zmien</a:t>
            </a:r>
            <a:r>
              <a:rPr lang="en-US" sz="2400" dirty="0"/>
              <a:t> </a:t>
            </a:r>
            <a:r>
              <a:rPr lang="en-US" sz="2400" dirty="0" err="1"/>
              <a:t>prostredia</a:t>
            </a:r>
            <a:r>
              <a:rPr lang="en-US" sz="2400" dirty="0"/>
              <a:t> –</a:t>
            </a:r>
            <a:r>
              <a:rPr lang="en-US" sz="2400" dirty="0" err="1"/>
              <a:t>technická</a:t>
            </a:r>
            <a:r>
              <a:rPr lang="en-US" sz="2400" dirty="0"/>
              <a:t> </a:t>
            </a:r>
            <a:r>
              <a:rPr lang="en-US" sz="2400" dirty="0" err="1"/>
              <a:t>civilizácia</a:t>
            </a:r>
            <a:r>
              <a:rPr lang="en-US" sz="2400" dirty="0"/>
              <a:t>) 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SzPct val="25000"/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3568</Words>
  <Application>Microsoft Office PowerPoint</Application>
  <PresentationFormat>Vlastní</PresentationFormat>
  <Paragraphs>369</Paragraphs>
  <Slides>55</Slides>
  <Notes>0</Notes>
  <HiddenSlides>3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3" baseType="lpstr">
      <vt:lpstr>Arial</vt:lpstr>
      <vt:lpstr>Book Antiqua</vt:lpstr>
      <vt:lpstr>Calibri</vt:lpstr>
      <vt:lpstr>Calibri Light</vt:lpstr>
      <vt:lpstr>Impact</vt:lpstr>
      <vt:lpstr>StarSymbol</vt:lpstr>
      <vt:lpstr>Times New Roman</vt:lpstr>
      <vt:lpstr>Motív Office</vt:lpstr>
      <vt:lpstr>Prezentace aplikace PowerPoint</vt:lpstr>
      <vt:lpstr>Prezentace aplikace PowerPoint</vt:lpstr>
      <vt:lpstr>Start hnutí: 60. léta</vt:lpstr>
      <vt:lpstr>Prezentace aplikace PowerPoint</vt:lpstr>
      <vt:lpstr>Prezentace aplikace PowerPoint</vt:lpstr>
      <vt:lpstr>Hlasy předtím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Ekocentrizmus Alda Leopolda</vt:lpstr>
      <vt:lpstr>Precitnutie zo športového lovu Leopolda </vt:lpstr>
      <vt:lpstr>Lokálny ekocentrismus: evolučná  ontológia (J. Šmajs, P. Jemelka, J. Krob, a d.)</vt:lpstr>
      <vt:lpstr>Evolúcia přírody a vývoj kultúry</vt:lpstr>
      <vt:lpstr>Biocentrizmus</vt:lpstr>
      <vt:lpstr> Doktor z Afriky… a jeho koncept úcty k životu</vt:lpstr>
      <vt:lpstr>Etika úcty k životu Alberta Schweitzera. Biocentrizmus</vt:lpstr>
      <vt:lpstr>Hlbinná ekológia (hlubinná)</vt:lpstr>
      <vt:lpstr>Cieľ: self realisation</vt:lpstr>
      <vt:lpstr>Hana Librová:  o zelených komunitách v Čechách a na Moravě</vt:lpstr>
      <vt:lpstr>Prezentace aplikace PowerPoint</vt:lpstr>
      <vt:lpstr>Príklad:  Etika zodpovednosti Hansa Jonasa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Další autoři antropocentrické environmentální etiky</vt:lpstr>
      <vt:lpstr>Ekofeminizmus (od 70. r. 20. st.)</vt:lpstr>
      <vt:lpstr>Mužské výhovorky?</vt:lpstr>
      <vt:lpstr>Muži jsou z Marsu, ženy z Venuše…</vt:lpstr>
      <vt:lpstr>Prezentace aplikace PowerPoint</vt:lpstr>
      <vt:lpstr>Prezentace aplikace PowerPoint</vt:lpstr>
      <vt:lpstr>Prezentace aplikace PowerPoint</vt:lpstr>
      <vt:lpstr>Prezentace aplikace PowerPoint</vt:lpstr>
      <vt:lpstr>Odpovědnost k dalším bytostem</vt:lpstr>
      <vt:lpstr>Prezentace aplikace PowerPoint</vt:lpstr>
      <vt:lpstr>Kresťanský teistický model hodnoty prírody?</vt:lpstr>
      <vt:lpstr>Prezentace aplikace PowerPoint</vt:lpstr>
      <vt:lpstr>Buddhistické hledisko</vt:lpstr>
      <vt:lpstr>Cesta individuální cnosti</vt:lpstr>
      <vt:lpstr>Environmetálna psychológia</vt:lpstr>
      <vt:lpstr>Prezentace aplikace PowerPoint</vt:lpstr>
      <vt:lpstr>Cvičenie: ku ktorému env. smeru má najbližšie?</vt:lpstr>
      <vt:lpstr>Černobyl, Život na naší planetě, 2020 </vt:lpstr>
      <vt:lpstr>Predátori sú vzácni</vt:lpstr>
      <vt:lpstr>Problémy</vt:lpstr>
      <vt:lpstr>Predpovede</vt:lpstr>
      <vt:lpstr>Riešenia</vt:lpstr>
      <vt:lpstr>Iné riešenie: zelený kapitalismus</vt:lpstr>
      <vt:lpstr>Obrázky a internetové zdroje</vt:lpstr>
      <vt:lpstr>Literatura</vt:lpstr>
      <vt:lpstr>Další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Slavomír Lesňák</dc:creator>
  <cp:lastModifiedBy>Slavomír Lesňák</cp:lastModifiedBy>
  <cp:revision>5</cp:revision>
  <dcterms:created xsi:type="dcterms:W3CDTF">2020-12-10T10:40:51Z</dcterms:created>
  <dcterms:modified xsi:type="dcterms:W3CDTF">2024-11-27T16:52:40Z</dcterms:modified>
</cp:coreProperties>
</file>