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308" r:id="rId6"/>
    <p:sldId id="309" r:id="rId7"/>
    <p:sldId id="257" r:id="rId8"/>
    <p:sldId id="302" r:id="rId9"/>
    <p:sldId id="299" r:id="rId10"/>
    <p:sldId id="300" r:id="rId11"/>
    <p:sldId id="301" r:id="rId12"/>
    <p:sldId id="258" r:id="rId13"/>
    <p:sldId id="259" r:id="rId14"/>
    <p:sldId id="281" r:id="rId15"/>
    <p:sldId id="304" r:id="rId16"/>
    <p:sldId id="298" r:id="rId17"/>
    <p:sldId id="307" r:id="rId18"/>
    <p:sldId id="263" r:id="rId19"/>
    <p:sldId id="276" r:id="rId20"/>
    <p:sldId id="268" r:id="rId21"/>
    <p:sldId id="269" r:id="rId22"/>
    <p:sldId id="270" r:id="rId23"/>
    <p:sldId id="272" r:id="rId24"/>
    <p:sldId id="273" r:id="rId25"/>
    <p:sldId id="274" r:id="rId26"/>
    <p:sldId id="271" r:id="rId27"/>
    <p:sldId id="264" r:id="rId28"/>
    <p:sldId id="265" r:id="rId29"/>
    <p:sldId id="266" r:id="rId30"/>
    <p:sldId id="278" r:id="rId31"/>
    <p:sldId id="305" r:id="rId32"/>
    <p:sldId id="306" r:id="rId33"/>
    <p:sldId id="279" r:id="rId34"/>
    <p:sldId id="267" r:id="rId35"/>
    <p:sldId id="260" r:id="rId36"/>
    <p:sldId id="27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4E601-B2DF-4F15-B80B-595CA87F04D6}" v="2" dt="2022-12-05T16:39:3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7D543-DFF1-DE52-8AE7-765C0A7C4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107B38-CD56-BDA2-3181-0297A2936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A2C26-1121-FF5D-D37B-FF361354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64C2DC-6187-8D52-B1D5-A7E0425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2028E4-72C0-F36E-15C8-714EB9A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3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0CDA1-4AFB-D6E1-4DE6-388B41BF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3F96D6-EA90-9EB2-30DB-CC391B3E6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5A526-0581-96BA-8221-622BABE4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03EBA5-197A-3EA3-3F66-B312CE0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90126-3384-DCCC-F695-8E6E228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79A69A-7FFB-2C9E-77E5-5DAE46B0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36B8FD-766A-6561-781D-825D254D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B0FF28-4CE0-530D-C514-F7317FF0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94790-F1DC-E276-A335-BE4A1E88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DB602A-36C5-2287-B1BD-D364F3F6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045E9-1A13-175E-76A4-E600033B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A07AE-BDD0-9981-DC48-64FFF3E7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16D9D-46E4-D4E5-36E6-E5414F87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5452A8-E309-2BA3-8634-57E75DA9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53536-3A65-97C3-59EF-23DB8AF0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33B29-D3D2-846B-D7A3-342DF4ED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82BF9B-42E8-278F-679D-2A7EF5929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29DD7-E84F-F7A0-6DF9-F455CDF6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901026-999E-842A-BF1D-D75F4C28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92FB0-2C41-F5B3-3AEF-5A8D04BC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D0FD6-7876-35B8-CEBF-4802CF2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8A839-BEAF-17B3-7654-3AA79BCE8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F47286-80C0-7211-6282-6CDFE844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D5FDD2-34D5-BB83-9A7B-C3F40453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3FBF40-E4E4-3455-B9A5-4CF075F1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B6E19C-67BF-D6E5-B81E-1747F6C1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AEC3E-E80A-8454-AE05-C688F9D7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937DE-92D6-1C84-30C1-E4C36D08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6F274-8418-6C11-EEAB-1EC116A1E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FEE538-5633-8404-67C3-C97D97E95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6D4E34-E7CF-0EA3-BEAC-447462625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991308-D0AD-59C6-B6C1-5E9835B0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FDAFC6-CEC5-B9BA-144B-E2016DA0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8A0B4D-EAD6-24BB-0EB1-E2E5E561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9721-BEB5-ACF4-00CF-97090E8F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A33499-C901-A1BC-F8EC-48A8C94E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01FAC8-081D-E12D-DC45-B3813E9F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B2ACB-B0F9-85D2-C694-6981E15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FCE4A2-5B62-03FD-6EF7-5AA5C7F8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A21281-0AA2-C1EB-4A17-2A4D1797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09C30A-B27A-7F75-3EB9-A42A9C7A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6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FACCC-15DA-F36F-D560-9DE0FEE0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98496-55FD-3C27-C34F-42ABEAD4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40B9A4-A6B7-A922-9D8D-BFDAACACB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77E8F6-6DB8-A74F-8B41-4D446CA4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BD7525-2A99-1E4E-EABB-FBD35C4C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F582D-B722-0FCD-B7E4-38D057A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8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63EDD-ECBD-B3BA-7512-6F817546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D46988-D68B-CFFA-0B40-2E3664E22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16115F-BCE5-4024-CDB7-034D18FF5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49A39A-C6C8-7346-5DC9-97E47977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3A91E7-89CC-B17E-8974-D076CC06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C63F54-3803-9E71-F55B-4916888C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37946F-9DC5-EABB-B25B-F4E1BA41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7B181F-9331-1C1A-967C-80856ED3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6A1ED-F7EF-D344-7F1D-F9F988017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E5B44-AFB3-F979-35EC-AEEFB66B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FE10CF-255E-5AA6-8AE7-DF1347EAF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matters.org.uk/index.php/arts/visual-art/item/2788-karl-marx-cartoon-international-competit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cbarroco.wordpress.com/2013/08/26/erich-fromm-on-lov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50118-5902-40AC-8C96-A46853ABB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4" y="2075504"/>
            <a:ext cx="5769989" cy="1748729"/>
          </a:xfrm>
        </p:spPr>
        <p:txBody>
          <a:bodyPr>
            <a:normAutofit/>
          </a:bodyPr>
          <a:lstStyle/>
          <a:p>
            <a:r>
              <a:rPr lang="sk-SK" sz="4200" err="1"/>
              <a:t>Erich</a:t>
            </a:r>
            <a:r>
              <a:rPr lang="sk-SK" sz="4200"/>
              <a:t> </a:t>
            </a:r>
            <a:r>
              <a:rPr lang="sk-SK" sz="4200" err="1"/>
              <a:t>Fromm</a:t>
            </a:r>
            <a:r>
              <a:rPr lang="sk-SK" sz="4200"/>
              <a:t> (1900-1980)</a:t>
            </a:r>
            <a:br>
              <a:rPr lang="sk-SK" sz="4200"/>
            </a:br>
            <a:r>
              <a:rPr lang="sk-SK" sz="4200"/>
              <a:t>Humanistická etika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B3862A-809A-4BCC-B03A-AF06D333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5769988" cy="1322587"/>
          </a:xfrm>
        </p:spPr>
        <p:txBody>
          <a:bodyPr>
            <a:normAutofit/>
          </a:bodyPr>
          <a:lstStyle/>
          <a:p>
            <a:r>
              <a:rPr lang="sk-SK" dirty="0"/>
              <a:t>Zástupca školy Sociálnej kritiky, resp. (novo)Frankfurtskej školy</a:t>
            </a:r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0AB09AFB-7E0B-4F3B-BA07-F4FDF46CB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" r="3668"/>
          <a:stretch/>
        </p:blipFill>
        <p:spPr>
          <a:xfrm>
            <a:off x="7557328" y="227"/>
            <a:ext cx="4634671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6810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0E71D-350F-462C-9C22-0CA13924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Dílo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9FE171-4548-4D72-887B-46378AD3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Strach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svobody</a:t>
            </a:r>
            <a:r>
              <a:rPr lang="sk-SK" dirty="0"/>
              <a:t> (1940)</a:t>
            </a:r>
          </a:p>
          <a:p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milovat</a:t>
            </a:r>
            <a:endParaRPr lang="sk-SK" dirty="0"/>
          </a:p>
          <a:p>
            <a:r>
              <a:rPr lang="sk-SK" dirty="0" err="1"/>
              <a:t>Lidské</a:t>
            </a:r>
            <a:r>
              <a:rPr lang="sk-SK" dirty="0"/>
              <a:t> srdce</a:t>
            </a:r>
          </a:p>
          <a:p>
            <a:r>
              <a:rPr lang="sk-SK" b="1" dirty="0" err="1"/>
              <a:t>Mít</a:t>
            </a:r>
            <a:r>
              <a:rPr lang="sk-SK" b="1" dirty="0"/>
              <a:t> nebo </a:t>
            </a:r>
            <a:r>
              <a:rPr lang="sk-SK" b="1" dirty="0" err="1"/>
              <a:t>být</a:t>
            </a:r>
            <a:endParaRPr lang="sk-SK" b="1" dirty="0"/>
          </a:p>
          <a:p>
            <a:r>
              <a:rPr lang="sk-SK" dirty="0" err="1"/>
              <a:t>Anatomie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</a:t>
            </a:r>
            <a:r>
              <a:rPr lang="sk-SK" dirty="0" err="1"/>
              <a:t>destruktivity</a:t>
            </a:r>
            <a:r>
              <a:rPr lang="sk-SK" dirty="0"/>
              <a:t> </a:t>
            </a:r>
          </a:p>
          <a:p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, ad.</a:t>
            </a:r>
          </a:p>
          <a:p>
            <a:r>
              <a:rPr lang="sk-SK" dirty="0" err="1"/>
              <a:t>Člověk</a:t>
            </a:r>
            <a:r>
              <a:rPr lang="sk-SK" dirty="0"/>
              <a:t> a psychoanalýza</a:t>
            </a:r>
          </a:p>
          <a:p>
            <a:r>
              <a:rPr lang="sk-SK" dirty="0"/>
              <a:t>Obraz </a:t>
            </a:r>
            <a:r>
              <a:rPr lang="sk-SK" dirty="0" err="1"/>
              <a:t>člověka</a:t>
            </a:r>
            <a:r>
              <a:rPr lang="sk-SK" dirty="0"/>
              <a:t> u </a:t>
            </a:r>
            <a:r>
              <a:rPr lang="sk-SK" dirty="0" err="1"/>
              <a:t>Marxe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028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C6F64-E1DD-42B2-A1E7-4479EE03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cs typeface="Calibri Light"/>
              </a:rPr>
              <a:t>Humanistická morálka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F39097-D5AF-4B2C-A4FD-4093D4B5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>
                <a:ea typeface="+mn-lt"/>
                <a:cs typeface="+mn-lt"/>
              </a:rPr>
              <a:t>přirozeně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člověk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projevuje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hlavně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tehdy</a:t>
            </a:r>
            <a:r>
              <a:rPr lang="sk-SK" dirty="0">
                <a:ea typeface="+mn-lt"/>
                <a:cs typeface="+mn-lt"/>
              </a:rPr>
              <a:t>, </a:t>
            </a:r>
            <a:r>
              <a:rPr lang="sk-SK" dirty="0" err="1">
                <a:ea typeface="+mn-lt"/>
                <a:cs typeface="+mn-lt"/>
              </a:rPr>
              <a:t>když</a:t>
            </a:r>
            <a:r>
              <a:rPr lang="sk-SK" dirty="0">
                <a:ea typeface="+mn-lt"/>
                <a:cs typeface="+mn-lt"/>
              </a:rPr>
              <a:t> je </a:t>
            </a:r>
            <a:r>
              <a:rPr lang="sk-SK" dirty="0" err="1">
                <a:ea typeface="+mn-lt"/>
                <a:cs typeface="+mn-lt"/>
              </a:rPr>
              <a:t>svobodný</a:t>
            </a:r>
            <a:r>
              <a:rPr lang="sk-SK" dirty="0">
                <a:ea typeface="+mn-lt"/>
                <a:cs typeface="+mn-lt"/>
              </a:rPr>
              <a:t> a nezávislý </a:t>
            </a:r>
          </a:p>
          <a:p>
            <a:r>
              <a:rPr lang="sk-SK" dirty="0" err="1">
                <a:ea typeface="+mn-lt"/>
                <a:cs typeface="+mn-lt"/>
              </a:rPr>
              <a:t>svobodu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jsme</a:t>
            </a:r>
            <a:r>
              <a:rPr lang="sk-SK" dirty="0">
                <a:ea typeface="+mn-lt"/>
                <a:cs typeface="+mn-lt"/>
              </a:rPr>
              <a:t> získali </a:t>
            </a:r>
            <a:r>
              <a:rPr lang="sk-SK" dirty="0" err="1">
                <a:ea typeface="+mn-lt"/>
                <a:cs typeface="+mn-lt"/>
              </a:rPr>
              <a:t>svým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vymaněním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se</a:t>
            </a:r>
            <a:r>
              <a:rPr lang="sk-SK" dirty="0">
                <a:ea typeface="+mn-lt"/>
                <a:cs typeface="+mn-lt"/>
              </a:rPr>
              <a:t> z prírody, čím </a:t>
            </a:r>
            <a:r>
              <a:rPr lang="sk-SK" dirty="0" err="1">
                <a:ea typeface="+mn-lt"/>
                <a:cs typeface="+mn-lt"/>
              </a:rPr>
              <a:t>jsme</a:t>
            </a:r>
            <a:r>
              <a:rPr lang="sk-SK" dirty="0">
                <a:ea typeface="+mn-lt"/>
                <a:cs typeface="+mn-lt"/>
              </a:rPr>
              <a:t> s </a:t>
            </a:r>
            <a:r>
              <a:rPr lang="sk-SK" dirty="0" err="1">
                <a:ea typeface="+mn-lt"/>
                <a:cs typeface="+mn-lt"/>
              </a:rPr>
              <a:t>ní</a:t>
            </a:r>
            <a:r>
              <a:rPr lang="sk-SK" dirty="0">
                <a:ea typeface="+mn-lt"/>
                <a:cs typeface="+mn-lt"/>
              </a:rPr>
              <a:t> ale </a:t>
            </a:r>
            <a:r>
              <a:rPr lang="sk-SK" dirty="0" err="1">
                <a:ea typeface="+mn-lt"/>
                <a:cs typeface="+mn-lt"/>
              </a:rPr>
              <a:t>přetrhli</a:t>
            </a:r>
            <a:r>
              <a:rPr lang="sk-SK" dirty="0">
                <a:ea typeface="+mn-lt"/>
                <a:cs typeface="+mn-lt"/>
              </a:rPr>
              <a:t> i naše </a:t>
            </a:r>
            <a:r>
              <a:rPr lang="sk-SK" dirty="0" err="1">
                <a:ea typeface="+mn-lt"/>
                <a:cs typeface="+mn-lt"/>
              </a:rPr>
              <a:t>primární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vazby</a:t>
            </a:r>
            <a:endParaRPr lang="sk-SK" dirty="0">
              <a:ea typeface="+mn-lt"/>
              <a:cs typeface="+mn-lt"/>
            </a:endParaRPr>
          </a:p>
          <a:p>
            <a:r>
              <a:rPr lang="sk-SK" dirty="0">
                <a:ea typeface="+mn-lt"/>
                <a:cs typeface="+mn-lt"/>
              </a:rPr>
              <a:t>bez nich sa cítime </a:t>
            </a:r>
            <a:r>
              <a:rPr lang="sk-SK" dirty="0" err="1">
                <a:ea typeface="+mn-lt"/>
                <a:cs typeface="+mn-lt"/>
              </a:rPr>
              <a:t>ve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světě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neistě</a:t>
            </a:r>
            <a:endParaRPr lang="sk-SK" dirty="0">
              <a:ea typeface="+mn-lt"/>
              <a:cs typeface="+mn-lt"/>
            </a:endParaRPr>
          </a:p>
          <a:p>
            <a:r>
              <a:rPr lang="sk-SK" dirty="0" err="1">
                <a:ea typeface="+mn-lt"/>
                <a:cs typeface="+mn-lt"/>
              </a:rPr>
              <a:t>vazby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není</a:t>
            </a:r>
            <a:r>
              <a:rPr lang="sk-SK" dirty="0">
                <a:ea typeface="+mn-lt"/>
                <a:cs typeface="+mn-lt"/>
              </a:rPr>
              <a:t> možné </a:t>
            </a:r>
            <a:r>
              <a:rPr lang="sk-SK" dirty="0" err="1">
                <a:ea typeface="+mn-lt"/>
                <a:cs typeface="+mn-lt"/>
              </a:rPr>
              <a:t>vrátit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zpátky</a:t>
            </a:r>
            <a:r>
              <a:rPr lang="sk-SK" dirty="0">
                <a:ea typeface="+mn-lt"/>
                <a:cs typeface="+mn-lt"/>
              </a:rPr>
              <a:t> - </a:t>
            </a:r>
            <a:r>
              <a:rPr lang="sk-SK" dirty="0" err="1">
                <a:ea typeface="+mn-lt"/>
                <a:cs typeface="+mn-lt"/>
              </a:rPr>
              <a:t>člověk</a:t>
            </a:r>
            <a:r>
              <a:rPr lang="sk-SK" dirty="0">
                <a:ea typeface="+mn-lt"/>
                <a:cs typeface="+mn-lt"/>
              </a:rPr>
              <a:t> musí </a:t>
            </a:r>
            <a:r>
              <a:rPr lang="sk-SK" dirty="0" err="1">
                <a:ea typeface="+mn-lt"/>
                <a:cs typeface="+mn-lt"/>
              </a:rPr>
              <a:t>řešit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situaci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tvořivě</a:t>
            </a:r>
            <a:endParaRPr lang="sk-SK" dirty="0">
              <a:ea typeface="+mn-lt"/>
              <a:cs typeface="+mn-lt"/>
            </a:endParaRPr>
          </a:p>
          <a:p>
            <a:r>
              <a:rPr lang="sk-SK" dirty="0" err="1">
                <a:ea typeface="+mn-lt"/>
                <a:cs typeface="+mn-lt"/>
              </a:rPr>
              <a:t>nejistotu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zahnat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svou</a:t>
            </a:r>
            <a:r>
              <a:rPr lang="sk-SK" dirty="0">
                <a:ea typeface="+mn-lt"/>
                <a:cs typeface="+mn-lt"/>
              </a:rPr>
              <a:t> kreativitou – </a:t>
            </a:r>
            <a:r>
              <a:rPr lang="sk-SK" dirty="0" err="1">
                <a:ea typeface="+mn-lt"/>
                <a:cs typeface="+mn-lt"/>
              </a:rPr>
              <a:t>spontánní</a:t>
            </a:r>
            <a:r>
              <a:rPr lang="sk-SK" dirty="0">
                <a:ea typeface="+mn-lt"/>
                <a:cs typeface="+mn-lt"/>
              </a:rPr>
              <a:t> aktivitou, vlastní prací, láskou </a:t>
            </a:r>
          </a:p>
          <a:p>
            <a:r>
              <a:rPr lang="sk-SK" dirty="0" err="1">
                <a:ea typeface="+mn-lt"/>
                <a:cs typeface="+mn-lt"/>
              </a:rPr>
              <a:t>všechny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tři</a:t>
            </a:r>
            <a:r>
              <a:rPr lang="sk-SK" dirty="0">
                <a:ea typeface="+mn-lt"/>
                <a:cs typeface="+mn-lt"/>
              </a:rPr>
              <a:t> závisí jen na </a:t>
            </a:r>
            <a:r>
              <a:rPr lang="sk-SK" dirty="0" err="1">
                <a:ea typeface="+mn-lt"/>
                <a:cs typeface="+mn-lt"/>
              </a:rPr>
              <a:t>člověku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samotném</a:t>
            </a:r>
            <a:r>
              <a:rPr lang="sk-SK" dirty="0">
                <a:ea typeface="+mn-lt"/>
                <a:cs typeface="+mn-lt"/>
              </a:rPr>
              <a:t> - </a:t>
            </a:r>
            <a:r>
              <a:rPr lang="sk-SK" dirty="0" err="1">
                <a:ea typeface="+mn-lt"/>
                <a:cs typeface="+mn-lt"/>
              </a:rPr>
              <a:t>viz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souvis</a:t>
            </a:r>
            <a:r>
              <a:rPr lang="sk-SK" dirty="0">
                <a:ea typeface="+mn-lt"/>
                <a:cs typeface="+mn-lt"/>
              </a:rPr>
              <a:t> s </a:t>
            </a:r>
            <a:r>
              <a:rPr lang="sk-SK" dirty="0" err="1">
                <a:ea typeface="+mn-lt"/>
                <a:cs typeface="+mn-lt"/>
              </a:rPr>
              <a:t>existencialismem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992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FB077-0786-4BEC-9931-29E8CF1B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274289-6505-4E15-A950-6B811D29C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Obrázok 3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AB5B326-AC81-411A-A73F-A58EFF4C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20623" b="1"/>
          <a:stretch/>
        </p:blipFill>
        <p:spPr>
          <a:xfrm>
            <a:off x="6893317" y="94569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CA86831-F034-4D10-9205-1A9A0B30F8D7}"/>
              </a:ext>
            </a:extLst>
          </p:cNvPr>
          <p:cNvSpPr txBox="1"/>
          <p:nvPr/>
        </p:nvSpPr>
        <p:spPr>
          <a:xfrm>
            <a:off x="6893318" y="6257732"/>
            <a:ext cx="5298683" cy="60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endParaRPr lang="sk-SK" sz="1300" dirty="0">
              <a:solidFill>
                <a:srgbClr val="FFFFFF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205325-80E7-CA18-3A48-5E26182E023C}"/>
              </a:ext>
            </a:extLst>
          </p:cNvPr>
          <p:cNvSpPr txBox="1"/>
          <p:nvPr/>
        </p:nvSpPr>
        <p:spPr>
          <a:xfrm>
            <a:off x="619456" y="3105834"/>
            <a:ext cx="5393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Odcizení </a:t>
            </a:r>
            <a:r>
              <a:rPr lang="cs-CZ" sz="4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4000" dirty="0"/>
              <a:t> neštěstí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CA1FC9-DDC0-9703-017A-22D6725FFDB2}"/>
              </a:ext>
            </a:extLst>
          </p:cNvPr>
          <p:cNvSpPr txBox="1"/>
          <p:nvPr/>
        </p:nvSpPr>
        <p:spPr>
          <a:xfrm>
            <a:off x="398660" y="605955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>
                <a:hlinkClick r:id="rId3"/>
              </a:rPr>
              <a:t>https://www.culturematters.org.uk/index.php/arts/visual-art/item/2788-karl-marx-cartoon-international-competition</a:t>
            </a:r>
            <a:r>
              <a:rPr lang="sk-SK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14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BB00A-267B-4B6D-9181-3E7E3DC3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Být nebo mít?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D826EE-FE0C-4538-A037-C70863886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Moderní význam aktivity nerozlišuje </a:t>
            </a:r>
            <a:r>
              <a:rPr lang="sk-SK" dirty="0" err="1"/>
              <a:t>mezi</a:t>
            </a:r>
            <a:r>
              <a:rPr lang="sk-SK" dirty="0"/>
              <a:t> aktivitou  a </a:t>
            </a:r>
            <a:r>
              <a:rPr lang="sk-SK" dirty="0" err="1"/>
              <a:t>pouhým</a:t>
            </a:r>
            <a:r>
              <a:rPr lang="sk-SK" dirty="0"/>
              <a:t>  </a:t>
            </a:r>
            <a:r>
              <a:rPr lang="sk-SK" dirty="0" err="1"/>
              <a:t>zaněprázdněním</a:t>
            </a:r>
            <a:r>
              <a:rPr lang="sk-SK" dirty="0"/>
              <a:t>  </a:t>
            </a:r>
          </a:p>
          <a:p>
            <a:r>
              <a:rPr lang="sk-SK" dirty="0"/>
              <a:t>V </a:t>
            </a:r>
            <a:r>
              <a:rPr lang="sk-SK" dirty="0" err="1"/>
              <a:t>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</a:t>
            </a:r>
            <a:r>
              <a:rPr lang="sk-SK" dirty="0" err="1"/>
              <a:t>neprožíváme</a:t>
            </a:r>
            <a:r>
              <a:rPr lang="sk-SK" dirty="0"/>
              <a:t> sebe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jednající</a:t>
            </a:r>
            <a:r>
              <a:rPr lang="sk-SK" dirty="0"/>
              <a:t> subjekt </a:t>
            </a:r>
            <a:r>
              <a:rPr lang="sk-SK" dirty="0" err="1"/>
              <a:t>své</a:t>
            </a:r>
            <a:r>
              <a:rPr lang="sk-SK" dirty="0"/>
              <a:t> činnosti; </a:t>
            </a:r>
          </a:p>
          <a:p>
            <a:r>
              <a:rPr lang="sk-SK" dirty="0" err="1"/>
              <a:t>Prožíváme</a:t>
            </a:r>
            <a:r>
              <a:rPr lang="sk-SK" dirty="0"/>
              <a:t> jen </a:t>
            </a:r>
            <a:r>
              <a:rPr lang="sk-SK" dirty="0" err="1"/>
              <a:t>výsledek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aktivity…</a:t>
            </a:r>
          </a:p>
          <a:p>
            <a:r>
              <a:rPr lang="sk-SK" dirty="0"/>
              <a:t>V </a:t>
            </a:r>
            <a:r>
              <a:rPr lang="sk-SK" dirty="0" err="1"/>
              <a:t>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</a:t>
            </a:r>
            <a:r>
              <a:rPr lang="sk-SK" dirty="0" err="1"/>
              <a:t>já</a:t>
            </a:r>
            <a:r>
              <a:rPr lang="sk-SK" dirty="0"/>
              <a:t> 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skutečnosti</a:t>
            </a:r>
            <a:r>
              <a:rPr lang="sk-SK" dirty="0"/>
              <a:t> nejednáme;</a:t>
            </a:r>
          </a:p>
          <a:p>
            <a:pPr lvl="1"/>
            <a:r>
              <a:rPr lang="sk-SK" dirty="0"/>
              <a:t> </a:t>
            </a:r>
            <a:r>
              <a:rPr lang="sk-SK" dirty="0" err="1"/>
              <a:t>působím</a:t>
            </a:r>
            <a:r>
              <a:rPr lang="sk-SK" dirty="0"/>
              <a:t> na </a:t>
            </a:r>
            <a:r>
              <a:rPr lang="sk-SK" dirty="0" err="1"/>
              <a:t>něco</a:t>
            </a:r>
            <a:r>
              <a:rPr lang="sk-SK" dirty="0"/>
              <a:t> pomocí </a:t>
            </a:r>
            <a:r>
              <a:rPr lang="sk-SK" dirty="0" err="1"/>
              <a:t>vnějších</a:t>
            </a:r>
            <a:r>
              <a:rPr lang="sk-SK" dirty="0"/>
              <a:t> nebo </a:t>
            </a:r>
            <a:r>
              <a:rPr lang="sk-SK" dirty="0" err="1"/>
              <a:t>vnitřních</a:t>
            </a:r>
            <a:r>
              <a:rPr lang="sk-SK" dirty="0"/>
              <a:t> </a:t>
            </a:r>
            <a:r>
              <a:rPr lang="sk-SK" dirty="0" err="1"/>
              <a:t>sil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31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34512-B8DA-83EB-4CC5-944626F5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klipart, ilustrace, Kreslený film, kreslené&#10;&#10;Popis byl vytvořen automaticky">
            <a:extLst>
              <a:ext uri="{FF2B5EF4-FFF2-40B4-BE49-F238E27FC236}">
                <a16:creationId xmlns:a16="http://schemas.microsoft.com/office/drawing/2014/main" id="{B3E3EA07-6A13-2C99-B093-CE09C2343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07" y="1825625"/>
            <a:ext cx="4035186" cy="435133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C75900-558F-4F00-E2A9-73BD926F369A}"/>
              </a:ext>
            </a:extLst>
          </p:cNvPr>
          <p:cNvSpPr txBox="1"/>
          <p:nvPr/>
        </p:nvSpPr>
        <p:spPr>
          <a:xfrm>
            <a:off x="2389077" y="6169709"/>
            <a:ext cx="60979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https://pixabay.com/cs/illustrations/zrcadlo-sebev%C4%9Bdom%C3%AD-legra%C4%8Dn%C3%AD-7023158/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83453EC2-5782-8BC1-2CF0-3C474C469515}"/>
              </a:ext>
            </a:extLst>
          </p:cNvPr>
          <p:cNvSpPr/>
          <p:nvPr/>
        </p:nvSpPr>
        <p:spPr>
          <a:xfrm>
            <a:off x="7936417" y="681037"/>
            <a:ext cx="2318993" cy="184534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Zrcadlo, pověz mi, kdo jsem? </a:t>
            </a: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B9DA1CE0-CBA5-35C3-A6F3-761BF005092C}"/>
              </a:ext>
            </a:extLst>
          </p:cNvPr>
          <p:cNvSpPr/>
          <p:nvPr/>
        </p:nvSpPr>
        <p:spPr>
          <a:xfrm>
            <a:off x="1480008" y="365125"/>
            <a:ext cx="2856322" cy="1736958"/>
          </a:xfrm>
          <a:prstGeom prst="wedgeRectCallout">
            <a:avLst>
              <a:gd name="adj1" fmla="val 43561"/>
              <a:gd name="adj2" fmla="val 1022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Nevím, seš nějak v mlze…asi tě odcizili…</a:t>
            </a:r>
          </a:p>
        </p:txBody>
      </p:sp>
    </p:spTree>
    <p:extLst>
      <p:ext uri="{BB962C8B-B14F-4D97-AF65-F5344CB8AC3E}">
        <p14:creationId xmlns:p14="http://schemas.microsoft.com/office/powerpoint/2010/main" val="126627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26A71-8C3C-41F2-9275-835653D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Jaká je neodcizená aktivita?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4426F1-0508-4937-9815-343F8F3C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</a:t>
            </a:r>
            <a:r>
              <a:rPr lang="sk-SK" dirty="0" err="1"/>
              <a:t>neodcizené</a:t>
            </a:r>
            <a:r>
              <a:rPr lang="sk-SK" dirty="0"/>
              <a:t> </a:t>
            </a:r>
            <a:r>
              <a:rPr lang="sk-SK" dirty="0" err="1"/>
              <a:t>aktivitě</a:t>
            </a:r>
            <a:r>
              <a:rPr lang="sk-SK" dirty="0"/>
              <a:t> sebe  </a:t>
            </a:r>
            <a:r>
              <a:rPr lang="sk-SK" dirty="0" err="1"/>
              <a:t>prožívám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subjekt </a:t>
            </a:r>
            <a:r>
              <a:rPr lang="sk-SK" dirty="0" err="1"/>
              <a:t>své</a:t>
            </a:r>
            <a:r>
              <a:rPr lang="sk-SK" dirty="0"/>
              <a:t> aktivity </a:t>
            </a:r>
          </a:p>
          <a:p>
            <a:r>
              <a:rPr lang="sk-SK" dirty="0" err="1"/>
              <a:t>Neodcizená</a:t>
            </a:r>
            <a:r>
              <a:rPr lang="sk-SK" dirty="0"/>
              <a:t> aktivita -  </a:t>
            </a:r>
            <a:r>
              <a:rPr lang="sk-SK" dirty="0" err="1"/>
              <a:t>procesem</a:t>
            </a:r>
            <a:r>
              <a:rPr lang="sk-SK" dirty="0"/>
              <a:t> </a:t>
            </a:r>
            <a:r>
              <a:rPr lang="sk-SK" dirty="0" err="1"/>
              <a:t>rození</a:t>
            </a:r>
            <a:r>
              <a:rPr lang="sk-SK" dirty="0"/>
              <a:t>, </a:t>
            </a:r>
          </a:p>
          <a:p>
            <a:pPr lvl="1"/>
            <a:r>
              <a:rPr lang="sk-SK" dirty="0" err="1"/>
              <a:t>vytvářím</a:t>
            </a:r>
            <a:r>
              <a:rPr lang="sk-SK" dirty="0"/>
              <a:t> </a:t>
            </a:r>
            <a:r>
              <a:rPr lang="sk-SK" dirty="0" err="1"/>
              <a:t>něco</a:t>
            </a:r>
            <a:r>
              <a:rPr lang="sk-SK" dirty="0"/>
              <a:t> a </a:t>
            </a:r>
            <a:r>
              <a:rPr lang="sk-SK" dirty="0" err="1"/>
              <a:t>zůstávám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vztahu</a:t>
            </a:r>
            <a:r>
              <a:rPr lang="sk-SK" dirty="0"/>
              <a:t> k tomu,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vytvářím</a:t>
            </a:r>
            <a:r>
              <a:rPr lang="sk-SK" dirty="0"/>
              <a:t> </a:t>
            </a:r>
          </a:p>
          <a:p>
            <a:r>
              <a:rPr lang="sk-SK" dirty="0"/>
              <a:t>moje aktivita je </a:t>
            </a:r>
            <a:r>
              <a:rPr lang="sk-SK" dirty="0" err="1"/>
              <a:t>projevem</a:t>
            </a:r>
            <a:r>
              <a:rPr lang="sk-SK" dirty="0"/>
              <a:t> </a:t>
            </a:r>
            <a:r>
              <a:rPr lang="sk-SK" dirty="0" err="1"/>
              <a:t>mých</a:t>
            </a:r>
            <a:r>
              <a:rPr lang="sk-SK" dirty="0"/>
              <a:t> schopností,  </a:t>
            </a:r>
            <a:r>
              <a:rPr lang="sk-SK" dirty="0" err="1"/>
              <a:t>já</a:t>
            </a:r>
            <a:r>
              <a:rPr lang="sk-SK" dirty="0"/>
              <a:t> a moje aktivita </a:t>
            </a:r>
            <a:r>
              <a:rPr lang="sk-SK" dirty="0" err="1"/>
              <a:t>jsou</a:t>
            </a:r>
            <a:r>
              <a:rPr lang="sk-SK" dirty="0"/>
              <a:t> jedno (tzv. tvorivá aktivita)</a:t>
            </a:r>
          </a:p>
          <a:p>
            <a:r>
              <a:rPr lang="sk-SK" dirty="0" err="1"/>
              <a:t>Tvořivost</a:t>
            </a:r>
            <a:r>
              <a:rPr lang="sk-SK" dirty="0"/>
              <a:t> je </a:t>
            </a:r>
            <a:r>
              <a:rPr lang="sk-SK" dirty="0" err="1"/>
              <a:t>orientace</a:t>
            </a:r>
            <a:r>
              <a:rPr lang="sk-SK" dirty="0"/>
              <a:t> charakteru – </a:t>
            </a:r>
            <a:r>
              <a:rPr lang="sk-SK" dirty="0" err="1"/>
              <a:t>všechny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bytosti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schopny</a:t>
            </a:r>
            <a:r>
              <a:rPr lang="sk-SK" dirty="0"/>
              <a:t> </a:t>
            </a:r>
            <a:r>
              <a:rPr lang="sk-SK" dirty="0" err="1"/>
              <a:t>ji</a:t>
            </a:r>
            <a:r>
              <a:rPr lang="sk-SK" dirty="0"/>
              <a:t> </a:t>
            </a:r>
            <a:r>
              <a:rPr lang="sk-SK" dirty="0" err="1"/>
              <a:t>dosáhnout</a:t>
            </a:r>
            <a:r>
              <a:rPr lang="sk-SK" dirty="0"/>
              <a:t>,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nejsou</a:t>
            </a:r>
            <a:r>
              <a:rPr lang="sk-SK" dirty="0"/>
              <a:t> </a:t>
            </a:r>
            <a:r>
              <a:rPr lang="sk-SK" dirty="0" err="1"/>
              <a:t>citově</a:t>
            </a:r>
            <a:r>
              <a:rPr lang="sk-SK" dirty="0"/>
              <a:t> </a:t>
            </a:r>
            <a:r>
              <a:rPr lang="sk-SK" dirty="0" err="1"/>
              <a:t>zmzačené</a:t>
            </a:r>
            <a:r>
              <a:rPr lang="sk-SK" dirty="0"/>
              <a:t> </a:t>
            </a:r>
          </a:p>
          <a:p>
            <a:r>
              <a:rPr lang="sk-SK" dirty="0" err="1"/>
              <a:t>Tvořiví</a:t>
            </a:r>
            <a:r>
              <a:rPr lang="sk-SK" dirty="0"/>
              <a:t> </a:t>
            </a:r>
            <a:r>
              <a:rPr lang="sk-SK" dirty="0" err="1"/>
              <a:t>lidé</a:t>
            </a:r>
            <a:r>
              <a:rPr lang="sk-SK" dirty="0"/>
              <a:t>…</a:t>
            </a:r>
            <a:r>
              <a:rPr lang="sk-SK" dirty="0" err="1"/>
              <a:t>přinášejí</a:t>
            </a:r>
            <a:r>
              <a:rPr lang="sk-SK" dirty="0"/>
              <a:t> život i </a:t>
            </a:r>
            <a:r>
              <a:rPr lang="sk-SK" dirty="0" err="1"/>
              <a:t>ostatním</a:t>
            </a:r>
            <a:r>
              <a:rPr lang="sk-SK" dirty="0"/>
              <a:t> </a:t>
            </a:r>
            <a:r>
              <a:rPr lang="sk-SK" dirty="0" err="1"/>
              <a:t>lidem</a:t>
            </a:r>
            <a:r>
              <a:rPr lang="sk-SK" dirty="0"/>
              <a:t> a </a:t>
            </a:r>
            <a:r>
              <a:rPr lang="sk-SK" dirty="0" err="1"/>
              <a:t>věcem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410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DBC64-F94F-4340-8539-A04ECAF1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Trh a lidi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C1204A-D76A-423B-B3C1-CEF4C57D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Člověka neznepokojuje jeho život a štěstí, ale to, jak se lépe prodat </a:t>
            </a:r>
          </a:p>
          <a:p>
            <a:r>
              <a:rPr lang="cs-CZ" dirty="0"/>
              <a:t>„Krize identity“ moderní společnosti -  její členové se stali nástroji</a:t>
            </a:r>
          </a:p>
          <a:p>
            <a:r>
              <a:rPr lang="cs-CZ" dirty="0"/>
              <a:t>nemají sebe </a:t>
            </a:r>
          </a:p>
          <a:p>
            <a:r>
              <a:rPr lang="cs-CZ" dirty="0"/>
              <a:t>jejíchž identita spočívá na jejích účasti v korporacích…</a:t>
            </a:r>
          </a:p>
          <a:p>
            <a:r>
              <a:rPr lang="cs-CZ" dirty="0"/>
              <a:t>Kdo jsem? (jaký jsem, ne kde pracuji a co mám)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32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D64F6-9A18-475C-BA1B-C3CE5AC7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Učení je mučení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56DA78-4852-4BB8-BB05-B096424D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Modus mít ve škole: memorování, vlastnění poznámek, papouškování autorit, známky, tituly</a:t>
            </a:r>
          </a:p>
          <a:p>
            <a:r>
              <a:rPr lang="cs-CZ" dirty="0"/>
              <a:t>Místo toho: možnost seberealizace, tvoření vlastního názoru, hledání a rozvíjení sebe sama, naučit se učit a rozvíjet, trávit smysluplně čas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891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EB846-30DE-4F8E-8E92-1D9626DA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Proti majetku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A5795C-3855-4EC8-AEEF-82382D4F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modu bytí více než jeden člověk – ve skutečnosti miliony lidí </a:t>
            </a:r>
          </a:p>
          <a:p>
            <a:r>
              <a:rPr lang="cs-CZ" dirty="0"/>
              <a:t>může sdílet potěšení z téhož předmětu, protože nikdo nepotřebuje nebo nechce …ho </a:t>
            </a:r>
            <a:r>
              <a:rPr lang="cs-CZ" i="1" dirty="0"/>
              <a:t>mít. </a:t>
            </a:r>
          </a:p>
          <a:p>
            <a:r>
              <a:rPr lang="cs-CZ" i="1" dirty="0"/>
              <a:t>…</a:t>
            </a:r>
            <a:r>
              <a:rPr lang="cs-CZ" dirty="0"/>
              <a:t>sdílená radost…</a:t>
            </a:r>
          </a:p>
          <a:p>
            <a:r>
              <a:rPr lang="cs-CZ" dirty="0"/>
              <a:t>zážitek sdílení vytváří a udržuje živý vztah mezi dvěma lidmi…</a:t>
            </a:r>
          </a:p>
          <a:p>
            <a:r>
              <a:rPr lang="cs-CZ" dirty="0"/>
              <a:t>sdílení osvobozuje: víc času na seberealizaci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244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C96F-5321-4922-B96B-E8E65334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Sklenice poloplná či poloprázdná?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16D8BAF-CC3A-45A5-BE8E-A9BAB8EA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20" y="1301212"/>
            <a:ext cx="6846159" cy="4566699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98B05ED7-81A5-4639-9FE3-1B52DE12C20D}"/>
              </a:ext>
            </a:extLst>
          </p:cNvPr>
          <p:cNvSpPr/>
          <p:nvPr/>
        </p:nvSpPr>
        <p:spPr>
          <a:xfrm>
            <a:off x="3062067" y="6090362"/>
            <a:ext cx="76715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00" dirty="0"/>
              <a:t>https://www.pinterest.co.uk/pin/731201689481689749/?amp_client_id=CLIENT_ID(_)&amp;mweb_unauth_id={{default.session}}&amp;simplified=true</a:t>
            </a:r>
          </a:p>
        </p:txBody>
      </p:sp>
    </p:spTree>
    <p:extLst>
      <p:ext uri="{BB962C8B-B14F-4D97-AF65-F5344CB8AC3E}">
        <p14:creationId xmlns:p14="http://schemas.microsoft.com/office/powerpoint/2010/main" val="195451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0517E-C679-F83B-1C1C-FB003AC1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CDFFB-FA52-8480-26E2-69ECEC22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7686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1922 dostal Nobelovu cenu za </a:t>
            </a:r>
            <a:r>
              <a:rPr lang="cs-CZ" dirty="0" err="1"/>
              <a:t>nórsky</a:t>
            </a:r>
            <a:r>
              <a:rPr lang="cs-CZ" dirty="0"/>
              <a:t> </a:t>
            </a:r>
            <a:r>
              <a:rPr lang="cs-CZ" dirty="0" err="1"/>
              <a:t>spisovateľ</a:t>
            </a:r>
            <a:r>
              <a:rPr lang="cs-CZ" dirty="0"/>
              <a:t> </a:t>
            </a:r>
            <a:r>
              <a:rPr lang="cs-CZ" dirty="0" err="1"/>
              <a:t>Knut</a:t>
            </a:r>
            <a:r>
              <a:rPr lang="cs-CZ" dirty="0"/>
              <a:t> </a:t>
            </a:r>
            <a:r>
              <a:rPr lang="cs-CZ" dirty="0" err="1"/>
              <a:t>Hamsun</a:t>
            </a:r>
            <a:r>
              <a:rPr lang="cs-CZ" dirty="0"/>
              <a:t> (za </a:t>
            </a:r>
            <a:r>
              <a:rPr lang="cs-CZ" dirty="0" err="1"/>
              <a:t>dielo</a:t>
            </a:r>
            <a:r>
              <a:rPr lang="cs-CZ" dirty="0"/>
              <a:t> Matka Země)</a:t>
            </a:r>
          </a:p>
          <a:p>
            <a:r>
              <a:rPr lang="cs-CZ" dirty="0" err="1"/>
              <a:t>Veľmi</a:t>
            </a:r>
            <a:r>
              <a:rPr lang="cs-CZ" dirty="0"/>
              <a:t> </a:t>
            </a:r>
            <a:r>
              <a:rPr lang="cs-CZ" dirty="0" err="1"/>
              <a:t>populárny</a:t>
            </a:r>
            <a:endParaRPr lang="cs-CZ" dirty="0"/>
          </a:p>
          <a:p>
            <a:r>
              <a:rPr lang="cs-CZ" dirty="0" err="1"/>
              <a:t>Krv</a:t>
            </a:r>
            <a:r>
              <a:rPr lang="cs-CZ" dirty="0"/>
              <a:t> a zem, </a:t>
            </a:r>
            <a:r>
              <a:rPr lang="cs-CZ" dirty="0" err="1"/>
              <a:t>autoritárstvo</a:t>
            </a:r>
            <a:r>
              <a:rPr lang="cs-CZ" dirty="0"/>
              <a:t>, </a:t>
            </a:r>
            <a:r>
              <a:rPr lang="cs-CZ" dirty="0" err="1"/>
              <a:t>pohŕdanie</a:t>
            </a:r>
            <a:r>
              <a:rPr lang="cs-CZ" dirty="0"/>
              <a:t> </a:t>
            </a:r>
            <a:r>
              <a:rPr lang="cs-CZ" dirty="0" err="1"/>
              <a:t>konvenciami</a:t>
            </a:r>
            <a:r>
              <a:rPr lang="cs-CZ" dirty="0"/>
              <a:t> a </a:t>
            </a:r>
            <a:r>
              <a:rPr lang="cs-CZ" dirty="0" err="1"/>
              <a:t>davom</a:t>
            </a:r>
            <a:r>
              <a:rPr lang="cs-CZ" dirty="0"/>
              <a:t> – nikomu nevadilo až do r. 1933: </a:t>
            </a:r>
            <a:r>
              <a:rPr lang="cs-CZ" b="1" dirty="0"/>
              <a:t>Leo </a:t>
            </a:r>
            <a:r>
              <a:rPr lang="cs-CZ" b="1" dirty="0" err="1"/>
              <a:t>Löwenthal</a:t>
            </a:r>
            <a:r>
              <a:rPr lang="cs-CZ" b="1" dirty="0"/>
              <a:t>- </a:t>
            </a:r>
            <a:r>
              <a:rPr lang="cs-CZ" dirty="0" err="1"/>
              <a:t>zo</a:t>
            </a:r>
            <a:r>
              <a:rPr lang="cs-CZ" dirty="0"/>
              <a:t> školy </a:t>
            </a:r>
            <a:r>
              <a:rPr lang="cs-CZ" dirty="0" err="1"/>
              <a:t>sociálnej</a:t>
            </a:r>
            <a:r>
              <a:rPr lang="cs-CZ" dirty="0"/>
              <a:t> kritiky (1900_1993) kritizoval </a:t>
            </a:r>
            <a:r>
              <a:rPr lang="cs-CZ" dirty="0" err="1"/>
              <a:t>ako</a:t>
            </a:r>
            <a:r>
              <a:rPr lang="cs-CZ" dirty="0"/>
              <a:t> fašizmus…</a:t>
            </a:r>
          </a:p>
          <a:p>
            <a:r>
              <a:rPr lang="cs-CZ" dirty="0"/>
              <a:t>Analýza ukázala </a:t>
            </a:r>
            <a:r>
              <a:rPr lang="cs-CZ" dirty="0" err="1"/>
              <a:t>patológiu</a:t>
            </a:r>
            <a:r>
              <a:rPr lang="cs-CZ" dirty="0"/>
              <a:t>, </a:t>
            </a:r>
            <a:r>
              <a:rPr lang="cs-CZ" dirty="0" err="1"/>
              <a:t>ktorú</a:t>
            </a:r>
            <a:r>
              <a:rPr lang="cs-CZ" dirty="0"/>
              <a:t> pochopili ostatní až po </a:t>
            </a:r>
            <a:r>
              <a:rPr lang="cs-CZ" dirty="0" err="1"/>
              <a:t>vojne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Hamsuna</a:t>
            </a:r>
            <a:r>
              <a:rPr lang="cs-CZ" dirty="0"/>
              <a:t> obdivoval i A. Hitler…a on Hitlera)…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32E818-E049-0699-568A-B8307D77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65" t="16826" r="35982" b="7460"/>
          <a:stretch/>
        </p:blipFill>
        <p:spPr>
          <a:xfrm>
            <a:off x="5618850" y="2201730"/>
            <a:ext cx="5734950" cy="4477203"/>
          </a:xfrm>
          <a:prstGeom prst="rect">
            <a:avLst/>
          </a:prstGeom>
        </p:spPr>
      </p:pic>
      <p:pic>
        <p:nvPicPr>
          <p:cNvPr id="7" name="Obrázek 6" descr="Obsah obrázku Lidská tvář, portrét, osoba, oblečení&#10;&#10;Popis byl vytvořen automaticky">
            <a:extLst>
              <a:ext uri="{FF2B5EF4-FFF2-40B4-BE49-F238E27FC236}">
                <a16:creationId xmlns:a16="http://schemas.microsoft.com/office/drawing/2014/main" id="{E645CB6A-FCD1-C50F-E001-D86285E7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10"/>
          <a:stretch/>
        </p:blipFill>
        <p:spPr>
          <a:xfrm>
            <a:off x="9403981" y="595767"/>
            <a:ext cx="1949819" cy="23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8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BD95B-893F-465A-B7D1-DC4FAE7F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umožňuje život</a:t>
            </a:r>
            <a:endParaRPr lang="sk-SK" dirty="0"/>
          </a:p>
        </p:txBody>
      </p:sp>
      <p:pic>
        <p:nvPicPr>
          <p:cNvPr id="5" name="Zástupný objekt pre obsah 4" descr="Obrázok, na ktorom je rastlina, kvet&#10;&#10;Automaticky generovaný popis">
            <a:extLst>
              <a:ext uri="{FF2B5EF4-FFF2-40B4-BE49-F238E27FC236}">
                <a16:creationId xmlns:a16="http://schemas.microsoft.com/office/drawing/2014/main" id="{6E15F696-E244-43BE-A384-27CF3BA2C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993" y="3056312"/>
            <a:ext cx="3364013" cy="1889964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D03E7FAA-6506-4E96-8567-FCB3E7C78807}"/>
              </a:ext>
            </a:extLst>
          </p:cNvPr>
          <p:cNvSpPr/>
          <p:nvPr/>
        </p:nvSpPr>
        <p:spPr>
          <a:xfrm>
            <a:off x="6096000" y="5877170"/>
            <a:ext cx="87290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https://www.magazinzahrada.cz/kvetnata-louka-soucasti-vasi-zahrady/</a:t>
            </a:r>
          </a:p>
        </p:txBody>
      </p:sp>
    </p:spTree>
    <p:extLst>
      <p:ext uri="{BB962C8B-B14F-4D97-AF65-F5344CB8AC3E}">
        <p14:creationId xmlns:p14="http://schemas.microsoft.com/office/powerpoint/2010/main" val="197369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B9ED6-728A-42E1-9F88-EF7C1A27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Vlastnictví neklade žádné závazky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82949B-9E77-40DE-B4A2-D78E1AC06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naše soudy jsou krajně jednostranné, protože žijeme ve společnosti, která se zakládá na soukromém vlastnictví</a:t>
            </a:r>
          </a:p>
          <a:p>
            <a:r>
              <a:rPr lang="cs-CZ" dirty="0"/>
              <a:t>(debata v TV,  stejný politický program, stejné noviny...)</a:t>
            </a:r>
          </a:p>
          <a:p>
            <a:r>
              <a:rPr lang="cs-CZ" dirty="0"/>
              <a:t>vlastnictví neklade na vlastníka majetku žádné závazky: koupíme a zahodíme: </a:t>
            </a:r>
          </a:p>
          <a:p>
            <a:r>
              <a:rPr lang="cs-CZ" dirty="0"/>
              <a:t>koloběh trhu: „jen nové je dobré“</a:t>
            </a:r>
          </a:p>
          <a:p>
            <a:r>
              <a:rPr lang="cs-CZ" dirty="0"/>
              <a:t>předtím: staré věci vzácné (po babičce, po předcích, věci se opravovali</a:t>
            </a:r>
            <a:endParaRPr lang="sk-SK" dirty="0"/>
          </a:p>
          <a:p>
            <a:r>
              <a:rPr lang="sk-SK" u="sng" dirty="0" err="1"/>
              <a:t>co</a:t>
            </a:r>
            <a:r>
              <a:rPr lang="sk-SK" u="sng" dirty="0"/>
              <a:t> z </a:t>
            </a:r>
            <a:r>
              <a:rPr lang="sk-SK" u="sng" dirty="0" err="1"/>
              <a:t>věcí</a:t>
            </a:r>
            <a:r>
              <a:rPr lang="sk-SK" u="sng" dirty="0"/>
              <a:t> okolo nás </a:t>
            </a:r>
            <a:r>
              <a:rPr lang="sk-SK" u="sng" dirty="0" err="1"/>
              <a:t>skutečně</a:t>
            </a:r>
            <a:r>
              <a:rPr lang="sk-SK" u="sng" dirty="0"/>
              <a:t> k životu </a:t>
            </a:r>
            <a:r>
              <a:rPr lang="sk-SK" u="sng" dirty="0" err="1"/>
              <a:t>potřebujeme</a:t>
            </a:r>
            <a:r>
              <a:rPr lang="sk-SK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115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C11F-DE2A-4658-9005-113879A8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Jazyk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F4FA70-5ADC-4EB5-9593-12D2B1C9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posiluje</a:t>
            </a:r>
            <a:r>
              <a:rPr lang="sk-SK" dirty="0"/>
              <a:t> </a:t>
            </a:r>
            <a:r>
              <a:rPr lang="sk-SK" dirty="0" err="1"/>
              <a:t>vlastnickou</a:t>
            </a:r>
            <a:r>
              <a:rPr lang="sk-SK" dirty="0"/>
              <a:t> </a:t>
            </a:r>
            <a:r>
              <a:rPr lang="sk-SK" dirty="0" err="1"/>
              <a:t>orientaci</a:t>
            </a:r>
            <a:endParaRPr lang="sk-SK" dirty="0"/>
          </a:p>
          <a:p>
            <a:r>
              <a:rPr lang="sk-SK" dirty="0" err="1"/>
              <a:t>vytváří</a:t>
            </a:r>
            <a:r>
              <a:rPr lang="sk-SK" dirty="0"/>
              <a:t> </a:t>
            </a:r>
            <a:r>
              <a:rPr lang="sk-SK" dirty="0" err="1"/>
              <a:t>iluzi</a:t>
            </a:r>
            <a:r>
              <a:rPr lang="sk-SK" dirty="0"/>
              <a:t>, že </a:t>
            </a:r>
            <a:r>
              <a:rPr lang="sk-SK" dirty="0" err="1"/>
              <a:t>člověk</a:t>
            </a:r>
            <a:r>
              <a:rPr lang="sk-SK" dirty="0"/>
              <a:t> je </a:t>
            </a:r>
            <a:r>
              <a:rPr lang="sk-SK" dirty="0" err="1"/>
              <a:t>nesmrtelná</a:t>
            </a:r>
            <a:r>
              <a:rPr lang="sk-SK" dirty="0"/>
              <a:t> </a:t>
            </a:r>
            <a:r>
              <a:rPr lang="sk-SK" dirty="0" err="1"/>
              <a:t>bytost</a:t>
            </a:r>
            <a:endParaRPr lang="sk-SK" dirty="0"/>
          </a:p>
          <a:p>
            <a:r>
              <a:rPr lang="sk-SK" dirty="0" err="1"/>
              <a:t>člověk</a:t>
            </a:r>
            <a:r>
              <a:rPr lang="sk-SK" dirty="0"/>
              <a:t> a </a:t>
            </a:r>
            <a:r>
              <a:rPr lang="sk-SK" dirty="0" err="1"/>
              <a:t>jméno</a:t>
            </a:r>
            <a:r>
              <a:rPr lang="sk-SK" dirty="0"/>
              <a:t>  - ekvivalenty; </a:t>
            </a:r>
          </a:p>
          <a:p>
            <a:pPr lvl="1"/>
            <a:r>
              <a:rPr lang="sk-SK" dirty="0" err="1"/>
              <a:t>jméno</a:t>
            </a:r>
            <a:r>
              <a:rPr lang="sk-SK" dirty="0"/>
              <a:t> </a:t>
            </a:r>
            <a:r>
              <a:rPr lang="sk-SK" dirty="0" err="1"/>
              <a:t>dokládá</a:t>
            </a:r>
            <a:r>
              <a:rPr lang="sk-SK" dirty="0"/>
              <a:t>, že </a:t>
            </a:r>
            <a:r>
              <a:rPr lang="sk-SK" dirty="0" err="1"/>
              <a:t>člověk</a:t>
            </a:r>
            <a:r>
              <a:rPr lang="sk-SK" dirty="0"/>
              <a:t> je </a:t>
            </a:r>
            <a:r>
              <a:rPr lang="sk-SK" dirty="0" err="1"/>
              <a:t>trvající</a:t>
            </a:r>
            <a:r>
              <a:rPr lang="sk-SK" dirty="0"/>
              <a:t>, </a:t>
            </a:r>
            <a:r>
              <a:rPr lang="sk-SK" dirty="0" err="1"/>
              <a:t>nezničitelnou</a:t>
            </a:r>
            <a:r>
              <a:rPr lang="sk-SK" dirty="0"/>
              <a:t> </a:t>
            </a:r>
            <a:r>
              <a:rPr lang="sk-SK" dirty="0" err="1"/>
              <a:t>substancí</a:t>
            </a:r>
            <a:r>
              <a:rPr lang="sk-SK" dirty="0"/>
              <a:t> – a </a:t>
            </a:r>
            <a:r>
              <a:rPr lang="sk-SK" dirty="0" err="1"/>
              <a:t>nikoliv</a:t>
            </a:r>
            <a:r>
              <a:rPr lang="sk-SK" dirty="0"/>
              <a:t> </a:t>
            </a:r>
            <a:r>
              <a:rPr lang="sk-SK" dirty="0" err="1"/>
              <a:t>procesem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stejně</a:t>
            </a:r>
            <a:r>
              <a:rPr lang="sk-SK" dirty="0"/>
              <a:t> i obecná podstatná </a:t>
            </a:r>
            <a:r>
              <a:rPr lang="sk-SK" dirty="0" err="1"/>
              <a:t>jména</a:t>
            </a:r>
            <a:r>
              <a:rPr lang="sk-SK" dirty="0"/>
              <a:t>  -  „láska“, „</a:t>
            </a:r>
            <a:r>
              <a:rPr lang="sk-SK" dirty="0" err="1"/>
              <a:t>hrdost</a:t>
            </a:r>
            <a:r>
              <a:rPr lang="sk-SK" dirty="0"/>
              <a:t>“, „</a:t>
            </a:r>
            <a:r>
              <a:rPr lang="sk-SK" dirty="0" err="1"/>
              <a:t>nenávist</a:t>
            </a:r>
            <a:r>
              <a:rPr lang="sk-SK" dirty="0"/>
              <a:t>“, „</a:t>
            </a:r>
            <a:r>
              <a:rPr lang="sk-SK" dirty="0" err="1"/>
              <a:t>radost</a:t>
            </a:r>
            <a:r>
              <a:rPr lang="sk-SK" dirty="0"/>
              <a:t>“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zdají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neměnnými</a:t>
            </a:r>
            <a:r>
              <a:rPr lang="sk-SK" dirty="0"/>
              <a:t> </a:t>
            </a:r>
            <a:r>
              <a:rPr lang="sk-SK" dirty="0" err="1"/>
              <a:t>substancemi</a:t>
            </a:r>
            <a:r>
              <a:rPr lang="sk-SK" dirty="0"/>
              <a:t>,</a:t>
            </a:r>
          </a:p>
          <a:p>
            <a:pPr lvl="1"/>
            <a:r>
              <a:rPr lang="sk-SK" dirty="0"/>
              <a:t>je to jen </a:t>
            </a:r>
            <a:r>
              <a:rPr lang="sk-SK" dirty="0" err="1"/>
              <a:t>pojmenování</a:t>
            </a:r>
            <a:r>
              <a:rPr lang="sk-SK" dirty="0"/>
              <a:t>,  </a:t>
            </a:r>
            <a:r>
              <a:rPr lang="sk-SK" dirty="0" err="1"/>
              <a:t>nemají</a:t>
            </a:r>
            <a:r>
              <a:rPr lang="sk-SK" dirty="0"/>
              <a:t> </a:t>
            </a:r>
            <a:r>
              <a:rPr lang="sk-SK" dirty="0" err="1"/>
              <a:t>žádnou</a:t>
            </a:r>
            <a:r>
              <a:rPr lang="sk-SK" dirty="0"/>
              <a:t> realitu</a:t>
            </a:r>
          </a:p>
          <a:p>
            <a:pPr lvl="1"/>
            <a:r>
              <a:rPr lang="sk-SK" dirty="0" err="1"/>
              <a:t>zatemňují</a:t>
            </a:r>
            <a:r>
              <a:rPr lang="sk-SK" dirty="0"/>
              <a:t> </a:t>
            </a:r>
            <a:r>
              <a:rPr lang="sk-SK" dirty="0" err="1"/>
              <a:t>poznání</a:t>
            </a:r>
            <a:r>
              <a:rPr lang="sk-SK" dirty="0"/>
              <a:t>, že </a:t>
            </a:r>
            <a:r>
              <a:rPr lang="sk-SK" dirty="0" err="1"/>
              <a:t>jde</a:t>
            </a:r>
            <a:r>
              <a:rPr lang="sk-SK" dirty="0"/>
              <a:t> o procesy </a:t>
            </a:r>
            <a:r>
              <a:rPr lang="sk-SK" dirty="0" err="1"/>
              <a:t>odehrávající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v </a:t>
            </a:r>
            <a:r>
              <a:rPr lang="sk-SK" dirty="0" err="1"/>
              <a:t>lidské</a:t>
            </a:r>
            <a:r>
              <a:rPr lang="sk-SK" dirty="0"/>
              <a:t> bytosti </a:t>
            </a:r>
          </a:p>
        </p:txBody>
      </p:sp>
    </p:spTree>
    <p:extLst>
      <p:ext uri="{BB962C8B-B14F-4D97-AF65-F5344CB8AC3E}">
        <p14:creationId xmlns:p14="http://schemas.microsoft.com/office/powerpoint/2010/main" val="209053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F06DB-63E4-4D08-84DD-37EDD833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Konzum vede ke smutku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74184-E169-47CB-AD34-247847F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slast a uchvácení - k smutku poté, co bylo dosaženo tzv. vrcholu; </a:t>
            </a:r>
          </a:p>
          <a:p>
            <a:r>
              <a:rPr lang="cs-CZ" dirty="0"/>
              <a:t>došlo k prožitku uchvácení, ale nádoba – vnitřní síly - se nezvětšily</a:t>
            </a:r>
          </a:p>
          <a:p>
            <a:r>
              <a:rPr lang="cs-CZ" dirty="0"/>
              <a:t>zdá se mu…že dosáhl okamžiku triumfu…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734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5D9EA-65DD-4AD8-A9B9-FCDE6594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Nekrofílie</a:t>
            </a:r>
            <a:r>
              <a:rPr lang="cs-CZ" dirty="0"/>
              <a:t> a </a:t>
            </a:r>
            <a:r>
              <a:rPr lang="cs-CZ" dirty="0" err="1"/>
              <a:t>biofílie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67E43D-A903-426B-8099-746DAE83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Láska ke smrti  nebo k životu (sebe a ostatních)</a:t>
            </a:r>
          </a:p>
          <a:p>
            <a:r>
              <a:rPr lang="cs-CZ" dirty="0"/>
              <a:t>Láska k lidem nebo k věcem</a:t>
            </a:r>
          </a:p>
          <a:p>
            <a:r>
              <a:rPr lang="cs-CZ" dirty="0"/>
              <a:t>Idey a věci jsou mrtvé…</a:t>
            </a:r>
          </a:p>
          <a:p>
            <a:r>
              <a:rPr lang="cs-CZ" dirty="0"/>
              <a:t>Plány, minulost, vize…</a:t>
            </a:r>
          </a:p>
          <a:p>
            <a:r>
              <a:rPr lang="cs-CZ" dirty="0"/>
              <a:t>Hitler</a:t>
            </a:r>
          </a:p>
          <a:p>
            <a:r>
              <a:rPr lang="cs-CZ" dirty="0"/>
              <a:t>Kdokoliv jako Hitler a Stalin?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648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1DF2-5810-47A6-983F-91EDDE97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Sado-masochismus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65BE50-835B-4515-9C9A-3C267158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žijí v symbióze</a:t>
            </a:r>
          </a:p>
          <a:p>
            <a:r>
              <a:rPr lang="cs-CZ" dirty="0"/>
              <a:t>jeden potřebuje druhého</a:t>
            </a:r>
          </a:p>
          <a:p>
            <a:r>
              <a:rPr lang="cs-CZ" dirty="0"/>
              <a:t>ani jeden nežije produktivní život</a:t>
            </a:r>
          </a:p>
          <a:p>
            <a:r>
              <a:rPr lang="cs-CZ" dirty="0"/>
              <a:t>jejich seberealizace není úplná – není o nich, mají za seberozvoj náhradu – jiných, </a:t>
            </a:r>
          </a:p>
          <a:p>
            <a:r>
              <a:rPr lang="cs-CZ" dirty="0"/>
              <a:t>jde o nezdravou orientaci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94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4ED72-5020-4A72-8779-9B3B6BEF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Umění milovat	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011D3D-66FF-46F9-9A98-F2BFE24D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miluj </a:t>
            </a:r>
            <a:r>
              <a:rPr lang="sk-SK" dirty="0" err="1"/>
              <a:t>svého</a:t>
            </a:r>
            <a:r>
              <a:rPr lang="sk-SK" dirty="0"/>
              <a:t> </a:t>
            </a:r>
            <a:r>
              <a:rPr lang="sk-SK" dirty="0" err="1"/>
              <a:t>bližního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sám sebe</a:t>
            </a:r>
          </a:p>
          <a:p>
            <a:r>
              <a:rPr lang="sk-SK" dirty="0" err="1"/>
              <a:t>může</a:t>
            </a:r>
            <a:r>
              <a:rPr lang="sk-SK" dirty="0"/>
              <a:t> nešťastný </a:t>
            </a:r>
            <a:r>
              <a:rPr lang="sk-SK" dirty="0" err="1"/>
              <a:t>člověk</a:t>
            </a:r>
            <a:r>
              <a:rPr lang="sk-SK" dirty="0"/>
              <a:t> </a:t>
            </a:r>
            <a:r>
              <a:rPr lang="sk-SK" dirty="0" err="1"/>
              <a:t>udělat</a:t>
            </a:r>
            <a:r>
              <a:rPr lang="sk-SK" dirty="0"/>
              <a:t> druhého šťastným?</a:t>
            </a:r>
          </a:p>
          <a:p>
            <a:r>
              <a:rPr lang="sk-SK" dirty="0" err="1"/>
              <a:t>nejdřív</a:t>
            </a:r>
            <a:r>
              <a:rPr lang="sk-SK" dirty="0"/>
              <a:t> sebe, potom </a:t>
            </a:r>
            <a:r>
              <a:rPr lang="sk-SK" dirty="0" err="1"/>
              <a:t>ostatních</a:t>
            </a:r>
            <a:endParaRPr lang="sk-SK" dirty="0"/>
          </a:p>
          <a:p>
            <a:r>
              <a:rPr lang="sk-SK" dirty="0" err="1"/>
              <a:t>Partnerství</a:t>
            </a:r>
            <a:r>
              <a:rPr lang="sk-SK" dirty="0"/>
              <a:t> je </a:t>
            </a:r>
            <a:r>
              <a:rPr lang="sk-SK" dirty="0" err="1"/>
              <a:t>ohleduplné</a:t>
            </a:r>
            <a:r>
              <a:rPr lang="sk-SK" dirty="0"/>
              <a:t> k </a:t>
            </a:r>
            <a:r>
              <a:rPr lang="sk-SK" dirty="0" err="1"/>
              <a:t>seberealizaci</a:t>
            </a:r>
            <a:r>
              <a:rPr lang="sk-SK" dirty="0"/>
              <a:t> druhých</a:t>
            </a:r>
          </a:p>
          <a:p>
            <a:r>
              <a:rPr lang="sk-SK" dirty="0" err="1"/>
              <a:t>partnertví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byznys</a:t>
            </a:r>
            <a:r>
              <a:rPr lang="sk-SK" dirty="0"/>
              <a:t>, ani </a:t>
            </a:r>
            <a:r>
              <a:rPr lang="sk-SK" dirty="0" err="1"/>
              <a:t>majetek</a:t>
            </a:r>
            <a:endParaRPr lang="sk-SK" dirty="0"/>
          </a:p>
          <a:p>
            <a:pPr lvl="1"/>
            <a:r>
              <a:rPr lang="cs-CZ" u="sng" dirty="0"/>
              <a:t>Lidé, kteří jsou zaměřeni na vlastnění, chtějí </a:t>
            </a:r>
            <a:r>
              <a:rPr lang="cs-CZ" i="1" u="sng" dirty="0"/>
              <a:t>mít</a:t>
            </a:r>
            <a:r>
              <a:rPr lang="cs-CZ" u="sng" dirty="0"/>
              <a:t> člověk</a:t>
            </a:r>
            <a:r>
              <a:rPr lang="cs-CZ" dirty="0"/>
              <a:t>a, který se jim líbí nebo kterého obdivují. …chtějí druhého mít </a:t>
            </a:r>
            <a:r>
              <a:rPr lang="cs-CZ" u="sng" dirty="0"/>
              <a:t>pro sebe…</a:t>
            </a:r>
            <a:endParaRPr lang="sk-SK" dirty="0"/>
          </a:p>
          <a:p>
            <a:r>
              <a:rPr lang="sk-SK" dirty="0" err="1"/>
              <a:t>vliv</a:t>
            </a:r>
            <a:r>
              <a:rPr lang="sk-SK" dirty="0"/>
              <a:t> </a:t>
            </a:r>
            <a:r>
              <a:rPr lang="sk-SK" dirty="0" err="1"/>
              <a:t>kapitalismu</a:t>
            </a:r>
            <a:r>
              <a:rPr lang="sk-SK" dirty="0"/>
              <a:t> na </a:t>
            </a:r>
            <a:r>
              <a:rPr lang="sk-SK" dirty="0" err="1"/>
              <a:t>vztahy</a:t>
            </a:r>
            <a:r>
              <a:rPr lang="sk-SK" dirty="0"/>
              <a:t>... </a:t>
            </a:r>
            <a:r>
              <a:rPr lang="sk-SK" dirty="0" err="1"/>
              <a:t>Prodej</a:t>
            </a:r>
            <a:r>
              <a:rPr lang="sk-SK" dirty="0"/>
              <a:t> a </a:t>
            </a:r>
            <a:r>
              <a:rPr lang="sk-SK" dirty="0" err="1"/>
              <a:t>výměna</a:t>
            </a:r>
            <a:endParaRPr lang="sk-SK" dirty="0"/>
          </a:p>
          <a:p>
            <a:r>
              <a:rPr lang="sk-SK" dirty="0"/>
              <a:t>partnerská láska, rodičovská, </a:t>
            </a:r>
            <a:r>
              <a:rPr lang="sk-SK" dirty="0" err="1"/>
              <a:t>bratrská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1162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26006-9EE8-47E0-806F-D9E607BE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Svědomí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FAAD85-D11F-4747-9CA3-7B4E9EE21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humanistické a autoritářské</a:t>
            </a:r>
          </a:p>
          <a:p>
            <a:r>
              <a:rPr lang="cs-CZ" dirty="0"/>
              <a:t>dobré/špatné autoritářské – ve vztahu k autoritě, ne k sebe</a:t>
            </a:r>
          </a:p>
          <a:p>
            <a:r>
              <a:rPr lang="cs-CZ" dirty="0"/>
              <a:t>dobré/špatné humanistické: udělal jsem dost pro svůj rozvoj, rozvíjím svůj potenciál?</a:t>
            </a:r>
          </a:p>
          <a:p>
            <a:r>
              <a:rPr lang="cs-CZ" dirty="0"/>
              <a:t>strach ze smrti: strach kvůli ztrátě produktivity, zbytečný život…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00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kresba, boty, skica&#10;&#10;Popis byl vytvořen automaticky">
            <a:extLst>
              <a:ext uri="{FF2B5EF4-FFF2-40B4-BE49-F238E27FC236}">
                <a16:creationId xmlns:a16="http://schemas.microsoft.com/office/drawing/2014/main" id="{E6266AF0-F65B-49D2-A6BA-2AC4AF51E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90" t="11640" r="38658" b="9788"/>
          <a:stretch/>
        </p:blipFill>
        <p:spPr bwMode="auto">
          <a:xfrm>
            <a:off x="2916552" y="643467"/>
            <a:ext cx="6358895" cy="5571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CF9B5-05E8-4646-DE00-E237B357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Pozn.: nacistické svědomí i u: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1C52E-5014-6516-F6A2-0B30032F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H. Arendtová: </a:t>
            </a:r>
            <a:r>
              <a:rPr lang="cs-CZ" dirty="0" err="1"/>
              <a:t>Eichmann</a:t>
            </a:r>
            <a:r>
              <a:rPr lang="cs-CZ" dirty="0"/>
              <a:t> v Jeruzalémě (1963)</a:t>
            </a:r>
          </a:p>
          <a:p>
            <a:r>
              <a:rPr lang="cs-CZ" dirty="0"/>
              <a:t>Odvolávání se na Kanta, kdyby na mém místě byl Hitler…</a:t>
            </a:r>
          </a:p>
          <a:p>
            <a:r>
              <a:rPr lang="cs-CZ" dirty="0"/>
              <a:t>K. </a:t>
            </a:r>
            <a:r>
              <a:rPr lang="cs-CZ" dirty="0" err="1"/>
              <a:t>Jaspers</a:t>
            </a:r>
            <a:r>
              <a:rPr lang="cs-CZ" dirty="0"/>
              <a:t>:  Otázka viny (1946): falešné svědomí</a:t>
            </a:r>
          </a:p>
        </p:txBody>
      </p:sp>
    </p:spTree>
    <p:extLst>
      <p:ext uri="{BB962C8B-B14F-4D97-AF65-F5344CB8AC3E}">
        <p14:creationId xmlns:p14="http://schemas.microsoft.com/office/powerpoint/2010/main" val="29205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7479D-8198-8EA8-98E6-6AC5ED1C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sociální kritiky (Frankfurtská škola)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E1AD5-E42F-BA3B-5108-2EFF95B1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Institut pro sociální výzkum – založen v 1923 ve Frankfurtu nad M.</a:t>
            </a:r>
          </a:p>
          <a:p>
            <a:r>
              <a:rPr lang="cs-CZ" dirty="0"/>
              <a:t>Mark </a:t>
            </a:r>
            <a:r>
              <a:rPr lang="cs-CZ" dirty="0" err="1"/>
              <a:t>Horkheimer</a:t>
            </a:r>
            <a:r>
              <a:rPr lang="cs-CZ" dirty="0"/>
              <a:t>, T. </a:t>
            </a:r>
            <a:r>
              <a:rPr lang="cs-CZ" dirty="0" err="1"/>
              <a:t>Adorno</a:t>
            </a:r>
            <a:r>
              <a:rPr lang="cs-CZ" dirty="0"/>
              <a:t> (Dialektika osvícenství: revize osvícenské optimistické víry v lidský rozum)</a:t>
            </a:r>
          </a:p>
          <a:p>
            <a:r>
              <a:rPr lang="cs-CZ" dirty="0"/>
              <a:t>Leo </a:t>
            </a:r>
            <a:r>
              <a:rPr lang="cs-CZ" dirty="0" err="1"/>
              <a:t>Löwenthal</a:t>
            </a:r>
            <a:r>
              <a:rPr lang="cs-CZ" dirty="0"/>
              <a:t> (sociologická literární analýza)</a:t>
            </a:r>
          </a:p>
          <a:p>
            <a:r>
              <a:rPr lang="cs-CZ" dirty="0"/>
              <a:t>Walter Benjamin (†</a:t>
            </a:r>
            <a:r>
              <a:rPr lang="en-US" dirty="0"/>
              <a:t>1940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H. Marcuse (Jednorozměrný člověk)</a:t>
            </a:r>
          </a:p>
          <a:p>
            <a:r>
              <a:rPr lang="cs-CZ" dirty="0"/>
              <a:t>Jürgen </a:t>
            </a:r>
            <a:r>
              <a:rPr lang="cs-CZ" dirty="0" err="1"/>
              <a:t>Habermas</a:t>
            </a:r>
            <a:r>
              <a:rPr lang="cs-CZ" dirty="0"/>
              <a:t> (Komunikativní jednání)</a:t>
            </a:r>
          </a:p>
        </p:txBody>
      </p:sp>
    </p:spTree>
    <p:extLst>
      <p:ext uri="{BB962C8B-B14F-4D97-AF65-F5344CB8AC3E}">
        <p14:creationId xmlns:p14="http://schemas.microsoft.com/office/powerpoint/2010/main" val="37205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A8BEA-A64C-4145-8681-4C7BFF51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Narcismus, kolektivní narcismus</a:t>
            </a:r>
            <a:endParaRPr lang="sk-SK" dirty="0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32ABCA02-9501-4DAF-A8F1-0D302621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1934369"/>
            <a:ext cx="4762500" cy="4133850"/>
          </a:xfr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A65D5125-AC04-491A-9033-047345319F65}"/>
              </a:ext>
            </a:extLst>
          </p:cNvPr>
          <p:cNvSpPr/>
          <p:nvPr/>
        </p:nvSpPr>
        <p:spPr>
          <a:xfrm>
            <a:off x="6096000" y="6147581"/>
            <a:ext cx="3203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dirty="0"/>
              <a:t>https://ro.pinterest.com/pin/295267319320542255/</a:t>
            </a:r>
          </a:p>
        </p:txBody>
      </p:sp>
    </p:spTree>
    <p:extLst>
      <p:ext uri="{BB962C8B-B14F-4D97-AF65-F5344CB8AC3E}">
        <p14:creationId xmlns:p14="http://schemas.microsoft.com/office/powerpoint/2010/main" val="113904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86965-447C-4E6D-B138-3492D27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Závěr? nový člověk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BC956D-0CE3-48F9-8CDC-5DA11FA3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7" y="1443318"/>
            <a:ext cx="11009072" cy="46084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ochota </a:t>
            </a:r>
            <a:r>
              <a:rPr lang="sk-SK" dirty="0" err="1"/>
              <a:t>vzdát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/>
              <a:t>forem</a:t>
            </a:r>
            <a:r>
              <a:rPr lang="sk-SK" dirty="0"/>
              <a:t> </a:t>
            </a:r>
            <a:r>
              <a:rPr lang="sk-SK" dirty="0" err="1"/>
              <a:t>vlastnictví</a:t>
            </a:r>
            <a:r>
              <a:rPr lang="sk-SK" dirty="0"/>
              <a:t> a </a:t>
            </a:r>
            <a:r>
              <a:rPr lang="sk-SK" dirty="0" err="1"/>
              <a:t>plně</a:t>
            </a:r>
            <a:r>
              <a:rPr lang="sk-SK" dirty="0"/>
              <a:t> </a:t>
            </a:r>
            <a:r>
              <a:rPr lang="sk-SK" dirty="0" err="1"/>
              <a:t>být</a:t>
            </a:r>
            <a:endParaRPr lang="sk-SK" dirty="0"/>
          </a:p>
          <a:p>
            <a:r>
              <a:rPr lang="sk-SK" dirty="0" err="1"/>
              <a:t>nikdo</a:t>
            </a:r>
            <a:r>
              <a:rPr lang="sk-SK" dirty="0"/>
              <a:t> a </a:t>
            </a:r>
            <a:r>
              <a:rPr lang="sk-SK" dirty="0" err="1"/>
              <a:t>nic</a:t>
            </a:r>
            <a:r>
              <a:rPr lang="sk-SK" dirty="0"/>
              <a:t> mimo nás nedáva </a:t>
            </a:r>
            <a:r>
              <a:rPr lang="sk-SK" dirty="0" err="1"/>
              <a:t>smysl</a:t>
            </a:r>
            <a:r>
              <a:rPr lang="sk-SK" dirty="0"/>
              <a:t> životu</a:t>
            </a:r>
          </a:p>
          <a:p>
            <a:r>
              <a:rPr lang="sk-SK" dirty="0" err="1"/>
              <a:t>přítomen</a:t>
            </a:r>
            <a:r>
              <a:rPr lang="sk-SK" dirty="0"/>
              <a:t>  tam, kde </a:t>
            </a:r>
            <a:r>
              <a:rPr lang="sk-SK" dirty="0" err="1"/>
              <a:t>člověk</a:t>
            </a:r>
            <a:r>
              <a:rPr lang="sk-SK" dirty="0"/>
              <a:t> je </a:t>
            </a:r>
          </a:p>
          <a:p>
            <a:r>
              <a:rPr lang="sk-SK" dirty="0" err="1"/>
              <a:t>radost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sdílení</a:t>
            </a:r>
            <a:endParaRPr lang="sk-SK" dirty="0"/>
          </a:p>
          <a:p>
            <a:r>
              <a:rPr lang="sk-SK" dirty="0"/>
              <a:t>bez </a:t>
            </a:r>
            <a:r>
              <a:rPr lang="sk-SK" dirty="0" err="1"/>
              <a:t>uctívání</a:t>
            </a:r>
            <a:r>
              <a:rPr lang="sk-SK" dirty="0"/>
              <a:t> </a:t>
            </a:r>
            <a:r>
              <a:rPr lang="sk-SK" dirty="0" err="1"/>
              <a:t>idolů</a:t>
            </a:r>
            <a:r>
              <a:rPr lang="sk-SK" dirty="0"/>
              <a:t> a bez </a:t>
            </a:r>
            <a:r>
              <a:rPr lang="sk-SK" dirty="0" err="1"/>
              <a:t>iluzí</a:t>
            </a:r>
            <a:endParaRPr lang="sk-SK" dirty="0"/>
          </a:p>
          <a:p>
            <a:r>
              <a:rPr lang="sk-SK" dirty="0" err="1"/>
              <a:t>zbavování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narcismu</a:t>
            </a:r>
            <a:endParaRPr lang="sk-SK" dirty="0"/>
          </a:p>
          <a:p>
            <a:r>
              <a:rPr lang="sk-SK" dirty="0" err="1"/>
              <a:t>respekt</a:t>
            </a:r>
            <a:r>
              <a:rPr lang="sk-SK" dirty="0"/>
              <a:t> </a:t>
            </a:r>
            <a:r>
              <a:rPr lang="sk-SK" dirty="0" err="1"/>
              <a:t>před</a:t>
            </a:r>
            <a:r>
              <a:rPr lang="sk-SK" dirty="0"/>
              <a:t> </a:t>
            </a:r>
            <a:r>
              <a:rPr lang="sk-SK" dirty="0" err="1"/>
              <a:t>skutečností</a:t>
            </a:r>
            <a:endParaRPr lang="sk-SK" dirty="0"/>
          </a:p>
          <a:p>
            <a:r>
              <a:rPr lang="sk-SK" dirty="0" err="1"/>
              <a:t>anticipace</a:t>
            </a:r>
            <a:r>
              <a:rPr lang="sk-SK" dirty="0"/>
              <a:t> </a:t>
            </a:r>
            <a:r>
              <a:rPr lang="sk-SK" dirty="0" err="1"/>
              <a:t>skutečných</a:t>
            </a:r>
            <a:r>
              <a:rPr lang="sk-SK" dirty="0"/>
              <a:t> možností</a:t>
            </a:r>
          </a:p>
          <a:p>
            <a:r>
              <a:rPr lang="sk-SK" dirty="0" err="1"/>
              <a:t>poznávat</a:t>
            </a:r>
            <a:r>
              <a:rPr lang="sk-SK" dirty="0"/>
              <a:t> sebe sama</a:t>
            </a:r>
          </a:p>
          <a:p>
            <a:r>
              <a:rPr lang="sk-SK" dirty="0"/>
              <a:t>pocit jednoty s </a:t>
            </a:r>
            <a:r>
              <a:rPr lang="sk-SK" dirty="0" err="1"/>
              <a:t>veškerým</a:t>
            </a:r>
            <a:r>
              <a:rPr lang="sk-SK" dirty="0"/>
              <a:t> </a:t>
            </a:r>
            <a:r>
              <a:rPr lang="sk-SK" dirty="0" err="1"/>
              <a:t>životem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784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42A62-3F0C-4F8E-BA0E-911166BA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Význam a  kritika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1D26E7-4916-42DD-9D4D-F533F38C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Kritika od </a:t>
            </a:r>
            <a:r>
              <a:rPr lang="sk-SK" dirty="0" err="1"/>
              <a:t>marxist</a:t>
            </a:r>
            <a:r>
              <a:rPr lang="cs-CZ" dirty="0"/>
              <a:t>ů – utopie, chybí možnost odstranění příčin odcizení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236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C4B6-271B-47DA-8B28-3994725B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3484BE-0E0C-4E02-B7D4-603AF341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err="1"/>
              <a:t>Fromm</a:t>
            </a:r>
            <a:r>
              <a:rPr lang="cs-CZ" dirty="0"/>
              <a:t>, E.: Mít nebo být? Aurora, 2001.</a:t>
            </a:r>
          </a:p>
          <a:p>
            <a:pPr algn="just"/>
            <a:r>
              <a:rPr lang="cs-CZ" dirty="0" err="1"/>
              <a:t>Fromm</a:t>
            </a:r>
            <a:r>
              <a:rPr lang="cs-CZ" dirty="0"/>
              <a:t>, E: </a:t>
            </a:r>
            <a:r>
              <a:rPr lang="cs-CZ" dirty="0" err="1"/>
              <a:t>Uméní</a:t>
            </a:r>
            <a:r>
              <a:rPr lang="cs-CZ" dirty="0"/>
              <a:t> milovat. Český klub, 2011.</a:t>
            </a:r>
          </a:p>
          <a:p>
            <a:pPr algn="just"/>
            <a:r>
              <a:rPr lang="cs-CZ" dirty="0" err="1"/>
              <a:t>Fromm</a:t>
            </a:r>
            <a:r>
              <a:rPr lang="cs-CZ" dirty="0"/>
              <a:t>, E.: Lidské srdce. Český klub, 1996.</a:t>
            </a:r>
          </a:p>
          <a:p>
            <a:pPr algn="just"/>
            <a:r>
              <a:rPr lang="cs-CZ" dirty="0" err="1"/>
              <a:t>Fromm</a:t>
            </a:r>
            <a:r>
              <a:rPr lang="cs-CZ" dirty="0"/>
              <a:t>, E. Člověk a psychoanalýza. Aurora, 1997.</a:t>
            </a:r>
          </a:p>
          <a:p>
            <a:pPr algn="just"/>
            <a:r>
              <a:rPr lang="cs-CZ" dirty="0"/>
              <a:t>Bohunická, L.: Psychologická a biologická etika. In: </a:t>
            </a:r>
            <a:r>
              <a:rPr lang="cs-CZ" dirty="0" err="1"/>
              <a:t>Dejiny</a:t>
            </a:r>
            <a:r>
              <a:rPr lang="cs-CZ" dirty="0"/>
              <a:t> etického </a:t>
            </a:r>
            <a:r>
              <a:rPr lang="cs-CZ" dirty="0" err="1"/>
              <a:t>myslenia</a:t>
            </a:r>
            <a:r>
              <a:rPr lang="cs-CZ" dirty="0"/>
              <a:t> v </a:t>
            </a:r>
            <a:r>
              <a:rPr lang="cs-CZ" dirty="0" err="1"/>
              <a:t>Európe</a:t>
            </a:r>
            <a:r>
              <a:rPr lang="cs-CZ" dirty="0"/>
              <a:t> a USA, </a:t>
            </a:r>
            <a:r>
              <a:rPr lang="cs-CZ" dirty="0" err="1"/>
              <a:t>Kalligram</a:t>
            </a:r>
            <a:r>
              <a:rPr lang="cs-CZ" dirty="0"/>
              <a:t>, 2008, s. 549-574.</a:t>
            </a:r>
          </a:p>
          <a:p>
            <a:pPr algn="just"/>
            <a:r>
              <a:rPr lang="cs-CZ" dirty="0"/>
              <a:t>Obr. Na úvodním slidu: </a:t>
            </a:r>
            <a:r>
              <a:rPr lang="cs-CZ" dirty="0">
                <a:hlinkClick r:id="rId2"/>
              </a:rPr>
              <a:t>https://dcbarroco.wordpress.com/2013/08/26/erich-fromm-on-love/</a:t>
            </a:r>
            <a:r>
              <a:rPr lang="cs-CZ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924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0E1F1-9629-444E-ACBF-6983E731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Erich</a:t>
            </a:r>
            <a:r>
              <a:rPr lang="sk-SK" dirty="0"/>
              <a:t> </a:t>
            </a:r>
            <a:r>
              <a:rPr lang="sk-SK" dirty="0" err="1"/>
              <a:t>Fromm</a:t>
            </a:r>
            <a:r>
              <a:rPr lang="sk-SK" dirty="0"/>
              <a:t> (1900-1980)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8B90F7-4216-4C4C-ACE6-82FDB612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Pocházel z ortodoxní židovské rodiny v Německu, studoval práva, ekonomii, sociologii, filozofii i Talmud, nakonec se stal uznávaným představitelem freudovské psychoanalýzy, rovněž členem frankfurtského Institutu pro sociální výzkum (T. </a:t>
            </a:r>
            <a:r>
              <a:rPr lang="cs-CZ" dirty="0" err="1"/>
              <a:t>Adorno</a:t>
            </a:r>
            <a:r>
              <a:rPr lang="cs-CZ" dirty="0"/>
              <a:t>, M. </a:t>
            </a:r>
            <a:r>
              <a:rPr lang="cs-CZ" dirty="0" err="1"/>
              <a:t>Horkheimer</a:t>
            </a:r>
            <a:r>
              <a:rPr lang="cs-CZ" dirty="0"/>
              <a:t>) – kritika společnosti – nacistické, kapitalistické… Po nástupu fašismu emigroval do USA (v roce 1934), později do Mexika; umírá ve Švýcarsku; byl 3 krát ženatý – s první ženou se rozvedl kvůli nutnému odloučení (měl tuberkulózu), druhá náhle zemřela…  V 60. letech podporoval studentské mírové hnutí v USA, podporoval myšlenky humanistického socialismu (podoba s ČSSR v té době – A. Dubček).</a:t>
            </a:r>
            <a:endParaRPr lang="sk-SK" dirty="0"/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222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D4B-D0B5-0097-7881-46F3860E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vlivy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903D4-F39E-8BB9-6948-E24B180F3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1917 sovětská revoluce, komunistický vliv v Evropě</a:t>
            </a:r>
          </a:p>
          <a:p>
            <a:r>
              <a:rPr lang="cs-CZ" dirty="0"/>
              <a:t>1933 nacismus</a:t>
            </a:r>
          </a:p>
          <a:p>
            <a:r>
              <a:rPr lang="cs-CZ" dirty="0"/>
              <a:t>2. světová válka, studená válka </a:t>
            </a:r>
          </a:p>
          <a:p>
            <a:r>
              <a:rPr lang="cs-CZ" dirty="0"/>
              <a:t>Z ortodoxní židovské rodiny (antisemitismus a holocaust pociťoval na vlastní kůži)</a:t>
            </a:r>
          </a:p>
          <a:p>
            <a:r>
              <a:rPr lang="cs-CZ" dirty="0"/>
              <a:t>Pobyt v USA – kritika konzumní společnosti (kapitalismus)</a:t>
            </a:r>
          </a:p>
          <a:p>
            <a:r>
              <a:rPr lang="cs-CZ" dirty="0"/>
              <a:t>Konzumerismus 50.let</a:t>
            </a:r>
          </a:p>
          <a:p>
            <a:r>
              <a:rPr lang="cs-CZ" dirty="0" err="1"/>
              <a:t>Hippies</a:t>
            </a:r>
            <a:r>
              <a:rPr lang="cs-CZ" dirty="0"/>
              <a:t> 60. slet</a:t>
            </a:r>
          </a:p>
          <a:p>
            <a:r>
              <a:rPr lang="cs-CZ" dirty="0"/>
              <a:t>Ekologická krize</a:t>
            </a:r>
            <a:endParaRPr lang="sk-SK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1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6EE1-205A-4E3C-BACC-F459860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Návaznost</a:t>
            </a:r>
            <a:r>
              <a:rPr lang="sk-SK" dirty="0"/>
              <a:t> na </a:t>
            </a:r>
            <a:r>
              <a:rPr lang="sk-SK" dirty="0" err="1"/>
              <a:t>Freuda</a:t>
            </a:r>
            <a:r>
              <a:rPr lang="sk-SK" dirty="0"/>
              <a:t> (</a:t>
            </a:r>
            <a:r>
              <a:rPr lang="sk-SK" dirty="0" err="1"/>
              <a:t>neopsychoanalýza</a:t>
            </a:r>
            <a:r>
              <a:rPr lang="sk-SK" dirty="0"/>
              <a:t>)</a:t>
            </a:r>
          </a:p>
        </p:txBody>
      </p:sp>
      <p:pic>
        <p:nvPicPr>
          <p:cNvPr id="6" name="Zástupný objekt pre obsah 5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F204C3D-37E2-4FCF-9318-58E78E751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83" y="1847850"/>
            <a:ext cx="3277000" cy="4351338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6970E-74B3-4755-89DB-E2DB4318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20. 11. 2024</a:t>
            </a:fld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18988190-2F5F-4EA3-ADB8-1BC3290C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010193"/>
            <a:ext cx="6773214" cy="385320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8CE0FB5-20EE-4D06-A9C6-BA19D71CC738}"/>
              </a:ext>
            </a:extLst>
          </p:cNvPr>
          <p:cNvSpPr/>
          <p:nvPr/>
        </p:nvSpPr>
        <p:spPr>
          <a:xfrm>
            <a:off x="3299854" y="6182905"/>
            <a:ext cx="2856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/>
              <a:t>https://www.pngegg.com/en/png-evswi</a:t>
            </a:r>
          </a:p>
        </p:txBody>
      </p:sp>
    </p:spTree>
    <p:extLst>
      <p:ext uri="{BB962C8B-B14F-4D97-AF65-F5344CB8AC3E}">
        <p14:creationId xmlns:p14="http://schemas.microsoft.com/office/powerpoint/2010/main" val="2737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28"/>
    </mc:Choice>
    <mc:Fallback xmlns="">
      <p:transition spd="slow" advTm="12302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3CF3-8C94-4CD2-A816-09928D32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Freud: morálka může být špatná…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F7B8E-BB3F-4FA0-84F7-DB68CB9B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048500" cy="2865120"/>
          </a:xfrm>
        </p:spPr>
        <p:txBody>
          <a:bodyPr>
            <a:noAutofit/>
          </a:bodyPr>
          <a:lstStyle/>
          <a:p>
            <a:r>
              <a:rPr lang="cs-CZ" sz="1800" dirty="0"/>
              <a:t>Zdraví kvůli morálce ohroženo (ústupky a oběť pro společnost)</a:t>
            </a:r>
          </a:p>
          <a:p>
            <a:r>
              <a:rPr lang="cs-CZ" sz="1800" dirty="0"/>
              <a:t>Lidé se musí snažit být stále něčím lepším  - frustrace, nervová onemocnění</a:t>
            </a:r>
          </a:p>
          <a:p>
            <a:pPr algn="just"/>
            <a:r>
              <a:rPr lang="cs-CZ" sz="1800" dirty="0"/>
              <a:t>Morálka špatná - když člověku brání být zdravým a šťastným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</a:rPr>
              <a:t>FREUD, S. „Kulturní sexuální morálka a moderní nervozita“, in: O člověku a kultuře. Odeon, 1990.</a:t>
            </a: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6C360C-77AC-4EE3-B893-483DFC2C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20. 11. 2024</a:t>
            </a:fld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25EBDBE-3955-4FA2-B05E-A5F2B265C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1524000"/>
            <a:ext cx="2794000" cy="381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C355B7F-A9FE-4AA9-B1DE-03F247BEA60F}"/>
              </a:ext>
            </a:extLst>
          </p:cNvPr>
          <p:cNvSpPr txBox="1"/>
          <p:nvPr/>
        </p:nvSpPr>
        <p:spPr>
          <a:xfrm>
            <a:off x="6962775" y="5751984"/>
            <a:ext cx="47053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https://cca1103lumofrog.wordpress.com/2011/08/19/cca1103-tutorial-week-3/</a:t>
            </a:r>
          </a:p>
        </p:txBody>
      </p:sp>
    </p:spTree>
    <p:extLst>
      <p:ext uri="{BB962C8B-B14F-4D97-AF65-F5344CB8AC3E}">
        <p14:creationId xmlns:p14="http://schemas.microsoft.com/office/powerpoint/2010/main" val="36893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84"/>
    </mc:Choice>
    <mc:Fallback xmlns="">
      <p:transition spd="slow" advTm="1387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A015-CB42-49F8-BA74-737300FE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04" y="690372"/>
            <a:ext cx="10058400" cy="13716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E47457-3679-49E4-AFD5-47B56E4A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BC4BD5-1BE5-48C4-83BD-B705AAB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20. 11. 2024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A01F84-B4F1-49A0-901A-40A5B0B5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t="19680" r="24423" b="6644"/>
          <a:stretch/>
        </p:blipFill>
        <p:spPr>
          <a:xfrm>
            <a:off x="1961953" y="409421"/>
            <a:ext cx="7201768" cy="5758207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C76DA854-4430-47E2-86A1-FFD9A027E10D}"/>
              </a:ext>
            </a:extLst>
          </p:cNvPr>
          <p:cNvSpPr/>
          <p:nvPr/>
        </p:nvSpPr>
        <p:spPr>
          <a:xfrm rot="16200000">
            <a:off x="8504402" y="3257909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Hill, Grahame: Moderní </a:t>
            </a:r>
            <a:r>
              <a:rPr lang="sk-SK" dirty="0" err="1"/>
              <a:t>psychologie</a:t>
            </a:r>
            <a:r>
              <a:rPr lang="sk-SK" dirty="0"/>
              <a:t>. Portál, 2004. </a:t>
            </a:r>
          </a:p>
        </p:txBody>
      </p:sp>
    </p:spTree>
    <p:extLst>
      <p:ext uri="{BB962C8B-B14F-4D97-AF65-F5344CB8AC3E}">
        <p14:creationId xmlns:p14="http://schemas.microsoft.com/office/powerpoint/2010/main" val="41334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99"/>
    </mc:Choice>
    <mc:Fallback xmlns="">
      <p:transition spd="slow" advTm="2068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4CED5-E698-4A36-904A-0BE21FFC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Další</a:t>
            </a:r>
            <a:r>
              <a:rPr lang="sk-SK" dirty="0"/>
              <a:t> ideové </a:t>
            </a:r>
            <a:r>
              <a:rPr lang="sk-SK" dirty="0" err="1"/>
              <a:t>inspirace</a:t>
            </a:r>
            <a:r>
              <a:rPr lang="sk-SK" dirty="0"/>
              <a:t> E. </a:t>
            </a:r>
            <a:r>
              <a:rPr lang="sk-SK" dirty="0" err="1"/>
              <a:t>Fromma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D439CF-CCE5-4F01-BAF8-E628F1B7F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Sigmund</a:t>
            </a:r>
            <a:r>
              <a:rPr lang="sk-SK" dirty="0"/>
              <a:t> </a:t>
            </a:r>
            <a:r>
              <a:rPr lang="sk-SK" dirty="0" err="1"/>
              <a:t>Freud</a:t>
            </a:r>
            <a:endParaRPr lang="sk-SK" dirty="0"/>
          </a:p>
          <a:p>
            <a:r>
              <a:rPr lang="sk-SK" dirty="0" err="1"/>
              <a:t>Karl</a:t>
            </a:r>
            <a:r>
              <a:rPr lang="sk-SK" dirty="0"/>
              <a:t> Marx </a:t>
            </a:r>
          </a:p>
          <a:p>
            <a:r>
              <a:rPr lang="sk-SK" dirty="0"/>
              <a:t>Aristoteles (potencialita: </a:t>
            </a:r>
            <a:r>
              <a:rPr lang="sk-SK" dirty="0" err="1"/>
              <a:t>Spinoza</a:t>
            </a:r>
            <a:r>
              <a:rPr lang="sk-SK" dirty="0"/>
              <a:t>) a </a:t>
            </a:r>
            <a:r>
              <a:rPr lang="sk-SK" dirty="0" err="1"/>
              <a:t>Epikúros</a:t>
            </a:r>
            <a:endParaRPr lang="sk-SK" dirty="0"/>
          </a:p>
          <a:p>
            <a:r>
              <a:rPr lang="sk-SK" dirty="0" err="1"/>
              <a:t>Mistr</a:t>
            </a:r>
            <a:r>
              <a:rPr lang="sk-SK" dirty="0"/>
              <a:t> </a:t>
            </a:r>
            <a:r>
              <a:rPr lang="sk-SK" dirty="0" err="1"/>
              <a:t>Eckhart</a:t>
            </a:r>
            <a:r>
              <a:rPr lang="sk-SK" dirty="0"/>
              <a:t> </a:t>
            </a:r>
          </a:p>
          <a:p>
            <a:r>
              <a:rPr lang="sk-SK" dirty="0" err="1"/>
              <a:t>Křesťanství</a:t>
            </a:r>
            <a:r>
              <a:rPr lang="sk-SK" dirty="0"/>
              <a:t> a </a:t>
            </a:r>
            <a:r>
              <a:rPr lang="sk-SK" dirty="0" err="1"/>
              <a:t>budhismus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5610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14" ma:contentTypeDescription="Vytvoří nový dokument" ma:contentTypeScope="" ma:versionID="fd33a3618c44b15656e5b5e65966877e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4e6caadf0a4e4887c5e1d504eb67b811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782D3-A379-4AEB-911F-B2432CE09EA8}">
  <ds:schemaRefs>
    <ds:schemaRef ds:uri="http://schemas.microsoft.com/office/2006/documentManagement/types"/>
    <ds:schemaRef ds:uri="c0341062-30f8-4e80-ad54-4c529bb7785e"/>
    <ds:schemaRef ds:uri="http://purl.org/dc/elements/1.1/"/>
    <ds:schemaRef ds:uri="http://schemas.microsoft.com/office/2006/metadata/properties"/>
    <ds:schemaRef ds:uri="57069d5b-28c5-4f7f-97bc-e52de622a7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9DFD39-CD43-4509-A6C8-0DE402681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72DCE7-271F-4EDF-9DD8-AF57FF68AB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1567</Words>
  <Application>Microsoft Office PowerPoint</Application>
  <PresentationFormat>Širokoúhlá obrazovka</PresentationFormat>
  <Paragraphs>176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Erich Fromm (1900-1980) Humanistická etika</vt:lpstr>
      <vt:lpstr>Úvod </vt:lpstr>
      <vt:lpstr>Škola sociální kritiky (Frankfurtská škola)</vt:lpstr>
      <vt:lpstr>Erich Fromm (1900-1980) </vt:lpstr>
      <vt:lpstr>Historické vlivy</vt:lpstr>
      <vt:lpstr>Návaznost na Freuda (neopsychoanalýza)</vt:lpstr>
      <vt:lpstr>Freud: morálka může být špatná…</vt:lpstr>
      <vt:lpstr>Prezentace aplikace PowerPoint</vt:lpstr>
      <vt:lpstr>Další ideové inspirace E. Fromma</vt:lpstr>
      <vt:lpstr>Dílo</vt:lpstr>
      <vt:lpstr>Humanistická morálka</vt:lpstr>
      <vt:lpstr> </vt:lpstr>
      <vt:lpstr>Být nebo mít?</vt:lpstr>
      <vt:lpstr>Prezentace aplikace PowerPoint</vt:lpstr>
      <vt:lpstr>Jaká je neodcizená aktivita?</vt:lpstr>
      <vt:lpstr>Trh a lidi</vt:lpstr>
      <vt:lpstr>Učení je mučení</vt:lpstr>
      <vt:lpstr>Proti majetku</vt:lpstr>
      <vt:lpstr>Sklenice poloplná či poloprázdná?</vt:lpstr>
      <vt:lpstr>Sdílení umožňuje život</vt:lpstr>
      <vt:lpstr>Vlastnictví neklade žádné závazky</vt:lpstr>
      <vt:lpstr>Jazyk</vt:lpstr>
      <vt:lpstr>Konzum vede ke smutku</vt:lpstr>
      <vt:lpstr>Nekrofílie a biofílie</vt:lpstr>
      <vt:lpstr>Sado-masochismus</vt:lpstr>
      <vt:lpstr>Umění milovat </vt:lpstr>
      <vt:lpstr>Svědomí</vt:lpstr>
      <vt:lpstr>Prezentace aplikace PowerPoint</vt:lpstr>
      <vt:lpstr>Pozn.: nacistické svědomí i u: </vt:lpstr>
      <vt:lpstr>Narcismus, kolektivní narcismus</vt:lpstr>
      <vt:lpstr>Závěr? nový člověk</vt:lpstr>
      <vt:lpstr>Význam a  kritika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Erich Fromm (1900-1980) Humanistická etika</dc:title>
  <dc:creator>Slavomír Lesňák</dc:creator>
  <cp:lastModifiedBy>Slavomír Lesňák</cp:lastModifiedBy>
  <cp:revision>285</cp:revision>
  <dcterms:created xsi:type="dcterms:W3CDTF">2020-12-03T10:41:19Z</dcterms:created>
  <dcterms:modified xsi:type="dcterms:W3CDTF">2024-11-20T08:26:54Z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