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notesMasterIdLst>
    <p:notesMasterId r:id="rId44"/>
  </p:notesMasterIdLst>
  <p:handoutMasterIdLst>
    <p:handoutMasterId r:id="rId45"/>
  </p:handoutMasterIdLst>
  <p:sldIdLst>
    <p:sldId id="293" r:id="rId2"/>
    <p:sldId id="292" r:id="rId3"/>
    <p:sldId id="257" r:id="rId4"/>
    <p:sldId id="294" r:id="rId5"/>
    <p:sldId id="259" r:id="rId6"/>
    <p:sldId id="320" r:id="rId7"/>
    <p:sldId id="258" r:id="rId8"/>
    <p:sldId id="260" r:id="rId9"/>
    <p:sldId id="261" r:id="rId10"/>
    <p:sldId id="273" r:id="rId11"/>
    <p:sldId id="262" r:id="rId12"/>
    <p:sldId id="271" r:id="rId13"/>
    <p:sldId id="317" r:id="rId14"/>
    <p:sldId id="318" r:id="rId15"/>
    <p:sldId id="296" r:id="rId16"/>
    <p:sldId id="298" r:id="rId17"/>
    <p:sldId id="299" r:id="rId18"/>
    <p:sldId id="300" r:id="rId19"/>
    <p:sldId id="301" r:id="rId20"/>
    <p:sldId id="302" r:id="rId21"/>
    <p:sldId id="312" r:id="rId22"/>
    <p:sldId id="304" r:id="rId23"/>
    <p:sldId id="305" r:id="rId24"/>
    <p:sldId id="303" r:id="rId25"/>
    <p:sldId id="314" r:id="rId26"/>
    <p:sldId id="315" r:id="rId27"/>
    <p:sldId id="319" r:id="rId28"/>
    <p:sldId id="263" r:id="rId29"/>
    <p:sldId id="264" r:id="rId30"/>
    <p:sldId id="268" r:id="rId31"/>
    <p:sldId id="265" r:id="rId32"/>
    <p:sldId id="266" r:id="rId33"/>
    <p:sldId id="267" r:id="rId34"/>
    <p:sldId id="308" r:id="rId35"/>
    <p:sldId id="306" r:id="rId36"/>
    <p:sldId id="307" r:id="rId37"/>
    <p:sldId id="286" r:id="rId38"/>
    <p:sldId id="309" r:id="rId39"/>
    <p:sldId id="287" r:id="rId40"/>
    <p:sldId id="310" r:id="rId41"/>
    <p:sldId id="290" r:id="rId42"/>
    <p:sldId id="313" r:id="rId43"/>
  </p:sldIdLst>
  <p:sldSz cx="10080625" cy="7559675"/>
  <p:notesSz cx="10691813" cy="7559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21" autoAdjust="0"/>
    <p:restoredTop sz="94660"/>
  </p:normalViewPr>
  <p:slideViewPr>
    <p:cSldViewPr>
      <p:cViewPr varScale="1">
        <p:scale>
          <a:sx n="103" d="100"/>
          <a:sy n="103" d="100"/>
        </p:scale>
        <p:origin x="132" y="138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183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4E6A7F-6765-41C1-AE5F-8F5514E31F2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0B6522-F50A-40F6-8753-5555FBBF0A52}">
      <dgm:prSet/>
      <dgm:spPr/>
      <dgm:t>
        <a:bodyPr/>
        <a:lstStyle/>
        <a:p>
          <a:r>
            <a:rPr lang="sk-SK"/>
            <a:t>Štruktúry okolo nás – násilie a moc</a:t>
          </a:r>
          <a:endParaRPr lang="en-US"/>
        </a:p>
      </dgm:t>
    </dgm:pt>
    <dgm:pt modelId="{50E36AC9-AA8E-4915-A550-E7A1A81AC05E}" type="parTrans" cxnId="{8F673DBD-D170-483B-B0E1-D1AFB31B3AA1}">
      <dgm:prSet/>
      <dgm:spPr/>
      <dgm:t>
        <a:bodyPr/>
        <a:lstStyle/>
        <a:p>
          <a:endParaRPr lang="en-US"/>
        </a:p>
      </dgm:t>
    </dgm:pt>
    <dgm:pt modelId="{378D310B-5C80-4969-B1F6-937999EA7F5A}" type="sibTrans" cxnId="{8F673DBD-D170-483B-B0E1-D1AFB31B3AA1}">
      <dgm:prSet/>
      <dgm:spPr/>
      <dgm:t>
        <a:bodyPr/>
        <a:lstStyle/>
        <a:p>
          <a:endParaRPr lang="en-US"/>
        </a:p>
      </dgm:t>
    </dgm:pt>
    <dgm:pt modelId="{C14367EF-A561-409E-8BE5-2C35C77CCB0F}">
      <dgm:prSet/>
      <dgm:spPr/>
      <dgm:t>
        <a:bodyPr/>
        <a:lstStyle/>
        <a:p>
          <a:r>
            <a:rPr lang="sk-SK" dirty="0"/>
            <a:t>Pohľad tradícií a náboženstiev na sexualitu? (</a:t>
          </a:r>
          <a:r>
            <a:rPr lang="sk-SK" dirty="0" err="1"/>
            <a:t>Dějiny</a:t>
          </a:r>
          <a:r>
            <a:rPr lang="sk-SK" dirty="0"/>
            <a:t> sexuality I., II., III.)</a:t>
          </a:r>
          <a:endParaRPr lang="en-US" dirty="0"/>
        </a:p>
      </dgm:t>
    </dgm:pt>
    <dgm:pt modelId="{E911F27C-3C9D-4A33-A295-7D888490D2CF}" type="parTrans" cxnId="{0141B3F3-1692-4FD2-84D6-EED963987F90}">
      <dgm:prSet/>
      <dgm:spPr/>
      <dgm:t>
        <a:bodyPr/>
        <a:lstStyle/>
        <a:p>
          <a:endParaRPr lang="en-US"/>
        </a:p>
      </dgm:t>
    </dgm:pt>
    <dgm:pt modelId="{144CF7C5-ECF2-412A-9221-D38CC16B1AE6}" type="sibTrans" cxnId="{0141B3F3-1692-4FD2-84D6-EED963987F90}">
      <dgm:prSet/>
      <dgm:spPr/>
      <dgm:t>
        <a:bodyPr/>
        <a:lstStyle/>
        <a:p>
          <a:endParaRPr lang="en-US"/>
        </a:p>
      </dgm:t>
    </dgm:pt>
    <dgm:pt modelId="{9D4B1CA8-AD9D-4355-B0B5-743D6FCF6C47}">
      <dgm:prSet/>
      <dgm:spPr/>
      <dgm:t>
        <a:bodyPr/>
        <a:lstStyle/>
        <a:p>
          <a:r>
            <a:rPr lang="sk-SK"/>
            <a:t>Pocit viny – nástroj na ovládnutie ľudí</a:t>
          </a:r>
          <a:endParaRPr lang="en-US"/>
        </a:p>
      </dgm:t>
    </dgm:pt>
    <dgm:pt modelId="{C847E12A-32C8-4C48-AFDB-A125568C86BB}" type="parTrans" cxnId="{18B48574-759E-4A29-A3DA-621BC833E3F9}">
      <dgm:prSet/>
      <dgm:spPr/>
      <dgm:t>
        <a:bodyPr/>
        <a:lstStyle/>
        <a:p>
          <a:endParaRPr lang="en-US"/>
        </a:p>
      </dgm:t>
    </dgm:pt>
    <dgm:pt modelId="{98520B82-A9F9-4F64-B211-9870FDCEE0C6}" type="sibTrans" cxnId="{18B48574-759E-4A29-A3DA-621BC833E3F9}">
      <dgm:prSet/>
      <dgm:spPr/>
      <dgm:t>
        <a:bodyPr/>
        <a:lstStyle/>
        <a:p>
          <a:endParaRPr lang="en-US"/>
        </a:p>
      </dgm:t>
    </dgm:pt>
    <dgm:pt modelId="{69C138D8-28E6-4F8E-BB72-A39D25A88E24}">
      <dgm:prSet/>
      <dgm:spPr/>
      <dgm:t>
        <a:bodyPr/>
        <a:lstStyle/>
        <a:p>
          <a:r>
            <a:rPr lang="sk-SK" dirty="0"/>
            <a:t>Ideál krásy – ovládnutie ľudí?</a:t>
          </a:r>
          <a:endParaRPr lang="en-US" dirty="0"/>
        </a:p>
      </dgm:t>
    </dgm:pt>
    <dgm:pt modelId="{99E9A501-2A15-45E8-BD8C-9DDD47C5F033}" type="parTrans" cxnId="{7527EB70-EAEC-43DB-AA8E-68435127657C}">
      <dgm:prSet/>
      <dgm:spPr/>
      <dgm:t>
        <a:bodyPr/>
        <a:lstStyle/>
        <a:p>
          <a:endParaRPr lang="en-US"/>
        </a:p>
      </dgm:t>
    </dgm:pt>
    <dgm:pt modelId="{9570D1C5-EA37-443F-B6C8-70F57C0411F1}" type="sibTrans" cxnId="{7527EB70-EAEC-43DB-AA8E-68435127657C}">
      <dgm:prSet/>
      <dgm:spPr/>
      <dgm:t>
        <a:bodyPr/>
        <a:lstStyle/>
        <a:p>
          <a:endParaRPr lang="en-US"/>
        </a:p>
      </dgm:t>
    </dgm:pt>
    <dgm:pt modelId="{11150D2B-809A-488D-9821-422F5A7F6473}">
      <dgm:prSet/>
      <dgm:spPr/>
      <dgm:t>
        <a:bodyPr/>
        <a:lstStyle/>
        <a:p>
          <a:r>
            <a:rPr lang="sk-SK"/>
            <a:t>Diktát módy?</a:t>
          </a:r>
          <a:endParaRPr lang="en-US"/>
        </a:p>
      </dgm:t>
    </dgm:pt>
    <dgm:pt modelId="{382CD778-C990-48E1-8FCE-96A409EE1ACF}" type="parTrans" cxnId="{874CC2E0-7832-4961-9AF2-0E7A151A6CE9}">
      <dgm:prSet/>
      <dgm:spPr/>
      <dgm:t>
        <a:bodyPr/>
        <a:lstStyle/>
        <a:p>
          <a:endParaRPr lang="en-US"/>
        </a:p>
      </dgm:t>
    </dgm:pt>
    <dgm:pt modelId="{7D8A9CFA-1B93-4673-8D84-2488E6126D03}" type="sibTrans" cxnId="{874CC2E0-7832-4961-9AF2-0E7A151A6CE9}">
      <dgm:prSet/>
      <dgm:spPr/>
      <dgm:t>
        <a:bodyPr/>
        <a:lstStyle/>
        <a:p>
          <a:endParaRPr lang="en-US"/>
        </a:p>
      </dgm:t>
    </dgm:pt>
    <dgm:pt modelId="{A01A56D4-0547-49A9-B87A-70EA4BBA9F2C}" type="pres">
      <dgm:prSet presAssocID="{2E4E6A7F-6765-41C1-AE5F-8F5514E31F2C}" presName="vert0" presStyleCnt="0">
        <dgm:presLayoutVars>
          <dgm:dir/>
          <dgm:animOne val="branch"/>
          <dgm:animLvl val="lvl"/>
        </dgm:presLayoutVars>
      </dgm:prSet>
      <dgm:spPr/>
    </dgm:pt>
    <dgm:pt modelId="{148ED29A-48D0-4515-A5DC-AAD2AEE80A0B}" type="pres">
      <dgm:prSet presAssocID="{5B0B6522-F50A-40F6-8753-5555FBBF0A52}" presName="thickLine" presStyleLbl="alignNode1" presStyleIdx="0" presStyleCnt="5"/>
      <dgm:spPr/>
    </dgm:pt>
    <dgm:pt modelId="{80D029C7-44B8-4626-A9E4-BE3E53757531}" type="pres">
      <dgm:prSet presAssocID="{5B0B6522-F50A-40F6-8753-5555FBBF0A52}" presName="horz1" presStyleCnt="0"/>
      <dgm:spPr/>
    </dgm:pt>
    <dgm:pt modelId="{BBC2A57B-4B6B-42A8-B603-91173525018D}" type="pres">
      <dgm:prSet presAssocID="{5B0B6522-F50A-40F6-8753-5555FBBF0A52}" presName="tx1" presStyleLbl="revTx" presStyleIdx="0" presStyleCnt="5"/>
      <dgm:spPr/>
    </dgm:pt>
    <dgm:pt modelId="{77E2A51B-96DF-4792-9116-ECD27EFF542E}" type="pres">
      <dgm:prSet presAssocID="{5B0B6522-F50A-40F6-8753-5555FBBF0A52}" presName="vert1" presStyleCnt="0"/>
      <dgm:spPr/>
    </dgm:pt>
    <dgm:pt modelId="{0F891DC7-16E5-4D84-8DD4-7E0856BD54E7}" type="pres">
      <dgm:prSet presAssocID="{C14367EF-A561-409E-8BE5-2C35C77CCB0F}" presName="thickLine" presStyleLbl="alignNode1" presStyleIdx="1" presStyleCnt="5"/>
      <dgm:spPr/>
    </dgm:pt>
    <dgm:pt modelId="{CD21EEE2-75BD-4E9B-8D99-BEB42B7F61D5}" type="pres">
      <dgm:prSet presAssocID="{C14367EF-A561-409E-8BE5-2C35C77CCB0F}" presName="horz1" presStyleCnt="0"/>
      <dgm:spPr/>
    </dgm:pt>
    <dgm:pt modelId="{84BFED10-B9F1-4D60-BD30-1491DBCC2A36}" type="pres">
      <dgm:prSet presAssocID="{C14367EF-A561-409E-8BE5-2C35C77CCB0F}" presName="tx1" presStyleLbl="revTx" presStyleIdx="1" presStyleCnt="5"/>
      <dgm:spPr/>
    </dgm:pt>
    <dgm:pt modelId="{81F0F8FE-B0D3-4F6D-A36B-77DC2E8F5F26}" type="pres">
      <dgm:prSet presAssocID="{C14367EF-A561-409E-8BE5-2C35C77CCB0F}" presName="vert1" presStyleCnt="0"/>
      <dgm:spPr/>
    </dgm:pt>
    <dgm:pt modelId="{ACECB1C5-256D-4807-B1F4-56DA56F7CE2C}" type="pres">
      <dgm:prSet presAssocID="{9D4B1CA8-AD9D-4355-B0B5-743D6FCF6C47}" presName="thickLine" presStyleLbl="alignNode1" presStyleIdx="2" presStyleCnt="5"/>
      <dgm:spPr/>
    </dgm:pt>
    <dgm:pt modelId="{7A67F8A1-204B-4C7D-83DE-8EA5177A802D}" type="pres">
      <dgm:prSet presAssocID="{9D4B1CA8-AD9D-4355-B0B5-743D6FCF6C47}" presName="horz1" presStyleCnt="0"/>
      <dgm:spPr/>
    </dgm:pt>
    <dgm:pt modelId="{C39BC22B-29B8-456C-AE65-120B3B863C4F}" type="pres">
      <dgm:prSet presAssocID="{9D4B1CA8-AD9D-4355-B0B5-743D6FCF6C47}" presName="tx1" presStyleLbl="revTx" presStyleIdx="2" presStyleCnt="5"/>
      <dgm:spPr/>
    </dgm:pt>
    <dgm:pt modelId="{394A45C2-89A9-4A68-BA38-0714E5046518}" type="pres">
      <dgm:prSet presAssocID="{9D4B1CA8-AD9D-4355-B0B5-743D6FCF6C47}" presName="vert1" presStyleCnt="0"/>
      <dgm:spPr/>
    </dgm:pt>
    <dgm:pt modelId="{2A7A5F51-16D3-47C2-83D5-B2A0C679CF39}" type="pres">
      <dgm:prSet presAssocID="{69C138D8-28E6-4F8E-BB72-A39D25A88E24}" presName="thickLine" presStyleLbl="alignNode1" presStyleIdx="3" presStyleCnt="5"/>
      <dgm:spPr/>
    </dgm:pt>
    <dgm:pt modelId="{D9D1CC8F-67E2-426C-8636-E5B46E043EE4}" type="pres">
      <dgm:prSet presAssocID="{69C138D8-28E6-4F8E-BB72-A39D25A88E24}" presName="horz1" presStyleCnt="0"/>
      <dgm:spPr/>
    </dgm:pt>
    <dgm:pt modelId="{63E62C32-656A-4262-ABB1-C281E0D4BCA3}" type="pres">
      <dgm:prSet presAssocID="{69C138D8-28E6-4F8E-BB72-A39D25A88E24}" presName="tx1" presStyleLbl="revTx" presStyleIdx="3" presStyleCnt="5"/>
      <dgm:spPr/>
    </dgm:pt>
    <dgm:pt modelId="{028BB64C-91AC-4BBA-84B8-91E9AE6CA31B}" type="pres">
      <dgm:prSet presAssocID="{69C138D8-28E6-4F8E-BB72-A39D25A88E24}" presName="vert1" presStyleCnt="0"/>
      <dgm:spPr/>
    </dgm:pt>
    <dgm:pt modelId="{B5842CEE-119A-41CE-A31A-7A0F29773127}" type="pres">
      <dgm:prSet presAssocID="{11150D2B-809A-488D-9821-422F5A7F6473}" presName="thickLine" presStyleLbl="alignNode1" presStyleIdx="4" presStyleCnt="5"/>
      <dgm:spPr/>
    </dgm:pt>
    <dgm:pt modelId="{8E2E4079-7A2A-493D-8A3B-E9EBC5817E14}" type="pres">
      <dgm:prSet presAssocID="{11150D2B-809A-488D-9821-422F5A7F6473}" presName="horz1" presStyleCnt="0"/>
      <dgm:spPr/>
    </dgm:pt>
    <dgm:pt modelId="{2FF45889-2EC2-4AFA-B90E-06CA192BC5A9}" type="pres">
      <dgm:prSet presAssocID="{11150D2B-809A-488D-9821-422F5A7F6473}" presName="tx1" presStyleLbl="revTx" presStyleIdx="4" presStyleCnt="5"/>
      <dgm:spPr/>
    </dgm:pt>
    <dgm:pt modelId="{281A2849-F798-447E-B3C6-9B62668CFC77}" type="pres">
      <dgm:prSet presAssocID="{11150D2B-809A-488D-9821-422F5A7F6473}" presName="vert1" presStyleCnt="0"/>
      <dgm:spPr/>
    </dgm:pt>
  </dgm:ptLst>
  <dgm:cxnLst>
    <dgm:cxn modelId="{77D5AC10-0D9C-4886-8E07-7EFA76845638}" type="presOf" srcId="{9D4B1CA8-AD9D-4355-B0B5-743D6FCF6C47}" destId="{C39BC22B-29B8-456C-AE65-120B3B863C4F}" srcOrd="0" destOrd="0" presId="urn:microsoft.com/office/officeart/2008/layout/LinedList"/>
    <dgm:cxn modelId="{7527EB70-EAEC-43DB-AA8E-68435127657C}" srcId="{2E4E6A7F-6765-41C1-AE5F-8F5514E31F2C}" destId="{69C138D8-28E6-4F8E-BB72-A39D25A88E24}" srcOrd="3" destOrd="0" parTransId="{99E9A501-2A15-45E8-BD8C-9DDD47C5F033}" sibTransId="{9570D1C5-EA37-443F-B6C8-70F57C0411F1}"/>
    <dgm:cxn modelId="{18B48574-759E-4A29-A3DA-621BC833E3F9}" srcId="{2E4E6A7F-6765-41C1-AE5F-8F5514E31F2C}" destId="{9D4B1CA8-AD9D-4355-B0B5-743D6FCF6C47}" srcOrd="2" destOrd="0" parTransId="{C847E12A-32C8-4C48-AFDB-A125568C86BB}" sibTransId="{98520B82-A9F9-4F64-B211-9870FDCEE0C6}"/>
    <dgm:cxn modelId="{15610E83-56CF-4AF8-8EB3-C5AA43152F38}" type="presOf" srcId="{69C138D8-28E6-4F8E-BB72-A39D25A88E24}" destId="{63E62C32-656A-4262-ABB1-C281E0D4BCA3}" srcOrd="0" destOrd="0" presId="urn:microsoft.com/office/officeart/2008/layout/LinedList"/>
    <dgm:cxn modelId="{8F673DBD-D170-483B-B0E1-D1AFB31B3AA1}" srcId="{2E4E6A7F-6765-41C1-AE5F-8F5514E31F2C}" destId="{5B0B6522-F50A-40F6-8753-5555FBBF0A52}" srcOrd="0" destOrd="0" parTransId="{50E36AC9-AA8E-4915-A550-E7A1A81AC05E}" sibTransId="{378D310B-5C80-4969-B1F6-937999EA7F5A}"/>
    <dgm:cxn modelId="{5C8158BD-4727-4C34-9EAA-A3DFFC5D7D36}" type="presOf" srcId="{11150D2B-809A-488D-9821-422F5A7F6473}" destId="{2FF45889-2EC2-4AFA-B90E-06CA192BC5A9}" srcOrd="0" destOrd="0" presId="urn:microsoft.com/office/officeart/2008/layout/LinedList"/>
    <dgm:cxn modelId="{04C8DADC-AF02-4B69-91D6-429030F6B7B2}" type="presOf" srcId="{2E4E6A7F-6765-41C1-AE5F-8F5514E31F2C}" destId="{A01A56D4-0547-49A9-B87A-70EA4BBA9F2C}" srcOrd="0" destOrd="0" presId="urn:microsoft.com/office/officeart/2008/layout/LinedList"/>
    <dgm:cxn modelId="{874CC2E0-7832-4961-9AF2-0E7A151A6CE9}" srcId="{2E4E6A7F-6765-41C1-AE5F-8F5514E31F2C}" destId="{11150D2B-809A-488D-9821-422F5A7F6473}" srcOrd="4" destOrd="0" parTransId="{382CD778-C990-48E1-8FCE-96A409EE1ACF}" sibTransId="{7D8A9CFA-1B93-4673-8D84-2488E6126D03}"/>
    <dgm:cxn modelId="{F4BD08F2-FAB8-4754-97DA-FE0F6A81A20F}" type="presOf" srcId="{C14367EF-A561-409E-8BE5-2C35C77CCB0F}" destId="{84BFED10-B9F1-4D60-BD30-1491DBCC2A36}" srcOrd="0" destOrd="0" presId="urn:microsoft.com/office/officeart/2008/layout/LinedList"/>
    <dgm:cxn modelId="{0141B3F3-1692-4FD2-84D6-EED963987F90}" srcId="{2E4E6A7F-6765-41C1-AE5F-8F5514E31F2C}" destId="{C14367EF-A561-409E-8BE5-2C35C77CCB0F}" srcOrd="1" destOrd="0" parTransId="{E911F27C-3C9D-4A33-A295-7D888490D2CF}" sibTransId="{144CF7C5-ECF2-412A-9221-D38CC16B1AE6}"/>
    <dgm:cxn modelId="{A9021DFE-627E-4E08-8A40-22EFB9CDAC68}" type="presOf" srcId="{5B0B6522-F50A-40F6-8753-5555FBBF0A52}" destId="{BBC2A57B-4B6B-42A8-B603-91173525018D}" srcOrd="0" destOrd="0" presId="urn:microsoft.com/office/officeart/2008/layout/LinedList"/>
    <dgm:cxn modelId="{B849C13F-A2B0-4B9B-AF28-D085807967BF}" type="presParOf" srcId="{A01A56D4-0547-49A9-B87A-70EA4BBA9F2C}" destId="{148ED29A-48D0-4515-A5DC-AAD2AEE80A0B}" srcOrd="0" destOrd="0" presId="urn:microsoft.com/office/officeart/2008/layout/LinedList"/>
    <dgm:cxn modelId="{6B26B66E-987E-4865-A883-4C798BB1BD0B}" type="presParOf" srcId="{A01A56D4-0547-49A9-B87A-70EA4BBA9F2C}" destId="{80D029C7-44B8-4626-A9E4-BE3E53757531}" srcOrd="1" destOrd="0" presId="urn:microsoft.com/office/officeart/2008/layout/LinedList"/>
    <dgm:cxn modelId="{D9FD79A8-BA96-4419-8AC4-C64E7EC320B4}" type="presParOf" srcId="{80D029C7-44B8-4626-A9E4-BE3E53757531}" destId="{BBC2A57B-4B6B-42A8-B603-91173525018D}" srcOrd="0" destOrd="0" presId="urn:microsoft.com/office/officeart/2008/layout/LinedList"/>
    <dgm:cxn modelId="{5EE1514D-B1B9-4AFF-B178-D22AA59F6E5E}" type="presParOf" srcId="{80D029C7-44B8-4626-A9E4-BE3E53757531}" destId="{77E2A51B-96DF-4792-9116-ECD27EFF542E}" srcOrd="1" destOrd="0" presId="urn:microsoft.com/office/officeart/2008/layout/LinedList"/>
    <dgm:cxn modelId="{EAA8CB7E-A02F-4B41-A9B4-5BADAC5F6D81}" type="presParOf" srcId="{A01A56D4-0547-49A9-B87A-70EA4BBA9F2C}" destId="{0F891DC7-16E5-4D84-8DD4-7E0856BD54E7}" srcOrd="2" destOrd="0" presId="urn:microsoft.com/office/officeart/2008/layout/LinedList"/>
    <dgm:cxn modelId="{7321FFEB-6155-463B-8832-019C3EE61992}" type="presParOf" srcId="{A01A56D4-0547-49A9-B87A-70EA4BBA9F2C}" destId="{CD21EEE2-75BD-4E9B-8D99-BEB42B7F61D5}" srcOrd="3" destOrd="0" presId="urn:microsoft.com/office/officeart/2008/layout/LinedList"/>
    <dgm:cxn modelId="{8A2DFAEA-E7B1-41B6-80FA-BE1D066FAE45}" type="presParOf" srcId="{CD21EEE2-75BD-4E9B-8D99-BEB42B7F61D5}" destId="{84BFED10-B9F1-4D60-BD30-1491DBCC2A36}" srcOrd="0" destOrd="0" presId="urn:microsoft.com/office/officeart/2008/layout/LinedList"/>
    <dgm:cxn modelId="{1569B94A-4856-41CF-91E1-BDCFD8C4E08C}" type="presParOf" srcId="{CD21EEE2-75BD-4E9B-8D99-BEB42B7F61D5}" destId="{81F0F8FE-B0D3-4F6D-A36B-77DC2E8F5F26}" srcOrd="1" destOrd="0" presId="urn:microsoft.com/office/officeart/2008/layout/LinedList"/>
    <dgm:cxn modelId="{AD112E28-F799-4279-8FA8-52D0E0EC1A57}" type="presParOf" srcId="{A01A56D4-0547-49A9-B87A-70EA4BBA9F2C}" destId="{ACECB1C5-256D-4807-B1F4-56DA56F7CE2C}" srcOrd="4" destOrd="0" presId="urn:microsoft.com/office/officeart/2008/layout/LinedList"/>
    <dgm:cxn modelId="{FC9163C2-139B-45BF-9505-9A7DE3C1F835}" type="presParOf" srcId="{A01A56D4-0547-49A9-B87A-70EA4BBA9F2C}" destId="{7A67F8A1-204B-4C7D-83DE-8EA5177A802D}" srcOrd="5" destOrd="0" presId="urn:microsoft.com/office/officeart/2008/layout/LinedList"/>
    <dgm:cxn modelId="{59CA33EB-E768-46C2-AA6A-A2F403978590}" type="presParOf" srcId="{7A67F8A1-204B-4C7D-83DE-8EA5177A802D}" destId="{C39BC22B-29B8-456C-AE65-120B3B863C4F}" srcOrd="0" destOrd="0" presId="urn:microsoft.com/office/officeart/2008/layout/LinedList"/>
    <dgm:cxn modelId="{DAA9BACD-CD89-4011-B39D-8E1884B9390D}" type="presParOf" srcId="{7A67F8A1-204B-4C7D-83DE-8EA5177A802D}" destId="{394A45C2-89A9-4A68-BA38-0714E5046518}" srcOrd="1" destOrd="0" presId="urn:microsoft.com/office/officeart/2008/layout/LinedList"/>
    <dgm:cxn modelId="{0658695B-2A37-404D-A851-D2C4F26E35B7}" type="presParOf" srcId="{A01A56D4-0547-49A9-B87A-70EA4BBA9F2C}" destId="{2A7A5F51-16D3-47C2-83D5-B2A0C679CF39}" srcOrd="6" destOrd="0" presId="urn:microsoft.com/office/officeart/2008/layout/LinedList"/>
    <dgm:cxn modelId="{8AE2FCDE-DA24-4BF8-B08C-67682FB89967}" type="presParOf" srcId="{A01A56D4-0547-49A9-B87A-70EA4BBA9F2C}" destId="{D9D1CC8F-67E2-426C-8636-E5B46E043EE4}" srcOrd="7" destOrd="0" presId="urn:microsoft.com/office/officeart/2008/layout/LinedList"/>
    <dgm:cxn modelId="{33544FE3-D8B0-4AEE-8A67-DFB91F765852}" type="presParOf" srcId="{D9D1CC8F-67E2-426C-8636-E5B46E043EE4}" destId="{63E62C32-656A-4262-ABB1-C281E0D4BCA3}" srcOrd="0" destOrd="0" presId="urn:microsoft.com/office/officeart/2008/layout/LinedList"/>
    <dgm:cxn modelId="{F31D311A-F048-4A11-BB59-52FFC24E02A5}" type="presParOf" srcId="{D9D1CC8F-67E2-426C-8636-E5B46E043EE4}" destId="{028BB64C-91AC-4BBA-84B8-91E9AE6CA31B}" srcOrd="1" destOrd="0" presId="urn:microsoft.com/office/officeart/2008/layout/LinedList"/>
    <dgm:cxn modelId="{E25AE9AC-5E94-4C8B-8990-865E44A6926B}" type="presParOf" srcId="{A01A56D4-0547-49A9-B87A-70EA4BBA9F2C}" destId="{B5842CEE-119A-41CE-A31A-7A0F29773127}" srcOrd="8" destOrd="0" presId="urn:microsoft.com/office/officeart/2008/layout/LinedList"/>
    <dgm:cxn modelId="{1037BFE3-887C-422F-8050-F5A3C7BFC222}" type="presParOf" srcId="{A01A56D4-0547-49A9-B87A-70EA4BBA9F2C}" destId="{8E2E4079-7A2A-493D-8A3B-E9EBC5817E14}" srcOrd="9" destOrd="0" presId="urn:microsoft.com/office/officeart/2008/layout/LinedList"/>
    <dgm:cxn modelId="{6B71EA87-AE4A-4888-982F-BE900BA6F904}" type="presParOf" srcId="{8E2E4079-7A2A-493D-8A3B-E9EBC5817E14}" destId="{2FF45889-2EC2-4AFA-B90E-06CA192BC5A9}" srcOrd="0" destOrd="0" presId="urn:microsoft.com/office/officeart/2008/layout/LinedList"/>
    <dgm:cxn modelId="{E5A9F7DC-1900-491A-81A5-F10EA0917A4B}" type="presParOf" srcId="{8E2E4079-7A2A-493D-8A3B-E9EBC5817E14}" destId="{281A2849-F798-447E-B3C6-9B62668CFC7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58B3BE-90E6-4AC7-BE51-83A78BD11AD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586BB7D-C592-4698-BCC6-1AABCE3AE84C}">
      <dgm:prSet/>
      <dgm:spPr/>
      <dgm:t>
        <a:bodyPr/>
        <a:lstStyle/>
        <a:p>
          <a:r>
            <a:rPr lang="sk-SK"/>
            <a:t>homo politicus  →  homo psychologicus  </a:t>
          </a:r>
          <a:endParaRPr lang="en-US"/>
        </a:p>
      </dgm:t>
    </dgm:pt>
    <dgm:pt modelId="{5111E539-8B2F-4336-B2C4-D050AD7347F0}" type="parTrans" cxnId="{D8ABB127-B104-4E9F-93BC-C60F4EA347F4}">
      <dgm:prSet/>
      <dgm:spPr/>
      <dgm:t>
        <a:bodyPr/>
        <a:lstStyle/>
        <a:p>
          <a:endParaRPr lang="en-US"/>
        </a:p>
      </dgm:t>
    </dgm:pt>
    <dgm:pt modelId="{84E48A98-6C84-486F-9FEA-58DDFE3285F8}" type="sibTrans" cxnId="{D8ABB127-B104-4E9F-93BC-C60F4EA347F4}">
      <dgm:prSet/>
      <dgm:spPr/>
      <dgm:t>
        <a:bodyPr/>
        <a:lstStyle/>
        <a:p>
          <a:endParaRPr lang="en-US"/>
        </a:p>
      </dgm:t>
    </dgm:pt>
    <dgm:pt modelId="{ECE5862A-D5E3-466A-B30C-FA3D27779299}">
      <dgm:prSet/>
      <dgm:spPr/>
      <dgm:t>
        <a:bodyPr/>
        <a:lstStyle/>
        <a:p>
          <a:r>
            <a:rPr lang="sk-SK"/>
            <a:t>Všimli ste si? „</a:t>
          </a:r>
          <a:r>
            <a:rPr lang="sk-SK" i="1"/>
            <a:t>Political solutions don´t work.“</a:t>
          </a:r>
          <a:endParaRPr lang="en-US"/>
        </a:p>
      </dgm:t>
    </dgm:pt>
    <dgm:pt modelId="{687912AB-BAF6-4B44-8338-A9FDB668E7E5}" type="parTrans" cxnId="{4BE30EC5-9697-4125-9283-8BF224C5823F}">
      <dgm:prSet/>
      <dgm:spPr/>
      <dgm:t>
        <a:bodyPr/>
        <a:lstStyle/>
        <a:p>
          <a:endParaRPr lang="en-US"/>
        </a:p>
      </dgm:t>
    </dgm:pt>
    <dgm:pt modelId="{46F4E518-94D1-4BA5-9D07-99F3D90B34D2}" type="sibTrans" cxnId="{4BE30EC5-9697-4125-9283-8BF224C5823F}">
      <dgm:prSet/>
      <dgm:spPr/>
      <dgm:t>
        <a:bodyPr/>
        <a:lstStyle/>
        <a:p>
          <a:endParaRPr lang="en-US"/>
        </a:p>
      </dgm:t>
    </dgm:pt>
    <dgm:pt modelId="{F903714C-3ED4-400B-8A26-E09044290CF4}">
      <dgm:prSet/>
      <dgm:spPr/>
      <dgm:t>
        <a:bodyPr/>
        <a:lstStyle/>
        <a:p>
          <a:r>
            <a:rPr lang="sk-SK"/>
            <a:t>Personalizácia</a:t>
          </a:r>
          <a:endParaRPr lang="en-US"/>
        </a:p>
      </dgm:t>
    </dgm:pt>
    <dgm:pt modelId="{5AC23AD6-D038-4DD2-B6CE-0325B3192C7B}" type="parTrans" cxnId="{E469DA6F-1293-4C73-A2CD-38E3D4AF8879}">
      <dgm:prSet/>
      <dgm:spPr/>
      <dgm:t>
        <a:bodyPr/>
        <a:lstStyle/>
        <a:p>
          <a:endParaRPr lang="en-US"/>
        </a:p>
      </dgm:t>
    </dgm:pt>
    <dgm:pt modelId="{5A0A45E9-BDCB-4938-8B8A-0F1590335E59}" type="sibTrans" cxnId="{E469DA6F-1293-4C73-A2CD-38E3D4AF8879}">
      <dgm:prSet/>
      <dgm:spPr/>
      <dgm:t>
        <a:bodyPr/>
        <a:lstStyle/>
        <a:p>
          <a:endParaRPr lang="en-US"/>
        </a:p>
      </dgm:t>
    </dgm:pt>
    <dgm:pt modelId="{16D1A69E-C9C4-48B1-8B0E-D12D33BBE0E0}">
      <dgm:prSet/>
      <dgm:spPr/>
      <dgm:t>
        <a:bodyPr/>
        <a:lstStyle/>
        <a:p>
          <a:r>
            <a:rPr lang="sk-SK"/>
            <a:t>Narcizmus</a:t>
          </a:r>
          <a:endParaRPr lang="en-US"/>
        </a:p>
      </dgm:t>
    </dgm:pt>
    <dgm:pt modelId="{743294D4-6C1F-4DDB-989C-E25A05651881}" type="parTrans" cxnId="{D8ED7E9D-9455-49AF-BE37-CC15E358977C}">
      <dgm:prSet/>
      <dgm:spPr/>
      <dgm:t>
        <a:bodyPr/>
        <a:lstStyle/>
        <a:p>
          <a:endParaRPr lang="en-US"/>
        </a:p>
      </dgm:t>
    </dgm:pt>
    <dgm:pt modelId="{70099334-D2DE-4547-90BF-64A813E163FD}" type="sibTrans" cxnId="{D8ED7E9D-9455-49AF-BE37-CC15E358977C}">
      <dgm:prSet/>
      <dgm:spPr/>
      <dgm:t>
        <a:bodyPr/>
        <a:lstStyle/>
        <a:p>
          <a:endParaRPr lang="en-US"/>
        </a:p>
      </dgm:t>
    </dgm:pt>
    <dgm:pt modelId="{73AB43AC-B95D-46F8-B2D7-F83BDA371A8A}">
      <dgm:prSet/>
      <dgm:spPr/>
      <dgm:t>
        <a:bodyPr/>
        <a:lstStyle/>
        <a:p>
          <a:r>
            <a:rPr lang="sk-SK"/>
            <a:t>Prázdnota</a:t>
          </a:r>
          <a:endParaRPr lang="en-US"/>
        </a:p>
      </dgm:t>
    </dgm:pt>
    <dgm:pt modelId="{1F55FE5F-221C-4992-970D-595F34B3A21E}" type="parTrans" cxnId="{7219A200-9F4E-4947-8909-15F1E0363D89}">
      <dgm:prSet/>
      <dgm:spPr/>
      <dgm:t>
        <a:bodyPr/>
        <a:lstStyle/>
        <a:p>
          <a:endParaRPr lang="en-US"/>
        </a:p>
      </dgm:t>
    </dgm:pt>
    <dgm:pt modelId="{3E07757A-7A82-41BF-8E7F-FA2FD34750F8}" type="sibTrans" cxnId="{7219A200-9F4E-4947-8909-15F1E0363D89}">
      <dgm:prSet/>
      <dgm:spPr/>
      <dgm:t>
        <a:bodyPr/>
        <a:lstStyle/>
        <a:p>
          <a:endParaRPr lang="en-US"/>
        </a:p>
      </dgm:t>
    </dgm:pt>
    <dgm:pt modelId="{DC06A982-4908-4C3A-A48B-601178FB9A50}">
      <dgm:prSet/>
      <dgm:spPr/>
      <dgm:t>
        <a:bodyPr/>
        <a:lstStyle/>
        <a:p>
          <a:r>
            <a:rPr lang="sk-SK"/>
            <a:t>Ľahostajnosť a apatia</a:t>
          </a:r>
          <a:endParaRPr lang="en-US"/>
        </a:p>
      </dgm:t>
    </dgm:pt>
    <dgm:pt modelId="{0D33B290-99ED-4371-8BC8-4708FC04A3E5}" type="parTrans" cxnId="{05D50E38-4BE8-4B60-9C82-EDCEA579A845}">
      <dgm:prSet/>
      <dgm:spPr/>
      <dgm:t>
        <a:bodyPr/>
        <a:lstStyle/>
        <a:p>
          <a:endParaRPr lang="en-US"/>
        </a:p>
      </dgm:t>
    </dgm:pt>
    <dgm:pt modelId="{51D0CCF5-DC35-463C-9A80-EA46BDF2D755}" type="sibTrans" cxnId="{05D50E38-4BE8-4B60-9C82-EDCEA579A845}">
      <dgm:prSet/>
      <dgm:spPr/>
      <dgm:t>
        <a:bodyPr/>
        <a:lstStyle/>
        <a:p>
          <a:endParaRPr lang="en-US"/>
        </a:p>
      </dgm:t>
    </dgm:pt>
    <dgm:pt modelId="{5AE598A6-FF18-41C5-B3A9-C233641D00C0}" type="pres">
      <dgm:prSet presAssocID="{A558B3BE-90E6-4AC7-BE51-83A78BD11ADE}" presName="diagram" presStyleCnt="0">
        <dgm:presLayoutVars>
          <dgm:dir/>
          <dgm:resizeHandles val="exact"/>
        </dgm:presLayoutVars>
      </dgm:prSet>
      <dgm:spPr/>
    </dgm:pt>
    <dgm:pt modelId="{30FC9719-1F10-49E9-B83A-BD1E6D0B251C}" type="pres">
      <dgm:prSet presAssocID="{5586BB7D-C592-4698-BCC6-1AABCE3AE84C}" presName="node" presStyleLbl="node1" presStyleIdx="0" presStyleCnt="6">
        <dgm:presLayoutVars>
          <dgm:bulletEnabled val="1"/>
        </dgm:presLayoutVars>
      </dgm:prSet>
      <dgm:spPr/>
    </dgm:pt>
    <dgm:pt modelId="{E2399876-E36E-49CD-BAF2-8AD8173DC854}" type="pres">
      <dgm:prSet presAssocID="{84E48A98-6C84-486F-9FEA-58DDFE3285F8}" presName="sibTrans" presStyleCnt="0"/>
      <dgm:spPr/>
    </dgm:pt>
    <dgm:pt modelId="{5CFB940F-D748-40DC-AD83-BFE0B1D674E6}" type="pres">
      <dgm:prSet presAssocID="{ECE5862A-D5E3-466A-B30C-FA3D27779299}" presName="node" presStyleLbl="node1" presStyleIdx="1" presStyleCnt="6">
        <dgm:presLayoutVars>
          <dgm:bulletEnabled val="1"/>
        </dgm:presLayoutVars>
      </dgm:prSet>
      <dgm:spPr/>
    </dgm:pt>
    <dgm:pt modelId="{8B5F4FE9-A8AC-4ADC-89F1-F8A121560A38}" type="pres">
      <dgm:prSet presAssocID="{46F4E518-94D1-4BA5-9D07-99F3D90B34D2}" presName="sibTrans" presStyleCnt="0"/>
      <dgm:spPr/>
    </dgm:pt>
    <dgm:pt modelId="{061112E2-8365-4B0A-A635-1ABAA733247B}" type="pres">
      <dgm:prSet presAssocID="{F903714C-3ED4-400B-8A26-E09044290CF4}" presName="node" presStyleLbl="node1" presStyleIdx="2" presStyleCnt="6">
        <dgm:presLayoutVars>
          <dgm:bulletEnabled val="1"/>
        </dgm:presLayoutVars>
      </dgm:prSet>
      <dgm:spPr/>
    </dgm:pt>
    <dgm:pt modelId="{5AF2A0AF-EEF1-47F4-B622-0345BE933DC5}" type="pres">
      <dgm:prSet presAssocID="{5A0A45E9-BDCB-4938-8B8A-0F1590335E59}" presName="sibTrans" presStyleCnt="0"/>
      <dgm:spPr/>
    </dgm:pt>
    <dgm:pt modelId="{B9874156-E1E6-4E10-905F-71D3B6BFB77E}" type="pres">
      <dgm:prSet presAssocID="{16D1A69E-C9C4-48B1-8B0E-D12D33BBE0E0}" presName="node" presStyleLbl="node1" presStyleIdx="3" presStyleCnt="6">
        <dgm:presLayoutVars>
          <dgm:bulletEnabled val="1"/>
        </dgm:presLayoutVars>
      </dgm:prSet>
      <dgm:spPr/>
    </dgm:pt>
    <dgm:pt modelId="{24EEA9F4-CA04-4B7C-B27E-758E7536B535}" type="pres">
      <dgm:prSet presAssocID="{70099334-D2DE-4547-90BF-64A813E163FD}" presName="sibTrans" presStyleCnt="0"/>
      <dgm:spPr/>
    </dgm:pt>
    <dgm:pt modelId="{D0754415-0883-45A2-AB47-59E553DCD372}" type="pres">
      <dgm:prSet presAssocID="{73AB43AC-B95D-46F8-B2D7-F83BDA371A8A}" presName="node" presStyleLbl="node1" presStyleIdx="4" presStyleCnt="6">
        <dgm:presLayoutVars>
          <dgm:bulletEnabled val="1"/>
        </dgm:presLayoutVars>
      </dgm:prSet>
      <dgm:spPr/>
    </dgm:pt>
    <dgm:pt modelId="{90F8DC13-C8ED-468C-86F7-D17706DA09AE}" type="pres">
      <dgm:prSet presAssocID="{3E07757A-7A82-41BF-8E7F-FA2FD34750F8}" presName="sibTrans" presStyleCnt="0"/>
      <dgm:spPr/>
    </dgm:pt>
    <dgm:pt modelId="{B00569EF-EA03-4D2B-B7FA-746975B533EF}" type="pres">
      <dgm:prSet presAssocID="{DC06A982-4908-4C3A-A48B-601178FB9A50}" presName="node" presStyleLbl="node1" presStyleIdx="5" presStyleCnt="6">
        <dgm:presLayoutVars>
          <dgm:bulletEnabled val="1"/>
        </dgm:presLayoutVars>
      </dgm:prSet>
      <dgm:spPr/>
    </dgm:pt>
  </dgm:ptLst>
  <dgm:cxnLst>
    <dgm:cxn modelId="{7219A200-9F4E-4947-8909-15F1E0363D89}" srcId="{A558B3BE-90E6-4AC7-BE51-83A78BD11ADE}" destId="{73AB43AC-B95D-46F8-B2D7-F83BDA371A8A}" srcOrd="4" destOrd="0" parTransId="{1F55FE5F-221C-4992-970D-595F34B3A21E}" sibTransId="{3E07757A-7A82-41BF-8E7F-FA2FD34750F8}"/>
    <dgm:cxn modelId="{8ADC7905-3063-4624-8A49-7090A4834788}" type="presOf" srcId="{A558B3BE-90E6-4AC7-BE51-83A78BD11ADE}" destId="{5AE598A6-FF18-41C5-B3A9-C233641D00C0}" srcOrd="0" destOrd="0" presId="urn:microsoft.com/office/officeart/2005/8/layout/default"/>
    <dgm:cxn modelId="{3F93CC07-5406-403E-A2B0-E7DE94AC945D}" type="presOf" srcId="{73AB43AC-B95D-46F8-B2D7-F83BDA371A8A}" destId="{D0754415-0883-45A2-AB47-59E553DCD372}" srcOrd="0" destOrd="0" presId="urn:microsoft.com/office/officeart/2005/8/layout/default"/>
    <dgm:cxn modelId="{D8ABB127-B104-4E9F-93BC-C60F4EA347F4}" srcId="{A558B3BE-90E6-4AC7-BE51-83A78BD11ADE}" destId="{5586BB7D-C592-4698-BCC6-1AABCE3AE84C}" srcOrd="0" destOrd="0" parTransId="{5111E539-8B2F-4336-B2C4-D050AD7347F0}" sibTransId="{84E48A98-6C84-486F-9FEA-58DDFE3285F8}"/>
    <dgm:cxn modelId="{05D50E38-4BE8-4B60-9C82-EDCEA579A845}" srcId="{A558B3BE-90E6-4AC7-BE51-83A78BD11ADE}" destId="{DC06A982-4908-4C3A-A48B-601178FB9A50}" srcOrd="5" destOrd="0" parTransId="{0D33B290-99ED-4371-8BC8-4708FC04A3E5}" sibTransId="{51D0CCF5-DC35-463C-9A80-EA46BDF2D755}"/>
    <dgm:cxn modelId="{E469DA6F-1293-4C73-A2CD-38E3D4AF8879}" srcId="{A558B3BE-90E6-4AC7-BE51-83A78BD11ADE}" destId="{F903714C-3ED4-400B-8A26-E09044290CF4}" srcOrd="2" destOrd="0" parTransId="{5AC23AD6-D038-4DD2-B6CE-0325B3192C7B}" sibTransId="{5A0A45E9-BDCB-4938-8B8A-0F1590335E59}"/>
    <dgm:cxn modelId="{BA9D4E75-5C03-4E60-8CF7-58EBEDEF843B}" type="presOf" srcId="{5586BB7D-C592-4698-BCC6-1AABCE3AE84C}" destId="{30FC9719-1F10-49E9-B83A-BD1E6D0B251C}" srcOrd="0" destOrd="0" presId="urn:microsoft.com/office/officeart/2005/8/layout/default"/>
    <dgm:cxn modelId="{C41C6C56-1F1E-4BE8-88EF-1ECAC5FC0116}" type="presOf" srcId="{F903714C-3ED4-400B-8A26-E09044290CF4}" destId="{061112E2-8365-4B0A-A635-1ABAA733247B}" srcOrd="0" destOrd="0" presId="urn:microsoft.com/office/officeart/2005/8/layout/default"/>
    <dgm:cxn modelId="{D8ED7E9D-9455-49AF-BE37-CC15E358977C}" srcId="{A558B3BE-90E6-4AC7-BE51-83A78BD11ADE}" destId="{16D1A69E-C9C4-48B1-8B0E-D12D33BBE0E0}" srcOrd="3" destOrd="0" parTransId="{743294D4-6C1F-4DDB-989C-E25A05651881}" sibTransId="{70099334-D2DE-4547-90BF-64A813E163FD}"/>
    <dgm:cxn modelId="{6B67FABD-1F4D-4709-B2A2-D89392F10B98}" type="presOf" srcId="{ECE5862A-D5E3-466A-B30C-FA3D27779299}" destId="{5CFB940F-D748-40DC-AD83-BFE0B1D674E6}" srcOrd="0" destOrd="0" presId="urn:microsoft.com/office/officeart/2005/8/layout/default"/>
    <dgm:cxn modelId="{4BE30EC5-9697-4125-9283-8BF224C5823F}" srcId="{A558B3BE-90E6-4AC7-BE51-83A78BD11ADE}" destId="{ECE5862A-D5E3-466A-B30C-FA3D27779299}" srcOrd="1" destOrd="0" parTransId="{687912AB-BAF6-4B44-8338-A9FDB668E7E5}" sibTransId="{46F4E518-94D1-4BA5-9D07-99F3D90B34D2}"/>
    <dgm:cxn modelId="{FC5A48C9-0ED1-4863-8082-0AB7E948E470}" type="presOf" srcId="{16D1A69E-C9C4-48B1-8B0E-D12D33BBE0E0}" destId="{B9874156-E1E6-4E10-905F-71D3B6BFB77E}" srcOrd="0" destOrd="0" presId="urn:microsoft.com/office/officeart/2005/8/layout/default"/>
    <dgm:cxn modelId="{29BC45E1-4B29-4610-AA46-48EDBCD5CC50}" type="presOf" srcId="{DC06A982-4908-4C3A-A48B-601178FB9A50}" destId="{B00569EF-EA03-4D2B-B7FA-746975B533EF}" srcOrd="0" destOrd="0" presId="urn:microsoft.com/office/officeart/2005/8/layout/default"/>
    <dgm:cxn modelId="{804531D4-2323-4AA5-8FB7-EDF8CA2EE56A}" type="presParOf" srcId="{5AE598A6-FF18-41C5-B3A9-C233641D00C0}" destId="{30FC9719-1F10-49E9-B83A-BD1E6D0B251C}" srcOrd="0" destOrd="0" presId="urn:microsoft.com/office/officeart/2005/8/layout/default"/>
    <dgm:cxn modelId="{E9F3BDF9-85A5-4081-8283-88650337A8E4}" type="presParOf" srcId="{5AE598A6-FF18-41C5-B3A9-C233641D00C0}" destId="{E2399876-E36E-49CD-BAF2-8AD8173DC854}" srcOrd="1" destOrd="0" presId="urn:microsoft.com/office/officeart/2005/8/layout/default"/>
    <dgm:cxn modelId="{481F3EA6-19AE-4613-BCEF-A5960125D2A3}" type="presParOf" srcId="{5AE598A6-FF18-41C5-B3A9-C233641D00C0}" destId="{5CFB940F-D748-40DC-AD83-BFE0B1D674E6}" srcOrd="2" destOrd="0" presId="urn:microsoft.com/office/officeart/2005/8/layout/default"/>
    <dgm:cxn modelId="{FB948E35-167A-4D49-BF29-5D0C8CC869A5}" type="presParOf" srcId="{5AE598A6-FF18-41C5-B3A9-C233641D00C0}" destId="{8B5F4FE9-A8AC-4ADC-89F1-F8A121560A38}" srcOrd="3" destOrd="0" presId="urn:microsoft.com/office/officeart/2005/8/layout/default"/>
    <dgm:cxn modelId="{B74F64A8-71DB-49D7-A678-AD2EDF480E75}" type="presParOf" srcId="{5AE598A6-FF18-41C5-B3A9-C233641D00C0}" destId="{061112E2-8365-4B0A-A635-1ABAA733247B}" srcOrd="4" destOrd="0" presId="urn:microsoft.com/office/officeart/2005/8/layout/default"/>
    <dgm:cxn modelId="{BC569748-2106-4BF1-829E-AD0408CEB20A}" type="presParOf" srcId="{5AE598A6-FF18-41C5-B3A9-C233641D00C0}" destId="{5AF2A0AF-EEF1-47F4-B622-0345BE933DC5}" srcOrd="5" destOrd="0" presId="urn:microsoft.com/office/officeart/2005/8/layout/default"/>
    <dgm:cxn modelId="{3EAFA7D3-F977-4A6D-B3CE-B5666C8D3396}" type="presParOf" srcId="{5AE598A6-FF18-41C5-B3A9-C233641D00C0}" destId="{B9874156-E1E6-4E10-905F-71D3B6BFB77E}" srcOrd="6" destOrd="0" presId="urn:microsoft.com/office/officeart/2005/8/layout/default"/>
    <dgm:cxn modelId="{BEC888DE-38A3-4CD7-9D02-446A0EA570C3}" type="presParOf" srcId="{5AE598A6-FF18-41C5-B3A9-C233641D00C0}" destId="{24EEA9F4-CA04-4B7C-B27E-758E7536B535}" srcOrd="7" destOrd="0" presId="urn:microsoft.com/office/officeart/2005/8/layout/default"/>
    <dgm:cxn modelId="{D0880B7E-CF83-45C4-BC8B-C1B1AB7062F0}" type="presParOf" srcId="{5AE598A6-FF18-41C5-B3A9-C233641D00C0}" destId="{D0754415-0883-45A2-AB47-59E553DCD372}" srcOrd="8" destOrd="0" presId="urn:microsoft.com/office/officeart/2005/8/layout/default"/>
    <dgm:cxn modelId="{3147F33B-6577-44BF-B736-18B468BC35CD}" type="presParOf" srcId="{5AE598A6-FF18-41C5-B3A9-C233641D00C0}" destId="{90F8DC13-C8ED-468C-86F7-D17706DA09AE}" srcOrd="9" destOrd="0" presId="urn:microsoft.com/office/officeart/2005/8/layout/default"/>
    <dgm:cxn modelId="{98185AF7-9F0C-4E44-8896-9B51F2AA39B4}" type="presParOf" srcId="{5AE598A6-FF18-41C5-B3A9-C233641D00C0}" destId="{B00569EF-EA03-4D2B-B7FA-746975B533EF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8ED29A-48D0-4515-A5DC-AAD2AEE80A0B}">
      <dsp:nvSpPr>
        <dsp:cNvPr id="0" name=""/>
        <dsp:cNvSpPr/>
      </dsp:nvSpPr>
      <dsp:spPr>
        <a:xfrm>
          <a:off x="0" y="608"/>
          <a:ext cx="53284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C2A57B-4B6B-42A8-B603-91173525018D}">
      <dsp:nvSpPr>
        <dsp:cNvPr id="0" name=""/>
        <dsp:cNvSpPr/>
      </dsp:nvSpPr>
      <dsp:spPr>
        <a:xfrm>
          <a:off x="0" y="608"/>
          <a:ext cx="5328401" cy="997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700" kern="1200"/>
            <a:t>Štruktúry okolo nás – násilie a moc</a:t>
          </a:r>
          <a:endParaRPr lang="en-US" sz="2700" kern="1200"/>
        </a:p>
      </dsp:txBody>
      <dsp:txXfrm>
        <a:off x="0" y="608"/>
        <a:ext cx="5328401" cy="997532"/>
      </dsp:txXfrm>
    </dsp:sp>
    <dsp:sp modelId="{0F891DC7-16E5-4D84-8DD4-7E0856BD54E7}">
      <dsp:nvSpPr>
        <dsp:cNvPr id="0" name=""/>
        <dsp:cNvSpPr/>
      </dsp:nvSpPr>
      <dsp:spPr>
        <a:xfrm>
          <a:off x="0" y="998141"/>
          <a:ext cx="53284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BFED10-B9F1-4D60-BD30-1491DBCC2A36}">
      <dsp:nvSpPr>
        <dsp:cNvPr id="0" name=""/>
        <dsp:cNvSpPr/>
      </dsp:nvSpPr>
      <dsp:spPr>
        <a:xfrm>
          <a:off x="0" y="998141"/>
          <a:ext cx="5328401" cy="997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700" kern="1200" dirty="0"/>
            <a:t>Pohľad tradícií a náboženstiev na sexualitu? (</a:t>
          </a:r>
          <a:r>
            <a:rPr lang="sk-SK" sz="2700" kern="1200" dirty="0" err="1"/>
            <a:t>Dějiny</a:t>
          </a:r>
          <a:r>
            <a:rPr lang="sk-SK" sz="2700" kern="1200" dirty="0"/>
            <a:t> sexuality I., II., III.)</a:t>
          </a:r>
          <a:endParaRPr lang="en-US" sz="2700" kern="1200" dirty="0"/>
        </a:p>
      </dsp:txBody>
      <dsp:txXfrm>
        <a:off x="0" y="998141"/>
        <a:ext cx="5328401" cy="997532"/>
      </dsp:txXfrm>
    </dsp:sp>
    <dsp:sp modelId="{ACECB1C5-256D-4807-B1F4-56DA56F7CE2C}">
      <dsp:nvSpPr>
        <dsp:cNvPr id="0" name=""/>
        <dsp:cNvSpPr/>
      </dsp:nvSpPr>
      <dsp:spPr>
        <a:xfrm>
          <a:off x="0" y="1995673"/>
          <a:ext cx="53284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9BC22B-29B8-456C-AE65-120B3B863C4F}">
      <dsp:nvSpPr>
        <dsp:cNvPr id="0" name=""/>
        <dsp:cNvSpPr/>
      </dsp:nvSpPr>
      <dsp:spPr>
        <a:xfrm>
          <a:off x="0" y="1995673"/>
          <a:ext cx="5328401" cy="997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700" kern="1200"/>
            <a:t>Pocit viny – nástroj na ovládnutie ľudí</a:t>
          </a:r>
          <a:endParaRPr lang="en-US" sz="2700" kern="1200"/>
        </a:p>
      </dsp:txBody>
      <dsp:txXfrm>
        <a:off x="0" y="1995673"/>
        <a:ext cx="5328401" cy="997532"/>
      </dsp:txXfrm>
    </dsp:sp>
    <dsp:sp modelId="{2A7A5F51-16D3-47C2-83D5-B2A0C679CF39}">
      <dsp:nvSpPr>
        <dsp:cNvPr id="0" name=""/>
        <dsp:cNvSpPr/>
      </dsp:nvSpPr>
      <dsp:spPr>
        <a:xfrm>
          <a:off x="0" y="2993206"/>
          <a:ext cx="53284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E62C32-656A-4262-ABB1-C281E0D4BCA3}">
      <dsp:nvSpPr>
        <dsp:cNvPr id="0" name=""/>
        <dsp:cNvSpPr/>
      </dsp:nvSpPr>
      <dsp:spPr>
        <a:xfrm>
          <a:off x="0" y="2993206"/>
          <a:ext cx="5328401" cy="997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700" kern="1200" dirty="0"/>
            <a:t>Ideál krásy – ovládnutie ľudí?</a:t>
          </a:r>
          <a:endParaRPr lang="en-US" sz="2700" kern="1200" dirty="0"/>
        </a:p>
      </dsp:txBody>
      <dsp:txXfrm>
        <a:off x="0" y="2993206"/>
        <a:ext cx="5328401" cy="997532"/>
      </dsp:txXfrm>
    </dsp:sp>
    <dsp:sp modelId="{B5842CEE-119A-41CE-A31A-7A0F29773127}">
      <dsp:nvSpPr>
        <dsp:cNvPr id="0" name=""/>
        <dsp:cNvSpPr/>
      </dsp:nvSpPr>
      <dsp:spPr>
        <a:xfrm>
          <a:off x="0" y="3990738"/>
          <a:ext cx="53284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F45889-2EC2-4AFA-B90E-06CA192BC5A9}">
      <dsp:nvSpPr>
        <dsp:cNvPr id="0" name=""/>
        <dsp:cNvSpPr/>
      </dsp:nvSpPr>
      <dsp:spPr>
        <a:xfrm>
          <a:off x="0" y="3990738"/>
          <a:ext cx="5328401" cy="997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700" kern="1200"/>
            <a:t>Diktát módy?</a:t>
          </a:r>
          <a:endParaRPr lang="en-US" sz="2700" kern="1200"/>
        </a:p>
      </dsp:txBody>
      <dsp:txXfrm>
        <a:off x="0" y="3990738"/>
        <a:ext cx="5328401" cy="9975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FC9719-1F10-49E9-B83A-BD1E6D0B251C}">
      <dsp:nvSpPr>
        <dsp:cNvPr id="0" name=""/>
        <dsp:cNvSpPr/>
      </dsp:nvSpPr>
      <dsp:spPr>
        <a:xfrm>
          <a:off x="225581" y="1245"/>
          <a:ext cx="2768148" cy="16608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700" kern="1200"/>
            <a:t>homo politicus  →  homo psychologicus  </a:t>
          </a:r>
          <a:endParaRPr lang="en-US" sz="2700" kern="1200"/>
        </a:p>
      </dsp:txBody>
      <dsp:txXfrm>
        <a:off x="225581" y="1245"/>
        <a:ext cx="2768148" cy="1660889"/>
      </dsp:txXfrm>
    </dsp:sp>
    <dsp:sp modelId="{5CFB940F-D748-40DC-AD83-BFE0B1D674E6}">
      <dsp:nvSpPr>
        <dsp:cNvPr id="0" name=""/>
        <dsp:cNvSpPr/>
      </dsp:nvSpPr>
      <dsp:spPr>
        <a:xfrm>
          <a:off x="3270544" y="1245"/>
          <a:ext cx="2768148" cy="16608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700" kern="1200"/>
            <a:t>Všimli ste si? „</a:t>
          </a:r>
          <a:r>
            <a:rPr lang="sk-SK" sz="2700" i="1" kern="1200"/>
            <a:t>Political solutions don´t work.“</a:t>
          </a:r>
          <a:endParaRPr lang="en-US" sz="2700" kern="1200"/>
        </a:p>
      </dsp:txBody>
      <dsp:txXfrm>
        <a:off x="3270544" y="1245"/>
        <a:ext cx="2768148" cy="1660889"/>
      </dsp:txXfrm>
    </dsp:sp>
    <dsp:sp modelId="{061112E2-8365-4B0A-A635-1ABAA733247B}">
      <dsp:nvSpPr>
        <dsp:cNvPr id="0" name=""/>
        <dsp:cNvSpPr/>
      </dsp:nvSpPr>
      <dsp:spPr>
        <a:xfrm>
          <a:off x="225581" y="1938949"/>
          <a:ext cx="2768148" cy="16608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700" kern="1200"/>
            <a:t>Personalizácia</a:t>
          </a:r>
          <a:endParaRPr lang="en-US" sz="2700" kern="1200"/>
        </a:p>
      </dsp:txBody>
      <dsp:txXfrm>
        <a:off x="225581" y="1938949"/>
        <a:ext cx="2768148" cy="1660889"/>
      </dsp:txXfrm>
    </dsp:sp>
    <dsp:sp modelId="{B9874156-E1E6-4E10-905F-71D3B6BFB77E}">
      <dsp:nvSpPr>
        <dsp:cNvPr id="0" name=""/>
        <dsp:cNvSpPr/>
      </dsp:nvSpPr>
      <dsp:spPr>
        <a:xfrm>
          <a:off x="3270544" y="1938949"/>
          <a:ext cx="2768148" cy="16608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700" kern="1200"/>
            <a:t>Narcizmus</a:t>
          </a:r>
          <a:endParaRPr lang="en-US" sz="2700" kern="1200"/>
        </a:p>
      </dsp:txBody>
      <dsp:txXfrm>
        <a:off x="3270544" y="1938949"/>
        <a:ext cx="2768148" cy="1660889"/>
      </dsp:txXfrm>
    </dsp:sp>
    <dsp:sp modelId="{D0754415-0883-45A2-AB47-59E553DCD372}">
      <dsp:nvSpPr>
        <dsp:cNvPr id="0" name=""/>
        <dsp:cNvSpPr/>
      </dsp:nvSpPr>
      <dsp:spPr>
        <a:xfrm>
          <a:off x="225581" y="3876653"/>
          <a:ext cx="2768148" cy="16608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700" kern="1200"/>
            <a:t>Prázdnota</a:t>
          </a:r>
          <a:endParaRPr lang="en-US" sz="2700" kern="1200"/>
        </a:p>
      </dsp:txBody>
      <dsp:txXfrm>
        <a:off x="225581" y="3876653"/>
        <a:ext cx="2768148" cy="1660889"/>
      </dsp:txXfrm>
    </dsp:sp>
    <dsp:sp modelId="{B00569EF-EA03-4D2B-B7FA-746975B533EF}">
      <dsp:nvSpPr>
        <dsp:cNvPr id="0" name=""/>
        <dsp:cNvSpPr/>
      </dsp:nvSpPr>
      <dsp:spPr>
        <a:xfrm>
          <a:off x="3270544" y="3876653"/>
          <a:ext cx="2768148" cy="16608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700" kern="1200"/>
            <a:t>Ľahostajnosť a apatia</a:t>
          </a:r>
          <a:endParaRPr lang="en-US" sz="2700" kern="1200"/>
        </a:p>
      </dsp:txBody>
      <dsp:txXfrm>
        <a:off x="3270544" y="3876653"/>
        <a:ext cx="2768148" cy="16608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4639937" cy="377736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r>
              <a:rPr lang="en-GB" sz="14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Les</a:t>
            </a:r>
            <a:r>
              <a:rPr lang="sk-SK" sz="14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ňák</a:t>
            </a:r>
            <a:r>
              <a:rPr lang="sk-SK" sz="14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: Etika v dobe postmoderny</a:t>
            </a:r>
          </a:p>
        </p:txBody>
      </p:sp>
      <p:sp>
        <p:nvSpPr>
          <p:cNvPr id="3" name="Zástupný symbol pro datum 2"/>
          <p:cNvSpPr txBox="1">
            <a:spLocks noGrp="1"/>
          </p:cNvSpPr>
          <p:nvPr>
            <p:ph type="dt" sz="quarter" idx="1"/>
          </p:nvPr>
        </p:nvSpPr>
        <p:spPr>
          <a:xfrm>
            <a:off x="6051826" y="0"/>
            <a:ext cx="4639937" cy="377736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A79AE8B1-888C-4DC8-A1C1-1A29DDD88C20}" type="datetimeFigureOut">
              <a:t>04.12.2024</a:t>
            </a:fld>
            <a:endParaRPr lang="sk-SK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Zástupný symbol pro zápatí 3"/>
          <p:cNvSpPr txBox="1">
            <a:spLocks noGrp="1"/>
          </p:cNvSpPr>
          <p:nvPr>
            <p:ph type="ftr" sz="quarter" idx="2"/>
          </p:nvPr>
        </p:nvSpPr>
        <p:spPr>
          <a:xfrm>
            <a:off x="0" y="7181817"/>
            <a:ext cx="4639937" cy="377736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sk-SK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Zástupný symbol pro číslo snímku 4"/>
          <p:cNvSpPr txBox="1">
            <a:spLocks noGrp="1"/>
          </p:cNvSpPr>
          <p:nvPr>
            <p:ph type="sldNum" sz="quarter" idx="3"/>
          </p:nvPr>
        </p:nvSpPr>
        <p:spPr>
          <a:xfrm>
            <a:off x="6051826" y="7181817"/>
            <a:ext cx="4639937" cy="377736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718E12AE-345D-4C55-AE69-1D3F4D657E50}" type="slidenum">
              <a:t>‹#›</a:t>
            </a:fld>
            <a:endParaRPr lang="sk-SK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0261867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 idx="2"/>
          </p:nvPr>
        </p:nvSpPr>
        <p:spPr>
          <a:xfrm>
            <a:off x="3455988" y="574675"/>
            <a:ext cx="3778250" cy="283368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3"/>
          </p:nvPr>
        </p:nvSpPr>
        <p:spPr>
          <a:xfrm>
            <a:off x="1069227" y="3590781"/>
            <a:ext cx="8553309" cy="340165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sk-SK"/>
          </a:p>
        </p:txBody>
      </p:sp>
      <p:sp>
        <p:nvSpPr>
          <p:cNvPr id="4" name="Zástupný symbol pro záhlaví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4639937" cy="37773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sk-SK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sk-SK"/>
          </a:p>
        </p:txBody>
      </p:sp>
      <p:sp>
        <p:nvSpPr>
          <p:cNvPr id="5" name="Zástupný symbol pro datum 4"/>
          <p:cNvSpPr txBox="1">
            <a:spLocks noGrp="1"/>
          </p:cNvSpPr>
          <p:nvPr>
            <p:ph type="dt" idx="1"/>
          </p:nvPr>
        </p:nvSpPr>
        <p:spPr>
          <a:xfrm>
            <a:off x="6051826" y="0"/>
            <a:ext cx="4639937" cy="37773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sk-SK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E6B983D2-2AF6-4FE5-A54B-2B3423FCC95D}" type="datetimeFigureOut">
              <a:t>04.12.2024</a:t>
            </a:fld>
            <a:endParaRPr lang="sk-SK"/>
          </a:p>
        </p:txBody>
      </p:sp>
      <p:sp>
        <p:nvSpPr>
          <p:cNvPr id="6" name="Zástupný symbol pro zápatí 5"/>
          <p:cNvSpPr txBox="1">
            <a:spLocks noGrp="1"/>
          </p:cNvSpPr>
          <p:nvPr>
            <p:ph type="ftr" sz="quarter" idx="4"/>
          </p:nvPr>
        </p:nvSpPr>
        <p:spPr>
          <a:xfrm>
            <a:off x="0" y="7181817"/>
            <a:ext cx="4639937" cy="37773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sk-SK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sk-SK"/>
          </a:p>
        </p:txBody>
      </p:sp>
      <p:sp>
        <p:nvSpPr>
          <p:cNvPr id="7" name="Zástupný symbol pro číslo snímku 6"/>
          <p:cNvSpPr txBox="1">
            <a:spLocks noGrp="1"/>
          </p:cNvSpPr>
          <p:nvPr>
            <p:ph type="sldNum" sz="quarter" idx="5"/>
          </p:nvPr>
        </p:nvSpPr>
        <p:spPr>
          <a:xfrm>
            <a:off x="6051826" y="7181817"/>
            <a:ext cx="4639937" cy="37773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sk-SK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0668EB2E-56B5-4EA8-8A35-0B313993D754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21084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sk-SK" sz="20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455988" y="574675"/>
            <a:ext cx="3778250" cy="283368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069227" y="3590781"/>
            <a:ext cx="8553309" cy="3401913"/>
          </a:xfrm>
        </p:spPr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79331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455988" y="574675"/>
            <a:ext cx="3778250" cy="283368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069227" y="3590781"/>
            <a:ext cx="8553309" cy="3401913"/>
          </a:xfrm>
        </p:spPr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603821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455988" y="574675"/>
            <a:ext cx="3779837" cy="283368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068718" y="3590781"/>
            <a:ext cx="8552798" cy="3401659"/>
          </a:xfrm>
        </p:spPr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08390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455988" y="574675"/>
            <a:ext cx="3778250" cy="283368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509" cy="255"/>
          </a:xfrm>
        </p:spPr>
        <p:txBody>
          <a:bodyPr wrap="square" lIns="90000" tIns="45000" rIns="90000" bIns="45000" anchor="t"/>
          <a:lstStyle/>
          <a:p>
            <a:pPr lvl="0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17942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455988" y="574675"/>
            <a:ext cx="3778250" cy="283368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069227" y="3590781"/>
            <a:ext cx="8553309" cy="3401913"/>
          </a:xfrm>
        </p:spPr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266635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0668EB2E-56B5-4EA8-8A35-0B313993D754}" type="slidenum">
              <a:rPr lang="sk-SK" smtClean="0"/>
              <a:t>41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77294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455988" y="574675"/>
            <a:ext cx="3778250" cy="283368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509" cy="255"/>
          </a:xfrm>
        </p:spPr>
        <p:txBody>
          <a:bodyPr wrap="square" lIns="90000" tIns="45000" rIns="90000" bIns="45000" anchor="t"/>
          <a:lstStyle/>
          <a:p>
            <a:pPr lvl="0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4498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455988" y="574675"/>
            <a:ext cx="3779837" cy="283368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068718" y="3590781"/>
            <a:ext cx="8552798" cy="3401659"/>
          </a:xfrm>
        </p:spPr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36571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455988" y="574675"/>
            <a:ext cx="3778250" cy="283368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069227" y="3590781"/>
            <a:ext cx="8553309" cy="3401913"/>
          </a:xfrm>
        </p:spPr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82347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455988" y="574675"/>
            <a:ext cx="3779837" cy="283368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068718" y="3590781"/>
            <a:ext cx="8552798" cy="3401659"/>
          </a:xfrm>
        </p:spPr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65195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455988" y="574675"/>
            <a:ext cx="3779837" cy="283368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068718" y="3590781"/>
            <a:ext cx="8552798" cy="3401404"/>
          </a:xfrm>
        </p:spPr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5905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455988" y="574675"/>
            <a:ext cx="3778250" cy="283368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509" cy="255"/>
          </a:xfrm>
        </p:spPr>
        <p:txBody>
          <a:bodyPr wrap="square" lIns="90000" tIns="45000" rIns="90000" bIns="45000" anchor="t"/>
          <a:lstStyle/>
          <a:p>
            <a:pPr lvl="0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595380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455988" y="574675"/>
            <a:ext cx="3778250" cy="283368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509" cy="255"/>
          </a:xfrm>
        </p:spPr>
        <p:txBody>
          <a:bodyPr wrap="square" lIns="90000" tIns="45000" rIns="90000" bIns="45000" anchor="t"/>
          <a:lstStyle/>
          <a:p>
            <a:pPr lvl="0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797557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455988" y="574675"/>
            <a:ext cx="3778250" cy="283368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509" cy="255"/>
          </a:xfrm>
        </p:spPr>
        <p:txBody>
          <a:bodyPr wrap="square" lIns="90000" tIns="45000" rIns="90000" bIns="45000" anchor="t"/>
          <a:lstStyle/>
          <a:p>
            <a:pPr lvl="0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09409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0080625" cy="7559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991" y="849297"/>
            <a:ext cx="8915053" cy="3695841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18" spc="-132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1915" y="4627968"/>
            <a:ext cx="7630088" cy="1814322"/>
          </a:xfrm>
        </p:spPr>
        <p:txBody>
          <a:bodyPr>
            <a:normAutofit/>
          </a:bodyPr>
          <a:lstStyle>
            <a:lvl1pPr marL="0" indent="0" algn="l">
              <a:buNone/>
              <a:defRPr sz="3086">
                <a:solidFill>
                  <a:schemeClr val="bg1"/>
                </a:solidFill>
                <a:latin typeface="+mj-lt"/>
              </a:defRPr>
            </a:lvl1pPr>
            <a:lvl2pPr marL="503972" indent="0" algn="ctr">
              <a:buNone/>
              <a:defRPr sz="3086"/>
            </a:lvl2pPr>
            <a:lvl3pPr marL="1007943" indent="0" algn="ctr">
              <a:buNone/>
              <a:defRPr sz="2646"/>
            </a:lvl3pPr>
            <a:lvl4pPr marL="1511915" indent="0" algn="ctr">
              <a:buNone/>
              <a:defRPr sz="2205"/>
            </a:lvl4pPr>
            <a:lvl5pPr marL="2015886" indent="0" algn="ctr">
              <a:buNone/>
              <a:defRPr sz="2205"/>
            </a:lvl5pPr>
            <a:lvl6pPr marL="2519858" indent="0" algn="ctr">
              <a:buNone/>
              <a:defRPr sz="2205"/>
            </a:lvl6pPr>
            <a:lvl7pPr marL="3023829" indent="0" algn="ctr">
              <a:buNone/>
              <a:defRPr sz="2205"/>
            </a:lvl7pPr>
            <a:lvl8pPr marL="3527801" indent="0" algn="ctr">
              <a:buNone/>
              <a:defRPr sz="2205"/>
            </a:lvl8pPr>
            <a:lvl9pPr marL="4031772" indent="0" algn="ctr">
              <a:buNone/>
              <a:defRPr sz="2205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 lvl="0"/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 lvl="0"/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 lvl="0"/>
            <a:fld id="{082A7E6D-56D7-4C15-9307-F06B148A71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39381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82A7E6D-56D7-4C15-9307-F06B148A71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43109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29699" y="766467"/>
            <a:ext cx="2173635" cy="5291773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7916" y="787468"/>
            <a:ext cx="6394896" cy="595324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82A7E6D-56D7-4C15-9307-F06B148A71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71100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9E57B17-7FE5-4BA7-8511-96171D5DE79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08570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991" y="845937"/>
            <a:ext cx="8913793" cy="3699201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18" b="0" baseline="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1914" y="4615695"/>
            <a:ext cx="7628513" cy="1814322"/>
          </a:xfrm>
        </p:spPr>
        <p:txBody>
          <a:bodyPr anchor="t">
            <a:normAutofit/>
          </a:bodyPr>
          <a:lstStyle>
            <a:lvl1pPr marL="0" indent="0">
              <a:buNone/>
              <a:defRPr sz="3086">
                <a:solidFill>
                  <a:schemeClr val="tx1"/>
                </a:solidFill>
                <a:latin typeface="+mj-lt"/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82A7E6D-56D7-4C15-9307-F06B148A71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01960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9475" y="2197346"/>
            <a:ext cx="4196060" cy="4152781"/>
          </a:xfrm>
        </p:spPr>
        <p:txBody>
          <a:bodyPr/>
          <a:lstStyle>
            <a:lvl1pPr>
              <a:defRPr sz="2425"/>
            </a:lvl1pPr>
            <a:lvl2pPr>
              <a:defRPr sz="2094"/>
            </a:lvl2pPr>
            <a:lvl3pPr>
              <a:defRPr sz="1874"/>
            </a:lvl3pPr>
            <a:lvl4pPr>
              <a:defRPr sz="1653"/>
            </a:lvl4pPr>
            <a:lvl5pPr>
              <a:defRPr sz="1543"/>
            </a:lvl5pPr>
            <a:lvl6pPr>
              <a:defRPr sz="1543"/>
            </a:lvl6pPr>
            <a:lvl7pPr>
              <a:defRPr sz="1543"/>
            </a:lvl7pPr>
            <a:lvl8pPr>
              <a:defRPr sz="1543"/>
            </a:lvl8pPr>
            <a:lvl9pPr>
              <a:defRPr sz="1543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45076" y="2197346"/>
            <a:ext cx="4196060" cy="4152781"/>
          </a:xfrm>
        </p:spPr>
        <p:txBody>
          <a:bodyPr/>
          <a:lstStyle>
            <a:lvl1pPr>
              <a:defRPr sz="2425"/>
            </a:lvl1pPr>
            <a:lvl2pPr>
              <a:defRPr sz="2094"/>
            </a:lvl2pPr>
            <a:lvl3pPr>
              <a:defRPr sz="1874"/>
            </a:lvl3pPr>
            <a:lvl4pPr>
              <a:defRPr sz="1653"/>
            </a:lvl4pPr>
            <a:lvl5pPr>
              <a:defRPr sz="1543"/>
            </a:lvl5pPr>
            <a:lvl6pPr>
              <a:defRPr sz="1543"/>
            </a:lvl6pPr>
            <a:lvl7pPr>
              <a:defRPr sz="1543"/>
            </a:lvl7pPr>
            <a:lvl8pPr>
              <a:defRPr sz="1543"/>
            </a:lvl8pPr>
            <a:lvl9pPr>
              <a:defRPr sz="1543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D76AD72-5004-42CC-971E-C23A2E8347B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23832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9475" y="2239903"/>
            <a:ext cx="4196060" cy="797415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5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75" y="3016099"/>
            <a:ext cx="4196060" cy="3527848"/>
          </a:xfrm>
        </p:spPr>
        <p:txBody>
          <a:bodyPr/>
          <a:lstStyle>
            <a:lvl1pPr>
              <a:defRPr sz="2315"/>
            </a:lvl1pPr>
            <a:lvl2pPr>
              <a:defRPr sz="1984"/>
            </a:lvl2pPr>
            <a:lvl3pPr>
              <a:defRPr sz="1764"/>
            </a:lvl3pPr>
            <a:lvl4pPr>
              <a:defRPr sz="1543"/>
            </a:lvl4pPr>
            <a:lvl5pPr>
              <a:defRPr sz="1543"/>
            </a:lvl5pPr>
            <a:lvl6pPr>
              <a:defRPr sz="1543"/>
            </a:lvl6pPr>
            <a:lvl7pPr>
              <a:defRPr sz="1543"/>
            </a:lvl7pPr>
            <a:lvl8pPr>
              <a:defRPr sz="1543"/>
            </a:lvl8pPr>
            <a:lvl9pPr>
              <a:defRPr sz="1543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54526" y="2237664"/>
            <a:ext cx="4196060" cy="79628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5" b="0" cap="all" baseline="0">
                <a:latin typeface="+mj-lt"/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54526" y="3013791"/>
            <a:ext cx="4196060" cy="3527848"/>
          </a:xfrm>
        </p:spPr>
        <p:txBody>
          <a:bodyPr/>
          <a:lstStyle>
            <a:lvl1pPr>
              <a:defRPr sz="2315"/>
            </a:lvl1pPr>
            <a:lvl2pPr>
              <a:defRPr sz="1984"/>
            </a:lvl2pPr>
            <a:lvl3pPr>
              <a:defRPr sz="1764"/>
            </a:lvl3pPr>
            <a:lvl4pPr>
              <a:defRPr sz="1543"/>
            </a:lvl4pPr>
            <a:lvl5pPr>
              <a:defRPr sz="1543"/>
            </a:lvl5pPr>
            <a:lvl6pPr>
              <a:defRPr sz="1543"/>
            </a:lvl6pPr>
            <a:lvl7pPr>
              <a:defRPr sz="1543"/>
            </a:lvl7pPr>
            <a:lvl8pPr>
              <a:defRPr sz="1543"/>
            </a:lvl8pPr>
            <a:lvl9pPr>
              <a:defRPr sz="1543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82A7E6D-56D7-4C15-9307-F06B148A71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81883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82A7E6D-56D7-4C15-9307-F06B148A71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64707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82A7E6D-56D7-4C15-9307-F06B148A71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77987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00391" y="0"/>
            <a:ext cx="3780234" cy="7559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830718" y="597765"/>
            <a:ext cx="2797373" cy="2116709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968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039" y="839964"/>
            <a:ext cx="5040313" cy="5039783"/>
          </a:xfrm>
        </p:spPr>
        <p:txBody>
          <a:bodyPr/>
          <a:lstStyle>
            <a:lvl1pPr>
              <a:defRPr sz="2425"/>
            </a:lvl1pPr>
            <a:lvl2pPr>
              <a:defRPr sz="2094"/>
            </a:lvl2pPr>
            <a:lvl3pPr>
              <a:defRPr sz="1874"/>
            </a:lvl3pPr>
            <a:lvl4pPr>
              <a:defRPr sz="1653"/>
            </a:lvl4pPr>
            <a:lvl5pPr>
              <a:defRPr sz="1543"/>
            </a:lvl5pPr>
            <a:lvl6pPr>
              <a:defRPr sz="1543"/>
            </a:lvl6pPr>
            <a:lvl7pPr>
              <a:defRPr sz="1543"/>
            </a:lvl7pPr>
            <a:lvl8pPr>
              <a:defRPr sz="1543"/>
            </a:lvl8pPr>
            <a:lvl9pPr>
              <a:defRPr sz="1543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772" y="2768809"/>
            <a:ext cx="2809974" cy="3446924"/>
          </a:xfrm>
        </p:spPr>
        <p:txBody>
          <a:bodyPr>
            <a:normAutofit/>
          </a:bodyPr>
          <a:lstStyle>
            <a:lvl1pPr marL="0" marR="0" indent="0" algn="l" defTabSz="1007943" rtl="0" eaLnBrk="1" fontAlgn="auto" latinLnBrk="0" hangingPunct="1">
              <a:lnSpc>
                <a:spcPct val="100000"/>
              </a:lnSpc>
              <a:spcBef>
                <a:spcPts val="1323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53">
                <a:solidFill>
                  <a:srgbClr val="404040"/>
                </a:solidFill>
              </a:defRPr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marL="0" marR="0" lvl="0" indent="0" algn="l" defTabSz="1007943" rtl="0" eaLnBrk="1" fontAlgn="auto" latinLnBrk="0" hangingPunct="1">
              <a:lnSpc>
                <a:spcPct val="100000"/>
              </a:lnSpc>
              <a:spcBef>
                <a:spcPts val="154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 lvl="0"/>
            <a:fld id="{082A7E6D-56D7-4C15-9307-F06B148A71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66197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793" y="5973079"/>
            <a:ext cx="8913793" cy="676031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3086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0080625" cy="5876387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82"/>
              </a:spcBef>
              <a:buNone/>
              <a:defRPr sz="3527">
                <a:solidFill>
                  <a:srgbClr val="4D4D4D"/>
                </a:solidFill>
              </a:defRPr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9475" y="6514388"/>
            <a:ext cx="7631033" cy="587975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323"/>
              </a:spcBef>
              <a:buNone/>
              <a:defRPr sz="1543">
                <a:solidFill>
                  <a:srgbClr val="262626"/>
                </a:solidFill>
              </a:defRPr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 lvl="0"/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 lvl="0"/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 lvl="0"/>
            <a:fld id="{082A7E6D-56D7-4C15-9307-F06B148A71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596063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3410" y="550643"/>
            <a:ext cx="8907177" cy="18278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9159" y="2197347"/>
            <a:ext cx="8891427" cy="41515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7035" y="7068535"/>
            <a:ext cx="3402211" cy="2519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47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pPr lvl="0"/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7035" y="7225340"/>
            <a:ext cx="4158258" cy="2519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47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pPr lvl="0"/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11211" y="6426218"/>
            <a:ext cx="2419350" cy="153997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921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pPr lvl="0"/>
            <a:fld id="{082A7E6D-56D7-4C15-9307-F06B148A71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54219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5291" kern="1200" spc="-132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00794" indent="-100794" algn="l" defTabSz="1007943" rtl="0" eaLnBrk="1" latinLnBrk="0" hangingPunct="1">
        <a:lnSpc>
          <a:spcPct val="85000"/>
        </a:lnSpc>
        <a:spcBef>
          <a:spcPts val="1433"/>
        </a:spcBef>
        <a:buFont typeface="Arial" pitchFamily="34" charset="0"/>
        <a:buChar char=" "/>
        <a:defRPr sz="2646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02383" indent="-377979" algn="l" defTabSz="1007943" rtl="0" eaLnBrk="1" latinLnBrk="0" hangingPunct="1">
        <a:lnSpc>
          <a:spcPct val="85000"/>
        </a:lnSpc>
        <a:spcBef>
          <a:spcPts val="661"/>
        </a:spcBef>
        <a:buFont typeface="Arial" pitchFamily="34" charset="0"/>
        <a:buChar char=" "/>
        <a:defRPr sz="2646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04766" indent="-604766" algn="l" defTabSz="1007943" rtl="0" eaLnBrk="1" latinLnBrk="0" hangingPunct="1">
        <a:lnSpc>
          <a:spcPct val="85000"/>
        </a:lnSpc>
        <a:spcBef>
          <a:spcPts val="661"/>
        </a:spcBef>
        <a:buFont typeface="Arial" pitchFamily="34" charset="0"/>
        <a:buChar char=" "/>
        <a:defRPr sz="2205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07149" indent="-907149" algn="l" defTabSz="1007943" rtl="0" eaLnBrk="1" latinLnBrk="0" hangingPunct="1">
        <a:lnSpc>
          <a:spcPct val="85000"/>
        </a:lnSpc>
        <a:spcBef>
          <a:spcPts val="661"/>
        </a:spcBef>
        <a:buFont typeface="Arial" pitchFamily="34" charset="0"/>
        <a:buChar char=" "/>
        <a:defRPr sz="1984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09532" indent="-1209532" algn="l" defTabSz="1007943" rtl="0" eaLnBrk="1" latinLnBrk="0" hangingPunct="1">
        <a:lnSpc>
          <a:spcPct val="85000"/>
        </a:lnSpc>
        <a:spcBef>
          <a:spcPts val="661"/>
        </a:spcBef>
        <a:buFont typeface="Arial" pitchFamily="34" charset="0"/>
        <a:buChar char=" "/>
        <a:defRPr sz="1984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22760" indent="-251986" algn="l" defTabSz="1007943" rtl="0" eaLnBrk="1" latinLnBrk="0" hangingPunct="1">
        <a:lnSpc>
          <a:spcPct val="85000"/>
        </a:lnSpc>
        <a:spcBef>
          <a:spcPts val="661"/>
        </a:spcBef>
        <a:buFont typeface="Arial" pitchFamily="34" charset="0"/>
        <a:buChar char=" "/>
        <a:defRPr sz="1984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543220" indent="-251986" algn="l" defTabSz="1007943" rtl="0" eaLnBrk="1" latinLnBrk="0" hangingPunct="1">
        <a:lnSpc>
          <a:spcPct val="85000"/>
        </a:lnSpc>
        <a:spcBef>
          <a:spcPts val="661"/>
        </a:spcBef>
        <a:buFont typeface="Arial" pitchFamily="34" charset="0"/>
        <a:buChar char=" "/>
        <a:defRPr sz="1984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763680" indent="-251986" algn="l" defTabSz="1007943" rtl="0" eaLnBrk="1" latinLnBrk="0" hangingPunct="1">
        <a:lnSpc>
          <a:spcPct val="85000"/>
        </a:lnSpc>
        <a:spcBef>
          <a:spcPts val="661"/>
        </a:spcBef>
        <a:buFont typeface="Arial" pitchFamily="34" charset="0"/>
        <a:buChar char=" "/>
        <a:defRPr sz="1984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984140" indent="-251986" algn="l" defTabSz="1007943" rtl="0" eaLnBrk="1" latinLnBrk="0" hangingPunct="1">
        <a:lnSpc>
          <a:spcPct val="85000"/>
        </a:lnSpc>
        <a:spcBef>
          <a:spcPts val="661"/>
        </a:spcBef>
        <a:buFont typeface="Arial" pitchFamily="34" charset="0"/>
        <a:buChar char=" "/>
        <a:defRPr sz="1984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9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10.jpg"/><Relationship Id="rId4" Type="http://schemas.openxmlformats.org/officeDocument/2006/relationships/hyperlink" Target="http://www.heaven4sure.com/MeandGodQuestions/LifeLessons/tabid/58/ctl/ArticleView/mid/387/articleId/952/Woody-Allen--Terrified-About-It-All.aspx" TargetMode="External"/><Relationship Id="rId9" Type="http://schemas.microsoft.com/office/2007/relationships/diagramDrawing" Target="../diagrams/drawing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2.jpeg"/><Relationship Id="rId7" Type="http://schemas.openxmlformats.org/officeDocument/2006/relationships/hyperlink" Target="http://catedraalfonsoreyes.org/invitados/gilles-lipovetsky/http:/indigenes-republique.fr/la-france-blanche-dalain-finkielkraut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arlamentnilisty.cz/arena/monitor/-Profesor-Vaclav-Belohradsky-At-euro-skonci-Je-to-zalar-narodu-odsuzuje-je-k-utrpeni-383773" TargetMode="External"/><Relationship Id="rId5" Type="http://schemas.openxmlformats.org/officeDocument/2006/relationships/hyperlink" Target="http://www2.uni-jena.de/welsch/index.html" TargetMode="External"/><Relationship Id="rId4" Type="http://schemas.openxmlformats.org/officeDocument/2006/relationships/image" Target="../media/image3.jpeg"/><Relationship Id="rId9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D8F1FFB-5F90-4FEF-9CD9-AFBD5DE6B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0625" cy="7559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1333" y="1063953"/>
            <a:ext cx="2418509" cy="5413700"/>
          </a:xfrm>
        </p:spPr>
        <p:txBody>
          <a:bodyPr anchor="ctr">
            <a:normAutofit/>
          </a:bodyPr>
          <a:lstStyle/>
          <a:p>
            <a:pPr algn="r"/>
            <a:r>
              <a:rPr lang="sk-SK" dirty="0">
                <a:solidFill>
                  <a:schemeClr val="tx1"/>
                </a:solidFill>
              </a:rPr>
              <a:t>Mgr. Slavomír Lesňák, PhD.</a:t>
            </a:r>
          </a:p>
          <a:p>
            <a:pPr algn="r"/>
            <a:endParaRPr lang="sk-SK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B43FA47-BA5F-408C-A681-89DC58E9E2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51807" y="2283021"/>
            <a:ext cx="0" cy="29936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749431" y="1063954"/>
            <a:ext cx="5664611" cy="5413700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sk-SK" sz="7700" dirty="0">
                <a:solidFill>
                  <a:schemeClr val="tx1"/>
                </a:solidFill>
              </a:rPr>
              <a:t>Postmoderná etika a postmoderná doba</a:t>
            </a:r>
          </a:p>
        </p:txBody>
      </p:sp>
    </p:spTree>
    <p:extLst>
      <p:ext uri="{BB962C8B-B14F-4D97-AF65-F5344CB8AC3E}">
        <p14:creationId xmlns:p14="http://schemas.microsoft.com/office/powerpoint/2010/main" val="4799245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10524E9-E361-435E-93CC-D891398D1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0625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56140" cy="75596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3408" y="1098593"/>
            <a:ext cx="2530848" cy="53790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3600">
                <a:solidFill>
                  <a:srgbClr val="FFFFFF"/>
                </a:solidFill>
              </a:rPr>
              <a:t>W. Welsch: Předchůdci etiky postmoderny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62AC3C-FEB4-4C6A-8CA6-D570CD009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66016" cy="755967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8173" y="1098594"/>
            <a:ext cx="5562727" cy="5362487"/>
          </a:xfrm>
        </p:spPr>
        <p:txBody>
          <a:bodyPr anchor="ctr">
            <a:normAutofit/>
          </a:bodyPr>
          <a:lstStyle/>
          <a:p>
            <a:r>
              <a:rPr lang="sk-SK">
                <a:solidFill>
                  <a:schemeClr val="tx1"/>
                </a:solidFill>
              </a:rPr>
              <a:t>Pascal: (17.st) – řád t</a:t>
            </a:r>
            <a:r>
              <a:rPr lang="cs-CZ">
                <a:solidFill>
                  <a:schemeClr val="tx1"/>
                </a:solidFill>
              </a:rPr>
              <a:t>ěla, řád ducha, řád lásky</a:t>
            </a:r>
          </a:p>
          <a:p>
            <a:pPr lvl="1"/>
            <a:r>
              <a:rPr lang="cs-CZ">
                <a:solidFill>
                  <a:schemeClr val="tx1"/>
                </a:solidFill>
              </a:rPr>
              <a:t>pluralita: principy jednoho řádu se nesmějí přenášet do druhého</a:t>
            </a:r>
          </a:p>
          <a:p>
            <a:r>
              <a:rPr lang="cs-CZ">
                <a:solidFill>
                  <a:schemeClr val="tx1"/>
                </a:solidFill>
              </a:rPr>
              <a:t>Diderot:  ukončení tyranie jednoho prstenu </a:t>
            </a:r>
            <a:r>
              <a:rPr lang="cs-CZ">
                <a:solidFill>
                  <a:schemeClr val="tx1"/>
                </a:solidFill>
                <a:latin typeface="Arial"/>
                <a:cs typeface="Arial"/>
              </a:rPr>
              <a:t>→ </a:t>
            </a:r>
            <a:r>
              <a:rPr lang="cs-CZ">
                <a:solidFill>
                  <a:schemeClr val="tx1"/>
                </a:solidFill>
                <a:latin typeface="+mj-lt"/>
                <a:cs typeface="Arial"/>
              </a:rPr>
              <a:t>dát k dispozici sílu kamene na svém prstenu</a:t>
            </a:r>
          </a:p>
          <a:p>
            <a:pPr lvl="1"/>
            <a:r>
              <a:rPr lang="cs-CZ">
                <a:solidFill>
                  <a:schemeClr val="tx1"/>
                </a:solidFill>
                <a:latin typeface="+mj-lt"/>
                <a:cs typeface="Arial"/>
              </a:rPr>
              <a:t>Jediná cesta k pravdě a legitimitě</a:t>
            </a:r>
          </a:p>
          <a:p>
            <a:r>
              <a:rPr lang="cs-CZ">
                <a:solidFill>
                  <a:schemeClr val="tx1"/>
                </a:solidFill>
              </a:rPr>
              <a:t>Herder: vlastní hodnota rozdílných životních forem </a:t>
            </a:r>
          </a:p>
          <a:p>
            <a:pPr lvl="1"/>
            <a:r>
              <a:rPr lang="cs-CZ">
                <a:solidFill>
                  <a:schemeClr val="tx1"/>
                </a:solidFill>
              </a:rPr>
              <a:t>Povýšení jedné kultury nad jinou - nelegitimní </a:t>
            </a:r>
            <a:endParaRPr lang="sk-SK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424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10524E9-E361-435E-93CC-D891398D1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0625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56140" cy="75596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543408" y="1098593"/>
            <a:ext cx="2530848" cy="5379063"/>
          </a:xfrm>
        </p:spPr>
        <p:txBody>
          <a:bodyPr vert="horz" lIns="91440" tIns="45720" rIns="91440" bIns="4572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defTabSz="914400">
              <a:lnSpc>
                <a:spcPct val="85000"/>
              </a:lnSpc>
              <a:buNone/>
            </a:pPr>
            <a:r>
              <a:rPr lang="en-US" sz="3600" spc="-120">
                <a:solidFill>
                  <a:srgbClr val="FFFFFF"/>
                </a:solidFill>
              </a:rPr>
              <a:t>V. Bělohradský: imperativy postmoderny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62AC3C-FEB4-4C6A-8CA6-D570CD009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66016" cy="755967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888173" y="1098594"/>
            <a:ext cx="5562727" cy="53624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108000" indent="0" defTabSz="914400"/>
            <a:r>
              <a:rPr lang="en-US" sz="2400" dirty="0">
                <a:solidFill>
                  <a:schemeClr val="tx1"/>
                </a:solidFill>
              </a:rPr>
              <a:t>1. </a:t>
            </a:r>
            <a:r>
              <a:rPr lang="en-US" sz="2400" dirty="0" err="1">
                <a:solidFill>
                  <a:schemeClr val="tx1"/>
                </a:solidFill>
              </a:rPr>
              <a:t>imperativ</a:t>
            </a:r>
            <a:r>
              <a:rPr lang="en-US" sz="2400" dirty="0">
                <a:solidFill>
                  <a:schemeClr val="tx1"/>
                </a:solidFill>
              </a:rPr>
              <a:t>:  </a:t>
            </a:r>
            <a:r>
              <a:rPr lang="en-US" sz="2400" dirty="0" err="1">
                <a:solidFill>
                  <a:schemeClr val="tx1"/>
                </a:solidFill>
              </a:rPr>
              <a:t>Nesmíš</a:t>
            </a:r>
            <a:r>
              <a:rPr lang="en-US" sz="2400" dirty="0">
                <a:solidFill>
                  <a:schemeClr val="tx1"/>
                </a:solidFill>
              </a:rPr>
              <a:t> se </a:t>
            </a:r>
            <a:r>
              <a:rPr lang="en-US" sz="2400" dirty="0" err="1">
                <a:solidFill>
                  <a:schemeClr val="tx1"/>
                </a:solidFill>
              </a:rPr>
              <a:t>opřít</a:t>
            </a:r>
            <a:r>
              <a:rPr lang="en-US" sz="2400" dirty="0">
                <a:solidFill>
                  <a:schemeClr val="tx1"/>
                </a:solidFill>
              </a:rPr>
              <a:t> o </a:t>
            </a:r>
            <a:r>
              <a:rPr lang="en-US" sz="2400" dirty="0" err="1">
                <a:solidFill>
                  <a:schemeClr val="tx1"/>
                </a:solidFill>
              </a:rPr>
              <a:t>nic</a:t>
            </a:r>
            <a:r>
              <a:rPr lang="en-US" sz="2400" dirty="0">
                <a:solidFill>
                  <a:schemeClr val="tx1"/>
                </a:solidFill>
              </a:rPr>
              <a:t>, co </a:t>
            </a:r>
            <a:r>
              <a:rPr lang="en-US" sz="2400" dirty="0" err="1">
                <a:solidFill>
                  <a:schemeClr val="tx1"/>
                </a:solidFill>
              </a:rPr>
              <a:t>není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smrtelné</a:t>
            </a:r>
            <a:r>
              <a:rPr lang="en-US" sz="2400" dirty="0">
                <a:solidFill>
                  <a:schemeClr val="tx1"/>
                </a:solidFill>
              </a:rPr>
              <a:t>!</a:t>
            </a:r>
          </a:p>
          <a:p>
            <a:pPr marL="108000" indent="0" defTabSz="914400"/>
            <a:endParaRPr lang="en-US" sz="2400" dirty="0">
              <a:solidFill>
                <a:schemeClr val="tx1"/>
              </a:solidFill>
            </a:endParaRPr>
          </a:p>
          <a:p>
            <a:pPr marL="108000" indent="0" defTabSz="914400"/>
            <a:r>
              <a:rPr lang="en-US" sz="2400" dirty="0">
                <a:solidFill>
                  <a:schemeClr val="tx1"/>
                </a:solidFill>
              </a:rPr>
              <a:t>T. Adorno: </a:t>
            </a:r>
          </a:p>
          <a:p>
            <a:pPr marL="108000" indent="0" defTabSz="914400"/>
            <a:r>
              <a:rPr lang="en-US" sz="2400" i="1" dirty="0">
                <a:solidFill>
                  <a:schemeClr val="tx1"/>
                </a:solidFill>
              </a:rPr>
              <a:t>Po </a:t>
            </a:r>
            <a:r>
              <a:rPr lang="en-US" sz="2400" i="1" dirty="0" err="1">
                <a:solidFill>
                  <a:schemeClr val="tx1"/>
                </a:solidFill>
              </a:rPr>
              <a:t>Osvětimi</a:t>
            </a:r>
            <a:r>
              <a:rPr lang="en-US" sz="2400" i="1" dirty="0">
                <a:solidFill>
                  <a:schemeClr val="tx1"/>
                </a:solidFill>
              </a:rPr>
              <a:t>, po </a:t>
            </a:r>
            <a:r>
              <a:rPr lang="en-US" sz="2400" i="1" dirty="0" err="1">
                <a:solidFill>
                  <a:schemeClr val="tx1"/>
                </a:solidFill>
              </a:rPr>
              <a:t>holokaustu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už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filosof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nesmí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být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na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straně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věčných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esencí</a:t>
            </a:r>
            <a:r>
              <a:rPr lang="en-US" sz="2400" i="1" dirty="0">
                <a:solidFill>
                  <a:schemeClr val="tx1"/>
                </a:solidFill>
              </a:rPr>
              <a:t>  - </a:t>
            </a:r>
            <a:r>
              <a:rPr lang="en-US" sz="2400" i="1" dirty="0" err="1">
                <a:solidFill>
                  <a:schemeClr val="tx1"/>
                </a:solidFill>
              </a:rPr>
              <a:t>tvrdit</a:t>
            </a:r>
            <a:r>
              <a:rPr lang="en-US" sz="2400" i="1" dirty="0">
                <a:solidFill>
                  <a:schemeClr val="tx1"/>
                </a:solidFill>
              </a:rPr>
              <a:t>, </a:t>
            </a:r>
            <a:r>
              <a:rPr lang="en-US" sz="2400" i="1" dirty="0" err="1">
                <a:solidFill>
                  <a:schemeClr val="tx1"/>
                </a:solidFill>
              </a:rPr>
              <a:t>že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skutečné</a:t>
            </a:r>
            <a:r>
              <a:rPr lang="en-US" sz="2400" i="1" dirty="0">
                <a:solidFill>
                  <a:schemeClr val="tx1"/>
                </a:solidFill>
              </a:rPr>
              <a:t> je </a:t>
            </a:r>
            <a:r>
              <a:rPr lang="en-US" sz="2400" i="1" dirty="0" err="1">
                <a:solidFill>
                  <a:schemeClr val="tx1"/>
                </a:solidFill>
              </a:rPr>
              <a:t>jen</a:t>
            </a:r>
            <a:r>
              <a:rPr lang="en-US" sz="2400" i="1" dirty="0">
                <a:solidFill>
                  <a:schemeClr val="tx1"/>
                </a:solidFill>
              </a:rPr>
              <a:t> to, co je </a:t>
            </a:r>
            <a:r>
              <a:rPr lang="en-US" sz="2400" i="1" dirty="0" err="1">
                <a:solidFill>
                  <a:schemeClr val="tx1"/>
                </a:solidFill>
              </a:rPr>
              <a:t>trvalé</a:t>
            </a:r>
            <a:r>
              <a:rPr lang="en-US" sz="2400" i="1" dirty="0">
                <a:solidFill>
                  <a:schemeClr val="tx1"/>
                </a:solidFill>
              </a:rPr>
              <a:t>. </a:t>
            </a:r>
          </a:p>
          <a:p>
            <a:pPr marL="108000" indent="0" defTabSz="914400"/>
            <a:r>
              <a:rPr lang="en-US" sz="2400" i="1" dirty="0" err="1">
                <a:solidFill>
                  <a:schemeClr val="tx1"/>
                </a:solidFill>
              </a:rPr>
              <a:t>Musí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být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vždy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na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straně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smrtelného</a:t>
            </a:r>
            <a:r>
              <a:rPr lang="en-US" sz="2400" i="1" dirty="0">
                <a:solidFill>
                  <a:schemeClr val="tx1"/>
                </a:solidFill>
              </a:rPr>
              <a:t>, </a:t>
            </a:r>
            <a:r>
              <a:rPr lang="en-US" sz="2400" i="1" dirty="0" err="1">
                <a:solidFill>
                  <a:schemeClr val="tx1"/>
                </a:solidFill>
              </a:rPr>
              <a:t>ohroženého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těla</a:t>
            </a:r>
            <a:r>
              <a:rPr lang="en-US" sz="2400" i="1" dirty="0">
                <a:solidFill>
                  <a:schemeClr val="tx1"/>
                </a:solidFill>
              </a:rPr>
              <a:t>.</a:t>
            </a:r>
          </a:p>
          <a:p>
            <a:pPr marL="108000" indent="0" defTabSz="914400"/>
            <a:r>
              <a:rPr lang="en-US" sz="2400" i="1" dirty="0" err="1">
                <a:solidFill>
                  <a:schemeClr val="tx1"/>
                </a:solidFill>
              </a:rPr>
              <a:t>Metafyzické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kategorie</a:t>
            </a:r>
            <a:r>
              <a:rPr lang="en-US" sz="2400" i="1" dirty="0">
                <a:solidFill>
                  <a:schemeClr val="tx1"/>
                </a:solidFill>
              </a:rPr>
              <a:t>  -  </a:t>
            </a:r>
            <a:r>
              <a:rPr lang="en-US" sz="2400" i="1" dirty="0" err="1">
                <a:solidFill>
                  <a:schemeClr val="tx1"/>
                </a:solidFill>
              </a:rPr>
              <a:t>lhostejné</a:t>
            </a:r>
            <a:r>
              <a:rPr lang="en-US" sz="2400" i="1" dirty="0">
                <a:solidFill>
                  <a:schemeClr val="tx1"/>
                </a:solidFill>
              </a:rPr>
              <a:t> k </a:t>
            </a:r>
            <a:r>
              <a:rPr lang="en-US" sz="2400" i="1" dirty="0" err="1">
                <a:solidFill>
                  <a:schemeClr val="tx1"/>
                </a:solidFill>
              </a:rPr>
              <a:t>životu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jako</a:t>
            </a:r>
            <a:r>
              <a:rPr lang="en-US" sz="2400" i="1" dirty="0">
                <a:solidFill>
                  <a:schemeClr val="tx1"/>
                </a:solidFill>
              </a:rPr>
              <a:t> bota </a:t>
            </a:r>
            <a:r>
              <a:rPr lang="en-US" sz="2400" i="1" dirty="0" err="1">
                <a:solidFill>
                  <a:schemeClr val="tx1"/>
                </a:solidFill>
              </a:rPr>
              <a:t>esesáka</a:t>
            </a:r>
            <a:r>
              <a:rPr lang="en-US" sz="2400" i="1" dirty="0">
                <a:solidFill>
                  <a:schemeClr val="tx1"/>
                </a:solidFill>
              </a:rPr>
              <a:t>.</a:t>
            </a:r>
          </a:p>
          <a:p>
            <a:pPr marL="108000" indent="0" defTabSz="914400"/>
            <a:r>
              <a:rPr lang="cs-CZ" sz="1600" dirty="0"/>
              <a:t>BĚLOHRADSKÝ, V. Mezi světy a </a:t>
            </a:r>
            <a:r>
              <a:rPr lang="cs-CZ" sz="1600" dirty="0" err="1"/>
              <a:t>mezisvěty</a:t>
            </a:r>
            <a:r>
              <a:rPr lang="cs-CZ" sz="1600" dirty="0"/>
              <a:t>. Praha: </a:t>
            </a:r>
            <a:r>
              <a:rPr lang="cs-CZ" sz="1600" dirty="0" err="1"/>
              <a:t>Votobia</a:t>
            </a:r>
            <a:r>
              <a:rPr lang="cs-CZ" sz="1600" dirty="0"/>
              <a:t>, 1997, s. 10.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10524E9-E361-435E-93CC-D891398D1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0625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56140" cy="75596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3408" y="1098593"/>
            <a:ext cx="2530848" cy="53790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4200">
                <a:solidFill>
                  <a:srgbClr val="FFFFFF"/>
                </a:solidFill>
              </a:rPr>
              <a:t>2. imperativ</a:t>
            </a:r>
            <a:endParaRPr lang="sk-SK" sz="420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62AC3C-FEB4-4C6A-8CA6-D570CD009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66016" cy="755967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8173" y="1098594"/>
            <a:ext cx="5562727" cy="5362487"/>
          </a:xfrm>
        </p:spPr>
        <p:txBody>
          <a:bodyPr anchor="ctr">
            <a:normAutofit/>
          </a:bodyPr>
          <a:lstStyle/>
          <a:p>
            <a:pPr marL="108000" indent="0">
              <a:buNone/>
            </a:pPr>
            <a:r>
              <a:rPr lang="cs-CZ" i="1">
                <a:solidFill>
                  <a:schemeClr val="tx1"/>
                </a:solidFill>
              </a:rPr>
              <a:t>Smysl ne … ve větách či činech: </a:t>
            </a:r>
          </a:p>
          <a:p>
            <a:pPr marL="108000" indent="0">
              <a:buNone/>
            </a:pPr>
            <a:r>
              <a:rPr lang="cs-CZ" i="1">
                <a:solidFill>
                  <a:schemeClr val="tx1"/>
                </a:solidFill>
              </a:rPr>
              <a:t>… jen jako odpovědi na otázku, kterou si tu větu vynutila....</a:t>
            </a:r>
          </a:p>
          <a:p>
            <a:pPr marL="108000" indent="0">
              <a:buNone/>
            </a:pPr>
            <a:r>
              <a:rPr lang="cs-CZ" i="1">
                <a:solidFill>
                  <a:schemeClr val="tx1"/>
                </a:solidFill>
              </a:rPr>
              <a:t> Mé věty mají smysl, protože druzí lidé jim naslouchají, ptají se a odpovídají. </a:t>
            </a:r>
            <a:endParaRPr lang="sk-SK" i="1">
              <a:solidFill>
                <a:schemeClr val="tx1"/>
              </a:solidFill>
            </a:endParaRPr>
          </a:p>
          <a:p>
            <a:r>
              <a:rPr lang="cs-CZ">
                <a:solidFill>
                  <a:schemeClr val="tx1"/>
                </a:solidFill>
              </a:rPr>
              <a:t>moderní filosofie: jak z jedinců </a:t>
            </a:r>
            <a:r>
              <a:rPr lang="cs-CZ">
                <a:solidFill>
                  <a:schemeClr val="tx1"/>
                </a:solidFill>
                <a:latin typeface="Arial"/>
                <a:cs typeface="Arial"/>
              </a:rPr>
              <a:t>→ </a:t>
            </a:r>
            <a:r>
              <a:rPr lang="cs-CZ">
                <a:solidFill>
                  <a:schemeClr val="tx1"/>
                </a:solidFill>
              </a:rPr>
              <a:t>společnost postmoderní filosofie: jak a kdy člověk v společnosti </a:t>
            </a:r>
            <a:r>
              <a:rPr lang="cs-CZ">
                <a:solidFill>
                  <a:schemeClr val="tx1"/>
                </a:solidFill>
                <a:latin typeface="Arial"/>
                <a:cs typeface="Arial"/>
              </a:rPr>
              <a:t>→ </a:t>
            </a:r>
            <a:r>
              <a:rPr lang="cs-CZ">
                <a:solidFill>
                  <a:schemeClr val="tx1"/>
                </a:solidFill>
              </a:rPr>
              <a:t>jedincem...</a:t>
            </a:r>
          </a:p>
          <a:p>
            <a:r>
              <a:rPr lang="cs-CZ">
                <a:solidFill>
                  <a:schemeClr val="tx1"/>
                </a:solidFill>
              </a:rPr>
              <a:t>mít pocit, že je sám sebou, definovat se jako subjekt</a:t>
            </a:r>
            <a:endParaRPr lang="sk-SK">
              <a:solidFill>
                <a:schemeClr val="tx1"/>
              </a:solidFill>
            </a:endParaRPr>
          </a:p>
          <a:p>
            <a:endParaRPr lang="sk-SK">
              <a:solidFill>
                <a:schemeClr val="tx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94E4BA7-0C58-49A7-4963-0C26DA21496E}"/>
              </a:ext>
            </a:extLst>
          </p:cNvPr>
          <p:cNvSpPr txBox="1"/>
          <p:nvPr/>
        </p:nvSpPr>
        <p:spPr>
          <a:xfrm>
            <a:off x="4167542" y="6154490"/>
            <a:ext cx="50384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BĚLOHRADSKÝ, V. Mezi světy a </a:t>
            </a:r>
            <a:r>
              <a:rPr lang="cs-CZ" dirty="0" err="1"/>
              <a:t>mezisvěty</a:t>
            </a:r>
            <a:r>
              <a:rPr lang="cs-CZ" dirty="0"/>
              <a:t>. Praha: </a:t>
            </a:r>
            <a:r>
              <a:rPr lang="cs-CZ" dirty="0" err="1"/>
              <a:t>Votobia</a:t>
            </a:r>
            <a:r>
              <a:rPr lang="cs-CZ" dirty="0"/>
              <a:t>, 1997, s. 10. </a:t>
            </a:r>
          </a:p>
        </p:txBody>
      </p:sp>
    </p:spTree>
    <p:extLst>
      <p:ext uri="{BB962C8B-B14F-4D97-AF65-F5344CB8AC3E}">
        <p14:creationId xmlns:p14="http://schemas.microsoft.com/office/powerpoint/2010/main" val="700786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10524E9-E361-435E-93CC-D891398D1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0625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56140" cy="75596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44DF4F9-6846-47B0-A4BE-074D3ED71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408" y="1098593"/>
            <a:ext cx="2530848" cy="5379063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rgbClr val="FFFFFF"/>
                </a:solidFill>
              </a:rPr>
              <a:t>Podoba změny v postmoderní době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62AC3C-FEB4-4C6A-8CA6-D570CD009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66016" cy="755967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C36D4F-F5F9-42CB-9E23-928426026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8173" y="1098594"/>
            <a:ext cx="5562727" cy="536248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2400" dirty="0">
                <a:solidFill>
                  <a:schemeClr val="tx1"/>
                </a:solidFill>
              </a:rPr>
              <a:t>Už není celek proti celku (jeden vylučuje druhý)</a:t>
            </a:r>
          </a:p>
          <a:p>
            <a:pPr marL="0" indent="0">
              <a:buNone/>
            </a:pPr>
            <a:r>
              <a:rPr lang="cs-CZ" sz="2400" dirty="0">
                <a:solidFill>
                  <a:schemeClr val="tx1"/>
                </a:solidFill>
              </a:rPr>
              <a:t>ale mísení a hybridizace - "třetí není vyloučen" </a:t>
            </a:r>
          </a:p>
          <a:p>
            <a:pPr marL="0" indent="0">
              <a:buNone/>
            </a:pPr>
            <a:r>
              <a:rPr lang="cs-CZ" sz="2400" dirty="0">
                <a:solidFill>
                  <a:schemeClr val="tx1"/>
                </a:solidFill>
              </a:rPr>
              <a:t>množí se hybridní formy vlastnictví, přístup k mobilitě nahrazuje vlastnictví auta </a:t>
            </a:r>
          </a:p>
          <a:p>
            <a:pPr marL="0" indent="0">
              <a:buNone/>
            </a:pPr>
            <a:r>
              <a:rPr lang="cs-CZ" sz="2400" dirty="0">
                <a:solidFill>
                  <a:schemeClr val="tx1"/>
                </a:solidFill>
              </a:rPr>
              <a:t>rychle se množí formy sdílené ekonomiky</a:t>
            </a:r>
          </a:p>
          <a:p>
            <a:pPr marL="0" indent="0">
              <a:buNone/>
            </a:pPr>
            <a:r>
              <a:rPr lang="cs-CZ" sz="2400" dirty="0">
                <a:solidFill>
                  <a:schemeClr val="tx1"/>
                </a:solidFill>
              </a:rPr>
              <a:t>celoživotní vzdělávání osvobozuje myšlení  od monumentálních školních budov, kde bylo vzdělání vězněno…</a:t>
            </a:r>
          </a:p>
          <a:p>
            <a:pPr marL="0" indent="0">
              <a:buNone/>
            </a:pPr>
            <a:r>
              <a:rPr lang="cs-CZ" sz="2400" dirty="0">
                <a:solidFill>
                  <a:schemeClr val="tx1"/>
                </a:solidFill>
              </a:rPr>
              <a:t>Čas </a:t>
            </a:r>
            <a:r>
              <a:rPr lang="cs-CZ" sz="2400" dirty="0" err="1">
                <a:solidFill>
                  <a:schemeClr val="tx1"/>
                </a:solidFill>
              </a:rPr>
              <a:t>pléthokracie</a:t>
            </a:r>
            <a:r>
              <a:rPr lang="cs-CZ" sz="2400" dirty="0">
                <a:solidFill>
                  <a:schemeClr val="tx1"/>
                </a:solidFill>
              </a:rPr>
              <a:t>. Když části jsou větší než celky a světový duch spadl z koně. 65. pole, 2021, s. 349</a:t>
            </a:r>
          </a:p>
          <a:p>
            <a:endParaRPr lang="cs-CZ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562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10524E9-E361-435E-93CC-D891398D1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0625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56140" cy="75596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95E12F8-D0EF-4450-997E-76F7ACE0B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408" y="1098593"/>
            <a:ext cx="2530848" cy="5379063"/>
          </a:xfrm>
        </p:spPr>
        <p:txBody>
          <a:bodyPr>
            <a:normAutofit/>
          </a:bodyPr>
          <a:lstStyle/>
          <a:p>
            <a:r>
              <a:rPr lang="cs-CZ" sz="4400" dirty="0">
                <a:solidFill>
                  <a:schemeClr val="bg1"/>
                </a:solidFill>
              </a:rPr>
              <a:t>Podle </a:t>
            </a:r>
            <a:r>
              <a:rPr lang="cs-CZ" sz="4400" dirty="0" err="1">
                <a:solidFill>
                  <a:schemeClr val="bg1"/>
                </a:solidFill>
              </a:rPr>
              <a:t>Adornovy</a:t>
            </a:r>
            <a:r>
              <a:rPr lang="cs-CZ" sz="4400" dirty="0">
                <a:solidFill>
                  <a:schemeClr val="bg1"/>
                </a:solidFill>
              </a:rPr>
              <a:t> teze: celek vždy lží</a:t>
            </a:r>
            <a:endParaRPr lang="cs-CZ" sz="420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62AC3C-FEB4-4C6A-8CA6-D570CD009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66016" cy="755967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624C6C-B39C-44ED-ACF7-E989E9A4E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8173" y="1098594"/>
            <a:ext cx="5562727" cy="5362487"/>
          </a:xfrm>
        </p:spPr>
        <p:txBody>
          <a:bodyPr anchor="ctr">
            <a:normAutofit fontScale="92500" lnSpcReduction="20000"/>
          </a:bodyPr>
          <a:lstStyle/>
          <a:p>
            <a:r>
              <a:rPr lang="cs-CZ" sz="2800" dirty="0"/>
              <a:t>Povyšuje meze moci jedné třídy na meze rozumu</a:t>
            </a:r>
          </a:p>
          <a:p>
            <a:r>
              <a:rPr lang="cs-CZ" sz="2800" dirty="0"/>
              <a:t>efektivní reprezentace nějakého celku bylo vždy </a:t>
            </a:r>
            <a:r>
              <a:rPr lang="cs-CZ" sz="2800" b="1" dirty="0"/>
              <a:t>mlčení </a:t>
            </a:r>
            <a:r>
              <a:rPr lang="cs-CZ" sz="2800" dirty="0"/>
              <a:t>reprezentovaných</a:t>
            </a:r>
          </a:p>
          <a:p>
            <a:r>
              <a:rPr lang="cs-CZ" sz="2800" dirty="0"/>
              <a:t>postmoderní </a:t>
            </a:r>
            <a:r>
              <a:rPr lang="cs-CZ" sz="2800" dirty="0" err="1"/>
              <a:t>mediasféra</a:t>
            </a:r>
            <a:r>
              <a:rPr lang="cs-CZ" sz="2800" dirty="0"/>
              <a:t> – (sociální média) – opět mají hlas</a:t>
            </a:r>
          </a:p>
          <a:p>
            <a:r>
              <a:rPr lang="cs-CZ" sz="2800" b="1" dirty="0"/>
              <a:t>démos </a:t>
            </a:r>
            <a:r>
              <a:rPr lang="cs-CZ" sz="2800" dirty="0"/>
              <a:t>(národ, lid nebo proletariát) nahrazen </a:t>
            </a:r>
            <a:r>
              <a:rPr lang="cs-CZ" sz="2800" b="1" dirty="0" err="1"/>
              <a:t>pléthokracií</a:t>
            </a:r>
            <a:r>
              <a:rPr lang="cs-CZ" sz="2800" dirty="0"/>
              <a:t> - vlády přesýpacích, tekutých, rychle se formujících a rychle se </a:t>
            </a:r>
            <a:r>
              <a:rPr lang="cs-CZ" sz="2800" dirty="0" err="1"/>
              <a:t>rozpadávájících</a:t>
            </a:r>
            <a:r>
              <a:rPr lang="cs-CZ" sz="2800" dirty="0"/>
              <a:t> většin, </a:t>
            </a:r>
          </a:p>
          <a:p>
            <a:r>
              <a:rPr lang="cs-CZ" sz="2800" dirty="0"/>
              <a:t>ustanovení ze singularit  mimo starých katechismů a jejich autorizovaných interpretů</a:t>
            </a:r>
          </a:p>
          <a:p>
            <a:r>
              <a:rPr lang="cs-CZ" sz="2800" dirty="0"/>
              <a:t>Čas </a:t>
            </a:r>
            <a:r>
              <a:rPr lang="cs-CZ" sz="2800" dirty="0" err="1"/>
              <a:t>pléthokracie</a:t>
            </a:r>
            <a:r>
              <a:rPr lang="cs-CZ" sz="2800" dirty="0"/>
              <a:t>. Když části jsou větší než celky a světový duch spadl z koně. 65. pole, 2021, s. 353.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027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10524E9-E361-435E-93CC-D891398D1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0625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56140" cy="75596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3408" y="1098593"/>
            <a:ext cx="2530848" cy="53790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3600">
                <a:solidFill>
                  <a:srgbClr val="FFFFFF"/>
                </a:solidFill>
              </a:rPr>
              <a:t>Postmoderna a vzdělávání</a:t>
            </a:r>
            <a:endParaRPr lang="sk-SK" sz="360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62AC3C-FEB4-4C6A-8CA6-D570CD009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66016" cy="755967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8173" y="1098594"/>
            <a:ext cx="5562727" cy="5362487"/>
          </a:xfrm>
        </p:spPr>
        <p:txBody>
          <a:bodyPr anchor="ctr">
            <a:normAutofit/>
          </a:bodyPr>
          <a:lstStyle/>
          <a:p>
            <a:pPr marL="108000" indent="0">
              <a:buNone/>
            </a:pPr>
            <a:r>
              <a:rPr lang="cs-CZ" dirty="0">
                <a:solidFill>
                  <a:schemeClr val="tx1"/>
                </a:solidFill>
              </a:rPr>
              <a:t>A. </a:t>
            </a:r>
            <a:r>
              <a:rPr lang="cs-CZ" dirty="0" err="1">
                <a:solidFill>
                  <a:schemeClr val="tx1"/>
                </a:solidFill>
              </a:rPr>
              <a:t>Finkielkraut</a:t>
            </a:r>
            <a:r>
              <a:rPr lang="cs-CZ" dirty="0">
                <a:solidFill>
                  <a:schemeClr val="tx1"/>
                </a:solidFill>
              </a:rPr>
              <a:t>:</a:t>
            </a:r>
          </a:p>
          <a:p>
            <a:r>
              <a:rPr lang="cs-CZ" dirty="0">
                <a:solidFill>
                  <a:schemeClr val="tx1"/>
                </a:solidFill>
              </a:rPr>
              <a:t>Univerzalizace speciálních schopností?</a:t>
            </a:r>
          </a:p>
          <a:p>
            <a:r>
              <a:rPr lang="cs-CZ" dirty="0">
                <a:solidFill>
                  <a:schemeClr val="tx1"/>
                </a:solidFill>
              </a:rPr>
              <a:t>Objektivita, racionalita, redukcionismus, věda…</a:t>
            </a:r>
          </a:p>
          <a:p>
            <a:r>
              <a:rPr lang="cs-CZ" dirty="0">
                <a:solidFill>
                  <a:schemeClr val="tx1"/>
                </a:solidFill>
              </a:rPr>
              <a:t>Vytvoření civilizace – dělat vzor ze svých zvláštních podmínek, zvyklostí, dovedností</a:t>
            </a:r>
          </a:p>
          <a:p>
            <a:r>
              <a:rPr lang="cs-CZ" dirty="0">
                <a:solidFill>
                  <a:schemeClr val="tx1"/>
                </a:solidFill>
              </a:rPr>
              <a:t>Lidské práva proti barbarství?!</a:t>
            </a: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A763C4A-0C11-5301-63E4-246189FDF7ED}"/>
              </a:ext>
            </a:extLst>
          </p:cNvPr>
          <p:cNvSpPr txBox="1"/>
          <p:nvPr/>
        </p:nvSpPr>
        <p:spPr>
          <a:xfrm>
            <a:off x="3974490" y="5940077"/>
            <a:ext cx="556272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sz="2800" b="0" i="0" u="none" strike="noStrike" baseline="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FINKIELKRAUT A. Destrukce myšlení: esej. Brno: Atlantis. 1993.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1155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10524E9-E361-435E-93CC-D891398D1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0625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56140" cy="75596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3408" y="1098593"/>
            <a:ext cx="2530848" cy="53790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4200">
                <a:solidFill>
                  <a:srgbClr val="FFFFFF"/>
                </a:solidFill>
              </a:rPr>
              <a:t>UNESCO</a:t>
            </a:r>
            <a:endParaRPr lang="sk-SK" sz="420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62AC3C-FEB4-4C6A-8CA6-D570CD009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66016" cy="755967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8173" y="1098594"/>
            <a:ext cx="5562727" cy="5362487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UNESCO </a:t>
            </a:r>
            <a:r>
              <a:rPr lang="sk-SK">
                <a:solidFill>
                  <a:schemeClr val="tx1"/>
                </a:solidFill>
              </a:rPr>
              <a:t>(</a:t>
            </a:r>
            <a:r>
              <a:rPr lang="en-US">
                <a:solidFill>
                  <a:schemeClr val="tx1"/>
                </a:solidFill>
              </a:rPr>
              <a:t>*</a:t>
            </a:r>
            <a:r>
              <a:rPr lang="cs-CZ">
                <a:solidFill>
                  <a:schemeClr val="tx1"/>
                </a:solidFill>
              </a:rPr>
              <a:t> po</a:t>
            </a:r>
            <a:r>
              <a:rPr lang="en-US">
                <a:solidFill>
                  <a:schemeClr val="tx1"/>
                </a:solidFill>
              </a:rPr>
              <a:t> 1945</a:t>
            </a:r>
            <a:r>
              <a:rPr lang="sk-SK">
                <a:solidFill>
                  <a:schemeClr val="tx1"/>
                </a:solidFill>
              </a:rPr>
              <a:t>)</a:t>
            </a:r>
            <a:r>
              <a:rPr lang="en-US">
                <a:solidFill>
                  <a:schemeClr val="tx1"/>
                </a:solidFill>
              </a:rPr>
              <a:t>: </a:t>
            </a:r>
            <a:r>
              <a:rPr lang="cs-CZ">
                <a:solidFill>
                  <a:schemeClr val="tx1"/>
                </a:solidFill>
              </a:rPr>
              <a:t>navazuje na osvícenství (Diderota, Voltaira, aj.</a:t>
            </a:r>
            <a:r>
              <a:rPr lang="sk-SK">
                <a:solidFill>
                  <a:schemeClr val="tx1"/>
                </a:solidFill>
              </a:rPr>
              <a:t>)</a:t>
            </a:r>
            <a:r>
              <a:rPr lang="cs-CZ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cs-CZ">
                <a:solidFill>
                  <a:schemeClr val="tx1"/>
                </a:solidFill>
              </a:rPr>
              <a:t> autonomním člověkem  přes vzdělání</a:t>
            </a:r>
          </a:p>
          <a:p>
            <a:pPr lvl="1"/>
            <a:r>
              <a:rPr lang="cs-CZ">
                <a:solidFill>
                  <a:schemeClr val="tx1"/>
                </a:solidFill>
              </a:rPr>
              <a:t>Snaha zaručit </a:t>
            </a:r>
            <a:r>
              <a:rPr lang="cs-CZ" i="1">
                <a:solidFill>
                  <a:schemeClr val="tx1"/>
                </a:solidFill>
              </a:rPr>
              <a:t>rovný</a:t>
            </a:r>
            <a:r>
              <a:rPr lang="cs-CZ">
                <a:solidFill>
                  <a:schemeClr val="tx1"/>
                </a:solidFill>
              </a:rPr>
              <a:t> přístup k výchově, svobodnému hledání </a:t>
            </a:r>
            <a:r>
              <a:rPr lang="cs-CZ" i="1">
                <a:solidFill>
                  <a:schemeClr val="tx1"/>
                </a:solidFill>
              </a:rPr>
              <a:t>objektivní pravdy</a:t>
            </a:r>
            <a:r>
              <a:rPr lang="cs-CZ">
                <a:solidFill>
                  <a:schemeClr val="tx1"/>
                </a:solidFill>
              </a:rPr>
              <a:t>, …</a:t>
            </a:r>
          </a:p>
          <a:p>
            <a:endParaRPr lang="sk-SK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065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10524E9-E361-435E-93CC-D891398D1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0625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56140" cy="75596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3408" y="1098593"/>
            <a:ext cx="2530848" cy="53790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3600">
                <a:solidFill>
                  <a:srgbClr val="FFFFFF"/>
                </a:solidFill>
              </a:rPr>
              <a:t>Ochudobnění</a:t>
            </a:r>
            <a:endParaRPr lang="sk-SK" sz="360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62AC3C-FEB4-4C6A-8CA6-D570CD009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66016" cy="755967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8173" y="1098594"/>
            <a:ext cx="5562727" cy="5362487"/>
          </a:xfrm>
        </p:spPr>
        <p:txBody>
          <a:bodyPr anchor="ctr">
            <a:normAutofit/>
          </a:bodyPr>
          <a:lstStyle/>
          <a:p>
            <a:r>
              <a:rPr lang="cs-CZ">
                <a:solidFill>
                  <a:schemeClr val="tx1"/>
                </a:solidFill>
                <a:latin typeface="+mn-lt"/>
              </a:rPr>
              <a:t>Objektivní rozum </a:t>
            </a:r>
            <a:r>
              <a:rPr lang="cs-CZ">
                <a:solidFill>
                  <a:schemeClr val="tx1"/>
                </a:solidFill>
                <a:latin typeface="+mn-lt"/>
                <a:cs typeface="Arial"/>
              </a:rPr>
              <a:t>→ vzdor konformitě</a:t>
            </a:r>
          </a:p>
          <a:p>
            <a:r>
              <a:rPr lang="cs-CZ">
                <a:solidFill>
                  <a:schemeClr val="tx1"/>
                </a:solidFill>
                <a:latin typeface="+mn-lt"/>
                <a:cs typeface="Arial"/>
              </a:rPr>
              <a:t>Vytrhnutí z kultury, pospolitosti → osamělost v individualismu</a:t>
            </a:r>
          </a:p>
          <a:p>
            <a:r>
              <a:rPr lang="cs-CZ">
                <a:solidFill>
                  <a:schemeClr val="tx1"/>
                </a:solidFill>
                <a:latin typeface="+mn-lt"/>
                <a:cs typeface="Arial"/>
              </a:rPr>
              <a:t>Diderot – filosofii chtěl přiblížit lidu</a:t>
            </a:r>
          </a:p>
          <a:p>
            <a:r>
              <a:rPr lang="cs-CZ">
                <a:solidFill>
                  <a:schemeClr val="tx1"/>
                </a:solidFill>
                <a:latin typeface="+mn-lt"/>
                <a:cs typeface="Arial"/>
              </a:rPr>
              <a:t>Měl udělat opak – filosofii dostat k bodu lidové moudrosti</a:t>
            </a:r>
          </a:p>
          <a:p>
            <a:r>
              <a:rPr lang="cs-CZ">
                <a:solidFill>
                  <a:schemeClr val="tx1"/>
                </a:solidFill>
                <a:latin typeface="+mn-lt"/>
                <a:cs typeface="Arial"/>
              </a:rPr>
              <a:t>Ponořit </a:t>
            </a:r>
            <a:r>
              <a:rPr lang="cs-CZ" i="1">
                <a:solidFill>
                  <a:schemeClr val="tx1"/>
                </a:solidFill>
                <a:latin typeface="+mn-lt"/>
                <a:cs typeface="Arial"/>
              </a:rPr>
              <a:t>cogito</a:t>
            </a:r>
            <a:r>
              <a:rPr lang="cs-CZ">
                <a:solidFill>
                  <a:schemeClr val="tx1"/>
                </a:solidFill>
                <a:latin typeface="+mn-lt"/>
                <a:cs typeface="Arial"/>
              </a:rPr>
              <a:t> do hlubin kolektivity</a:t>
            </a:r>
          </a:p>
          <a:p>
            <a:r>
              <a:rPr lang="cs-CZ">
                <a:solidFill>
                  <a:schemeClr val="tx1"/>
                </a:solidFill>
                <a:latin typeface="+mn-lt"/>
                <a:cs typeface="Arial"/>
              </a:rPr>
              <a:t>Obnovit vazbu s dřívějšími generacemi</a:t>
            </a:r>
            <a:endParaRPr lang="sk-SK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65035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10524E9-E361-435E-93CC-D891398D1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0625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56140" cy="75596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3408" y="1098593"/>
            <a:ext cx="2530848" cy="53790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4200">
                <a:solidFill>
                  <a:srgbClr val="FFFFFF"/>
                </a:solidFill>
              </a:rPr>
              <a:t> Mateřské teplo předsudku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62AC3C-FEB4-4C6A-8CA6-D570CD009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66016" cy="755967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8173" y="1098594"/>
            <a:ext cx="5562727" cy="5362487"/>
          </a:xfrm>
        </p:spPr>
        <p:txBody>
          <a:bodyPr anchor="ctr">
            <a:normAutofit/>
          </a:bodyPr>
          <a:lstStyle/>
          <a:p>
            <a:r>
              <a:rPr lang="sk-SK">
                <a:solidFill>
                  <a:schemeClr val="tx1"/>
                </a:solidFill>
              </a:rPr>
              <a:t>Herder: P</a:t>
            </a:r>
            <a:r>
              <a:rPr lang="cs-CZ">
                <a:solidFill>
                  <a:schemeClr val="tx1"/>
                </a:solidFill>
              </a:rPr>
              <a:t>ředsudek je ve své době dobrý, protože činí lidi šťastnými.</a:t>
            </a:r>
          </a:p>
          <a:p>
            <a:r>
              <a:rPr lang="cs-CZ">
                <a:solidFill>
                  <a:schemeClr val="tx1"/>
                </a:solidFill>
              </a:rPr>
              <a:t>Navrací je k jejich středu</a:t>
            </a:r>
          </a:p>
          <a:p>
            <a:r>
              <a:rPr lang="cs-CZ">
                <a:solidFill>
                  <a:schemeClr val="tx1"/>
                </a:solidFill>
              </a:rPr>
              <a:t>Poutá k rodu</a:t>
            </a:r>
          </a:p>
          <a:p>
            <a:r>
              <a:rPr lang="cs-CZ">
                <a:solidFill>
                  <a:schemeClr val="tx1"/>
                </a:solidFill>
              </a:rPr>
              <a:t>Předsudky – kulturní poklad každého národa</a:t>
            </a:r>
          </a:p>
          <a:p>
            <a:r>
              <a:rPr lang="cs-CZ">
                <a:solidFill>
                  <a:schemeClr val="tx1"/>
                </a:solidFill>
              </a:rPr>
              <a:t>Pomáhají uřčení „my“, „já“</a:t>
            </a:r>
          </a:p>
          <a:p>
            <a:r>
              <a:rPr lang="cs-CZ">
                <a:solidFill>
                  <a:schemeClr val="tx1"/>
                </a:solidFill>
              </a:rPr>
              <a:t>Pomáhají nadvázat na minulost</a:t>
            </a:r>
          </a:p>
          <a:p>
            <a:r>
              <a:rPr lang="cs-CZ">
                <a:solidFill>
                  <a:schemeClr val="tx1"/>
                </a:solidFill>
              </a:rPr>
              <a:t>Jsou to myšlenky staletí</a:t>
            </a:r>
            <a:endParaRPr lang="sk-SK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8481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10524E9-E361-435E-93CC-D891398D1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0625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56140" cy="75596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3408" y="1098593"/>
            <a:ext cx="2530848" cy="53790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3600">
                <a:solidFill>
                  <a:srgbClr val="FFFFFF"/>
                </a:solidFill>
              </a:rPr>
              <a:t>Osvícenci – na lavici obžalovaných v procesu proti barbarství</a:t>
            </a:r>
            <a:br>
              <a:rPr lang="sk-SK" sz="3600">
                <a:solidFill>
                  <a:srgbClr val="FFFFFF"/>
                </a:solidFill>
              </a:rPr>
            </a:br>
            <a:endParaRPr lang="sk-SK" sz="360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62AC3C-FEB4-4C6A-8CA6-D570CD009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66016" cy="755967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8173" y="1098594"/>
            <a:ext cx="5562727" cy="5362487"/>
          </a:xfrm>
        </p:spPr>
        <p:txBody>
          <a:bodyPr anchor="ctr">
            <a:normAutofit/>
          </a:bodyPr>
          <a:lstStyle/>
          <a:p>
            <a:r>
              <a:rPr lang="cs-CZ">
                <a:solidFill>
                  <a:schemeClr val="tx1"/>
                </a:solidFill>
              </a:rPr>
              <a:t>Nejde o to otevřít se rozumu</a:t>
            </a:r>
          </a:p>
          <a:p>
            <a:r>
              <a:rPr lang="cs-CZ">
                <a:solidFill>
                  <a:schemeClr val="tx1"/>
                </a:solidFill>
              </a:rPr>
              <a:t>Jde o otevření se rozumu druhých</a:t>
            </a:r>
          </a:p>
          <a:p>
            <a:pPr lvl="1"/>
            <a:r>
              <a:rPr lang="cs-CZ">
                <a:solidFill>
                  <a:schemeClr val="tx1"/>
                </a:solidFill>
              </a:rPr>
              <a:t>Když lidé z civilizace sestoupí  se svého pomyslného piedestálu</a:t>
            </a:r>
          </a:p>
          <a:p>
            <a:pPr lvl="1"/>
            <a:r>
              <a:rPr lang="cs-CZ">
                <a:solidFill>
                  <a:schemeClr val="tx1"/>
                </a:solidFill>
              </a:rPr>
              <a:t>A uznají, že jsou též domorodci</a:t>
            </a:r>
          </a:p>
          <a:p>
            <a:r>
              <a:rPr lang="cs-CZ">
                <a:solidFill>
                  <a:schemeClr val="tx1"/>
                </a:solidFill>
              </a:rPr>
              <a:t>Barbar – není negací civilizace</a:t>
            </a:r>
          </a:p>
          <a:p>
            <a:pPr lvl="1"/>
            <a:r>
              <a:rPr lang="cs-CZ">
                <a:solidFill>
                  <a:schemeClr val="tx1"/>
                </a:solidFill>
              </a:rPr>
              <a:t>Je to člověk věřící v barbarství  (Lévi-Strauss</a:t>
            </a:r>
            <a:r>
              <a:rPr lang="sk-SK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21619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10524E9-E361-435E-93CC-D891398D1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0625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56140" cy="75596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3408" y="1098593"/>
            <a:ext cx="2530848" cy="53790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4200">
                <a:solidFill>
                  <a:srgbClr val="FFFFFF"/>
                </a:solidFill>
              </a:rPr>
              <a:t>Pred tým, ako začneme...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62AC3C-FEB4-4C6A-8CA6-D570CD009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66016" cy="755967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888173" y="1098594"/>
            <a:ext cx="5562727" cy="5362487"/>
          </a:xfrm>
        </p:spPr>
        <p:txBody>
          <a:bodyPr anchor="ctr">
            <a:normAutofit/>
          </a:bodyPr>
          <a:lstStyle/>
          <a:p>
            <a:r>
              <a:rPr lang="sk-SK">
                <a:solidFill>
                  <a:schemeClr val="tx1"/>
                </a:solidFill>
              </a:rPr>
              <a:t>Etika a morálka (pojmy)</a:t>
            </a:r>
          </a:p>
          <a:p>
            <a:pPr lvl="1"/>
            <a:r>
              <a:rPr lang="sk-SK">
                <a:solidFill>
                  <a:schemeClr val="tx1"/>
                </a:solidFill>
              </a:rPr>
              <a:t>Morálka: čo je správne, spôsob myslenia a konania</a:t>
            </a:r>
          </a:p>
          <a:p>
            <a:pPr lvl="1"/>
            <a:r>
              <a:rPr lang="sk-SK">
                <a:solidFill>
                  <a:schemeClr val="tx1"/>
                </a:solidFill>
              </a:rPr>
              <a:t>Etika: teória o morálke/morálkach</a:t>
            </a:r>
          </a:p>
          <a:p>
            <a:r>
              <a:rPr lang="sk-SK">
                <a:solidFill>
                  <a:schemeClr val="tx1"/>
                </a:solidFill>
              </a:rPr>
              <a:t>Postmoderna a moderna (pojmy)</a:t>
            </a:r>
          </a:p>
          <a:p>
            <a:endParaRPr lang="sk-SK">
              <a:solidFill>
                <a:schemeClr val="tx1"/>
              </a:solidFill>
            </a:endParaRPr>
          </a:p>
          <a:p>
            <a:endParaRPr lang="sk-SK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3619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10524E9-E361-435E-93CC-D891398D1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0625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56140" cy="75596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3408" y="1098593"/>
            <a:ext cx="2530848" cy="53790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4200">
                <a:solidFill>
                  <a:srgbClr val="FFFFFF"/>
                </a:solidFill>
              </a:rPr>
              <a:t>Problémy ve škole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62AC3C-FEB4-4C6A-8CA6-D570CD009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66016" cy="755967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8173" y="1098594"/>
            <a:ext cx="5562727" cy="5362487"/>
          </a:xfrm>
        </p:spPr>
        <p:txBody>
          <a:bodyPr anchor="ctr">
            <a:normAutofit/>
          </a:bodyPr>
          <a:lstStyle/>
          <a:p>
            <a:r>
              <a:rPr lang="sk-SK">
                <a:solidFill>
                  <a:schemeClr val="tx1"/>
                </a:solidFill>
              </a:rPr>
              <a:t>Každé hodnocení </a:t>
            </a:r>
            <a:r>
              <a:rPr lang="sk-SK">
                <a:solidFill>
                  <a:schemeClr val="tx1"/>
                </a:solidFill>
                <a:latin typeface="Arial"/>
                <a:cs typeface="Arial"/>
              </a:rPr>
              <a:t>→</a:t>
            </a:r>
            <a:r>
              <a:rPr lang="sk-SK">
                <a:solidFill>
                  <a:schemeClr val="tx1"/>
                </a:solidFill>
              </a:rPr>
              <a:t> násilí (strukturalisté)</a:t>
            </a:r>
          </a:p>
          <a:p>
            <a:r>
              <a:rPr lang="cs-CZ">
                <a:solidFill>
                  <a:schemeClr val="tx1"/>
                </a:solidFill>
              </a:rPr>
              <a:t>Výběr učiva a interpretace </a:t>
            </a:r>
            <a:r>
              <a:rPr lang="cs-CZ">
                <a:solidFill>
                  <a:schemeClr val="tx1"/>
                </a:solidFill>
                <a:latin typeface="+mj-lt"/>
                <a:cs typeface="Arial"/>
              </a:rPr>
              <a:t>→ násilí</a:t>
            </a:r>
            <a:endParaRPr lang="sk-SK">
              <a:solidFill>
                <a:schemeClr val="tx1"/>
              </a:solidFill>
              <a:latin typeface="+mj-lt"/>
            </a:endParaRPr>
          </a:p>
          <a:p>
            <a:r>
              <a:rPr lang="sk-SK">
                <a:solidFill>
                  <a:schemeClr val="tx1"/>
                </a:solidFill>
              </a:rPr>
              <a:t>Vytržení lidí ze sítě zvyků a postojů </a:t>
            </a:r>
            <a:r>
              <a:rPr lang="sk-SK">
                <a:solidFill>
                  <a:schemeClr val="tx1"/>
                </a:solidFill>
                <a:latin typeface="Arial"/>
                <a:cs typeface="Arial"/>
              </a:rPr>
              <a:t>→ </a:t>
            </a:r>
            <a:r>
              <a:rPr lang="sk-SK">
                <a:solidFill>
                  <a:schemeClr val="tx1"/>
                </a:solidFill>
              </a:rPr>
              <a:t>vykořenění  </a:t>
            </a:r>
          </a:p>
          <a:p>
            <a:r>
              <a:rPr lang="cs-CZ">
                <a:solidFill>
                  <a:schemeClr val="tx1"/>
                </a:solidFill>
              </a:rPr>
              <a:t>Drezúra – vštěpení vládnoucích hodnot postavených na ideálních významech</a:t>
            </a:r>
          </a:p>
        </p:txBody>
      </p:sp>
    </p:spTree>
    <p:extLst>
      <p:ext uri="{BB962C8B-B14F-4D97-AF65-F5344CB8AC3E}">
        <p14:creationId xmlns:p14="http://schemas.microsoft.com/office/powerpoint/2010/main" val="35907286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10524E9-E361-435E-93CC-D891398D1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0625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56140" cy="75596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9792" y="1098593"/>
            <a:ext cx="2898656" cy="53790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3600" dirty="0">
                <a:solidFill>
                  <a:srgbClr val="FFFFFF"/>
                </a:solidFill>
              </a:rPr>
              <a:t>Kritika postmoderny: „pár bot má stejnou cenu jako Shakespeare!“</a:t>
            </a:r>
            <a:br>
              <a:rPr lang="cs-CZ" sz="3600" dirty="0">
                <a:solidFill>
                  <a:srgbClr val="FFFFFF"/>
                </a:solidFill>
              </a:rPr>
            </a:br>
            <a:endParaRPr lang="sk-SK" sz="3600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62AC3C-FEB4-4C6A-8CA6-D570CD009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66016" cy="755967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48223" y="1098594"/>
            <a:ext cx="5832401" cy="5362487"/>
          </a:xfrm>
        </p:spPr>
        <p:txBody>
          <a:bodyPr anchor="ctr">
            <a:normAutofit lnSpcReduction="10000"/>
          </a:bodyPr>
          <a:lstStyle/>
          <a:p>
            <a:r>
              <a:rPr lang="sk-SK" dirty="0">
                <a:solidFill>
                  <a:schemeClr val="tx1"/>
                </a:solidFill>
              </a:rPr>
              <a:t>Pestrý </a:t>
            </a:r>
            <a:r>
              <a:rPr lang="sk-SK" dirty="0" err="1">
                <a:solidFill>
                  <a:schemeClr val="tx1"/>
                </a:solidFill>
              </a:rPr>
              <a:t>sv</a:t>
            </a:r>
            <a:r>
              <a:rPr lang="cs-CZ" dirty="0" err="1">
                <a:solidFill>
                  <a:schemeClr val="tx1"/>
                </a:solidFill>
              </a:rPr>
              <a:t>ět</a:t>
            </a:r>
            <a:r>
              <a:rPr lang="cs-CZ" dirty="0">
                <a:solidFill>
                  <a:schemeClr val="tx1"/>
                </a:solidFill>
              </a:rPr>
              <a:t> – absolutní právo diference</a:t>
            </a:r>
            <a:r>
              <a:rPr lang="ru-RU" dirty="0">
                <a:solidFill>
                  <a:schemeClr val="tx1"/>
                </a:solidFill>
              </a:rPr>
              <a:t> 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Každý má vlastní kritéria hodnocení a vyjádření</a:t>
            </a:r>
          </a:p>
          <a:p>
            <a:r>
              <a:rPr lang="cs-CZ" dirty="0">
                <a:solidFill>
                  <a:schemeClr val="tx1"/>
                </a:solidFill>
              </a:rPr>
              <a:t>Všechno patří do kultury</a:t>
            </a:r>
          </a:p>
          <a:p>
            <a:pPr marL="108000" indent="0">
              <a:buNone/>
            </a:pPr>
            <a:r>
              <a:rPr lang="cs-CZ" dirty="0">
                <a:solidFill>
                  <a:schemeClr val="tx1"/>
                </a:solidFill>
              </a:rPr>
              <a:t>„Opera o makačce stejnou cenu jako Verdi“</a:t>
            </a:r>
          </a:p>
          <a:p>
            <a:pPr marL="108000" indent="0">
              <a:buNone/>
            </a:pPr>
            <a:r>
              <a:rPr lang="cs-CZ" dirty="0">
                <a:solidFill>
                  <a:schemeClr val="tx1"/>
                </a:solidFill>
                <a:latin typeface="Arial"/>
                <a:cs typeface="Arial"/>
              </a:rPr>
              <a:t>→ </a:t>
            </a:r>
            <a:r>
              <a:rPr lang="cs-CZ" dirty="0">
                <a:solidFill>
                  <a:schemeClr val="tx1"/>
                </a:solidFill>
              </a:rPr>
              <a:t>Kulturní nihilismus (</a:t>
            </a:r>
            <a:r>
              <a:rPr lang="cs-CZ" dirty="0" err="1">
                <a:solidFill>
                  <a:schemeClr val="tx1"/>
                </a:solidFill>
              </a:rPr>
              <a:t>nihil</a:t>
            </a:r>
            <a:r>
              <a:rPr lang="cs-CZ" dirty="0">
                <a:solidFill>
                  <a:schemeClr val="tx1"/>
                </a:solidFill>
              </a:rPr>
              <a:t> – nič)</a:t>
            </a:r>
          </a:p>
          <a:p>
            <a:r>
              <a:rPr lang="cs-CZ" dirty="0">
                <a:solidFill>
                  <a:schemeClr val="tx1"/>
                </a:solidFill>
              </a:rPr>
              <a:t>Kultura už není nástroj emancipace – nýbrž jedna z poručnických instancí</a:t>
            </a:r>
          </a:p>
          <a:p>
            <a:r>
              <a:rPr lang="cs-CZ" dirty="0">
                <a:solidFill>
                  <a:schemeClr val="tx1"/>
                </a:solidFill>
              </a:rPr>
              <a:t>Nálepku kultury má jakákoli zábava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(</a:t>
            </a:r>
            <a:r>
              <a:rPr lang="cs-CZ" dirty="0" err="1">
                <a:solidFill>
                  <a:schemeClr val="tx1"/>
                </a:solidFill>
              </a:rPr>
              <a:t>Finkielkraut</a:t>
            </a:r>
            <a:r>
              <a:rPr lang="cs-CZ" dirty="0">
                <a:solidFill>
                  <a:schemeClr val="tx1"/>
                </a:solidFill>
              </a:rPr>
              <a:t>)</a:t>
            </a:r>
            <a:endParaRPr lang="sk-S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660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sk-SK" sz="4400" dirty="0"/>
              <a:t>Postmoderna a sexualita, krása, móda</a:t>
            </a:r>
          </a:p>
        </p:txBody>
      </p:sp>
      <p:graphicFrame>
        <p:nvGraphicFramePr>
          <p:cNvPr id="1028" name="Zástupný symbol obsahu 2">
            <a:extLst>
              <a:ext uri="{FF2B5EF4-FFF2-40B4-BE49-F238E27FC236}">
                <a16:creationId xmlns:a16="http://schemas.microsoft.com/office/drawing/2014/main" id="{00F23A09-A1A6-46AA-8534-F54FE34E80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8647032"/>
              </p:ext>
            </p:extLst>
          </p:nvPr>
        </p:nvGraphicFramePr>
        <p:xfrm>
          <a:off x="568211" y="2339677"/>
          <a:ext cx="5328401" cy="4988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ttps://probaway.files.wordpress.com/2013/06/michel_foucault_3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301" y="1750396"/>
            <a:ext cx="3350543" cy="333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ĺžnik 3"/>
          <p:cNvSpPr/>
          <p:nvPr/>
        </p:nvSpPr>
        <p:spPr>
          <a:xfrm>
            <a:off x="6401482" y="6469019"/>
            <a:ext cx="295018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050" dirty="0"/>
              <a:t>https://probaway.wordpress.com/2013/06/07/philosophers-squared-off-in-quotations-alphabetical-index-of-philosophers/</a:t>
            </a:r>
          </a:p>
        </p:txBody>
      </p:sp>
      <p:sp>
        <p:nvSpPr>
          <p:cNvPr id="5" name="BlokTextu 4"/>
          <p:cNvSpPr txBox="1"/>
          <p:nvPr/>
        </p:nvSpPr>
        <p:spPr>
          <a:xfrm>
            <a:off x="6336894" y="5579340"/>
            <a:ext cx="2167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err="1"/>
              <a:t>Michel</a:t>
            </a:r>
            <a:r>
              <a:rPr lang="sk-SK" sz="2000" dirty="0"/>
              <a:t> </a:t>
            </a:r>
            <a:r>
              <a:rPr lang="sk-SK" sz="2000" dirty="0" err="1"/>
              <a:t>Foucault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28984537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996CBB6-8D24-4FA5-A518-D9D878A408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0625" cy="7559675"/>
          </a:xfrm>
          <a:prstGeom prst="rect">
            <a:avLst/>
          </a:prstGeom>
          <a:solidFill>
            <a:srgbClr val="5553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8857F7-F05F-4317-9D97-F35571819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404" y="529177"/>
            <a:ext cx="9291816" cy="650132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ok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5040" y="1324500"/>
            <a:ext cx="8768874" cy="493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8635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10524E9-E361-435E-93CC-D891398D1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0625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56140" cy="75596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3408" y="1098593"/>
            <a:ext cx="2530848" cy="53790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4200">
                <a:solidFill>
                  <a:srgbClr val="FFFFFF"/>
                </a:solidFill>
              </a:rPr>
              <a:t>Svoboda</a:t>
            </a:r>
            <a:endParaRPr lang="sk-SK" sz="420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62AC3C-FEB4-4C6A-8CA6-D570CD009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66016" cy="755967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8173" y="1098594"/>
            <a:ext cx="5562727" cy="5362487"/>
          </a:xfrm>
        </p:spPr>
        <p:txBody>
          <a:bodyPr anchor="ctr">
            <a:normAutofit/>
          </a:bodyPr>
          <a:lstStyle/>
          <a:p>
            <a:r>
              <a:rPr lang="cs-CZ">
                <a:solidFill>
                  <a:schemeClr val="tx1"/>
                </a:solidFill>
              </a:rPr>
              <a:t>Nečervenat se nad sebou (Nietzsche</a:t>
            </a:r>
            <a:r>
              <a:rPr lang="sk-SK">
                <a:solidFill>
                  <a:schemeClr val="tx1"/>
                </a:solidFill>
              </a:rPr>
              <a:t>)</a:t>
            </a:r>
          </a:p>
          <a:p>
            <a:endParaRPr lang="cs-CZ">
              <a:solidFill>
                <a:schemeClr val="tx1"/>
              </a:solidFill>
            </a:endParaRPr>
          </a:p>
          <a:p>
            <a:r>
              <a:rPr lang="cs-CZ">
                <a:solidFill>
                  <a:schemeClr val="tx1"/>
                </a:solidFill>
              </a:rPr>
              <a:t>Demokratický člověk - sociální atom – oddělen od předků, současníků, rodiny – svobodný?</a:t>
            </a:r>
          </a:p>
        </p:txBody>
      </p:sp>
    </p:spTree>
    <p:extLst>
      <p:ext uri="{BB962C8B-B14F-4D97-AF65-F5344CB8AC3E}">
        <p14:creationId xmlns:p14="http://schemas.microsoft.com/office/powerpoint/2010/main" val="35808519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10524E9-E361-435E-93CC-D891398D1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0625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56140" cy="75596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C0F5FB2-366A-46EF-BE7F-7C52D7425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408" y="1098593"/>
            <a:ext cx="2530848" cy="5379063"/>
          </a:xfrm>
        </p:spPr>
        <p:txBody>
          <a:bodyPr>
            <a:normAutofit/>
          </a:bodyPr>
          <a:lstStyle/>
          <a:p>
            <a:r>
              <a:rPr lang="sk-SK" sz="4200" b="1">
                <a:solidFill>
                  <a:srgbClr val="FFFFFF"/>
                </a:solidFill>
              </a:rPr>
              <a:t>G. Deleuze: Príbeh pána a raba v kontexte afirmácie </a:t>
            </a:r>
            <a:endParaRPr lang="sk-SK" sz="420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62AC3C-FEB4-4C6A-8CA6-D570CD009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66016" cy="755967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BBBA4E8-B252-4E93-BBFC-C24F76869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8173" y="1098594"/>
            <a:ext cx="5562727" cy="5362487"/>
          </a:xfrm>
        </p:spPr>
        <p:txBody>
          <a:bodyPr anchor="ctr">
            <a:normAutofit/>
          </a:bodyPr>
          <a:lstStyle/>
          <a:p>
            <a:r>
              <a:rPr lang="sk-SK" sz="1900" i="1">
                <a:solidFill>
                  <a:schemeClr val="tx1"/>
                </a:solidFill>
              </a:rPr>
              <a:t>Nietzsche a filosofie</a:t>
            </a:r>
            <a:r>
              <a:rPr lang="sk-SK" sz="1900">
                <a:solidFill>
                  <a:schemeClr val="tx1"/>
                </a:solidFill>
              </a:rPr>
              <a:t> </a:t>
            </a:r>
          </a:p>
          <a:p>
            <a:r>
              <a:rPr lang="sk-SK" sz="1900">
                <a:solidFill>
                  <a:schemeClr val="tx1"/>
                </a:solidFill>
              </a:rPr>
              <a:t>pán sa nepotrebuje vymedzovať voči iným, myslí, koná a žije tak, ako mu to vyhovuje</a:t>
            </a:r>
          </a:p>
          <a:p>
            <a:r>
              <a:rPr lang="sk-SK" sz="1900">
                <a:solidFill>
                  <a:schemeClr val="tx1"/>
                </a:solidFill>
              </a:rPr>
              <a:t>rab naopak vychádza hlavne z druhého – z pána, nie zo seba samého</a:t>
            </a:r>
          </a:p>
          <a:p>
            <a:r>
              <a:rPr lang="sk-SK" sz="1900">
                <a:solidFill>
                  <a:schemeClr val="tx1"/>
                </a:solidFill>
              </a:rPr>
              <a:t>nemá silu potvrdzovať samého seba, musí negovať pána, druhého</a:t>
            </a:r>
          </a:p>
          <a:p>
            <a:r>
              <a:rPr lang="sk-SK" sz="1900">
                <a:solidFill>
                  <a:schemeClr val="tx1"/>
                </a:solidFill>
              </a:rPr>
              <a:t>Rab - slabochom, nedokáže vytvárať vlastné hodnoty</a:t>
            </a:r>
          </a:p>
          <a:p>
            <a:r>
              <a:rPr lang="sk-SK" sz="1900">
                <a:solidFill>
                  <a:schemeClr val="tx1"/>
                </a:solidFill>
              </a:rPr>
              <a:t> a žiť slobodne </a:t>
            </a:r>
          </a:p>
          <a:p>
            <a:r>
              <a:rPr lang="sk-SK" sz="1900">
                <a:solidFill>
                  <a:schemeClr val="tx1"/>
                </a:solidFill>
              </a:rPr>
              <a:t>každá tvorba hodnôt a noriem odvodená od niekoho iného  -neautentická a odcudzená – nesprávna</a:t>
            </a:r>
          </a:p>
          <a:p>
            <a:r>
              <a:rPr lang="sk-SK" sz="1900">
                <a:solidFill>
                  <a:schemeClr val="tx1"/>
                </a:solidFill>
              </a:rPr>
              <a:t>Nesprávne i odvodzovanie hodnôt od myšlienkových systémov, </a:t>
            </a:r>
          </a:p>
          <a:p>
            <a:r>
              <a:rPr lang="sk-SK" sz="1900">
                <a:solidFill>
                  <a:schemeClr val="tx1"/>
                </a:solidFill>
              </a:rPr>
              <a:t>Slabošstvo - nihilizmus</a:t>
            </a:r>
          </a:p>
        </p:txBody>
      </p:sp>
    </p:spTree>
    <p:extLst>
      <p:ext uri="{BB962C8B-B14F-4D97-AF65-F5344CB8AC3E}">
        <p14:creationId xmlns:p14="http://schemas.microsoft.com/office/powerpoint/2010/main" val="36523290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10524E9-E361-435E-93CC-D891398D1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0625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56140" cy="75596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90B854F-D8A2-406F-AE43-BDBDE0CEA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408" y="1098593"/>
            <a:ext cx="2530848" cy="5379063"/>
          </a:xfrm>
        </p:spPr>
        <p:txBody>
          <a:bodyPr>
            <a:normAutofit/>
          </a:bodyPr>
          <a:lstStyle/>
          <a:p>
            <a:r>
              <a:rPr lang="sk-SK" sz="4200">
                <a:solidFill>
                  <a:srgbClr val="FFFFFF"/>
                </a:solidFill>
              </a:rPr>
              <a:t>Ontológia a etika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62AC3C-FEB4-4C6A-8CA6-D570CD009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66016" cy="755967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E94BEAB-AB46-46AB-AC08-D6A3C8790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8173" y="1098594"/>
            <a:ext cx="5562727" cy="5362487"/>
          </a:xfrm>
        </p:spPr>
        <p:txBody>
          <a:bodyPr anchor="ctr">
            <a:normAutofit/>
          </a:bodyPr>
          <a:lstStyle/>
          <a:p>
            <a:r>
              <a:rPr lang="sk-SK" sz="2400" dirty="0">
                <a:solidFill>
                  <a:schemeClr val="tx1"/>
                </a:solidFill>
              </a:rPr>
              <a:t>Známe postmoderné odmietanie prepájania ontológie a etiky</a:t>
            </a:r>
          </a:p>
          <a:p>
            <a:r>
              <a:rPr lang="sk-SK" sz="2400" dirty="0">
                <a:solidFill>
                  <a:schemeClr val="tx1"/>
                </a:solidFill>
              </a:rPr>
              <a:t>G. </a:t>
            </a:r>
            <a:r>
              <a:rPr lang="sk-SK" sz="2400" dirty="0" err="1">
                <a:solidFill>
                  <a:schemeClr val="tx1"/>
                </a:solidFill>
              </a:rPr>
              <a:t>Deleuze</a:t>
            </a:r>
            <a:r>
              <a:rPr lang="sk-SK" sz="2400" dirty="0">
                <a:solidFill>
                  <a:schemeClr val="tx1"/>
                </a:solidFill>
              </a:rPr>
              <a:t> s F. </a:t>
            </a:r>
            <a:r>
              <a:rPr lang="sk-SK" sz="2400" dirty="0" err="1">
                <a:solidFill>
                  <a:schemeClr val="tx1"/>
                </a:solidFill>
              </a:rPr>
              <a:t>Guattarim</a:t>
            </a:r>
            <a:r>
              <a:rPr lang="sk-SK" sz="2400" dirty="0">
                <a:solidFill>
                  <a:schemeClr val="tx1"/>
                </a:solidFill>
              </a:rPr>
              <a:t>: nemáme myslieť ako strom, ktorý má hlboko v zemi svoje korene</a:t>
            </a:r>
          </a:p>
          <a:p>
            <a:r>
              <a:rPr lang="sk-SK" sz="2400" dirty="0">
                <a:solidFill>
                  <a:schemeClr val="tx1"/>
                </a:solidFill>
              </a:rPr>
              <a:t>odvodzovať svoje myslenie a konanie z jedného centra akokoľvek hlboko zakoreneného – nesprávne</a:t>
            </a:r>
          </a:p>
          <a:p>
            <a:pPr marL="0" indent="0">
              <a:buNone/>
            </a:pPr>
            <a:r>
              <a:rPr lang="sk-SK" sz="2400" dirty="0">
                <a:solidFill>
                  <a:schemeClr val="tx1"/>
                </a:solidFill>
              </a:rPr>
              <a:t> „</a:t>
            </a:r>
            <a:r>
              <a:rPr lang="sk-SK" sz="2400" i="1" dirty="0">
                <a:solidFill>
                  <a:schemeClr val="tx1"/>
                </a:solidFill>
              </a:rPr>
              <a:t>strom nebo koreň </a:t>
            </a:r>
            <a:r>
              <a:rPr lang="sk-SK" sz="2400" i="1" dirty="0" err="1">
                <a:solidFill>
                  <a:schemeClr val="tx1"/>
                </a:solidFill>
              </a:rPr>
              <a:t>inspirují</a:t>
            </a:r>
            <a:r>
              <a:rPr lang="sk-SK" sz="2400" i="1" dirty="0">
                <a:solidFill>
                  <a:schemeClr val="tx1"/>
                </a:solidFill>
              </a:rPr>
              <a:t> smutný obraz </a:t>
            </a:r>
            <a:r>
              <a:rPr lang="sk-SK" sz="2400" i="1" dirty="0" err="1">
                <a:solidFill>
                  <a:schemeClr val="tx1"/>
                </a:solidFill>
              </a:rPr>
              <a:t>myšlení</a:t>
            </a:r>
            <a:r>
              <a:rPr lang="sk-SK" sz="2400" i="1" dirty="0">
                <a:solidFill>
                  <a:schemeClr val="tx1"/>
                </a:solidFill>
              </a:rPr>
              <a:t>, </a:t>
            </a:r>
            <a:r>
              <a:rPr lang="sk-SK" sz="2400" i="1" dirty="0" err="1">
                <a:solidFill>
                  <a:schemeClr val="tx1"/>
                </a:solidFill>
              </a:rPr>
              <a:t>které</a:t>
            </a:r>
            <a:r>
              <a:rPr lang="sk-SK" sz="2400" i="1" dirty="0">
                <a:solidFill>
                  <a:schemeClr val="tx1"/>
                </a:solidFill>
              </a:rPr>
              <a:t> na </a:t>
            </a:r>
            <a:r>
              <a:rPr lang="sk-SK" sz="2400" i="1" dirty="0" err="1">
                <a:solidFill>
                  <a:schemeClr val="tx1"/>
                </a:solidFill>
              </a:rPr>
              <a:t>základě</a:t>
            </a:r>
            <a:r>
              <a:rPr lang="sk-SK" sz="2400" i="1" dirty="0">
                <a:solidFill>
                  <a:schemeClr val="tx1"/>
                </a:solidFill>
              </a:rPr>
              <a:t> </a:t>
            </a:r>
            <a:r>
              <a:rPr lang="sk-SK" sz="2400" i="1" dirty="0" err="1">
                <a:solidFill>
                  <a:schemeClr val="tx1"/>
                </a:solidFill>
              </a:rPr>
              <a:t>nějaké</a:t>
            </a:r>
            <a:r>
              <a:rPr lang="sk-SK" sz="2400" i="1" dirty="0">
                <a:solidFill>
                  <a:schemeClr val="tx1"/>
                </a:solidFill>
              </a:rPr>
              <a:t> vyšší jednoty, centra nebo segmentu neustále imituje mnohé</a:t>
            </a:r>
            <a:r>
              <a:rPr lang="sk-SK" sz="2400" dirty="0">
                <a:solidFill>
                  <a:schemeClr val="tx1"/>
                </a:solidFill>
              </a:rPr>
              <a:t>”, </a:t>
            </a:r>
          </a:p>
          <a:p>
            <a:pPr marL="0" indent="0">
              <a:buNone/>
            </a:pPr>
            <a:r>
              <a:rPr lang="sk-SK" sz="2400" i="1" dirty="0">
                <a:solidFill>
                  <a:schemeClr val="tx1"/>
                </a:solidFill>
              </a:rPr>
              <a:t>Tisíc </a:t>
            </a:r>
            <a:r>
              <a:rPr lang="sk-SK" sz="2400" i="1" dirty="0" err="1">
                <a:solidFill>
                  <a:schemeClr val="tx1"/>
                </a:solidFill>
              </a:rPr>
              <a:t>plošin</a:t>
            </a:r>
            <a:r>
              <a:rPr lang="sk-SK" sz="2400" dirty="0">
                <a:solidFill>
                  <a:schemeClr val="tx1"/>
                </a:solidFill>
              </a:rPr>
              <a:t>. (</a:t>
            </a:r>
            <a:r>
              <a:rPr lang="sk-SK" sz="2400" dirty="0" err="1">
                <a:solidFill>
                  <a:schemeClr val="tx1"/>
                </a:solidFill>
              </a:rPr>
              <a:t>Deleuze</a:t>
            </a:r>
            <a:r>
              <a:rPr lang="sk-SK" sz="2400" dirty="0">
                <a:solidFill>
                  <a:schemeClr val="tx1"/>
                </a:solidFill>
              </a:rPr>
              <a:t> - </a:t>
            </a:r>
            <a:r>
              <a:rPr lang="sk-SK" sz="2400" dirty="0" err="1">
                <a:solidFill>
                  <a:schemeClr val="tx1"/>
                </a:solidFill>
              </a:rPr>
              <a:t>Guattari</a:t>
            </a:r>
            <a:r>
              <a:rPr lang="sk-SK" sz="2400" dirty="0">
                <a:solidFill>
                  <a:schemeClr val="tx1"/>
                </a:solidFill>
              </a:rPr>
              <a:t>, 2010, s. 24).</a:t>
            </a:r>
          </a:p>
          <a:p>
            <a:endParaRPr lang="sk-SK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5567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02AE97-381C-5287-CB3B-BA4057829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Zygmunt</a:t>
            </a:r>
            <a:r>
              <a:rPr lang="cs-CZ" dirty="0"/>
              <a:t> </a:t>
            </a:r>
            <a:r>
              <a:rPr lang="cs-CZ" dirty="0" err="1"/>
              <a:t>Bauman</a:t>
            </a:r>
            <a:r>
              <a:rPr lang="cs-CZ" dirty="0"/>
              <a:t> (1925-2017)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0ACD05-0DBE-4954-1AC7-58A8C876E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159" y="2197347"/>
            <a:ext cx="4769185" cy="4151522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Modernita a holocaust (1989)</a:t>
            </a:r>
          </a:p>
          <a:p>
            <a:r>
              <a:rPr lang="cs-CZ" dirty="0"/>
              <a:t>Tekutá modernita (2000)</a:t>
            </a:r>
          </a:p>
          <a:p>
            <a:endParaRPr lang="cs-CZ" dirty="0"/>
          </a:p>
          <a:p>
            <a:r>
              <a:rPr lang="cs-CZ" dirty="0"/>
              <a:t>Co jsme zač a čím chceme být? </a:t>
            </a:r>
          </a:p>
          <a:p>
            <a:r>
              <a:rPr lang="cs-CZ" dirty="0"/>
              <a:t>Konzumenty, nebo občany? </a:t>
            </a:r>
          </a:p>
          <a:p>
            <a:r>
              <a:rPr lang="cs-CZ" dirty="0"/>
              <a:t>Každý z nás má právo usilovat o své bezpečí a štěstí, i když se to všem nemůže podařit… </a:t>
            </a:r>
          </a:p>
          <a:p>
            <a:r>
              <a:rPr lang="cs-CZ" sz="1700" dirty="0"/>
              <a:t>(</a:t>
            </a:r>
            <a:r>
              <a:rPr lang="cs-CZ" sz="1700" dirty="0" err="1"/>
              <a:t>Vitoň</a:t>
            </a:r>
            <a:r>
              <a:rPr lang="cs-CZ" sz="1700" dirty="0"/>
              <a:t>, J. Etika v procesu globalizace. In: Eticko-filozofické aspekty v péči o zdraví. 11: 2009)</a:t>
            </a:r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sz="1200" dirty="0"/>
              <a:t>Obr.: wiki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7" name="Obrázek 6" descr="Obsah obrázku osoba, Lidská tvář, oblečení, vrásky&#10;&#10;Popis byl vytvořen automaticky">
            <a:extLst>
              <a:ext uri="{FF2B5EF4-FFF2-40B4-BE49-F238E27FC236}">
                <a16:creationId xmlns:a16="http://schemas.microsoft.com/office/drawing/2014/main" id="{3FAA7B29-CCAC-7A79-E4CC-37ADA564A6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384" y="2197347"/>
            <a:ext cx="3963303" cy="396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7496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 hangingPunct="0">
              <a:buNone/>
            </a:pPr>
            <a:r>
              <a:rPr lang="cs-CZ" sz="2400" i="1" dirty="0">
                <a:latin typeface="Arial" pitchFamily="18"/>
              </a:rPr>
              <a:t>„</a:t>
            </a:r>
            <a:r>
              <a:rPr lang="cs-CZ" sz="2400" i="1" dirty="0" err="1">
                <a:latin typeface="Arial" pitchFamily="18"/>
              </a:rPr>
              <a:t>Boh</a:t>
            </a:r>
            <a:r>
              <a:rPr lang="cs-CZ" sz="2400" i="1" dirty="0">
                <a:latin typeface="Arial" pitchFamily="18"/>
              </a:rPr>
              <a:t> je </a:t>
            </a:r>
            <a:r>
              <a:rPr lang="cs-CZ" sz="2400" i="1" dirty="0" err="1">
                <a:latin typeface="Arial" pitchFamily="18"/>
              </a:rPr>
              <a:t>mŕtvy</a:t>
            </a:r>
            <a:r>
              <a:rPr lang="cs-CZ" sz="2400" i="1" dirty="0">
                <a:latin typeface="Arial" pitchFamily="18"/>
              </a:rPr>
              <a:t>, Nietzsche je </a:t>
            </a:r>
            <a:r>
              <a:rPr lang="cs-CZ" sz="2400" i="1" dirty="0" err="1">
                <a:latin typeface="Arial" pitchFamily="18"/>
              </a:rPr>
              <a:t>mŕtvy</a:t>
            </a:r>
            <a:r>
              <a:rPr lang="cs-CZ" sz="2400" i="1" dirty="0">
                <a:latin typeface="Arial" pitchFamily="18"/>
              </a:rPr>
              <a:t> a mne </a:t>
            </a:r>
            <a:r>
              <a:rPr lang="cs-CZ" sz="2400" i="1" dirty="0" err="1">
                <a:latin typeface="Arial" pitchFamily="18"/>
              </a:rPr>
              <a:t>tiež</a:t>
            </a:r>
            <a:r>
              <a:rPr lang="cs-CZ" sz="2400" i="1" dirty="0">
                <a:latin typeface="Arial" pitchFamily="18"/>
              </a:rPr>
              <a:t> </a:t>
            </a:r>
            <a:r>
              <a:rPr lang="cs-CZ" sz="2400" i="1" dirty="0" err="1">
                <a:latin typeface="Arial" pitchFamily="18"/>
              </a:rPr>
              <a:t>nie</a:t>
            </a:r>
            <a:r>
              <a:rPr lang="cs-CZ" sz="2400" i="1" dirty="0">
                <a:latin typeface="Arial" pitchFamily="18"/>
              </a:rPr>
              <a:t> je </a:t>
            </a:r>
            <a:r>
              <a:rPr lang="cs-CZ" sz="2400" i="1" dirty="0" err="1">
                <a:latin typeface="Arial" pitchFamily="18"/>
              </a:rPr>
              <a:t>dobre</a:t>
            </a:r>
            <a:r>
              <a:rPr lang="cs-CZ" sz="2400" i="1" dirty="0">
                <a:latin typeface="Arial" pitchFamily="18"/>
              </a:rPr>
              <a:t>…“ W. Allen</a:t>
            </a:r>
            <a:br>
              <a:rPr lang="cs-CZ" sz="2400" i="1" dirty="0">
                <a:latin typeface="Arial" pitchFamily="18"/>
              </a:rPr>
            </a:br>
            <a:r>
              <a:rPr lang="cs-CZ" sz="2400" i="1" dirty="0">
                <a:latin typeface="Arial" pitchFamily="18"/>
              </a:rPr>
              <a:t> </a:t>
            </a:r>
            <a:r>
              <a:rPr lang="cs-CZ" sz="3200" dirty="0" err="1">
                <a:latin typeface="Arial" pitchFamily="18"/>
              </a:rPr>
              <a:t>Postmoderná</a:t>
            </a:r>
            <a:r>
              <a:rPr lang="cs-CZ" sz="3200" dirty="0">
                <a:latin typeface="Arial" pitchFamily="18"/>
              </a:rPr>
              <a:t> doba (a jej kritika – G. </a:t>
            </a:r>
            <a:r>
              <a:rPr lang="cs-CZ" sz="3200" dirty="0" err="1">
                <a:latin typeface="Arial" pitchFamily="18"/>
              </a:rPr>
              <a:t>Lipovetsky</a:t>
            </a:r>
            <a:r>
              <a:rPr lang="cs-CZ" sz="3200" dirty="0">
                <a:latin typeface="Arial" pitchFamily="18"/>
              </a:rPr>
              <a:t>)</a:t>
            </a:r>
          </a:p>
        </p:txBody>
      </p:sp>
      <p:pic>
        <p:nvPicPr>
          <p:cNvPr id="5122" name="Picture 2" descr="http://www.heaven4sure.com/Portals/0/photos/woody%20allen%20young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534" y="3779837"/>
            <a:ext cx="1809131" cy="248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ĺžnik 3"/>
          <p:cNvSpPr/>
          <p:nvPr/>
        </p:nvSpPr>
        <p:spPr>
          <a:xfrm>
            <a:off x="6403715" y="6516141"/>
            <a:ext cx="30945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000" dirty="0">
                <a:hlinkClick r:id="rId4"/>
              </a:rPr>
              <a:t>http://www.heaven4sure.com/MeandGodQuestions/LifeLessons/tabid/58/ctl/ArticleView/mid/387/articleId/952/Woody-Allen--Terrified-About-It-All.aspx</a:t>
            </a:r>
            <a:endParaRPr lang="sk-SK" sz="1000" dirty="0"/>
          </a:p>
          <a:p>
            <a:r>
              <a:rPr lang="sk-SK" sz="1000" dirty="0" err="1"/>
              <a:t>Obr</a:t>
            </a:r>
            <a:r>
              <a:rPr lang="sk-SK" sz="1000" dirty="0"/>
              <a:t>.:</a:t>
            </a:r>
            <a:r>
              <a:rPr lang="sk-SK" sz="1000" dirty="0" err="1"/>
              <a:t>Lipovetsky</a:t>
            </a:r>
            <a:r>
              <a:rPr lang="sk-SK" sz="1000" dirty="0"/>
              <a:t> - wiki</a:t>
            </a:r>
          </a:p>
        </p:txBody>
      </p:sp>
      <p:graphicFrame>
        <p:nvGraphicFramePr>
          <p:cNvPr id="5124" name="Zástupný symbol pro text 2">
            <a:extLst>
              <a:ext uri="{FF2B5EF4-FFF2-40B4-BE49-F238E27FC236}">
                <a16:creationId xmlns:a16="http://schemas.microsoft.com/office/drawing/2014/main" id="{DBF94DB7-A0E4-4D14-AA70-CA8D38EC2223}"/>
              </a:ext>
            </a:extLst>
          </p:cNvPr>
          <p:cNvGraphicFramePr/>
          <p:nvPr/>
        </p:nvGraphicFramePr>
        <p:xfrm>
          <a:off x="0" y="1403350"/>
          <a:ext cx="6264275" cy="5538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5" name="Obrázek 4" descr="Obsah obrázku Lidská tvář, osoba, oblečení, vrásky&#10;&#10;Popis byl vytvořen automaticky">
            <a:extLst>
              <a:ext uri="{FF2B5EF4-FFF2-40B4-BE49-F238E27FC236}">
                <a16:creationId xmlns:a16="http://schemas.microsoft.com/office/drawing/2014/main" id="{9B5CC5BA-65F2-C286-DD25-B4B7598F365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345" y="1526567"/>
            <a:ext cx="2724218" cy="1817564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10524E9-E361-435E-93CC-D891398D1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0625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56140" cy="75596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543408" y="1098593"/>
            <a:ext cx="2530848" cy="5379063"/>
          </a:xfrm>
        </p:spPr>
        <p:txBody>
          <a:bodyPr vert="horz" lIns="91440" tIns="45720" rIns="91440" bIns="4572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defTabSz="914400">
              <a:lnSpc>
                <a:spcPct val="85000"/>
              </a:lnSpc>
              <a:buNone/>
            </a:pPr>
            <a:r>
              <a:rPr lang="en-US" sz="4200" spc="-120">
                <a:solidFill>
                  <a:srgbClr val="FFFFFF"/>
                </a:solidFill>
              </a:rPr>
              <a:t>Narcis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62AC3C-FEB4-4C6A-8CA6-D570CD009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66016" cy="755967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3888173" y="1098594"/>
            <a:ext cx="5562727" cy="5362487"/>
          </a:xfrm>
        </p:spPr>
        <p:txBody>
          <a:bodyPr vert="horz" lIns="91440" tIns="45720" rIns="91440" bIns="45720" rtlCol="0" anchor="ctr">
            <a:normAutofit/>
          </a:bodyPr>
          <a:lstStyle>
            <a:defPPr marL="43200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sk-SK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sk-SK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sk-SK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sk-SK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sk-SK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0" lvl="0" indent="0" defTabSz="914400" hangingPunct="1">
              <a:buFont typeface="Arial" pitchFamily="34" charset="0"/>
              <a:buChar char=" "/>
            </a:pPr>
            <a:r>
              <a:rPr lang="en-US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G. </a:t>
            </a:r>
            <a:r>
              <a:rPr lang="en-US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Lipovetsky</a:t>
            </a:r>
            <a:r>
              <a:rPr lang="en-US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Éra</a:t>
            </a:r>
            <a:r>
              <a:rPr lang="en-US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prázdnoty</a:t>
            </a:r>
            <a:r>
              <a:rPr lang="en-US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Paradoxné</a:t>
            </a:r>
            <a:r>
              <a:rPr lang="en-US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štastie</a:t>
            </a:r>
            <a:endParaRPr lang="en-US" i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 defTabSz="914400" hangingPunct="1">
              <a:buFont typeface="Arial" pitchFamily="34" charset="0"/>
              <a:buChar char=" "/>
            </a:pPr>
            <a:endParaRPr lang="en-US" i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 defTabSz="914400" hangingPunct="1">
              <a:buFont typeface="Arial" pitchFamily="34" charset="0"/>
              <a:buChar char=" "/>
            </a:pPr>
            <a:r>
              <a:rPr lang="en-US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„</a:t>
            </a:r>
            <a:r>
              <a:rPr lang="en-US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Kéž</a:t>
            </a:r>
            <a:r>
              <a:rPr lang="en-US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bych</a:t>
            </a:r>
            <a:r>
              <a:rPr lang="en-US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jen</a:t>
            </a:r>
            <a:r>
              <a:rPr lang="en-US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mohl</a:t>
            </a:r>
            <a:r>
              <a:rPr lang="en-US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něco</a:t>
            </a:r>
            <a:r>
              <a:rPr lang="en-US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cítit</a:t>
            </a:r>
            <a:r>
              <a:rPr lang="en-US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!!!“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väčšina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psychických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porúch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narcistického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typu</a:t>
            </a: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 defTabSz="914400" hangingPunct="1">
              <a:buFont typeface="Arial" pitchFamily="34" charset="0"/>
              <a:buChar char=" "/>
            </a:pP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Príčiny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útek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pred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krízou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 </a:t>
            </a:r>
            <a:r>
              <a:rPr lang="en-US" u="sng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sebe</a:t>
            </a:r>
            <a:r>
              <a:rPr lang="en-US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do </a:t>
            </a:r>
            <a:r>
              <a:rPr lang="en-US" u="sng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seba</a:t>
            </a:r>
            <a:r>
              <a:rPr lang="en-US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(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krízy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ekologická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hospodárska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bezpečnostná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terorizmus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politická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informačná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a.i.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marL="108000" lvl="0" indent="0" defTabSz="914400" hangingPunct="1">
              <a:buFont typeface="Arial" pitchFamily="34" charset="0"/>
              <a:buChar char=" "/>
            </a:pP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10524E9-E361-435E-93CC-D891398D1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0625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56140" cy="75596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543408" y="1098593"/>
            <a:ext cx="2530848" cy="5379063"/>
          </a:xfrm>
        </p:spPr>
        <p:txBody>
          <a:bodyPr vert="horz" lIns="91440" tIns="45720" rIns="91440" bIns="4572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914400">
              <a:lnSpc>
                <a:spcPct val="85000"/>
              </a:lnSpc>
              <a:buNone/>
            </a:pPr>
            <a:r>
              <a:rPr lang="en-US" sz="4200" spc="-120">
                <a:solidFill>
                  <a:srgbClr val="FFFFFF"/>
                </a:solidFill>
              </a:rPr>
              <a:t>Moderna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62AC3C-FEB4-4C6A-8CA6-D570CD009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66016" cy="755967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 txBox="1">
            <a:spLocks noGrp="1"/>
          </p:cNvSpPr>
          <p:nvPr>
            <p:ph type="body" idx="4294967295"/>
          </p:nvPr>
        </p:nvSpPr>
        <p:spPr>
          <a:xfrm>
            <a:off x="3888173" y="1098594"/>
            <a:ext cx="5562727" cy="5362487"/>
          </a:xfrm>
        </p:spPr>
        <p:txBody>
          <a:bodyPr vert="horz" lIns="91440" tIns="45720" rIns="91440" bIns="45720" rtlCol="0" anchor="ctr">
            <a:normAutofit/>
          </a:bodyPr>
          <a:lstStyle>
            <a:defPPr marL="43200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sk-SK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sk-SK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sk-SK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sk-SK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sk-SK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defTabSz="914400" hangingPunct="1">
              <a:buFont typeface="Arial" pitchFamily="34" charset="0"/>
              <a:buChar char=" "/>
            </a:pPr>
            <a:r>
              <a:rPr lang="cs-CZ" sz="2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</a:t>
            </a:r>
            <a:r>
              <a:rPr lang="en-US" sz="27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omogénne</a:t>
            </a:r>
            <a:r>
              <a:rPr lang="en-US" sz="2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27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rovnorodé</a:t>
            </a:r>
            <a:r>
              <a:rPr lang="en-US" sz="2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7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jednoliate</a:t>
            </a:r>
            <a:r>
              <a:rPr lang="en-US" sz="2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lvl="0" defTabSz="914400" hangingPunct="1">
              <a:buFont typeface="Arial" pitchFamily="34" charset="0"/>
              <a:buChar char=" "/>
            </a:pPr>
            <a:r>
              <a:rPr lang="en-US" sz="27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celok</a:t>
            </a:r>
            <a:endParaRPr lang="en-US" sz="27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 defTabSz="914400" hangingPunct="1">
              <a:buFont typeface="Arial" pitchFamily="34" charset="0"/>
              <a:buChar char=" "/>
            </a:pPr>
            <a:r>
              <a:rPr lang="en-US" sz="27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nové</a:t>
            </a:r>
            <a:r>
              <a:rPr lang="en-US" sz="2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27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pokrokové</a:t>
            </a:r>
            <a:endParaRPr lang="en-US" sz="27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 defTabSz="914400" hangingPunct="1">
              <a:buFont typeface="Arial" pitchFamily="34" charset="0"/>
              <a:buChar char=" "/>
            </a:pPr>
            <a:r>
              <a:rPr lang="en-US" sz="27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revolúcia</a:t>
            </a:r>
            <a:endParaRPr lang="en-US" sz="27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914400" hangingPunct="1">
              <a:buFont typeface="Arial" pitchFamily="34" charset="0"/>
              <a:buChar char=" "/>
            </a:pPr>
            <a:r>
              <a:rPr lang="en-US" sz="27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viera</a:t>
            </a:r>
            <a:r>
              <a:rPr lang="en-US" sz="2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 </a:t>
            </a:r>
            <a:r>
              <a:rPr lang="en-US" sz="27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schopnosť</a:t>
            </a:r>
            <a:r>
              <a:rPr lang="en-US" sz="2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idey</a:t>
            </a:r>
            <a:r>
              <a:rPr lang="en-US" sz="2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zmeniť</a:t>
            </a:r>
            <a:r>
              <a:rPr lang="en-US" sz="2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svet</a:t>
            </a:r>
            <a:endParaRPr lang="en-US" sz="27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914400" hangingPunct="1">
              <a:buFont typeface="Arial" pitchFamily="34" charset="0"/>
              <a:buChar char=" "/>
            </a:pPr>
            <a:r>
              <a:rPr lang="en-US" sz="27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doba</a:t>
            </a:r>
            <a:r>
              <a:rPr lang="en-US" sz="2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ideológií</a:t>
            </a:r>
            <a:r>
              <a:rPr lang="en-US" sz="2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27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osvietenstvo</a:t>
            </a:r>
            <a:r>
              <a:rPr lang="en-US" sz="2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7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fašizmus</a:t>
            </a:r>
            <a:r>
              <a:rPr lang="en-US" sz="2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27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nacizmus</a:t>
            </a:r>
            <a:r>
              <a:rPr lang="en-US" sz="2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7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komunizmus</a:t>
            </a:r>
            <a:r>
              <a:rPr lang="en-US" sz="2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7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kapitalizmus</a:t>
            </a:r>
            <a:r>
              <a:rPr lang="en-US" sz="2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?)</a:t>
            </a:r>
          </a:p>
          <a:p>
            <a:pPr defTabSz="914400" hangingPunct="1">
              <a:buFont typeface="Arial" pitchFamily="34" charset="0"/>
              <a:buChar char=" "/>
            </a:pPr>
            <a:r>
              <a:rPr lang="en-US" sz="27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„-</a:t>
            </a:r>
            <a:r>
              <a:rPr lang="en-US" sz="27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izmus</a:t>
            </a:r>
            <a:r>
              <a:rPr lang="en-US" sz="27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“, „-</a:t>
            </a:r>
            <a:r>
              <a:rPr lang="en-US" sz="27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izmy</a:t>
            </a:r>
            <a:r>
              <a:rPr lang="en-US" sz="2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10524E9-E361-435E-93CC-D891398D1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0625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56140" cy="75596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543408" y="1098593"/>
            <a:ext cx="2530848" cy="5379063"/>
          </a:xfrm>
        </p:spPr>
        <p:txBody>
          <a:bodyPr vert="horz" lIns="91440" tIns="45720" rIns="91440" bIns="4572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defTabSz="914400">
              <a:lnSpc>
                <a:spcPct val="85000"/>
              </a:lnSpc>
              <a:buNone/>
            </a:pPr>
            <a:r>
              <a:rPr lang="en-US" sz="2600" spc="-120">
                <a:solidFill>
                  <a:srgbClr val="FFFFFF"/>
                </a:solidFill>
              </a:rPr>
              <a:t>Hyperindividuálne prázdno</a:t>
            </a:r>
            <a:br>
              <a:rPr lang="en-US" sz="2600" spc="-120">
                <a:solidFill>
                  <a:srgbClr val="FFFFFF"/>
                </a:solidFill>
              </a:rPr>
            </a:br>
            <a:r>
              <a:rPr lang="en-US" sz="2600" spc="-120">
                <a:solidFill>
                  <a:srgbClr val="FFFFFF"/>
                </a:solidFill>
              </a:rPr>
              <a:t>a apatia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62AC3C-FEB4-4C6A-8CA6-D570CD009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66016" cy="755967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3888173" y="1098594"/>
            <a:ext cx="5562727" cy="5362487"/>
          </a:xfrm>
        </p:spPr>
        <p:txBody>
          <a:bodyPr vert="horz" lIns="91440" tIns="45720" rIns="91440" bIns="45720" rtlCol="0" anchor="ctr">
            <a:normAutofit/>
          </a:bodyPr>
          <a:lstStyle>
            <a:defPPr marL="43200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sk-SK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sk-SK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sk-SK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sk-SK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sk-SK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108000" lvl="0" indent="0" defTabSz="914400" hangingPunct="1">
              <a:buFont typeface="Arial" pitchFamily="34" charset="0"/>
              <a:buChar char=" "/>
            </a:pPr>
            <a:r>
              <a:rPr lang="en-US" sz="2500" i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„Bůh je mrtev, velké cíle se ztrácejí, ale všem je to fuk...“</a:t>
            </a:r>
          </a:p>
          <a:p>
            <a:pPr marL="108000" lvl="0" indent="0" defTabSz="914400" hangingPunct="1">
              <a:buFont typeface="Arial" pitchFamily="34" charset="0"/>
              <a:buChar char=" "/>
            </a:pPr>
            <a:r>
              <a:rPr lang="en-US" sz="25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„</a:t>
            </a:r>
            <a:r>
              <a:rPr lang="en-US" sz="2500" i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Člověku stačí dbát na své zdraví, uchránit své materiální zabezpečení, zbavit se svých komplexů, čekat na dovolenou...“ G. Lipovetsky</a:t>
            </a:r>
          </a:p>
          <a:p>
            <a:pPr marL="0" lvl="0" indent="0" defTabSz="914400" hangingPunct="1">
              <a:buFont typeface="Arial" pitchFamily="34" charset="0"/>
              <a:buChar char=" "/>
            </a:pPr>
            <a:r>
              <a:rPr lang="en-US" sz="25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Množstvo informácií a ich striedanie a...zabúdanie - ľahostajnosť (z presýtenia, preinformovanosti, izolácie...)</a:t>
            </a:r>
          </a:p>
          <a:p>
            <a:pPr marL="0" lvl="0" indent="0" defTabSz="914400" hangingPunct="1">
              <a:buFont typeface="Arial" pitchFamily="34" charset="0"/>
              <a:buChar char=" "/>
            </a:pPr>
            <a:r>
              <a:rPr lang="en-US" sz="25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Individualistický synkretizmus – môžem byť racionalistom v práci i guru lídrom podvečer, kozmopolitom i regionalistom zároveň...(a zajtra...si to vymením...)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10524E9-E361-435E-93CC-D891398D1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0625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56140" cy="75596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543408" y="1098593"/>
            <a:ext cx="2530848" cy="5379063"/>
          </a:xfrm>
        </p:spPr>
        <p:txBody>
          <a:bodyPr vert="horz" lIns="91440" tIns="45720" rIns="91440" bIns="4572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defTabSz="914400">
              <a:lnSpc>
                <a:spcPct val="85000"/>
              </a:lnSpc>
              <a:buNone/>
            </a:pPr>
            <a:r>
              <a:rPr lang="en-US" sz="3300" spc="-120">
                <a:solidFill>
                  <a:srgbClr val="FFFFFF"/>
                </a:solidFill>
              </a:rPr>
              <a:t>Narcis + personalizácia + konzum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62AC3C-FEB4-4C6A-8CA6-D570CD009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66016" cy="755967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 txBox="1">
            <a:spLocks noGrp="1"/>
          </p:cNvSpPr>
          <p:nvPr>
            <p:ph type="body" idx="4294967295"/>
          </p:nvPr>
        </p:nvSpPr>
        <p:spPr>
          <a:xfrm>
            <a:off x="3888173" y="1098594"/>
            <a:ext cx="5562727" cy="5362487"/>
          </a:xfrm>
        </p:spPr>
        <p:txBody>
          <a:bodyPr vert="horz" lIns="91440" tIns="45720" rIns="91440" bIns="45720" rtlCol="0" anchor="ctr">
            <a:normAutofit/>
          </a:bodyPr>
          <a:lstStyle>
            <a:defPPr marL="43200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sk-SK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sk-SK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sk-SK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sk-SK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sk-SK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108000" lvl="0" indent="0" defTabSz="914400" hangingPunct="1">
              <a:buFont typeface="Arial" pitchFamily="34" charset="0"/>
              <a:buChar char=" "/>
            </a:pPr>
            <a:r>
              <a:rPr lang="en-US" sz="2700" i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„Nejvyšší metou je zříci se lásky, aby mohl mít sám sebe rád natolik, že by ke štěstí nikoho jiného nepotřeboval...“</a:t>
            </a:r>
            <a:endParaRPr lang="en-US" sz="27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08000" lvl="0" indent="0" defTabSz="914400" hangingPunct="1">
              <a:buFont typeface="Arial" pitchFamily="34" charset="0"/>
              <a:buChar char=" "/>
            </a:pPr>
            <a:endParaRPr lang="en-US" sz="2700" i="1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08000" lvl="0" indent="0" defTabSz="914400" hangingPunct="1">
              <a:buFont typeface="Arial" pitchFamily="34" charset="0"/>
              <a:buChar char=" "/>
            </a:pPr>
            <a:r>
              <a:rPr lang="en-US" sz="2700" i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„Narcis posedlý sám sebou nezahálí, nedříma a nesní, naopak usilovně pracuje na osvobození svého já, na dosažení autonomie a nezávislosti...“ Lipovetsky  </a:t>
            </a:r>
          </a:p>
          <a:p>
            <a:pPr marL="108000" lvl="0" indent="0" defTabSz="914400" hangingPunct="1">
              <a:buFont typeface="Arial" pitchFamily="34" charset="0"/>
              <a:buChar char=" "/>
            </a:pPr>
            <a:r>
              <a:rPr lang="en-US" sz="2700" i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→  </a:t>
            </a:r>
            <a:r>
              <a:rPr lang="en-US" sz="27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konzumácia jógy, psychoanalitická terapia, výrazový tanec, zen, skupinové terapie...</a:t>
            </a:r>
          </a:p>
          <a:p>
            <a:pPr marL="108000" lvl="0" indent="0" defTabSz="914400" hangingPunct="1">
              <a:buFont typeface="Arial" pitchFamily="34" charset="0"/>
              <a:buChar char=" "/>
            </a:pPr>
            <a:endParaRPr lang="en-US" sz="27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08000" lvl="0" indent="0" defTabSz="914400" hangingPunct="1">
              <a:buFont typeface="Arial" pitchFamily="34" charset="0"/>
              <a:buChar char=" "/>
            </a:pPr>
            <a:endParaRPr lang="en-US" sz="27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10524E9-E361-435E-93CC-D891398D1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0625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56140" cy="75596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543408" y="1098593"/>
            <a:ext cx="2530848" cy="5379063"/>
          </a:xfrm>
        </p:spPr>
        <p:txBody>
          <a:bodyPr vert="horz" lIns="91440" tIns="45720" rIns="91440" bIns="4572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defTabSz="914400">
              <a:lnSpc>
                <a:spcPct val="85000"/>
              </a:lnSpc>
              <a:buNone/>
            </a:pPr>
            <a:r>
              <a:rPr lang="en-US" sz="4200" spc="-120">
                <a:solidFill>
                  <a:srgbClr val="FFFFFF"/>
                </a:solidFill>
              </a:rPr>
              <a:t>Totálny atomizmus – ústup solidarity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62AC3C-FEB4-4C6A-8CA6-D570CD009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66016" cy="755967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 txBox="1">
            <a:spLocks noGrp="1"/>
          </p:cNvSpPr>
          <p:nvPr>
            <p:ph type="body" idx="4294967295"/>
          </p:nvPr>
        </p:nvSpPr>
        <p:spPr>
          <a:xfrm>
            <a:off x="3888173" y="1098594"/>
            <a:ext cx="5562727" cy="5362487"/>
          </a:xfrm>
        </p:spPr>
        <p:txBody>
          <a:bodyPr vert="horz" lIns="91440" tIns="45720" rIns="91440" bIns="45720" rtlCol="0" anchor="ctr">
            <a:normAutofit/>
          </a:bodyPr>
          <a:lstStyle>
            <a:defPPr marL="43200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sk-SK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sk-SK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sk-SK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sk-SK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sk-SK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108000" lvl="0" indent="0" defTabSz="914400" hangingPunct="1">
              <a:buFont typeface="Arial" pitchFamily="34" charset="0"/>
              <a:buChar char=" "/>
            </a:pPr>
            <a:r>
              <a:rPr lang="en-US" sz="2500" i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„Jakmile význam celku slábne a prioritou se stávají zájmy a přání individuálních lidí, </a:t>
            </a:r>
            <a:r>
              <a:rPr lang="en-US" sz="2500" i="1" u="sng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sociální kodex, který člověka nutil k solidárnosti se skupinou, nemůže dál platit.</a:t>
            </a:r>
            <a:r>
              <a:rPr lang="en-US" sz="2500" i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 G. Lipovetsky</a:t>
            </a:r>
          </a:p>
          <a:p>
            <a:pPr defTabSz="914400" hangingPunct="1">
              <a:buFont typeface="Arial" pitchFamily="34" charset="0"/>
              <a:buChar char=" "/>
            </a:pPr>
            <a:r>
              <a:rPr lang="en-US" sz="25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vyšší počet 1os. domácností  a miznutie viacgeneračných domácností</a:t>
            </a:r>
          </a:p>
          <a:p>
            <a:pPr defTabSz="914400" hangingPunct="1">
              <a:buFont typeface="Arial" pitchFamily="34" charset="0"/>
              <a:buChar char=" "/>
            </a:pPr>
            <a:r>
              <a:rPr lang="en-US" sz="25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Miznutie solidarity i zmyslu (starší – sami, mladší bez rodiny a ukotvenia) </a:t>
            </a:r>
          </a:p>
          <a:p>
            <a:pPr lvl="0" defTabSz="914400" hangingPunct="1">
              <a:buFont typeface="Arial" pitchFamily="34" charset="0"/>
              <a:buChar char=" "/>
            </a:pPr>
            <a:r>
              <a:rPr lang="en-US" sz="2500" i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Dôchodok – úspory pre mňa, nie pre iných!, 2. 3. dôchodkový pilier</a:t>
            </a:r>
          </a:p>
          <a:p>
            <a:pPr defTabSz="914400" hangingPunct="1">
              <a:buFont typeface="Arial" pitchFamily="34" charset="0"/>
              <a:buChar char=" "/>
            </a:pPr>
            <a:endParaRPr lang="en-US" sz="25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08000" lvl="0" indent="0" defTabSz="914400" hangingPunct="1">
              <a:buFont typeface="Arial" pitchFamily="34" charset="0"/>
              <a:buChar char=" "/>
            </a:pPr>
            <a:endParaRPr lang="en-US" sz="25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08000" lvl="0" indent="0" defTabSz="914400" hangingPunct="1">
              <a:buFont typeface="Arial" pitchFamily="34" charset="0"/>
              <a:buChar char=" "/>
            </a:pPr>
            <a:endParaRPr lang="en-US" sz="25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10524E9-E361-435E-93CC-D891398D1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0625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56140" cy="75596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543408" y="1098593"/>
            <a:ext cx="2530848" cy="5379063"/>
          </a:xfrm>
        </p:spPr>
        <p:txBody>
          <a:bodyPr vert="horz" lIns="91440" tIns="45720" rIns="91440" bIns="4572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defTabSz="914400">
              <a:lnSpc>
                <a:spcPct val="85000"/>
              </a:lnSpc>
              <a:buNone/>
            </a:pPr>
            <a:r>
              <a:rPr lang="en-US" sz="4200" spc="-120">
                <a:solidFill>
                  <a:srgbClr val="FFFFFF"/>
                </a:solidFill>
              </a:rPr>
              <a:t>Naša odpoveď na potupu? Blog?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62AC3C-FEB4-4C6A-8CA6-D570CD009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66016" cy="755967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3888173" y="1098594"/>
            <a:ext cx="5562727" cy="5362487"/>
          </a:xfrm>
        </p:spPr>
        <p:txBody>
          <a:bodyPr vert="horz" lIns="91440" tIns="45720" rIns="91440" bIns="45720" rtlCol="0" anchor="ctr">
            <a:normAutofit/>
          </a:bodyPr>
          <a:lstStyle>
            <a:defPPr marL="43200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sk-SK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sk-SK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sk-SK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sk-SK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sk-SK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0" lvl="0" indent="0" defTabSz="914400" hangingPunct="1">
              <a:buFont typeface="Arial" pitchFamily="34" charset="0"/>
              <a:buChar char=" "/>
            </a:pPr>
            <a:r>
              <a:rPr lang="en-US" sz="25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Krvná pomsta ako obrana cti rodiny?</a:t>
            </a:r>
          </a:p>
          <a:p>
            <a:pPr marL="0" lvl="0" indent="0" defTabSz="914400" hangingPunct="1">
              <a:buFont typeface="Arial" pitchFamily="34" charset="0"/>
              <a:buChar char=" "/>
            </a:pPr>
            <a:r>
              <a:rPr lang="en-US" sz="25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 Európy vymizla.</a:t>
            </a:r>
          </a:p>
          <a:p>
            <a:pPr marL="0" indent="0" defTabSz="914400" hangingPunct="1">
              <a:buFont typeface="Arial" pitchFamily="34" charset="0"/>
              <a:buChar char=" "/>
            </a:pPr>
            <a:r>
              <a:rPr lang="en-US" sz="25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Nie je potupou neodpovedať na urážku -   morálka úžitku a ľahostajnosti</a:t>
            </a:r>
          </a:p>
          <a:p>
            <a:pPr marL="0" lvl="0" indent="0" defTabSz="914400" hangingPunct="1">
              <a:buFont typeface="Arial" pitchFamily="34" charset="0"/>
              <a:buChar char=" "/>
            </a:pPr>
            <a:r>
              <a:rPr lang="en-US" sz="25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Násilie vykonáva za nás štát → ľahostajnosť</a:t>
            </a:r>
          </a:p>
          <a:p>
            <a:pPr marL="0" lvl="0" indent="0" defTabSz="914400" hangingPunct="1">
              <a:buFont typeface="Arial" pitchFamily="34" charset="0"/>
              <a:buChar char=" "/>
            </a:pPr>
            <a:r>
              <a:rPr lang="en-US" sz="25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Drsňáctvo v konzumnej kultúre vs. precitlivelosť</a:t>
            </a:r>
          </a:p>
          <a:p>
            <a:pPr marL="0" lvl="0" indent="0" defTabSz="914400" hangingPunct="1">
              <a:buFont typeface="Arial" pitchFamily="34" charset="0"/>
              <a:buChar char=" "/>
            </a:pPr>
            <a:r>
              <a:rPr lang="en-US" sz="25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Paranoja a skutočné násilie - minimálne</a:t>
            </a:r>
          </a:p>
          <a:p>
            <a:pPr marL="0" lvl="0" indent="0" defTabSz="914400" hangingPunct="1">
              <a:buFont typeface="Arial" pitchFamily="34" charset="0"/>
              <a:buChar char=" "/>
            </a:pPr>
            <a:r>
              <a:rPr lang="en-US" sz="25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Kúp si svoju revoltu! (punk, tattoo, hippies, atď.)</a:t>
            </a:r>
          </a:p>
          <a:p>
            <a:pPr marL="0" lvl="0" indent="0" defTabSz="914400" hangingPunct="1">
              <a:buFont typeface="Arial" pitchFamily="34" charset="0"/>
              <a:buChar char=" "/>
            </a:pPr>
            <a:endParaRPr lang="en-US" sz="25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 defTabSz="914400" hangingPunct="1">
              <a:buFont typeface="Arial" pitchFamily="34" charset="0"/>
              <a:buChar char=" "/>
            </a:pPr>
            <a:endParaRPr lang="en-US" sz="25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10524E9-E361-435E-93CC-D891398D1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0625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56140" cy="75596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3408" y="1098593"/>
            <a:ext cx="2530848" cy="53790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4200">
                <a:solidFill>
                  <a:srgbClr val="FFFFFF"/>
                </a:solidFill>
              </a:rPr>
              <a:t>Návrat k istotám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62AC3C-FEB4-4C6A-8CA6-D570CD009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66016" cy="755967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888173" y="1098594"/>
            <a:ext cx="5562727" cy="5362487"/>
          </a:xfrm>
        </p:spPr>
        <p:txBody>
          <a:bodyPr anchor="ctr">
            <a:normAutofit/>
          </a:bodyPr>
          <a:lstStyle/>
          <a:p>
            <a:r>
              <a:rPr lang="sk-SK">
                <a:solidFill>
                  <a:schemeClr val="tx1"/>
                </a:solidFill>
              </a:rPr>
              <a:t>Univerzalizmy (-izmy  vôbec) – sklamali</a:t>
            </a:r>
          </a:p>
          <a:p>
            <a:r>
              <a:rPr lang="sk-SK">
                <a:solidFill>
                  <a:schemeClr val="tx1"/>
                </a:solidFill>
              </a:rPr>
              <a:t>Rozum, objektivita, redukcia – prázdno</a:t>
            </a:r>
          </a:p>
          <a:p>
            <a:r>
              <a:rPr lang="sk-SK">
                <a:solidFill>
                  <a:schemeClr val="tx1"/>
                </a:solidFill>
              </a:rPr>
              <a:t>Pravda – neexistuje, alebo ju majú všetci...</a:t>
            </a:r>
          </a:p>
          <a:p>
            <a:endParaRPr lang="sk-SK">
              <a:solidFill>
                <a:schemeClr val="tx1"/>
              </a:solidFill>
            </a:endParaRPr>
          </a:p>
          <a:p>
            <a:r>
              <a:rPr lang="sk-SK">
                <a:solidFill>
                  <a:schemeClr val="tx1"/>
                </a:solidFill>
              </a:rPr>
              <a:t>Návrat k telu a k citu</a:t>
            </a:r>
          </a:p>
          <a:p>
            <a:r>
              <a:rPr lang="sk-SK">
                <a:solidFill>
                  <a:schemeClr val="tx1"/>
                </a:solidFill>
              </a:rPr>
              <a:t>Pravdivá –bolesť, slasť, pôžitok, city</a:t>
            </a:r>
          </a:p>
          <a:p>
            <a:r>
              <a:rPr lang="sk-SK">
                <a:solidFill>
                  <a:schemeClr val="tx1"/>
                </a:solidFill>
              </a:rPr>
              <a:t>Čo nám ich poskytuje? Konzum</a:t>
            </a:r>
          </a:p>
          <a:p>
            <a:endParaRPr lang="sk-SK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0617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10524E9-E361-435E-93CC-D891398D1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0625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56140" cy="75596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3408" y="1098593"/>
            <a:ext cx="2530848" cy="53790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4200">
                <a:solidFill>
                  <a:srgbClr val="FFFFFF"/>
                </a:solidFill>
              </a:rPr>
              <a:t>Paradoxné šťastie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62AC3C-FEB4-4C6A-8CA6-D570CD009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66016" cy="755967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888173" y="1098594"/>
            <a:ext cx="5562727" cy="5362487"/>
          </a:xfrm>
        </p:spPr>
        <p:txBody>
          <a:bodyPr anchor="ctr">
            <a:normAutofit/>
          </a:bodyPr>
          <a:lstStyle/>
          <a:p>
            <a:r>
              <a:rPr lang="sk-SK" sz="2400">
                <a:solidFill>
                  <a:schemeClr val="tx1"/>
                </a:solidFill>
              </a:rPr>
              <a:t>90</a:t>
            </a:r>
            <a:r>
              <a:rPr lang="en-GB" sz="2400">
                <a:solidFill>
                  <a:schemeClr val="tx1"/>
                </a:solidFill>
              </a:rPr>
              <a:t>% Eur</a:t>
            </a:r>
            <a:r>
              <a:rPr lang="sk-SK" sz="2400">
                <a:solidFill>
                  <a:schemeClr val="tx1"/>
                </a:solidFill>
              </a:rPr>
              <a:t>ópanov sa prehlasuje za šťastných (vraj podľa viacerých prieskumov – Lipovetsky, 349)</a:t>
            </a:r>
          </a:p>
          <a:p>
            <a:r>
              <a:rPr lang="sk-SK" sz="2400">
                <a:solidFill>
                  <a:schemeClr val="tx1"/>
                </a:solidFill>
              </a:rPr>
              <a:t>F</a:t>
            </a:r>
            <a:r>
              <a:rPr lang="en-GB" sz="2400">
                <a:solidFill>
                  <a:schemeClr val="tx1"/>
                </a:solidFill>
              </a:rPr>
              <a:t>r</a:t>
            </a:r>
            <a:r>
              <a:rPr lang="sk-SK" sz="2400">
                <a:solidFill>
                  <a:schemeClr val="tx1"/>
                </a:solidFill>
              </a:rPr>
              <a:t>ancúzi: </a:t>
            </a:r>
          </a:p>
          <a:p>
            <a:pPr lvl="1"/>
            <a:r>
              <a:rPr lang="sk-SK" sz="2400">
                <a:solidFill>
                  <a:schemeClr val="tx1"/>
                </a:solidFill>
              </a:rPr>
              <a:t>30</a:t>
            </a:r>
            <a:r>
              <a:rPr lang="en-GB" sz="2400">
                <a:solidFill>
                  <a:schemeClr val="tx1"/>
                </a:solidFill>
              </a:rPr>
              <a:t>%</a:t>
            </a:r>
            <a:r>
              <a:rPr lang="sk-SK" sz="2400">
                <a:solidFill>
                  <a:schemeClr val="tx1"/>
                </a:solidFill>
              </a:rPr>
              <a:t> v milostnom živote veľmi šťastných, 60</a:t>
            </a:r>
            <a:r>
              <a:rPr lang="en-GB" sz="2400">
                <a:solidFill>
                  <a:schemeClr val="tx1"/>
                </a:solidFill>
              </a:rPr>
              <a:t>%</a:t>
            </a:r>
            <a:r>
              <a:rPr lang="sk-SK" sz="2400">
                <a:solidFill>
                  <a:schemeClr val="tx1"/>
                </a:solidFill>
              </a:rPr>
              <a:t> skôr šťastných </a:t>
            </a:r>
          </a:p>
          <a:p>
            <a:pPr lvl="1"/>
            <a:r>
              <a:rPr lang="sk-SK" sz="2400">
                <a:solidFill>
                  <a:schemeClr val="tx1"/>
                </a:solidFill>
              </a:rPr>
              <a:t>80</a:t>
            </a:r>
            <a:r>
              <a:rPr lang="en-GB" sz="2400">
                <a:solidFill>
                  <a:schemeClr val="tx1"/>
                </a:solidFill>
              </a:rPr>
              <a:t>%</a:t>
            </a:r>
            <a:r>
              <a:rPr lang="sk-SK" sz="2400">
                <a:solidFill>
                  <a:schemeClr val="tx1"/>
                </a:solidFill>
              </a:rPr>
              <a:t> sa považuje za šťastných celkovo</a:t>
            </a:r>
          </a:p>
          <a:p>
            <a:r>
              <a:rPr lang="sk-SK" sz="2400">
                <a:solidFill>
                  <a:schemeClr val="tx1"/>
                </a:solidFill>
              </a:rPr>
              <a:t>Ale: „Máte pocit, že väčšina ľudí v tejto krajine je spokojná so životom?“ </a:t>
            </a:r>
            <a:endParaRPr lang="en-GB" sz="2400">
              <a:solidFill>
                <a:schemeClr val="tx1"/>
              </a:solidFill>
            </a:endParaRPr>
          </a:p>
          <a:p>
            <a:pPr lvl="1"/>
            <a:r>
              <a:rPr lang="sk-SK" sz="2400">
                <a:solidFill>
                  <a:schemeClr val="tx1"/>
                </a:solidFill>
              </a:rPr>
              <a:t>70</a:t>
            </a:r>
            <a:r>
              <a:rPr lang="en-GB" sz="2400">
                <a:solidFill>
                  <a:schemeClr val="tx1"/>
                </a:solidFill>
              </a:rPr>
              <a:t>%</a:t>
            </a:r>
            <a:r>
              <a:rPr lang="sk-SK" sz="2400">
                <a:solidFill>
                  <a:schemeClr val="tx1"/>
                </a:solidFill>
              </a:rPr>
              <a:t> nie...</a:t>
            </a:r>
          </a:p>
          <a:p>
            <a:pPr marL="108000" indent="0">
              <a:buNone/>
            </a:pPr>
            <a:r>
              <a:rPr lang="sk-SK" sz="2400">
                <a:solidFill>
                  <a:schemeClr val="tx1"/>
                </a:solidFill>
              </a:rPr>
              <a:t>Záver: som šťastný, ale ostatní nie...</a:t>
            </a:r>
          </a:p>
          <a:p>
            <a:pPr marL="108000" indent="0">
              <a:buNone/>
            </a:pPr>
            <a:r>
              <a:rPr lang="sk-SK" sz="2400">
                <a:solidFill>
                  <a:schemeClr val="tx1"/>
                </a:solidFill>
              </a:rPr>
              <a:t>Sme nešťastne šťastní? (sebapresvedčenie?)</a:t>
            </a:r>
            <a:r>
              <a:rPr lang="en-GB" sz="2400">
                <a:solidFill>
                  <a:schemeClr val="tx1"/>
                </a:solidFill>
              </a:rPr>
              <a:t> </a:t>
            </a:r>
            <a:endParaRPr lang="sk-SK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0272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10524E9-E361-435E-93CC-D891398D1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0625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56140" cy="75596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3408" y="1098593"/>
            <a:ext cx="2530848" cy="53790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4200">
                <a:solidFill>
                  <a:srgbClr val="FFFFFF"/>
                </a:solidFill>
              </a:rPr>
              <a:t>Iluzórna múdrosť, nová mágia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62AC3C-FEB4-4C6A-8CA6-D570CD009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66016" cy="755967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888173" y="1098594"/>
            <a:ext cx="5562727" cy="5362487"/>
          </a:xfrm>
        </p:spPr>
        <p:txBody>
          <a:bodyPr anchor="ctr">
            <a:normAutofit/>
          </a:bodyPr>
          <a:lstStyle/>
          <a:p>
            <a:r>
              <a:rPr lang="sk-SK">
                <a:solidFill>
                  <a:schemeClr val="tx1"/>
                </a:solidFill>
              </a:rPr>
              <a:t>Hon za vecami, zvyšovanie produktivity, zvyšovanie spotreby, turbulentný svet – nekľud a frustrácia</a:t>
            </a:r>
          </a:p>
          <a:p>
            <a:r>
              <a:rPr lang="sk-SK">
                <a:solidFill>
                  <a:schemeClr val="tx1"/>
                </a:solidFill>
              </a:rPr>
              <a:t>Nové recepty na rovnováhu: „</a:t>
            </a:r>
            <a:r>
              <a:rPr lang="sk-SK" i="1">
                <a:solidFill>
                  <a:schemeClr val="tx1"/>
                </a:solidFill>
              </a:rPr>
              <a:t>stačí uvést vlastní myšlenky do harmonie a harmonický bude i náš život...“</a:t>
            </a:r>
          </a:p>
          <a:p>
            <a:r>
              <a:rPr lang="sk-SK" i="1">
                <a:solidFill>
                  <a:schemeClr val="tx1"/>
                </a:solidFill>
              </a:rPr>
              <a:t>„Naučme se mít rádi sami sebe a náš živo zaplaví radost, spokojenost, zdraví...“</a:t>
            </a:r>
          </a:p>
          <a:p>
            <a:r>
              <a:rPr lang="sk-SK" i="1">
                <a:solidFill>
                  <a:schemeClr val="tx1"/>
                </a:solidFill>
              </a:rPr>
              <a:t>„Míra štěstí závisí na našem rozhodnutí...“ ...„self help“</a:t>
            </a:r>
          </a:p>
          <a:p>
            <a:pPr marL="108000" indent="0">
              <a:buNone/>
            </a:pPr>
            <a:r>
              <a:rPr lang="sk-SK" i="1">
                <a:solidFill>
                  <a:schemeClr val="tx1"/>
                </a:solidFill>
              </a:rPr>
              <a:t>(Lipovetsky, Paradoxní štěstí, s. 385)</a:t>
            </a:r>
          </a:p>
          <a:p>
            <a:endParaRPr lang="sk-SK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3505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10524E9-E361-435E-93CC-D891398D1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0625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56140" cy="75596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3408" y="1098593"/>
            <a:ext cx="2530848" cy="53790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3600">
                <a:solidFill>
                  <a:srgbClr val="FFFFFF"/>
                </a:solidFill>
              </a:rPr>
              <a:t>Nový životný štýl: adolescentná spoločnosť</a:t>
            </a:r>
            <a:br>
              <a:rPr lang="sk-SK" sz="3600">
                <a:solidFill>
                  <a:srgbClr val="FFFFFF"/>
                </a:solidFill>
              </a:rPr>
            </a:br>
            <a:r>
              <a:rPr lang="cs-CZ" sz="3600" i="1">
                <a:solidFill>
                  <a:srgbClr val="FFFFFF"/>
                </a:solidFill>
                <a:cs typeface="Arial"/>
              </a:rPr>
              <a:t>„We are the world, we are the children.“</a:t>
            </a:r>
            <a:br>
              <a:rPr lang="cs-CZ" sz="3600" i="1">
                <a:solidFill>
                  <a:srgbClr val="FFFFFF"/>
                </a:solidFill>
              </a:rPr>
            </a:br>
            <a:endParaRPr lang="sk-SK" sz="360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62AC3C-FEB4-4C6A-8CA6-D570CD009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66016" cy="755967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8173" y="1098594"/>
            <a:ext cx="5562727" cy="5362487"/>
          </a:xfrm>
        </p:spPr>
        <p:txBody>
          <a:bodyPr anchor="ctr">
            <a:normAutofit/>
          </a:bodyPr>
          <a:lstStyle/>
          <a:p>
            <a:r>
              <a:rPr lang="cs-CZ" sz="2400">
                <a:solidFill>
                  <a:schemeClr val="tx1"/>
                </a:solidFill>
              </a:rPr>
              <a:t>Mladosť – kategorický imperatív všetkých generácií</a:t>
            </a:r>
          </a:p>
          <a:p>
            <a:pPr lvl="1"/>
            <a:r>
              <a:rPr lang="cs-CZ" sz="2400">
                <a:solidFill>
                  <a:schemeClr val="tx1"/>
                </a:solidFill>
                <a:cs typeface="Arial"/>
              </a:rPr>
              <a:t>Činnosti dospelých začínajú kúrou odintelektualizovania (hry na úvod, hoci i slepá baba) </a:t>
            </a:r>
          </a:p>
          <a:p>
            <a:pPr lvl="1"/>
            <a:r>
              <a:rPr lang="sk-SK" sz="2400">
                <a:solidFill>
                  <a:schemeClr val="tx1"/>
                </a:solidFill>
              </a:rPr>
              <a:t>„</a:t>
            </a:r>
            <a:r>
              <a:rPr lang="sk-SK" sz="2400" i="1">
                <a:solidFill>
                  <a:schemeClr val="tx1"/>
                </a:solidFill>
              </a:rPr>
              <a:t>Naša nová učebnica musí byť viac sexi...“</a:t>
            </a:r>
            <a:endParaRPr lang="cs-CZ" sz="2400" i="1">
              <a:solidFill>
                <a:schemeClr val="tx1"/>
              </a:solidFill>
            </a:endParaRPr>
          </a:p>
          <a:p>
            <a:pPr lvl="1"/>
            <a:r>
              <a:rPr lang="cs-CZ" sz="2400" i="1">
                <a:solidFill>
                  <a:schemeClr val="tx1"/>
                </a:solidFill>
              </a:rPr>
              <a:t>Rovnaká móda pre všetkých…</a:t>
            </a:r>
          </a:p>
          <a:p>
            <a:pPr lvl="1"/>
            <a:r>
              <a:rPr lang="cs-CZ" sz="2400">
                <a:solidFill>
                  <a:schemeClr val="tx1"/>
                </a:solidFill>
              </a:rPr>
              <a:t>Ageizmus – príklad z banky… (age = vek)</a:t>
            </a:r>
          </a:p>
          <a:p>
            <a:r>
              <a:rPr lang="cs-CZ" sz="2400">
                <a:solidFill>
                  <a:schemeClr val="tx1"/>
                </a:solidFill>
              </a:rPr>
              <a:t>Myšlení předtím slepé k totalitarismu</a:t>
            </a:r>
          </a:p>
          <a:p>
            <a:r>
              <a:rPr lang="cs-CZ" sz="2400">
                <a:solidFill>
                  <a:schemeClr val="tx1"/>
                </a:solidFill>
              </a:rPr>
              <a:t>Dnes slepé v důsledku totalitarismu</a:t>
            </a:r>
          </a:p>
          <a:p>
            <a:endParaRPr lang="cs-CZ" sz="2400">
              <a:solidFill>
                <a:schemeClr val="tx1"/>
              </a:solidFill>
            </a:endParaRPr>
          </a:p>
          <a:p>
            <a:pPr marL="108000" indent="0">
              <a:buNone/>
            </a:pPr>
            <a:r>
              <a:rPr lang="cs-CZ" sz="2400">
                <a:solidFill>
                  <a:schemeClr val="tx1"/>
                </a:solidFill>
              </a:rPr>
              <a:t> </a:t>
            </a:r>
            <a:endParaRPr lang="sk-SK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5268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10524E9-E361-435E-93CC-D891398D1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0625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56140" cy="75596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3408" y="1098593"/>
            <a:ext cx="2530848" cy="53790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3600">
                <a:solidFill>
                  <a:srgbClr val="FFFFFF"/>
                </a:solidFill>
              </a:rPr>
              <a:t>Súmrak povinnosti?</a:t>
            </a:r>
            <a:br>
              <a:rPr lang="sk-SK" sz="3600">
                <a:solidFill>
                  <a:srgbClr val="FFFFFF"/>
                </a:solidFill>
              </a:rPr>
            </a:br>
            <a:r>
              <a:rPr lang="sk-SK" sz="3600">
                <a:solidFill>
                  <a:srgbClr val="FFFFFF"/>
                </a:solidFill>
              </a:rPr>
              <a:t>Dobročinnosť – konzum citov?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62AC3C-FEB4-4C6A-8CA6-D570CD009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66016" cy="755967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888173" y="1098594"/>
            <a:ext cx="5562727" cy="5362487"/>
          </a:xfrm>
        </p:spPr>
        <p:txBody>
          <a:bodyPr anchor="ctr">
            <a:normAutofit/>
          </a:bodyPr>
          <a:lstStyle/>
          <a:p>
            <a:r>
              <a:rPr lang="sk-SK" b="1" dirty="0" err="1">
                <a:solidFill>
                  <a:schemeClr val="tx1"/>
                </a:solidFill>
              </a:rPr>
              <a:t>Ne</a:t>
            </a:r>
            <a:r>
              <a:rPr lang="sk-SK" dirty="0" err="1">
                <a:solidFill>
                  <a:schemeClr val="tx1"/>
                </a:solidFill>
              </a:rPr>
              <a:t>Mal</a:t>
            </a:r>
            <a:r>
              <a:rPr lang="sk-SK" dirty="0">
                <a:solidFill>
                  <a:schemeClr val="tx1"/>
                </a:solidFill>
              </a:rPr>
              <a:t>/a by si... – povinnosť, morálka</a:t>
            </a:r>
          </a:p>
          <a:p>
            <a:r>
              <a:rPr lang="sk-SK" dirty="0">
                <a:solidFill>
                  <a:schemeClr val="tx1"/>
                </a:solidFill>
              </a:rPr>
              <a:t>Reklama v 20.st. nás zbavila pocitu viny za nešetrnosť, spochybňovanie, zosmiešňovanie</a:t>
            </a:r>
          </a:p>
          <a:p>
            <a:r>
              <a:rPr lang="sk-SK" dirty="0">
                <a:solidFill>
                  <a:schemeClr val="tx1"/>
                </a:solidFill>
              </a:rPr>
              <a:t>Postmoderna – pád systémov a - </a:t>
            </a:r>
            <a:r>
              <a:rPr lang="sk-SK" dirty="0" err="1">
                <a:solidFill>
                  <a:schemeClr val="tx1"/>
                </a:solidFill>
              </a:rPr>
              <a:t>izmov</a:t>
            </a:r>
            <a:r>
              <a:rPr lang="sk-SK" dirty="0">
                <a:solidFill>
                  <a:schemeClr val="tx1"/>
                </a:solidFill>
              </a:rPr>
              <a:t>...</a:t>
            </a:r>
          </a:p>
          <a:p>
            <a:r>
              <a:rPr lang="sk-SK" dirty="0">
                <a:solidFill>
                  <a:schemeClr val="tx1"/>
                </a:solidFill>
              </a:rPr>
              <a:t>Koniec povinnosti (systémov, náboženstiev)</a:t>
            </a:r>
          </a:p>
          <a:p>
            <a:r>
              <a:rPr lang="sk-SK" dirty="0">
                <a:solidFill>
                  <a:schemeClr val="tx1"/>
                </a:solidFill>
              </a:rPr>
              <a:t>Nové: dobročinnosť ma musí robiť šťastným!</a:t>
            </a:r>
          </a:p>
          <a:p>
            <a:r>
              <a:rPr lang="sk-SK" dirty="0">
                <a:solidFill>
                  <a:schemeClr val="tx1"/>
                </a:solidFill>
              </a:rPr>
              <a:t>(</a:t>
            </a:r>
            <a:r>
              <a:rPr lang="sk-SK" dirty="0" err="1">
                <a:solidFill>
                  <a:schemeClr val="tx1"/>
                </a:solidFill>
              </a:rPr>
              <a:t>Lipovetsky</a:t>
            </a:r>
            <a:r>
              <a:rPr lang="sk-SK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261796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10524E9-E361-435E-93CC-D891398D1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0625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56140" cy="75596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3408" y="1098593"/>
            <a:ext cx="2530848" cy="53790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4200">
                <a:solidFill>
                  <a:srgbClr val="FFFFFF"/>
                </a:solidFill>
              </a:rPr>
              <a:t>Koniec morálky? Naopak: Etické storočie</a:t>
            </a:r>
            <a:endParaRPr lang="sk-SK" sz="420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62AC3C-FEB4-4C6A-8CA6-D570CD009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66016" cy="755967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8173" y="1098594"/>
            <a:ext cx="5562727" cy="5362487"/>
          </a:xfrm>
        </p:spPr>
        <p:txBody>
          <a:bodyPr anchor="ctr">
            <a:normAutofit/>
          </a:bodyPr>
          <a:lstStyle/>
          <a:p>
            <a:r>
              <a:rPr lang="cs-CZ" sz="2400">
                <a:solidFill>
                  <a:schemeClr val="tx1"/>
                </a:solidFill>
              </a:rPr>
              <a:t>Etika je obľúbené téma (charitatívne show, etické  kódexy, sociálna zodpovednosť firem</a:t>
            </a:r>
            <a:r>
              <a:rPr lang="sk-SK" sz="2400">
                <a:solidFill>
                  <a:schemeClr val="tx1"/>
                </a:solidFill>
              </a:rPr>
              <a:t>)</a:t>
            </a:r>
            <a:endParaRPr lang="cs-CZ" sz="2400">
              <a:solidFill>
                <a:schemeClr val="tx1"/>
              </a:solidFill>
            </a:endParaRPr>
          </a:p>
          <a:p>
            <a:r>
              <a:rPr lang="cs-CZ" sz="2400">
                <a:solidFill>
                  <a:schemeClr val="tx1"/>
                </a:solidFill>
              </a:rPr>
              <a:t>Etický minimalizmus: len bezbolestné normy</a:t>
            </a:r>
          </a:p>
          <a:p>
            <a:r>
              <a:rPr lang="sk-SK" sz="2400">
                <a:solidFill>
                  <a:schemeClr val="tx1"/>
                </a:solidFill>
              </a:rPr>
              <a:t>Slávnostná konzumácia krásnych cit</a:t>
            </a:r>
            <a:r>
              <a:rPr lang="cs-CZ" sz="2400">
                <a:solidFill>
                  <a:schemeClr val="tx1"/>
                </a:solidFill>
              </a:rPr>
              <a:t>ov - Modré z neba</a:t>
            </a:r>
            <a:endParaRPr lang="sk-SK" sz="2400">
              <a:solidFill>
                <a:schemeClr val="tx1"/>
              </a:solidFill>
            </a:endParaRPr>
          </a:p>
          <a:p>
            <a:r>
              <a:rPr lang="cs-CZ" sz="2400">
                <a:solidFill>
                  <a:schemeClr val="tx1"/>
                </a:solidFill>
              </a:rPr>
              <a:t>Sezónna dobročinnosť pre dobrý pocit  – Gala večery na Vianoce, </a:t>
            </a:r>
          </a:p>
          <a:p>
            <a:r>
              <a:rPr lang="cs-CZ" sz="2400">
                <a:solidFill>
                  <a:schemeClr val="tx1"/>
                </a:solidFill>
              </a:rPr>
              <a:t>Avšak moralizmus - synonymom terorizmu a neľudskosti – postmorálna doba</a:t>
            </a:r>
          </a:p>
          <a:p>
            <a:r>
              <a:rPr lang="cs-CZ" sz="2400">
                <a:solidFill>
                  <a:schemeClr val="tx1"/>
                </a:solidFill>
              </a:rPr>
              <a:t>Demokracie se „prehupli“ za povinnosť</a:t>
            </a:r>
          </a:p>
        </p:txBody>
      </p:sp>
    </p:spTree>
    <p:extLst>
      <p:ext uri="{BB962C8B-B14F-4D97-AF65-F5344CB8AC3E}">
        <p14:creationId xmlns:p14="http://schemas.microsoft.com/office/powerpoint/2010/main" val="571260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D9D9D0AB-1E2F-44A8-B9C6-FA40983018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0625" cy="7559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7035" y="4214254"/>
            <a:ext cx="2705406" cy="23547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85000"/>
              </a:lnSpc>
            </a:pPr>
            <a:endParaRPr lang="en-US" sz="3500" spc="-120">
              <a:solidFill>
                <a:schemeClr val="tx1"/>
              </a:solidFill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50E2AEF9-3220-4407-B76B-1B6E3952E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27684"/>
            <a:ext cx="3192173" cy="323214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Wolfgang Welsc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52" r="-1" b="13052"/>
          <a:stretch/>
        </p:blipFill>
        <p:spPr bwMode="auto">
          <a:xfrm>
            <a:off x="4" y="909115"/>
            <a:ext cx="3030163" cy="287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2CAFBD32-D3B9-4AA1-8A52-E7788A955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33700" y="0"/>
            <a:ext cx="3582247" cy="3452013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2" name="Picture 6" descr=" Profesor Václav Bělohradský: Ať euro skončí. Je to žalář národů, odsuzuje je k utrpení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1" r="29189" b="-3"/>
          <a:stretch/>
        </p:blipFill>
        <p:spPr bwMode="auto">
          <a:xfrm>
            <a:off x="3600217" y="10"/>
            <a:ext cx="3279540" cy="325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Rectangle 86">
            <a:extLst>
              <a:ext uri="{FF2B5EF4-FFF2-40B4-BE49-F238E27FC236}">
                <a16:creationId xmlns:a16="http://schemas.microsoft.com/office/drawing/2014/main" id="{7B1FFF1B-D8E7-43C1-963D-013BA4049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45449" y="727685"/>
            <a:ext cx="2835176" cy="2724329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8" name="Picture 12" descr="alain-finkielkraut-explose-de-colere-dans-ce-soir-ou-jamai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2" r="10290" b="-2"/>
          <a:stretch/>
        </p:blipFill>
        <p:spPr bwMode="auto">
          <a:xfrm>
            <a:off x="7393562" y="909118"/>
            <a:ext cx="2687063" cy="233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ĺžnik 3"/>
          <p:cNvSpPr/>
          <p:nvPr/>
        </p:nvSpPr>
        <p:spPr>
          <a:xfrm>
            <a:off x="3557859" y="5219996"/>
            <a:ext cx="3321902" cy="17877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defTabSz="914400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Obrázky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hlinkClick r:id="rId5"/>
              </a:rPr>
              <a:t>http://www2.uni-jena.de/welsch/index.html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hlinkClick r:id="rId6"/>
              </a:rPr>
              <a:t>http://www.parlamentnilisty.cz/arena/monitor/-Profesor-Vaclav-Belohradsky-At-euro-skonci-Je-to-zalar-narodu-odsuzuje-je-k-utrpeni-383773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</a:p>
          <a:p>
            <a:pPr defTabSz="914400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hlinkClick r:id="rId7"/>
              </a:rPr>
              <a:t>http://catedraalfonsoreyes.org/invitados/gilles-lipovetsky/http://indigenes-republique.fr/la-france-blanche-dalain-finkielkraut/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, 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DB4FA13C-38C9-429E-801A-9C96D213B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45449" y="3779837"/>
            <a:ext cx="2835176" cy="322786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4" name="Picture 8" descr="Gilles-Lipovetsky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8" r="37188"/>
          <a:stretch/>
        </p:blipFill>
        <p:spPr bwMode="auto">
          <a:xfrm>
            <a:off x="7337816" y="3941125"/>
            <a:ext cx="2687061" cy="287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91" name="Rectangle 90">
            <a:extLst>
              <a:ext uri="{FF2B5EF4-FFF2-40B4-BE49-F238E27FC236}">
                <a16:creationId xmlns:a16="http://schemas.microsoft.com/office/drawing/2014/main" id="{D8968742-1D40-4F6B-9272-064FD1631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3227" y="7113662"/>
            <a:ext cx="474029" cy="446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-1198230" y="4021055"/>
            <a:ext cx="1079930" cy="3528393"/>
          </a:xfrm>
        </p:spPr>
        <p:txBody>
          <a:bodyPr/>
          <a:lstStyle/>
          <a:p>
            <a:endParaRPr lang="sk-SK" dirty="0"/>
          </a:p>
        </p:txBody>
      </p:sp>
      <p:pic>
        <p:nvPicPr>
          <p:cNvPr id="5" name="Picture 2" descr="https://probaway.files.wordpress.com/2013/06/michel_foucault_33.jpg">
            <a:extLst>
              <a:ext uri="{FF2B5EF4-FFF2-40B4-BE49-F238E27FC236}">
                <a16:creationId xmlns:a16="http://schemas.microsoft.com/office/drawing/2014/main" id="{0CE3CCAD-A8B0-D6E3-B0D2-822A77F9D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38" y="4194994"/>
            <a:ext cx="3037152" cy="302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7302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10524E9-E361-435E-93CC-D891398D1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0625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56140" cy="75596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543408" y="1098593"/>
            <a:ext cx="2530848" cy="5379063"/>
          </a:xfrm>
        </p:spPr>
        <p:txBody>
          <a:bodyPr vert="horz" lIns="91440" tIns="45720" rIns="91440" bIns="4572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defTabSz="914400">
              <a:lnSpc>
                <a:spcPct val="85000"/>
              </a:lnSpc>
              <a:buNone/>
            </a:pPr>
            <a:r>
              <a:rPr lang="en-US" sz="4200" spc="-120">
                <a:solidFill>
                  <a:srgbClr val="FFFFFF"/>
                </a:solidFill>
              </a:rPr>
              <a:t>Zelená kritika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62AC3C-FEB4-4C6A-8CA6-D570CD009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66016" cy="755967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 txBox="1">
            <a:spLocks noGrp="1"/>
          </p:cNvSpPr>
          <p:nvPr>
            <p:ph type="body" idx="4294967295"/>
          </p:nvPr>
        </p:nvSpPr>
        <p:spPr>
          <a:xfrm>
            <a:off x="3888173" y="1098594"/>
            <a:ext cx="5562727" cy="5362487"/>
          </a:xfrm>
        </p:spPr>
        <p:txBody>
          <a:bodyPr vert="horz" lIns="91440" tIns="45720" rIns="91440" bIns="45720" rtlCol="0" anchor="ctr">
            <a:normAutofit/>
          </a:bodyPr>
          <a:lstStyle>
            <a:defPPr marL="43200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sk-SK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sk-SK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sk-SK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sk-SK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sk-SK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defTabSz="914400" hangingPunct="1">
              <a:buFont typeface="Arial" pitchFamily="34" charset="0"/>
              <a:buChar char=" "/>
            </a:pPr>
            <a:r>
              <a:rPr lang="en-US">
                <a:solidFill>
                  <a:schemeClr val="tx1"/>
                </a:solidFill>
                <a:latin typeface="+mn-lt"/>
                <a:ea typeface="+mn-ea"/>
                <a:cs typeface="+mn-cs"/>
              </a:rPr>
              <a:t>Ekologická kríza nie je len všeobecný pojem</a:t>
            </a:r>
          </a:p>
          <a:p>
            <a:pPr defTabSz="914400" hangingPunct="1">
              <a:buFont typeface="Arial" pitchFamily="34" charset="0"/>
              <a:buChar char=" "/>
            </a:pPr>
            <a:r>
              <a:rPr lang="en-US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Dotýka sa všetkých → určitá univerzalizácia  nevyhnutná </a:t>
            </a:r>
          </a:p>
          <a:p>
            <a:pPr marL="108000" indent="0" defTabSz="914400" hangingPunct="1">
              <a:buFont typeface="Arial" pitchFamily="34" charset="0"/>
              <a:buChar char=" "/>
            </a:pPr>
            <a:r>
              <a:rPr lang="en-US">
                <a:solidFill>
                  <a:schemeClr val="tx1"/>
                </a:solidFill>
                <a:latin typeface="+mn-lt"/>
                <a:ea typeface="+mn-ea"/>
                <a:cs typeface="+mn-cs"/>
              </a:rPr>
              <a:t>→ Kategória celku opäť relevantná:  sme na jednej  a tej istej lodi: </a:t>
            </a:r>
          </a:p>
          <a:p>
            <a:pPr marL="108000" indent="0" defTabSz="914400" hangingPunct="1">
              <a:buFont typeface="Arial" pitchFamily="34" charset="0"/>
              <a:buChar char=" "/>
            </a:pPr>
            <a:r>
              <a:rPr lang="en-US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Pr.: môj hamburger a klimatické zmeny </a:t>
            </a:r>
          </a:p>
        </p:txBody>
      </p:sp>
    </p:spTree>
    <p:extLst>
      <p:ext uri="{BB962C8B-B14F-4D97-AF65-F5344CB8AC3E}">
        <p14:creationId xmlns:p14="http://schemas.microsoft.com/office/powerpoint/2010/main" val="4145394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10524E9-E361-435E-93CC-D891398D1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0625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56140" cy="75596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3408" y="1098593"/>
            <a:ext cx="2530848" cy="53790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4200">
                <a:solidFill>
                  <a:srgbClr val="FFFFFF"/>
                </a:solidFill>
              </a:rPr>
              <a:t>Zhrnutie</a:t>
            </a:r>
            <a:endParaRPr lang="sk-SK" sz="420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62AC3C-FEB4-4C6A-8CA6-D570CD009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66016" cy="755967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8173" y="1098594"/>
            <a:ext cx="5562727" cy="5362487"/>
          </a:xfrm>
        </p:spPr>
        <p:txBody>
          <a:bodyPr anchor="ctr">
            <a:normAutofit/>
          </a:bodyPr>
          <a:lstStyle/>
          <a:p>
            <a:r>
              <a:rPr lang="cs-CZ" b="1">
                <a:solidFill>
                  <a:schemeClr val="tx1"/>
                </a:solidFill>
              </a:rPr>
              <a:t>Moderna</a:t>
            </a:r>
            <a:r>
              <a:rPr lang="cs-CZ">
                <a:solidFill>
                  <a:schemeClr val="tx1"/>
                </a:solidFill>
              </a:rPr>
              <a:t>- univerzalizmus, celok, projekty pre ľudstvo</a:t>
            </a:r>
          </a:p>
          <a:p>
            <a:r>
              <a:rPr lang="cs-CZ">
                <a:solidFill>
                  <a:schemeClr val="tx1"/>
                </a:solidFill>
              </a:rPr>
              <a:t>Zlyhanie – fašizmus, komunizmus</a:t>
            </a:r>
          </a:p>
          <a:p>
            <a:r>
              <a:rPr lang="cs-CZ" b="1">
                <a:solidFill>
                  <a:schemeClr val="tx1"/>
                </a:solidFill>
              </a:rPr>
              <a:t>Postmoderna</a:t>
            </a:r>
            <a:r>
              <a:rPr lang="cs-CZ">
                <a:solidFill>
                  <a:schemeClr val="tx1"/>
                </a:solidFill>
              </a:rPr>
              <a:t> – individualizmus, odlišnosť, pluralita </a:t>
            </a:r>
          </a:p>
          <a:p>
            <a:r>
              <a:rPr lang="cs-CZ">
                <a:solidFill>
                  <a:schemeClr val="tx1"/>
                </a:solidFill>
              </a:rPr>
              <a:t>Zlyhanie – subjektivizmus, atomizmus, hedonizmus</a:t>
            </a:r>
          </a:p>
          <a:p>
            <a:r>
              <a:rPr lang="cs-CZ">
                <a:solidFill>
                  <a:schemeClr val="tx1"/>
                </a:solidFill>
              </a:rPr>
              <a:t>Náprava: obnovenie morálky povinnosti (Lipovetsky</a:t>
            </a:r>
            <a:r>
              <a:rPr lang="sk-SK">
                <a:solidFill>
                  <a:schemeClr val="tx1"/>
                </a:solidFill>
              </a:rPr>
              <a:t>)</a:t>
            </a:r>
            <a:endParaRPr lang="cs-CZ">
              <a:solidFill>
                <a:schemeClr val="tx1"/>
              </a:solidFill>
            </a:endParaRPr>
          </a:p>
          <a:p>
            <a:r>
              <a:rPr lang="cs-CZ">
                <a:solidFill>
                  <a:schemeClr val="tx1"/>
                </a:solidFill>
              </a:rPr>
              <a:t>Obmedzené obnovenie  universalizmu (Finkielkraut)</a:t>
            </a:r>
          </a:p>
        </p:txBody>
      </p:sp>
    </p:spTree>
    <p:extLst>
      <p:ext uri="{BB962C8B-B14F-4D97-AF65-F5344CB8AC3E}">
        <p14:creationId xmlns:p14="http://schemas.microsoft.com/office/powerpoint/2010/main" val="4272160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FE3A536-71BE-44C0-839D-5F8F056A2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0625" cy="7559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59475" y="2217504"/>
            <a:ext cx="6694524" cy="4151522"/>
          </a:xfrm>
        </p:spPr>
        <p:txBody>
          <a:bodyPr>
            <a:normAutofit/>
          </a:bodyPr>
          <a:lstStyle/>
          <a:p>
            <a:pPr marL="108000" indent="0">
              <a:buNone/>
            </a:pPr>
            <a:endParaRPr lang="en-GB" dirty="0"/>
          </a:p>
          <a:p>
            <a:pPr marL="108000" indent="0">
              <a:buNone/>
            </a:pPr>
            <a:endParaRPr lang="en-GB" dirty="0"/>
          </a:p>
          <a:p>
            <a:pPr marL="108000" indent="0">
              <a:buNone/>
            </a:pPr>
            <a:r>
              <a:rPr lang="sk-SK" dirty="0"/>
              <a:t>Ďakujem za pozornosť.</a:t>
            </a:r>
            <a:endParaRPr lang="sk-SK"/>
          </a:p>
          <a:p>
            <a:pPr marL="108000" indent="0">
              <a:buNone/>
            </a:pPr>
            <a:endParaRPr lang="en-GB" dirty="0"/>
          </a:p>
          <a:p>
            <a:pPr marL="108000" indent="0">
              <a:buNone/>
            </a:pPr>
            <a:r>
              <a:rPr lang="sk-SK" dirty="0"/>
              <a:t>Lesnak@ped.muni.cz</a:t>
            </a:r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3407" y="550642"/>
            <a:ext cx="8907178" cy="1827856"/>
          </a:xfrm>
        </p:spPr>
        <p:txBody>
          <a:bodyPr>
            <a:normAutofit/>
          </a:bodyPr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523990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10524E9-E361-435E-93CC-D891398D1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0625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56140" cy="75596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543408" y="1098593"/>
            <a:ext cx="2530848" cy="5379063"/>
          </a:xfrm>
        </p:spPr>
        <p:txBody>
          <a:bodyPr vert="horz" lIns="91440" tIns="45720" rIns="91440" bIns="4572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defTabSz="914400">
              <a:lnSpc>
                <a:spcPct val="85000"/>
              </a:lnSpc>
              <a:buNone/>
            </a:pPr>
            <a:r>
              <a:rPr lang="en-US" sz="2900" spc="-120">
                <a:solidFill>
                  <a:srgbClr val="FFFFFF"/>
                </a:solidFill>
              </a:rPr>
              <a:t>Welsch: Nesúmerateľnosť a nepoužiteľnosť kritérií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62AC3C-FEB4-4C6A-8CA6-D570CD009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66016" cy="755967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3888173" y="1098594"/>
            <a:ext cx="5562727" cy="5362487"/>
          </a:xfrm>
        </p:spPr>
        <p:txBody>
          <a:bodyPr vert="horz" lIns="91440" tIns="45720" rIns="91440" bIns="45720" rtlCol="0" anchor="ctr">
            <a:normAutofit/>
          </a:bodyPr>
          <a:lstStyle>
            <a:defPPr marL="43200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sk-SK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sk-SK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sk-SK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sk-SK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sk-SK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457200" indent="-457200" defTabSz="914400" hangingPunct="1">
              <a:buFont typeface="Arial" pitchFamily="34" charset="0"/>
              <a:buChar char=" "/>
            </a:pPr>
            <a:r>
              <a:rPr lang="cs-CZ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poločné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prvky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 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inej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perspektívy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javia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inak</a:t>
            </a:r>
            <a:endParaRPr lang="en-US" sz="2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08000" lvl="0" indent="0" defTabSz="914400" hangingPunct="1">
              <a:buFont typeface="Arial" pitchFamily="34" charset="0"/>
              <a:buChar char=" "/>
            </a:pP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“</a:t>
            </a:r>
            <a:r>
              <a:rPr lang="en-US" sz="2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 </a:t>
            </a:r>
            <a:r>
              <a:rPr lang="en-US" sz="22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kritérií</a:t>
            </a:r>
            <a:r>
              <a:rPr lang="en-US" sz="2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jedné</a:t>
            </a:r>
            <a:r>
              <a:rPr lang="en-US" sz="2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souvislosti</a:t>
            </a:r>
            <a:r>
              <a:rPr lang="en-US" sz="2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US" sz="22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nesmí</a:t>
            </a:r>
            <a:r>
              <a:rPr lang="en-US" sz="2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dělat</a:t>
            </a:r>
            <a:r>
              <a:rPr lang="en-US" sz="2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kriteria</a:t>
            </a:r>
            <a:r>
              <a:rPr lang="en-US" sz="2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 </a:t>
            </a:r>
            <a:r>
              <a:rPr lang="en-US" sz="22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souvislost</a:t>
            </a:r>
            <a:r>
              <a:rPr lang="en-US" sz="2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uplně</a:t>
            </a:r>
            <a:r>
              <a:rPr lang="en-US" sz="2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jinou</a:t>
            </a:r>
            <a:r>
              <a:rPr lang="en-US" sz="2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2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vúdčí</a:t>
            </a:r>
            <a:r>
              <a:rPr lang="en-US" sz="2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principy</a:t>
            </a:r>
            <a:r>
              <a:rPr lang="en-US" sz="2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jedné</a:t>
            </a:r>
            <a:r>
              <a:rPr lang="en-US" sz="2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životní</a:t>
            </a:r>
            <a:r>
              <a:rPr lang="en-US" sz="2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formy</a:t>
            </a:r>
            <a:r>
              <a:rPr lang="en-US" sz="2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nesmí</a:t>
            </a:r>
            <a:r>
              <a:rPr lang="en-US" sz="2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být</a:t>
            </a:r>
            <a:r>
              <a:rPr lang="en-US" sz="2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slepě</a:t>
            </a:r>
            <a:r>
              <a:rPr lang="en-US" sz="2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nebo</a:t>
            </a:r>
            <a:r>
              <a:rPr lang="en-US" sz="2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potichu</a:t>
            </a:r>
            <a:r>
              <a:rPr lang="en-US" sz="2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univerzalizovány</a:t>
            </a:r>
            <a:r>
              <a:rPr lang="en-US" sz="2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 (Welsch) </a:t>
            </a:r>
          </a:p>
          <a:p>
            <a:pPr marL="108000" lvl="0" indent="0" defTabSz="914400" hangingPunct="1">
              <a:buFont typeface="Arial" pitchFamily="34" charset="0"/>
              <a:buChar char=" "/>
            </a:pPr>
            <a:r>
              <a:rPr lang="en-US" sz="2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→ </a:t>
            </a:r>
            <a:r>
              <a:rPr lang="en-US" sz="2200" b="1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ž</a:t>
            </a:r>
            <a:r>
              <a:rPr lang="en-US" sz="22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ádne</a:t>
            </a:r>
            <a:r>
              <a:rPr lang="en-US" sz="2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paradigma</a:t>
            </a:r>
            <a:r>
              <a:rPr lang="en-US" sz="2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nelze</a:t>
            </a:r>
            <a:r>
              <a:rPr lang="en-US" sz="2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en-US" sz="22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vědome</a:t>
            </a:r>
            <a:r>
              <a:rPr lang="en-US" sz="2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či</a:t>
            </a:r>
            <a:r>
              <a:rPr lang="en-US" sz="2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nevědomě</a:t>
            </a:r>
            <a:r>
              <a:rPr lang="en-US" sz="2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- </a:t>
            </a:r>
            <a:r>
              <a:rPr lang="en-US" sz="22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učinit</a:t>
            </a:r>
            <a:r>
              <a:rPr lang="en-US" sz="2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i="1" u="sng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generálním</a:t>
            </a:r>
            <a:r>
              <a:rPr lang="en-US" sz="2200" i="1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i="1" u="sng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paradigmatem</a:t>
            </a:r>
            <a:r>
              <a:rPr lang="en-US" sz="2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.“</a:t>
            </a:r>
          </a:p>
          <a:p>
            <a:pPr marL="108000" lvl="0" indent="0" defTabSz="914400" hangingPunct="1">
              <a:buFont typeface="Arial" pitchFamily="34" charset="0"/>
              <a:buChar char=" "/>
            </a:pP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Pr.: 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Podľa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kritérií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stredovekého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umenia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by 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dnešné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umenie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možno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nebolo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umením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...</a:t>
            </a:r>
          </a:p>
          <a:p>
            <a:pPr marL="0" lvl="0" indent="0" defTabSz="914400" hangingPunct="1">
              <a:buFont typeface="Arial" pitchFamily="34" charset="0"/>
              <a:buChar char=" "/>
            </a:pPr>
            <a:endParaRPr lang="en-US" sz="2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08000" lvl="0" indent="0" defTabSz="914400" hangingPunct="1">
              <a:buFont typeface="Arial" pitchFamily="34" charset="0"/>
              <a:buChar char=" "/>
            </a:pP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marL="108000" lvl="0" indent="0" defTabSz="914400" hangingPunct="1">
              <a:buFont typeface="Arial" pitchFamily="34" charset="0"/>
              <a:buChar char=" "/>
            </a:pPr>
            <a:endParaRPr lang="en-US" sz="2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3E165E-846A-A329-0B3B-C9F9BDB2E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408" y="550642"/>
            <a:ext cx="5882991" cy="1827856"/>
          </a:xfrm>
        </p:spPr>
        <p:txBody>
          <a:bodyPr>
            <a:normAutofit/>
          </a:bodyPr>
          <a:lstStyle/>
          <a:p>
            <a:r>
              <a:rPr lang="cs-CZ"/>
              <a:t>Konec velkých příběhů!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D9A722-5BF9-F9FE-FF38-70F7BADFE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474" y="2217504"/>
            <a:ext cx="5686130" cy="4151522"/>
          </a:xfrm>
        </p:spPr>
        <p:txBody>
          <a:bodyPr>
            <a:normAutofit/>
          </a:bodyPr>
          <a:lstStyle/>
          <a:p>
            <a:r>
              <a:rPr lang="cs-CZ" sz="1500" b="1" dirty="0"/>
              <a:t>Jean-François </a:t>
            </a:r>
            <a:r>
              <a:rPr lang="cs-CZ" sz="1500" b="1" dirty="0" err="1"/>
              <a:t>Lyotard</a:t>
            </a:r>
            <a:r>
              <a:rPr lang="cs-CZ" sz="1500" b="1" dirty="0"/>
              <a:t> </a:t>
            </a:r>
            <a:r>
              <a:rPr lang="cs-CZ" sz="1500" dirty="0"/>
              <a:t>(1924-1998)</a:t>
            </a:r>
          </a:p>
          <a:p>
            <a:r>
              <a:rPr lang="cs-CZ" sz="1500" dirty="0"/>
              <a:t>Kritika schovávání člověka za velké systémy (velké příběhy, </a:t>
            </a:r>
            <a:r>
              <a:rPr lang="cs-CZ" sz="1500" dirty="0" err="1"/>
              <a:t>metanarativy</a:t>
            </a:r>
            <a:r>
              <a:rPr lang="cs-CZ" sz="1500" dirty="0"/>
              <a:t>) </a:t>
            </a:r>
          </a:p>
          <a:p>
            <a:r>
              <a:rPr lang="cs-CZ" sz="1500" dirty="0"/>
              <a:t>Upínají se k pokroku </a:t>
            </a:r>
          </a:p>
          <a:p>
            <a:r>
              <a:rPr lang="cs-CZ" sz="1500" dirty="0"/>
              <a:t>Příběhy lidstva  pro dosažení humanity a pokroku  - zápletky i zvraty,  hrdiny i padouchy, oběti i vyvolené…</a:t>
            </a:r>
          </a:p>
          <a:p>
            <a:r>
              <a:rPr lang="cs-CZ" sz="1500" dirty="0"/>
              <a:t>LYOTARD, J.F. O postmodernismu. Postmoderno vysvětlované dětem, Postmoderní  situace. 1. vyd. Praha: Filosofický ústav AV ČR, 1993</a:t>
            </a:r>
          </a:p>
          <a:p>
            <a:r>
              <a:rPr lang="cs-CZ" sz="1500" dirty="0"/>
              <a:t>Za všechny: hegelovský projekt emancipace světového ducha, mesianistické dosahování komunismu </a:t>
            </a:r>
          </a:p>
          <a:p>
            <a:r>
              <a:rPr lang="cs-CZ" sz="1500" dirty="0"/>
              <a:t>Každá kultura má vlastní velké příběhy, žádný z nich se ale nemůže stát tím pravým – jediným sjednocením světa, realitou je rozmanitost a pluralita světa</a:t>
            </a:r>
          </a:p>
          <a:p>
            <a:r>
              <a:rPr lang="cs-CZ" sz="1500" dirty="0"/>
              <a:t>Obr.: wiki</a:t>
            </a:r>
          </a:p>
        </p:txBody>
      </p:sp>
      <p:pic>
        <p:nvPicPr>
          <p:cNvPr id="5" name="Obrázek 4" descr="Obsah obrázku Lidská tvář, osoba, oblečení, portrét&#10;&#10;Popis byl vytvořen automaticky">
            <a:extLst>
              <a:ext uri="{FF2B5EF4-FFF2-40B4-BE49-F238E27FC236}">
                <a16:creationId xmlns:a16="http://schemas.microsoft.com/office/drawing/2014/main" id="{1F10472D-33A1-669C-EB64-EDB3A7EC4D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6" r="8677" b="-2"/>
          <a:stretch/>
        </p:blipFill>
        <p:spPr>
          <a:xfrm>
            <a:off x="6709285" y="10"/>
            <a:ext cx="3371340" cy="756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451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10524E9-E361-435E-93CC-D891398D1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0625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56140" cy="75596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543408" y="1098593"/>
            <a:ext cx="2530848" cy="5379063"/>
          </a:xfrm>
        </p:spPr>
        <p:txBody>
          <a:bodyPr vert="horz" lIns="91440" tIns="45720" rIns="91440" bIns="4572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defTabSz="914400">
              <a:lnSpc>
                <a:spcPct val="85000"/>
              </a:lnSpc>
              <a:buNone/>
            </a:pPr>
            <a:r>
              <a:rPr lang="en-US" sz="3600" spc="-120">
                <a:solidFill>
                  <a:srgbClr val="FFFFFF"/>
                </a:solidFill>
              </a:rPr>
              <a:t>Naša postmoderná moderna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62AC3C-FEB4-4C6A-8CA6-D570CD009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66016" cy="755967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 txBox="1">
            <a:spLocks noGrp="1"/>
          </p:cNvSpPr>
          <p:nvPr>
            <p:ph type="body" idx="4294967295"/>
          </p:nvPr>
        </p:nvSpPr>
        <p:spPr>
          <a:xfrm>
            <a:off x="3888173" y="1098594"/>
            <a:ext cx="5562727" cy="5362487"/>
          </a:xfrm>
        </p:spPr>
        <p:txBody>
          <a:bodyPr vert="horz" lIns="91440" tIns="45720" rIns="91440" bIns="45720" rtlCol="0" anchor="ctr">
            <a:normAutofit/>
          </a:bodyPr>
          <a:lstStyle>
            <a:defPPr marL="43200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sk-SK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sk-SK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sk-SK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sk-SK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sk-SK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defTabSz="914400" hangingPunct="1">
              <a:buFont typeface="Arial" pitchFamily="34" charset="0"/>
              <a:buChar char=" "/>
            </a:pPr>
            <a:r>
              <a:rPr lang="en-US" sz="17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Koniec homogénneho</a:t>
            </a:r>
          </a:p>
          <a:p>
            <a:pPr lvl="1" defTabSz="914400">
              <a:buFont typeface="Arial" pitchFamily="34" charset="0"/>
              <a:buChar char=" "/>
            </a:pPr>
            <a:r>
              <a:rPr lang="en-US" sz="17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Zmena od projektilu jednoty k akceptovaniu mnohosti</a:t>
            </a:r>
          </a:p>
          <a:p>
            <a:pPr defTabSz="914400" hangingPunct="1">
              <a:buFont typeface="Arial" pitchFamily="34" charset="0"/>
              <a:buChar char=" "/>
            </a:pPr>
            <a:r>
              <a:rPr lang="en-US" sz="17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Hodnotou je všetko diferentné a heterogénne (odlišné a rôzne)</a:t>
            </a:r>
          </a:p>
          <a:p>
            <a:pPr defTabSz="914400" hangingPunct="1">
              <a:buFont typeface="Arial" pitchFamily="34" charset="0"/>
              <a:buChar char=" "/>
            </a:pPr>
            <a:r>
              <a:rPr lang="en-US" sz="17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Radikálna moderna - pluralita všade okolo -  i v našej hlave</a:t>
            </a:r>
          </a:p>
          <a:p>
            <a:pPr defTabSz="914400" hangingPunct="1">
              <a:buFont typeface="Arial" pitchFamily="34" charset="0"/>
              <a:buChar char=" "/>
            </a:pPr>
            <a:r>
              <a:rPr lang="en-US" sz="17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Cieľom: pluralita alebo pluralizmus?</a:t>
            </a:r>
          </a:p>
          <a:p>
            <a:pPr lvl="0" defTabSz="914400" hangingPunct="1">
              <a:buFont typeface="Arial" pitchFamily="34" charset="0"/>
              <a:buChar char=" "/>
            </a:pPr>
            <a:r>
              <a:rPr lang="en-US" sz="17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Skončila už moderna? Prečo postmoderná?↑</a:t>
            </a:r>
          </a:p>
          <a:p>
            <a:pPr marL="108000" lvl="0" indent="0" defTabSz="914400" hangingPunct="1">
              <a:buFont typeface="Arial" pitchFamily="34" charset="0"/>
              <a:buChar char=" "/>
            </a:pPr>
            <a:endParaRPr lang="en-US" sz="17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10524E9-E361-435E-93CC-D891398D1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0625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56140" cy="75596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543408" y="1098593"/>
            <a:ext cx="2530848" cy="5379063"/>
          </a:xfrm>
        </p:spPr>
        <p:txBody>
          <a:bodyPr vert="horz" lIns="91440" tIns="45720" rIns="91440" bIns="4572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defTabSz="914400">
              <a:lnSpc>
                <a:spcPct val="85000"/>
              </a:lnSpc>
              <a:buNone/>
            </a:pPr>
            <a:r>
              <a:rPr lang="en-US" sz="4200" spc="-120">
                <a:solidFill>
                  <a:srgbClr val="FFFFFF"/>
                </a:solidFill>
              </a:rPr>
              <a:t>Dôsledky pre etiku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62AC3C-FEB4-4C6A-8CA6-D570CD009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66016" cy="755967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 txBox="1">
            <a:spLocks noGrp="1"/>
          </p:cNvSpPr>
          <p:nvPr>
            <p:ph type="body" idx="4294967295"/>
          </p:nvPr>
        </p:nvSpPr>
        <p:spPr>
          <a:xfrm>
            <a:off x="3888173" y="1098594"/>
            <a:ext cx="5562727" cy="5362487"/>
          </a:xfrm>
        </p:spPr>
        <p:txBody>
          <a:bodyPr vert="horz" lIns="91440" tIns="45720" rIns="91440" bIns="45720" rtlCol="0" anchor="ctr">
            <a:normAutofit/>
          </a:bodyPr>
          <a:lstStyle>
            <a:defPPr marL="43200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sk-SK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sk-SK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sk-SK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sk-SK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sk-SK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defTabSz="914400" hangingPunct="1">
              <a:buFont typeface="Arial" pitchFamily="34" charset="0"/>
              <a:buChar char=" "/>
            </a:pP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Naše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životné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formy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pravidlá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svety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sú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nekompatibilné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108000" lvl="0" indent="0" defTabSz="914400" hangingPunct="1">
              <a:buFont typeface="Arial" pitchFamily="34" charset="0"/>
              <a:buChar char=" "/>
            </a:pPr>
            <a:endParaRPr lang="en-US" i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08000" lvl="0" indent="0" defTabSz="914400" hangingPunct="1">
              <a:buFont typeface="Arial" pitchFamily="34" charset="0"/>
              <a:buChar char=" "/>
            </a:pPr>
            <a:r>
              <a:rPr lang="en-US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Povýšení</a:t>
            </a:r>
            <a:r>
              <a:rPr lang="en-US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partikulárního</a:t>
            </a:r>
            <a:r>
              <a:rPr lang="en-US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údajně</a:t>
            </a:r>
            <a:r>
              <a:rPr lang="en-US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univerzální</a:t>
            </a:r>
            <a:r>
              <a:rPr lang="en-US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není</a:t>
            </a:r>
            <a:r>
              <a:rPr lang="en-US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pouze</a:t>
            </a:r>
            <a:r>
              <a:rPr lang="en-US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domněnka</a:t>
            </a:r>
            <a:r>
              <a:rPr lang="en-US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iluze</a:t>
            </a:r>
            <a:r>
              <a:rPr lang="en-US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je to taky </a:t>
            </a:r>
            <a:r>
              <a:rPr lang="en-US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základní</a:t>
            </a:r>
            <a:r>
              <a:rPr lang="en-US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i="1" u="sng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prohrešek</a:t>
            </a:r>
            <a:r>
              <a:rPr lang="en-US" i="1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i="1" u="sng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proti</a:t>
            </a:r>
            <a:r>
              <a:rPr lang="en-US" i="1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i="1" u="sng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světu</a:t>
            </a:r>
            <a:r>
              <a:rPr lang="en-US" i="1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plurality.</a:t>
            </a:r>
            <a:r>
              <a:rPr lang="en-US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108000" lvl="0" indent="0" defTabSz="914400" hangingPunct="1">
              <a:buFont typeface="Arial" pitchFamily="34" charset="0"/>
              <a:buChar char=" "/>
            </a:pPr>
            <a:endParaRPr lang="en-US" i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08000" lvl="0" indent="0" defTabSz="914400" hangingPunct="1">
              <a:buFont typeface="Arial" pitchFamily="34" charset="0"/>
              <a:buChar char=" "/>
            </a:pPr>
            <a:endParaRPr lang="en-US" i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08000" lvl="0" indent="0" defTabSz="914400" hangingPunct="1">
              <a:buFont typeface="Arial" pitchFamily="34" charset="0"/>
              <a:buChar char=" "/>
            </a:pP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08000" lvl="0" indent="0" defTabSz="914400" hangingPunct="1">
              <a:buFont typeface="Arial" pitchFamily="34" charset="0"/>
              <a:buChar char=" "/>
            </a:pP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08000" lvl="0" indent="0" defTabSz="914400" hangingPunct="1">
              <a:buFont typeface="Arial" pitchFamily="34" charset="0"/>
              <a:buChar char=" "/>
            </a:pPr>
            <a:endParaRPr lang="en-US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10524E9-E361-435E-93CC-D891398D1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0625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56140" cy="75596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543408" y="1098593"/>
            <a:ext cx="2530848" cy="5379063"/>
          </a:xfrm>
        </p:spPr>
        <p:txBody>
          <a:bodyPr vert="horz" lIns="91440" tIns="45720" rIns="91440" bIns="4572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defTabSz="914400">
              <a:lnSpc>
                <a:spcPct val="85000"/>
              </a:lnSpc>
              <a:buNone/>
            </a:pPr>
            <a:r>
              <a:rPr lang="en-US" sz="4200" spc="-120">
                <a:solidFill>
                  <a:srgbClr val="FFFFFF"/>
                </a:solidFill>
              </a:rPr>
              <a:t>Ako byť morálnym?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62AC3C-FEB4-4C6A-8CA6-D570CD009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66016" cy="755967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 txBox="1">
            <a:spLocks noGrp="1"/>
          </p:cNvSpPr>
          <p:nvPr>
            <p:ph type="body" idx="4294967295"/>
          </p:nvPr>
        </p:nvSpPr>
        <p:spPr>
          <a:xfrm>
            <a:off x="3888173" y="1098594"/>
            <a:ext cx="5562727" cy="5362487"/>
          </a:xfrm>
        </p:spPr>
        <p:txBody>
          <a:bodyPr vert="horz" lIns="91440" tIns="45720" rIns="91440" bIns="45720" rtlCol="0" anchor="ctr">
            <a:normAutofit/>
          </a:bodyPr>
          <a:lstStyle>
            <a:defPPr marL="43200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sk-SK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sk-SK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sk-SK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sk-SK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sk-SK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 defTabSz="914400" hangingPunct="1">
              <a:buFont typeface="Arial" pitchFamily="34" charset="0"/>
              <a:buChar char=" "/>
            </a:pPr>
            <a:r>
              <a:rPr lang="en-US" sz="3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Cestou</a:t>
            </a:r>
            <a:r>
              <a:rPr lang="en-US" sz="3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je:   </a:t>
            </a:r>
            <a:r>
              <a:rPr lang="en-US" sz="3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aistetické</a:t>
            </a:r>
            <a:r>
              <a:rPr lang="en-US" sz="3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vnímanie</a:t>
            </a:r>
            <a:endParaRPr lang="en-US" sz="3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 defTabSz="914400" hangingPunct="1">
              <a:buFont typeface="Arial" pitchFamily="34" charset="0"/>
              <a:buChar char=" "/>
            </a:pPr>
            <a:r>
              <a:rPr lang="en-US" sz="3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Riadiť</a:t>
            </a:r>
            <a:r>
              <a:rPr lang="en-US" sz="3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</a:t>
            </a:r>
            <a:r>
              <a:rPr lang="en-US" sz="3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000" u="sng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vhľadom</a:t>
            </a:r>
            <a:r>
              <a:rPr lang="en-US" sz="3000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3000" u="sng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vhledem</a:t>
            </a:r>
            <a:r>
              <a:rPr lang="en-US" sz="3000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en-US" sz="3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 </a:t>
            </a:r>
            <a:r>
              <a:rPr lang="en-US" sz="3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práva</a:t>
            </a:r>
            <a:r>
              <a:rPr lang="en-US" sz="3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iných</a:t>
            </a:r>
            <a:endParaRPr lang="en-US" sz="3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 defTabSz="914400" hangingPunct="1">
              <a:buFont typeface="Arial" pitchFamily="34" charset="0"/>
              <a:buChar char=" "/>
            </a:pPr>
            <a:r>
              <a:rPr lang="en-US" sz="3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Rátať</a:t>
            </a:r>
            <a:r>
              <a:rPr lang="en-US" sz="3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so </a:t>
            </a:r>
            <a:r>
              <a:rPr lang="en-US" sz="3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svojimi</a:t>
            </a:r>
            <a:r>
              <a:rPr lang="en-US" sz="3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„</a:t>
            </a:r>
            <a:r>
              <a:rPr lang="en-US" sz="3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slepými</a:t>
            </a:r>
            <a:r>
              <a:rPr lang="en-US" sz="3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uhlami</a:t>
            </a:r>
            <a:r>
              <a:rPr lang="en-US" sz="3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pPr lvl="0" defTabSz="914400" hangingPunct="1">
              <a:buFont typeface="Arial" pitchFamily="34" charset="0"/>
              <a:buChar char=" "/>
            </a:pPr>
            <a:r>
              <a:rPr lang="en-US" sz="3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Chrániť</a:t>
            </a:r>
            <a:r>
              <a:rPr lang="en-US" sz="3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</a:t>
            </a:r>
            <a:r>
              <a:rPr lang="en-US" sz="3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absolutizácie</a:t>
            </a:r>
            <a:r>
              <a:rPr lang="en-US" sz="3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3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generalizovania</a:t>
            </a:r>
            <a:r>
              <a:rPr lang="en-US" sz="3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(je </a:t>
            </a:r>
            <a:r>
              <a:rPr lang="en-US" sz="3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chybné</a:t>
            </a:r>
            <a:r>
              <a:rPr lang="en-US" sz="3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lvl="0" defTabSz="914400" hangingPunct="1">
              <a:buFont typeface="Arial" pitchFamily="34" charset="0"/>
              <a:buChar char=" "/>
            </a:pPr>
            <a:r>
              <a:rPr lang="en-US" sz="3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Kalkulovať</a:t>
            </a:r>
            <a:r>
              <a:rPr lang="en-US" sz="3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 </a:t>
            </a:r>
            <a:r>
              <a:rPr lang="en-US" sz="3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hľadiskami</a:t>
            </a:r>
            <a:r>
              <a:rPr lang="en-US" sz="3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iných</a:t>
            </a:r>
            <a:r>
              <a:rPr lang="en-US" sz="3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en-US" sz="3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pravdu</a:t>
            </a:r>
            <a:r>
              <a:rPr lang="en-US" sz="3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môžu</a:t>
            </a:r>
            <a:r>
              <a:rPr lang="en-US" sz="3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mať</a:t>
            </a:r>
            <a:r>
              <a:rPr lang="en-US" sz="3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3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druhí</a:t>
            </a:r>
            <a:r>
              <a:rPr lang="en-US" sz="3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3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pravdu</a:t>
            </a:r>
            <a:r>
              <a:rPr lang="en-US" sz="3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môžeme</a:t>
            </a:r>
            <a:r>
              <a:rPr lang="en-US" sz="3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mať</a:t>
            </a:r>
            <a:r>
              <a:rPr lang="en-US" sz="3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viacerí</a:t>
            </a:r>
            <a:r>
              <a:rPr lang="en-US" sz="3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zároveň</a:t>
            </a:r>
            <a:r>
              <a:rPr lang="en-US" sz="3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etropole">
  <a:themeElements>
    <a:clrScheme name="Metropole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TM03457491[[fn=Metropole]]</Template>
  <TotalTime>1790</TotalTime>
  <Words>2493</Words>
  <Application>Microsoft Office PowerPoint</Application>
  <PresentationFormat>Vlastní</PresentationFormat>
  <Paragraphs>280</Paragraphs>
  <Slides>42</Slides>
  <Notes>14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9" baseType="lpstr">
      <vt:lpstr>Arial</vt:lpstr>
      <vt:lpstr>Calibri</vt:lpstr>
      <vt:lpstr>Calibri Light</vt:lpstr>
      <vt:lpstr>Comic Sans MS</vt:lpstr>
      <vt:lpstr>Times New Roman</vt:lpstr>
      <vt:lpstr>Wingdings</vt:lpstr>
      <vt:lpstr>Metropole</vt:lpstr>
      <vt:lpstr>Postmoderná etika a postmoderná doba</vt:lpstr>
      <vt:lpstr>Pred tým, ako začneme... </vt:lpstr>
      <vt:lpstr>Moderna</vt:lpstr>
      <vt:lpstr>Prezentace aplikace PowerPoint</vt:lpstr>
      <vt:lpstr>Welsch: Nesúmerateľnosť a nepoužiteľnosť kritérií</vt:lpstr>
      <vt:lpstr>Konec velkých příběhů! </vt:lpstr>
      <vt:lpstr>Naša postmoderná moderna</vt:lpstr>
      <vt:lpstr>Dôsledky pre etiku</vt:lpstr>
      <vt:lpstr>Ako byť morálnym?</vt:lpstr>
      <vt:lpstr>W. Welsch: Předchůdci etiky postmoderny</vt:lpstr>
      <vt:lpstr>V. Bělohradský: imperativy postmoderny</vt:lpstr>
      <vt:lpstr>2. imperativ</vt:lpstr>
      <vt:lpstr>Podoba změny v postmoderní době </vt:lpstr>
      <vt:lpstr>Podle Adornovy teze: celek vždy lží</vt:lpstr>
      <vt:lpstr>Postmoderna a vzdělávání</vt:lpstr>
      <vt:lpstr>UNESCO</vt:lpstr>
      <vt:lpstr>Ochudobnění</vt:lpstr>
      <vt:lpstr> Mateřské teplo předsudku</vt:lpstr>
      <vt:lpstr>Osvícenci – na lavici obžalovaných v procesu proti barbarství </vt:lpstr>
      <vt:lpstr>Problémy ve škole</vt:lpstr>
      <vt:lpstr>Kritika postmoderny: „pár bot má stejnou cenu jako Shakespeare!“ </vt:lpstr>
      <vt:lpstr>Postmoderna a sexualita, krása, móda</vt:lpstr>
      <vt:lpstr>Prezentace aplikace PowerPoint</vt:lpstr>
      <vt:lpstr>Svoboda</vt:lpstr>
      <vt:lpstr>G. Deleuze: Príbeh pána a raba v kontexte afirmácie </vt:lpstr>
      <vt:lpstr>Ontológia a etika </vt:lpstr>
      <vt:lpstr>Zygmunt Bauman (1925-2017)</vt:lpstr>
      <vt:lpstr>„Boh je mŕtvy, Nietzsche je mŕtvy a mne tiež nie je dobre…“ W. Allen  Postmoderná doba (a jej kritika – G. Lipovetsky)</vt:lpstr>
      <vt:lpstr>Narcis</vt:lpstr>
      <vt:lpstr>Hyperindividuálne prázdno a apatia</vt:lpstr>
      <vt:lpstr>Narcis + personalizácia + konzum</vt:lpstr>
      <vt:lpstr>Totálny atomizmus – ústup solidarity</vt:lpstr>
      <vt:lpstr>Naša odpoveď na potupu? Blog?</vt:lpstr>
      <vt:lpstr>Návrat k istotám</vt:lpstr>
      <vt:lpstr>Paradoxné šťastie</vt:lpstr>
      <vt:lpstr>Iluzórna múdrosť, nová mágia</vt:lpstr>
      <vt:lpstr>Nový životný štýl: adolescentná spoločnosť „We are the world, we are the children.“ </vt:lpstr>
      <vt:lpstr>Súmrak povinnosti? Dobročinnosť – konzum citov?</vt:lpstr>
      <vt:lpstr>Koniec morálky? Naopak: Etické storočie</vt:lpstr>
      <vt:lpstr>Zelená kritika</vt:lpstr>
      <vt:lpstr>Zhrnutie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Postmoderna</dc:title>
  <dc:creator>Lesnak</dc:creator>
  <cp:lastModifiedBy>Slavomír Lesňák</cp:lastModifiedBy>
  <cp:revision>67</cp:revision>
  <dcterms:modified xsi:type="dcterms:W3CDTF">2024-12-04T08:50:44Z</dcterms:modified>
</cp:coreProperties>
</file>