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8" r:id="rId4"/>
    <p:sldId id="258" r:id="rId5"/>
    <p:sldId id="259" r:id="rId6"/>
    <p:sldId id="272" r:id="rId7"/>
    <p:sldId id="260" r:id="rId8"/>
    <p:sldId id="286" r:id="rId9"/>
    <p:sldId id="261" r:id="rId10"/>
    <p:sldId id="289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80" r:id="rId25"/>
    <p:sldId id="276" r:id="rId26"/>
    <p:sldId id="277" r:id="rId27"/>
    <p:sldId id="278" r:id="rId28"/>
    <p:sldId id="279" r:id="rId29"/>
    <p:sldId id="281" r:id="rId30"/>
    <p:sldId id="282" r:id="rId31"/>
    <p:sldId id="283" r:id="rId32"/>
    <p:sldId id="284" r:id="rId33"/>
    <p:sldId id="285" r:id="rId34"/>
    <p:sldId id="287" r:id="rId35"/>
  </p:sldIdLst>
  <p:sldSz cx="10083800" cy="10083800"/>
  <p:notesSz cx="10083800" cy="100838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1920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1868" y="234188"/>
            <a:ext cx="8640063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439" y="1567027"/>
            <a:ext cx="8713470" cy="4619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oonstock.com/directory/f/friedrich_nietzsche.asp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npool.com/cartoons/Nietzsche_24168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terest.com/mattlkenned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7928"/>
            <a:ext cx="10081259" cy="56631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1957" y="237235"/>
            <a:ext cx="47383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Calibri"/>
                <a:cs typeface="Calibri"/>
              </a:rPr>
              <a:t>Friedrich</a:t>
            </a:r>
            <a:r>
              <a:rPr sz="4800" spc="-90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Nietzsche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4345" y="6919976"/>
            <a:ext cx="1510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Slavomír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Lesňák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08138" y="6929120"/>
            <a:ext cx="152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Calibri"/>
                <a:cs typeface="Calibri"/>
              </a:rPr>
              <a:t>Obr.: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Hans</a:t>
            </a:r>
            <a:r>
              <a:rPr sz="1800" spc="-10" dirty="0">
                <a:latin typeface="Calibri"/>
                <a:cs typeface="Calibri"/>
              </a:rPr>
              <a:t> Olde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94A9C-63D4-40B7-A90B-AD6FD3BE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B1E8DF-42BF-4FC0-B64B-8AF7A0856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D29E77-9ED2-41D6-85A2-FD67D33D5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3" t="25524" r="38035" b="8648"/>
          <a:stretch/>
        </p:blipFill>
        <p:spPr>
          <a:xfrm>
            <a:off x="103692" y="1683665"/>
            <a:ext cx="9876413" cy="6477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54ACB25-4584-40A6-97F7-5D42239EAE01}"/>
              </a:ext>
            </a:extLst>
          </p:cNvPr>
          <p:cNvSpPr txBox="1"/>
          <p:nvPr/>
        </p:nvSpPr>
        <p:spPr>
          <a:xfrm>
            <a:off x="2832100" y="8851900"/>
            <a:ext cx="5042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http://eppsnet.com/2018/02/nietzsche-cartoons/</a:t>
            </a:r>
          </a:p>
        </p:txBody>
      </p:sp>
    </p:spTree>
    <p:extLst>
      <p:ext uri="{BB962C8B-B14F-4D97-AF65-F5344CB8AC3E}">
        <p14:creationId xmlns:p14="http://schemas.microsoft.com/office/powerpoint/2010/main" val="326543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289" y="605409"/>
            <a:ext cx="67087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 err="1"/>
              <a:t>Morálka</a:t>
            </a:r>
            <a:r>
              <a:rPr spc="-165" dirty="0"/>
              <a:t> </a:t>
            </a:r>
            <a:r>
              <a:rPr spc="60" dirty="0" err="1"/>
              <a:t>nebezpeč</a:t>
            </a:r>
            <a:r>
              <a:rPr lang="cs-CZ" spc="60" dirty="0" err="1"/>
              <a:t>ím</a:t>
            </a:r>
            <a:endParaRPr spc="60" dirty="0"/>
          </a:p>
        </p:txBody>
      </p:sp>
      <p:sp>
        <p:nvSpPr>
          <p:cNvPr id="3" name="object 3"/>
          <p:cNvSpPr txBox="1"/>
          <p:nvPr/>
        </p:nvSpPr>
        <p:spPr>
          <a:xfrm>
            <a:off x="491439" y="1567027"/>
            <a:ext cx="9001125" cy="5701561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5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225" dirty="0">
                <a:latin typeface="Tahoma"/>
                <a:cs typeface="Tahoma"/>
              </a:rPr>
              <a:t>O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morál</a:t>
            </a:r>
            <a:r>
              <a:rPr lang="cs-CZ" sz="3200" spc="15" dirty="0">
                <a:latin typeface="Tahoma"/>
                <a:cs typeface="Tahoma"/>
              </a:rPr>
              <a:t>c</a:t>
            </a:r>
            <a:r>
              <a:rPr sz="3200" spc="15" dirty="0">
                <a:latin typeface="Tahoma"/>
                <a:cs typeface="Tahoma"/>
              </a:rPr>
              <a:t>e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lang="cs-CZ" sz="3200" spc="25" dirty="0">
                <a:latin typeface="Tahoma"/>
                <a:cs typeface="Tahoma"/>
              </a:rPr>
              <a:t>mluvíme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v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s</a:t>
            </a:r>
            <a:r>
              <a:rPr lang="cs-CZ" sz="3200" spc="30" dirty="0">
                <a:latin typeface="Tahoma"/>
                <a:cs typeface="Tahoma"/>
              </a:rPr>
              <a:t>ou</a:t>
            </a:r>
            <a:r>
              <a:rPr sz="3200" spc="30" dirty="0" err="1">
                <a:latin typeface="Tahoma"/>
                <a:cs typeface="Tahoma"/>
              </a:rPr>
              <a:t>vislosti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70" dirty="0">
                <a:latin typeface="Tahoma"/>
                <a:cs typeface="Tahoma"/>
              </a:rPr>
              <a:t>s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-5" dirty="0" err="1">
                <a:latin typeface="Tahoma"/>
                <a:cs typeface="Tahoma"/>
              </a:rPr>
              <a:t>dobr</a:t>
            </a:r>
            <a:r>
              <a:rPr lang="cs-CZ" sz="3200" spc="-5" dirty="0">
                <a:latin typeface="Tahoma"/>
                <a:cs typeface="Tahoma"/>
              </a:rPr>
              <a:t>e</a:t>
            </a:r>
            <a:r>
              <a:rPr sz="3200" spc="-5" dirty="0">
                <a:latin typeface="Tahoma"/>
                <a:cs typeface="Tahoma"/>
              </a:rPr>
              <a:t>m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zl</a:t>
            </a:r>
            <a:r>
              <a:rPr lang="cs-CZ" sz="3200" spc="45" dirty="0">
                <a:latin typeface="Tahoma"/>
                <a:cs typeface="Tahoma"/>
              </a:rPr>
              <a:t>e</a:t>
            </a:r>
            <a:r>
              <a:rPr sz="3200" spc="45" dirty="0">
                <a:latin typeface="Tahoma"/>
                <a:cs typeface="Tahoma"/>
              </a:rPr>
              <a:t>m</a:t>
            </a:r>
            <a:r>
              <a:rPr lang="cs-CZ" sz="3200" spc="45" dirty="0">
                <a:latin typeface="Tahoma"/>
                <a:cs typeface="Tahoma"/>
              </a:rPr>
              <a:t> – oba principy potřebné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40" dirty="0">
                <a:latin typeface="Tahoma"/>
                <a:cs typeface="Tahoma"/>
              </a:rPr>
              <a:t>K</a:t>
            </a:r>
            <a:r>
              <a:rPr lang="cs-CZ" sz="3200" spc="40" dirty="0">
                <a:latin typeface="Tahoma"/>
                <a:cs typeface="Tahoma"/>
              </a:rPr>
              <a:t>d</a:t>
            </a:r>
            <a:r>
              <a:rPr sz="3200" spc="40" dirty="0">
                <a:latin typeface="Tahoma"/>
                <a:cs typeface="Tahoma"/>
              </a:rPr>
              <a:t>o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40" dirty="0" err="1">
                <a:latin typeface="Tahoma"/>
                <a:cs typeface="Tahoma"/>
              </a:rPr>
              <a:t>vynašel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hodno</a:t>
            </a:r>
            <a:r>
              <a:rPr lang="cs-CZ" sz="3200" dirty="0">
                <a:latin typeface="Tahoma"/>
                <a:cs typeface="Tahoma"/>
              </a:rPr>
              <a:t>c</a:t>
            </a:r>
            <a:r>
              <a:rPr sz="3200" dirty="0" err="1">
                <a:latin typeface="Tahoma"/>
                <a:cs typeface="Tahoma"/>
              </a:rPr>
              <a:t>en</a:t>
            </a:r>
            <a:r>
              <a:rPr lang="cs-CZ" sz="3200" dirty="0">
                <a:latin typeface="Tahoma"/>
                <a:cs typeface="Tahoma"/>
              </a:rPr>
              <a:t>í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dobré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130" dirty="0">
                <a:latin typeface="Tahoma"/>
                <a:cs typeface="Tahoma"/>
              </a:rPr>
              <a:t>zlé?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75" dirty="0">
                <a:latin typeface="Tahoma"/>
                <a:cs typeface="Tahoma"/>
              </a:rPr>
              <a:t>Akú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hodnotu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40" dirty="0" err="1">
                <a:latin typeface="Tahoma"/>
                <a:cs typeface="Tahoma"/>
              </a:rPr>
              <a:t>má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tak</a:t>
            </a:r>
            <a:r>
              <a:rPr lang="cs-CZ" sz="3200" spc="-20" dirty="0" err="1">
                <a:latin typeface="Tahoma"/>
                <a:cs typeface="Tahoma"/>
              </a:rPr>
              <a:t>ové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25" dirty="0" err="1">
                <a:latin typeface="Tahoma"/>
                <a:cs typeface="Tahoma"/>
              </a:rPr>
              <a:t>hodno</a:t>
            </a:r>
            <a:r>
              <a:rPr lang="cs-CZ" sz="3200" spc="25" dirty="0">
                <a:latin typeface="Tahoma"/>
                <a:cs typeface="Tahoma"/>
              </a:rPr>
              <a:t>c</a:t>
            </a:r>
            <a:r>
              <a:rPr sz="3200" spc="25" dirty="0" err="1">
                <a:latin typeface="Tahoma"/>
                <a:cs typeface="Tahoma"/>
              </a:rPr>
              <a:t>en</a:t>
            </a:r>
            <a:r>
              <a:rPr lang="cs-CZ" sz="3200" spc="25" dirty="0">
                <a:latin typeface="Tahoma"/>
                <a:cs typeface="Tahoma"/>
              </a:rPr>
              <a:t>í</a:t>
            </a:r>
            <a:r>
              <a:rPr sz="3200" spc="25" dirty="0">
                <a:latin typeface="Tahoma"/>
                <a:cs typeface="Tahoma"/>
              </a:rPr>
              <a:t>?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3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30" dirty="0">
                <a:latin typeface="Tahoma"/>
                <a:cs typeface="Tahoma"/>
              </a:rPr>
              <a:t>Dobro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hodno</a:t>
            </a:r>
            <a:r>
              <a:rPr lang="cs-CZ" sz="3200" spc="5" dirty="0">
                <a:latin typeface="Tahoma"/>
                <a:cs typeface="Tahoma"/>
              </a:rPr>
              <a:t>c</a:t>
            </a:r>
            <a:r>
              <a:rPr sz="3200" spc="5" dirty="0" err="1">
                <a:latin typeface="Tahoma"/>
                <a:cs typeface="Tahoma"/>
              </a:rPr>
              <a:t>ené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50" dirty="0" err="1">
                <a:latin typeface="Tahoma"/>
                <a:cs typeface="Tahoma"/>
              </a:rPr>
              <a:t>vždy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lang="cs-CZ" sz="3200" spc="70" dirty="0">
                <a:latin typeface="Tahoma"/>
                <a:cs typeface="Tahoma"/>
              </a:rPr>
              <a:t>lépe (výš)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lang="cs-CZ" sz="3200" spc="-155" dirty="0">
                <a:latin typeface="Tahoma"/>
                <a:cs typeface="Tahoma"/>
              </a:rPr>
              <a:t>j</a:t>
            </a:r>
            <a:r>
              <a:rPr sz="3200" spc="50" dirty="0" err="1">
                <a:latin typeface="Tahoma"/>
                <a:cs typeface="Tahoma"/>
              </a:rPr>
              <a:t>ako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65" dirty="0">
                <a:latin typeface="Tahoma"/>
                <a:cs typeface="Tahoma"/>
              </a:rPr>
              <a:t>zlo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lang="cs-CZ" sz="3200" spc="5" dirty="0">
                <a:latin typeface="Tahoma"/>
                <a:cs typeface="Tahoma"/>
              </a:rPr>
              <a:t>D</a:t>
            </a:r>
            <a:r>
              <a:rPr sz="3200" spc="5" dirty="0" err="1">
                <a:latin typeface="Tahoma"/>
                <a:cs typeface="Tahoma"/>
              </a:rPr>
              <a:t>obro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70" dirty="0">
                <a:latin typeface="Tahoma"/>
                <a:cs typeface="Tahoma"/>
              </a:rPr>
              <a:t>m</a:t>
            </a:r>
            <a:r>
              <a:rPr lang="cs-CZ" sz="3200" spc="70" dirty="0">
                <a:latin typeface="Tahoma"/>
                <a:cs typeface="Tahoma"/>
              </a:rPr>
              <a:t>ů</a:t>
            </a:r>
            <a:r>
              <a:rPr sz="3200" spc="70" dirty="0" err="1">
                <a:latin typeface="Tahoma"/>
                <a:cs typeface="Tahoma"/>
              </a:rPr>
              <a:t>že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obsahova</a:t>
            </a:r>
            <a:r>
              <a:rPr lang="cs-CZ" sz="3200" spc="15" dirty="0">
                <a:latin typeface="Tahoma"/>
                <a:cs typeface="Tahoma"/>
              </a:rPr>
              <a:t>t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i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40" dirty="0">
                <a:latin typeface="Tahoma"/>
                <a:cs typeface="Tahoma"/>
              </a:rPr>
              <a:t>jed,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-15" dirty="0">
                <a:latin typeface="Tahoma"/>
                <a:cs typeface="Tahoma"/>
              </a:rPr>
              <a:t>narkotikum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180" dirty="0">
                <a:latin typeface="Tahoma"/>
                <a:cs typeface="Tahoma"/>
              </a:rPr>
              <a:t>Je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dobro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dobré?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39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80" dirty="0">
                <a:latin typeface="Tahoma"/>
                <a:cs typeface="Tahoma"/>
              </a:rPr>
              <a:t>N</a:t>
            </a:r>
            <a:r>
              <a:rPr lang="cs-CZ" sz="3200" spc="80" dirty="0" err="1">
                <a:latin typeface="Tahoma"/>
                <a:cs typeface="Tahoma"/>
              </a:rPr>
              <a:t>ení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morálka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nebezpečn</a:t>
            </a:r>
            <a:r>
              <a:rPr lang="cs-CZ" sz="3200" spc="45" dirty="0">
                <a:latin typeface="Tahoma"/>
                <a:cs typeface="Tahoma"/>
              </a:rPr>
              <a:t>á</a:t>
            </a:r>
            <a:r>
              <a:rPr sz="3200" spc="-18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pr</a:t>
            </a:r>
            <a:r>
              <a:rPr lang="cs-CZ" sz="3200" spc="5" dirty="0">
                <a:latin typeface="Tahoma"/>
                <a:cs typeface="Tahoma"/>
              </a:rPr>
              <a:t>o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lang="cs-CZ" sz="3200" spc="-140" dirty="0" err="1">
                <a:latin typeface="Tahoma"/>
                <a:cs typeface="Tahoma"/>
              </a:rPr>
              <a:t>li</a:t>
            </a:r>
            <a:r>
              <a:rPr sz="3200" spc="-5" dirty="0" err="1">
                <a:latin typeface="Tahoma"/>
                <a:cs typeface="Tahoma"/>
              </a:rPr>
              <a:t>dský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15" dirty="0" err="1">
                <a:latin typeface="Tahoma"/>
                <a:cs typeface="Tahoma"/>
              </a:rPr>
              <a:t>rozkv</a:t>
            </a:r>
            <a:r>
              <a:rPr lang="cs-CZ" sz="3200" spc="15" dirty="0">
                <a:latin typeface="Tahoma"/>
                <a:cs typeface="Tahoma"/>
              </a:rPr>
              <a:t>ě</a:t>
            </a:r>
            <a:r>
              <a:rPr sz="3200" spc="15" dirty="0">
                <a:latin typeface="Tahoma"/>
                <a:cs typeface="Tahoma"/>
              </a:rPr>
              <a:t>t?!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9561" y="569468"/>
            <a:ext cx="38779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Dvojitá</a:t>
            </a:r>
            <a:r>
              <a:rPr spc="-270" dirty="0"/>
              <a:t> </a:t>
            </a:r>
            <a:r>
              <a:rPr spc="25" dirty="0"/>
              <a:t>morálka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1567027"/>
            <a:ext cx="9071610" cy="597217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5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0" dirty="0" err="1">
                <a:latin typeface="Tahoma"/>
                <a:cs typeface="Tahoma"/>
              </a:rPr>
              <a:t>Morálka</a:t>
            </a:r>
            <a:r>
              <a:rPr sz="3200" spc="-200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pán</a:t>
            </a:r>
            <a:r>
              <a:rPr lang="cs-CZ" sz="3200" spc="30" dirty="0">
                <a:latin typeface="Tahoma"/>
                <a:cs typeface="Tahoma"/>
              </a:rPr>
              <a:t>ů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0" dirty="0" err="1">
                <a:latin typeface="Tahoma"/>
                <a:cs typeface="Tahoma"/>
              </a:rPr>
              <a:t>Morálka</a:t>
            </a:r>
            <a:r>
              <a:rPr sz="3200" spc="-185" dirty="0">
                <a:latin typeface="Tahoma"/>
                <a:cs typeface="Tahoma"/>
              </a:rPr>
              <a:t> </a:t>
            </a:r>
            <a:r>
              <a:rPr sz="3200" spc="-25" dirty="0" err="1">
                <a:latin typeface="Tahoma"/>
                <a:cs typeface="Tahoma"/>
              </a:rPr>
              <a:t>otrok</a:t>
            </a:r>
            <a:r>
              <a:rPr lang="cs-CZ" sz="3200" spc="-25" dirty="0">
                <a:latin typeface="Tahoma"/>
                <a:cs typeface="Tahoma"/>
              </a:rPr>
              <a:t>ů</a:t>
            </a: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Calibri"/>
              <a:buChar char="●"/>
            </a:pPr>
            <a:endParaRPr sz="36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2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0" dirty="0">
                <a:latin typeface="Tahoma"/>
                <a:cs typeface="Tahoma"/>
              </a:rPr>
              <a:t>Morálka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100" dirty="0">
                <a:latin typeface="Tahoma"/>
                <a:cs typeface="Tahoma"/>
              </a:rPr>
              <a:t>-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-35" dirty="0">
                <a:latin typeface="Tahoma"/>
                <a:cs typeface="Tahoma"/>
              </a:rPr>
              <a:t>in</a:t>
            </a:r>
            <a:r>
              <a:rPr lang="cs-CZ" sz="3200" spc="-35" dirty="0">
                <a:latin typeface="Tahoma"/>
                <a:cs typeface="Tahoma"/>
              </a:rPr>
              <a:t>s</a:t>
            </a:r>
            <a:r>
              <a:rPr sz="3200" spc="-35" dirty="0" err="1">
                <a:latin typeface="Tahoma"/>
                <a:cs typeface="Tahoma"/>
              </a:rPr>
              <a:t>tinkt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stáda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35" dirty="0" err="1">
                <a:latin typeface="Tahoma"/>
                <a:cs typeface="Tahoma"/>
              </a:rPr>
              <a:t>výtvor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50" dirty="0" err="1">
                <a:latin typeface="Tahoma"/>
                <a:cs typeface="Tahoma"/>
              </a:rPr>
              <a:t>člov</a:t>
            </a:r>
            <a:r>
              <a:rPr lang="cs-CZ" sz="3200" spc="50" dirty="0">
                <a:latin typeface="Tahoma"/>
                <a:cs typeface="Tahoma"/>
              </a:rPr>
              <a:t>ě</a:t>
            </a:r>
            <a:r>
              <a:rPr sz="3200" spc="50" dirty="0">
                <a:latin typeface="Tahoma"/>
                <a:cs typeface="Tahoma"/>
              </a:rPr>
              <a:t>ka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od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úsvitu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jeho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d</a:t>
            </a:r>
            <a:r>
              <a:rPr lang="cs-CZ" sz="3200" spc="10" dirty="0">
                <a:latin typeface="Tahoma"/>
                <a:cs typeface="Tahoma"/>
              </a:rPr>
              <a:t>ě</a:t>
            </a:r>
            <a:r>
              <a:rPr sz="3200" spc="10" dirty="0">
                <a:latin typeface="Tahoma"/>
                <a:cs typeface="Tahoma"/>
              </a:rPr>
              <a:t>j</a:t>
            </a:r>
            <a:r>
              <a:rPr lang="cs-CZ" sz="3200" spc="10" dirty="0">
                <a:latin typeface="Tahoma"/>
                <a:cs typeface="Tahoma"/>
              </a:rPr>
              <a:t>i</a:t>
            </a:r>
            <a:r>
              <a:rPr sz="3200" spc="10" dirty="0">
                <a:latin typeface="Tahoma"/>
                <a:cs typeface="Tahoma"/>
              </a:rPr>
              <a:t>n</a:t>
            </a:r>
            <a:endParaRPr sz="3200" dirty="0">
              <a:latin typeface="Tahoma"/>
              <a:cs typeface="Tahoma"/>
            </a:endParaRPr>
          </a:p>
          <a:p>
            <a:pPr marL="12700" marR="22860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" dirty="0" err="1">
                <a:latin typeface="Tahoma"/>
                <a:cs typeface="Tahoma"/>
              </a:rPr>
              <a:t>Nástroj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regulov</a:t>
            </a:r>
            <a:r>
              <a:rPr lang="cs-CZ" sz="3200" spc="15" dirty="0">
                <a:latin typeface="Tahoma"/>
                <a:cs typeface="Tahoma"/>
              </a:rPr>
              <a:t>á</a:t>
            </a:r>
            <a:r>
              <a:rPr sz="3200" spc="15" dirty="0">
                <a:latin typeface="Tahoma"/>
                <a:cs typeface="Tahoma"/>
              </a:rPr>
              <a:t>n</a:t>
            </a:r>
            <a:r>
              <a:rPr lang="cs-CZ" sz="3200" spc="15" dirty="0">
                <a:latin typeface="Tahoma"/>
                <a:cs typeface="Tahoma"/>
              </a:rPr>
              <a:t>í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vz</a:t>
            </a:r>
            <a:r>
              <a:rPr lang="cs-CZ" sz="3200" spc="5" dirty="0">
                <a:latin typeface="Tahoma"/>
                <a:cs typeface="Tahoma"/>
              </a:rPr>
              <a:t>t</a:t>
            </a:r>
            <a:r>
              <a:rPr sz="3200" spc="5" dirty="0">
                <a:latin typeface="Tahoma"/>
                <a:cs typeface="Tahoma"/>
              </a:rPr>
              <a:t>ah</a:t>
            </a:r>
            <a:r>
              <a:rPr lang="cs-CZ" sz="3200" spc="5" dirty="0">
                <a:latin typeface="Tahoma"/>
                <a:cs typeface="Tahoma"/>
              </a:rPr>
              <a:t>ů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50" dirty="0" err="1">
                <a:latin typeface="Tahoma"/>
                <a:cs typeface="Tahoma"/>
              </a:rPr>
              <a:t>mezi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lang="cs-CZ" sz="3200" spc="-145" dirty="0">
                <a:latin typeface="Tahoma"/>
                <a:cs typeface="Tahoma"/>
              </a:rPr>
              <a:t>lidmi 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m</a:t>
            </a:r>
            <a:r>
              <a:rPr lang="cs-CZ" sz="3200" spc="35" dirty="0">
                <a:latin typeface="Tahoma"/>
                <a:cs typeface="Tahoma"/>
              </a:rPr>
              <a:t>ě</a:t>
            </a:r>
            <a:r>
              <a:rPr sz="3200" spc="35" dirty="0">
                <a:latin typeface="Tahoma"/>
                <a:cs typeface="Tahoma"/>
              </a:rPr>
              <a:t>la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10" dirty="0" err="1">
                <a:latin typeface="Tahoma"/>
                <a:cs typeface="Tahoma"/>
              </a:rPr>
              <a:t>opodstatn</a:t>
            </a:r>
            <a:r>
              <a:rPr lang="cs-CZ" sz="3200" spc="10" dirty="0">
                <a:latin typeface="Tahoma"/>
                <a:cs typeface="Tahoma"/>
              </a:rPr>
              <a:t>ě</a:t>
            </a:r>
            <a:r>
              <a:rPr sz="3200" spc="10" dirty="0">
                <a:latin typeface="Tahoma"/>
                <a:cs typeface="Tahoma"/>
              </a:rPr>
              <a:t>n</a:t>
            </a:r>
            <a:r>
              <a:rPr lang="cs-CZ" sz="3200" spc="10" dirty="0">
                <a:latin typeface="Tahoma"/>
                <a:cs typeface="Tahoma"/>
              </a:rPr>
              <a:t>í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 </a:t>
            </a:r>
            <a:r>
              <a:rPr sz="3200" spc="30" dirty="0">
                <a:latin typeface="Tahoma"/>
                <a:cs typeface="Tahoma"/>
              </a:rPr>
              <a:t>umožnila </a:t>
            </a:r>
            <a:r>
              <a:rPr sz="3200" spc="-25" dirty="0">
                <a:latin typeface="Tahoma"/>
                <a:cs typeface="Tahoma"/>
              </a:rPr>
              <a:t>vývoj </a:t>
            </a:r>
            <a:r>
              <a:rPr sz="3200" spc="135" dirty="0" err="1">
                <a:latin typeface="Tahoma"/>
                <a:cs typeface="Tahoma"/>
              </a:rPr>
              <a:t>až</a:t>
            </a:r>
            <a:r>
              <a:rPr sz="3200" spc="13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k</a:t>
            </a:r>
            <a:r>
              <a:rPr lang="cs-CZ" sz="3200" spc="5" dirty="0">
                <a:latin typeface="Tahoma"/>
                <a:cs typeface="Tahoma"/>
              </a:rPr>
              <a:t>e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40" dirty="0" err="1">
                <a:latin typeface="Tahoma"/>
                <a:cs typeface="Tahoma"/>
              </a:rPr>
              <a:t>dnešn</a:t>
            </a:r>
            <a:r>
              <a:rPr lang="cs-CZ" sz="3200" spc="40" dirty="0">
                <a:latin typeface="Tahoma"/>
                <a:cs typeface="Tahoma"/>
              </a:rPr>
              <a:t>í</a:t>
            </a:r>
            <a:r>
              <a:rPr sz="3200" spc="40" dirty="0">
                <a:latin typeface="Tahoma"/>
                <a:cs typeface="Tahoma"/>
              </a:rPr>
              <a:t>mu </a:t>
            </a:r>
            <a:r>
              <a:rPr sz="3200" spc="45" dirty="0">
                <a:latin typeface="Tahoma"/>
                <a:cs typeface="Tahoma"/>
              </a:rPr>
              <a:t> </a:t>
            </a:r>
            <a:r>
              <a:rPr lang="cs-CZ" sz="3200" spc="60" dirty="0">
                <a:latin typeface="Tahoma"/>
                <a:cs typeface="Tahoma"/>
              </a:rPr>
              <a:t>z</a:t>
            </a:r>
            <a:r>
              <a:rPr sz="3200" spc="60" dirty="0">
                <a:latin typeface="Tahoma"/>
                <a:cs typeface="Tahoma"/>
              </a:rPr>
              <a:t>p</a:t>
            </a:r>
            <a:r>
              <a:rPr lang="cs-CZ" sz="3200" spc="60" dirty="0">
                <a:latin typeface="Tahoma"/>
                <a:cs typeface="Tahoma"/>
              </a:rPr>
              <a:t>ů</a:t>
            </a:r>
            <a:r>
              <a:rPr sz="3200" spc="60" dirty="0" err="1">
                <a:latin typeface="Tahoma"/>
                <a:cs typeface="Tahoma"/>
              </a:rPr>
              <a:t>sobu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života</a:t>
            </a:r>
            <a:endParaRPr sz="3200" dirty="0">
              <a:latin typeface="Tahoma"/>
              <a:cs typeface="Tahoma"/>
            </a:endParaRPr>
          </a:p>
          <a:p>
            <a:pPr marL="12700" marR="5943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0" dirty="0">
                <a:latin typeface="Tahoma"/>
                <a:cs typeface="Tahoma"/>
              </a:rPr>
              <a:t>Morálka </a:t>
            </a:r>
            <a:r>
              <a:rPr sz="3200" spc="100" dirty="0">
                <a:latin typeface="Tahoma"/>
                <a:cs typeface="Tahoma"/>
              </a:rPr>
              <a:t>a </a:t>
            </a:r>
            <a:r>
              <a:rPr sz="3200" spc="-5" dirty="0" err="1">
                <a:latin typeface="Tahoma"/>
                <a:cs typeface="Tahoma"/>
              </a:rPr>
              <a:t>etika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110" dirty="0">
                <a:latin typeface="Tahoma"/>
                <a:cs typeface="Tahoma"/>
              </a:rPr>
              <a:t>z</a:t>
            </a:r>
            <a:r>
              <a:rPr lang="cs-CZ" sz="3200" spc="110" dirty="0">
                <a:latin typeface="Tahoma"/>
                <a:cs typeface="Tahoma"/>
              </a:rPr>
              <a:t>e</a:t>
            </a:r>
            <a:r>
              <a:rPr sz="3200" spc="110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slov </a:t>
            </a:r>
            <a:r>
              <a:rPr sz="3200" spc="35" dirty="0">
                <a:latin typeface="Tahoma"/>
                <a:cs typeface="Tahoma"/>
              </a:rPr>
              <a:t>– </a:t>
            </a:r>
            <a:r>
              <a:rPr sz="3200" spc="-50" dirty="0">
                <a:latin typeface="Tahoma"/>
                <a:cs typeface="Tahoma"/>
              </a:rPr>
              <a:t>„mos“, </a:t>
            </a:r>
            <a:r>
              <a:rPr sz="3200" spc="-30" dirty="0">
                <a:latin typeface="Tahoma"/>
                <a:cs typeface="Tahoma"/>
              </a:rPr>
              <a:t>„mores“ 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-35" dirty="0">
                <a:latin typeface="Tahoma"/>
                <a:cs typeface="Tahoma"/>
              </a:rPr>
              <a:t>(latinsky),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-45" dirty="0">
                <a:latin typeface="Tahoma"/>
                <a:cs typeface="Tahoma"/>
              </a:rPr>
              <a:t>„éthos“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(</a:t>
            </a:r>
            <a:r>
              <a:rPr lang="cs-CZ" sz="3200" spc="-20" dirty="0" err="1">
                <a:latin typeface="Tahoma"/>
                <a:cs typeface="Tahoma"/>
              </a:rPr>
              <a:t>ře</a:t>
            </a:r>
            <a:r>
              <a:rPr sz="3200" spc="-20" dirty="0" err="1">
                <a:latin typeface="Tahoma"/>
                <a:cs typeface="Tahoma"/>
              </a:rPr>
              <a:t>cky</a:t>
            </a:r>
            <a:r>
              <a:rPr sz="3200" spc="-20" dirty="0">
                <a:latin typeface="Tahoma"/>
                <a:cs typeface="Tahoma"/>
              </a:rPr>
              <a:t>)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-60" dirty="0">
                <a:latin typeface="Tahoma"/>
                <a:cs typeface="Tahoma"/>
              </a:rPr>
              <a:t>mrav,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zvyk,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obyč</a:t>
            </a:r>
            <a:r>
              <a:rPr lang="cs-CZ" sz="3200" spc="15" dirty="0">
                <a:latin typeface="Tahoma"/>
                <a:cs typeface="Tahoma"/>
              </a:rPr>
              <a:t>e</a:t>
            </a:r>
            <a:r>
              <a:rPr sz="3200" spc="15" dirty="0">
                <a:latin typeface="Tahoma"/>
                <a:cs typeface="Tahoma"/>
              </a:rPr>
              <a:t>j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38195" marR="5080" indent="-3326129">
              <a:lnSpc>
                <a:spcPct val="100000"/>
              </a:lnSpc>
              <a:spcBef>
                <a:spcPts val="100"/>
              </a:spcBef>
            </a:pPr>
            <a:r>
              <a:rPr spc="60" dirty="0" err="1"/>
              <a:t>Nedorozum</a:t>
            </a:r>
            <a:r>
              <a:rPr lang="cs-CZ" spc="60" dirty="0"/>
              <a:t>ě</a:t>
            </a:r>
            <a:r>
              <a:rPr spc="60" dirty="0"/>
              <a:t>n</a:t>
            </a:r>
            <a:r>
              <a:rPr lang="cs-CZ" spc="60" dirty="0"/>
              <a:t>í</a:t>
            </a:r>
            <a:r>
              <a:rPr spc="-170" dirty="0"/>
              <a:t> </a:t>
            </a:r>
            <a:r>
              <a:rPr spc="135" dirty="0"/>
              <a:t>a</a:t>
            </a:r>
            <a:r>
              <a:rPr spc="-170" dirty="0"/>
              <a:t> </a:t>
            </a:r>
            <a:r>
              <a:rPr dirty="0"/>
              <a:t>omyly</a:t>
            </a:r>
            <a:r>
              <a:rPr spc="-190" dirty="0"/>
              <a:t> </a:t>
            </a:r>
            <a:r>
              <a:rPr spc="10" dirty="0"/>
              <a:t>v</a:t>
            </a:r>
            <a:r>
              <a:rPr spc="-170" dirty="0"/>
              <a:t> </a:t>
            </a:r>
            <a:r>
              <a:rPr spc="95" dirty="0" err="1"/>
              <a:t>cháp</a:t>
            </a:r>
            <a:r>
              <a:rPr lang="cs-CZ" spc="95" dirty="0"/>
              <a:t>á</a:t>
            </a:r>
            <a:r>
              <a:rPr spc="95" dirty="0" err="1"/>
              <a:t>ní</a:t>
            </a:r>
            <a:r>
              <a:rPr spc="95" dirty="0"/>
              <a:t> </a:t>
            </a:r>
            <a:r>
              <a:rPr spc="-1360" dirty="0"/>
              <a:t> </a:t>
            </a:r>
            <a:r>
              <a:rPr spc="5" dirty="0"/>
              <a:t>morálky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1868" y="2527300"/>
            <a:ext cx="8620125" cy="5343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40" dirty="0" err="1">
                <a:latin typeface="Tahoma"/>
                <a:cs typeface="Tahoma"/>
              </a:rPr>
              <a:t>Omyly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5" dirty="0" err="1">
                <a:latin typeface="Tahoma"/>
                <a:cs typeface="Tahoma"/>
              </a:rPr>
              <a:t>dogmatik</a:t>
            </a:r>
            <a:r>
              <a:rPr lang="cs-CZ" sz="3200" spc="-5" dirty="0">
                <a:latin typeface="Tahoma"/>
                <a:cs typeface="Tahoma"/>
              </a:rPr>
              <a:t>ů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180" dirty="0">
                <a:latin typeface="Tahoma"/>
                <a:cs typeface="Tahoma"/>
              </a:rPr>
              <a:t>z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Plat</a:t>
            </a:r>
            <a:r>
              <a:rPr lang="cs-CZ" sz="3200" spc="35" dirty="0">
                <a:latin typeface="Tahoma"/>
                <a:cs typeface="Tahoma"/>
              </a:rPr>
              <a:t>o</a:t>
            </a:r>
            <a:r>
              <a:rPr sz="3200" spc="35" dirty="0" err="1">
                <a:latin typeface="Tahoma"/>
                <a:cs typeface="Tahoma"/>
              </a:rPr>
              <a:t>novho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vynálezu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čistého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ducha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dobra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80" dirty="0" err="1">
                <a:latin typeface="Tahoma"/>
                <a:cs typeface="Tahoma"/>
              </a:rPr>
              <a:t>os</a:t>
            </a:r>
            <a:r>
              <a:rPr lang="cs-CZ" sz="3200" spc="80" dirty="0">
                <a:latin typeface="Tahoma"/>
                <a:cs typeface="Tahoma"/>
              </a:rPr>
              <a:t>o</a:t>
            </a:r>
            <a:r>
              <a:rPr sz="3200" spc="80" dirty="0">
                <a:latin typeface="Tahoma"/>
                <a:cs typeface="Tahoma"/>
              </a:rPr>
              <a:t>b</a:t>
            </a:r>
            <a:r>
              <a:rPr lang="cs-CZ" sz="3200" spc="80" dirty="0">
                <a:latin typeface="Tahoma"/>
                <a:cs typeface="Tahoma"/>
              </a:rPr>
              <a:t>ě 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15" dirty="0">
                <a:latin typeface="Tahoma"/>
                <a:cs typeface="Tahoma"/>
              </a:rPr>
              <a:t>Izolované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dobro</a:t>
            </a:r>
            <a:r>
              <a:rPr sz="3200" spc="-180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114" dirty="0">
                <a:latin typeface="Tahoma"/>
                <a:cs typeface="Tahoma"/>
              </a:rPr>
              <a:t>zlo?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3200" spc="15" dirty="0">
                <a:latin typeface="Tahoma"/>
                <a:cs typeface="Tahoma"/>
              </a:rPr>
              <a:t>→v</a:t>
            </a:r>
            <a:r>
              <a:rPr lang="cs-CZ" sz="3200" spc="15" dirty="0">
                <a:latin typeface="Tahoma"/>
                <a:cs typeface="Tahoma"/>
              </a:rPr>
              <a:t>í</a:t>
            </a:r>
            <a:r>
              <a:rPr sz="3200" spc="15" dirty="0">
                <a:latin typeface="Tahoma"/>
                <a:cs typeface="Tahoma"/>
              </a:rPr>
              <a:t>ra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metafyzik</a:t>
            </a:r>
            <a:r>
              <a:rPr lang="cs-CZ" sz="3200" dirty="0">
                <a:latin typeface="Tahoma"/>
                <a:cs typeface="Tahoma"/>
              </a:rPr>
              <a:t>ů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v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-25" dirty="0" err="1">
                <a:latin typeface="Tahoma"/>
                <a:cs typeface="Tahoma"/>
              </a:rPr>
              <a:t>protikladnos</a:t>
            </a:r>
            <a:r>
              <a:rPr lang="cs-CZ" sz="3200" spc="-25" dirty="0">
                <a:latin typeface="Tahoma"/>
                <a:cs typeface="Tahoma"/>
              </a:rPr>
              <a:t>t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hodn</a:t>
            </a:r>
            <a:r>
              <a:rPr lang="cs-CZ" sz="3200" spc="-20" dirty="0">
                <a:latin typeface="Tahoma"/>
                <a:cs typeface="Tahoma"/>
              </a:rPr>
              <a:t>o</a:t>
            </a:r>
            <a:r>
              <a:rPr sz="3200" spc="-20" dirty="0">
                <a:latin typeface="Tahoma"/>
                <a:cs typeface="Tahoma"/>
              </a:rPr>
              <a:t>t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39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25" dirty="0" err="1">
                <a:latin typeface="Tahoma"/>
                <a:cs typeface="Tahoma"/>
              </a:rPr>
              <a:t>Neexistuje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ni</a:t>
            </a:r>
            <a:r>
              <a:rPr lang="cs-CZ" sz="3200" spc="30" dirty="0">
                <a:latin typeface="Tahoma"/>
                <a:cs typeface="Tahoma"/>
              </a:rPr>
              <a:t>c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výlučn</a:t>
            </a:r>
            <a:r>
              <a:rPr lang="cs-CZ" sz="3200" spc="30" dirty="0">
                <a:latin typeface="Tahoma"/>
                <a:cs typeface="Tahoma"/>
              </a:rPr>
              <a:t>ě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(raz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navždy)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dobré/</a:t>
            </a:r>
            <a:r>
              <a:rPr sz="3200" spc="-5" dirty="0" err="1">
                <a:latin typeface="Tahoma"/>
                <a:cs typeface="Tahoma"/>
              </a:rPr>
              <a:t>zlé</a:t>
            </a:r>
            <a:r>
              <a:rPr lang="cs-CZ" sz="3200" spc="-5" dirty="0">
                <a:latin typeface="Tahoma"/>
                <a:cs typeface="Tahoma"/>
              </a:rPr>
              <a:t> </a:t>
            </a:r>
            <a:endParaRPr sz="3200" dirty="0">
              <a:latin typeface="Tahoma"/>
              <a:cs typeface="Tahoma"/>
            </a:endParaRPr>
          </a:p>
          <a:p>
            <a:pPr marL="12700" marR="836294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dirty="0">
                <a:latin typeface="Tahoma"/>
                <a:cs typeface="Tahoma"/>
              </a:rPr>
              <a:t>Dobro/zlo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vždy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v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s</a:t>
            </a:r>
            <a:r>
              <a:rPr lang="cs-CZ" sz="3200" spc="30" dirty="0">
                <a:latin typeface="Tahoma"/>
                <a:cs typeface="Tahoma"/>
              </a:rPr>
              <a:t>ou</a:t>
            </a:r>
            <a:r>
              <a:rPr sz="3200" spc="30" dirty="0" err="1">
                <a:latin typeface="Tahoma"/>
                <a:cs typeface="Tahoma"/>
              </a:rPr>
              <a:t>vislosti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70" dirty="0">
                <a:latin typeface="Tahoma"/>
                <a:cs typeface="Tahoma"/>
              </a:rPr>
              <a:t>s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-15" dirty="0">
                <a:latin typeface="Tahoma"/>
                <a:cs typeface="Tahoma"/>
              </a:rPr>
              <a:t>interpret</a:t>
            </a:r>
            <a:r>
              <a:rPr lang="cs-CZ" sz="3200" spc="-15" dirty="0">
                <a:latin typeface="Tahoma"/>
                <a:cs typeface="Tahoma"/>
              </a:rPr>
              <a:t>a</a:t>
            </a:r>
            <a:r>
              <a:rPr sz="3200" spc="-15" dirty="0">
                <a:latin typeface="Tahoma"/>
                <a:cs typeface="Tahoma"/>
              </a:rPr>
              <a:t>c</a:t>
            </a:r>
            <a:r>
              <a:rPr lang="cs-CZ" sz="3200" spc="-15" dirty="0">
                <a:latin typeface="Tahoma"/>
                <a:cs typeface="Tahoma"/>
              </a:rPr>
              <a:t>í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15" dirty="0">
                <a:latin typeface="Tahoma"/>
                <a:cs typeface="Tahoma"/>
              </a:rPr>
              <a:t>n</a:t>
            </a:r>
            <a:r>
              <a:rPr lang="cs-CZ" sz="3200" spc="-15" dirty="0">
                <a:latin typeface="Tahoma"/>
                <a:cs typeface="Tahoma"/>
              </a:rPr>
              <a:t>ě</a:t>
            </a:r>
            <a:r>
              <a:rPr sz="3200" spc="-15" dirty="0">
                <a:latin typeface="Tahoma"/>
                <a:cs typeface="Tahoma"/>
              </a:rPr>
              <a:t>jak</a:t>
            </a:r>
            <a:r>
              <a:rPr lang="cs-CZ" sz="3200" spc="-15" dirty="0">
                <a:latin typeface="Tahoma"/>
                <a:cs typeface="Tahoma"/>
              </a:rPr>
              <a:t>é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5" dirty="0" err="1">
                <a:latin typeface="Tahoma"/>
                <a:cs typeface="Tahoma"/>
              </a:rPr>
              <a:t>ud</a:t>
            </a:r>
            <a:r>
              <a:rPr lang="cs-CZ" sz="3200" spc="-5" dirty="0">
                <a:latin typeface="Tahoma"/>
                <a:cs typeface="Tahoma"/>
              </a:rPr>
              <a:t>á</a:t>
            </a:r>
            <a:r>
              <a:rPr sz="3200" spc="-5" dirty="0" err="1">
                <a:latin typeface="Tahoma"/>
                <a:cs typeface="Tahoma"/>
              </a:rPr>
              <a:t>losti</a:t>
            </a:r>
            <a:r>
              <a:rPr sz="3200" spc="-5" dirty="0">
                <a:latin typeface="Tahoma"/>
                <a:cs typeface="Tahoma"/>
              </a:rPr>
              <a:t>,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činnosti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pod.</a:t>
            </a:r>
            <a:endParaRPr sz="3200" dirty="0">
              <a:latin typeface="Tahoma"/>
              <a:cs typeface="Tahoma"/>
            </a:endParaRPr>
          </a:p>
          <a:p>
            <a:pPr marL="12700" marR="16510">
              <a:lnSpc>
                <a:spcPct val="100000"/>
              </a:lnSpc>
              <a:spcBef>
                <a:spcPts val="141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-10" dirty="0" err="1">
                <a:latin typeface="Tahoma"/>
                <a:cs typeface="Tahoma"/>
              </a:rPr>
              <a:t>Neexistuj</a:t>
            </a:r>
            <a:r>
              <a:rPr lang="cs-CZ" sz="3200" spc="-10" dirty="0">
                <a:latin typeface="Tahoma"/>
                <a:cs typeface="Tahoma"/>
              </a:rPr>
              <a:t>í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60" dirty="0">
                <a:latin typeface="Tahoma"/>
                <a:cs typeface="Tahoma"/>
              </a:rPr>
              <a:t>ž</a:t>
            </a:r>
            <a:r>
              <a:rPr lang="cs-CZ" sz="3200" spc="60" dirty="0">
                <a:latin typeface="Tahoma"/>
                <a:cs typeface="Tahoma"/>
              </a:rPr>
              <a:t>á</a:t>
            </a:r>
            <a:r>
              <a:rPr sz="3200" spc="60" dirty="0" err="1">
                <a:latin typeface="Tahoma"/>
                <a:cs typeface="Tahoma"/>
              </a:rPr>
              <a:t>dn</a:t>
            </a:r>
            <a:r>
              <a:rPr lang="cs-CZ" sz="3200" spc="60" dirty="0">
                <a:latin typeface="Tahoma"/>
                <a:cs typeface="Tahoma"/>
              </a:rPr>
              <a:t>é</a:t>
            </a:r>
            <a:r>
              <a:rPr sz="3200" spc="60" dirty="0">
                <a:latin typeface="Tahoma"/>
                <a:cs typeface="Tahoma"/>
              </a:rPr>
              <a:t> </a:t>
            </a:r>
            <a:r>
              <a:rPr sz="3200" spc="10" dirty="0" err="1">
                <a:latin typeface="Tahoma"/>
                <a:cs typeface="Tahoma"/>
              </a:rPr>
              <a:t>moráln</a:t>
            </a:r>
            <a:r>
              <a:rPr lang="cs-CZ" sz="3200" spc="10" dirty="0">
                <a:latin typeface="Tahoma"/>
                <a:cs typeface="Tahoma"/>
              </a:rPr>
              <a:t>í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j</a:t>
            </a:r>
            <a:r>
              <a:rPr lang="cs-CZ" sz="3200" spc="-25" dirty="0">
                <a:latin typeface="Tahoma"/>
                <a:cs typeface="Tahoma"/>
              </a:rPr>
              <a:t>e</a:t>
            </a:r>
            <a:r>
              <a:rPr sz="3200" spc="-25" dirty="0" err="1">
                <a:latin typeface="Tahoma"/>
                <a:cs typeface="Tahoma"/>
              </a:rPr>
              <a:t>vy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 </a:t>
            </a:r>
            <a:r>
              <a:rPr sz="3200" spc="-20" dirty="0" err="1">
                <a:latin typeface="Tahoma"/>
                <a:cs typeface="Tahoma"/>
              </a:rPr>
              <a:t>existujú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lang="cs-CZ" sz="3200" spc="20" dirty="0">
                <a:latin typeface="Tahoma"/>
                <a:cs typeface="Tahoma"/>
              </a:rPr>
              <a:t>j</a:t>
            </a:r>
            <a:r>
              <a:rPr sz="3200" spc="20" dirty="0" err="1">
                <a:latin typeface="Tahoma"/>
                <a:cs typeface="Tahoma"/>
              </a:rPr>
              <a:t>en</a:t>
            </a:r>
            <a:r>
              <a:rPr sz="3200" spc="20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 </a:t>
            </a:r>
            <a:r>
              <a:rPr sz="3200" spc="10" dirty="0" err="1">
                <a:latin typeface="Tahoma"/>
                <a:cs typeface="Tahoma"/>
              </a:rPr>
              <a:t>moráln</a:t>
            </a:r>
            <a:r>
              <a:rPr lang="cs-CZ" sz="3200" spc="10" dirty="0">
                <a:latin typeface="Tahoma"/>
                <a:cs typeface="Tahoma"/>
              </a:rPr>
              <a:t>í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interpret</a:t>
            </a:r>
            <a:r>
              <a:rPr lang="cs-CZ" sz="3200" spc="-10" dirty="0" err="1">
                <a:latin typeface="Tahoma"/>
                <a:cs typeface="Tahoma"/>
              </a:rPr>
              <a:t>ace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85" dirty="0">
                <a:latin typeface="Tahoma"/>
                <a:cs typeface="Tahoma"/>
              </a:rPr>
              <a:t>j</a:t>
            </a:r>
            <a:r>
              <a:rPr lang="cs-CZ" sz="3200" spc="-85" dirty="0">
                <a:latin typeface="Tahoma"/>
                <a:cs typeface="Tahoma"/>
              </a:rPr>
              <a:t>e</a:t>
            </a:r>
            <a:r>
              <a:rPr sz="3200" spc="-85" dirty="0">
                <a:latin typeface="Tahoma"/>
                <a:cs typeface="Tahoma"/>
              </a:rPr>
              <a:t>v</a:t>
            </a:r>
            <a:r>
              <a:rPr lang="cs-CZ" sz="3200" spc="-85" dirty="0">
                <a:latin typeface="Tahoma"/>
                <a:cs typeface="Tahoma"/>
              </a:rPr>
              <a:t>ů</a:t>
            </a:r>
            <a:r>
              <a:rPr sz="3200" spc="-85" dirty="0">
                <a:latin typeface="Tahoma"/>
                <a:cs typeface="Tahoma"/>
              </a:rPr>
              <a:t>.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(</a:t>
            </a:r>
            <a:r>
              <a:rPr sz="3200" spc="5" dirty="0" err="1">
                <a:latin typeface="Tahoma"/>
                <a:cs typeface="Tahoma"/>
              </a:rPr>
              <a:t>Mimo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dobr</a:t>
            </a:r>
            <a:r>
              <a:rPr lang="cs-CZ" sz="3200" dirty="0">
                <a:latin typeface="Tahoma"/>
                <a:cs typeface="Tahoma"/>
              </a:rPr>
              <a:t>a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10" dirty="0" err="1">
                <a:latin typeface="Tahoma"/>
                <a:cs typeface="Tahoma"/>
              </a:rPr>
              <a:t>zl</a:t>
            </a:r>
            <a:r>
              <a:rPr lang="cs-CZ" sz="3200" spc="10" dirty="0">
                <a:latin typeface="Tahoma"/>
                <a:cs typeface="Tahoma"/>
              </a:rPr>
              <a:t>a</a:t>
            </a:r>
            <a:r>
              <a:rPr sz="3200" spc="10" dirty="0">
                <a:latin typeface="Tahoma"/>
                <a:cs typeface="Tahoma"/>
              </a:rPr>
              <a:t>)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319" y="569468"/>
            <a:ext cx="31965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 err="1"/>
              <a:t>Relativi</a:t>
            </a:r>
            <a:r>
              <a:rPr lang="cs-CZ" spc="65" dirty="0"/>
              <a:t>s</a:t>
            </a:r>
            <a:r>
              <a:rPr spc="65" dirty="0" err="1"/>
              <a:t>mus</a:t>
            </a:r>
            <a:endParaRPr spc="65" dirty="0"/>
          </a:p>
        </p:txBody>
      </p:sp>
      <p:sp>
        <p:nvSpPr>
          <p:cNvPr id="3" name="object 3"/>
          <p:cNvSpPr txBox="1"/>
          <p:nvPr/>
        </p:nvSpPr>
        <p:spPr>
          <a:xfrm>
            <a:off x="491439" y="1567027"/>
            <a:ext cx="9071610" cy="4847481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5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75" dirty="0">
                <a:latin typeface="Tahoma"/>
                <a:cs typeface="Tahoma"/>
              </a:rPr>
              <a:t>P</a:t>
            </a:r>
            <a:r>
              <a:rPr lang="cs-CZ" sz="3200" spc="75" dirty="0">
                <a:latin typeface="Tahoma"/>
                <a:cs typeface="Tahoma"/>
              </a:rPr>
              <a:t>ů</a:t>
            </a:r>
            <a:r>
              <a:rPr sz="3200" spc="75" dirty="0" err="1">
                <a:latin typeface="Tahoma"/>
                <a:cs typeface="Tahoma"/>
              </a:rPr>
              <a:t>vodu</a:t>
            </a:r>
            <a:r>
              <a:rPr sz="3200" spc="-18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morálky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25" dirty="0" err="1">
                <a:latin typeface="Tahoma"/>
                <a:cs typeface="Tahoma"/>
              </a:rPr>
              <a:t>Pr</a:t>
            </a:r>
            <a:r>
              <a:rPr lang="cs-CZ" sz="3200" spc="25" dirty="0">
                <a:latin typeface="Tahoma"/>
                <a:cs typeface="Tahoma"/>
              </a:rPr>
              <a:t>o</a:t>
            </a:r>
            <a:r>
              <a:rPr sz="3200" spc="25" dirty="0">
                <a:latin typeface="Tahoma"/>
                <a:cs typeface="Tahoma"/>
              </a:rPr>
              <a:t>m</a:t>
            </a:r>
            <a:r>
              <a:rPr lang="cs-CZ" sz="3200" spc="25" dirty="0">
                <a:latin typeface="Tahoma"/>
                <a:cs typeface="Tahoma"/>
              </a:rPr>
              <a:t>ě</a:t>
            </a:r>
            <a:r>
              <a:rPr sz="3200" spc="25" dirty="0" err="1">
                <a:latin typeface="Tahoma"/>
                <a:cs typeface="Tahoma"/>
              </a:rPr>
              <a:t>nlivos</a:t>
            </a:r>
            <a:r>
              <a:rPr lang="cs-CZ" sz="3200" spc="25" dirty="0">
                <a:latin typeface="Tahoma"/>
                <a:cs typeface="Tahoma"/>
              </a:rPr>
              <a:t>t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0" dirty="0" err="1">
                <a:latin typeface="Tahoma"/>
                <a:cs typeface="Tahoma"/>
              </a:rPr>
              <a:t>mravn</a:t>
            </a:r>
            <a:r>
              <a:rPr lang="cs-CZ" sz="3200" spc="10" dirty="0">
                <a:latin typeface="Tahoma"/>
                <a:cs typeface="Tahoma"/>
              </a:rPr>
              <a:t>í</a:t>
            </a:r>
            <a:r>
              <a:rPr sz="3200" spc="10" dirty="0" err="1">
                <a:latin typeface="Tahoma"/>
                <a:cs typeface="Tahoma"/>
              </a:rPr>
              <a:t>ch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norem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35" dirty="0" err="1">
                <a:latin typeface="Tahoma"/>
                <a:cs typeface="Tahoma"/>
              </a:rPr>
              <a:t>Mravn</a:t>
            </a:r>
            <a:r>
              <a:rPr lang="cs-CZ" sz="3200" spc="35" dirty="0">
                <a:latin typeface="Tahoma"/>
                <a:cs typeface="Tahoma"/>
              </a:rPr>
              <a:t>í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relativi</a:t>
            </a:r>
            <a:r>
              <a:rPr lang="cs-CZ" sz="3200" spc="15" dirty="0">
                <a:latin typeface="Tahoma"/>
                <a:cs typeface="Tahoma"/>
              </a:rPr>
              <a:t>s</a:t>
            </a:r>
            <a:r>
              <a:rPr sz="3200" spc="15" dirty="0" err="1">
                <a:latin typeface="Tahoma"/>
                <a:cs typeface="Tahoma"/>
              </a:rPr>
              <a:t>mus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-40" dirty="0" err="1">
                <a:latin typeface="Tahoma"/>
                <a:cs typeface="Tahoma"/>
              </a:rPr>
              <a:t>kult</a:t>
            </a:r>
            <a:r>
              <a:rPr lang="cs-CZ" sz="3200" spc="-40" dirty="0">
                <a:latin typeface="Tahoma"/>
                <a:cs typeface="Tahoma"/>
              </a:rPr>
              <a:t>u</a:t>
            </a:r>
            <a:r>
              <a:rPr sz="3200" spc="-40" dirty="0" err="1">
                <a:latin typeface="Tahoma"/>
                <a:cs typeface="Tahoma"/>
              </a:rPr>
              <a:t>rn</a:t>
            </a:r>
            <a:r>
              <a:rPr lang="cs-CZ" sz="3200" spc="-40" dirty="0">
                <a:latin typeface="Tahoma"/>
                <a:cs typeface="Tahoma"/>
              </a:rPr>
              <a:t>í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relativi</a:t>
            </a:r>
            <a:r>
              <a:rPr lang="cs-CZ" sz="3200" spc="15" dirty="0">
                <a:latin typeface="Tahoma"/>
                <a:cs typeface="Tahoma"/>
              </a:rPr>
              <a:t>s</a:t>
            </a:r>
            <a:r>
              <a:rPr sz="3200" spc="15" dirty="0" err="1">
                <a:latin typeface="Tahoma"/>
                <a:cs typeface="Tahoma"/>
              </a:rPr>
              <a:t>mus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3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5" dirty="0" err="1">
                <a:latin typeface="Tahoma"/>
                <a:cs typeface="Tahoma"/>
              </a:rPr>
              <a:t>Pr</a:t>
            </a:r>
            <a:r>
              <a:rPr lang="cs-CZ" sz="3200" spc="55" dirty="0">
                <a:latin typeface="Tahoma"/>
                <a:cs typeface="Tahoma"/>
              </a:rPr>
              <a:t>o</a:t>
            </a:r>
            <a:r>
              <a:rPr sz="3200" spc="55" dirty="0">
                <a:latin typeface="Tahoma"/>
                <a:cs typeface="Tahoma"/>
              </a:rPr>
              <a:t>l</a:t>
            </a:r>
            <a:r>
              <a:rPr lang="cs-CZ" sz="3200" spc="55" dirty="0">
                <a:latin typeface="Tahoma"/>
                <a:cs typeface="Tahoma"/>
              </a:rPr>
              <a:t>í</a:t>
            </a:r>
            <a:r>
              <a:rPr sz="3200" spc="55" dirty="0">
                <a:latin typeface="Tahoma"/>
                <a:cs typeface="Tahoma"/>
              </a:rPr>
              <a:t>v</a:t>
            </a:r>
            <a:r>
              <a:rPr lang="cs-CZ" sz="3200" spc="55" dirty="0">
                <a:latin typeface="Tahoma"/>
                <a:cs typeface="Tahoma"/>
              </a:rPr>
              <a:t>á</a:t>
            </a:r>
            <a:r>
              <a:rPr sz="3200" spc="55" dirty="0">
                <a:latin typeface="Tahoma"/>
                <a:cs typeface="Tahoma"/>
              </a:rPr>
              <a:t>n</a:t>
            </a:r>
            <a:r>
              <a:rPr lang="cs-CZ" sz="3200" spc="55" dirty="0">
                <a:latin typeface="Tahoma"/>
                <a:cs typeface="Tahoma"/>
              </a:rPr>
              <a:t>í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135" dirty="0">
                <a:latin typeface="Tahoma"/>
                <a:cs typeface="Tahoma"/>
              </a:rPr>
              <a:t>s</a:t>
            </a:r>
            <a:r>
              <a:rPr lang="cs-CZ" sz="3200" spc="135" dirty="0">
                <a:latin typeface="Tahoma"/>
                <a:cs typeface="Tahoma"/>
              </a:rPr>
              <a:t>e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10" dirty="0" err="1">
                <a:latin typeface="Tahoma"/>
                <a:cs typeface="Tahoma"/>
              </a:rPr>
              <a:t>protiklad</a:t>
            </a:r>
            <a:r>
              <a:rPr lang="cs-CZ" sz="3200" spc="-10" dirty="0">
                <a:latin typeface="Tahoma"/>
                <a:cs typeface="Tahoma"/>
              </a:rPr>
              <a:t>ů</a:t>
            </a:r>
            <a:endParaRPr sz="3200" dirty="0">
              <a:latin typeface="Tahoma"/>
              <a:cs typeface="Tahoma"/>
            </a:endParaRPr>
          </a:p>
          <a:p>
            <a:pPr marL="698500" lvl="1" indent="-228600">
              <a:lnSpc>
                <a:spcPct val="100000"/>
              </a:lnSpc>
              <a:spcBef>
                <a:spcPts val="1019"/>
              </a:spcBef>
              <a:buSzPct val="75000"/>
              <a:buFont typeface="Calibri"/>
              <a:buChar char="–"/>
              <a:tabLst>
                <a:tab pos="698500" algn="l"/>
              </a:tabLst>
            </a:pPr>
            <a:r>
              <a:rPr sz="3200" spc="-35" dirty="0">
                <a:latin typeface="Tahoma"/>
                <a:cs typeface="Tahoma"/>
              </a:rPr>
              <a:t>p</a:t>
            </a:r>
            <a:r>
              <a:rPr lang="cs-CZ" sz="3200" spc="-35" dirty="0" err="1">
                <a:latin typeface="Tahoma"/>
                <a:cs typeface="Tahoma"/>
              </a:rPr>
              <a:t>ři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altrui</a:t>
            </a:r>
            <a:r>
              <a:rPr lang="cs-CZ" sz="3200" dirty="0">
                <a:latin typeface="Tahoma"/>
                <a:cs typeface="Tahoma"/>
              </a:rPr>
              <a:t>s</a:t>
            </a:r>
            <a:r>
              <a:rPr sz="3200" dirty="0">
                <a:latin typeface="Tahoma"/>
                <a:cs typeface="Tahoma"/>
              </a:rPr>
              <a:t>m</a:t>
            </a:r>
            <a:r>
              <a:rPr lang="cs-CZ" sz="3200" dirty="0">
                <a:latin typeface="Tahoma"/>
                <a:cs typeface="Tahoma"/>
              </a:rPr>
              <a:t>u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egoistické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lang="cs-CZ" sz="3200" spc="-35" dirty="0">
                <a:latin typeface="Tahoma"/>
                <a:cs typeface="Tahoma"/>
              </a:rPr>
              <a:t>rysy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naopak:</a:t>
            </a:r>
          </a:p>
          <a:p>
            <a:pPr marL="698500" marR="5080" lvl="1" indent="-228600">
              <a:lnSpc>
                <a:spcPts val="3460"/>
              </a:lnSpc>
              <a:spcBef>
                <a:spcPts val="1455"/>
              </a:spcBef>
              <a:buSzPct val="75000"/>
              <a:buFont typeface="Calibri"/>
              <a:buChar char="–"/>
              <a:tabLst>
                <a:tab pos="698500" algn="l"/>
              </a:tabLst>
            </a:pPr>
            <a:r>
              <a:rPr sz="3200" spc="5" dirty="0" err="1">
                <a:latin typeface="Tahoma"/>
                <a:cs typeface="Tahoma"/>
              </a:rPr>
              <a:t>altrui</a:t>
            </a:r>
            <a:r>
              <a:rPr lang="cs-CZ" sz="3200" spc="5" dirty="0">
                <a:latin typeface="Tahoma"/>
                <a:cs typeface="Tahoma"/>
              </a:rPr>
              <a:t>s</a:t>
            </a:r>
            <a:r>
              <a:rPr sz="3200" spc="5" dirty="0" err="1">
                <a:latin typeface="Tahoma"/>
                <a:cs typeface="Tahoma"/>
              </a:rPr>
              <a:t>mus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matky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n</a:t>
            </a:r>
            <a:r>
              <a:rPr lang="cs-CZ" sz="3200" spc="20" dirty="0">
                <a:latin typeface="Tahoma"/>
                <a:cs typeface="Tahoma"/>
              </a:rPr>
              <a:t>e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10" dirty="0" err="1">
                <a:latin typeface="Tahoma"/>
                <a:cs typeface="Tahoma"/>
              </a:rPr>
              <a:t>ob</a:t>
            </a:r>
            <a:r>
              <a:rPr lang="cs-CZ" sz="3200" spc="10" dirty="0" err="1">
                <a:latin typeface="Tahoma"/>
                <a:cs typeface="Tahoma"/>
              </a:rPr>
              <a:t>ěť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pr</a:t>
            </a:r>
            <a:r>
              <a:rPr lang="cs-CZ" sz="3200" dirty="0">
                <a:latin typeface="Tahoma"/>
                <a:cs typeface="Tahoma"/>
              </a:rPr>
              <a:t>o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35" dirty="0">
                <a:latin typeface="Tahoma"/>
                <a:cs typeface="Tahoma"/>
              </a:rPr>
              <a:t>d</a:t>
            </a:r>
            <a:r>
              <a:rPr lang="cs-CZ" sz="3200" spc="-35" dirty="0" err="1">
                <a:latin typeface="Tahoma"/>
                <a:cs typeface="Tahoma"/>
              </a:rPr>
              <a:t>ítě</a:t>
            </a:r>
            <a:r>
              <a:rPr sz="3200" spc="-35" dirty="0">
                <a:latin typeface="Tahoma"/>
                <a:cs typeface="Tahoma"/>
              </a:rPr>
              <a:t>,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55" dirty="0">
                <a:latin typeface="Tahoma"/>
                <a:cs typeface="Tahoma"/>
              </a:rPr>
              <a:t>ale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pr</a:t>
            </a:r>
            <a:r>
              <a:rPr lang="cs-CZ" sz="3200" dirty="0">
                <a:latin typeface="Tahoma"/>
                <a:cs typeface="Tahoma"/>
              </a:rPr>
              <a:t>o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95" dirty="0" err="1">
                <a:latin typeface="Tahoma"/>
                <a:cs typeface="Tahoma"/>
              </a:rPr>
              <a:t>seb</a:t>
            </a:r>
            <a:r>
              <a:rPr lang="cs-CZ" sz="3200" spc="95" dirty="0">
                <a:latin typeface="Tahoma"/>
                <a:cs typeface="Tahoma"/>
              </a:rPr>
              <a:t>e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(</a:t>
            </a:r>
            <a:r>
              <a:rPr sz="3200" spc="-25" dirty="0" err="1">
                <a:latin typeface="Tahoma"/>
                <a:cs typeface="Tahoma"/>
              </a:rPr>
              <a:t>sv</a:t>
            </a:r>
            <a:r>
              <a:rPr lang="cs-CZ" sz="3200" spc="-25" dirty="0">
                <a:latin typeface="Tahoma"/>
                <a:cs typeface="Tahoma"/>
              </a:rPr>
              <a:t>ů</a:t>
            </a:r>
            <a:r>
              <a:rPr sz="3200" spc="-25" dirty="0">
                <a:latin typeface="Tahoma"/>
                <a:cs typeface="Tahoma"/>
              </a:rPr>
              <a:t>j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egoistický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-40" dirty="0">
                <a:latin typeface="Tahoma"/>
                <a:cs typeface="Tahoma"/>
              </a:rPr>
              <a:t>cit,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n</a:t>
            </a:r>
            <a:r>
              <a:rPr lang="cs-CZ" sz="3200" spc="5" dirty="0" err="1">
                <a:latin typeface="Tahoma"/>
                <a:cs typeface="Tahoma"/>
              </a:rPr>
              <a:t>alezení</a:t>
            </a:r>
            <a:r>
              <a:rPr lang="cs-CZ" sz="3200" spc="5" dirty="0">
                <a:latin typeface="Tahoma"/>
                <a:cs typeface="Tahoma"/>
              </a:rPr>
              <a:t> </a:t>
            </a:r>
            <a:r>
              <a:rPr sz="3200" spc="-10" dirty="0" err="1">
                <a:latin typeface="Tahoma"/>
                <a:cs typeface="Tahoma"/>
              </a:rPr>
              <a:t>sv</a:t>
            </a:r>
            <a:r>
              <a:rPr lang="cs-CZ" sz="3200" spc="-10" dirty="0">
                <a:latin typeface="Tahoma"/>
                <a:cs typeface="Tahoma"/>
              </a:rPr>
              <a:t>é</a:t>
            </a:r>
            <a:endParaRPr sz="3200" dirty="0">
              <a:latin typeface="Tahoma"/>
              <a:cs typeface="Tahoma"/>
            </a:endParaRPr>
          </a:p>
          <a:p>
            <a:pPr marL="698500">
              <a:lnSpc>
                <a:spcPts val="3400"/>
              </a:lnSpc>
            </a:pPr>
            <a:r>
              <a:rPr sz="3200" spc="-40" dirty="0">
                <a:latin typeface="Tahoma"/>
                <a:cs typeface="Tahoma"/>
              </a:rPr>
              <a:t>identity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-65" dirty="0">
                <a:latin typeface="Tahoma"/>
                <a:cs typeface="Tahoma"/>
              </a:rPr>
              <a:t>matky,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20" dirty="0" err="1">
                <a:latin typeface="Tahoma"/>
                <a:cs typeface="Tahoma"/>
              </a:rPr>
              <a:t>existenciáln</a:t>
            </a:r>
            <a:r>
              <a:rPr lang="cs-CZ" sz="3200" spc="20" dirty="0">
                <a:latin typeface="Tahoma"/>
                <a:cs typeface="Tahoma"/>
              </a:rPr>
              <a:t>í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-40" dirty="0" err="1">
                <a:latin typeface="Tahoma"/>
                <a:cs typeface="Tahoma"/>
              </a:rPr>
              <a:t>plnos</a:t>
            </a:r>
            <a:r>
              <a:rPr lang="cs-CZ" sz="3200" spc="-40" dirty="0">
                <a:latin typeface="Tahoma"/>
                <a:cs typeface="Tahoma"/>
              </a:rPr>
              <a:t>t</a:t>
            </a:r>
            <a:r>
              <a:rPr sz="3200" spc="-40" dirty="0">
                <a:latin typeface="Tahoma"/>
                <a:cs typeface="Tahoma"/>
              </a:rPr>
              <a:t>)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0" dirty="0" err="1"/>
              <a:t>Pov</a:t>
            </a:r>
            <a:r>
              <a:rPr lang="cs-CZ" spc="120" dirty="0"/>
              <a:t>ě</a:t>
            </a:r>
            <a:r>
              <a:rPr spc="120" dirty="0"/>
              <a:t>ra</a:t>
            </a:r>
            <a:r>
              <a:rPr spc="-175" dirty="0"/>
              <a:t> </a:t>
            </a:r>
            <a:r>
              <a:rPr spc="45" dirty="0" err="1"/>
              <a:t>anglických</a:t>
            </a:r>
            <a:r>
              <a:rPr spc="-204" dirty="0"/>
              <a:t> </a:t>
            </a:r>
            <a:r>
              <a:rPr spc="20" dirty="0" err="1"/>
              <a:t>moráln</a:t>
            </a:r>
            <a:r>
              <a:rPr lang="cs-CZ" spc="20" dirty="0"/>
              <a:t>í</a:t>
            </a:r>
            <a:r>
              <a:rPr spc="20" dirty="0" err="1"/>
              <a:t>ch</a:t>
            </a:r>
            <a:endParaRPr spc="20" dirty="0"/>
          </a:p>
          <a:p>
            <a:pPr algn="ctr">
              <a:lnSpc>
                <a:spcPct val="100000"/>
              </a:lnSpc>
            </a:pPr>
            <a:r>
              <a:rPr spc="-25" dirty="0"/>
              <a:t>„v</a:t>
            </a:r>
            <a:r>
              <a:rPr lang="cs-CZ" spc="-25" dirty="0"/>
              <a:t>ě</a:t>
            </a:r>
            <a:r>
              <a:rPr spc="-25" dirty="0"/>
              <a:t>dc</a:t>
            </a:r>
            <a:r>
              <a:rPr lang="cs-CZ" spc="-25" dirty="0"/>
              <a:t>ů</a:t>
            </a:r>
            <a:r>
              <a:rPr spc="-25" dirty="0"/>
              <a:t>“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3401" y="2603500"/>
            <a:ext cx="8976995" cy="548386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3825" indent="-111760" algn="just">
              <a:lnSpc>
                <a:spcPct val="100000"/>
              </a:lnSpc>
              <a:spcBef>
                <a:spcPts val="15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95" dirty="0" err="1">
                <a:latin typeface="Tahoma"/>
                <a:cs typeface="Tahoma"/>
              </a:rPr>
              <a:t>Nes</a:t>
            </a:r>
            <a:r>
              <a:rPr lang="cs-CZ" sz="3200" spc="95" dirty="0">
                <a:latin typeface="Tahoma"/>
                <a:cs typeface="Tahoma"/>
              </a:rPr>
              <a:t>o</a:t>
            </a:r>
            <a:r>
              <a:rPr sz="3200" spc="95" dirty="0">
                <a:latin typeface="Tahoma"/>
                <a:cs typeface="Tahoma"/>
              </a:rPr>
              <a:t>b</a:t>
            </a:r>
            <a:r>
              <a:rPr lang="cs-CZ" sz="3200" spc="95" dirty="0">
                <a:latin typeface="Tahoma"/>
                <a:cs typeface="Tahoma"/>
              </a:rPr>
              <a:t>e</a:t>
            </a:r>
            <a:r>
              <a:rPr sz="3200" spc="95" dirty="0" err="1">
                <a:latin typeface="Tahoma"/>
                <a:cs typeface="Tahoma"/>
              </a:rPr>
              <a:t>cké</a:t>
            </a:r>
            <a:r>
              <a:rPr sz="3200" spc="-185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kon</a:t>
            </a:r>
            <a:r>
              <a:rPr lang="cs-CZ" sz="3200" spc="30" dirty="0">
                <a:latin typeface="Tahoma"/>
                <a:cs typeface="Tahoma"/>
              </a:rPr>
              <a:t>á</a:t>
            </a:r>
            <a:r>
              <a:rPr sz="3200" spc="30" dirty="0">
                <a:latin typeface="Tahoma"/>
                <a:cs typeface="Tahoma"/>
              </a:rPr>
              <a:t>n</a:t>
            </a:r>
            <a:r>
              <a:rPr lang="cs-CZ" sz="3200" spc="30" dirty="0">
                <a:latin typeface="Tahoma"/>
                <a:cs typeface="Tahoma"/>
              </a:rPr>
              <a:t>í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neexistuje</a:t>
            </a:r>
          </a:p>
          <a:p>
            <a:pPr marL="123825" indent="-111760" algn="just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80" dirty="0">
                <a:latin typeface="Tahoma"/>
                <a:cs typeface="Tahoma"/>
              </a:rPr>
              <a:t>S</a:t>
            </a:r>
            <a:r>
              <a:rPr lang="cs-CZ" sz="3200" spc="80" dirty="0">
                <a:latin typeface="Tahoma"/>
                <a:cs typeface="Tahoma"/>
              </a:rPr>
              <a:t>píše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vním</a:t>
            </a:r>
            <a:r>
              <a:rPr lang="cs-CZ" sz="3200" spc="45" dirty="0">
                <a:latin typeface="Tahoma"/>
                <a:cs typeface="Tahoma"/>
              </a:rPr>
              <a:t>á</a:t>
            </a:r>
            <a:r>
              <a:rPr sz="3200" spc="45" dirty="0">
                <a:latin typeface="Tahoma"/>
                <a:cs typeface="Tahoma"/>
              </a:rPr>
              <a:t>n</a:t>
            </a:r>
            <a:r>
              <a:rPr lang="cs-CZ" sz="3200" spc="45" dirty="0">
                <a:latin typeface="Tahoma"/>
                <a:cs typeface="Tahoma"/>
              </a:rPr>
              <a:t>o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10" dirty="0">
                <a:latin typeface="Tahoma"/>
                <a:cs typeface="Tahoma"/>
              </a:rPr>
              <a:t>z</a:t>
            </a:r>
            <a:r>
              <a:rPr lang="cs-CZ" sz="3200" spc="110" dirty="0">
                <a:latin typeface="Tahoma"/>
                <a:cs typeface="Tahoma"/>
              </a:rPr>
              <a:t>e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zvyku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slabých,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65" dirty="0" err="1">
                <a:latin typeface="Tahoma"/>
                <a:cs typeface="Tahoma"/>
              </a:rPr>
              <a:t>nízk</a:t>
            </a:r>
            <a:r>
              <a:rPr lang="sk-SK" sz="3200" spc="65" dirty="0">
                <a:latin typeface="Tahoma"/>
                <a:cs typeface="Tahoma"/>
              </a:rPr>
              <a:t>ý</a:t>
            </a:r>
            <a:r>
              <a:rPr sz="3200" spc="65" dirty="0" err="1">
                <a:latin typeface="Tahoma"/>
                <a:cs typeface="Tahoma"/>
              </a:rPr>
              <a:t>ch</a:t>
            </a:r>
            <a:endParaRPr sz="3200" dirty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120" dirty="0">
                <a:latin typeface="Tahoma"/>
                <a:cs typeface="Tahoma"/>
              </a:rPr>
              <a:t>S</a:t>
            </a:r>
            <a:r>
              <a:rPr lang="sk-SK" sz="3200" spc="120" dirty="0" err="1">
                <a:latin typeface="Tahoma"/>
                <a:cs typeface="Tahoma"/>
              </a:rPr>
              <a:t>ou</a:t>
            </a:r>
            <a:r>
              <a:rPr sz="3200" spc="120" dirty="0">
                <a:latin typeface="Tahoma"/>
                <a:cs typeface="Tahoma"/>
              </a:rPr>
              <a:t>d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(</a:t>
            </a:r>
            <a:r>
              <a:rPr sz="3200" spc="-25" dirty="0" err="1">
                <a:latin typeface="Tahoma"/>
                <a:cs typeface="Tahoma"/>
              </a:rPr>
              <a:t>hodno</a:t>
            </a:r>
            <a:r>
              <a:rPr lang="sk-SK" sz="3200" spc="-25" dirty="0">
                <a:latin typeface="Tahoma"/>
                <a:cs typeface="Tahoma"/>
              </a:rPr>
              <a:t>c</a:t>
            </a:r>
            <a:r>
              <a:rPr sz="3200" spc="-25" dirty="0" err="1">
                <a:latin typeface="Tahoma"/>
                <a:cs typeface="Tahoma"/>
              </a:rPr>
              <a:t>en</a:t>
            </a:r>
            <a:r>
              <a:rPr lang="sk-SK" sz="3200" spc="-25" dirty="0">
                <a:latin typeface="Tahoma"/>
                <a:cs typeface="Tahoma"/>
              </a:rPr>
              <a:t>í</a:t>
            </a:r>
            <a:r>
              <a:rPr sz="3200" spc="-25" dirty="0">
                <a:latin typeface="Tahoma"/>
                <a:cs typeface="Tahoma"/>
              </a:rPr>
              <a:t>)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60" dirty="0" err="1">
                <a:latin typeface="Tahoma"/>
                <a:cs typeface="Tahoma"/>
              </a:rPr>
              <a:t>nepochá</a:t>
            </a:r>
            <a:r>
              <a:rPr lang="sk-SK" sz="3200" spc="60" dirty="0" err="1">
                <a:latin typeface="Tahoma"/>
                <a:cs typeface="Tahoma"/>
              </a:rPr>
              <a:t>zí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od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t</a:t>
            </a:r>
            <a:r>
              <a:rPr lang="cs-CZ" sz="3200" spc="-25" dirty="0">
                <a:latin typeface="Tahoma"/>
                <a:cs typeface="Tahoma"/>
              </a:rPr>
              <a:t>ě</a:t>
            </a:r>
            <a:r>
              <a:rPr sz="3200" spc="-25" dirty="0" err="1">
                <a:latin typeface="Tahoma"/>
                <a:cs typeface="Tahoma"/>
              </a:rPr>
              <a:t>ch</a:t>
            </a:r>
            <a:r>
              <a:rPr sz="3200" spc="-25" dirty="0">
                <a:latin typeface="Tahoma"/>
                <a:cs typeface="Tahoma"/>
              </a:rPr>
              <a:t>,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40" dirty="0">
                <a:latin typeface="Tahoma"/>
                <a:cs typeface="Tahoma"/>
              </a:rPr>
              <a:t>kt</a:t>
            </a:r>
            <a:r>
              <a:rPr lang="cs-CZ" sz="3200" spc="-40" dirty="0">
                <a:latin typeface="Tahoma"/>
                <a:cs typeface="Tahoma"/>
              </a:rPr>
              <a:t>e</a:t>
            </a:r>
            <a:r>
              <a:rPr sz="3200" spc="-40" dirty="0" err="1">
                <a:latin typeface="Tahoma"/>
                <a:cs typeface="Tahoma"/>
              </a:rPr>
              <a:t>rým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35" dirty="0">
                <a:latin typeface="Tahoma"/>
                <a:cs typeface="Tahoma"/>
              </a:rPr>
              <a:t>s</a:t>
            </a:r>
            <a:r>
              <a:rPr lang="cs-CZ" sz="3200" spc="135" dirty="0">
                <a:latin typeface="Tahoma"/>
                <a:cs typeface="Tahoma"/>
              </a:rPr>
              <a:t>e</a:t>
            </a:r>
            <a:r>
              <a:rPr sz="3200" spc="135" dirty="0">
                <a:latin typeface="Tahoma"/>
                <a:cs typeface="Tahoma"/>
              </a:rPr>
              <a:t> </a:t>
            </a:r>
            <a:r>
              <a:rPr sz="3200" spc="-9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dobro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15" dirty="0">
                <a:latin typeface="Tahoma"/>
                <a:cs typeface="Tahoma"/>
              </a:rPr>
              <a:t>pr</a:t>
            </a:r>
            <a:r>
              <a:rPr lang="cs-CZ" sz="3200" spc="15" dirty="0">
                <a:latin typeface="Tahoma"/>
                <a:cs typeface="Tahoma"/>
              </a:rPr>
              <a:t>o</a:t>
            </a:r>
            <a:r>
              <a:rPr sz="3200" spc="15" dirty="0" err="1">
                <a:latin typeface="Tahoma"/>
                <a:cs typeface="Tahoma"/>
              </a:rPr>
              <a:t>kazuje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55" dirty="0">
                <a:latin typeface="Tahoma"/>
                <a:cs typeface="Tahoma"/>
              </a:rPr>
              <a:t>ale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od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t</a:t>
            </a:r>
            <a:r>
              <a:rPr lang="cs-CZ" sz="3200" spc="-25" dirty="0">
                <a:latin typeface="Tahoma"/>
                <a:cs typeface="Tahoma"/>
              </a:rPr>
              <a:t>ě</a:t>
            </a:r>
            <a:r>
              <a:rPr sz="3200" spc="-25" dirty="0" err="1">
                <a:latin typeface="Tahoma"/>
                <a:cs typeface="Tahoma"/>
              </a:rPr>
              <a:t>ch</a:t>
            </a:r>
            <a:r>
              <a:rPr sz="3200" spc="-25" dirty="0">
                <a:latin typeface="Tahoma"/>
                <a:cs typeface="Tahoma"/>
              </a:rPr>
              <a:t>,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-85" dirty="0">
                <a:latin typeface="Tahoma"/>
                <a:cs typeface="Tahoma"/>
              </a:rPr>
              <a:t>kt.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15" dirty="0">
                <a:latin typeface="Tahoma"/>
                <a:cs typeface="Tahoma"/>
              </a:rPr>
              <a:t>ho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pr</a:t>
            </a:r>
            <a:r>
              <a:rPr lang="cs-CZ" sz="3200" spc="5" dirty="0">
                <a:latin typeface="Tahoma"/>
                <a:cs typeface="Tahoma"/>
              </a:rPr>
              <a:t>o</a:t>
            </a:r>
            <a:r>
              <a:rPr sz="3200" spc="5" dirty="0" err="1">
                <a:latin typeface="Tahoma"/>
                <a:cs typeface="Tahoma"/>
              </a:rPr>
              <a:t>kazuj</a:t>
            </a:r>
            <a:r>
              <a:rPr lang="cs-CZ" sz="3200" spc="5" dirty="0">
                <a:latin typeface="Tahoma"/>
                <a:cs typeface="Tahoma"/>
              </a:rPr>
              <a:t>í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(mocní,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35" dirty="0" err="1">
                <a:latin typeface="Tahoma"/>
                <a:cs typeface="Tahoma"/>
              </a:rPr>
              <a:t>siln</a:t>
            </a:r>
            <a:r>
              <a:rPr lang="cs-CZ" sz="3200" spc="35" dirty="0">
                <a:latin typeface="Tahoma"/>
                <a:cs typeface="Tahoma"/>
              </a:rPr>
              <a:t>í</a:t>
            </a:r>
            <a:r>
              <a:rPr sz="3200" spc="35" dirty="0">
                <a:latin typeface="Tahoma"/>
                <a:cs typeface="Tahoma"/>
              </a:rPr>
              <a:t>,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70" dirty="0">
                <a:latin typeface="Tahoma"/>
                <a:cs typeface="Tahoma"/>
              </a:rPr>
              <a:t>v</a:t>
            </a:r>
            <a:r>
              <a:rPr lang="cs-CZ" sz="3200" spc="70" dirty="0" err="1">
                <a:latin typeface="Tahoma"/>
                <a:cs typeface="Tahoma"/>
              </a:rPr>
              <a:t>ýše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20" dirty="0" err="1">
                <a:latin typeface="Tahoma"/>
                <a:cs typeface="Tahoma"/>
              </a:rPr>
              <a:t>postaven</a:t>
            </a:r>
            <a:r>
              <a:rPr lang="cs-CZ" sz="3200" spc="20" dirty="0">
                <a:latin typeface="Tahoma"/>
                <a:cs typeface="Tahoma"/>
              </a:rPr>
              <a:t>i</a:t>
            </a:r>
            <a:r>
              <a:rPr sz="3200" spc="20" dirty="0">
                <a:latin typeface="Tahoma"/>
                <a:cs typeface="Tahoma"/>
              </a:rPr>
              <a:t>)</a:t>
            </a:r>
            <a:endParaRPr sz="3200" dirty="0">
              <a:latin typeface="Tahoma"/>
              <a:cs typeface="Tahoma"/>
            </a:endParaRPr>
          </a:p>
          <a:p>
            <a:pPr marL="123825" indent="-111760" algn="just">
              <a:lnSpc>
                <a:spcPct val="100000"/>
              </a:lnSpc>
              <a:spcBef>
                <a:spcPts val="13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40" dirty="0">
                <a:latin typeface="Tahoma"/>
                <a:cs typeface="Tahoma"/>
              </a:rPr>
              <a:t>Dobré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pr</a:t>
            </a:r>
            <a:r>
              <a:rPr lang="cs-CZ" sz="3200" spc="-25" dirty="0">
                <a:latin typeface="Tahoma"/>
                <a:cs typeface="Tahoma"/>
              </a:rPr>
              <a:t>o</a:t>
            </a:r>
            <a:r>
              <a:rPr sz="3200" spc="-25" dirty="0">
                <a:latin typeface="Tahoma"/>
                <a:cs typeface="Tahoma"/>
              </a:rPr>
              <a:t>to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70" dirty="0" err="1">
                <a:latin typeface="Tahoma"/>
                <a:cs typeface="Tahoma"/>
              </a:rPr>
              <a:t>vyšš</a:t>
            </a:r>
            <a:r>
              <a:rPr lang="cs-CZ" sz="3200" spc="70" dirty="0">
                <a:latin typeface="Tahoma"/>
                <a:cs typeface="Tahoma"/>
              </a:rPr>
              <a:t>í</a:t>
            </a:r>
            <a:endParaRPr sz="3200" dirty="0">
              <a:latin typeface="Tahoma"/>
              <a:cs typeface="Tahoma"/>
            </a:endParaRPr>
          </a:p>
          <a:p>
            <a:pPr marL="123825" indent="-111760" algn="just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25" dirty="0" err="1">
                <a:latin typeface="Tahoma"/>
                <a:cs typeface="Tahoma"/>
              </a:rPr>
              <a:t>Protiklad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65" dirty="0">
                <a:latin typeface="Tahoma"/>
                <a:cs typeface="Tahoma"/>
              </a:rPr>
              <a:t>n</a:t>
            </a:r>
            <a:r>
              <a:rPr lang="cs-CZ" sz="3200" spc="65" dirty="0" err="1">
                <a:latin typeface="Tahoma"/>
                <a:cs typeface="Tahoma"/>
              </a:rPr>
              <a:t>ižší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85" dirty="0">
                <a:latin typeface="Tahoma"/>
                <a:cs typeface="Tahoma"/>
              </a:rPr>
              <a:t>zlé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(davové)</a:t>
            </a:r>
            <a:endParaRPr sz="3200" dirty="0">
              <a:latin typeface="Tahoma"/>
              <a:cs typeface="Tahoma"/>
            </a:endParaRPr>
          </a:p>
          <a:p>
            <a:pPr marL="12700" marR="339090" algn="just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85" dirty="0">
                <a:latin typeface="Tahoma"/>
                <a:cs typeface="Tahoma"/>
              </a:rPr>
              <a:t>Pathos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vznešenosti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5" dirty="0" err="1">
                <a:latin typeface="Tahoma"/>
                <a:cs typeface="Tahoma"/>
              </a:rPr>
              <a:t>pocit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55" dirty="0" err="1">
                <a:latin typeface="Tahoma"/>
                <a:cs typeface="Tahoma"/>
              </a:rPr>
              <a:t>vyšš</a:t>
            </a:r>
            <a:r>
              <a:rPr lang="cs-CZ" sz="3200" spc="55" dirty="0">
                <a:latin typeface="Tahoma"/>
                <a:cs typeface="Tahoma"/>
              </a:rPr>
              <a:t>í</a:t>
            </a:r>
            <a:r>
              <a:rPr sz="3200" spc="55" dirty="0">
                <a:latin typeface="Tahoma"/>
                <a:cs typeface="Tahoma"/>
              </a:rPr>
              <a:t>ho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druhu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v</a:t>
            </a:r>
            <a:r>
              <a:rPr lang="cs-CZ" sz="3200" spc="40" dirty="0">
                <a:latin typeface="Tahoma"/>
                <a:cs typeface="Tahoma"/>
              </a:rPr>
              <a:t>ů</a:t>
            </a:r>
            <a:r>
              <a:rPr sz="3200" spc="40" dirty="0" err="1">
                <a:latin typeface="Tahoma"/>
                <a:cs typeface="Tahoma"/>
              </a:rPr>
              <a:t>či</a:t>
            </a:r>
            <a:r>
              <a:rPr sz="3200" spc="40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nižš</a:t>
            </a:r>
            <a:r>
              <a:rPr lang="cs-CZ" sz="3200" spc="45" dirty="0">
                <a:latin typeface="Tahoma"/>
                <a:cs typeface="Tahoma"/>
              </a:rPr>
              <a:t>í</a:t>
            </a:r>
            <a:r>
              <a:rPr sz="3200" spc="45" dirty="0">
                <a:latin typeface="Tahoma"/>
                <a:cs typeface="Tahoma"/>
              </a:rPr>
              <a:t>mu</a:t>
            </a:r>
            <a:r>
              <a:rPr lang="cs-CZ" sz="3200" spc="45" dirty="0">
                <a:latin typeface="Tahoma"/>
                <a:cs typeface="Tahoma"/>
              </a:rPr>
              <a:t> (soucit jako nástroj moci?)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3970" y="569468"/>
            <a:ext cx="4968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 err="1"/>
              <a:t>Etymologický</a:t>
            </a:r>
            <a:r>
              <a:rPr spc="-204" dirty="0"/>
              <a:t> </a:t>
            </a:r>
            <a:r>
              <a:rPr spc="90" dirty="0"/>
              <a:t>d</a:t>
            </a:r>
            <a:r>
              <a:rPr lang="cs-CZ" spc="90" dirty="0"/>
              <a:t>ů</a:t>
            </a:r>
            <a:r>
              <a:rPr spc="90" dirty="0" err="1"/>
              <a:t>kaz</a:t>
            </a:r>
            <a:endParaRPr spc="90" dirty="0"/>
          </a:p>
        </p:txBody>
      </p:sp>
      <p:sp>
        <p:nvSpPr>
          <p:cNvPr id="3" name="object 3"/>
          <p:cNvSpPr txBox="1"/>
          <p:nvPr/>
        </p:nvSpPr>
        <p:spPr>
          <a:xfrm>
            <a:off x="585152" y="2070100"/>
            <a:ext cx="8906510" cy="431355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12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60" dirty="0">
                <a:latin typeface="Tahoma"/>
                <a:cs typeface="Tahoma"/>
              </a:rPr>
              <a:t>Pod</a:t>
            </a:r>
            <a:r>
              <a:rPr lang="cs-CZ" sz="3200" spc="60" dirty="0" err="1">
                <a:latin typeface="Tahoma"/>
                <a:cs typeface="Tahoma"/>
              </a:rPr>
              <a:t>le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60" dirty="0" err="1">
                <a:latin typeface="Tahoma"/>
                <a:cs typeface="Tahoma"/>
              </a:rPr>
              <a:t>Nietzscheho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v</a:t>
            </a:r>
            <a:r>
              <a:rPr lang="cs-CZ" sz="3200" spc="25" dirty="0">
                <a:latin typeface="Tahoma"/>
                <a:cs typeface="Tahoma"/>
              </a:rPr>
              <a:t>e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v</a:t>
            </a:r>
            <a:r>
              <a:rPr lang="cs-CZ" sz="3200" spc="35" dirty="0">
                <a:latin typeface="Tahoma"/>
                <a:cs typeface="Tahoma"/>
              </a:rPr>
              <a:t>í</a:t>
            </a:r>
            <a:r>
              <a:rPr sz="3200" spc="35" dirty="0" err="1">
                <a:latin typeface="Tahoma"/>
                <a:cs typeface="Tahoma"/>
              </a:rPr>
              <a:t>ce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jazy</a:t>
            </a:r>
            <a:r>
              <a:rPr lang="cs-CZ" sz="3200" dirty="0">
                <a:latin typeface="Tahoma"/>
                <a:cs typeface="Tahoma"/>
              </a:rPr>
              <a:t>cích</a:t>
            </a:r>
            <a:r>
              <a:rPr sz="3200" dirty="0">
                <a:latin typeface="Tahoma"/>
                <a:cs typeface="Tahoma"/>
              </a:rPr>
              <a:t>:</a:t>
            </a:r>
          </a:p>
          <a:p>
            <a:pPr marL="698500" lvl="1" indent="-228600">
              <a:lnSpc>
                <a:spcPct val="100000"/>
              </a:lnSpc>
              <a:spcBef>
                <a:spcPts val="1020"/>
              </a:spcBef>
              <a:buSzPct val="75000"/>
              <a:buFont typeface="Calibri"/>
              <a:buChar char="–"/>
              <a:tabLst>
                <a:tab pos="698500" algn="l"/>
                <a:tab pos="4305300" algn="l"/>
              </a:tabLst>
            </a:pPr>
            <a:r>
              <a:rPr sz="3200" spc="40" dirty="0">
                <a:latin typeface="Tahoma"/>
                <a:cs typeface="Tahoma"/>
              </a:rPr>
              <a:t>Dobré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p</a:t>
            </a:r>
            <a:r>
              <a:rPr lang="cs-CZ" sz="3200" spc="25" dirty="0">
                <a:latin typeface="Tahoma"/>
                <a:cs typeface="Tahoma"/>
              </a:rPr>
              <a:t>ř</a:t>
            </a:r>
            <a:r>
              <a:rPr sz="3200" spc="25" dirty="0" err="1">
                <a:latin typeface="Tahoma"/>
                <a:cs typeface="Tahoma"/>
              </a:rPr>
              <a:t>edobraz</a:t>
            </a:r>
            <a:r>
              <a:rPr sz="3200" spc="25" dirty="0">
                <a:latin typeface="Tahoma"/>
                <a:cs typeface="Tahoma"/>
              </a:rPr>
              <a:t>	</a:t>
            </a:r>
            <a:r>
              <a:rPr sz="3200" spc="50" dirty="0">
                <a:latin typeface="Tahoma"/>
                <a:cs typeface="Tahoma"/>
              </a:rPr>
              <a:t>vznešeného,</a:t>
            </a:r>
            <a:r>
              <a:rPr sz="3200" spc="-185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uš</a:t>
            </a:r>
            <a:r>
              <a:rPr lang="cs-CZ" sz="3200" dirty="0" err="1">
                <a:latin typeface="Tahoma"/>
                <a:cs typeface="Tahoma"/>
              </a:rPr>
              <a:t>le</a:t>
            </a:r>
            <a:r>
              <a:rPr sz="3200" dirty="0" err="1">
                <a:latin typeface="Tahoma"/>
                <a:cs typeface="Tahoma"/>
              </a:rPr>
              <a:t>chtilého</a:t>
            </a:r>
            <a:endParaRPr sz="3200" dirty="0">
              <a:latin typeface="Tahoma"/>
              <a:cs typeface="Tahoma"/>
            </a:endParaRPr>
          </a:p>
          <a:p>
            <a:pPr marL="698500" marR="935355" lvl="1" indent="-228600">
              <a:lnSpc>
                <a:spcPts val="3460"/>
              </a:lnSpc>
              <a:spcBef>
                <a:spcPts val="1450"/>
              </a:spcBef>
              <a:buSzPct val="75000"/>
              <a:buFont typeface="Calibri"/>
              <a:buChar char="–"/>
              <a:tabLst>
                <a:tab pos="698500" algn="l"/>
              </a:tabLst>
            </a:pPr>
            <a:r>
              <a:rPr sz="3200" spc="65" dirty="0">
                <a:latin typeface="Tahoma"/>
                <a:cs typeface="Tahoma"/>
              </a:rPr>
              <a:t>Zlo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p</a:t>
            </a:r>
            <a:r>
              <a:rPr lang="cs-CZ" sz="3200" spc="25" dirty="0">
                <a:latin typeface="Tahoma"/>
                <a:cs typeface="Tahoma"/>
              </a:rPr>
              <a:t>ř</a:t>
            </a:r>
            <a:r>
              <a:rPr sz="3200" spc="25" dirty="0" err="1">
                <a:latin typeface="Tahoma"/>
                <a:cs typeface="Tahoma"/>
              </a:rPr>
              <a:t>edobraz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jednoduchého,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nízk</a:t>
            </a:r>
            <a:r>
              <a:rPr lang="cs-CZ" sz="3200" spc="45" dirty="0">
                <a:latin typeface="Tahoma"/>
                <a:cs typeface="Tahoma"/>
              </a:rPr>
              <a:t>é</a:t>
            </a:r>
            <a:r>
              <a:rPr sz="3200" spc="45" dirty="0">
                <a:latin typeface="Tahoma"/>
                <a:cs typeface="Tahoma"/>
              </a:rPr>
              <a:t>ho,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plebejského</a:t>
            </a:r>
            <a:endParaRPr sz="320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buFont typeface="Calibri"/>
              <a:buChar char="–"/>
            </a:pPr>
            <a:endParaRPr sz="36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224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40" dirty="0">
                <a:latin typeface="Tahoma"/>
                <a:cs typeface="Tahoma"/>
              </a:rPr>
              <a:t>Dobré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-100" dirty="0">
                <a:latin typeface="Tahoma"/>
                <a:cs typeface="Tahoma"/>
              </a:rPr>
              <a:t>-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135" dirty="0">
                <a:latin typeface="Tahoma"/>
                <a:cs typeface="Tahoma"/>
              </a:rPr>
              <a:t>s</a:t>
            </a:r>
            <a:r>
              <a:rPr lang="cs-CZ" sz="3200" spc="135" dirty="0">
                <a:latin typeface="Tahoma"/>
                <a:cs typeface="Tahoma"/>
              </a:rPr>
              <a:t>e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65" dirty="0" err="1">
                <a:latin typeface="Tahoma"/>
                <a:cs typeface="Tahoma"/>
              </a:rPr>
              <a:t>nev</a:t>
            </a:r>
            <a:r>
              <a:rPr lang="cs-CZ" sz="3200" spc="65" dirty="0">
                <a:latin typeface="Tahoma"/>
                <a:cs typeface="Tahoma"/>
              </a:rPr>
              <a:t>á</a:t>
            </a:r>
            <a:r>
              <a:rPr sz="3200" spc="65" dirty="0" err="1">
                <a:latin typeface="Tahoma"/>
                <a:cs typeface="Tahoma"/>
              </a:rPr>
              <a:t>že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na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75" dirty="0" err="1">
                <a:latin typeface="Tahoma"/>
                <a:cs typeface="Tahoma"/>
              </a:rPr>
              <a:t>nes</a:t>
            </a:r>
            <a:r>
              <a:rPr lang="cs-CZ" sz="3200" spc="75" dirty="0">
                <a:latin typeface="Tahoma"/>
                <a:cs typeface="Tahoma"/>
              </a:rPr>
              <a:t>o</a:t>
            </a:r>
            <a:r>
              <a:rPr sz="3200" spc="75" dirty="0" err="1">
                <a:latin typeface="Tahoma"/>
                <a:cs typeface="Tahoma"/>
              </a:rPr>
              <a:t>becké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155" dirty="0" err="1">
                <a:latin typeface="Tahoma"/>
                <a:cs typeface="Tahoma"/>
              </a:rPr>
              <a:t>Ne</a:t>
            </a:r>
            <a:r>
              <a:rPr sz="3200" spc="130" dirty="0" err="1">
                <a:latin typeface="Tahoma"/>
                <a:cs typeface="Tahoma"/>
              </a:rPr>
              <a:t>s</a:t>
            </a:r>
            <a:r>
              <a:rPr lang="cs-CZ" sz="3200" spc="80" dirty="0">
                <a:latin typeface="Tahoma"/>
                <a:cs typeface="Tahoma"/>
              </a:rPr>
              <a:t>o</a:t>
            </a:r>
            <a:r>
              <a:rPr sz="3200" spc="80" dirty="0" err="1">
                <a:latin typeface="Tahoma"/>
                <a:cs typeface="Tahoma"/>
              </a:rPr>
              <a:t>be</a:t>
            </a:r>
            <a:r>
              <a:rPr sz="3200" spc="55" dirty="0" err="1">
                <a:latin typeface="Tahoma"/>
                <a:cs typeface="Tahoma"/>
              </a:rPr>
              <a:t>c</a:t>
            </a:r>
            <a:r>
              <a:rPr sz="3200" spc="50" dirty="0" err="1">
                <a:latin typeface="Tahoma"/>
                <a:cs typeface="Tahoma"/>
              </a:rPr>
              <a:t>ké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570" dirty="0">
                <a:latin typeface="Tahoma"/>
                <a:cs typeface="Tahoma"/>
              </a:rPr>
              <a:t>≠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morál</a:t>
            </a:r>
            <a:r>
              <a:rPr sz="3200" spc="5" dirty="0" err="1">
                <a:latin typeface="Tahoma"/>
                <a:cs typeface="Tahoma"/>
              </a:rPr>
              <a:t>n</a:t>
            </a:r>
            <a:r>
              <a:rPr lang="cs-CZ" sz="3200" spc="95" dirty="0">
                <a:latin typeface="Tahoma"/>
                <a:cs typeface="Tahoma"/>
              </a:rPr>
              <a:t>í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1" y="569468"/>
            <a:ext cx="31356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 err="1"/>
              <a:t>Dv</a:t>
            </a:r>
            <a:r>
              <a:rPr lang="cs-CZ" spc="110" dirty="0"/>
              <a:t>ě</a:t>
            </a:r>
            <a:r>
              <a:rPr spc="-225" dirty="0"/>
              <a:t> </a:t>
            </a:r>
            <a:r>
              <a:rPr spc="5" dirty="0"/>
              <a:t>morálky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1744726"/>
            <a:ext cx="8937625" cy="56483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0" dirty="0">
                <a:latin typeface="Tahoma"/>
                <a:cs typeface="Tahoma"/>
              </a:rPr>
              <a:t>Morálka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55" dirty="0">
                <a:latin typeface="Tahoma"/>
                <a:cs typeface="Tahoma"/>
              </a:rPr>
              <a:t>slabých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(</a:t>
            </a:r>
            <a:r>
              <a:rPr sz="3200" spc="-50" dirty="0" err="1">
                <a:latin typeface="Tahoma"/>
                <a:cs typeface="Tahoma"/>
              </a:rPr>
              <a:t>otrok</a:t>
            </a:r>
            <a:r>
              <a:rPr lang="cs-CZ" sz="3200" spc="-50" dirty="0">
                <a:latin typeface="Tahoma"/>
                <a:cs typeface="Tahoma"/>
              </a:rPr>
              <a:t>ů</a:t>
            </a:r>
            <a:r>
              <a:rPr sz="3200" spc="-50" dirty="0">
                <a:latin typeface="Tahoma"/>
                <a:cs typeface="Tahoma"/>
              </a:rPr>
              <a:t>)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15" dirty="0">
                <a:latin typeface="Tahoma"/>
                <a:cs typeface="Tahoma"/>
              </a:rPr>
              <a:t>morálka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poslušnosti,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stáda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45" dirty="0">
                <a:latin typeface="Tahoma"/>
                <a:cs typeface="Tahoma"/>
              </a:rPr>
              <a:t>Morálka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silných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(</a:t>
            </a:r>
            <a:r>
              <a:rPr sz="3200" spc="-25" dirty="0" err="1">
                <a:latin typeface="Tahoma"/>
                <a:cs typeface="Tahoma"/>
              </a:rPr>
              <a:t>pán</a:t>
            </a:r>
            <a:r>
              <a:rPr lang="cs-CZ" sz="3200" spc="-25" dirty="0">
                <a:latin typeface="Tahoma"/>
                <a:cs typeface="Tahoma"/>
              </a:rPr>
              <a:t>ů</a:t>
            </a:r>
            <a:r>
              <a:rPr sz="3200" spc="-25" dirty="0">
                <a:latin typeface="Tahoma"/>
                <a:cs typeface="Tahoma"/>
              </a:rPr>
              <a:t>)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vznešenosti</a:t>
            </a:r>
            <a:endParaRPr sz="32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1025"/>
              </a:spcBef>
            </a:pPr>
            <a:r>
              <a:rPr sz="2400" dirty="0">
                <a:latin typeface="Calibri"/>
                <a:cs typeface="Calibri"/>
              </a:rPr>
              <a:t>–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3200" spc="10" dirty="0">
                <a:latin typeface="Tahoma"/>
                <a:cs typeface="Tahoma"/>
              </a:rPr>
              <a:t>ne-</a:t>
            </a:r>
            <a:r>
              <a:rPr sz="3200" spc="10" dirty="0" err="1">
                <a:latin typeface="Tahoma"/>
                <a:cs typeface="Tahoma"/>
              </a:rPr>
              <a:t>morálka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v</a:t>
            </a:r>
            <a:r>
              <a:rPr lang="cs-CZ" sz="3200" spc="25" dirty="0">
                <a:latin typeface="Tahoma"/>
                <a:cs typeface="Tahoma"/>
              </a:rPr>
              <a:t>e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5" dirty="0" err="1">
                <a:latin typeface="Tahoma"/>
                <a:cs typeface="Tahoma"/>
              </a:rPr>
              <a:t>vz</a:t>
            </a:r>
            <a:r>
              <a:rPr lang="cs-CZ" sz="3200" spc="-5" dirty="0">
                <a:latin typeface="Tahoma"/>
                <a:cs typeface="Tahoma"/>
              </a:rPr>
              <a:t>ta</a:t>
            </a:r>
            <a:r>
              <a:rPr sz="3200" spc="-5" dirty="0">
                <a:latin typeface="Tahoma"/>
                <a:cs typeface="Tahoma"/>
              </a:rPr>
              <a:t>hu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k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prv</a:t>
            </a:r>
            <a:r>
              <a:rPr lang="cs-CZ" sz="3200" spc="15" dirty="0">
                <a:latin typeface="Tahoma"/>
                <a:cs typeface="Tahoma"/>
              </a:rPr>
              <a:t>ní</a:t>
            </a:r>
            <a:r>
              <a:rPr sz="3200" spc="15" dirty="0">
                <a:latin typeface="Tahoma"/>
                <a:cs typeface="Tahoma"/>
              </a:rPr>
              <a:t>?</a:t>
            </a: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6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229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0" dirty="0" err="1">
                <a:latin typeface="Tahoma"/>
                <a:cs typeface="Tahoma"/>
              </a:rPr>
              <a:t>Morálka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-25" dirty="0" err="1">
                <a:latin typeface="Tahoma"/>
                <a:cs typeface="Tahoma"/>
              </a:rPr>
              <a:t>otrok</a:t>
            </a:r>
            <a:r>
              <a:rPr lang="cs-CZ" sz="3200" spc="-25" dirty="0">
                <a:latin typeface="Tahoma"/>
                <a:cs typeface="Tahoma"/>
              </a:rPr>
              <a:t>ů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35" dirty="0" err="1">
                <a:latin typeface="Tahoma"/>
                <a:cs typeface="Tahoma"/>
              </a:rPr>
              <a:t>výsledk</a:t>
            </a:r>
            <a:r>
              <a:rPr lang="cs-CZ" sz="3200" spc="35" dirty="0">
                <a:latin typeface="Tahoma"/>
                <a:cs typeface="Tahoma"/>
              </a:rPr>
              <a:t>e</a:t>
            </a:r>
            <a:r>
              <a:rPr sz="3200" spc="35" dirty="0">
                <a:latin typeface="Tahoma"/>
                <a:cs typeface="Tahoma"/>
              </a:rPr>
              <a:t>m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vzbury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otrok</a:t>
            </a:r>
            <a:r>
              <a:rPr lang="cs-CZ" sz="3200" spc="-20" dirty="0">
                <a:latin typeface="Tahoma"/>
                <a:cs typeface="Tahoma"/>
              </a:rPr>
              <a:t>ů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80" dirty="0" err="1">
                <a:latin typeface="Tahoma"/>
                <a:cs typeface="Tahoma"/>
              </a:rPr>
              <a:t>Pr</a:t>
            </a:r>
            <a:r>
              <a:rPr lang="cs-CZ" sz="3200" spc="80" dirty="0">
                <a:latin typeface="Tahoma"/>
                <a:cs typeface="Tahoma"/>
              </a:rPr>
              <a:t>o</a:t>
            </a:r>
            <a:r>
              <a:rPr sz="3200" spc="80" dirty="0" err="1">
                <a:latin typeface="Tahoma"/>
                <a:cs typeface="Tahoma"/>
              </a:rPr>
              <a:t>sa</a:t>
            </a:r>
            <a:r>
              <a:rPr lang="cs-CZ" sz="3200" spc="80" dirty="0">
                <a:latin typeface="Tahoma"/>
                <a:cs typeface="Tahoma"/>
              </a:rPr>
              <a:t>z</a:t>
            </a:r>
            <a:r>
              <a:rPr sz="3200" spc="80" dirty="0" err="1">
                <a:latin typeface="Tahoma"/>
                <a:cs typeface="Tahoma"/>
              </a:rPr>
              <a:t>en</a:t>
            </a:r>
            <a:r>
              <a:rPr lang="cs-CZ" sz="3200" spc="80" dirty="0">
                <a:latin typeface="Tahoma"/>
                <a:cs typeface="Tahoma"/>
              </a:rPr>
              <a:t>í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lang="cs-CZ" sz="3200" spc="-160" dirty="0">
                <a:latin typeface="Tahoma"/>
                <a:cs typeface="Tahoma"/>
              </a:rPr>
              <a:t>slabých hodnot jako </a:t>
            </a:r>
            <a:r>
              <a:rPr sz="3200" spc="55" dirty="0" err="1">
                <a:latin typeface="Tahoma"/>
                <a:cs typeface="Tahoma"/>
              </a:rPr>
              <a:t>obecných</a:t>
            </a:r>
            <a:r>
              <a:rPr sz="3200" spc="-160" dirty="0">
                <a:latin typeface="Tahoma"/>
                <a:cs typeface="Tahoma"/>
              </a:rPr>
              <a:t> 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3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105" dirty="0">
                <a:latin typeface="Tahoma"/>
                <a:cs typeface="Tahoma"/>
              </a:rPr>
              <a:t>Z</a:t>
            </a:r>
            <a:r>
              <a:rPr lang="cs-CZ" sz="3200" spc="105" dirty="0">
                <a:latin typeface="Tahoma"/>
                <a:cs typeface="Tahoma"/>
              </a:rPr>
              <a:t>e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25" dirty="0" err="1">
                <a:latin typeface="Tahoma"/>
                <a:cs typeface="Tahoma"/>
              </a:rPr>
              <a:t>židovsko</a:t>
            </a:r>
            <a:r>
              <a:rPr sz="3200" spc="25" dirty="0">
                <a:latin typeface="Tahoma"/>
                <a:cs typeface="Tahoma"/>
              </a:rPr>
              <a:t>-k</a:t>
            </a:r>
            <a:r>
              <a:rPr lang="cs-CZ" sz="3200" spc="25" dirty="0">
                <a:latin typeface="Tahoma"/>
                <a:cs typeface="Tahoma"/>
              </a:rPr>
              <a:t>ř</a:t>
            </a:r>
            <a:r>
              <a:rPr sz="3200" spc="25" dirty="0" err="1">
                <a:latin typeface="Tahoma"/>
                <a:cs typeface="Tahoma"/>
              </a:rPr>
              <a:t>esťanského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náboženstv</a:t>
            </a:r>
            <a:r>
              <a:rPr lang="cs-CZ" sz="3200" spc="45" dirty="0">
                <a:latin typeface="Tahoma"/>
                <a:cs typeface="Tahoma"/>
              </a:rPr>
              <a:t>í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" dirty="0">
                <a:latin typeface="Tahoma"/>
                <a:cs typeface="Tahoma"/>
              </a:rPr>
              <a:t>Hodnoty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v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rozpore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70" dirty="0">
                <a:latin typeface="Tahoma"/>
                <a:cs typeface="Tahoma"/>
              </a:rPr>
              <a:t>s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v</a:t>
            </a:r>
            <a:r>
              <a:rPr lang="cs-CZ" sz="3200" spc="-25" dirty="0" err="1">
                <a:latin typeface="Tahoma"/>
                <a:cs typeface="Tahoma"/>
              </a:rPr>
              <a:t>ůlí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k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moci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k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životu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8733" y="622300"/>
            <a:ext cx="646303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</a:pPr>
            <a:r>
              <a:rPr spc="60" dirty="0" err="1"/>
              <a:t>Morálka</a:t>
            </a:r>
            <a:r>
              <a:rPr spc="-185" dirty="0"/>
              <a:t> </a:t>
            </a:r>
            <a:r>
              <a:rPr spc="-35" dirty="0" err="1"/>
              <a:t>otrok</a:t>
            </a:r>
            <a:r>
              <a:rPr lang="cs-CZ" spc="-35" dirty="0"/>
              <a:t>ů</a:t>
            </a:r>
            <a:r>
              <a:rPr spc="-35" dirty="0"/>
              <a:t>/morálka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resentimentu</a:t>
            </a:r>
            <a:r>
              <a:rPr spc="-220" dirty="0"/>
              <a:t> </a:t>
            </a:r>
            <a:r>
              <a:rPr spc="10" dirty="0"/>
              <a:t>(ublíženosti)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3513" y="2832100"/>
            <a:ext cx="8713470" cy="5106526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pc="50" dirty="0"/>
              <a:t>K</a:t>
            </a:r>
            <a:r>
              <a:rPr lang="cs-CZ" spc="50" dirty="0"/>
              <a:t>ř</a:t>
            </a:r>
            <a:r>
              <a:rPr spc="50" dirty="0" err="1"/>
              <a:t>esťanské</a:t>
            </a:r>
            <a:r>
              <a:rPr spc="-165" dirty="0"/>
              <a:t> </a:t>
            </a:r>
            <a:r>
              <a:rPr spc="-10" dirty="0"/>
              <a:t>postuluje</a:t>
            </a:r>
            <a:r>
              <a:rPr spc="-155" dirty="0"/>
              <a:t> </a:t>
            </a:r>
            <a:r>
              <a:rPr spc="100" dirty="0"/>
              <a:t>a</a:t>
            </a:r>
            <a:r>
              <a:rPr spc="-114" dirty="0"/>
              <a:t> </a:t>
            </a:r>
            <a:r>
              <a:rPr spc="20" dirty="0" err="1"/>
              <a:t>axiologicky</a:t>
            </a:r>
            <a:r>
              <a:rPr spc="-155" dirty="0"/>
              <a:t> </a:t>
            </a:r>
            <a:r>
              <a:rPr spc="-10" dirty="0" err="1"/>
              <a:t>zd</a:t>
            </a:r>
            <a:r>
              <a:rPr lang="cs-CZ" spc="-10" dirty="0"/>
              <a:t>ů</a:t>
            </a:r>
            <a:r>
              <a:rPr spc="-10" dirty="0" err="1"/>
              <a:t>vodňuje</a:t>
            </a:r>
            <a:r>
              <a:rPr spc="-10" dirty="0"/>
              <a:t>:</a:t>
            </a:r>
          </a:p>
          <a:p>
            <a:pPr marL="698500" marR="630555" indent="-228600">
              <a:lnSpc>
                <a:spcPts val="3460"/>
              </a:lnSpc>
              <a:spcBef>
                <a:spcPts val="1840"/>
              </a:spcBef>
              <a:buSzPct val="45312"/>
              <a:buChar char="●"/>
              <a:tabLst>
                <a:tab pos="698500" algn="l"/>
              </a:tabLst>
            </a:pPr>
            <a:r>
              <a:rPr spc="-5" dirty="0">
                <a:latin typeface="Calibri"/>
                <a:cs typeface="Calibri"/>
              </a:rPr>
              <a:t>s</a:t>
            </a:r>
            <a:r>
              <a:rPr lang="cs-CZ" spc="-5" dirty="0">
                <a:latin typeface="Calibri"/>
                <a:cs typeface="Calibri"/>
              </a:rPr>
              <a:t>ou</a:t>
            </a:r>
            <a:r>
              <a:rPr spc="-5" dirty="0" err="1">
                <a:latin typeface="Calibri"/>
                <a:cs typeface="Calibri"/>
              </a:rPr>
              <a:t>cit</a:t>
            </a:r>
            <a:r>
              <a:rPr spc="-5" dirty="0">
                <a:latin typeface="Calibri"/>
                <a:cs typeface="Calibri"/>
              </a:rPr>
              <a:t>, </a:t>
            </a:r>
            <a:r>
              <a:rPr spc="-15" dirty="0" err="1">
                <a:latin typeface="Calibri"/>
                <a:cs typeface="Calibri"/>
              </a:rPr>
              <a:t>poníženos</a:t>
            </a:r>
            <a:r>
              <a:rPr lang="cs-CZ" spc="-15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,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pokoru,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trp</a:t>
            </a:r>
            <a:r>
              <a:rPr lang="cs-CZ" spc="-10" dirty="0">
                <a:latin typeface="Calibri"/>
                <a:cs typeface="Calibri"/>
              </a:rPr>
              <a:t>ě</a:t>
            </a:r>
            <a:r>
              <a:rPr spc="-10" dirty="0" err="1">
                <a:latin typeface="Calibri"/>
                <a:cs typeface="Calibri"/>
              </a:rPr>
              <a:t>livos</a:t>
            </a:r>
            <a:r>
              <a:rPr lang="cs-CZ" spc="-1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lásku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k </a:t>
            </a:r>
            <a:r>
              <a:rPr spc="-70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bl</a:t>
            </a:r>
            <a:r>
              <a:rPr lang="cs-CZ" spc="-5" dirty="0">
                <a:latin typeface="Calibri"/>
                <a:cs typeface="Calibri"/>
              </a:rPr>
              <a:t>i</a:t>
            </a:r>
            <a:r>
              <a:rPr spc="-5" dirty="0" err="1">
                <a:latin typeface="Calibri"/>
                <a:cs typeface="Calibri"/>
              </a:rPr>
              <a:t>žn</a:t>
            </a:r>
            <a:r>
              <a:rPr lang="cs-CZ" spc="-5" dirty="0">
                <a:latin typeface="Calibri"/>
                <a:cs typeface="Calibri"/>
              </a:rPr>
              <a:t>í</a:t>
            </a:r>
            <a:r>
              <a:rPr spc="-5" dirty="0">
                <a:latin typeface="Calibri"/>
                <a:cs typeface="Calibri"/>
              </a:rPr>
              <a:t>mu,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lang="cs-CZ" spc="-20" dirty="0">
                <a:latin typeface="Calibri"/>
                <a:cs typeface="Calibri"/>
              </a:rPr>
              <a:t>s</a:t>
            </a:r>
            <a:r>
              <a:rPr spc="-20" dirty="0" err="1">
                <a:latin typeface="Calibri"/>
                <a:cs typeface="Calibri"/>
              </a:rPr>
              <a:t>mysl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pr</a:t>
            </a:r>
            <a:r>
              <a:rPr lang="cs-CZ" spc="-20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utrpen</a:t>
            </a:r>
            <a:r>
              <a:rPr lang="cs-CZ" spc="-5" dirty="0">
                <a:latin typeface="Calibri"/>
                <a:cs typeface="Calibri"/>
              </a:rPr>
              <a:t>í</a:t>
            </a:r>
            <a:r>
              <a:rPr spc="-5" dirty="0">
                <a:latin typeface="Calibri"/>
                <a:cs typeface="Calibri"/>
              </a:rPr>
              <a:t>...</a:t>
            </a:r>
          </a:p>
          <a:p>
            <a:pPr marL="698500" indent="-228600">
              <a:lnSpc>
                <a:spcPct val="100000"/>
              </a:lnSpc>
              <a:spcBef>
                <a:spcPts val="65"/>
              </a:spcBef>
              <a:buSzPct val="45312"/>
              <a:buChar char="●"/>
              <a:tabLst>
                <a:tab pos="698500" algn="l"/>
              </a:tabLst>
            </a:pPr>
            <a:r>
              <a:rPr spc="-15" dirty="0">
                <a:latin typeface="Calibri"/>
                <a:cs typeface="Calibri"/>
              </a:rPr>
              <a:t>P</a:t>
            </a:r>
            <a:r>
              <a:rPr lang="cs-CZ" spc="-15" dirty="0">
                <a:latin typeface="Calibri"/>
                <a:cs typeface="Calibri"/>
              </a:rPr>
              <a:t>ř</a:t>
            </a:r>
            <a:r>
              <a:rPr spc="-15" dirty="0" err="1">
                <a:latin typeface="Calibri"/>
                <a:cs typeface="Calibri"/>
              </a:rPr>
              <a:t>evrac</a:t>
            </a:r>
            <a:r>
              <a:rPr lang="cs-CZ" spc="-15" dirty="0">
                <a:latin typeface="Calibri"/>
                <a:cs typeface="Calibri"/>
              </a:rPr>
              <a:t>í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znehodnocuje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hodnoty</a:t>
            </a:r>
          </a:p>
          <a:p>
            <a:pPr marL="698500" indent="-228600">
              <a:lnSpc>
                <a:spcPct val="100000"/>
              </a:lnSpc>
              <a:spcBef>
                <a:spcPts val="110"/>
              </a:spcBef>
              <a:buSzPct val="45312"/>
              <a:buChar char="●"/>
              <a:tabLst>
                <a:tab pos="698500" algn="l"/>
              </a:tabLst>
            </a:pPr>
            <a:r>
              <a:rPr spc="-25" dirty="0">
                <a:latin typeface="Calibri"/>
                <a:cs typeface="Calibri"/>
              </a:rPr>
              <a:t>Z</a:t>
            </a:r>
            <a:r>
              <a:rPr lang="cs-CZ" spc="-25"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slabosti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 bezmocnosti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– </a:t>
            </a:r>
            <a:r>
              <a:rPr spc="-5" dirty="0" err="1">
                <a:latin typeface="Calibri"/>
                <a:cs typeface="Calibri"/>
              </a:rPr>
              <a:t>cnos</a:t>
            </a:r>
            <a:r>
              <a:rPr lang="cs-CZ" spc="-5" dirty="0">
                <a:latin typeface="Calibri"/>
                <a:cs typeface="Calibri"/>
              </a:rPr>
              <a:t>t</a:t>
            </a:r>
            <a:endParaRPr spc="-5" dirty="0">
              <a:latin typeface="Calibri"/>
              <a:cs typeface="Calibri"/>
            </a:endParaRPr>
          </a:p>
          <a:p>
            <a:pPr marL="469900">
              <a:lnSpc>
                <a:spcPts val="3635"/>
              </a:lnSpc>
              <a:spcBef>
                <a:spcPts val="140"/>
              </a:spcBef>
            </a:pPr>
            <a:r>
              <a:rPr spc="5" dirty="0"/>
              <a:t>→</a:t>
            </a:r>
            <a:r>
              <a:rPr spc="-285" dirty="0"/>
              <a:t> </a:t>
            </a:r>
            <a:r>
              <a:rPr b="1" spc="-5" dirty="0">
                <a:latin typeface="Calibri"/>
                <a:cs typeface="Calibri"/>
              </a:rPr>
              <a:t>d</a:t>
            </a:r>
            <a:r>
              <a:rPr b="1" dirty="0">
                <a:latin typeface="Calibri"/>
                <a:cs typeface="Calibri"/>
              </a:rPr>
              <a:t>ob</a:t>
            </a:r>
            <a:r>
              <a:rPr b="1" spc="-40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o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lang="cs-CZ" b="1" spc="-45" dirty="0">
                <a:latin typeface="Calibri"/>
                <a:cs typeface="Calibri"/>
              </a:rPr>
              <a:t>z</a:t>
            </a:r>
            <a:r>
              <a:rPr dirty="0" err="1">
                <a:latin typeface="Calibri"/>
                <a:cs typeface="Calibri"/>
              </a:rPr>
              <a:t>t</a:t>
            </a:r>
            <a:r>
              <a:rPr spc="-75" dirty="0" err="1">
                <a:latin typeface="Calibri"/>
                <a:cs typeface="Calibri"/>
              </a:rPr>
              <a:t>r</a:t>
            </a:r>
            <a:r>
              <a:rPr spc="-25" dirty="0" err="1">
                <a:latin typeface="Calibri"/>
                <a:cs typeface="Calibri"/>
              </a:rPr>
              <a:t>a</a:t>
            </a:r>
            <a:r>
              <a:rPr dirty="0" err="1">
                <a:latin typeface="Calibri"/>
                <a:cs typeface="Calibri"/>
              </a:rPr>
              <a:t>t</a:t>
            </a:r>
            <a:r>
              <a:rPr spc="-15" dirty="0" err="1">
                <a:latin typeface="Calibri"/>
                <a:cs typeface="Calibri"/>
              </a:rPr>
              <a:t>i</a:t>
            </a:r>
            <a:r>
              <a:rPr dirty="0" err="1">
                <a:latin typeface="Calibri"/>
                <a:cs typeface="Calibri"/>
              </a:rPr>
              <a:t>lo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</a:t>
            </a:r>
            <a:r>
              <a:rPr lang="cs-CZ" spc="-5" dirty="0">
                <a:latin typeface="Calibri"/>
                <a:cs typeface="Calibri"/>
              </a:rPr>
              <a:t>ů</a:t>
            </a:r>
            <a:r>
              <a:rPr spc="-35" dirty="0" err="1">
                <a:latin typeface="Calibri"/>
                <a:cs typeface="Calibri"/>
              </a:rPr>
              <a:t>v</a:t>
            </a:r>
            <a:r>
              <a:rPr spc="-5" dirty="0" err="1">
                <a:latin typeface="Calibri"/>
                <a:cs typeface="Calibri"/>
              </a:rPr>
              <a:t>od</a:t>
            </a:r>
            <a:r>
              <a:rPr spc="-70" dirty="0" err="1">
                <a:latin typeface="Calibri"/>
                <a:cs typeface="Calibri"/>
              </a:rPr>
              <a:t>n</a:t>
            </a:r>
            <a:r>
              <a:rPr lang="cs-CZ" spc="-70" dirty="0">
                <a:latin typeface="Calibri"/>
                <a:cs typeface="Calibri"/>
              </a:rPr>
              <a:t>í</a:t>
            </a:r>
            <a:r>
              <a:rPr dirty="0">
                <a:latin typeface="Calibri"/>
                <a:cs typeface="Calibri"/>
              </a:rPr>
              <a:t> </a:t>
            </a:r>
            <a:r>
              <a:rPr spc="25" dirty="0">
                <a:latin typeface="Calibri"/>
                <a:cs typeface="Calibri"/>
              </a:rPr>
              <a:t>v</a:t>
            </a:r>
            <a:r>
              <a:rPr spc="-25" dirty="0">
                <a:latin typeface="Calibri"/>
                <a:cs typeface="Calibri"/>
              </a:rPr>
              <a:t>ý</a:t>
            </a:r>
            <a:r>
              <a:rPr spc="-5" dirty="0">
                <a:latin typeface="Calibri"/>
                <a:cs typeface="Calibri"/>
              </a:rPr>
              <a:t>z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am </a:t>
            </a:r>
            <a:r>
              <a:rPr spc="-5" dirty="0">
                <a:latin typeface="Calibri"/>
                <a:cs typeface="Calibri"/>
              </a:rPr>
              <a:t>(ce</a:t>
            </a:r>
            <a:r>
              <a:rPr spc="-45" dirty="0">
                <a:latin typeface="Calibri"/>
                <a:cs typeface="Calibri"/>
              </a:rPr>
              <a:t>st</a:t>
            </a:r>
            <a:r>
              <a:rPr dirty="0">
                <a:latin typeface="Calibri"/>
                <a:cs typeface="Calibri"/>
              </a:rPr>
              <a:t>a k</a:t>
            </a:r>
            <a:r>
              <a:rPr lang="cs-CZ" dirty="0">
                <a:latin typeface="Calibri"/>
                <a:cs typeface="Calibri"/>
              </a:rPr>
              <a:t>e</a:t>
            </a:r>
            <a:endParaRPr dirty="0">
              <a:latin typeface="Calibri"/>
              <a:cs typeface="Calibri"/>
            </a:endParaRPr>
          </a:p>
          <a:p>
            <a:pPr marL="469900">
              <a:lnSpc>
                <a:spcPts val="3635"/>
              </a:lnSpc>
            </a:pPr>
            <a:r>
              <a:rPr spc="-5" dirty="0" err="1">
                <a:latin typeface="Calibri"/>
                <a:cs typeface="Calibri"/>
              </a:rPr>
              <a:t>sp</a:t>
            </a:r>
            <a:r>
              <a:rPr lang="cs-CZ" spc="-5" dirty="0" err="1">
                <a:latin typeface="Calibri"/>
                <a:cs typeface="Calibri"/>
              </a:rPr>
              <a:t>áse</a:t>
            </a:r>
            <a:r>
              <a:rPr spc="-5" dirty="0">
                <a:latin typeface="Calibri"/>
                <a:cs typeface="Calibri"/>
              </a:rPr>
              <a:t>)</a:t>
            </a:r>
          </a:p>
          <a:p>
            <a:pPr marL="469900">
              <a:lnSpc>
                <a:spcPts val="3740"/>
              </a:lnSpc>
              <a:spcBef>
                <a:spcPts val="145"/>
              </a:spcBef>
            </a:pPr>
            <a:r>
              <a:rPr dirty="0"/>
              <a:t>→</a:t>
            </a:r>
            <a:r>
              <a:rPr spc="-114" dirty="0"/>
              <a:t> </a:t>
            </a:r>
            <a:r>
              <a:rPr spc="-5" dirty="0" err="1"/>
              <a:t>v</a:t>
            </a:r>
            <a:r>
              <a:rPr spc="-5" dirty="0" err="1">
                <a:latin typeface="Calibri"/>
                <a:cs typeface="Calibri"/>
              </a:rPr>
              <a:t>znešenos</a:t>
            </a:r>
            <a:r>
              <a:rPr lang="cs-CZ" spc="-5" dirty="0">
                <a:latin typeface="Calibri"/>
                <a:cs typeface="Calibri"/>
              </a:rPr>
              <a:t>t</a:t>
            </a:r>
            <a:r>
              <a:rPr spc="-5" dirty="0">
                <a:latin typeface="Calibri"/>
                <a:cs typeface="Calibri"/>
              </a:rPr>
              <a:t>, s</a:t>
            </a:r>
            <a:r>
              <a:rPr lang="cs-CZ" spc="-5" dirty="0">
                <a:latin typeface="Calibri"/>
                <a:cs typeface="Calibri"/>
              </a:rPr>
              <a:t>í</a:t>
            </a:r>
            <a:r>
              <a:rPr spc="-5" dirty="0">
                <a:latin typeface="Calibri"/>
                <a:cs typeface="Calibri"/>
              </a:rPr>
              <a:t>la,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lang="cs-CZ" spc="-10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lang="cs-CZ" spc="-10" dirty="0">
                <a:latin typeface="Calibri"/>
                <a:cs typeface="Calibri"/>
              </a:rPr>
              <a:t>ě</a:t>
            </a:r>
            <a:r>
              <a:rPr spc="-10" dirty="0" err="1">
                <a:latin typeface="Calibri"/>
                <a:cs typeface="Calibri"/>
              </a:rPr>
              <a:t>stačnos</a:t>
            </a:r>
            <a:r>
              <a:rPr lang="cs-CZ" spc="-10" dirty="0">
                <a:latin typeface="Calibri"/>
                <a:cs typeface="Calibri"/>
              </a:rPr>
              <a:t>t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vním</a:t>
            </a:r>
            <a:r>
              <a:rPr lang="cs-CZ" spc="-5" dirty="0">
                <a:latin typeface="Calibri"/>
                <a:cs typeface="Calibri"/>
              </a:rPr>
              <a:t>á</a:t>
            </a:r>
            <a:r>
              <a:rPr spc="-5" dirty="0">
                <a:latin typeface="Calibri"/>
                <a:cs typeface="Calibri"/>
              </a:rPr>
              <a:t>n</a:t>
            </a:r>
            <a:r>
              <a:rPr lang="cs-CZ" spc="-5" dirty="0">
                <a:latin typeface="Calibri"/>
                <a:cs typeface="Calibri"/>
              </a:rPr>
              <a:t>o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lang="cs-CZ" spc="10" dirty="0">
                <a:latin typeface="Calibri"/>
                <a:cs typeface="Calibri"/>
              </a:rPr>
              <a:t>j</a:t>
            </a:r>
            <a:r>
              <a:rPr spc="-35" dirty="0" err="1">
                <a:latin typeface="Calibri"/>
                <a:cs typeface="Calibri"/>
              </a:rPr>
              <a:t>ako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zlo</a:t>
            </a:r>
          </a:p>
          <a:p>
            <a:pPr marL="1384300">
              <a:lnSpc>
                <a:spcPts val="3020"/>
              </a:lnSpc>
            </a:pPr>
            <a:r>
              <a:rPr sz="1950" dirty="0">
                <a:latin typeface="Calibri"/>
                <a:cs typeface="Calibri"/>
              </a:rPr>
              <a:t>–</a:t>
            </a:r>
            <a:r>
              <a:rPr sz="1950" spc="375" dirty="0">
                <a:latin typeface="Calibri"/>
                <a:cs typeface="Calibri"/>
              </a:rPr>
              <a:t> </a:t>
            </a:r>
            <a:r>
              <a:rPr sz="2600" spc="5" dirty="0" err="1"/>
              <a:t>neš</a:t>
            </a:r>
            <a:r>
              <a:rPr lang="cs-CZ" sz="2600" spc="5" dirty="0"/>
              <a:t>tě</a:t>
            </a:r>
            <a:r>
              <a:rPr sz="2600" spc="5" dirty="0" err="1"/>
              <a:t>st</a:t>
            </a:r>
            <a:r>
              <a:rPr lang="cs-CZ" sz="2600" spc="5" dirty="0"/>
              <a:t>í</a:t>
            </a:r>
            <a:r>
              <a:rPr sz="2600" spc="5" dirty="0"/>
              <a:t>,</a:t>
            </a:r>
            <a:r>
              <a:rPr sz="2600" spc="-120" dirty="0"/>
              <a:t> </a:t>
            </a:r>
            <a:r>
              <a:rPr sz="2600" spc="-10" dirty="0"/>
              <a:t>pr</a:t>
            </a:r>
            <a:r>
              <a:rPr lang="cs-CZ" sz="2600" spc="-10" dirty="0"/>
              <a:t>o</a:t>
            </a:r>
            <a:r>
              <a:rPr sz="2600" spc="-10" dirty="0"/>
              <a:t>kl</a:t>
            </a:r>
            <a:r>
              <a:rPr lang="cs-CZ" sz="2600" spc="-10" dirty="0"/>
              <a:t>e</a:t>
            </a:r>
            <a:r>
              <a:rPr sz="2600" spc="-10" dirty="0"/>
              <a:t>t</a:t>
            </a:r>
            <a:r>
              <a:rPr lang="cs-CZ" sz="2600" spc="-10" dirty="0"/>
              <a:t>í</a:t>
            </a:r>
            <a:r>
              <a:rPr sz="2600" spc="-10" dirty="0"/>
              <a:t>,</a:t>
            </a:r>
            <a:r>
              <a:rPr sz="2600" spc="-105" dirty="0"/>
              <a:t> </a:t>
            </a:r>
            <a:r>
              <a:rPr sz="2600" spc="55" dirty="0"/>
              <a:t>cesta</a:t>
            </a:r>
            <a:r>
              <a:rPr sz="2600" spc="-114" dirty="0"/>
              <a:t> </a:t>
            </a:r>
            <a:r>
              <a:rPr sz="2600" spc="5" dirty="0"/>
              <a:t>k</a:t>
            </a:r>
            <a:r>
              <a:rPr sz="2600" spc="-90" dirty="0"/>
              <a:t> </a:t>
            </a:r>
            <a:r>
              <a:rPr sz="2600" spc="35" dirty="0"/>
              <a:t>v</a:t>
            </a:r>
            <a:r>
              <a:rPr lang="cs-CZ" sz="2600" spc="35" dirty="0"/>
              <a:t>ě</a:t>
            </a:r>
            <a:r>
              <a:rPr sz="2600" spc="35" dirty="0" err="1"/>
              <a:t>čnému</a:t>
            </a:r>
            <a:r>
              <a:rPr sz="2600" spc="-120" dirty="0"/>
              <a:t> </a:t>
            </a:r>
            <a:r>
              <a:rPr sz="2600" dirty="0" err="1"/>
              <a:t>zatra</a:t>
            </a:r>
            <a:r>
              <a:rPr lang="cs-CZ" sz="2600" dirty="0"/>
              <a:t>c</a:t>
            </a:r>
            <a:r>
              <a:rPr sz="2600" dirty="0" err="1"/>
              <a:t>en</a:t>
            </a:r>
            <a:r>
              <a:rPr lang="cs-CZ" sz="2600" dirty="0"/>
              <a:t>í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3421" y="569468"/>
            <a:ext cx="30721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Jud</a:t>
            </a:r>
            <a:r>
              <a:rPr spc="135" dirty="0"/>
              <a:t>ea</a:t>
            </a:r>
            <a:r>
              <a:rPr spc="-160" dirty="0"/>
              <a:t> </a:t>
            </a:r>
            <a:r>
              <a:rPr spc="-220" dirty="0"/>
              <a:t>›</a:t>
            </a:r>
            <a:r>
              <a:rPr spc="-155" dirty="0"/>
              <a:t> </a:t>
            </a:r>
            <a:r>
              <a:rPr lang="cs-CZ" spc="204" dirty="0"/>
              <a:t>Ř</a:t>
            </a:r>
            <a:r>
              <a:rPr spc="204" dirty="0" err="1"/>
              <a:t>ím</a:t>
            </a:r>
            <a:endParaRPr spc="204" dirty="0"/>
          </a:p>
        </p:txBody>
      </p:sp>
      <p:sp>
        <p:nvSpPr>
          <p:cNvPr id="3" name="object 3"/>
          <p:cNvSpPr txBox="1"/>
          <p:nvPr/>
        </p:nvSpPr>
        <p:spPr>
          <a:xfrm>
            <a:off x="491439" y="1567027"/>
            <a:ext cx="8640445" cy="566102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00"/>
              </a:spcBef>
              <a:buFont typeface="Arial MT"/>
              <a:buChar char="•"/>
              <a:tabLst>
                <a:tab pos="469265" algn="l"/>
                <a:tab pos="469900" algn="l"/>
                <a:tab pos="4883785" algn="l"/>
              </a:tabLst>
            </a:pPr>
            <a:r>
              <a:rPr sz="3200" spc="25" dirty="0" err="1">
                <a:latin typeface="Tahoma"/>
                <a:cs typeface="Tahoma"/>
              </a:rPr>
              <a:t>slabos</a:t>
            </a:r>
            <a:r>
              <a:rPr lang="cs-CZ" sz="3200" spc="25" dirty="0">
                <a:latin typeface="Tahoma"/>
                <a:cs typeface="Tahoma"/>
              </a:rPr>
              <a:t>t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p</a:t>
            </a:r>
            <a:r>
              <a:rPr lang="cs-CZ" sz="3200" spc="-10" dirty="0">
                <a:latin typeface="Tahoma"/>
                <a:cs typeface="Tahoma"/>
              </a:rPr>
              <a:t>ř</a:t>
            </a:r>
            <a:r>
              <a:rPr sz="3200" spc="-10" dirty="0" err="1">
                <a:latin typeface="Tahoma"/>
                <a:cs typeface="Tahoma"/>
              </a:rPr>
              <a:t>ekr</a:t>
            </a:r>
            <a:r>
              <a:rPr lang="cs-CZ" sz="3200" spc="-10" dirty="0" err="1">
                <a:latin typeface="Tahoma"/>
                <a:cs typeface="Tahoma"/>
              </a:rPr>
              <a:t>ouc</a:t>
            </a:r>
            <a:r>
              <a:rPr sz="3200" spc="-10" dirty="0" err="1">
                <a:latin typeface="Tahoma"/>
                <a:cs typeface="Tahoma"/>
              </a:rPr>
              <a:t>en</a:t>
            </a:r>
            <a:r>
              <a:rPr lang="cs-CZ" sz="3200" spc="-10" dirty="0">
                <a:latin typeface="Tahoma"/>
                <a:cs typeface="Tahoma"/>
              </a:rPr>
              <a:t>a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na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00" dirty="0">
                <a:latin typeface="Tahoma"/>
                <a:cs typeface="Tahoma"/>
              </a:rPr>
              <a:t>-	</a:t>
            </a:r>
            <a:r>
              <a:rPr sz="3200" spc="40" dirty="0">
                <a:latin typeface="Tahoma"/>
                <a:cs typeface="Tahoma"/>
              </a:rPr>
              <a:t>zásluhu,</a:t>
            </a:r>
            <a:endParaRPr sz="3200" dirty="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405"/>
              </a:spcBef>
              <a:buFont typeface="Arial MT"/>
              <a:buChar char="•"/>
              <a:tabLst>
                <a:tab pos="469265" algn="l"/>
                <a:tab pos="469900" algn="l"/>
                <a:tab pos="3486150" algn="l"/>
              </a:tabLst>
            </a:pPr>
            <a:r>
              <a:rPr sz="3200" spc="30" dirty="0" err="1">
                <a:latin typeface="Tahoma"/>
                <a:cs typeface="Tahoma"/>
              </a:rPr>
              <a:t>bezmocnos</a:t>
            </a:r>
            <a:r>
              <a:rPr lang="cs-CZ" sz="3200" spc="30" dirty="0">
                <a:latin typeface="Tahoma"/>
                <a:cs typeface="Tahoma"/>
              </a:rPr>
              <a:t>t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na	</a:t>
            </a:r>
            <a:r>
              <a:rPr sz="3200" spc="-100" dirty="0">
                <a:latin typeface="Tahoma"/>
                <a:cs typeface="Tahoma"/>
              </a:rPr>
              <a:t>-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-35" dirty="0" err="1">
                <a:latin typeface="Tahoma"/>
                <a:cs typeface="Tahoma"/>
              </a:rPr>
              <a:t>dobrotivos</a:t>
            </a:r>
            <a:r>
              <a:rPr lang="cs-CZ" sz="3200" spc="-35" dirty="0">
                <a:latin typeface="Tahoma"/>
                <a:cs typeface="Tahoma"/>
              </a:rPr>
              <a:t>t</a:t>
            </a:r>
            <a:r>
              <a:rPr sz="3200" spc="-35" dirty="0">
                <a:latin typeface="Tahoma"/>
                <a:cs typeface="Tahoma"/>
              </a:rPr>
              <a:t>,</a:t>
            </a:r>
            <a:endParaRPr sz="3200" dirty="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405"/>
              </a:spcBef>
              <a:buFont typeface="Arial MT"/>
              <a:buChar char="•"/>
              <a:tabLst>
                <a:tab pos="469265" algn="l"/>
                <a:tab pos="469900" algn="l"/>
                <a:tab pos="4703445" algn="l"/>
              </a:tabLst>
            </a:pPr>
            <a:r>
              <a:rPr sz="3200" spc="30" dirty="0" err="1">
                <a:latin typeface="Tahoma"/>
                <a:cs typeface="Tahoma"/>
              </a:rPr>
              <a:t>ustrách</a:t>
            </a:r>
            <a:r>
              <a:rPr lang="cs-CZ" sz="3200" spc="30" dirty="0">
                <a:latin typeface="Tahoma"/>
                <a:cs typeface="Tahoma"/>
              </a:rPr>
              <a:t>á</a:t>
            </a:r>
            <a:r>
              <a:rPr sz="3200" spc="30" dirty="0">
                <a:latin typeface="Tahoma"/>
                <a:cs typeface="Tahoma"/>
              </a:rPr>
              <a:t>n</a:t>
            </a:r>
            <a:r>
              <a:rPr lang="cs-CZ" sz="3200" spc="30" dirty="0">
                <a:latin typeface="Tahoma"/>
                <a:cs typeface="Tahoma"/>
              </a:rPr>
              <a:t>a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nízkos</a:t>
            </a:r>
            <a:r>
              <a:rPr lang="cs-CZ" sz="3200" spc="30" dirty="0">
                <a:latin typeface="Tahoma"/>
                <a:cs typeface="Tahoma"/>
              </a:rPr>
              <a:t>t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na	</a:t>
            </a:r>
            <a:r>
              <a:rPr sz="3200" spc="-95" dirty="0">
                <a:latin typeface="Tahoma"/>
                <a:cs typeface="Tahoma"/>
              </a:rPr>
              <a:t>-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-15" dirty="0">
                <a:latin typeface="Tahoma"/>
                <a:cs typeface="Tahoma"/>
              </a:rPr>
              <a:t>pokoru,</a:t>
            </a:r>
            <a:endParaRPr sz="3200" dirty="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469265" algn="l"/>
                <a:tab pos="469900" algn="l"/>
                <a:tab pos="3034665" algn="l"/>
              </a:tabLst>
            </a:pPr>
            <a:r>
              <a:rPr sz="3200" spc="30" dirty="0" err="1">
                <a:latin typeface="Tahoma"/>
                <a:cs typeface="Tahoma"/>
              </a:rPr>
              <a:t>zbab</a:t>
            </a:r>
            <a:r>
              <a:rPr lang="cs-CZ" sz="3200" spc="30" dirty="0">
                <a:latin typeface="Tahoma"/>
                <a:cs typeface="Tahoma"/>
              </a:rPr>
              <a:t>ě</a:t>
            </a:r>
            <a:r>
              <a:rPr sz="3200" spc="30" dirty="0">
                <a:latin typeface="Tahoma"/>
                <a:cs typeface="Tahoma"/>
              </a:rPr>
              <a:t>los</a:t>
            </a:r>
            <a:r>
              <a:rPr lang="cs-CZ" sz="3200" spc="30" dirty="0">
                <a:latin typeface="Tahoma"/>
                <a:cs typeface="Tahoma"/>
              </a:rPr>
              <a:t>t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na	</a:t>
            </a:r>
            <a:r>
              <a:rPr sz="3200" spc="-100" dirty="0">
                <a:latin typeface="Tahoma"/>
                <a:cs typeface="Tahoma"/>
              </a:rPr>
              <a:t>-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10" dirty="0" err="1">
                <a:latin typeface="Tahoma"/>
                <a:cs typeface="Tahoma"/>
              </a:rPr>
              <a:t>trp</a:t>
            </a:r>
            <a:r>
              <a:rPr lang="cs-CZ" sz="3200" spc="-10" dirty="0">
                <a:latin typeface="Tahoma"/>
                <a:cs typeface="Tahoma"/>
              </a:rPr>
              <a:t>ě</a:t>
            </a:r>
            <a:r>
              <a:rPr sz="3200" spc="-10" dirty="0" err="1">
                <a:latin typeface="Tahoma"/>
                <a:cs typeface="Tahoma"/>
              </a:rPr>
              <a:t>livos</a:t>
            </a:r>
            <a:r>
              <a:rPr lang="cs-CZ" sz="3200" spc="-10" dirty="0">
                <a:latin typeface="Tahoma"/>
                <a:cs typeface="Tahoma"/>
              </a:rPr>
              <a:t>t</a:t>
            </a:r>
            <a:endParaRPr sz="3200" dirty="0">
              <a:latin typeface="Tahoma"/>
              <a:cs typeface="Tahoma"/>
            </a:endParaRPr>
          </a:p>
          <a:p>
            <a:pPr marL="469900" marR="5080" indent="-457200">
              <a:lnSpc>
                <a:spcPct val="100000"/>
              </a:lnSpc>
              <a:spcBef>
                <a:spcPts val="1405"/>
              </a:spcBef>
              <a:buFont typeface="Arial MT"/>
              <a:buChar char="•"/>
              <a:tabLst>
                <a:tab pos="469265" algn="l"/>
                <a:tab pos="469900" algn="l"/>
                <a:tab pos="5019040" algn="l"/>
              </a:tabLst>
            </a:pPr>
            <a:r>
              <a:rPr sz="3200" spc="25" dirty="0" err="1">
                <a:latin typeface="Tahoma"/>
                <a:cs typeface="Tahoma"/>
              </a:rPr>
              <a:t>neschopnos</a:t>
            </a:r>
            <a:r>
              <a:rPr lang="cs-CZ" sz="3200" spc="25" dirty="0">
                <a:latin typeface="Tahoma"/>
                <a:cs typeface="Tahoma"/>
              </a:rPr>
              <a:t>t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pomsty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na	</a:t>
            </a:r>
            <a:r>
              <a:rPr sz="3200" spc="-95" dirty="0">
                <a:latin typeface="Tahoma"/>
                <a:cs typeface="Tahoma"/>
              </a:rPr>
              <a:t>-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ochotu</a:t>
            </a:r>
            <a:r>
              <a:rPr sz="3200" spc="-185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odp</a:t>
            </a:r>
            <a:r>
              <a:rPr lang="cs-CZ" sz="3200" spc="5" dirty="0">
                <a:latin typeface="Tahoma"/>
                <a:cs typeface="Tahoma"/>
              </a:rPr>
              <a:t>ou</a:t>
            </a:r>
            <a:r>
              <a:rPr sz="3200" spc="5" dirty="0">
                <a:latin typeface="Tahoma"/>
                <a:cs typeface="Tahoma"/>
              </a:rPr>
              <a:t>š</a:t>
            </a:r>
            <a:r>
              <a:rPr lang="cs-CZ" sz="3200" spc="5" dirty="0">
                <a:latin typeface="Tahoma"/>
                <a:cs typeface="Tahoma"/>
              </a:rPr>
              <a:t>tě</a:t>
            </a:r>
            <a:r>
              <a:rPr sz="3200" spc="5" dirty="0">
                <a:latin typeface="Tahoma"/>
                <a:cs typeface="Tahoma"/>
              </a:rPr>
              <a:t>n</a:t>
            </a:r>
            <a:r>
              <a:rPr lang="cs-CZ" sz="3200" spc="5" dirty="0">
                <a:latin typeface="Tahoma"/>
                <a:cs typeface="Tahoma"/>
              </a:rPr>
              <a:t>í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(</a:t>
            </a:r>
            <a:r>
              <a:rPr sz="3200" spc="50" dirty="0" err="1">
                <a:latin typeface="Tahoma"/>
                <a:cs typeface="Tahoma"/>
              </a:rPr>
              <a:t>Geneal</a:t>
            </a:r>
            <a:r>
              <a:rPr lang="cs-CZ" sz="3200" spc="50" dirty="0">
                <a:latin typeface="Tahoma"/>
                <a:cs typeface="Tahoma"/>
              </a:rPr>
              <a:t>o</a:t>
            </a:r>
            <a:r>
              <a:rPr sz="3200" spc="50" dirty="0" err="1">
                <a:latin typeface="Tahoma"/>
                <a:cs typeface="Tahoma"/>
              </a:rPr>
              <a:t>gi</a:t>
            </a:r>
            <a:r>
              <a:rPr lang="cs-CZ" sz="3200" spc="50" dirty="0">
                <a:latin typeface="Tahoma"/>
                <a:cs typeface="Tahoma"/>
              </a:rPr>
              <a:t>e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-15" dirty="0">
                <a:latin typeface="Tahoma"/>
                <a:cs typeface="Tahoma"/>
              </a:rPr>
              <a:t>morálky)</a:t>
            </a: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600" dirty="0">
              <a:latin typeface="Tahoma"/>
              <a:cs typeface="Tahoma"/>
            </a:endParaRPr>
          </a:p>
          <a:p>
            <a:pPr marL="12700" marR="300355">
              <a:lnSpc>
                <a:spcPct val="100000"/>
              </a:lnSpc>
              <a:spcBef>
                <a:spcPts val="22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25" dirty="0">
                <a:latin typeface="Tahoma"/>
                <a:cs typeface="Tahoma"/>
              </a:rPr>
              <a:t>D</a:t>
            </a:r>
            <a:r>
              <a:rPr lang="cs-CZ" sz="3200" spc="25" dirty="0">
                <a:latin typeface="Tahoma"/>
                <a:cs typeface="Tahoma"/>
              </a:rPr>
              <a:t>ů</a:t>
            </a:r>
            <a:r>
              <a:rPr sz="3200" spc="25" dirty="0">
                <a:latin typeface="Tahoma"/>
                <a:cs typeface="Tahoma"/>
              </a:rPr>
              <a:t>sled</a:t>
            </a:r>
            <a:r>
              <a:rPr lang="cs-CZ" sz="3200" spc="25" dirty="0">
                <a:latin typeface="Tahoma"/>
                <a:cs typeface="Tahoma"/>
              </a:rPr>
              <a:t>e</a:t>
            </a:r>
            <a:r>
              <a:rPr sz="3200" spc="25" dirty="0">
                <a:latin typeface="Tahoma"/>
                <a:cs typeface="Tahoma"/>
              </a:rPr>
              <a:t>k: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p</a:t>
            </a:r>
            <a:r>
              <a:rPr lang="cs-CZ" sz="3200" spc="5" dirty="0">
                <a:latin typeface="Tahoma"/>
                <a:cs typeface="Tahoma"/>
              </a:rPr>
              <a:t>ř</a:t>
            </a:r>
            <a:r>
              <a:rPr sz="3200" spc="5" dirty="0" err="1">
                <a:latin typeface="Tahoma"/>
                <a:cs typeface="Tahoma"/>
              </a:rPr>
              <a:t>evrá</a:t>
            </a:r>
            <a:r>
              <a:rPr lang="cs-CZ" sz="3200" spc="5" dirty="0">
                <a:latin typeface="Tahoma"/>
                <a:cs typeface="Tahoma"/>
              </a:rPr>
              <a:t>c</a:t>
            </a:r>
            <a:r>
              <a:rPr sz="3200" spc="5" dirty="0" err="1">
                <a:latin typeface="Tahoma"/>
                <a:cs typeface="Tahoma"/>
              </a:rPr>
              <a:t>ení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hodn</a:t>
            </a:r>
            <a:r>
              <a:rPr lang="cs-CZ" sz="3200" spc="-20" dirty="0">
                <a:latin typeface="Tahoma"/>
                <a:cs typeface="Tahoma"/>
              </a:rPr>
              <a:t>o</a:t>
            </a:r>
            <a:r>
              <a:rPr sz="3200" spc="-20" dirty="0">
                <a:latin typeface="Tahoma"/>
                <a:cs typeface="Tahoma"/>
              </a:rPr>
              <a:t>t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b="1" dirty="0" err="1">
                <a:latin typeface="Arial"/>
                <a:cs typeface="Arial"/>
              </a:rPr>
              <a:t>bezmocní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lang="cs-CZ" sz="3200" b="1" spc="-60" dirty="0">
                <a:latin typeface="Arial"/>
                <a:cs typeface="Arial"/>
              </a:rPr>
              <a:t>j</a:t>
            </a:r>
            <a:r>
              <a:rPr sz="3200" b="1" spc="-5" dirty="0" err="1">
                <a:latin typeface="Arial"/>
                <a:cs typeface="Arial"/>
              </a:rPr>
              <a:t>si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869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pod</a:t>
            </a:r>
            <a:r>
              <a:rPr lang="cs-CZ" sz="3200" b="1" dirty="0">
                <a:latin typeface="Arial"/>
                <a:cs typeface="Arial"/>
              </a:rPr>
              <a:t>řídili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 err="1">
                <a:latin typeface="Arial"/>
                <a:cs typeface="Arial"/>
              </a:rPr>
              <a:t>siln</a:t>
            </a:r>
            <a:r>
              <a:rPr lang="cs-CZ" sz="3200" b="1" spc="-5" dirty="0" err="1">
                <a:latin typeface="Arial"/>
                <a:cs typeface="Arial"/>
              </a:rPr>
              <a:t>ých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942" y="569468"/>
            <a:ext cx="61817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Romány</a:t>
            </a:r>
            <a:r>
              <a:rPr spc="-200" dirty="0"/>
              <a:t> </a:t>
            </a:r>
            <a:r>
              <a:rPr spc="60" dirty="0"/>
              <a:t>o</a:t>
            </a:r>
            <a:r>
              <a:rPr spc="-200" dirty="0"/>
              <a:t> </a:t>
            </a:r>
            <a:r>
              <a:rPr dirty="0"/>
              <a:t>voluntarist</a:t>
            </a:r>
            <a:r>
              <a:rPr lang="cs-CZ" dirty="0"/>
              <a:t>ech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1439" y="1744726"/>
            <a:ext cx="8964295" cy="3131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130" dirty="0">
                <a:latin typeface="Tahoma"/>
                <a:cs typeface="Tahoma"/>
              </a:rPr>
              <a:t>YALOM,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-85" dirty="0">
                <a:latin typeface="Tahoma"/>
                <a:cs typeface="Tahoma"/>
              </a:rPr>
              <a:t>Irvin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D.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114" dirty="0">
                <a:latin typeface="Tahoma"/>
                <a:cs typeface="Tahoma"/>
              </a:rPr>
              <a:t>Když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70" dirty="0">
                <a:latin typeface="Tahoma"/>
                <a:cs typeface="Tahoma"/>
              </a:rPr>
              <a:t>Nietzsche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plakal</a:t>
            </a:r>
            <a:r>
              <a:rPr sz="3200" spc="-35" dirty="0" err="1">
                <a:latin typeface="Tahoma"/>
                <a:cs typeface="Tahoma"/>
              </a:rPr>
              <a:t>:román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o </a:t>
            </a:r>
            <a:r>
              <a:rPr sz="3200" spc="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romantické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posedlosti,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osudu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lidské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vůli.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Vyd.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30" dirty="0">
                <a:latin typeface="Tahoma"/>
                <a:cs typeface="Tahoma"/>
              </a:rPr>
              <a:t>2.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Praha: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Portál,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2003.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302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s.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114" dirty="0">
                <a:latin typeface="Tahoma"/>
                <a:cs typeface="Tahoma"/>
              </a:rPr>
              <a:t>ISBN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80-7178-769-8</a:t>
            </a:r>
            <a:endParaRPr sz="3200" dirty="0">
              <a:latin typeface="Tahoma"/>
              <a:cs typeface="Tahoma"/>
            </a:endParaRPr>
          </a:p>
          <a:p>
            <a:pPr marL="12700" marR="52069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130" dirty="0">
                <a:latin typeface="Tahoma"/>
                <a:cs typeface="Tahoma"/>
              </a:rPr>
              <a:t>YALOM, </a:t>
            </a:r>
            <a:r>
              <a:rPr sz="3200" spc="-85" dirty="0">
                <a:latin typeface="Tahoma"/>
                <a:cs typeface="Tahoma"/>
              </a:rPr>
              <a:t>Irvin </a:t>
            </a:r>
            <a:r>
              <a:rPr sz="3200" spc="30" dirty="0">
                <a:latin typeface="Tahoma"/>
                <a:cs typeface="Tahoma"/>
              </a:rPr>
              <a:t>D. </a:t>
            </a:r>
            <a:r>
              <a:rPr sz="3200" spc="105" dirty="0">
                <a:latin typeface="Tahoma"/>
                <a:cs typeface="Tahoma"/>
              </a:rPr>
              <a:t>Léčba </a:t>
            </a:r>
            <a:r>
              <a:rPr sz="3200" spc="40" dirty="0">
                <a:latin typeface="Tahoma"/>
                <a:cs typeface="Tahoma"/>
              </a:rPr>
              <a:t>Schopenhauerem. </a:t>
            </a:r>
            <a:r>
              <a:rPr sz="3200" spc="45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Translated </a:t>
            </a:r>
            <a:r>
              <a:rPr sz="3200" spc="5" dirty="0">
                <a:latin typeface="Tahoma"/>
                <a:cs typeface="Tahoma"/>
              </a:rPr>
              <a:t>by </a:t>
            </a:r>
            <a:r>
              <a:rPr sz="3200" spc="65" dirty="0">
                <a:latin typeface="Tahoma"/>
                <a:cs typeface="Tahoma"/>
              </a:rPr>
              <a:t>Helena </a:t>
            </a:r>
            <a:r>
              <a:rPr sz="3200" spc="40" dirty="0">
                <a:latin typeface="Tahoma"/>
                <a:cs typeface="Tahoma"/>
              </a:rPr>
              <a:t>Hartlová-Císařová. </a:t>
            </a:r>
            <a:r>
              <a:rPr sz="3200" spc="10" dirty="0">
                <a:latin typeface="Tahoma"/>
                <a:cs typeface="Tahoma"/>
              </a:rPr>
              <a:t>Vyd. </a:t>
            </a:r>
            <a:r>
              <a:rPr sz="3200" spc="-30" dirty="0">
                <a:latin typeface="Tahoma"/>
                <a:cs typeface="Tahoma"/>
              </a:rPr>
              <a:t>1.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Praha: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Portál,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2006.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336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s.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-80" dirty="0">
                <a:latin typeface="Tahoma"/>
                <a:cs typeface="Tahoma"/>
              </a:rPr>
              <a:t>.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114" dirty="0">
                <a:latin typeface="Tahoma"/>
                <a:cs typeface="Tahoma"/>
              </a:rPr>
              <a:t>ISBN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80-7367-087-9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9561" y="569468"/>
            <a:ext cx="38817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Morálka</a:t>
            </a:r>
            <a:r>
              <a:rPr spc="-200" dirty="0"/>
              <a:t> </a:t>
            </a:r>
            <a:r>
              <a:rPr spc="50" dirty="0"/>
              <a:t>silných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1744726"/>
            <a:ext cx="9047480" cy="49840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20" dirty="0" err="1">
                <a:latin typeface="Tahoma"/>
                <a:cs typeface="Tahoma"/>
              </a:rPr>
              <a:t>Produkt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</a:t>
            </a:r>
            <a:r>
              <a:rPr lang="cs-CZ" sz="3200" dirty="0">
                <a:latin typeface="Tahoma"/>
                <a:cs typeface="Tahoma"/>
              </a:rPr>
              <a:t>ř</a:t>
            </a:r>
            <a:r>
              <a:rPr sz="3200" dirty="0" err="1">
                <a:latin typeface="Tahoma"/>
                <a:cs typeface="Tahoma"/>
              </a:rPr>
              <a:t>irozen</a:t>
            </a:r>
            <a:r>
              <a:rPr lang="cs-CZ" sz="3200" dirty="0">
                <a:latin typeface="Tahoma"/>
                <a:cs typeface="Tahoma"/>
              </a:rPr>
              <a:t>é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60" dirty="0" err="1">
                <a:latin typeface="Tahoma"/>
                <a:cs typeface="Tahoma"/>
              </a:rPr>
              <a:t>amb</a:t>
            </a:r>
            <a:r>
              <a:rPr lang="cs-CZ" sz="3200" spc="60" dirty="0" err="1">
                <a:latin typeface="Tahoma"/>
                <a:cs typeface="Tahoma"/>
              </a:rPr>
              <a:t>ice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20" dirty="0" err="1">
                <a:latin typeface="Tahoma"/>
                <a:cs typeface="Tahoma"/>
              </a:rPr>
              <a:t>života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(</a:t>
            </a:r>
            <a:r>
              <a:rPr lang="cs-CZ" sz="3200" dirty="0">
                <a:latin typeface="Tahoma"/>
                <a:cs typeface="Tahoma"/>
              </a:rPr>
              <a:t>j</a:t>
            </a:r>
            <a:r>
              <a:rPr sz="3200" dirty="0" err="1">
                <a:latin typeface="Tahoma"/>
                <a:cs typeface="Tahoma"/>
              </a:rPr>
              <a:t>ako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5" dirty="0">
                <a:latin typeface="Tahoma"/>
                <a:cs typeface="Tahoma"/>
              </a:rPr>
              <a:t>n</a:t>
            </a:r>
            <a:r>
              <a:rPr lang="cs-CZ" sz="3200" spc="15" dirty="0">
                <a:latin typeface="Tahoma"/>
                <a:cs typeface="Tahoma"/>
              </a:rPr>
              <a:t>e</a:t>
            </a:r>
            <a:r>
              <a:rPr sz="3200" spc="15" dirty="0" err="1">
                <a:latin typeface="Tahoma"/>
                <a:cs typeface="Tahoma"/>
              </a:rPr>
              <a:t>jvyšš</a:t>
            </a:r>
            <a:r>
              <a:rPr lang="cs-CZ" sz="3200" spc="15" dirty="0">
                <a:latin typeface="Tahoma"/>
                <a:cs typeface="Tahoma"/>
              </a:rPr>
              <a:t>í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35" dirty="0">
                <a:latin typeface="Tahoma"/>
                <a:cs typeface="Tahoma"/>
              </a:rPr>
              <a:t>hodnoty) </a:t>
            </a:r>
            <a:r>
              <a:rPr sz="3200" spc="-100" dirty="0">
                <a:latin typeface="Tahoma"/>
                <a:cs typeface="Tahoma"/>
              </a:rPr>
              <a:t>- </a:t>
            </a:r>
            <a:r>
              <a:rPr sz="3200" spc="60" dirty="0" err="1">
                <a:latin typeface="Tahoma"/>
                <a:cs typeface="Tahoma"/>
              </a:rPr>
              <a:t>zachov</a:t>
            </a:r>
            <a:r>
              <a:rPr lang="cs-CZ" sz="3200" spc="60" dirty="0">
                <a:latin typeface="Tahoma"/>
                <a:cs typeface="Tahoma"/>
              </a:rPr>
              <a:t>á</a:t>
            </a:r>
            <a:r>
              <a:rPr sz="3200" spc="60" dirty="0">
                <a:latin typeface="Tahoma"/>
                <a:cs typeface="Tahoma"/>
              </a:rPr>
              <a:t>n</a:t>
            </a:r>
            <a:r>
              <a:rPr lang="cs-CZ" sz="3200" spc="60" dirty="0">
                <a:latin typeface="Tahoma"/>
                <a:cs typeface="Tahoma"/>
              </a:rPr>
              <a:t>í</a:t>
            </a:r>
            <a:r>
              <a:rPr sz="3200" spc="60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 </a:t>
            </a:r>
            <a:r>
              <a:rPr sz="3200" spc="-10" dirty="0">
                <a:latin typeface="Tahoma"/>
                <a:cs typeface="Tahoma"/>
              </a:rPr>
              <a:t>pr</a:t>
            </a:r>
            <a:r>
              <a:rPr lang="cs-CZ" sz="3200" spc="-10" dirty="0">
                <a:latin typeface="Tahoma"/>
                <a:cs typeface="Tahoma"/>
              </a:rPr>
              <a:t>osazení 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45" dirty="0">
                <a:latin typeface="Tahoma"/>
                <a:cs typeface="Tahoma"/>
              </a:rPr>
              <a:t>v</a:t>
            </a:r>
            <a:r>
              <a:rPr lang="cs-CZ" sz="3200" spc="-45" dirty="0" err="1">
                <a:latin typeface="Tahoma"/>
                <a:cs typeface="Tahoma"/>
              </a:rPr>
              <a:t>ůle</a:t>
            </a:r>
            <a:r>
              <a:rPr lang="cs-CZ" sz="3200" spc="-4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k </a:t>
            </a:r>
            <a:r>
              <a:rPr sz="3200" spc="95" dirty="0">
                <a:latin typeface="Tahoma"/>
                <a:cs typeface="Tahoma"/>
              </a:rPr>
              <a:t>s</a:t>
            </a:r>
            <a:r>
              <a:rPr lang="cs-CZ" sz="3200" spc="95" dirty="0">
                <a:latin typeface="Tahoma"/>
                <a:cs typeface="Tahoma"/>
              </a:rPr>
              <a:t>o</a:t>
            </a:r>
            <a:r>
              <a:rPr sz="3200" spc="95" dirty="0">
                <a:latin typeface="Tahoma"/>
                <a:cs typeface="Tahoma"/>
              </a:rPr>
              <a:t>b</a:t>
            </a:r>
            <a:r>
              <a:rPr lang="cs-CZ" sz="3200" spc="95" dirty="0">
                <a:latin typeface="Tahoma"/>
                <a:cs typeface="Tahoma"/>
              </a:rPr>
              <a:t>ě</a:t>
            </a:r>
            <a:r>
              <a:rPr sz="3200" spc="9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 </a:t>
            </a:r>
            <a:r>
              <a:rPr sz="3200" spc="55" dirty="0">
                <a:latin typeface="Tahoma"/>
                <a:cs typeface="Tahoma"/>
              </a:rPr>
              <a:t>samému</a:t>
            </a:r>
            <a:endParaRPr sz="3200" dirty="0">
              <a:latin typeface="Tahoma"/>
              <a:cs typeface="Tahoma"/>
            </a:endParaRPr>
          </a:p>
          <a:p>
            <a:pPr marL="12700" marR="1134745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0" dirty="0">
                <a:latin typeface="Tahoma"/>
                <a:cs typeface="Tahoma"/>
              </a:rPr>
              <a:t>s</a:t>
            </a:r>
            <a:r>
              <a:rPr lang="cs-CZ" sz="3200" spc="50" dirty="0">
                <a:latin typeface="Tahoma"/>
                <a:cs typeface="Tahoma"/>
              </a:rPr>
              <a:t>ou</a:t>
            </a:r>
            <a:r>
              <a:rPr sz="3200" spc="50" dirty="0">
                <a:latin typeface="Tahoma"/>
                <a:cs typeface="Tahoma"/>
              </a:rPr>
              <a:t>lad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70" dirty="0">
                <a:latin typeface="Tahoma"/>
                <a:cs typeface="Tahoma"/>
              </a:rPr>
              <a:t>s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p</a:t>
            </a:r>
            <a:r>
              <a:rPr lang="cs-CZ" sz="3200" spc="-20" dirty="0">
                <a:latin typeface="Tahoma"/>
                <a:cs typeface="Tahoma"/>
              </a:rPr>
              <a:t>ř</a:t>
            </a:r>
            <a:r>
              <a:rPr sz="3200" spc="-20" dirty="0" err="1">
                <a:latin typeface="Tahoma"/>
                <a:cs typeface="Tahoma"/>
              </a:rPr>
              <a:t>írodou</a:t>
            </a:r>
            <a:r>
              <a:rPr sz="3200" spc="-20" dirty="0">
                <a:latin typeface="Tahoma"/>
                <a:cs typeface="Tahoma"/>
              </a:rPr>
              <a:t>: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p</a:t>
            </a:r>
            <a:r>
              <a:rPr lang="cs-CZ" sz="3200" spc="10" dirty="0">
                <a:latin typeface="Tahoma"/>
                <a:cs typeface="Tahoma"/>
              </a:rPr>
              <a:t>ř</a:t>
            </a:r>
            <a:r>
              <a:rPr sz="3200" spc="10" dirty="0" err="1">
                <a:latin typeface="Tahoma"/>
                <a:cs typeface="Tahoma"/>
              </a:rPr>
              <a:t>ežije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lang="cs-CZ" sz="3200" spc="-145" dirty="0">
                <a:latin typeface="Tahoma"/>
                <a:cs typeface="Tahoma"/>
              </a:rPr>
              <a:t>jen </a:t>
            </a:r>
            <a:r>
              <a:rPr sz="3200" spc="25" dirty="0" err="1">
                <a:latin typeface="Tahoma"/>
                <a:cs typeface="Tahoma"/>
              </a:rPr>
              <a:t>skut</a:t>
            </a:r>
            <a:r>
              <a:rPr lang="cs-CZ" sz="3200" spc="25" dirty="0">
                <a:latin typeface="Tahoma"/>
                <a:cs typeface="Tahoma"/>
              </a:rPr>
              <a:t>e</a:t>
            </a:r>
            <a:r>
              <a:rPr sz="3200" spc="25" dirty="0" err="1">
                <a:latin typeface="Tahoma"/>
                <a:cs typeface="Tahoma"/>
              </a:rPr>
              <a:t>čn</a:t>
            </a:r>
            <a:r>
              <a:rPr lang="cs-CZ" sz="3200" spc="25" dirty="0">
                <a:latin typeface="Tahoma"/>
                <a:cs typeface="Tahoma"/>
              </a:rPr>
              <a:t>ě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silné,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60" dirty="0">
                <a:latin typeface="Tahoma"/>
                <a:cs typeface="Tahoma"/>
              </a:rPr>
              <a:t>vznešené,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65" dirty="0">
                <a:latin typeface="Tahoma"/>
                <a:cs typeface="Tahoma"/>
              </a:rPr>
              <a:t>s</a:t>
            </a:r>
            <a:r>
              <a:rPr lang="cs-CZ" sz="3200" spc="65" dirty="0">
                <a:latin typeface="Tahoma"/>
                <a:cs typeface="Tahoma"/>
              </a:rPr>
              <a:t>o</a:t>
            </a:r>
            <a:r>
              <a:rPr sz="3200" spc="65" dirty="0">
                <a:latin typeface="Tahoma"/>
                <a:cs typeface="Tahoma"/>
              </a:rPr>
              <a:t>b</a:t>
            </a:r>
            <a:r>
              <a:rPr lang="cs-CZ" sz="3200" spc="65" dirty="0">
                <a:latin typeface="Tahoma"/>
                <a:cs typeface="Tahoma"/>
              </a:rPr>
              <a:t>ě</a:t>
            </a:r>
            <a:r>
              <a:rPr sz="3200" spc="65" dirty="0" err="1">
                <a:latin typeface="Tahoma"/>
                <a:cs typeface="Tahoma"/>
              </a:rPr>
              <a:t>stačné</a:t>
            </a:r>
            <a:endParaRPr sz="3200" dirty="0">
              <a:latin typeface="Tahoma"/>
              <a:cs typeface="Tahoma"/>
            </a:endParaRPr>
          </a:p>
          <a:p>
            <a:pPr marL="12700" marR="149352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0" dirty="0" err="1">
                <a:latin typeface="Tahoma"/>
                <a:cs typeface="Tahoma"/>
              </a:rPr>
              <a:t>Nad</a:t>
            </a:r>
            <a:r>
              <a:rPr lang="cs-CZ" sz="3200" spc="50" dirty="0">
                <a:latin typeface="Tahoma"/>
                <a:cs typeface="Tahoma"/>
              </a:rPr>
              <a:t>ř</a:t>
            </a:r>
            <a:r>
              <a:rPr sz="3200" spc="50" dirty="0">
                <a:latin typeface="Tahoma"/>
                <a:cs typeface="Tahoma"/>
              </a:rPr>
              <a:t>a</a:t>
            </a:r>
            <a:r>
              <a:rPr lang="cs-CZ" sz="3200" spc="50" dirty="0">
                <a:latin typeface="Tahoma"/>
                <a:cs typeface="Tahoma"/>
              </a:rPr>
              <a:t>z</a:t>
            </a:r>
            <a:r>
              <a:rPr sz="3200" spc="50" dirty="0" err="1">
                <a:latin typeface="Tahoma"/>
                <a:cs typeface="Tahoma"/>
              </a:rPr>
              <a:t>ené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vš</a:t>
            </a:r>
            <a:r>
              <a:rPr lang="cs-CZ" sz="3200" spc="15" dirty="0">
                <a:latin typeface="Tahoma"/>
                <a:cs typeface="Tahoma"/>
              </a:rPr>
              <a:t>emu nemocnému</a:t>
            </a:r>
            <a:r>
              <a:rPr sz="3200" spc="5" dirty="0">
                <a:latin typeface="Tahoma"/>
                <a:cs typeface="Tahoma"/>
              </a:rPr>
              <a:t>,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40" dirty="0" err="1">
                <a:latin typeface="Tahoma"/>
                <a:cs typeface="Tahoma"/>
              </a:rPr>
              <a:t>nízk</a:t>
            </a:r>
            <a:r>
              <a:rPr lang="cs-CZ" sz="3200" spc="40" dirty="0">
                <a:latin typeface="Tahoma"/>
                <a:cs typeface="Tahoma"/>
              </a:rPr>
              <a:t>é</a:t>
            </a:r>
            <a:r>
              <a:rPr sz="3200" spc="40" dirty="0">
                <a:latin typeface="Tahoma"/>
                <a:cs typeface="Tahoma"/>
              </a:rPr>
              <a:t>mu,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bezmocnému,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slabému</a:t>
            </a:r>
            <a:endParaRPr sz="3200" dirty="0">
              <a:latin typeface="Tahoma"/>
              <a:cs typeface="Tahoma"/>
            </a:endParaRPr>
          </a:p>
          <a:p>
            <a:pPr marL="12700" marR="2211705">
              <a:lnSpc>
                <a:spcPct val="100000"/>
              </a:lnSpc>
              <a:spcBef>
                <a:spcPts val="139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45" dirty="0" err="1">
                <a:latin typeface="Tahoma"/>
                <a:cs typeface="Tahoma"/>
              </a:rPr>
              <a:t>Morálka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pán</a:t>
            </a:r>
            <a:r>
              <a:rPr lang="cs-CZ" sz="3200" spc="30" dirty="0">
                <a:latin typeface="Tahoma"/>
                <a:cs typeface="Tahoma"/>
              </a:rPr>
              <a:t>ů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di</a:t>
            </a:r>
            <a:r>
              <a:rPr lang="cs-CZ" sz="3200" spc="30" dirty="0">
                <a:latin typeface="Tahoma"/>
                <a:cs typeface="Tahoma"/>
              </a:rPr>
              <a:t>s</a:t>
            </a:r>
            <a:r>
              <a:rPr sz="3200" spc="30" dirty="0" err="1">
                <a:latin typeface="Tahoma"/>
                <a:cs typeface="Tahoma"/>
              </a:rPr>
              <a:t>tancov</a:t>
            </a:r>
            <a:r>
              <a:rPr lang="cs-CZ" sz="3200" spc="30" dirty="0" err="1">
                <a:latin typeface="Tahoma"/>
                <a:cs typeface="Tahoma"/>
              </a:rPr>
              <a:t>ání</a:t>
            </a:r>
            <a:r>
              <a:rPr lang="cs-CZ" sz="3200" spc="30" dirty="0">
                <a:latin typeface="Tahoma"/>
                <a:cs typeface="Tahoma"/>
              </a:rPr>
              <a:t> </a:t>
            </a:r>
            <a:r>
              <a:rPr sz="3200" spc="135" dirty="0">
                <a:latin typeface="Tahoma"/>
                <a:cs typeface="Tahoma"/>
              </a:rPr>
              <a:t>s</a:t>
            </a:r>
            <a:r>
              <a:rPr lang="cs-CZ" sz="3200" spc="135" dirty="0">
                <a:latin typeface="Tahoma"/>
                <a:cs typeface="Tahoma"/>
              </a:rPr>
              <a:t>e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od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jednostranného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cháp</a:t>
            </a:r>
            <a:r>
              <a:rPr lang="cs-CZ" sz="3200" spc="45" dirty="0">
                <a:latin typeface="Tahoma"/>
                <a:cs typeface="Tahoma"/>
              </a:rPr>
              <a:t>á</a:t>
            </a:r>
            <a:r>
              <a:rPr sz="3200" spc="45" dirty="0">
                <a:latin typeface="Tahoma"/>
                <a:cs typeface="Tahoma"/>
              </a:rPr>
              <a:t>n</a:t>
            </a:r>
            <a:r>
              <a:rPr lang="cs-CZ" sz="3200" spc="45" dirty="0">
                <a:latin typeface="Tahoma"/>
                <a:cs typeface="Tahoma"/>
              </a:rPr>
              <a:t>í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10" dirty="0" err="1">
                <a:latin typeface="Tahoma"/>
                <a:cs typeface="Tahoma"/>
              </a:rPr>
              <a:t>altrui</a:t>
            </a:r>
            <a:r>
              <a:rPr lang="cs-CZ" sz="3200" spc="-10" dirty="0">
                <a:latin typeface="Tahoma"/>
                <a:cs typeface="Tahoma"/>
              </a:rPr>
              <a:t>s</a:t>
            </a:r>
            <a:r>
              <a:rPr sz="3200" spc="-10" dirty="0">
                <a:latin typeface="Tahoma"/>
                <a:cs typeface="Tahoma"/>
              </a:rPr>
              <a:t>mu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43192" y="569163"/>
            <a:ext cx="2637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0" dirty="0"/>
              <a:t>Nadčlovek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1144270"/>
            <a:ext cx="494792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0" dirty="0" err="1">
                <a:latin typeface="Tahoma"/>
                <a:cs typeface="Tahoma"/>
              </a:rPr>
              <a:t>Morálka</a:t>
            </a:r>
            <a:r>
              <a:rPr sz="3200" spc="-180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pán</a:t>
            </a:r>
            <a:r>
              <a:rPr lang="cs-CZ" sz="3200" spc="30" dirty="0">
                <a:latin typeface="Tahoma"/>
                <a:cs typeface="Tahoma"/>
              </a:rPr>
              <a:t>ů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k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vlastn</a:t>
            </a:r>
            <a:r>
              <a:rPr lang="cs-CZ" sz="3200" dirty="0">
                <a:latin typeface="Tahoma"/>
                <a:cs typeface="Tahoma"/>
              </a:rPr>
              <a:t>í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spc="-20" dirty="0">
                <a:latin typeface="Tahoma"/>
                <a:cs typeface="Tahoma"/>
              </a:rPr>
              <a:t>(</a:t>
            </a:r>
            <a:r>
              <a:rPr sz="3200" spc="-20" dirty="0" err="1">
                <a:latin typeface="Tahoma"/>
                <a:cs typeface="Tahoma"/>
              </a:rPr>
              <a:t>pozi</a:t>
            </a:r>
            <a:r>
              <a:rPr lang="cs-CZ" sz="3200" spc="-20" dirty="0">
                <a:latin typeface="Tahoma"/>
                <a:cs typeface="Tahoma"/>
              </a:rPr>
              <a:t>ti</a:t>
            </a:r>
            <a:r>
              <a:rPr sz="3200" spc="-20" dirty="0" err="1">
                <a:latin typeface="Tahoma"/>
                <a:cs typeface="Tahoma"/>
              </a:rPr>
              <a:t>vn</a:t>
            </a:r>
            <a:r>
              <a:rPr lang="cs-CZ" sz="3200" spc="-20" dirty="0">
                <a:latin typeface="Tahoma"/>
                <a:cs typeface="Tahoma"/>
              </a:rPr>
              <a:t>í</a:t>
            </a:r>
            <a:r>
              <a:rPr sz="3200" spc="-20" dirty="0">
                <a:latin typeface="Tahoma"/>
                <a:cs typeface="Tahoma"/>
              </a:rPr>
              <a:t>)</a:t>
            </a:r>
            <a:r>
              <a:rPr sz="3200" spc="-185" dirty="0">
                <a:latin typeface="Tahoma"/>
                <a:cs typeface="Tahoma"/>
              </a:rPr>
              <a:t> </a:t>
            </a:r>
            <a:r>
              <a:rPr sz="3200" spc="40" dirty="0" err="1">
                <a:latin typeface="Tahoma"/>
                <a:cs typeface="Tahoma"/>
              </a:rPr>
              <a:t>realiz</a:t>
            </a:r>
            <a:r>
              <a:rPr lang="cs-CZ" sz="3200" spc="40" dirty="0">
                <a:latin typeface="Tahoma"/>
                <a:cs typeface="Tahoma"/>
              </a:rPr>
              <a:t>a</a:t>
            </a:r>
            <a:r>
              <a:rPr sz="3200" spc="40" dirty="0">
                <a:latin typeface="Tahoma"/>
                <a:cs typeface="Tahoma"/>
              </a:rPr>
              <a:t>ci</a:t>
            </a:r>
            <a:endParaRPr sz="3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2923" y="1544498"/>
            <a:ext cx="2688334" cy="493777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1439" y="2146300"/>
            <a:ext cx="9468485" cy="610743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5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254" dirty="0">
                <a:latin typeface="Tahoma"/>
                <a:cs typeface="Tahoma"/>
              </a:rPr>
              <a:t>K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10" dirty="0" err="1">
                <a:latin typeface="Tahoma"/>
                <a:cs typeface="Tahoma"/>
              </a:rPr>
              <a:t>napln</a:t>
            </a:r>
            <a:r>
              <a:rPr lang="cs-CZ" sz="3200" spc="10" dirty="0">
                <a:latin typeface="Tahoma"/>
                <a:cs typeface="Tahoma"/>
              </a:rPr>
              <a:t>ě</a:t>
            </a:r>
            <a:r>
              <a:rPr sz="3200" spc="10" dirty="0">
                <a:latin typeface="Tahoma"/>
                <a:cs typeface="Tahoma"/>
              </a:rPr>
              <a:t>n</a:t>
            </a:r>
            <a:r>
              <a:rPr lang="cs-CZ" sz="3200" spc="10" dirty="0">
                <a:latin typeface="Tahoma"/>
                <a:cs typeface="Tahoma"/>
              </a:rPr>
              <a:t>í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10" dirty="0" err="1">
                <a:latin typeface="Tahoma"/>
                <a:cs typeface="Tahoma"/>
              </a:rPr>
              <a:t>sv</a:t>
            </a:r>
            <a:r>
              <a:rPr lang="cs-CZ" sz="3200" spc="10" dirty="0" err="1">
                <a:latin typeface="Tahoma"/>
                <a:cs typeface="Tahoma"/>
              </a:rPr>
              <a:t>ého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posl</a:t>
            </a:r>
            <a:r>
              <a:rPr lang="cs-CZ" sz="3200" spc="45" dirty="0" err="1">
                <a:latin typeface="Tahoma"/>
                <a:cs typeface="Tahoma"/>
              </a:rPr>
              <a:t>ání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lang="cs-CZ" sz="3200" spc="50" dirty="0">
                <a:latin typeface="Tahoma"/>
                <a:cs typeface="Tahoma"/>
              </a:rPr>
              <a:t>s</a:t>
            </a:r>
            <a:r>
              <a:rPr sz="3200" spc="50" dirty="0" err="1">
                <a:latin typeface="Tahoma"/>
                <a:cs typeface="Tahoma"/>
              </a:rPr>
              <a:t>myslu</a:t>
            </a:r>
            <a:endParaRPr sz="3200" dirty="0">
              <a:latin typeface="Tahoma"/>
              <a:cs typeface="Tahoma"/>
            </a:endParaRPr>
          </a:p>
          <a:p>
            <a:pPr marL="12700" marR="3202305">
              <a:lnSpc>
                <a:spcPct val="100000"/>
              </a:lnSpc>
              <a:spcBef>
                <a:spcPts val="14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dirty="0" err="1">
                <a:latin typeface="Tahoma"/>
                <a:cs typeface="Tahoma"/>
              </a:rPr>
              <a:t>Nepot</a:t>
            </a:r>
            <a:r>
              <a:rPr lang="cs-CZ" sz="3200" dirty="0">
                <a:latin typeface="Tahoma"/>
                <a:cs typeface="Tahoma"/>
              </a:rPr>
              <a:t>ř</a:t>
            </a:r>
            <a:r>
              <a:rPr sz="3200" dirty="0" err="1">
                <a:latin typeface="Tahoma"/>
                <a:cs typeface="Tahoma"/>
              </a:rPr>
              <a:t>ebuje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kr</a:t>
            </a:r>
            <a:r>
              <a:rPr lang="cs-CZ" sz="3200" spc="5" dirty="0">
                <a:latin typeface="Tahoma"/>
                <a:cs typeface="Tahoma"/>
              </a:rPr>
              <a:t>o</a:t>
            </a:r>
            <a:r>
              <a:rPr sz="3200" spc="5" dirty="0">
                <a:latin typeface="Tahoma"/>
                <a:cs typeface="Tahoma"/>
              </a:rPr>
              <a:t>m</a:t>
            </a:r>
            <a:r>
              <a:rPr lang="cs-CZ" sz="3200" spc="5" dirty="0">
                <a:latin typeface="Tahoma"/>
                <a:cs typeface="Tahoma"/>
              </a:rPr>
              <a:t>ě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v</a:t>
            </a:r>
            <a:r>
              <a:rPr lang="cs-CZ" sz="3200" spc="30" dirty="0">
                <a:latin typeface="Tahoma"/>
                <a:cs typeface="Tahoma"/>
              </a:rPr>
              <a:t>ů</a:t>
            </a:r>
            <a:r>
              <a:rPr sz="3200" spc="30" dirty="0">
                <a:latin typeface="Tahoma"/>
                <a:cs typeface="Tahoma"/>
              </a:rPr>
              <a:t>le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k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životu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25" dirty="0" err="1">
                <a:latin typeface="Tahoma"/>
                <a:cs typeface="Tahoma"/>
              </a:rPr>
              <a:t>moci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ni</a:t>
            </a:r>
            <a:r>
              <a:rPr lang="cs-CZ" sz="3200" spc="30" dirty="0">
                <a:latin typeface="Tahoma"/>
                <a:cs typeface="Tahoma"/>
              </a:rPr>
              <a:t>c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lang="cs-CZ" sz="3200" spc="-114" dirty="0">
                <a:latin typeface="Tahoma"/>
                <a:cs typeface="Tahoma"/>
              </a:rPr>
              <a:t>j</a:t>
            </a:r>
            <a:r>
              <a:rPr sz="3200" spc="20" dirty="0" err="1">
                <a:latin typeface="Tahoma"/>
                <a:cs typeface="Tahoma"/>
              </a:rPr>
              <a:t>iné</a:t>
            </a:r>
            <a:endParaRPr sz="3200" dirty="0">
              <a:latin typeface="Tahoma"/>
              <a:cs typeface="Tahoma"/>
            </a:endParaRPr>
          </a:p>
          <a:p>
            <a:pPr marL="12700" marR="2950210">
              <a:lnSpc>
                <a:spcPct val="100000"/>
              </a:lnSpc>
              <a:spcBef>
                <a:spcPts val="13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0" dirty="0" err="1">
                <a:latin typeface="Tahoma"/>
                <a:cs typeface="Tahoma"/>
              </a:rPr>
              <a:t>Morálka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pán</a:t>
            </a:r>
            <a:r>
              <a:rPr lang="cs-CZ" sz="3200" spc="30" dirty="0">
                <a:latin typeface="Tahoma"/>
                <a:cs typeface="Tahoma"/>
              </a:rPr>
              <a:t>ů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-</a:t>
            </a:r>
            <a:r>
              <a:rPr sz="3200" spc="25" dirty="0" err="1">
                <a:latin typeface="Tahoma"/>
                <a:cs typeface="Tahoma"/>
              </a:rPr>
              <a:t>oslavou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nenásytn</a:t>
            </a:r>
            <a:r>
              <a:rPr lang="cs-CZ" sz="3200" spc="5" dirty="0">
                <a:latin typeface="Tahoma"/>
                <a:cs typeface="Tahoma"/>
              </a:rPr>
              <a:t>é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v</a:t>
            </a:r>
            <a:r>
              <a:rPr lang="cs-CZ" sz="3200" spc="30" dirty="0">
                <a:latin typeface="Tahoma"/>
                <a:cs typeface="Tahoma"/>
              </a:rPr>
              <a:t>ů</a:t>
            </a:r>
            <a:r>
              <a:rPr sz="3200" spc="30" dirty="0">
                <a:latin typeface="Tahoma"/>
                <a:cs typeface="Tahoma"/>
              </a:rPr>
              <a:t>le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k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35" dirty="0" err="1">
                <a:latin typeface="Tahoma"/>
                <a:cs typeface="Tahoma"/>
              </a:rPr>
              <a:t>dosahov</a:t>
            </a:r>
            <a:r>
              <a:rPr lang="cs-CZ" sz="3200" spc="35" dirty="0">
                <a:latin typeface="Tahoma"/>
                <a:cs typeface="Tahoma"/>
              </a:rPr>
              <a:t>á</a:t>
            </a:r>
            <a:r>
              <a:rPr sz="3200" spc="35" dirty="0">
                <a:latin typeface="Tahoma"/>
                <a:cs typeface="Tahoma"/>
              </a:rPr>
              <a:t>n</a:t>
            </a:r>
            <a:r>
              <a:rPr lang="cs-CZ" sz="3200" spc="35" dirty="0">
                <a:latin typeface="Tahoma"/>
                <a:cs typeface="Tahoma"/>
              </a:rPr>
              <a:t>í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90" dirty="0" err="1">
                <a:latin typeface="Tahoma"/>
                <a:cs typeface="Tahoma"/>
              </a:rPr>
              <a:t>vyšších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c</a:t>
            </a:r>
            <a:r>
              <a:rPr lang="cs-CZ" sz="3200" spc="5" dirty="0" err="1">
                <a:latin typeface="Tahoma"/>
                <a:cs typeface="Tahoma"/>
              </a:rPr>
              <a:t>ílů</a:t>
            </a:r>
            <a:endParaRPr sz="3200" dirty="0">
              <a:latin typeface="Tahoma"/>
              <a:cs typeface="Tahoma"/>
            </a:endParaRPr>
          </a:p>
          <a:p>
            <a:pPr marL="12700" marR="3012440">
              <a:lnSpc>
                <a:spcPct val="100000"/>
              </a:lnSpc>
              <a:spcBef>
                <a:spcPts val="141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" dirty="0" err="1">
                <a:latin typeface="Tahoma"/>
                <a:cs typeface="Tahoma"/>
              </a:rPr>
              <a:t>Nosite</a:t>
            </a:r>
            <a:r>
              <a:rPr lang="cs-CZ" sz="3200" spc="5" dirty="0" err="1">
                <a:latin typeface="Tahoma"/>
                <a:cs typeface="Tahoma"/>
              </a:rPr>
              <a:t>le</a:t>
            </a:r>
            <a:r>
              <a:rPr sz="3200" spc="5" dirty="0">
                <a:latin typeface="Tahoma"/>
                <a:cs typeface="Tahoma"/>
              </a:rPr>
              <a:t>m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lang="cs-CZ" sz="3200" spc="20" dirty="0">
                <a:latin typeface="Tahoma"/>
                <a:cs typeface="Tahoma"/>
              </a:rPr>
              <a:t>j</a:t>
            </a:r>
            <a:r>
              <a:rPr sz="3200" spc="20" dirty="0" err="1">
                <a:latin typeface="Tahoma"/>
                <a:cs typeface="Tahoma"/>
              </a:rPr>
              <a:t>en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20" dirty="0" err="1">
                <a:latin typeface="Tahoma"/>
                <a:cs typeface="Tahoma"/>
              </a:rPr>
              <a:t>skut</a:t>
            </a:r>
            <a:r>
              <a:rPr lang="cs-CZ" sz="3200" spc="20" dirty="0">
                <a:latin typeface="Tahoma"/>
                <a:cs typeface="Tahoma"/>
              </a:rPr>
              <a:t>e</a:t>
            </a:r>
            <a:r>
              <a:rPr sz="3200" spc="20" dirty="0" err="1">
                <a:latin typeface="Tahoma"/>
                <a:cs typeface="Tahoma"/>
              </a:rPr>
              <a:t>čný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-15" dirty="0">
                <a:latin typeface="Tahoma"/>
                <a:cs typeface="Tahoma"/>
              </a:rPr>
              <a:t>aristokrat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jediný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-15" dirty="0" err="1">
                <a:latin typeface="Tahoma"/>
                <a:cs typeface="Tahoma"/>
              </a:rPr>
              <a:t>určuje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v</a:t>
            </a:r>
            <a:r>
              <a:rPr lang="cs-CZ" sz="3200" spc="50" dirty="0" err="1">
                <a:latin typeface="Tahoma"/>
                <a:cs typeface="Tahoma"/>
              </a:rPr>
              <a:t>ěcem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hodnotu</a:t>
            </a:r>
            <a:endParaRPr sz="3200" dirty="0">
              <a:latin typeface="Tahoma"/>
              <a:cs typeface="Tahoma"/>
            </a:endParaRPr>
          </a:p>
          <a:p>
            <a:pPr marL="12700" marR="2726055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145" dirty="0" err="1">
                <a:latin typeface="Tahoma"/>
                <a:cs typeface="Tahoma"/>
              </a:rPr>
              <a:t>Sám</a:t>
            </a:r>
            <a:r>
              <a:rPr sz="3200" spc="145" dirty="0">
                <a:latin typeface="Tahoma"/>
                <a:cs typeface="Tahoma"/>
              </a:rPr>
              <a:t> </a:t>
            </a:r>
            <a:r>
              <a:rPr sz="3200" spc="35" dirty="0" err="1">
                <a:latin typeface="Tahoma"/>
                <a:cs typeface="Tahoma"/>
              </a:rPr>
              <a:t>nadčlov</a:t>
            </a:r>
            <a:r>
              <a:rPr lang="cs-CZ" sz="3200" spc="35" dirty="0">
                <a:latin typeface="Tahoma"/>
                <a:cs typeface="Tahoma"/>
              </a:rPr>
              <a:t>ě</a:t>
            </a:r>
            <a:r>
              <a:rPr sz="3200" spc="35" dirty="0">
                <a:latin typeface="Tahoma"/>
                <a:cs typeface="Tahoma"/>
              </a:rPr>
              <a:t>k </a:t>
            </a:r>
            <a:r>
              <a:rPr sz="3200" spc="20" dirty="0">
                <a:latin typeface="Tahoma"/>
                <a:cs typeface="Tahoma"/>
              </a:rPr>
              <a:t>n</a:t>
            </a:r>
            <a:r>
              <a:rPr lang="cs-CZ" sz="3200" spc="20" dirty="0" err="1">
                <a:latin typeface="Tahoma"/>
                <a:cs typeface="Tahoma"/>
              </a:rPr>
              <a:t>ejen</a:t>
            </a:r>
            <a:r>
              <a:rPr lang="cs-CZ" sz="3200" spc="20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hodnotí </a:t>
            </a:r>
            <a:r>
              <a:rPr sz="3200" spc="35" dirty="0">
                <a:latin typeface="Tahoma"/>
                <a:cs typeface="Tahoma"/>
              </a:rPr>
              <a:t>– </a:t>
            </a:r>
            <a:r>
              <a:rPr sz="3200" spc="-55" dirty="0">
                <a:latin typeface="Tahoma"/>
                <a:cs typeface="Tahoma"/>
              </a:rPr>
              <a:t>je 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b="1" dirty="0" err="1">
                <a:latin typeface="Arial"/>
                <a:cs typeface="Arial"/>
              </a:rPr>
              <a:t>sám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lang="cs-CZ" sz="3200" b="1" dirty="0">
                <a:latin typeface="Arial"/>
                <a:cs typeface="Arial"/>
              </a:rPr>
              <a:t>e</a:t>
            </a:r>
            <a:r>
              <a:rPr sz="3200" b="1" dirty="0" err="1">
                <a:latin typeface="Arial"/>
                <a:cs typeface="Arial"/>
              </a:rPr>
              <a:t>jvyšš</a:t>
            </a:r>
            <a:r>
              <a:rPr lang="cs-CZ" sz="3200" b="1" dirty="0">
                <a:latin typeface="Arial"/>
                <a:cs typeface="Arial"/>
              </a:rPr>
              <a:t>í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hodnotou</a:t>
            </a:r>
            <a:r>
              <a:rPr sz="3200" spc="-10" dirty="0">
                <a:latin typeface="Tahoma"/>
                <a:cs typeface="Tahoma"/>
              </a:rPr>
              <a:t>,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lang="cs-CZ" sz="3200" spc="-165" dirty="0">
                <a:latin typeface="Tahoma"/>
                <a:cs typeface="Tahoma"/>
              </a:rPr>
              <a:t>s</a:t>
            </a:r>
            <a:r>
              <a:rPr sz="3200" spc="45" dirty="0" err="1">
                <a:latin typeface="Tahoma"/>
                <a:cs typeface="Tahoma"/>
              </a:rPr>
              <a:t>mysl</a:t>
            </a:r>
            <a:r>
              <a:rPr lang="cs-CZ" sz="3200" spc="45" dirty="0">
                <a:latin typeface="Tahoma"/>
                <a:cs typeface="Tahoma"/>
              </a:rPr>
              <a:t>e</a:t>
            </a:r>
            <a:r>
              <a:rPr sz="3200" spc="45" dirty="0">
                <a:latin typeface="Tahoma"/>
                <a:cs typeface="Tahoma"/>
              </a:rPr>
              <a:t>m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90" dirty="0" err="1">
                <a:latin typeface="Tahoma"/>
                <a:cs typeface="Tahoma"/>
              </a:rPr>
              <a:t>zem</a:t>
            </a:r>
            <a:r>
              <a:rPr lang="cs-CZ" sz="3200" spc="90" dirty="0">
                <a:latin typeface="Tahoma"/>
                <a:cs typeface="Tahoma"/>
              </a:rPr>
              <a:t>ě</a:t>
            </a:r>
            <a:endParaRPr sz="3200" dirty="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1215"/>
              </a:spcBef>
            </a:pPr>
            <a:r>
              <a:rPr sz="1050" spc="-5" dirty="0">
                <a:latin typeface="Calibri"/>
                <a:cs typeface="Calibri"/>
              </a:rPr>
              <a:t>https://glreview.org/article/the-case-of-nietzsche/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39" y="1567027"/>
            <a:ext cx="8629015" cy="499618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5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-5" dirty="0">
                <a:latin typeface="Tahoma"/>
                <a:cs typeface="Tahoma"/>
              </a:rPr>
              <a:t>Aristokrat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70" dirty="0" err="1">
                <a:latin typeface="Tahoma"/>
                <a:cs typeface="Tahoma"/>
              </a:rPr>
              <a:t>musí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-95" dirty="0">
                <a:latin typeface="Tahoma"/>
                <a:cs typeface="Tahoma"/>
              </a:rPr>
              <a:t>b</a:t>
            </a:r>
            <a:r>
              <a:rPr lang="cs-CZ" sz="3200" spc="-95" dirty="0" err="1">
                <a:latin typeface="Tahoma"/>
                <a:cs typeface="Tahoma"/>
              </a:rPr>
              <a:t>ýt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15" dirty="0">
                <a:latin typeface="Tahoma"/>
                <a:cs typeface="Tahoma"/>
              </a:rPr>
              <a:t>egoist</a:t>
            </a:r>
            <a:r>
              <a:rPr lang="cs-CZ" sz="3200" spc="15" dirty="0">
                <a:latin typeface="Tahoma"/>
                <a:cs typeface="Tahoma"/>
              </a:rPr>
              <a:t>ou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130" dirty="0">
                <a:latin typeface="Tahoma"/>
                <a:cs typeface="Tahoma"/>
              </a:rPr>
              <a:t>P</a:t>
            </a:r>
            <a:r>
              <a:rPr lang="cs-CZ" sz="3200" spc="130" dirty="0">
                <a:latin typeface="Tahoma"/>
                <a:cs typeface="Tahoma"/>
              </a:rPr>
              <a:t>ů</a:t>
            </a:r>
            <a:r>
              <a:rPr sz="3200" spc="130" dirty="0" err="1">
                <a:latin typeface="Tahoma"/>
                <a:cs typeface="Tahoma"/>
              </a:rPr>
              <a:t>sobí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70" dirty="0" err="1">
                <a:latin typeface="Tahoma"/>
                <a:cs typeface="Tahoma"/>
              </a:rPr>
              <a:t>však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60" dirty="0" err="1">
                <a:latin typeface="Tahoma"/>
                <a:cs typeface="Tahoma"/>
              </a:rPr>
              <a:t>vznešen</a:t>
            </a:r>
            <a:r>
              <a:rPr lang="cs-CZ" sz="3200" spc="60" dirty="0">
                <a:latin typeface="Tahoma"/>
                <a:cs typeface="Tahoma"/>
              </a:rPr>
              <a:t>ě</a:t>
            </a:r>
            <a:r>
              <a:rPr sz="3200" spc="60" dirty="0">
                <a:latin typeface="Tahoma"/>
                <a:cs typeface="Tahoma"/>
              </a:rPr>
              <a:t>,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d</a:t>
            </a:r>
            <a:r>
              <a:rPr lang="cs-CZ" sz="3200" spc="-5" dirty="0">
                <a:latin typeface="Tahoma"/>
                <a:cs typeface="Tahoma"/>
              </a:rPr>
              <a:t>ů</a:t>
            </a:r>
            <a:r>
              <a:rPr sz="3200" spc="-5" dirty="0" err="1">
                <a:latin typeface="Tahoma"/>
                <a:cs typeface="Tahoma"/>
              </a:rPr>
              <a:t>stojne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75" dirty="0" err="1">
                <a:latin typeface="Tahoma"/>
                <a:cs typeface="Tahoma"/>
              </a:rPr>
              <a:t>vážn</a:t>
            </a:r>
            <a:r>
              <a:rPr lang="cs-CZ" sz="3200" spc="75" dirty="0">
                <a:latin typeface="Tahoma"/>
                <a:cs typeface="Tahoma"/>
              </a:rPr>
              <a:t>ě</a:t>
            </a:r>
            <a:endParaRPr sz="3200" dirty="0">
              <a:latin typeface="Tahoma"/>
              <a:cs typeface="Tahoma"/>
            </a:endParaRPr>
          </a:p>
          <a:p>
            <a:pPr marL="12700" marR="127635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85" dirty="0">
                <a:latin typeface="Tahoma"/>
                <a:cs typeface="Tahoma"/>
              </a:rPr>
              <a:t>Nemá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povinnosti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v</a:t>
            </a:r>
            <a:r>
              <a:rPr lang="cs-CZ" sz="3200" spc="40" dirty="0">
                <a:latin typeface="Tahoma"/>
                <a:cs typeface="Tahoma"/>
              </a:rPr>
              <a:t>ů</a:t>
            </a:r>
            <a:r>
              <a:rPr sz="3200" spc="40" dirty="0" err="1">
                <a:latin typeface="Tahoma"/>
                <a:cs typeface="Tahoma"/>
              </a:rPr>
              <a:t>či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ostatn</a:t>
            </a:r>
            <a:r>
              <a:rPr lang="cs-CZ" sz="3200" spc="-20" dirty="0">
                <a:latin typeface="Tahoma"/>
                <a:cs typeface="Tahoma"/>
              </a:rPr>
              <a:t>í</a:t>
            </a:r>
            <a:r>
              <a:rPr sz="3200" spc="-20" dirty="0">
                <a:latin typeface="Tahoma"/>
                <a:cs typeface="Tahoma"/>
              </a:rPr>
              <a:t>m,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lang="cs-CZ" sz="3200" spc="20" dirty="0">
                <a:latin typeface="Tahoma"/>
                <a:cs typeface="Tahoma"/>
              </a:rPr>
              <a:t>j</a:t>
            </a:r>
            <a:r>
              <a:rPr sz="3200" spc="20" dirty="0" err="1">
                <a:latin typeface="Tahoma"/>
                <a:cs typeface="Tahoma"/>
              </a:rPr>
              <a:t>en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v</a:t>
            </a:r>
            <a:r>
              <a:rPr lang="cs-CZ" sz="3200" spc="40" dirty="0">
                <a:latin typeface="Tahoma"/>
                <a:cs typeface="Tahoma"/>
              </a:rPr>
              <a:t>ů</a:t>
            </a:r>
            <a:r>
              <a:rPr sz="3200" spc="40" dirty="0" err="1">
                <a:latin typeface="Tahoma"/>
                <a:cs typeface="Tahoma"/>
              </a:rPr>
              <a:t>či</a:t>
            </a:r>
            <a:r>
              <a:rPr sz="3200" spc="40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s</a:t>
            </a:r>
            <a:r>
              <a:rPr lang="cs-CZ" sz="3200" spc="25" dirty="0">
                <a:latin typeface="Tahoma"/>
                <a:cs typeface="Tahoma"/>
              </a:rPr>
              <a:t>o</a:t>
            </a:r>
            <a:r>
              <a:rPr sz="3200" spc="25" dirty="0">
                <a:latin typeface="Tahoma"/>
                <a:cs typeface="Tahoma"/>
              </a:rPr>
              <a:t>b</a:t>
            </a:r>
            <a:r>
              <a:rPr lang="cs-CZ" sz="3200" spc="25" dirty="0">
                <a:latin typeface="Tahoma"/>
                <a:cs typeface="Tahoma"/>
              </a:rPr>
              <a:t>ě </a:t>
            </a:r>
            <a:r>
              <a:rPr sz="3200" spc="25" dirty="0" err="1">
                <a:latin typeface="Tahoma"/>
                <a:cs typeface="Tahoma"/>
              </a:rPr>
              <a:t>rovným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3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dirty="0">
                <a:latin typeface="Tahoma"/>
                <a:cs typeface="Tahoma"/>
              </a:rPr>
              <a:t>Aristokrat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80" dirty="0" err="1">
                <a:latin typeface="Tahoma"/>
                <a:cs typeface="Tahoma"/>
              </a:rPr>
              <a:t>vznešená</a:t>
            </a:r>
            <a:r>
              <a:rPr sz="3200" spc="-190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be</a:t>
            </a:r>
            <a:r>
              <a:rPr lang="cs-CZ" sz="3200" spc="30" dirty="0" err="1">
                <a:latin typeface="Tahoma"/>
                <a:cs typeface="Tahoma"/>
              </a:rPr>
              <a:t>stie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85" dirty="0" err="1">
                <a:latin typeface="Tahoma"/>
                <a:cs typeface="Tahoma"/>
              </a:rPr>
              <a:t>Ví</a:t>
            </a:r>
            <a:r>
              <a:rPr lang="cs-CZ" sz="3200" spc="85" dirty="0">
                <a:latin typeface="Tahoma"/>
                <a:cs typeface="Tahoma"/>
              </a:rPr>
              <a:t>tě</a:t>
            </a:r>
            <a:r>
              <a:rPr sz="3200" spc="85" dirty="0" err="1">
                <a:latin typeface="Tahoma"/>
                <a:cs typeface="Tahoma"/>
              </a:rPr>
              <a:t>zí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40" dirty="0">
                <a:latin typeface="Tahoma"/>
                <a:cs typeface="Tahoma"/>
              </a:rPr>
              <a:t>za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lang="cs-CZ" sz="3200" spc="-140" dirty="0">
                <a:latin typeface="Tahoma"/>
                <a:cs typeface="Tahoma"/>
              </a:rPr>
              <a:t>j</a:t>
            </a:r>
            <a:r>
              <a:rPr sz="3200" dirty="0" err="1">
                <a:latin typeface="Tahoma"/>
                <a:cs typeface="Tahoma"/>
              </a:rPr>
              <a:t>ak</a:t>
            </a:r>
            <a:r>
              <a:rPr lang="cs-CZ" sz="3200" dirty="0">
                <a:latin typeface="Tahoma"/>
                <a:cs typeface="Tahoma"/>
              </a:rPr>
              <a:t>ou</a:t>
            </a:r>
            <a:r>
              <a:rPr sz="3200" dirty="0">
                <a:latin typeface="Tahoma"/>
                <a:cs typeface="Tahoma"/>
              </a:rPr>
              <a:t>ko</a:t>
            </a:r>
            <a:r>
              <a:rPr lang="cs-CZ" sz="3200" dirty="0" err="1">
                <a:latin typeface="Tahoma"/>
                <a:cs typeface="Tahoma"/>
              </a:rPr>
              <a:t>liv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cenu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30" dirty="0">
                <a:latin typeface="Tahoma"/>
                <a:cs typeface="Tahoma"/>
              </a:rPr>
              <a:t>„</a:t>
            </a:r>
            <a:r>
              <a:rPr sz="3200" spc="30" dirty="0" err="1">
                <a:latin typeface="Tahoma"/>
                <a:cs typeface="Tahoma"/>
              </a:rPr>
              <a:t>Požadova</a:t>
            </a:r>
            <a:r>
              <a:rPr lang="cs-CZ" sz="3200" spc="30" dirty="0">
                <a:latin typeface="Tahoma"/>
                <a:cs typeface="Tahoma"/>
              </a:rPr>
              <a:t>t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od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-35" dirty="0">
                <a:latin typeface="Tahoma"/>
                <a:cs typeface="Tahoma"/>
              </a:rPr>
              <a:t>s</a:t>
            </a:r>
            <a:r>
              <a:rPr lang="cs-CZ" sz="3200" spc="-35" dirty="0">
                <a:latin typeface="Tahoma"/>
                <a:cs typeface="Tahoma"/>
              </a:rPr>
              <a:t>í</a:t>
            </a:r>
            <a:r>
              <a:rPr sz="3200" spc="-35" dirty="0" err="1">
                <a:latin typeface="Tahoma"/>
                <a:cs typeface="Tahoma"/>
              </a:rPr>
              <a:t>ly</a:t>
            </a:r>
            <a:r>
              <a:rPr sz="3200" spc="-35" dirty="0">
                <a:latin typeface="Tahoma"/>
                <a:cs typeface="Tahoma"/>
              </a:rPr>
              <a:t>,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aby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135" dirty="0">
                <a:latin typeface="Tahoma"/>
                <a:cs typeface="Tahoma"/>
              </a:rPr>
              <a:t>s</a:t>
            </a:r>
            <a:r>
              <a:rPr lang="cs-CZ" sz="3200" spc="135" dirty="0">
                <a:latin typeface="Tahoma"/>
                <a:cs typeface="Tahoma"/>
              </a:rPr>
              <a:t>e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nepr</a:t>
            </a:r>
            <a:r>
              <a:rPr lang="cs-CZ" sz="3200" spc="15" dirty="0">
                <a:latin typeface="Tahoma"/>
                <a:cs typeface="Tahoma"/>
              </a:rPr>
              <a:t>o</a:t>
            </a:r>
            <a:r>
              <a:rPr sz="3200" spc="15" dirty="0">
                <a:latin typeface="Tahoma"/>
                <a:cs typeface="Tahoma"/>
              </a:rPr>
              <a:t>j</a:t>
            </a:r>
            <a:r>
              <a:rPr lang="cs-CZ" sz="3200" spc="15" dirty="0">
                <a:latin typeface="Tahoma"/>
                <a:cs typeface="Tahoma"/>
              </a:rPr>
              <a:t>e</a:t>
            </a:r>
            <a:r>
              <a:rPr sz="3200" spc="15" dirty="0" err="1">
                <a:latin typeface="Tahoma"/>
                <a:cs typeface="Tahoma"/>
              </a:rPr>
              <a:t>vovala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15" dirty="0">
                <a:latin typeface="Tahoma"/>
                <a:cs typeface="Tahoma"/>
              </a:rPr>
              <a:t>...</a:t>
            </a:r>
            <a:r>
              <a:rPr lang="cs-CZ" sz="3200" spc="-15" dirty="0">
                <a:latin typeface="Tahoma"/>
                <a:cs typeface="Tahoma"/>
              </a:rPr>
              <a:t>j</a:t>
            </a:r>
            <a:r>
              <a:rPr sz="3200" spc="-15" dirty="0" err="1">
                <a:latin typeface="Tahoma"/>
                <a:cs typeface="Tahoma"/>
              </a:rPr>
              <a:t>ako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spc="55" dirty="0">
                <a:latin typeface="Tahoma"/>
                <a:cs typeface="Tahoma"/>
              </a:rPr>
              <a:t>s</a:t>
            </a:r>
            <a:r>
              <a:rPr lang="cs-CZ" sz="3200" spc="55" dirty="0">
                <a:latin typeface="Tahoma"/>
                <a:cs typeface="Tahoma"/>
              </a:rPr>
              <a:t>í</a:t>
            </a:r>
            <a:r>
              <a:rPr sz="3200" spc="55" dirty="0">
                <a:latin typeface="Tahoma"/>
                <a:cs typeface="Tahoma"/>
              </a:rPr>
              <a:t>la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bláznovstv</a:t>
            </a:r>
            <a:r>
              <a:rPr lang="cs-CZ" sz="3200" dirty="0">
                <a:latin typeface="Tahoma"/>
                <a:cs typeface="Tahoma"/>
              </a:rPr>
              <a:t>í</a:t>
            </a:r>
            <a:r>
              <a:rPr sz="3200" dirty="0">
                <a:latin typeface="Tahoma"/>
                <a:cs typeface="Tahoma"/>
              </a:rPr>
              <a:t>.“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(</a:t>
            </a:r>
            <a:r>
              <a:rPr sz="3200" spc="-20" dirty="0" err="1">
                <a:latin typeface="Tahoma"/>
                <a:cs typeface="Tahoma"/>
              </a:rPr>
              <a:t>i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naopak)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" y="594347"/>
            <a:ext cx="8572500" cy="66004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5300" y="1486408"/>
            <a:ext cx="6841235" cy="71109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22500" y="9232900"/>
            <a:ext cx="6246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</a:t>
            </a:r>
            <a:r>
              <a:rPr sz="1800" spc="-10" dirty="0">
                <a:latin typeface="Calibri"/>
                <a:cs typeface="Calibri"/>
                <a:hlinkClick r:id="rId3"/>
              </a:rPr>
              <a:t>s://w</a:t>
            </a:r>
            <a:r>
              <a:rPr sz="1800" spc="-10" dirty="0">
                <a:latin typeface="Calibri"/>
                <a:cs typeface="Calibri"/>
              </a:rPr>
              <a:t>ww.c</a:t>
            </a:r>
            <a:r>
              <a:rPr sz="1800" spc="-10" dirty="0">
                <a:latin typeface="Calibri"/>
                <a:cs typeface="Calibri"/>
                <a:hlinkClick r:id="rId3"/>
              </a:rPr>
              <a:t>artoonstock.com/directory/f/friedrich_nietzsche.asp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2215" y="569468"/>
            <a:ext cx="25749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 err="1"/>
              <a:t>Nihil</a:t>
            </a:r>
            <a:r>
              <a:rPr spc="80" dirty="0" err="1"/>
              <a:t>i</a:t>
            </a:r>
            <a:r>
              <a:rPr lang="cs-CZ" spc="80" dirty="0"/>
              <a:t>s</a:t>
            </a:r>
            <a:r>
              <a:rPr spc="80" dirty="0" err="1"/>
              <a:t>mus</a:t>
            </a:r>
            <a:endParaRPr spc="80" dirty="0"/>
          </a:p>
        </p:txBody>
      </p:sp>
      <p:sp>
        <p:nvSpPr>
          <p:cNvPr id="3" name="object 3"/>
          <p:cNvSpPr txBox="1"/>
          <p:nvPr/>
        </p:nvSpPr>
        <p:spPr>
          <a:xfrm>
            <a:off x="638492" y="1841500"/>
            <a:ext cx="8802370" cy="75283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56970">
              <a:lnSpc>
                <a:spcPct val="100000"/>
              </a:lnSpc>
              <a:spcBef>
                <a:spcPts val="1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80" dirty="0">
                <a:latin typeface="Tahoma"/>
                <a:cs typeface="Tahoma"/>
              </a:rPr>
              <a:t>Krízový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stav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v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e</a:t>
            </a:r>
            <a:r>
              <a:rPr lang="cs-CZ" sz="3200" spc="10" dirty="0">
                <a:latin typeface="Tahoma"/>
                <a:cs typeface="Tahoma"/>
              </a:rPr>
              <a:t>v</a:t>
            </a:r>
            <a:r>
              <a:rPr sz="3200" spc="10" dirty="0">
                <a:latin typeface="Tahoma"/>
                <a:cs typeface="Tahoma"/>
              </a:rPr>
              <a:t>r</a:t>
            </a:r>
            <a:r>
              <a:rPr lang="cs-CZ" sz="3200" spc="10" dirty="0">
                <a:latin typeface="Tahoma"/>
                <a:cs typeface="Tahoma"/>
              </a:rPr>
              <a:t>o</a:t>
            </a:r>
            <a:r>
              <a:rPr sz="3200" spc="10" dirty="0" err="1">
                <a:latin typeface="Tahoma"/>
                <a:cs typeface="Tahoma"/>
              </a:rPr>
              <a:t>psk</a:t>
            </a:r>
            <a:r>
              <a:rPr lang="cs-CZ" sz="3200" spc="10" dirty="0">
                <a:latin typeface="Tahoma"/>
                <a:cs typeface="Tahoma"/>
              </a:rPr>
              <a:t>é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30" dirty="0" err="1">
                <a:latin typeface="Tahoma"/>
                <a:cs typeface="Tahoma"/>
              </a:rPr>
              <a:t>kult</a:t>
            </a:r>
            <a:r>
              <a:rPr lang="cs-CZ" sz="3200" spc="-30" dirty="0" err="1">
                <a:latin typeface="Tahoma"/>
                <a:cs typeface="Tahoma"/>
              </a:rPr>
              <a:t>uře</a:t>
            </a:r>
            <a:r>
              <a:rPr lang="cs-CZ" sz="3200" spc="-30" dirty="0">
                <a:latin typeface="Tahoma"/>
                <a:cs typeface="Tahoma"/>
              </a:rPr>
              <a:t> 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25" dirty="0" err="1">
                <a:latin typeface="Tahoma"/>
                <a:cs typeface="Tahoma"/>
              </a:rPr>
              <a:t>utvá</a:t>
            </a:r>
            <a:r>
              <a:rPr lang="cs-CZ" sz="3200" spc="-25" dirty="0" err="1">
                <a:latin typeface="Tahoma"/>
                <a:cs typeface="Tahoma"/>
              </a:rPr>
              <a:t>řené</a:t>
            </a:r>
            <a:r>
              <a:rPr lang="cs-CZ" sz="3200" spc="-2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</a:t>
            </a:r>
            <a:r>
              <a:rPr lang="cs-CZ" sz="3200" dirty="0">
                <a:latin typeface="Tahoma"/>
                <a:cs typeface="Tahoma"/>
              </a:rPr>
              <a:t>ř</a:t>
            </a:r>
            <a:r>
              <a:rPr sz="3200" dirty="0" err="1">
                <a:latin typeface="Tahoma"/>
                <a:cs typeface="Tahoma"/>
              </a:rPr>
              <a:t>esťanstv</a:t>
            </a:r>
            <a:r>
              <a:rPr lang="cs-CZ" sz="3200" dirty="0">
                <a:latin typeface="Tahoma"/>
                <a:cs typeface="Tahoma"/>
              </a:rPr>
              <a:t>í</a:t>
            </a:r>
            <a:r>
              <a:rPr sz="3200" dirty="0">
                <a:latin typeface="Tahoma"/>
                <a:cs typeface="Tahoma"/>
              </a:rPr>
              <a:t>m</a:t>
            </a:r>
          </a:p>
          <a:p>
            <a:pPr marL="12700" marR="57912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40" dirty="0" err="1">
                <a:latin typeface="Tahoma"/>
                <a:cs typeface="Tahoma"/>
              </a:rPr>
              <a:t>Signalizuje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bezmocnos</a:t>
            </a:r>
            <a:r>
              <a:rPr lang="cs-CZ" sz="3200" spc="30" dirty="0">
                <a:latin typeface="Tahoma"/>
                <a:cs typeface="Tahoma"/>
              </a:rPr>
              <a:t>t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25" dirty="0" err="1">
                <a:latin typeface="Tahoma"/>
                <a:cs typeface="Tahoma"/>
              </a:rPr>
              <a:t>bezperspekt</a:t>
            </a:r>
            <a:r>
              <a:rPr lang="cs-CZ" sz="3200" spc="25" dirty="0">
                <a:latin typeface="Tahoma"/>
                <a:cs typeface="Tahoma"/>
              </a:rPr>
              <a:t>i</a:t>
            </a:r>
            <a:r>
              <a:rPr sz="3200" spc="25" dirty="0" err="1">
                <a:latin typeface="Tahoma"/>
                <a:cs typeface="Tahoma"/>
              </a:rPr>
              <a:t>vnos</a:t>
            </a:r>
            <a:r>
              <a:rPr lang="cs-CZ" sz="3200" spc="25" dirty="0">
                <a:latin typeface="Tahoma"/>
                <a:cs typeface="Tahoma"/>
              </a:rPr>
              <a:t>t</a:t>
            </a:r>
            <a:r>
              <a:rPr sz="3200" spc="25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k</a:t>
            </a:r>
            <a:r>
              <a:rPr lang="cs-CZ" sz="3200" spc="5" dirty="0">
                <a:latin typeface="Tahoma"/>
                <a:cs typeface="Tahoma"/>
              </a:rPr>
              <a:t>ř</a:t>
            </a:r>
            <a:r>
              <a:rPr sz="3200" spc="5" dirty="0" err="1">
                <a:latin typeface="Tahoma"/>
                <a:cs typeface="Tahoma"/>
              </a:rPr>
              <a:t>esťansk</a:t>
            </a:r>
            <a:r>
              <a:rPr lang="cs-CZ" sz="3200" spc="5" dirty="0">
                <a:latin typeface="Tahoma"/>
                <a:cs typeface="Tahoma"/>
              </a:rPr>
              <a:t>é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-45" dirty="0" err="1">
                <a:latin typeface="Tahoma"/>
                <a:cs typeface="Tahoma"/>
              </a:rPr>
              <a:t>kult</a:t>
            </a:r>
            <a:r>
              <a:rPr lang="cs-CZ" sz="3200" spc="-45" dirty="0">
                <a:latin typeface="Tahoma"/>
                <a:cs typeface="Tahoma"/>
              </a:rPr>
              <a:t>u</a:t>
            </a:r>
            <a:r>
              <a:rPr sz="3200" spc="-45" dirty="0" err="1">
                <a:latin typeface="Tahoma"/>
                <a:cs typeface="Tahoma"/>
              </a:rPr>
              <a:t>ry</a:t>
            </a:r>
            <a:endParaRPr sz="3200" dirty="0">
              <a:latin typeface="Tahoma"/>
              <a:cs typeface="Tahoma"/>
            </a:endParaRPr>
          </a:p>
          <a:p>
            <a:pPr marL="698500" lvl="1" indent="-228600">
              <a:lnSpc>
                <a:spcPct val="100000"/>
              </a:lnSpc>
              <a:spcBef>
                <a:spcPts val="1135"/>
              </a:spcBef>
              <a:buSzPct val="75000"/>
              <a:buFont typeface="Calibri"/>
              <a:buChar char="–"/>
              <a:tabLst>
                <a:tab pos="698500" algn="l"/>
              </a:tabLst>
            </a:pPr>
            <a:r>
              <a:rPr sz="2400" spc="5" dirty="0" err="1">
                <a:latin typeface="Tahoma"/>
                <a:cs typeface="Tahoma"/>
              </a:rPr>
              <a:t>vysch</a:t>
            </a:r>
            <a:r>
              <a:rPr lang="cs-CZ" sz="2400" spc="5" dirty="0" err="1">
                <a:latin typeface="Tahoma"/>
                <a:cs typeface="Tahoma"/>
              </a:rPr>
              <a:t>lý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5" dirty="0" err="1">
                <a:latin typeface="Tahoma"/>
                <a:cs typeface="Tahoma"/>
              </a:rPr>
              <a:t>prame</a:t>
            </a:r>
            <a:r>
              <a:rPr lang="cs-CZ" sz="2400" spc="5" dirty="0">
                <a:latin typeface="Tahoma"/>
                <a:cs typeface="Tahoma"/>
              </a:rPr>
              <a:t>n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5" dirty="0" err="1">
                <a:latin typeface="Tahoma"/>
                <a:cs typeface="Tahoma"/>
              </a:rPr>
              <a:t>zdroj</a:t>
            </a:r>
            <a:r>
              <a:rPr lang="cs-CZ" sz="2400" spc="5" dirty="0">
                <a:latin typeface="Tahoma"/>
                <a:cs typeface="Tahoma"/>
              </a:rPr>
              <a:t>e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5" dirty="0" err="1">
                <a:latin typeface="Tahoma"/>
                <a:cs typeface="Tahoma"/>
              </a:rPr>
              <a:t>rozvoj</a:t>
            </a:r>
            <a:r>
              <a:rPr lang="cs-CZ" sz="2400" spc="5" dirty="0">
                <a:latin typeface="Tahoma"/>
                <a:cs typeface="Tahoma"/>
              </a:rPr>
              <a:t>e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75" dirty="0">
                <a:latin typeface="Tahoma"/>
                <a:cs typeface="Tahoma"/>
              </a:rPr>
              <a:t>a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energie</a:t>
            </a:r>
            <a:endParaRPr sz="2400" dirty="0">
              <a:latin typeface="Tahoma"/>
              <a:cs typeface="Tahoma"/>
            </a:endParaRPr>
          </a:p>
          <a:p>
            <a:pPr marL="698500" lvl="1" indent="-228600">
              <a:lnSpc>
                <a:spcPct val="100000"/>
              </a:lnSpc>
              <a:spcBef>
                <a:spcPts val="1120"/>
              </a:spcBef>
              <a:buSzPct val="75000"/>
              <a:buFont typeface="Calibri"/>
              <a:buChar char="–"/>
              <a:tabLst>
                <a:tab pos="698500" algn="l"/>
              </a:tabLst>
            </a:pPr>
            <a:r>
              <a:rPr sz="2400" spc="25" dirty="0" err="1">
                <a:latin typeface="Tahoma"/>
                <a:cs typeface="Tahoma"/>
              </a:rPr>
              <a:t>ods</a:t>
            </a:r>
            <a:r>
              <a:rPr lang="cs-CZ" sz="2400" spc="25" dirty="0" err="1">
                <a:latin typeface="Tahoma"/>
                <a:cs typeface="Tahoma"/>
              </a:rPr>
              <a:t>ouze</a:t>
            </a:r>
            <a:r>
              <a:rPr sz="2400" spc="25" dirty="0">
                <a:latin typeface="Tahoma"/>
                <a:cs typeface="Tahoma"/>
              </a:rPr>
              <a:t>n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30" dirty="0" err="1">
                <a:latin typeface="Tahoma"/>
                <a:cs typeface="Tahoma"/>
              </a:rPr>
              <a:t>na</a:t>
            </a:r>
            <a:r>
              <a:rPr sz="2400" spc="-114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za</a:t>
            </a:r>
            <a:r>
              <a:rPr lang="cs-CZ" sz="2400" spc="10" dirty="0" err="1">
                <a:latin typeface="Tahoma"/>
                <a:cs typeface="Tahoma"/>
              </a:rPr>
              <a:t>pomnění</a:t>
            </a:r>
            <a:r>
              <a:rPr lang="cs-CZ" sz="2400" spc="10" dirty="0">
                <a:latin typeface="Tahoma"/>
                <a:cs typeface="Tahoma"/>
              </a:rPr>
              <a:t> </a:t>
            </a:r>
            <a:endParaRPr sz="24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37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70" dirty="0">
                <a:latin typeface="Tahoma"/>
                <a:cs typeface="Tahoma"/>
              </a:rPr>
              <a:t>Stav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-40" dirty="0">
                <a:latin typeface="Tahoma"/>
                <a:cs typeface="Tahoma"/>
              </a:rPr>
              <a:t>k</a:t>
            </a:r>
            <a:r>
              <a:rPr lang="cs-CZ" sz="3200" spc="-40" dirty="0" err="1">
                <a:latin typeface="Tahoma"/>
                <a:cs typeface="Tahoma"/>
              </a:rPr>
              <a:t>dyž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absentuje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lang="cs-CZ" sz="3200" spc="65" dirty="0">
                <a:latin typeface="Tahoma"/>
                <a:cs typeface="Tahoma"/>
              </a:rPr>
              <a:t>s</a:t>
            </a:r>
            <a:r>
              <a:rPr sz="3200" spc="65" dirty="0" err="1">
                <a:latin typeface="Tahoma"/>
                <a:cs typeface="Tahoma"/>
              </a:rPr>
              <a:t>mysl</a:t>
            </a:r>
            <a:endParaRPr sz="32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-25" dirty="0">
                <a:latin typeface="Tahoma"/>
                <a:cs typeface="Tahoma"/>
              </a:rPr>
              <a:t>K</a:t>
            </a:r>
            <a:r>
              <a:rPr lang="cs-CZ" sz="3200" spc="-25" dirty="0" err="1">
                <a:latin typeface="Tahoma"/>
                <a:cs typeface="Tahoma"/>
              </a:rPr>
              <a:t>dyž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v</a:t>
            </a:r>
            <a:r>
              <a:rPr lang="cs-CZ" sz="3200" spc="25" dirty="0">
                <a:latin typeface="Tahoma"/>
                <a:cs typeface="Tahoma"/>
              </a:rPr>
              <a:t>e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vše</a:t>
            </a:r>
            <a:r>
              <a:rPr lang="cs-CZ" sz="3200" spc="15" dirty="0">
                <a:latin typeface="Tahoma"/>
                <a:cs typeface="Tahoma"/>
              </a:rPr>
              <a:t>m </a:t>
            </a:r>
            <a:r>
              <a:rPr sz="3200" spc="5" dirty="0">
                <a:latin typeface="Tahoma"/>
                <a:cs typeface="Tahoma"/>
              </a:rPr>
              <a:t>h</a:t>
            </a:r>
            <a:r>
              <a:rPr lang="cs-CZ" sz="3200" spc="5" dirty="0" err="1">
                <a:latin typeface="Tahoma"/>
                <a:cs typeface="Tahoma"/>
              </a:rPr>
              <a:t>le</a:t>
            </a:r>
            <a:r>
              <a:rPr sz="3200" spc="5" dirty="0" err="1">
                <a:latin typeface="Tahoma"/>
                <a:cs typeface="Tahoma"/>
              </a:rPr>
              <a:t>dáme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lang="cs-CZ" sz="3200" spc="45" dirty="0">
                <a:latin typeface="Tahoma"/>
                <a:cs typeface="Tahoma"/>
              </a:rPr>
              <a:t>s</a:t>
            </a:r>
            <a:r>
              <a:rPr sz="3200" spc="45" dirty="0" err="1">
                <a:latin typeface="Tahoma"/>
                <a:cs typeface="Tahoma"/>
              </a:rPr>
              <a:t>mysl</a:t>
            </a:r>
            <a:r>
              <a:rPr sz="3200" spc="45" dirty="0">
                <a:latin typeface="Tahoma"/>
                <a:cs typeface="Tahoma"/>
              </a:rPr>
              <a:t>,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-45" dirty="0">
                <a:latin typeface="Tahoma"/>
                <a:cs typeface="Tahoma"/>
              </a:rPr>
              <a:t>kt</a:t>
            </a:r>
            <a:r>
              <a:rPr lang="cs-CZ" sz="3200" spc="-45" dirty="0">
                <a:latin typeface="Tahoma"/>
                <a:cs typeface="Tahoma"/>
              </a:rPr>
              <a:t>e</a:t>
            </a:r>
            <a:r>
              <a:rPr sz="3200" spc="-45" dirty="0" err="1">
                <a:latin typeface="Tahoma"/>
                <a:cs typeface="Tahoma"/>
              </a:rPr>
              <a:t>rý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-35" dirty="0">
                <a:latin typeface="Tahoma"/>
                <a:cs typeface="Tahoma"/>
              </a:rPr>
              <a:t>tam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n</a:t>
            </a:r>
            <a:r>
              <a:rPr lang="cs-CZ" sz="3200" spc="20" dirty="0" err="1">
                <a:latin typeface="Tahoma"/>
                <a:cs typeface="Tahoma"/>
              </a:rPr>
              <a:t>ení</a:t>
            </a:r>
            <a:endParaRPr sz="3200" dirty="0">
              <a:latin typeface="Tahoma"/>
              <a:cs typeface="Tahoma"/>
            </a:endParaRPr>
          </a:p>
          <a:p>
            <a:pPr marL="12700" marR="100965">
              <a:lnSpc>
                <a:spcPct val="100000"/>
              </a:lnSpc>
              <a:spcBef>
                <a:spcPts val="13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lang="cs-CZ" sz="3200" spc="25" dirty="0">
                <a:latin typeface="Tahoma"/>
                <a:cs typeface="Tahoma"/>
              </a:rPr>
              <a:t>Stud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p</a:t>
            </a:r>
            <a:r>
              <a:rPr lang="cs-CZ" sz="3200" spc="5" dirty="0">
                <a:latin typeface="Tahoma"/>
                <a:cs typeface="Tahoma"/>
              </a:rPr>
              <a:t>ř</a:t>
            </a:r>
            <a:r>
              <a:rPr sz="3200" spc="5" dirty="0">
                <a:latin typeface="Tahoma"/>
                <a:cs typeface="Tahoma"/>
              </a:rPr>
              <a:t>ed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65" dirty="0">
                <a:latin typeface="Tahoma"/>
                <a:cs typeface="Tahoma"/>
              </a:rPr>
              <a:t>sebou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samým,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člov</a:t>
            </a:r>
            <a:r>
              <a:rPr lang="cs-CZ" sz="3200" spc="45" dirty="0">
                <a:latin typeface="Tahoma"/>
                <a:cs typeface="Tahoma"/>
              </a:rPr>
              <a:t>ě</a:t>
            </a:r>
            <a:r>
              <a:rPr sz="3200" spc="45" dirty="0">
                <a:latin typeface="Tahoma"/>
                <a:cs typeface="Tahoma"/>
              </a:rPr>
              <a:t>k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135" dirty="0">
                <a:latin typeface="Tahoma"/>
                <a:cs typeface="Tahoma"/>
              </a:rPr>
              <a:t>s</a:t>
            </a:r>
            <a:r>
              <a:rPr lang="cs-CZ" sz="3200" spc="135" dirty="0">
                <a:latin typeface="Tahoma"/>
                <a:cs typeface="Tahoma"/>
              </a:rPr>
              <a:t>e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85" dirty="0" err="1">
                <a:latin typeface="Tahoma"/>
                <a:cs typeface="Tahoma"/>
              </a:rPr>
              <a:t>sám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dl</a:t>
            </a:r>
            <a:r>
              <a:rPr lang="cs-CZ" sz="3200" spc="5" dirty="0">
                <a:latin typeface="Tahoma"/>
                <a:cs typeface="Tahoma"/>
              </a:rPr>
              <a:t>ou</a:t>
            </a:r>
            <a:r>
              <a:rPr sz="3200" spc="5" dirty="0">
                <a:latin typeface="Tahoma"/>
                <a:cs typeface="Tahoma"/>
              </a:rPr>
              <a:t>ho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10" dirty="0" err="1">
                <a:latin typeface="Tahoma"/>
                <a:cs typeface="Tahoma"/>
              </a:rPr>
              <a:t>podvá</a:t>
            </a:r>
            <a:r>
              <a:rPr lang="cs-CZ" sz="3200" spc="-10" dirty="0">
                <a:latin typeface="Tahoma"/>
                <a:cs typeface="Tahoma"/>
              </a:rPr>
              <a:t>děl</a:t>
            </a:r>
            <a:r>
              <a:rPr sz="3200" spc="-10" dirty="0">
                <a:latin typeface="Tahoma"/>
                <a:cs typeface="Tahoma"/>
              </a:rPr>
              <a:t>...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(Fragmenty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o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5" dirty="0" err="1">
                <a:latin typeface="Tahoma"/>
                <a:cs typeface="Tahoma"/>
              </a:rPr>
              <a:t>nihili</a:t>
            </a:r>
            <a:r>
              <a:rPr lang="cs-CZ" sz="3200" spc="-5" dirty="0">
                <a:latin typeface="Tahoma"/>
                <a:cs typeface="Tahoma"/>
              </a:rPr>
              <a:t>s</a:t>
            </a:r>
            <a:r>
              <a:rPr sz="3200" spc="-5" dirty="0">
                <a:latin typeface="Tahoma"/>
                <a:cs typeface="Tahoma"/>
              </a:rPr>
              <a:t>m</a:t>
            </a:r>
            <a:r>
              <a:rPr lang="cs-CZ" sz="3200" spc="-5" dirty="0">
                <a:latin typeface="Tahoma"/>
                <a:cs typeface="Tahoma"/>
              </a:rPr>
              <a:t>u</a:t>
            </a:r>
            <a:r>
              <a:rPr sz="3200" spc="-5" dirty="0">
                <a:latin typeface="Tahoma"/>
                <a:cs typeface="Tahoma"/>
              </a:rPr>
              <a:t>)</a:t>
            </a:r>
            <a:endParaRPr lang="cs-CZ" sz="3200" spc="-5" dirty="0">
              <a:latin typeface="Tahoma"/>
              <a:cs typeface="Tahoma"/>
            </a:endParaRPr>
          </a:p>
          <a:p>
            <a:pPr marL="12700" marR="100965">
              <a:lnSpc>
                <a:spcPct val="100000"/>
              </a:lnSpc>
              <a:spcBef>
                <a:spcPts val="13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endParaRPr lang="cs-CZ" sz="3200" spc="-5" dirty="0">
              <a:latin typeface="Tahoma"/>
              <a:cs typeface="Tahoma"/>
            </a:endParaRPr>
          </a:p>
          <a:p>
            <a:pPr marL="12700" marR="100965">
              <a:lnSpc>
                <a:spcPct val="100000"/>
              </a:lnSpc>
              <a:spcBef>
                <a:spcPts val="13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lang="cs-CZ" sz="3200" spc="-5" dirty="0" err="1">
                <a:latin typeface="Tahoma"/>
                <a:cs typeface="Tahoma"/>
              </a:rPr>
              <a:t>Stádovitost</a:t>
            </a:r>
            <a:r>
              <a:rPr lang="cs-CZ" sz="3200" spc="-5" dirty="0">
                <a:latin typeface="Tahoma"/>
                <a:cs typeface="Tahoma"/>
              </a:rPr>
              <a:t> nacionalismu, křesťanství, socialismu, nesmyslnost obchodu a zaměstnání?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900" y="1612900"/>
            <a:ext cx="8079105" cy="317627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5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lang="cs-CZ" sz="3200" spc="-10" dirty="0">
                <a:latin typeface="Tahoma"/>
                <a:cs typeface="Tahoma"/>
              </a:rPr>
              <a:t>P</a:t>
            </a:r>
            <a:r>
              <a:rPr sz="3200" spc="-10" dirty="0" err="1">
                <a:latin typeface="Tahoma"/>
                <a:cs typeface="Tahoma"/>
              </a:rPr>
              <a:t>ostuluje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byt</a:t>
            </a:r>
            <a:r>
              <a:rPr lang="cs-CZ" sz="3200" spc="-20" dirty="0">
                <a:latin typeface="Tahoma"/>
                <a:cs typeface="Tahoma"/>
              </a:rPr>
              <a:t>í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95" dirty="0">
                <a:latin typeface="Tahoma"/>
                <a:cs typeface="Tahoma"/>
              </a:rPr>
              <a:t>bez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-5" dirty="0" err="1">
                <a:latin typeface="Tahoma"/>
                <a:cs typeface="Tahoma"/>
              </a:rPr>
              <a:t>auton</a:t>
            </a:r>
            <a:r>
              <a:rPr lang="cs-CZ" sz="3200" spc="-5" dirty="0">
                <a:latin typeface="Tahoma"/>
                <a:cs typeface="Tahoma"/>
              </a:rPr>
              <a:t>o</a:t>
            </a:r>
            <a:r>
              <a:rPr sz="3200" spc="-5" dirty="0" err="1">
                <a:latin typeface="Tahoma"/>
                <a:cs typeface="Tahoma"/>
              </a:rPr>
              <a:t>mnosti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individual</a:t>
            </a:r>
            <a:r>
              <a:rPr lang="cs-CZ" sz="3200" spc="-5" dirty="0">
                <a:latin typeface="Tahoma"/>
                <a:cs typeface="Tahoma"/>
              </a:rPr>
              <a:t>i</a:t>
            </a:r>
            <a:r>
              <a:rPr sz="3200" spc="-5" dirty="0">
                <a:latin typeface="Tahoma"/>
                <a:cs typeface="Tahoma"/>
              </a:rPr>
              <a:t>t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lang="cs-CZ" sz="3200" spc="5" dirty="0">
                <a:latin typeface="Tahoma"/>
                <a:cs typeface="Tahoma"/>
              </a:rPr>
              <a:t>I</a:t>
            </a:r>
            <a:r>
              <a:rPr sz="3200" spc="5" dirty="0" err="1">
                <a:latin typeface="Tahoma"/>
                <a:cs typeface="Tahoma"/>
              </a:rPr>
              <a:t>ndiv</a:t>
            </a:r>
            <a:r>
              <a:rPr lang="cs-CZ" sz="3200" spc="5" dirty="0">
                <a:latin typeface="Tahoma"/>
                <a:cs typeface="Tahoma"/>
              </a:rPr>
              <a:t>i</a:t>
            </a:r>
            <a:r>
              <a:rPr sz="3200" spc="5" dirty="0" err="1">
                <a:latin typeface="Tahoma"/>
                <a:cs typeface="Tahoma"/>
              </a:rPr>
              <a:t>duum</a:t>
            </a:r>
            <a:r>
              <a:rPr sz="3200" spc="-180" dirty="0">
                <a:latin typeface="Tahoma"/>
                <a:cs typeface="Tahoma"/>
              </a:rPr>
              <a:t> </a:t>
            </a:r>
            <a:r>
              <a:rPr sz="3200" spc="-95" dirty="0" err="1">
                <a:latin typeface="Tahoma"/>
                <a:cs typeface="Tahoma"/>
              </a:rPr>
              <a:t>tu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lang="cs-CZ" sz="3200" spc="40" dirty="0">
                <a:latin typeface="Tahoma"/>
                <a:cs typeface="Tahoma"/>
              </a:rPr>
              <a:t>z</a:t>
            </a:r>
            <a:r>
              <a:rPr sz="3200" spc="40" dirty="0" err="1">
                <a:latin typeface="Tahoma"/>
                <a:cs typeface="Tahoma"/>
              </a:rPr>
              <a:t>trác</a:t>
            </a:r>
            <a:r>
              <a:rPr lang="cs-CZ" sz="3200" spc="40" dirty="0">
                <a:latin typeface="Tahoma"/>
                <a:cs typeface="Tahoma"/>
              </a:rPr>
              <a:t>í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</a:t>
            </a:r>
            <a:r>
              <a:rPr lang="cs-CZ" sz="3200" dirty="0">
                <a:latin typeface="Tahoma"/>
                <a:cs typeface="Tahoma"/>
              </a:rPr>
              <a:t>í</a:t>
            </a:r>
            <a:r>
              <a:rPr sz="3200" dirty="0" err="1">
                <a:latin typeface="Tahoma"/>
                <a:cs typeface="Tahoma"/>
              </a:rPr>
              <a:t>ru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v</a:t>
            </a:r>
            <a:r>
              <a:rPr lang="cs-CZ" sz="3200" spc="25" dirty="0">
                <a:latin typeface="Tahoma"/>
                <a:cs typeface="Tahoma"/>
              </a:rPr>
              <a:t>e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svo</a:t>
            </a:r>
            <a:r>
              <a:rPr lang="cs-CZ" sz="3200" spc="5" dirty="0">
                <a:latin typeface="Tahoma"/>
                <a:cs typeface="Tahoma"/>
              </a:rPr>
              <a:t>u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hodnotu</a:t>
            </a: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Calibri"/>
              <a:buChar char="●"/>
            </a:pPr>
            <a:endParaRPr sz="36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22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45" dirty="0">
                <a:latin typeface="Tahoma"/>
                <a:cs typeface="Tahoma"/>
              </a:rPr>
              <a:t>V</a:t>
            </a:r>
            <a:r>
              <a:rPr lang="cs-CZ" sz="3200" spc="45" dirty="0">
                <a:latin typeface="Tahoma"/>
                <a:cs typeface="Tahoma"/>
              </a:rPr>
              <a:t>í</a:t>
            </a:r>
            <a:r>
              <a:rPr sz="3200" spc="45" dirty="0">
                <a:latin typeface="Tahoma"/>
                <a:cs typeface="Tahoma"/>
              </a:rPr>
              <a:t>ra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v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50" dirty="0" err="1">
                <a:latin typeface="Tahoma"/>
                <a:cs typeface="Tahoma"/>
              </a:rPr>
              <a:t>cel</a:t>
            </a:r>
            <a:r>
              <a:rPr lang="cs-CZ" sz="3200" spc="50" dirty="0">
                <a:latin typeface="Tahoma"/>
                <a:cs typeface="Tahoma"/>
              </a:rPr>
              <a:t>e</a:t>
            </a:r>
            <a:r>
              <a:rPr sz="3200" spc="50" dirty="0">
                <a:latin typeface="Tahoma"/>
                <a:cs typeface="Tahoma"/>
              </a:rPr>
              <a:t>k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105" dirty="0">
                <a:latin typeface="Tahoma"/>
                <a:cs typeface="Tahoma"/>
              </a:rPr>
              <a:t>vyšší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-15" dirty="0">
                <a:latin typeface="Tahoma"/>
                <a:cs typeface="Tahoma"/>
              </a:rPr>
              <a:t>(metafyzický)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lang="cs-CZ" sz="3200" spc="-150" dirty="0">
                <a:latin typeface="Tahoma"/>
                <a:cs typeface="Tahoma"/>
              </a:rPr>
              <a:t>s</a:t>
            </a:r>
            <a:r>
              <a:rPr sz="3200" spc="65" dirty="0" err="1">
                <a:latin typeface="Tahoma"/>
                <a:cs typeface="Tahoma"/>
              </a:rPr>
              <a:t>mysl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spc="-20" dirty="0">
                <a:latin typeface="Tahoma"/>
                <a:cs typeface="Tahoma"/>
              </a:rPr>
              <a:t>nefunguje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2215" y="569468"/>
            <a:ext cx="25749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 err="1"/>
              <a:t>Nihil</a:t>
            </a:r>
            <a:r>
              <a:rPr spc="80" dirty="0" err="1"/>
              <a:t>i</a:t>
            </a:r>
            <a:r>
              <a:rPr lang="cs-CZ" spc="80" dirty="0"/>
              <a:t>s</a:t>
            </a:r>
            <a:r>
              <a:rPr spc="80" dirty="0" err="1"/>
              <a:t>mus</a:t>
            </a:r>
            <a:endParaRPr spc="80" dirty="0"/>
          </a:p>
        </p:txBody>
      </p:sp>
      <p:sp>
        <p:nvSpPr>
          <p:cNvPr id="3" name="object 3"/>
          <p:cNvSpPr txBox="1"/>
          <p:nvPr/>
        </p:nvSpPr>
        <p:spPr>
          <a:xfrm>
            <a:off x="491439" y="1615795"/>
            <a:ext cx="9055735" cy="741998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12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114" dirty="0">
                <a:latin typeface="Tahoma"/>
                <a:cs typeface="Tahoma"/>
              </a:rPr>
              <a:t>Pas</a:t>
            </a:r>
            <a:r>
              <a:rPr lang="cs-CZ" sz="3200" spc="114" dirty="0" err="1">
                <a:latin typeface="Tahoma"/>
                <a:cs typeface="Tahoma"/>
              </a:rPr>
              <a:t>ivní</a:t>
            </a:r>
            <a:endParaRPr sz="3200" dirty="0">
              <a:latin typeface="Tahoma"/>
              <a:cs typeface="Tahoma"/>
            </a:endParaRPr>
          </a:p>
          <a:p>
            <a:pPr marL="698500" lvl="1" indent="-228600">
              <a:lnSpc>
                <a:spcPts val="3650"/>
              </a:lnSpc>
              <a:spcBef>
                <a:spcPts val="1020"/>
              </a:spcBef>
              <a:buSzPct val="75000"/>
              <a:buFont typeface="Calibri"/>
              <a:buChar char="–"/>
              <a:tabLst>
                <a:tab pos="698500" algn="l"/>
              </a:tabLst>
            </a:pPr>
            <a:r>
              <a:rPr sz="3200" spc="-25" dirty="0" err="1">
                <a:latin typeface="Tahoma"/>
                <a:cs typeface="Tahoma"/>
              </a:rPr>
              <a:t>ignoruje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cháp</a:t>
            </a:r>
            <a:r>
              <a:rPr lang="cs-CZ" sz="3200" spc="45" dirty="0">
                <a:latin typeface="Tahoma"/>
                <a:cs typeface="Tahoma"/>
              </a:rPr>
              <a:t>á</a:t>
            </a:r>
            <a:r>
              <a:rPr sz="3200" spc="45" dirty="0">
                <a:latin typeface="Tahoma"/>
                <a:cs typeface="Tahoma"/>
              </a:rPr>
              <a:t>n</a:t>
            </a:r>
            <a:r>
              <a:rPr lang="cs-CZ" sz="3200" spc="45" dirty="0">
                <a:latin typeface="Tahoma"/>
                <a:cs typeface="Tahoma"/>
              </a:rPr>
              <a:t>í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20" dirty="0" err="1">
                <a:latin typeface="Tahoma"/>
                <a:cs typeface="Tahoma"/>
              </a:rPr>
              <a:t>života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lang="cs-CZ" sz="3200" spc="-140" dirty="0">
                <a:latin typeface="Tahoma"/>
                <a:cs typeface="Tahoma"/>
              </a:rPr>
              <a:t>j</a:t>
            </a:r>
            <a:r>
              <a:rPr sz="3200" spc="50" dirty="0" err="1">
                <a:latin typeface="Tahoma"/>
                <a:cs typeface="Tahoma"/>
              </a:rPr>
              <a:t>ako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30" dirty="0" err="1">
                <a:latin typeface="Tahoma"/>
                <a:cs typeface="Tahoma"/>
              </a:rPr>
              <a:t>tvo</a:t>
            </a:r>
            <a:r>
              <a:rPr lang="cs-CZ" sz="3200" spc="-30" dirty="0">
                <a:latin typeface="Tahoma"/>
                <a:cs typeface="Tahoma"/>
              </a:rPr>
              <a:t>ř</a:t>
            </a:r>
            <a:r>
              <a:rPr sz="3200" spc="-30" dirty="0" err="1">
                <a:latin typeface="Tahoma"/>
                <a:cs typeface="Tahoma"/>
              </a:rPr>
              <a:t>i</a:t>
            </a:r>
            <a:r>
              <a:rPr lang="cs-CZ" sz="3200" spc="-30" dirty="0" err="1">
                <a:latin typeface="Tahoma"/>
                <a:cs typeface="Tahoma"/>
              </a:rPr>
              <a:t>vé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energie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endParaRPr sz="3200" dirty="0">
              <a:latin typeface="Tahoma"/>
              <a:cs typeface="Tahoma"/>
            </a:endParaRPr>
          </a:p>
          <a:p>
            <a:pPr marL="698500">
              <a:lnSpc>
                <a:spcPts val="3650"/>
              </a:lnSpc>
            </a:pPr>
            <a:r>
              <a:rPr lang="cs-CZ" sz="3200" spc="35" dirty="0" err="1">
                <a:latin typeface="Tahoma"/>
                <a:cs typeface="Tahoma"/>
              </a:rPr>
              <a:t>Sí</a:t>
            </a:r>
            <a:r>
              <a:rPr sz="3200" spc="35" dirty="0" err="1">
                <a:latin typeface="Tahoma"/>
                <a:cs typeface="Tahoma"/>
              </a:rPr>
              <a:t>ly</a:t>
            </a:r>
            <a:endParaRPr lang="cs-CZ" sz="3200" spc="35" dirty="0">
              <a:latin typeface="Tahoma"/>
              <a:cs typeface="Tahoma"/>
            </a:endParaRPr>
          </a:p>
          <a:p>
            <a:pPr marL="698500">
              <a:lnSpc>
                <a:spcPts val="3650"/>
              </a:lnSpc>
            </a:pP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25" dirty="0">
                <a:latin typeface="Tahoma"/>
                <a:cs typeface="Tahoma"/>
              </a:rPr>
              <a:t>De</a:t>
            </a:r>
            <a:r>
              <a:rPr lang="cs-CZ" sz="3200" spc="25" dirty="0">
                <a:latin typeface="Tahoma"/>
                <a:cs typeface="Tahoma"/>
              </a:rPr>
              <a:t>s</a:t>
            </a:r>
            <a:r>
              <a:rPr sz="3200" spc="25" dirty="0" err="1">
                <a:latin typeface="Tahoma"/>
                <a:cs typeface="Tahoma"/>
              </a:rPr>
              <a:t>trukčn</a:t>
            </a:r>
            <a:r>
              <a:rPr lang="cs-CZ" sz="3200" spc="25" dirty="0">
                <a:latin typeface="Tahoma"/>
                <a:cs typeface="Tahoma"/>
              </a:rPr>
              <a:t>í</a:t>
            </a:r>
            <a:endParaRPr sz="3200" dirty="0">
              <a:latin typeface="Tahoma"/>
              <a:cs typeface="Tahoma"/>
            </a:endParaRPr>
          </a:p>
          <a:p>
            <a:pPr marL="698500" lvl="1" indent="-228600">
              <a:lnSpc>
                <a:spcPct val="100000"/>
              </a:lnSpc>
              <a:spcBef>
                <a:spcPts val="1010"/>
              </a:spcBef>
              <a:buSzPct val="75000"/>
              <a:buFont typeface="Calibri"/>
              <a:buChar char="–"/>
              <a:tabLst>
                <a:tab pos="698500" algn="l"/>
              </a:tabLst>
            </a:pPr>
            <a:r>
              <a:rPr sz="3200" spc="-15" dirty="0">
                <a:latin typeface="Tahoma"/>
                <a:cs typeface="Tahoma"/>
              </a:rPr>
              <a:t>de</a:t>
            </a:r>
            <a:r>
              <a:rPr lang="cs-CZ" sz="3200" spc="-15" dirty="0">
                <a:latin typeface="Tahoma"/>
                <a:cs typeface="Tahoma"/>
              </a:rPr>
              <a:t>s</a:t>
            </a:r>
            <a:r>
              <a:rPr sz="3200" spc="-15" dirty="0" err="1">
                <a:latin typeface="Tahoma"/>
                <a:cs typeface="Tahoma"/>
              </a:rPr>
              <a:t>truuje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-25" dirty="0" err="1">
                <a:latin typeface="Tahoma"/>
                <a:cs typeface="Tahoma"/>
              </a:rPr>
              <a:t>platn</a:t>
            </a:r>
            <a:r>
              <a:rPr lang="cs-CZ" sz="3200" spc="-25" dirty="0">
                <a:latin typeface="Tahoma"/>
                <a:cs typeface="Tahoma"/>
              </a:rPr>
              <a:t>ou</a:t>
            </a:r>
            <a:r>
              <a:rPr sz="3200" spc="-25" dirty="0">
                <a:latin typeface="Tahoma"/>
                <a:cs typeface="Tahoma"/>
              </a:rPr>
              <a:t>,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-10" dirty="0" err="1">
                <a:latin typeface="Tahoma"/>
                <a:cs typeface="Tahoma"/>
              </a:rPr>
              <a:t>tradičn</a:t>
            </a:r>
            <a:r>
              <a:rPr lang="cs-CZ" sz="3200" spc="-10" dirty="0">
                <a:latin typeface="Tahoma"/>
                <a:cs typeface="Tahoma"/>
              </a:rPr>
              <a:t>í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hierarchi</a:t>
            </a:r>
            <a:r>
              <a:rPr lang="cs-CZ" sz="3200" spc="5" dirty="0">
                <a:latin typeface="Tahoma"/>
                <a:cs typeface="Tahoma"/>
              </a:rPr>
              <a:t>i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hodn</a:t>
            </a:r>
            <a:r>
              <a:rPr lang="cs-CZ" sz="3200" spc="-20" dirty="0">
                <a:latin typeface="Tahoma"/>
                <a:cs typeface="Tahoma"/>
              </a:rPr>
              <a:t>o</a:t>
            </a:r>
            <a:r>
              <a:rPr sz="3200" spc="-20" dirty="0">
                <a:latin typeface="Tahoma"/>
                <a:cs typeface="Tahoma"/>
              </a:rPr>
              <a:t>t</a:t>
            </a:r>
            <a:endParaRPr sz="3200" dirty="0">
              <a:latin typeface="Tahoma"/>
              <a:cs typeface="Tahoma"/>
            </a:endParaRPr>
          </a:p>
          <a:p>
            <a:pPr marL="698500" lvl="1" indent="-228600">
              <a:lnSpc>
                <a:spcPts val="3650"/>
              </a:lnSpc>
              <a:spcBef>
                <a:spcPts val="1019"/>
              </a:spcBef>
              <a:buSzPct val="75000"/>
              <a:buFont typeface="Calibri"/>
              <a:buChar char="–"/>
              <a:tabLst>
                <a:tab pos="698500" algn="l"/>
              </a:tabLst>
            </a:pPr>
            <a:r>
              <a:rPr sz="3200" spc="45" dirty="0">
                <a:latin typeface="Tahoma"/>
                <a:cs typeface="Tahoma"/>
              </a:rPr>
              <a:t>na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45" dirty="0">
                <a:latin typeface="Tahoma"/>
                <a:cs typeface="Tahoma"/>
              </a:rPr>
              <a:t>tvorbu,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pr</a:t>
            </a:r>
            <a:r>
              <a:rPr lang="cs-CZ" sz="3200" spc="45" dirty="0">
                <a:latin typeface="Tahoma"/>
                <a:cs typeface="Tahoma"/>
              </a:rPr>
              <a:t>o</a:t>
            </a:r>
            <a:r>
              <a:rPr sz="3200" spc="45" dirty="0" err="1">
                <a:latin typeface="Tahoma"/>
                <a:cs typeface="Tahoma"/>
              </a:rPr>
              <a:t>sa</a:t>
            </a:r>
            <a:r>
              <a:rPr lang="cs-CZ" sz="3200" spc="45" dirty="0">
                <a:latin typeface="Tahoma"/>
                <a:cs typeface="Tahoma"/>
              </a:rPr>
              <a:t>z</a:t>
            </a:r>
            <a:r>
              <a:rPr sz="3200" spc="45" dirty="0" err="1">
                <a:latin typeface="Tahoma"/>
                <a:cs typeface="Tahoma"/>
              </a:rPr>
              <a:t>en</a:t>
            </a:r>
            <a:r>
              <a:rPr lang="cs-CZ" sz="3200" spc="45" dirty="0">
                <a:latin typeface="Tahoma"/>
                <a:cs typeface="Tahoma"/>
              </a:rPr>
              <a:t>í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hodn</a:t>
            </a:r>
            <a:r>
              <a:rPr lang="cs-CZ" sz="3200" spc="-20" dirty="0">
                <a:latin typeface="Tahoma"/>
                <a:cs typeface="Tahoma"/>
              </a:rPr>
              <a:t>o</a:t>
            </a:r>
            <a:r>
              <a:rPr sz="3200" spc="-20" dirty="0">
                <a:latin typeface="Tahoma"/>
                <a:cs typeface="Tahoma"/>
              </a:rPr>
              <a:t>t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nových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85" dirty="0">
                <a:latin typeface="Tahoma"/>
                <a:cs typeface="Tahoma"/>
              </a:rPr>
              <a:t>už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nemá</a:t>
            </a:r>
            <a:endParaRPr sz="3200" dirty="0">
              <a:latin typeface="Tahoma"/>
              <a:cs typeface="Tahoma"/>
            </a:endParaRPr>
          </a:p>
          <a:p>
            <a:pPr marL="698500">
              <a:lnSpc>
                <a:spcPts val="3650"/>
              </a:lnSpc>
            </a:pPr>
            <a:r>
              <a:rPr lang="cs-CZ" sz="3200" spc="30" dirty="0" err="1">
                <a:latin typeface="Tahoma"/>
                <a:cs typeface="Tahoma"/>
              </a:rPr>
              <a:t>Sí</a:t>
            </a:r>
            <a:r>
              <a:rPr sz="3200" spc="30" dirty="0" err="1">
                <a:latin typeface="Tahoma"/>
                <a:cs typeface="Tahoma"/>
              </a:rPr>
              <a:t>lu</a:t>
            </a:r>
            <a:endParaRPr lang="cs-CZ" sz="3200" spc="30" dirty="0">
              <a:latin typeface="Tahoma"/>
              <a:cs typeface="Tahoma"/>
            </a:endParaRPr>
          </a:p>
          <a:p>
            <a:pPr marL="698500">
              <a:lnSpc>
                <a:spcPts val="3650"/>
              </a:lnSpc>
            </a:pPr>
            <a:endParaRPr lang="cs-CZ" sz="3200" spc="3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lang="cs-CZ" sz="3200" spc="30" dirty="0">
                <a:latin typeface="Tahoma"/>
                <a:cs typeface="Tahoma"/>
              </a:rPr>
              <a:t>Aktivní </a:t>
            </a:r>
            <a:endParaRPr lang="cs-CZ" sz="3200" dirty="0">
              <a:latin typeface="Tahoma"/>
              <a:cs typeface="Tahoma"/>
            </a:endParaRPr>
          </a:p>
          <a:p>
            <a:pPr marL="698500" lvl="1" indent="-228600">
              <a:lnSpc>
                <a:spcPct val="100000"/>
              </a:lnSpc>
              <a:spcBef>
                <a:spcPts val="1010"/>
              </a:spcBef>
              <a:buSzPct val="75000"/>
              <a:buFont typeface="Calibri"/>
              <a:buChar char="–"/>
              <a:tabLst>
                <a:tab pos="698500" algn="l"/>
              </a:tabLst>
            </a:pPr>
            <a:r>
              <a:rPr lang="cs-CZ" sz="3200" spc="5" dirty="0">
                <a:latin typeface="Tahoma"/>
                <a:cs typeface="Tahoma"/>
              </a:rPr>
              <a:t>odmítá</a:t>
            </a:r>
            <a:r>
              <a:rPr lang="cs-CZ" sz="3200" spc="-170" dirty="0">
                <a:latin typeface="Tahoma"/>
                <a:cs typeface="Tahoma"/>
              </a:rPr>
              <a:t> </a:t>
            </a:r>
            <a:r>
              <a:rPr lang="cs-CZ" sz="3200" spc="15" dirty="0">
                <a:latin typeface="Tahoma"/>
                <a:cs typeface="Tahoma"/>
              </a:rPr>
              <a:t>křesťanský</a:t>
            </a:r>
            <a:r>
              <a:rPr lang="cs-CZ" sz="3200" spc="-155" dirty="0">
                <a:latin typeface="Tahoma"/>
                <a:cs typeface="Tahoma"/>
              </a:rPr>
              <a:t> </a:t>
            </a:r>
            <a:r>
              <a:rPr lang="cs-CZ" sz="3200" spc="40" dirty="0">
                <a:latin typeface="Tahoma"/>
                <a:cs typeface="Tahoma"/>
              </a:rPr>
              <a:t>systém</a:t>
            </a:r>
            <a:r>
              <a:rPr lang="cs-CZ" sz="3200" spc="-170" dirty="0">
                <a:latin typeface="Tahoma"/>
                <a:cs typeface="Tahoma"/>
              </a:rPr>
              <a:t> </a:t>
            </a:r>
            <a:r>
              <a:rPr lang="cs-CZ" sz="3200" spc="-20" dirty="0">
                <a:latin typeface="Tahoma"/>
                <a:cs typeface="Tahoma"/>
              </a:rPr>
              <a:t>hodnot</a:t>
            </a:r>
            <a:endParaRPr lang="cs-CZ" sz="3200" dirty="0">
              <a:latin typeface="Tahoma"/>
              <a:cs typeface="Tahoma"/>
            </a:endParaRPr>
          </a:p>
          <a:p>
            <a:pPr marL="698500" lvl="1" indent="-228600">
              <a:lnSpc>
                <a:spcPct val="100000"/>
              </a:lnSpc>
              <a:spcBef>
                <a:spcPts val="1019"/>
              </a:spcBef>
              <a:buSzPct val="75000"/>
              <a:buFont typeface="Calibri"/>
              <a:buChar char="–"/>
              <a:tabLst>
                <a:tab pos="698500" algn="l"/>
              </a:tabLst>
            </a:pPr>
            <a:r>
              <a:rPr lang="cs-CZ" sz="3200" dirty="0">
                <a:latin typeface="Tahoma"/>
                <a:cs typeface="Tahoma"/>
              </a:rPr>
              <a:t>normální</a:t>
            </a:r>
            <a:r>
              <a:rPr lang="cs-CZ" sz="3200" spc="-170" dirty="0">
                <a:latin typeface="Tahoma"/>
                <a:cs typeface="Tahoma"/>
              </a:rPr>
              <a:t> </a:t>
            </a:r>
            <a:r>
              <a:rPr lang="cs-CZ" sz="3200" spc="25" dirty="0">
                <a:latin typeface="Tahoma"/>
                <a:cs typeface="Tahoma"/>
              </a:rPr>
              <a:t>stav</a:t>
            </a:r>
            <a:r>
              <a:rPr lang="cs-CZ" sz="3200" spc="-160" dirty="0">
                <a:latin typeface="Tahoma"/>
                <a:cs typeface="Tahoma"/>
              </a:rPr>
              <a:t> </a:t>
            </a:r>
            <a:r>
              <a:rPr lang="cs-CZ" sz="3200" spc="35" dirty="0">
                <a:latin typeface="Tahoma"/>
                <a:cs typeface="Tahoma"/>
              </a:rPr>
              <a:t>myšlení</a:t>
            </a:r>
            <a:endParaRPr lang="cs-CZ" sz="3200" dirty="0">
              <a:latin typeface="Tahoma"/>
              <a:cs typeface="Tahoma"/>
            </a:endParaRPr>
          </a:p>
          <a:p>
            <a:pPr marL="698500">
              <a:lnSpc>
                <a:spcPts val="3650"/>
              </a:lnSpc>
            </a:pPr>
            <a:endParaRPr lang="cs-CZ" sz="3200" spc="3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963" y="569468"/>
            <a:ext cx="786066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P</a:t>
            </a:r>
            <a:r>
              <a:rPr lang="cs-CZ" spc="45" dirty="0" err="1"/>
              <a:t>ře</a:t>
            </a:r>
            <a:r>
              <a:rPr spc="45" dirty="0" err="1"/>
              <a:t>hodno</a:t>
            </a:r>
            <a:r>
              <a:rPr lang="cs-CZ" spc="45" dirty="0"/>
              <a:t>c</a:t>
            </a:r>
            <a:r>
              <a:rPr spc="45" dirty="0" err="1"/>
              <a:t>en</a:t>
            </a:r>
            <a:r>
              <a:rPr lang="cs-CZ" spc="45" dirty="0"/>
              <a:t>í</a:t>
            </a:r>
            <a:r>
              <a:rPr spc="-165" dirty="0"/>
              <a:t> </a:t>
            </a:r>
            <a:r>
              <a:rPr spc="40" dirty="0" err="1"/>
              <a:t>vše</a:t>
            </a:r>
            <a:r>
              <a:rPr lang="cs-CZ" spc="40" dirty="0"/>
              <a:t>ch</a:t>
            </a:r>
            <a:r>
              <a:rPr spc="-195" dirty="0"/>
              <a:t> </a:t>
            </a:r>
            <a:r>
              <a:rPr spc="-25" dirty="0" err="1"/>
              <a:t>hodn</a:t>
            </a:r>
            <a:r>
              <a:rPr lang="cs-CZ" spc="-25" dirty="0"/>
              <a:t>o</a:t>
            </a:r>
            <a:r>
              <a:rPr spc="-25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1744726"/>
            <a:ext cx="9097010" cy="58355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77925">
              <a:lnSpc>
                <a:spcPct val="100000"/>
              </a:lnSpc>
              <a:spcBef>
                <a:spcPts val="1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15" dirty="0" err="1">
                <a:latin typeface="Tahoma"/>
                <a:cs typeface="Tahoma"/>
              </a:rPr>
              <a:t>Neodmyslite</a:t>
            </a:r>
            <a:r>
              <a:rPr lang="sk-SK" sz="3200" spc="15" dirty="0">
                <a:latin typeface="Tahoma"/>
                <a:cs typeface="Tahoma"/>
              </a:rPr>
              <a:t>l</a:t>
            </a:r>
            <a:r>
              <a:rPr sz="3200" spc="15" dirty="0" err="1">
                <a:latin typeface="Tahoma"/>
                <a:cs typeface="Tahoma"/>
              </a:rPr>
              <a:t>ná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s</a:t>
            </a:r>
            <a:r>
              <a:rPr lang="sk-SK" sz="3200" spc="45" dirty="0" err="1">
                <a:latin typeface="Tahoma"/>
                <a:cs typeface="Tahoma"/>
              </a:rPr>
              <a:t>ou</a:t>
            </a:r>
            <a:r>
              <a:rPr sz="3200" spc="45" dirty="0">
                <a:latin typeface="Tahoma"/>
                <a:cs typeface="Tahoma"/>
              </a:rPr>
              <a:t>č</a:t>
            </a:r>
            <a:r>
              <a:rPr lang="sk-SK" sz="3200" spc="45" dirty="0">
                <a:latin typeface="Tahoma"/>
                <a:cs typeface="Tahoma"/>
              </a:rPr>
              <a:t>á</a:t>
            </a:r>
            <a:r>
              <a:rPr sz="3200" spc="45" dirty="0">
                <a:latin typeface="Tahoma"/>
                <a:cs typeface="Tahoma"/>
              </a:rPr>
              <a:t>s</a:t>
            </a:r>
            <a:r>
              <a:rPr lang="sk-SK" sz="3200" spc="45" dirty="0">
                <a:latin typeface="Tahoma"/>
                <a:cs typeface="Tahoma"/>
              </a:rPr>
              <a:t>t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60" dirty="0" err="1">
                <a:latin typeface="Tahoma"/>
                <a:cs typeface="Tahoma"/>
              </a:rPr>
              <a:t>Nietzscheho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reflex</a:t>
            </a:r>
            <a:r>
              <a:rPr lang="cs-CZ" sz="3200" spc="10" dirty="0">
                <a:latin typeface="Tahoma"/>
                <a:cs typeface="Tahoma"/>
              </a:rPr>
              <a:t>e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morálky</a:t>
            </a:r>
            <a:endParaRPr sz="32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4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-65" dirty="0">
                <a:latin typeface="Tahoma"/>
                <a:cs typeface="Tahoma"/>
              </a:rPr>
              <a:t>In</a:t>
            </a:r>
            <a:r>
              <a:rPr lang="sk-SK" sz="3200" spc="-65" dirty="0">
                <a:latin typeface="Tahoma"/>
                <a:cs typeface="Tahoma"/>
              </a:rPr>
              <a:t>s</a:t>
            </a:r>
            <a:r>
              <a:rPr sz="3200" spc="-65" dirty="0" err="1">
                <a:latin typeface="Tahoma"/>
                <a:cs typeface="Tahoma"/>
              </a:rPr>
              <a:t>tinkt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stáda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po</a:t>
            </a:r>
            <a:r>
              <a:rPr lang="sk-SK" sz="3200" spc="25" dirty="0">
                <a:latin typeface="Tahoma"/>
                <a:cs typeface="Tahoma"/>
              </a:rPr>
              <a:t>slušných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b</a:t>
            </a:r>
            <a:r>
              <a:rPr lang="sk-SK" sz="3200" spc="35" dirty="0">
                <a:latin typeface="Tahoma"/>
                <a:cs typeface="Tahoma"/>
              </a:rPr>
              <a:t>y</a:t>
            </a:r>
            <a:r>
              <a:rPr sz="3200" spc="35" dirty="0">
                <a:latin typeface="Tahoma"/>
                <a:cs typeface="Tahoma"/>
              </a:rPr>
              <a:t>la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55" dirty="0">
                <a:latin typeface="Tahoma"/>
                <a:cs typeface="Tahoma"/>
              </a:rPr>
              <a:t>vždy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v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d</a:t>
            </a:r>
            <a:r>
              <a:rPr lang="sk-SK" sz="3200" spc="10" dirty="0">
                <a:latin typeface="Tahoma"/>
                <a:cs typeface="Tahoma"/>
              </a:rPr>
              <a:t>ě</a:t>
            </a:r>
            <a:r>
              <a:rPr sz="3200" spc="10" dirty="0" err="1">
                <a:latin typeface="Tahoma"/>
                <a:cs typeface="Tahoma"/>
              </a:rPr>
              <a:t>jinách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65" dirty="0">
                <a:latin typeface="Tahoma"/>
                <a:cs typeface="Tahoma"/>
              </a:rPr>
              <a:t>v</a:t>
            </a:r>
            <a:r>
              <a:rPr lang="sk-SK" sz="3200" spc="65" dirty="0" err="1">
                <a:latin typeface="Tahoma"/>
                <a:cs typeface="Tahoma"/>
              </a:rPr>
              <a:t>ětšina</a:t>
            </a:r>
            <a:endParaRPr sz="3200" dirty="0">
              <a:latin typeface="Tahoma"/>
              <a:cs typeface="Tahoma"/>
            </a:endParaRPr>
          </a:p>
          <a:p>
            <a:pPr marL="12700" marR="1181100">
              <a:lnSpc>
                <a:spcPct val="100000"/>
              </a:lnSpc>
              <a:spcBef>
                <a:spcPts val="141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100" dirty="0">
                <a:latin typeface="Tahoma"/>
                <a:cs typeface="Tahoma"/>
              </a:rPr>
              <a:t>Dnes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má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v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95" dirty="0">
                <a:latin typeface="Tahoma"/>
                <a:cs typeface="Tahoma"/>
              </a:rPr>
              <a:t>s</a:t>
            </a:r>
            <a:r>
              <a:rPr lang="sk-SK" sz="3200" spc="95" dirty="0">
                <a:latin typeface="Tahoma"/>
                <a:cs typeface="Tahoma"/>
              </a:rPr>
              <a:t>o</a:t>
            </a:r>
            <a:r>
              <a:rPr sz="3200" spc="95" dirty="0">
                <a:latin typeface="Tahoma"/>
                <a:cs typeface="Tahoma"/>
              </a:rPr>
              <a:t>b</a:t>
            </a:r>
            <a:r>
              <a:rPr lang="sk-SK" sz="3200" spc="95" dirty="0">
                <a:latin typeface="Tahoma"/>
                <a:cs typeface="Tahoma"/>
              </a:rPr>
              <a:t>ě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60" dirty="0">
                <a:latin typeface="Tahoma"/>
                <a:cs typeface="Tahoma"/>
              </a:rPr>
              <a:t>každý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40" dirty="0" err="1">
                <a:latin typeface="Tahoma"/>
                <a:cs typeface="Tahoma"/>
              </a:rPr>
              <a:t>zabudovaný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-35" dirty="0">
                <a:latin typeface="Tahoma"/>
                <a:cs typeface="Tahoma"/>
              </a:rPr>
              <a:t>in</a:t>
            </a:r>
            <a:r>
              <a:rPr lang="sk-SK" sz="3200" spc="-35" dirty="0">
                <a:latin typeface="Tahoma"/>
                <a:cs typeface="Tahoma"/>
              </a:rPr>
              <a:t>s</a:t>
            </a:r>
            <a:r>
              <a:rPr sz="3200" spc="-35" dirty="0" err="1">
                <a:latin typeface="Tahoma"/>
                <a:cs typeface="Tahoma"/>
              </a:rPr>
              <a:t>tinkt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posl</a:t>
            </a:r>
            <a:r>
              <a:rPr lang="sk-SK" sz="3200" spc="15" dirty="0" err="1">
                <a:latin typeface="Tahoma"/>
                <a:cs typeface="Tahoma"/>
              </a:rPr>
              <a:t>ouchat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55" dirty="0">
                <a:latin typeface="Tahoma"/>
                <a:cs typeface="Tahoma"/>
              </a:rPr>
              <a:t>„</a:t>
            </a:r>
            <a:r>
              <a:rPr sz="3200" b="1" spc="-55" dirty="0" err="1">
                <a:latin typeface="Arial"/>
                <a:cs typeface="Arial"/>
              </a:rPr>
              <a:t>máš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lang="sk-SK" sz="3200" b="1" spc="-20" dirty="0" err="1">
                <a:latin typeface="Arial"/>
                <a:cs typeface="Arial"/>
              </a:rPr>
              <a:t>udělat</a:t>
            </a:r>
            <a:r>
              <a:rPr sz="3200" spc="-85" dirty="0">
                <a:latin typeface="Tahoma"/>
                <a:cs typeface="Tahoma"/>
              </a:rPr>
              <a:t>“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100" dirty="0">
                <a:latin typeface="Tahoma"/>
                <a:cs typeface="Tahoma"/>
              </a:rPr>
              <a:t>-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sv</a:t>
            </a:r>
            <a:r>
              <a:rPr lang="sk-SK" sz="3200" spc="45" dirty="0">
                <a:latin typeface="Tahoma"/>
                <a:cs typeface="Tahoma"/>
              </a:rPr>
              <a:t>ě</a:t>
            </a:r>
            <a:r>
              <a:rPr sz="3200" spc="45" dirty="0" err="1">
                <a:latin typeface="Tahoma"/>
                <a:cs typeface="Tahoma"/>
              </a:rPr>
              <a:t>dom</a:t>
            </a:r>
            <a:r>
              <a:rPr lang="sk-SK" sz="3200" spc="45" dirty="0">
                <a:latin typeface="Tahoma"/>
                <a:cs typeface="Tahoma"/>
              </a:rPr>
              <a:t>í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39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5" dirty="0" err="1">
                <a:latin typeface="Tahoma"/>
                <a:cs typeface="Tahoma"/>
              </a:rPr>
              <a:t>Ded</a:t>
            </a:r>
            <a:r>
              <a:rPr lang="sk-SK" sz="3200" spc="55" dirty="0">
                <a:latin typeface="Tahoma"/>
                <a:cs typeface="Tahoma"/>
              </a:rPr>
              <a:t>ě</a:t>
            </a:r>
            <a:r>
              <a:rPr sz="3200" spc="55" dirty="0" err="1">
                <a:latin typeface="Tahoma"/>
                <a:cs typeface="Tahoma"/>
              </a:rPr>
              <a:t>ný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na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-15" dirty="0">
                <a:latin typeface="Tahoma"/>
                <a:cs typeface="Tahoma"/>
              </a:rPr>
              <a:t>úkor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schopnosti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25" dirty="0" err="1">
                <a:latin typeface="Tahoma"/>
                <a:cs typeface="Tahoma"/>
              </a:rPr>
              <a:t>rozkazova</a:t>
            </a:r>
            <a:r>
              <a:rPr lang="sk-SK" sz="3200" spc="25" dirty="0">
                <a:latin typeface="Tahoma"/>
                <a:cs typeface="Tahoma"/>
              </a:rPr>
              <a:t>t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  <a:tab pos="6214110" algn="l"/>
              </a:tabLst>
            </a:pPr>
            <a:r>
              <a:rPr sz="3200" spc="85" dirty="0" err="1">
                <a:latin typeface="Tahoma"/>
                <a:cs typeface="Tahoma"/>
              </a:rPr>
              <a:t>Posledn</a:t>
            </a:r>
            <a:r>
              <a:rPr lang="sk-SK" sz="3200" spc="85" dirty="0">
                <a:latin typeface="Tahoma"/>
                <a:cs typeface="Tahoma"/>
              </a:rPr>
              <a:t>í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p</a:t>
            </a:r>
            <a:r>
              <a:rPr lang="sk-SK" sz="3200" spc="30" dirty="0">
                <a:latin typeface="Tahoma"/>
                <a:cs typeface="Tahoma"/>
              </a:rPr>
              <a:t>ř</a:t>
            </a:r>
            <a:r>
              <a:rPr sz="3200" spc="30" dirty="0" err="1">
                <a:latin typeface="Tahoma"/>
                <a:cs typeface="Tahoma"/>
              </a:rPr>
              <a:t>ícho</a:t>
            </a:r>
            <a:r>
              <a:rPr sz="3200" spc="45" dirty="0" err="1">
                <a:latin typeface="Tahoma"/>
                <a:cs typeface="Tahoma"/>
              </a:rPr>
              <a:t>d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ro</a:t>
            </a:r>
            <a:r>
              <a:rPr sz="3200" spc="50" dirty="0" err="1">
                <a:latin typeface="Tahoma"/>
                <a:cs typeface="Tahoma"/>
              </a:rPr>
              <a:t>z</a:t>
            </a:r>
            <a:r>
              <a:rPr sz="3200" spc="15" dirty="0" err="1">
                <a:latin typeface="Tahoma"/>
                <a:cs typeface="Tahoma"/>
              </a:rPr>
              <a:t>kazuj</a:t>
            </a:r>
            <a:r>
              <a:rPr lang="sk-SK" sz="3200" spc="15" dirty="0">
                <a:latin typeface="Tahoma"/>
                <a:cs typeface="Tahoma"/>
              </a:rPr>
              <a:t>í</a:t>
            </a:r>
            <a:r>
              <a:rPr sz="3200" spc="105" dirty="0">
                <a:latin typeface="Tahoma"/>
                <a:cs typeface="Tahoma"/>
              </a:rPr>
              <a:t>c</a:t>
            </a:r>
            <a:r>
              <a:rPr lang="sk-SK" sz="3200" spc="105" dirty="0">
                <a:latin typeface="Tahoma"/>
                <a:cs typeface="Tahoma"/>
              </a:rPr>
              <a:t>í</a:t>
            </a:r>
            <a:r>
              <a:rPr sz="3200" spc="15" dirty="0">
                <a:latin typeface="Tahoma"/>
                <a:cs typeface="Tahoma"/>
              </a:rPr>
              <a:t>h</a:t>
            </a:r>
            <a:r>
              <a:rPr sz="3200" spc="20" dirty="0">
                <a:latin typeface="Tahoma"/>
                <a:cs typeface="Tahoma"/>
              </a:rPr>
              <a:t>o</a:t>
            </a:r>
            <a:r>
              <a:rPr lang="sk-SK" sz="3200" spc="20" dirty="0">
                <a:latin typeface="Tahoma"/>
                <a:cs typeface="Tahoma"/>
              </a:rPr>
              <a:t> </a:t>
            </a:r>
            <a:r>
              <a:rPr sz="3200" spc="-95" dirty="0">
                <a:latin typeface="Tahoma"/>
                <a:cs typeface="Tahoma"/>
              </a:rPr>
              <a:t>-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95" dirty="0">
                <a:latin typeface="Tahoma"/>
                <a:cs typeface="Tahoma"/>
              </a:rPr>
              <a:t>Nap</a:t>
            </a:r>
            <a:r>
              <a:rPr sz="3200" spc="35" dirty="0">
                <a:latin typeface="Tahoma"/>
                <a:cs typeface="Tahoma"/>
              </a:rPr>
              <a:t>oleo</a:t>
            </a:r>
            <a:r>
              <a:rPr sz="3200" spc="-5" dirty="0">
                <a:latin typeface="Tahoma"/>
                <a:cs typeface="Tahoma"/>
              </a:rPr>
              <a:t>n</a:t>
            </a:r>
            <a:endParaRPr sz="3200" dirty="0">
              <a:latin typeface="Tahoma"/>
              <a:cs typeface="Tahoma"/>
            </a:endParaRPr>
          </a:p>
          <a:p>
            <a:pPr marL="12700" marR="1113790">
              <a:lnSpc>
                <a:spcPct val="100000"/>
              </a:lnSpc>
              <a:spcBef>
                <a:spcPts val="141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25" dirty="0">
                <a:latin typeface="Tahoma"/>
                <a:cs typeface="Tahoma"/>
              </a:rPr>
              <a:t>P</a:t>
            </a:r>
            <a:r>
              <a:rPr lang="sk-SK" sz="3200" spc="25" dirty="0">
                <a:latin typeface="Tahoma"/>
                <a:cs typeface="Tahoma"/>
              </a:rPr>
              <a:t>ř</a:t>
            </a:r>
            <a:r>
              <a:rPr sz="3200" spc="25" dirty="0" err="1">
                <a:latin typeface="Tahoma"/>
                <a:cs typeface="Tahoma"/>
              </a:rPr>
              <a:t>etvo</a:t>
            </a:r>
            <a:r>
              <a:rPr lang="sk-SK" sz="3200" spc="25" dirty="0">
                <a:latin typeface="Tahoma"/>
                <a:cs typeface="Tahoma"/>
              </a:rPr>
              <a:t>ř</a:t>
            </a:r>
            <a:r>
              <a:rPr sz="3200" spc="25" dirty="0" err="1">
                <a:latin typeface="Tahoma"/>
                <a:cs typeface="Tahoma"/>
              </a:rPr>
              <a:t>en</a:t>
            </a:r>
            <a:r>
              <a:rPr lang="sk-SK" sz="3200" spc="25" dirty="0">
                <a:latin typeface="Tahoma"/>
                <a:cs typeface="Tahoma"/>
              </a:rPr>
              <a:t>í</a:t>
            </a:r>
            <a:r>
              <a:rPr sz="3200" spc="25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je </a:t>
            </a:r>
            <a:r>
              <a:rPr sz="3200" spc="5" dirty="0">
                <a:latin typeface="Tahoma"/>
                <a:cs typeface="Tahoma"/>
              </a:rPr>
              <a:t>v</a:t>
            </a:r>
            <a:r>
              <a:rPr lang="sk-SK" sz="3200" spc="5" dirty="0">
                <a:latin typeface="Tahoma"/>
                <a:cs typeface="Tahoma"/>
              </a:rPr>
              <a:t>e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40" dirty="0" err="1">
                <a:latin typeface="Tahoma"/>
                <a:cs typeface="Tahoma"/>
              </a:rPr>
              <a:t>prosp</a:t>
            </a:r>
            <a:r>
              <a:rPr lang="sk-SK" sz="3200" spc="40" dirty="0">
                <a:latin typeface="Tahoma"/>
                <a:cs typeface="Tahoma"/>
              </a:rPr>
              <a:t>ě</a:t>
            </a:r>
            <a:r>
              <a:rPr sz="3200" spc="40" dirty="0" err="1">
                <a:latin typeface="Tahoma"/>
                <a:cs typeface="Tahoma"/>
              </a:rPr>
              <a:t>ch</a:t>
            </a:r>
            <a:r>
              <a:rPr sz="3200" spc="40" dirty="0">
                <a:latin typeface="Tahoma"/>
                <a:cs typeface="Tahoma"/>
              </a:rPr>
              <a:t> </a:t>
            </a:r>
            <a:r>
              <a:rPr sz="3200" spc="90" dirty="0" err="1">
                <a:latin typeface="Tahoma"/>
                <a:cs typeface="Tahoma"/>
              </a:rPr>
              <a:t>vyšších</a:t>
            </a:r>
            <a:r>
              <a:rPr sz="3200" spc="90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hodn</a:t>
            </a:r>
            <a:r>
              <a:rPr lang="sk-SK" sz="3200" spc="-20" dirty="0">
                <a:latin typeface="Tahoma"/>
                <a:cs typeface="Tahoma"/>
              </a:rPr>
              <a:t>o</a:t>
            </a:r>
            <a:r>
              <a:rPr sz="3200" spc="-20" dirty="0">
                <a:latin typeface="Tahoma"/>
                <a:cs typeface="Tahoma"/>
              </a:rPr>
              <a:t>t 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(vyšších-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aristokratických,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n</a:t>
            </a:r>
            <a:r>
              <a:rPr lang="sk-SK" sz="3200" spc="20" dirty="0">
                <a:latin typeface="Tahoma"/>
                <a:cs typeface="Tahoma"/>
              </a:rPr>
              <a:t>e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k</a:t>
            </a:r>
            <a:r>
              <a:rPr lang="sk-SK" sz="3200" spc="10" dirty="0">
                <a:latin typeface="Tahoma"/>
                <a:cs typeface="Tahoma"/>
              </a:rPr>
              <a:t>ř</a:t>
            </a:r>
            <a:r>
              <a:rPr sz="3200" spc="10" dirty="0" err="1">
                <a:latin typeface="Tahoma"/>
                <a:cs typeface="Tahoma"/>
              </a:rPr>
              <a:t>esťanských</a:t>
            </a:r>
            <a:r>
              <a:rPr sz="3200" spc="10" dirty="0">
                <a:latin typeface="Tahoma"/>
                <a:cs typeface="Tahoma"/>
              </a:rPr>
              <a:t>)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9705" y="569468"/>
            <a:ext cx="31038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Gott</a:t>
            </a:r>
            <a:r>
              <a:rPr spc="-180" dirty="0"/>
              <a:t> </a:t>
            </a:r>
            <a:r>
              <a:rPr spc="-15" dirty="0" err="1"/>
              <a:t>ist</a:t>
            </a:r>
            <a:r>
              <a:rPr spc="-215" dirty="0"/>
              <a:t> </a:t>
            </a:r>
            <a:r>
              <a:rPr spc="-170" dirty="0"/>
              <a:t>tot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1744726"/>
            <a:ext cx="8860790" cy="73385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15010">
              <a:lnSpc>
                <a:spcPct val="100000"/>
              </a:lnSpc>
              <a:spcBef>
                <a:spcPts val="1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80" dirty="0" err="1">
                <a:latin typeface="Tahoma"/>
                <a:cs typeface="Tahoma"/>
              </a:rPr>
              <a:t>Konec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-15" dirty="0" err="1">
                <a:latin typeface="Tahoma"/>
                <a:cs typeface="Tahoma"/>
              </a:rPr>
              <a:t>jeho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n</a:t>
            </a:r>
            <a:r>
              <a:rPr lang="sk-SK" sz="3200" spc="50" dirty="0">
                <a:latin typeface="Tahoma"/>
                <a:cs typeface="Tahoma"/>
              </a:rPr>
              <a:t>e</a:t>
            </a:r>
            <a:r>
              <a:rPr sz="3200" spc="50" dirty="0" err="1">
                <a:latin typeface="Tahoma"/>
                <a:cs typeface="Tahoma"/>
              </a:rPr>
              <a:t>jvyšších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hodn</a:t>
            </a:r>
            <a:r>
              <a:rPr lang="sk-SK" sz="3200" spc="-20" dirty="0">
                <a:latin typeface="Tahoma"/>
                <a:cs typeface="Tahoma"/>
              </a:rPr>
              <a:t>o</a:t>
            </a:r>
            <a:r>
              <a:rPr sz="3200" spc="-20" dirty="0">
                <a:latin typeface="Tahoma"/>
                <a:cs typeface="Tahoma"/>
              </a:rPr>
              <a:t>t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→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hodnotové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35" dirty="0" err="1">
                <a:latin typeface="Tahoma"/>
                <a:cs typeface="Tahoma"/>
              </a:rPr>
              <a:t>prázdno</a:t>
            </a:r>
            <a:endParaRPr lang="sk-SK" sz="3200" spc="35" dirty="0">
              <a:latin typeface="Tahoma"/>
              <a:cs typeface="Tahoma"/>
            </a:endParaRPr>
          </a:p>
          <a:p>
            <a:pPr marL="12700" marR="715010">
              <a:lnSpc>
                <a:spcPct val="100000"/>
              </a:lnSpc>
              <a:spcBef>
                <a:spcPts val="1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lang="cs-CZ" sz="3200" dirty="0">
                <a:effectLst/>
                <a:latin typeface="Arial" panose="020B0604020202020204" pitchFamily="34" charset="0"/>
              </a:rPr>
              <a:t>Musí padnout celá evropská morálka, neboť její nejvyšší garant byl odstraněn</a:t>
            </a:r>
          </a:p>
          <a:p>
            <a:pPr marL="123825" indent="-111760">
              <a:lnSpc>
                <a:spcPct val="100000"/>
              </a:lnSpc>
              <a:spcBef>
                <a:spcPts val="14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lang="cs-CZ" sz="3200" dirty="0">
                <a:effectLst/>
                <a:latin typeface="Arial" panose="020B0604020202020204" pitchFamily="34" charset="0"/>
              </a:rPr>
              <a:t>ohlašuje  „pomatenec“, - nastávající stav–  „otevřený nihilismus“ – člověka vrhá do zmatku, bere půdu pod nohama</a:t>
            </a:r>
          </a:p>
          <a:p>
            <a:pPr marL="123825" indent="-111760">
              <a:lnSpc>
                <a:spcPct val="100000"/>
              </a:lnSpc>
              <a:spcBef>
                <a:spcPts val="14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lang="cs-CZ" sz="3200" dirty="0">
                <a:latin typeface="Arial" panose="020B0604020202020204" pitchFamily="34" charset="0"/>
              </a:rPr>
              <a:t>  </a:t>
            </a:r>
            <a:r>
              <a:rPr lang="cs-CZ" sz="3200" dirty="0">
                <a:effectLst/>
                <a:latin typeface="Arial" panose="020B0604020202020204" pitchFamily="34" charset="0"/>
              </a:rPr>
              <a:t>bláznům vždy přináleželo privilegium říkat  </a:t>
            </a:r>
            <a:br>
              <a:rPr lang="cs-CZ" sz="3200" dirty="0"/>
            </a:br>
            <a:r>
              <a:rPr lang="cs-CZ" sz="3200" dirty="0">
                <a:effectLst/>
                <a:latin typeface="Arial" panose="020B0604020202020204" pitchFamily="34" charset="0"/>
              </a:rPr>
              <a:t>nepříjemnou pravdu</a:t>
            </a:r>
            <a:endParaRPr lang="cs-CZ" sz="3200" dirty="0">
              <a:latin typeface="Arial"/>
              <a:cs typeface="Arial"/>
            </a:endParaRPr>
          </a:p>
          <a:p>
            <a:pPr marL="12700" marR="715010">
              <a:lnSpc>
                <a:spcPct val="100000"/>
              </a:lnSpc>
              <a:spcBef>
                <a:spcPts val="1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-5" dirty="0" err="1">
                <a:latin typeface="Arial"/>
                <a:cs typeface="Arial"/>
              </a:rPr>
              <a:t>Nevyhnutnos</a:t>
            </a:r>
            <a:r>
              <a:rPr lang="sk-SK" sz="3200" spc="-5" dirty="0">
                <a:latin typeface="Arial"/>
                <a:cs typeface="Arial"/>
              </a:rPr>
              <a:t>t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</a:t>
            </a:r>
            <a:r>
              <a:rPr lang="sk-SK" sz="3200" dirty="0">
                <a:latin typeface="Arial"/>
                <a:cs typeface="Arial"/>
              </a:rPr>
              <a:t>ř</a:t>
            </a:r>
            <a:r>
              <a:rPr sz="3200" dirty="0" err="1">
                <a:latin typeface="Arial"/>
                <a:cs typeface="Arial"/>
              </a:rPr>
              <a:t>ecít</a:t>
            </a:r>
            <a:r>
              <a:rPr lang="sk-SK" sz="3200" dirty="0" err="1">
                <a:latin typeface="Arial"/>
                <a:cs typeface="Arial"/>
              </a:rPr>
              <a:t>ění</a:t>
            </a:r>
            <a:r>
              <a:rPr lang="sk-SK" sz="3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</a:t>
            </a:r>
            <a:r>
              <a:rPr lang="sk-SK" sz="3200" dirty="0">
                <a:latin typeface="Arial"/>
                <a:cs typeface="Arial"/>
              </a:rPr>
              <a:t>ř</a:t>
            </a:r>
            <a:r>
              <a:rPr sz="3200" dirty="0" err="1">
                <a:latin typeface="Arial"/>
                <a:cs typeface="Arial"/>
              </a:rPr>
              <a:t>ežit</a:t>
            </a:r>
            <a:r>
              <a:rPr lang="sk-SK" sz="3200" dirty="0">
                <a:latin typeface="Arial"/>
                <a:cs typeface="Arial"/>
              </a:rPr>
              <a:t>í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 err="1">
                <a:latin typeface="Arial"/>
                <a:cs typeface="Arial"/>
              </a:rPr>
              <a:t>prázdnoty</a:t>
            </a:r>
            <a:endParaRPr lang="cs-CZ" sz="3200" dirty="0">
              <a:latin typeface="Arial"/>
              <a:cs typeface="Arial"/>
            </a:endParaRPr>
          </a:p>
          <a:p>
            <a:pPr marL="123825" indent="-111760">
              <a:lnSpc>
                <a:spcPct val="100000"/>
              </a:lnSpc>
              <a:spcBef>
                <a:spcPts val="14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lang="cs-CZ" sz="3200" dirty="0">
                <a:latin typeface="Arial"/>
                <a:cs typeface="Arial"/>
              </a:rPr>
              <a:t>Obnovení pohanství? </a:t>
            </a:r>
          </a:p>
          <a:p>
            <a:pPr marL="123825" indent="-111760">
              <a:lnSpc>
                <a:spcPct val="100000"/>
              </a:lnSpc>
              <a:spcBef>
                <a:spcPts val="14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endParaRPr lang="sk-SK"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C3B34-859A-48DB-86F2-F4A2B7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79C903-21AA-40AB-B277-66FA62AF8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865653-91F8-49F1-B73B-D7358F02E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9" t="20277" r="21285" b="-1721"/>
          <a:stretch/>
        </p:blipFill>
        <p:spPr>
          <a:xfrm>
            <a:off x="291718" y="1231900"/>
            <a:ext cx="9500364" cy="63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62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195" y="0"/>
            <a:ext cx="8068848" cy="755903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9100" y="569468"/>
            <a:ext cx="48447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pc="145" dirty="0" err="1"/>
              <a:t>Ja</a:t>
            </a:r>
            <a:r>
              <a:rPr spc="145" dirty="0" err="1"/>
              <a:t>ké</a:t>
            </a:r>
            <a:r>
              <a:rPr spc="-225" dirty="0"/>
              <a:t> </a:t>
            </a:r>
            <a:r>
              <a:rPr spc="5" dirty="0"/>
              <a:t>p</a:t>
            </a:r>
            <a:r>
              <a:rPr lang="cs-CZ" spc="5" dirty="0"/>
              <a:t>ř</a:t>
            </a:r>
            <a:r>
              <a:rPr spc="5" dirty="0" err="1"/>
              <a:t>ehodno</a:t>
            </a:r>
            <a:r>
              <a:rPr lang="cs-CZ" spc="5" dirty="0"/>
              <a:t>c</a:t>
            </a:r>
            <a:r>
              <a:rPr spc="5" dirty="0" err="1"/>
              <a:t>en</a:t>
            </a:r>
            <a:r>
              <a:rPr lang="cs-CZ" spc="5" dirty="0"/>
              <a:t>í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351840" y="1399571"/>
            <a:ext cx="8789670" cy="614870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500"/>
              </a:spcBef>
              <a:buSzPct val="42187"/>
              <a:buFont typeface="Calibri"/>
              <a:buChar char="●"/>
              <a:tabLst>
                <a:tab pos="124460" algn="l"/>
                <a:tab pos="2131695" algn="l"/>
              </a:tabLst>
            </a:pPr>
            <a:r>
              <a:rPr sz="3200" spc="85" dirty="0" err="1">
                <a:latin typeface="Tahoma"/>
                <a:cs typeface="Tahoma"/>
              </a:rPr>
              <a:t>Egoi</a:t>
            </a:r>
            <a:r>
              <a:rPr lang="cs-CZ" sz="3200" spc="85" dirty="0">
                <a:latin typeface="Tahoma"/>
                <a:cs typeface="Tahoma"/>
              </a:rPr>
              <a:t>s</a:t>
            </a:r>
            <a:r>
              <a:rPr sz="3200" spc="85" dirty="0" err="1">
                <a:latin typeface="Tahoma"/>
                <a:cs typeface="Tahoma"/>
              </a:rPr>
              <a:t>mus</a:t>
            </a:r>
            <a:r>
              <a:rPr sz="3200" spc="85" dirty="0">
                <a:latin typeface="Tahoma"/>
                <a:cs typeface="Tahoma"/>
              </a:rPr>
              <a:t>	</a:t>
            </a:r>
            <a:r>
              <a:rPr sz="3200" spc="20" dirty="0" err="1">
                <a:latin typeface="Tahoma"/>
                <a:cs typeface="Tahoma"/>
              </a:rPr>
              <a:t>nam</a:t>
            </a:r>
            <a:r>
              <a:rPr lang="cs-CZ" sz="3200" spc="20" dirty="0">
                <a:latin typeface="Tahoma"/>
                <a:cs typeface="Tahoma"/>
              </a:rPr>
              <a:t>í</a:t>
            </a:r>
            <a:r>
              <a:rPr sz="3200" spc="20" dirty="0" err="1">
                <a:latin typeface="Tahoma"/>
                <a:cs typeface="Tahoma"/>
              </a:rPr>
              <a:t>sto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lásky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k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bl</a:t>
            </a:r>
            <a:r>
              <a:rPr lang="cs-CZ" sz="3200" spc="45" dirty="0">
                <a:latin typeface="Tahoma"/>
                <a:cs typeface="Tahoma"/>
              </a:rPr>
              <a:t>i</a:t>
            </a:r>
            <a:r>
              <a:rPr sz="3200" spc="45" dirty="0" err="1">
                <a:latin typeface="Tahoma"/>
                <a:cs typeface="Tahoma"/>
              </a:rPr>
              <a:t>žn</a:t>
            </a:r>
            <a:r>
              <a:rPr lang="cs-CZ" sz="3200" spc="45" dirty="0">
                <a:latin typeface="Tahoma"/>
                <a:cs typeface="Tahoma"/>
              </a:rPr>
              <a:t>í</a:t>
            </a:r>
            <a:r>
              <a:rPr sz="3200" spc="45" dirty="0">
                <a:latin typeface="Tahoma"/>
                <a:cs typeface="Tahoma"/>
              </a:rPr>
              <a:t>mu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0" dirty="0">
                <a:latin typeface="Tahoma"/>
                <a:cs typeface="Tahoma"/>
              </a:rPr>
              <a:t>Strach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80" dirty="0">
                <a:latin typeface="Tahoma"/>
                <a:cs typeface="Tahoma"/>
              </a:rPr>
              <a:t>z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bl</a:t>
            </a:r>
            <a:r>
              <a:rPr lang="cs-CZ" sz="3200" spc="50" dirty="0">
                <a:latin typeface="Tahoma"/>
                <a:cs typeface="Tahoma"/>
              </a:rPr>
              <a:t>i</a:t>
            </a:r>
            <a:r>
              <a:rPr sz="3200" spc="50" dirty="0" err="1">
                <a:latin typeface="Tahoma"/>
                <a:cs typeface="Tahoma"/>
              </a:rPr>
              <a:t>žn</a:t>
            </a:r>
            <a:r>
              <a:rPr lang="cs-CZ" sz="3200" spc="50" dirty="0">
                <a:latin typeface="Tahoma"/>
                <a:cs typeface="Tahoma"/>
              </a:rPr>
              <a:t>í</a:t>
            </a:r>
            <a:r>
              <a:rPr sz="3200" spc="50" dirty="0">
                <a:latin typeface="Tahoma"/>
                <a:cs typeface="Tahoma"/>
              </a:rPr>
              <a:t>ho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1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80" dirty="0" err="1">
                <a:latin typeface="Tahoma"/>
                <a:cs typeface="Tahoma"/>
              </a:rPr>
              <a:t>Nové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20" dirty="0" err="1">
                <a:latin typeface="Tahoma"/>
                <a:cs typeface="Tahoma"/>
              </a:rPr>
              <a:t>perspekt</a:t>
            </a:r>
            <a:r>
              <a:rPr lang="cs-CZ" sz="3200" spc="20" dirty="0">
                <a:latin typeface="Tahoma"/>
                <a:cs typeface="Tahoma"/>
              </a:rPr>
              <a:t>i</a:t>
            </a:r>
            <a:r>
              <a:rPr sz="3200" spc="20" dirty="0" err="1">
                <a:latin typeface="Tahoma"/>
                <a:cs typeface="Tahoma"/>
              </a:rPr>
              <a:t>vy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moráln</a:t>
            </a:r>
            <a:r>
              <a:rPr lang="cs-CZ" sz="3200" spc="15" dirty="0">
                <a:latin typeface="Tahoma"/>
                <a:cs typeface="Tahoma"/>
              </a:rPr>
              <a:t>í</a:t>
            </a:r>
            <a:r>
              <a:rPr sz="3200" spc="15" dirty="0">
                <a:latin typeface="Tahoma"/>
                <a:cs typeface="Tahoma"/>
              </a:rPr>
              <a:t>ho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hodno</a:t>
            </a:r>
            <a:r>
              <a:rPr lang="cs-CZ" sz="3200" dirty="0">
                <a:latin typeface="Tahoma"/>
                <a:cs typeface="Tahoma"/>
              </a:rPr>
              <a:t>c</a:t>
            </a:r>
            <a:r>
              <a:rPr sz="3200" dirty="0" err="1">
                <a:latin typeface="Tahoma"/>
                <a:cs typeface="Tahoma"/>
              </a:rPr>
              <a:t>en</a:t>
            </a:r>
            <a:r>
              <a:rPr lang="cs-CZ" sz="3200" dirty="0">
                <a:latin typeface="Tahoma"/>
                <a:cs typeface="Tahoma"/>
              </a:rPr>
              <a:t>í</a:t>
            </a:r>
            <a:endParaRPr sz="3200" dirty="0">
              <a:latin typeface="Tahoma"/>
              <a:cs typeface="Tahoma"/>
            </a:endParaRPr>
          </a:p>
          <a:p>
            <a:pPr marL="12700" marR="313055">
              <a:lnSpc>
                <a:spcPct val="100000"/>
              </a:lnSpc>
              <a:spcBef>
                <a:spcPts val="139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dirty="0">
                <a:latin typeface="Tahoma"/>
                <a:cs typeface="Tahoma"/>
              </a:rPr>
              <a:t>Motor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k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n</a:t>
            </a:r>
            <a:r>
              <a:rPr lang="cs-CZ" sz="3200" spc="45" dirty="0">
                <a:latin typeface="Tahoma"/>
                <a:cs typeface="Tahoma"/>
              </a:rPr>
              <a:t>e</a:t>
            </a:r>
            <a:r>
              <a:rPr sz="3200" spc="45" dirty="0" err="1">
                <a:latin typeface="Tahoma"/>
                <a:cs typeface="Tahoma"/>
              </a:rPr>
              <a:t>jvyšším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pud</a:t>
            </a:r>
            <a:r>
              <a:rPr lang="cs-CZ" sz="3200" spc="5" dirty="0">
                <a:latin typeface="Tahoma"/>
                <a:cs typeface="Tahoma"/>
              </a:rPr>
              <a:t>ů</a:t>
            </a:r>
            <a:r>
              <a:rPr sz="3200" spc="5" dirty="0">
                <a:latin typeface="Tahoma"/>
                <a:cs typeface="Tahoma"/>
              </a:rPr>
              <a:t>m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35" dirty="0" err="1">
                <a:latin typeface="Tahoma"/>
                <a:cs typeface="Tahoma"/>
              </a:rPr>
              <a:t>nad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pr</a:t>
            </a:r>
            <a:r>
              <a:rPr lang="cs-CZ" sz="3200" spc="-5" dirty="0">
                <a:latin typeface="Tahoma"/>
                <a:cs typeface="Tahoma"/>
              </a:rPr>
              <a:t>ů</a:t>
            </a:r>
            <a:r>
              <a:rPr sz="3200" spc="-5" dirty="0">
                <a:latin typeface="Tahoma"/>
                <a:cs typeface="Tahoma"/>
              </a:rPr>
              <a:t>m</a:t>
            </a:r>
            <a:r>
              <a:rPr lang="cs-CZ" sz="3200" spc="-5" dirty="0">
                <a:latin typeface="Tahoma"/>
                <a:cs typeface="Tahoma"/>
              </a:rPr>
              <a:t>ě</a:t>
            </a:r>
            <a:r>
              <a:rPr sz="3200" spc="-5" dirty="0">
                <a:latin typeface="Tahoma"/>
                <a:cs typeface="Tahoma"/>
              </a:rPr>
              <a:t>r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stáda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35" dirty="0" err="1">
                <a:latin typeface="Tahoma"/>
                <a:cs typeface="Tahoma"/>
              </a:rPr>
              <a:t>posiln</a:t>
            </a:r>
            <a:r>
              <a:rPr lang="cs-CZ" sz="3200" spc="35" dirty="0">
                <a:latin typeface="Tahoma"/>
                <a:cs typeface="Tahoma"/>
              </a:rPr>
              <a:t>ě</a:t>
            </a:r>
            <a:r>
              <a:rPr sz="3200" spc="35" dirty="0">
                <a:latin typeface="Tahoma"/>
                <a:cs typeface="Tahoma"/>
              </a:rPr>
              <a:t>n</a:t>
            </a:r>
            <a:r>
              <a:rPr lang="cs-CZ" sz="3200" spc="35" dirty="0">
                <a:latin typeface="Tahoma"/>
                <a:cs typeface="Tahoma"/>
              </a:rPr>
              <a:t>í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v</a:t>
            </a:r>
            <a:r>
              <a:rPr lang="cs-CZ" sz="3200" spc="30" dirty="0">
                <a:latin typeface="Tahoma"/>
                <a:cs typeface="Tahoma"/>
              </a:rPr>
              <a:t>ů</a:t>
            </a:r>
            <a:r>
              <a:rPr sz="3200" spc="30" dirty="0">
                <a:latin typeface="Tahoma"/>
                <a:cs typeface="Tahoma"/>
              </a:rPr>
              <a:t>le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k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moci</a:t>
            </a:r>
            <a:endParaRPr sz="32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40" dirty="0">
                <a:latin typeface="Tahoma"/>
                <a:cs typeface="Tahoma"/>
              </a:rPr>
              <a:t>C</a:t>
            </a:r>
            <a:r>
              <a:rPr lang="cs-CZ" sz="3200" spc="40" dirty="0" err="1">
                <a:latin typeface="Tahoma"/>
                <a:cs typeface="Tahoma"/>
              </a:rPr>
              <a:t>íle</a:t>
            </a:r>
            <a:r>
              <a:rPr sz="3200" spc="40" dirty="0">
                <a:latin typeface="Tahoma"/>
                <a:cs typeface="Tahoma"/>
              </a:rPr>
              <a:t>m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</a:t>
            </a:r>
            <a:r>
              <a:rPr lang="cs-CZ" sz="3200" dirty="0">
                <a:latin typeface="Tahoma"/>
                <a:cs typeface="Tahoma"/>
              </a:rPr>
              <a:t>ř</a:t>
            </a:r>
            <a:r>
              <a:rPr sz="3200" dirty="0" err="1">
                <a:latin typeface="Tahoma"/>
                <a:cs typeface="Tahoma"/>
              </a:rPr>
              <a:t>ehodno</a:t>
            </a:r>
            <a:r>
              <a:rPr lang="cs-CZ" sz="3200" dirty="0">
                <a:latin typeface="Tahoma"/>
                <a:cs typeface="Tahoma"/>
              </a:rPr>
              <a:t>c</a:t>
            </a:r>
            <a:r>
              <a:rPr sz="3200" dirty="0" err="1">
                <a:latin typeface="Tahoma"/>
                <a:cs typeface="Tahoma"/>
              </a:rPr>
              <a:t>en</a:t>
            </a:r>
            <a:r>
              <a:rPr lang="cs-CZ" sz="3200" dirty="0">
                <a:latin typeface="Tahoma"/>
                <a:cs typeface="Tahoma"/>
              </a:rPr>
              <a:t>í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25" dirty="0" err="1">
                <a:latin typeface="Tahoma"/>
                <a:cs typeface="Tahoma"/>
              </a:rPr>
              <a:t>obnoven</a:t>
            </a:r>
            <a:r>
              <a:rPr lang="cs-CZ" sz="3200" spc="25" dirty="0">
                <a:latin typeface="Tahoma"/>
                <a:cs typeface="Tahoma"/>
              </a:rPr>
              <a:t>í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25" dirty="0" err="1">
                <a:latin typeface="Tahoma"/>
                <a:cs typeface="Tahoma"/>
              </a:rPr>
              <a:t>egoistických</a:t>
            </a:r>
            <a:r>
              <a:rPr sz="3200" spc="25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in</a:t>
            </a:r>
            <a:r>
              <a:rPr lang="cs-CZ" sz="3200" spc="-20" dirty="0">
                <a:latin typeface="Tahoma"/>
                <a:cs typeface="Tahoma"/>
              </a:rPr>
              <a:t>s</a:t>
            </a:r>
            <a:r>
              <a:rPr sz="3200" spc="-20" dirty="0" err="1">
                <a:latin typeface="Tahoma"/>
                <a:cs typeface="Tahoma"/>
              </a:rPr>
              <a:t>tinkt</a:t>
            </a:r>
            <a:r>
              <a:rPr lang="cs-CZ" sz="3200" spc="-20" dirty="0">
                <a:latin typeface="Tahoma"/>
                <a:cs typeface="Tahoma"/>
              </a:rPr>
              <a:t>ů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na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-15" dirty="0">
                <a:latin typeface="Tahoma"/>
                <a:cs typeface="Tahoma"/>
              </a:rPr>
              <a:t>úkor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neegoistických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1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lang="cs-CZ" sz="3200" spc="45" dirty="0">
                <a:latin typeface="Tahoma"/>
                <a:cs typeface="Tahoma"/>
              </a:rPr>
              <a:t>S</a:t>
            </a:r>
            <a:r>
              <a:rPr sz="3200" spc="45" dirty="0" err="1">
                <a:latin typeface="Tahoma"/>
                <a:cs typeface="Tahoma"/>
              </a:rPr>
              <a:t>mysl</a:t>
            </a:r>
            <a:r>
              <a:rPr lang="cs-CZ" sz="3200" spc="45" dirty="0">
                <a:latin typeface="Tahoma"/>
                <a:cs typeface="Tahoma"/>
              </a:rPr>
              <a:t>e</a:t>
            </a:r>
            <a:r>
              <a:rPr sz="3200" spc="45" dirty="0">
                <a:latin typeface="Tahoma"/>
                <a:cs typeface="Tahoma"/>
              </a:rPr>
              <a:t>m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p</a:t>
            </a:r>
            <a:r>
              <a:rPr lang="cs-CZ" sz="3200" spc="20" dirty="0">
                <a:latin typeface="Tahoma"/>
                <a:cs typeface="Tahoma"/>
              </a:rPr>
              <a:t>ř</a:t>
            </a:r>
            <a:r>
              <a:rPr sz="3200" spc="20" dirty="0" err="1">
                <a:latin typeface="Tahoma"/>
                <a:cs typeface="Tahoma"/>
              </a:rPr>
              <a:t>ekon</a:t>
            </a:r>
            <a:r>
              <a:rPr lang="cs-CZ" sz="3200" spc="20" dirty="0">
                <a:latin typeface="Tahoma"/>
                <a:cs typeface="Tahoma"/>
              </a:rPr>
              <a:t>á</a:t>
            </a:r>
            <a:r>
              <a:rPr sz="3200" spc="20" dirty="0">
                <a:latin typeface="Tahoma"/>
                <a:cs typeface="Tahoma"/>
              </a:rPr>
              <a:t>n</a:t>
            </a:r>
            <a:r>
              <a:rPr lang="cs-CZ" sz="3200" spc="20" dirty="0">
                <a:latin typeface="Tahoma"/>
                <a:cs typeface="Tahoma"/>
              </a:rPr>
              <a:t>í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dobov</a:t>
            </a:r>
            <a:r>
              <a:rPr lang="cs-CZ" sz="3200" dirty="0">
                <a:latin typeface="Tahoma"/>
                <a:cs typeface="Tahoma"/>
              </a:rPr>
              <a:t>é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morálky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lang="cs-CZ" sz="3200" spc="-155" dirty="0">
                <a:latin typeface="Tahoma"/>
                <a:cs typeface="Tahoma"/>
              </a:rPr>
              <a:t>- </a:t>
            </a:r>
            <a:r>
              <a:rPr sz="3200" spc="65" dirty="0" err="1">
                <a:latin typeface="Tahoma"/>
                <a:cs typeface="Tahoma"/>
              </a:rPr>
              <a:t>vyšš</a:t>
            </a:r>
            <a:r>
              <a:rPr lang="cs-CZ" sz="3200" spc="65" dirty="0">
                <a:latin typeface="Tahoma"/>
                <a:cs typeface="Tahoma"/>
              </a:rPr>
              <a:t>í</a:t>
            </a:r>
            <a:endParaRPr sz="3200" dirty="0">
              <a:latin typeface="Tahoma"/>
              <a:cs typeface="Tahoma"/>
            </a:endParaRPr>
          </a:p>
          <a:p>
            <a:pPr marL="12700" marR="560070">
              <a:lnSpc>
                <a:spcPct val="100000"/>
              </a:lnSpc>
              <a:spcBef>
                <a:spcPts val="13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lang="cs-CZ" sz="3200" spc="40" dirty="0">
                <a:latin typeface="Tahoma"/>
                <a:cs typeface="Tahoma"/>
              </a:rPr>
              <a:t>Mí</a:t>
            </a:r>
            <a:r>
              <a:rPr sz="3200" spc="40" dirty="0" err="1">
                <a:latin typeface="Tahoma"/>
                <a:cs typeface="Tahoma"/>
              </a:rPr>
              <a:t>sto</a:t>
            </a:r>
            <a:r>
              <a:rPr lang="cs-CZ" sz="3200" spc="40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morálky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pr</a:t>
            </a:r>
            <a:r>
              <a:rPr lang="cs-CZ" sz="3200" dirty="0">
                <a:latin typeface="Tahoma"/>
                <a:cs typeface="Tahoma"/>
              </a:rPr>
              <a:t>o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morálku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morálka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pr</a:t>
            </a:r>
            <a:r>
              <a:rPr lang="cs-CZ" sz="3200" dirty="0">
                <a:latin typeface="Tahoma"/>
                <a:cs typeface="Tahoma"/>
              </a:rPr>
              <a:t>o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bud</a:t>
            </a:r>
            <a:r>
              <a:rPr lang="cs-CZ" sz="3200" spc="30" dirty="0">
                <a:latin typeface="Tahoma"/>
                <a:cs typeface="Tahoma"/>
              </a:rPr>
              <a:t>ou</a:t>
            </a:r>
            <a:r>
              <a:rPr sz="3200" spc="30" dirty="0">
                <a:latin typeface="Tahoma"/>
                <a:cs typeface="Tahoma"/>
              </a:rPr>
              <a:t>c</a:t>
            </a:r>
            <a:r>
              <a:rPr lang="cs-CZ" sz="3200" spc="30" dirty="0">
                <a:latin typeface="Tahoma"/>
                <a:cs typeface="Tahoma"/>
              </a:rPr>
              <a:t>í</a:t>
            </a:r>
            <a:r>
              <a:rPr sz="3200" spc="30" dirty="0">
                <a:latin typeface="Tahoma"/>
                <a:cs typeface="Tahoma"/>
              </a:rPr>
              <a:t>ho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50" dirty="0" err="1">
                <a:latin typeface="Tahoma"/>
                <a:cs typeface="Tahoma"/>
              </a:rPr>
              <a:t>člov</a:t>
            </a:r>
            <a:r>
              <a:rPr lang="cs-CZ" sz="3200" spc="50" dirty="0">
                <a:latin typeface="Tahoma"/>
                <a:cs typeface="Tahoma"/>
              </a:rPr>
              <a:t>ě</a:t>
            </a:r>
            <a:r>
              <a:rPr sz="3200" spc="50" dirty="0">
                <a:latin typeface="Tahoma"/>
                <a:cs typeface="Tahoma"/>
              </a:rPr>
              <a:t>ka</a:t>
            </a:r>
            <a:endParaRPr sz="3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1380" y="170688"/>
            <a:ext cx="2750820" cy="25252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98232" y="7300366"/>
            <a:ext cx="26619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https</a:t>
            </a:r>
            <a:r>
              <a:rPr sz="900" spc="-5" dirty="0">
                <a:latin typeface="Calibri"/>
                <a:cs typeface="Calibri"/>
                <a:hlinkClick r:id="rId3"/>
              </a:rPr>
              <a:t>://ww</a:t>
            </a:r>
            <a:r>
              <a:rPr sz="900" spc="-5" dirty="0">
                <a:latin typeface="Calibri"/>
                <a:cs typeface="Calibri"/>
              </a:rPr>
              <a:t>w</a:t>
            </a:r>
            <a:r>
              <a:rPr sz="900" spc="-5" dirty="0">
                <a:latin typeface="Calibri"/>
                <a:cs typeface="Calibri"/>
                <a:hlinkClick r:id="rId3"/>
              </a:rPr>
              <a:t>.to</a:t>
            </a:r>
            <a:r>
              <a:rPr sz="900" spc="-5" dirty="0">
                <a:latin typeface="Calibri"/>
                <a:cs typeface="Calibri"/>
              </a:rPr>
              <a:t>on</a:t>
            </a:r>
            <a:r>
              <a:rPr sz="900" spc="-5" dirty="0">
                <a:latin typeface="Calibri"/>
                <a:cs typeface="Calibri"/>
                <a:hlinkClick r:id="rId3"/>
              </a:rPr>
              <a:t>pool.com/cartoons/Nietzsche_241680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9042" y="569468"/>
            <a:ext cx="30422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Imorali</a:t>
            </a:r>
            <a:r>
              <a:rPr lang="cs-CZ" dirty="0"/>
              <a:t>s</a:t>
            </a:r>
            <a:r>
              <a:rPr dirty="0" err="1"/>
              <a:t>mus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1439" y="1567027"/>
            <a:ext cx="8619490" cy="4357603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5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lang="cs-CZ" sz="3200" spc="45" dirty="0">
                <a:latin typeface="Tahoma"/>
                <a:cs typeface="Tahoma"/>
              </a:rPr>
              <a:t>S</a:t>
            </a:r>
            <a:r>
              <a:rPr sz="3200" spc="45" dirty="0" err="1">
                <a:latin typeface="Tahoma"/>
                <a:cs typeface="Tahoma"/>
              </a:rPr>
              <a:t>mysl</a:t>
            </a:r>
            <a:r>
              <a:rPr lang="cs-CZ" sz="3200" spc="45" dirty="0">
                <a:latin typeface="Tahoma"/>
                <a:cs typeface="Tahoma"/>
              </a:rPr>
              <a:t>e</a:t>
            </a:r>
            <a:r>
              <a:rPr sz="3200" spc="45" dirty="0">
                <a:latin typeface="Tahoma"/>
                <a:cs typeface="Tahoma"/>
              </a:rPr>
              <a:t>m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n</a:t>
            </a:r>
            <a:r>
              <a:rPr lang="cs-CZ" sz="3200" spc="20" dirty="0" err="1">
                <a:latin typeface="Tahoma"/>
                <a:cs typeface="Tahoma"/>
              </a:rPr>
              <a:t>ení</a:t>
            </a:r>
            <a:r>
              <a:rPr lang="cs-CZ" sz="3200" spc="20" dirty="0">
                <a:latin typeface="Tahoma"/>
                <a:cs typeface="Tahoma"/>
              </a:rPr>
              <a:t> </a:t>
            </a:r>
            <a:r>
              <a:rPr sz="3200" spc="-15" dirty="0" err="1">
                <a:latin typeface="Tahoma"/>
                <a:cs typeface="Tahoma"/>
              </a:rPr>
              <a:t>návrat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k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p</a:t>
            </a:r>
            <a:r>
              <a:rPr lang="cs-CZ" sz="3200" spc="-5" dirty="0">
                <a:latin typeface="Tahoma"/>
                <a:cs typeface="Tahoma"/>
              </a:rPr>
              <a:t>ř</a:t>
            </a:r>
            <a:r>
              <a:rPr sz="3200" spc="-5" dirty="0">
                <a:latin typeface="Tahoma"/>
                <a:cs typeface="Tahoma"/>
              </a:rPr>
              <a:t>ed-</a:t>
            </a:r>
            <a:r>
              <a:rPr sz="3200" spc="-5" dirty="0" err="1">
                <a:latin typeface="Tahoma"/>
                <a:cs typeface="Tahoma"/>
              </a:rPr>
              <a:t>moráln</a:t>
            </a:r>
            <a:r>
              <a:rPr lang="cs-CZ" sz="3200" spc="-5" dirty="0">
                <a:latin typeface="Tahoma"/>
                <a:cs typeface="Tahoma"/>
              </a:rPr>
              <a:t>í</a:t>
            </a:r>
            <a:r>
              <a:rPr sz="3200" spc="-5" dirty="0">
                <a:latin typeface="Tahoma"/>
                <a:cs typeface="Tahoma"/>
              </a:rPr>
              <a:t>mu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sv</a:t>
            </a:r>
            <a:r>
              <a:rPr lang="cs-CZ" sz="3200" spc="15" dirty="0">
                <a:latin typeface="Tahoma"/>
                <a:cs typeface="Tahoma"/>
              </a:rPr>
              <a:t>ě</a:t>
            </a:r>
            <a:r>
              <a:rPr sz="3200" spc="15" dirty="0" err="1">
                <a:latin typeface="Tahoma"/>
                <a:cs typeface="Tahoma"/>
              </a:rPr>
              <a:t>tu</a:t>
            </a:r>
            <a:endParaRPr sz="32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95" dirty="0">
                <a:latin typeface="Tahoma"/>
                <a:cs typeface="Tahoma"/>
              </a:rPr>
              <a:t>Ale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produkt</a:t>
            </a:r>
            <a:r>
              <a:rPr lang="cs-CZ" sz="3200" dirty="0">
                <a:latin typeface="Tahoma"/>
                <a:cs typeface="Tahoma"/>
              </a:rPr>
              <a:t>i</a:t>
            </a:r>
            <a:r>
              <a:rPr sz="3200" dirty="0" err="1">
                <a:latin typeface="Tahoma"/>
                <a:cs typeface="Tahoma"/>
              </a:rPr>
              <a:t>vn</a:t>
            </a:r>
            <a:r>
              <a:rPr lang="cs-CZ" sz="3200" dirty="0">
                <a:latin typeface="Tahoma"/>
                <a:cs typeface="Tahoma"/>
              </a:rPr>
              <a:t>í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20" dirty="0" err="1">
                <a:latin typeface="Tahoma"/>
                <a:cs typeface="Tahoma"/>
              </a:rPr>
              <a:t>nahra</a:t>
            </a:r>
            <a:r>
              <a:rPr lang="cs-CZ" sz="3200" spc="20" dirty="0">
                <a:latin typeface="Tahoma"/>
                <a:cs typeface="Tahoma"/>
              </a:rPr>
              <a:t>z</a:t>
            </a:r>
            <a:r>
              <a:rPr sz="3200" spc="20" dirty="0" err="1">
                <a:latin typeface="Tahoma"/>
                <a:cs typeface="Tahoma"/>
              </a:rPr>
              <a:t>en</a:t>
            </a:r>
            <a:r>
              <a:rPr lang="cs-CZ" sz="3200" spc="20" dirty="0">
                <a:latin typeface="Tahoma"/>
                <a:cs typeface="Tahoma"/>
              </a:rPr>
              <a:t>í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novou,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vznešenou,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siln</a:t>
            </a:r>
            <a:r>
              <a:rPr lang="cs-CZ" sz="3200" spc="15" dirty="0">
                <a:latin typeface="Tahoma"/>
                <a:cs typeface="Tahoma"/>
              </a:rPr>
              <a:t>ou</a:t>
            </a:r>
            <a:r>
              <a:rPr sz="3200" spc="15" dirty="0">
                <a:latin typeface="Tahoma"/>
                <a:cs typeface="Tahoma"/>
              </a:rPr>
              <a:t>,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d</a:t>
            </a:r>
            <a:r>
              <a:rPr lang="cs-CZ" sz="3200" spc="-10" dirty="0">
                <a:latin typeface="Tahoma"/>
                <a:cs typeface="Tahoma"/>
              </a:rPr>
              <a:t>ů</a:t>
            </a:r>
            <a:r>
              <a:rPr sz="3200" spc="-10" dirty="0" err="1">
                <a:latin typeface="Tahoma"/>
                <a:cs typeface="Tahoma"/>
              </a:rPr>
              <a:t>stojnou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1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80" dirty="0">
                <a:latin typeface="Tahoma"/>
                <a:cs typeface="Tahoma"/>
              </a:rPr>
              <a:t>Ne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amoralizova</a:t>
            </a:r>
            <a:r>
              <a:rPr lang="cs-CZ" sz="3200" dirty="0">
                <a:latin typeface="Tahoma"/>
                <a:cs typeface="Tahoma"/>
              </a:rPr>
              <a:t>t</a:t>
            </a:r>
            <a:r>
              <a:rPr sz="3200" dirty="0">
                <a:latin typeface="Tahoma"/>
                <a:cs typeface="Tahoma"/>
              </a:rPr>
              <a:t>,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55" dirty="0">
                <a:latin typeface="Tahoma"/>
                <a:cs typeface="Tahoma"/>
              </a:rPr>
              <a:t>ale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-15" dirty="0" err="1">
                <a:latin typeface="Tahoma"/>
                <a:cs typeface="Tahoma"/>
              </a:rPr>
              <a:t>vystupňova</a:t>
            </a:r>
            <a:r>
              <a:rPr lang="cs-CZ" sz="3200" spc="-15" dirty="0">
                <a:latin typeface="Tahoma"/>
                <a:cs typeface="Tahoma"/>
              </a:rPr>
              <a:t>t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(Kouba)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39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-5" dirty="0" err="1">
                <a:latin typeface="Tahoma"/>
                <a:cs typeface="Tahoma"/>
              </a:rPr>
              <a:t>Imorali</a:t>
            </a:r>
            <a:r>
              <a:rPr lang="cs-CZ" sz="3200" spc="-5" dirty="0">
                <a:latin typeface="Tahoma"/>
                <a:cs typeface="Tahoma"/>
              </a:rPr>
              <a:t>s</a:t>
            </a:r>
            <a:r>
              <a:rPr sz="3200" spc="-5" dirty="0" err="1">
                <a:latin typeface="Tahoma"/>
                <a:cs typeface="Tahoma"/>
              </a:rPr>
              <a:t>mus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15" dirty="0">
                <a:latin typeface="Tahoma"/>
                <a:cs typeface="Tahoma"/>
              </a:rPr>
              <a:t>p</a:t>
            </a:r>
            <a:r>
              <a:rPr lang="cs-CZ" sz="3200" spc="-15" dirty="0">
                <a:latin typeface="Tahoma"/>
                <a:cs typeface="Tahoma"/>
              </a:rPr>
              <a:t>ř</a:t>
            </a:r>
            <a:r>
              <a:rPr sz="3200" spc="-15" dirty="0">
                <a:latin typeface="Tahoma"/>
                <a:cs typeface="Tahoma"/>
              </a:rPr>
              <a:t>er</a:t>
            </a:r>
            <a:r>
              <a:rPr lang="cs-CZ" sz="3200" spc="-15" dirty="0">
                <a:latin typeface="Tahoma"/>
                <a:cs typeface="Tahoma"/>
              </a:rPr>
              <a:t>ů</a:t>
            </a:r>
            <a:r>
              <a:rPr sz="3200" spc="-15" dirty="0">
                <a:latin typeface="Tahoma"/>
                <a:cs typeface="Tahoma"/>
              </a:rPr>
              <a:t>s</a:t>
            </a:r>
            <a:r>
              <a:rPr lang="cs-CZ" sz="3200" spc="-15" dirty="0">
                <a:latin typeface="Tahoma"/>
                <a:cs typeface="Tahoma"/>
              </a:rPr>
              <a:t>t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v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nový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20" dirty="0" err="1">
                <a:latin typeface="Tahoma"/>
                <a:cs typeface="Tahoma"/>
              </a:rPr>
              <a:t>pozit</a:t>
            </a:r>
            <a:r>
              <a:rPr lang="cs-CZ" sz="3200" spc="20" dirty="0" err="1">
                <a:latin typeface="Tahoma"/>
                <a:cs typeface="Tahoma"/>
              </a:rPr>
              <a:t>ivní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25" dirty="0" err="1">
                <a:latin typeface="Tahoma"/>
                <a:cs typeface="Tahoma"/>
              </a:rPr>
              <a:t>princ</a:t>
            </a:r>
            <a:r>
              <a:rPr lang="cs-CZ" sz="3200" spc="25" dirty="0">
                <a:latin typeface="Tahoma"/>
                <a:cs typeface="Tahoma"/>
              </a:rPr>
              <a:t>i</a:t>
            </a:r>
            <a:r>
              <a:rPr sz="3200" spc="25" dirty="0">
                <a:latin typeface="Tahoma"/>
                <a:cs typeface="Tahoma"/>
              </a:rPr>
              <a:t>p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dirty="0" err="1">
                <a:latin typeface="Tahoma"/>
                <a:cs typeface="Tahoma"/>
              </a:rPr>
              <a:t>hodno</a:t>
            </a:r>
            <a:r>
              <a:rPr lang="cs-CZ" sz="3200" dirty="0">
                <a:latin typeface="Tahoma"/>
                <a:cs typeface="Tahoma"/>
              </a:rPr>
              <a:t>c</a:t>
            </a:r>
            <a:r>
              <a:rPr sz="3200" dirty="0" err="1">
                <a:latin typeface="Tahoma"/>
                <a:cs typeface="Tahoma"/>
              </a:rPr>
              <a:t>en</a:t>
            </a:r>
            <a:r>
              <a:rPr lang="cs-CZ" sz="3200" dirty="0">
                <a:latin typeface="Tahoma"/>
                <a:cs typeface="Tahoma"/>
              </a:rPr>
              <a:t>í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70" dirty="0">
                <a:latin typeface="Tahoma"/>
                <a:cs typeface="Tahoma"/>
              </a:rPr>
              <a:t>Nietzsche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prv</a:t>
            </a:r>
            <a:r>
              <a:rPr lang="cs-CZ" sz="3200" spc="-20" dirty="0">
                <a:latin typeface="Tahoma"/>
                <a:cs typeface="Tahoma"/>
              </a:rPr>
              <a:t>ní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imoralista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1795" y="569468"/>
            <a:ext cx="16744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 err="1"/>
              <a:t>Vl</a:t>
            </a:r>
            <a:r>
              <a:rPr lang="cs-CZ" spc="75" dirty="0" err="1"/>
              <a:t>iv</a:t>
            </a:r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491439" y="1744726"/>
            <a:ext cx="8893175" cy="5794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85" dirty="0">
                <a:latin typeface="Tahoma"/>
                <a:cs typeface="Tahoma"/>
              </a:rPr>
              <a:t>K.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80" dirty="0">
                <a:latin typeface="Tahoma"/>
                <a:cs typeface="Tahoma"/>
              </a:rPr>
              <a:t>Jaspers,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55" dirty="0">
                <a:latin typeface="Tahoma"/>
                <a:cs typeface="Tahoma"/>
              </a:rPr>
              <a:t>M.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Heidegger,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lang="cs-CZ" sz="3200" spc="-155" dirty="0">
                <a:latin typeface="Tahoma"/>
                <a:cs typeface="Tahoma"/>
              </a:rPr>
              <a:t>E. </a:t>
            </a:r>
            <a:r>
              <a:rPr lang="cs-CZ" sz="3200" spc="-155" dirty="0" err="1">
                <a:latin typeface="Tahoma"/>
                <a:cs typeface="Tahoma"/>
              </a:rPr>
              <a:t>Fromm</a:t>
            </a:r>
            <a:r>
              <a:rPr lang="cs-CZ" sz="3200" spc="-155" dirty="0">
                <a:latin typeface="Tahoma"/>
                <a:cs typeface="Tahoma"/>
              </a:rPr>
              <a:t>, </a:t>
            </a:r>
            <a:r>
              <a:rPr sz="3200" spc="95" dirty="0">
                <a:latin typeface="Tahoma"/>
                <a:cs typeface="Tahoma"/>
              </a:rPr>
              <a:t>J.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Derri</a:t>
            </a:r>
            <a:r>
              <a:rPr lang="cs-CZ" sz="3200" spc="30" dirty="0">
                <a:latin typeface="Tahoma"/>
                <a:cs typeface="Tahoma"/>
              </a:rPr>
              <a:t>d</a:t>
            </a:r>
            <a:r>
              <a:rPr sz="3200" spc="30" dirty="0">
                <a:latin typeface="Tahoma"/>
                <a:cs typeface="Tahoma"/>
              </a:rPr>
              <a:t>a,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spc="55" dirty="0">
                <a:latin typeface="Tahoma"/>
                <a:cs typeface="Tahoma"/>
              </a:rPr>
              <a:t>M.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Foucault,</a:t>
            </a:r>
            <a:r>
              <a:rPr lang="cs-CZ" sz="3200" spc="25" dirty="0">
                <a:latin typeface="Tahoma"/>
                <a:cs typeface="Tahoma"/>
              </a:rPr>
              <a:t> G. </a:t>
            </a:r>
            <a:r>
              <a:rPr lang="cs-CZ" sz="3200" spc="25" dirty="0" err="1">
                <a:latin typeface="Tahoma"/>
                <a:cs typeface="Tahoma"/>
              </a:rPr>
              <a:t>Deleuze</a:t>
            </a:r>
            <a:endParaRPr sz="3200" dirty="0">
              <a:latin typeface="Tahoma"/>
              <a:cs typeface="Tahoma"/>
            </a:endParaRPr>
          </a:p>
          <a:p>
            <a:pPr marL="12700" marR="755015">
              <a:lnSpc>
                <a:spcPct val="100000"/>
              </a:lnSpc>
              <a:spcBef>
                <a:spcPts val="14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45" dirty="0">
                <a:latin typeface="Tahoma"/>
                <a:cs typeface="Tahoma"/>
              </a:rPr>
              <a:t>Z</a:t>
            </a:r>
            <a:r>
              <a:rPr lang="cs-CZ" sz="3200" spc="45" dirty="0">
                <a:latin typeface="Tahoma"/>
                <a:cs typeface="Tahoma"/>
              </a:rPr>
              <a:t>bořil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-10" dirty="0" err="1">
                <a:latin typeface="Tahoma"/>
                <a:cs typeface="Tahoma"/>
              </a:rPr>
              <a:t>tradičn</a:t>
            </a:r>
            <a:r>
              <a:rPr lang="cs-CZ" sz="3200" spc="-10" dirty="0">
                <a:latin typeface="Tahoma"/>
                <a:cs typeface="Tahoma"/>
              </a:rPr>
              <a:t>í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hierarchi</a:t>
            </a:r>
            <a:r>
              <a:rPr lang="cs-CZ" sz="3200" spc="5" dirty="0">
                <a:latin typeface="Tahoma"/>
                <a:cs typeface="Tahoma"/>
              </a:rPr>
              <a:t>i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mravn</a:t>
            </a:r>
            <a:r>
              <a:rPr lang="cs-CZ" sz="3200" spc="15" dirty="0">
                <a:latin typeface="Tahoma"/>
                <a:cs typeface="Tahoma"/>
              </a:rPr>
              <a:t>í</a:t>
            </a:r>
            <a:r>
              <a:rPr sz="3200" spc="15" dirty="0" err="1">
                <a:latin typeface="Tahoma"/>
                <a:cs typeface="Tahoma"/>
              </a:rPr>
              <a:t>ch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hodn</a:t>
            </a:r>
            <a:r>
              <a:rPr lang="cs-CZ" sz="3200" spc="-20" dirty="0">
                <a:latin typeface="Tahoma"/>
                <a:cs typeface="Tahoma"/>
              </a:rPr>
              <a:t>o</a:t>
            </a:r>
            <a:r>
              <a:rPr sz="3200" spc="-20" dirty="0">
                <a:latin typeface="Tahoma"/>
                <a:cs typeface="Tahoma"/>
              </a:rPr>
              <a:t>t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20" dirty="0" err="1">
                <a:latin typeface="Tahoma"/>
                <a:cs typeface="Tahoma"/>
              </a:rPr>
              <a:t>i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25" dirty="0" err="1">
                <a:latin typeface="Tahoma"/>
                <a:cs typeface="Tahoma"/>
              </a:rPr>
              <a:t>geneal</a:t>
            </a:r>
            <a:r>
              <a:rPr lang="cs-CZ" sz="3200" spc="25" dirty="0">
                <a:latin typeface="Tahoma"/>
                <a:cs typeface="Tahoma"/>
              </a:rPr>
              <a:t>o</a:t>
            </a:r>
            <a:r>
              <a:rPr sz="3200" spc="25" dirty="0" err="1">
                <a:latin typeface="Tahoma"/>
                <a:cs typeface="Tahoma"/>
              </a:rPr>
              <a:t>gi</a:t>
            </a:r>
            <a:r>
              <a:rPr lang="cs-CZ" sz="3200" spc="25" dirty="0">
                <a:latin typeface="Tahoma"/>
                <a:cs typeface="Tahoma"/>
              </a:rPr>
              <a:t>i</a:t>
            </a:r>
            <a:endParaRPr sz="3200" dirty="0">
              <a:latin typeface="Tahoma"/>
              <a:cs typeface="Tahoma"/>
            </a:endParaRPr>
          </a:p>
          <a:p>
            <a:pPr marL="12700" marR="525145">
              <a:lnSpc>
                <a:spcPct val="100000"/>
              </a:lnSpc>
              <a:spcBef>
                <a:spcPts val="141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40" dirty="0" err="1">
                <a:latin typeface="Tahoma"/>
                <a:cs typeface="Tahoma"/>
              </a:rPr>
              <a:t>Nestojí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tradičn</a:t>
            </a:r>
            <a:r>
              <a:rPr lang="cs-CZ" sz="3200" spc="5" dirty="0">
                <a:latin typeface="Tahoma"/>
                <a:cs typeface="Tahoma"/>
              </a:rPr>
              <a:t>í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35" dirty="0" err="1">
                <a:latin typeface="Tahoma"/>
                <a:cs typeface="Tahoma"/>
              </a:rPr>
              <a:t>náboženstv</a:t>
            </a:r>
            <a:r>
              <a:rPr lang="cs-CZ" sz="3200" spc="35" dirty="0">
                <a:latin typeface="Tahoma"/>
                <a:cs typeface="Tahoma"/>
              </a:rPr>
              <a:t>í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na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p</a:t>
            </a:r>
            <a:r>
              <a:rPr lang="cs-CZ" sz="3200" spc="20" dirty="0">
                <a:latin typeface="Tahoma"/>
                <a:cs typeface="Tahoma"/>
              </a:rPr>
              <a:t>ř</a:t>
            </a:r>
            <a:r>
              <a:rPr sz="3200" spc="20" dirty="0" err="1">
                <a:latin typeface="Tahoma"/>
                <a:cs typeface="Tahoma"/>
              </a:rPr>
              <a:t>ekonaných</a:t>
            </a:r>
            <a:r>
              <a:rPr sz="3200" spc="20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hodnotách?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39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180" dirty="0">
                <a:latin typeface="Tahoma"/>
                <a:cs typeface="Tahoma"/>
              </a:rPr>
              <a:t>Je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15" dirty="0">
                <a:latin typeface="Tahoma"/>
                <a:cs typeface="Tahoma"/>
              </a:rPr>
              <a:t>b</a:t>
            </a:r>
            <a:r>
              <a:rPr lang="cs-CZ" sz="3200" spc="15" dirty="0">
                <a:latin typeface="Tahoma"/>
                <a:cs typeface="Tahoma"/>
              </a:rPr>
              <a:t>ů</a:t>
            </a:r>
            <a:r>
              <a:rPr sz="3200" spc="15" dirty="0">
                <a:latin typeface="Tahoma"/>
                <a:cs typeface="Tahoma"/>
              </a:rPr>
              <a:t>h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m</a:t>
            </a:r>
            <a:r>
              <a:rPr lang="cs-CZ" sz="3200" spc="-5" dirty="0" err="1">
                <a:latin typeface="Tahoma"/>
                <a:cs typeface="Tahoma"/>
              </a:rPr>
              <a:t>rtvý</a:t>
            </a:r>
            <a:r>
              <a:rPr lang="cs-CZ" sz="3200" spc="-5" dirty="0">
                <a:latin typeface="Tahoma"/>
                <a:cs typeface="Tahoma"/>
              </a:rPr>
              <a:t>?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180" dirty="0">
                <a:latin typeface="Tahoma"/>
                <a:cs typeface="Tahoma"/>
              </a:rPr>
              <a:t>Je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tradičn</a:t>
            </a:r>
            <a:r>
              <a:rPr lang="cs-CZ" sz="3200" spc="5" dirty="0">
                <a:latin typeface="Tahoma"/>
                <a:cs typeface="Tahoma"/>
              </a:rPr>
              <a:t>í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morálka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lang="cs-CZ" sz="3200" spc="20" dirty="0">
                <a:latin typeface="Tahoma"/>
                <a:cs typeface="Tahoma"/>
              </a:rPr>
              <a:t>j</a:t>
            </a:r>
            <a:r>
              <a:rPr sz="3200" spc="20" dirty="0" err="1">
                <a:latin typeface="Tahoma"/>
                <a:cs typeface="Tahoma"/>
              </a:rPr>
              <a:t>en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užit</a:t>
            </a:r>
            <a:r>
              <a:rPr lang="cs-CZ" sz="3200" spc="15" dirty="0">
                <a:latin typeface="Tahoma"/>
                <a:cs typeface="Tahoma"/>
              </a:rPr>
              <a:t>e</a:t>
            </a:r>
            <a:r>
              <a:rPr sz="3200" spc="15" dirty="0" err="1">
                <a:latin typeface="Tahoma"/>
                <a:cs typeface="Tahoma"/>
              </a:rPr>
              <a:t>čn</a:t>
            </a:r>
            <a:r>
              <a:rPr lang="cs-CZ" sz="3200" spc="15" dirty="0">
                <a:latin typeface="Tahoma"/>
                <a:cs typeface="Tahoma"/>
              </a:rPr>
              <a:t>ý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omyl?</a:t>
            </a:r>
            <a:endParaRPr sz="3200" dirty="0">
              <a:latin typeface="Tahoma"/>
              <a:cs typeface="Tahoma"/>
            </a:endParaRPr>
          </a:p>
          <a:p>
            <a:pPr marL="12700" marR="186055">
              <a:lnSpc>
                <a:spcPct val="100000"/>
              </a:lnSpc>
              <a:spcBef>
                <a:spcPts val="141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0" dirty="0" err="1">
                <a:latin typeface="Tahoma"/>
                <a:cs typeface="Tahoma"/>
              </a:rPr>
              <a:t>Filozofi</a:t>
            </a:r>
            <a:r>
              <a:rPr lang="cs-CZ" sz="3200" spc="50" dirty="0">
                <a:latin typeface="Tahoma"/>
                <a:cs typeface="Tahoma"/>
              </a:rPr>
              <a:t>e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existence,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10" dirty="0" err="1">
                <a:latin typeface="Tahoma"/>
                <a:cs typeface="Tahoma"/>
              </a:rPr>
              <a:t>antropol</a:t>
            </a:r>
            <a:r>
              <a:rPr lang="cs-CZ" sz="3200" spc="-10" dirty="0">
                <a:latin typeface="Tahoma"/>
                <a:cs typeface="Tahoma"/>
              </a:rPr>
              <a:t>o</a:t>
            </a:r>
            <a:r>
              <a:rPr sz="3200" spc="-10" dirty="0" err="1">
                <a:latin typeface="Tahoma"/>
                <a:cs typeface="Tahoma"/>
              </a:rPr>
              <a:t>gie</a:t>
            </a:r>
            <a:r>
              <a:rPr sz="3200" spc="-10" dirty="0">
                <a:latin typeface="Tahoma"/>
                <a:cs typeface="Tahoma"/>
              </a:rPr>
              <a:t>,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postmodern</a:t>
            </a:r>
            <a:r>
              <a:rPr lang="cs-CZ" sz="3200" spc="-5" dirty="0">
                <a:latin typeface="Tahoma"/>
                <a:cs typeface="Tahoma"/>
              </a:rPr>
              <a:t>í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filo</a:t>
            </a:r>
            <a:r>
              <a:rPr lang="cs-CZ" sz="3200" spc="-5" dirty="0">
                <a:latin typeface="Tahoma"/>
                <a:cs typeface="Tahoma"/>
              </a:rPr>
              <a:t>s</a:t>
            </a:r>
            <a:r>
              <a:rPr sz="3200" spc="-5" dirty="0" err="1">
                <a:latin typeface="Tahoma"/>
                <a:cs typeface="Tahoma"/>
              </a:rPr>
              <a:t>ofie</a:t>
            </a:r>
            <a:r>
              <a:rPr sz="3200" spc="-5" dirty="0">
                <a:latin typeface="Tahoma"/>
                <a:cs typeface="Tahoma"/>
              </a:rPr>
              <a:t>,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25" dirty="0" err="1">
                <a:latin typeface="Tahoma"/>
                <a:cs typeface="Tahoma"/>
              </a:rPr>
              <a:t>psychoanal</a:t>
            </a:r>
            <a:r>
              <a:rPr lang="cs-CZ" sz="3200" spc="25" dirty="0" err="1">
                <a:latin typeface="Tahoma"/>
                <a:cs typeface="Tahoma"/>
              </a:rPr>
              <a:t>ýza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5322" y="569468"/>
            <a:ext cx="16116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Zdroje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1744726"/>
            <a:ext cx="8711565" cy="2643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30" dirty="0">
                <a:latin typeface="Tahoma"/>
                <a:cs typeface="Tahoma"/>
              </a:rPr>
              <a:t>Dupkala,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R.: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70" dirty="0">
                <a:latin typeface="Tahoma"/>
                <a:cs typeface="Tahoma"/>
              </a:rPr>
              <a:t>Genealógia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morálky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15" dirty="0">
                <a:latin typeface="Tahoma"/>
                <a:cs typeface="Tahoma"/>
              </a:rPr>
              <a:t>podľa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spc="35" dirty="0">
                <a:latin typeface="Tahoma"/>
                <a:cs typeface="Tahoma"/>
              </a:rPr>
              <a:t>Friedricha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Nietzscheho.</a:t>
            </a:r>
            <a:r>
              <a:rPr sz="3200" spc="-155" dirty="0">
                <a:latin typeface="Tahoma"/>
                <a:cs typeface="Tahoma"/>
              </a:rPr>
              <a:t> In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Dejiny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15" dirty="0">
                <a:latin typeface="Tahoma"/>
                <a:cs typeface="Tahoma"/>
              </a:rPr>
              <a:t>etického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spc="25" dirty="0">
                <a:latin typeface="Tahoma"/>
                <a:cs typeface="Tahoma"/>
              </a:rPr>
              <a:t>myslenia.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Kalligram,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Bratislava,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2008.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55" dirty="0">
                <a:latin typeface="Tahoma"/>
                <a:cs typeface="Tahoma"/>
              </a:rPr>
              <a:t>Nietzsche,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-135" dirty="0">
                <a:latin typeface="Tahoma"/>
                <a:cs typeface="Tahoma"/>
              </a:rPr>
              <a:t>F.: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75" dirty="0">
                <a:latin typeface="Tahoma"/>
                <a:cs typeface="Tahoma"/>
              </a:rPr>
              <a:t>Duševní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aristokratismus.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Votobia,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spc="55" dirty="0">
                <a:latin typeface="Tahoma"/>
                <a:cs typeface="Tahoma"/>
              </a:rPr>
              <a:t>Olomouc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1993</a:t>
            </a:r>
            <a:r>
              <a:rPr lang="cs-CZ" sz="3200" spc="30" dirty="0"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4478593"/>
            <a:ext cx="2007822" cy="26620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1251" y="569468"/>
            <a:ext cx="12382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Život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8588" y="1563624"/>
            <a:ext cx="3596640" cy="40126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947" y="1210849"/>
            <a:ext cx="9469120" cy="629920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5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dirty="0">
                <a:latin typeface="Tahoma"/>
                <a:cs typeface="Tahoma"/>
              </a:rPr>
              <a:t>15.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275" dirty="0">
                <a:latin typeface="Tahoma"/>
                <a:cs typeface="Tahoma"/>
              </a:rPr>
              <a:t>X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1844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75" dirty="0">
                <a:latin typeface="Tahoma"/>
                <a:cs typeface="Tahoma"/>
              </a:rPr>
              <a:t>Rodina</a:t>
            </a:r>
            <a:r>
              <a:rPr sz="3200" spc="-19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protestantského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20" dirty="0">
                <a:latin typeface="Tahoma"/>
                <a:cs typeface="Tahoma"/>
              </a:rPr>
              <a:t>pastora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80" dirty="0">
                <a:latin typeface="Tahoma"/>
                <a:cs typeface="Tahoma"/>
              </a:rPr>
              <a:t>Po</a:t>
            </a:r>
            <a:r>
              <a:rPr lang="cs-CZ" sz="3200" spc="80" dirty="0">
                <a:latin typeface="Tahoma"/>
                <a:cs typeface="Tahoma"/>
              </a:rPr>
              <a:t>l</a:t>
            </a:r>
            <a:r>
              <a:rPr sz="3200" spc="80" dirty="0" err="1">
                <a:latin typeface="Tahoma"/>
                <a:cs typeface="Tahoma"/>
              </a:rPr>
              <a:t>ská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15" dirty="0">
                <a:latin typeface="Tahoma"/>
                <a:cs typeface="Tahoma"/>
              </a:rPr>
              <a:t>š</a:t>
            </a:r>
            <a:r>
              <a:rPr lang="cs-CZ" sz="3200" spc="15" dirty="0" err="1">
                <a:latin typeface="Tahoma"/>
                <a:cs typeface="Tahoma"/>
              </a:rPr>
              <a:t>le</a:t>
            </a:r>
            <a:r>
              <a:rPr sz="3200" spc="15" dirty="0" err="1">
                <a:latin typeface="Tahoma"/>
                <a:cs typeface="Tahoma"/>
              </a:rPr>
              <a:t>chta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3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30" dirty="0">
                <a:latin typeface="Tahoma"/>
                <a:cs typeface="Tahoma"/>
              </a:rPr>
              <a:t>24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5" dirty="0" err="1">
                <a:latin typeface="Tahoma"/>
                <a:cs typeface="Tahoma"/>
              </a:rPr>
              <a:t>profesor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5" dirty="0" err="1">
                <a:latin typeface="Tahoma"/>
                <a:cs typeface="Tahoma"/>
              </a:rPr>
              <a:t>filol</a:t>
            </a:r>
            <a:r>
              <a:rPr lang="cs-CZ" sz="3200" spc="-5" dirty="0">
                <a:latin typeface="Tahoma"/>
                <a:cs typeface="Tahoma"/>
              </a:rPr>
              <a:t>o</a:t>
            </a:r>
            <a:r>
              <a:rPr sz="3200" spc="-5" dirty="0" err="1">
                <a:latin typeface="Tahoma"/>
                <a:cs typeface="Tahoma"/>
              </a:rPr>
              <a:t>gie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v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Bazileji</a:t>
            </a:r>
            <a:endParaRPr sz="3200" dirty="0">
              <a:latin typeface="Tahoma"/>
              <a:cs typeface="Tahoma"/>
            </a:endParaRPr>
          </a:p>
          <a:p>
            <a:pPr marL="12700" marR="3800475" algn="just">
              <a:lnSpc>
                <a:spcPct val="100000"/>
              </a:lnSpc>
              <a:spcBef>
                <a:spcPts val="14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20" dirty="0">
                <a:latin typeface="Tahoma"/>
                <a:cs typeface="Tahoma"/>
              </a:rPr>
              <a:t>T</a:t>
            </a:r>
            <a:r>
              <a:rPr lang="cs-CZ" sz="3200" spc="20" dirty="0">
                <a:latin typeface="Tahoma"/>
                <a:cs typeface="Tahoma"/>
              </a:rPr>
              <a:t>ě</a:t>
            </a:r>
            <a:r>
              <a:rPr sz="3200" spc="20" dirty="0" err="1">
                <a:latin typeface="Tahoma"/>
                <a:cs typeface="Tahoma"/>
              </a:rPr>
              <a:t>lesné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55" dirty="0">
                <a:latin typeface="Tahoma"/>
                <a:cs typeface="Tahoma"/>
              </a:rPr>
              <a:t>psychické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5" dirty="0">
                <a:latin typeface="Tahoma"/>
                <a:cs typeface="Tahoma"/>
              </a:rPr>
              <a:t>zdravotné </a:t>
            </a:r>
            <a:r>
              <a:rPr sz="3200" spc="-9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problémy </a:t>
            </a:r>
            <a:r>
              <a:rPr sz="3200" spc="25" dirty="0">
                <a:latin typeface="Tahoma"/>
                <a:cs typeface="Tahoma"/>
              </a:rPr>
              <a:t>od </a:t>
            </a:r>
            <a:r>
              <a:rPr sz="3200" spc="30" dirty="0">
                <a:latin typeface="Tahoma"/>
                <a:cs typeface="Tahoma"/>
              </a:rPr>
              <a:t>30 </a:t>
            </a:r>
            <a:r>
              <a:rPr lang="cs-CZ" sz="3200" spc="5" dirty="0">
                <a:latin typeface="Tahoma"/>
                <a:cs typeface="Tahoma"/>
              </a:rPr>
              <a:t>let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 </a:t>
            </a:r>
            <a:r>
              <a:rPr sz="3200" spc="40" dirty="0" err="1">
                <a:latin typeface="Tahoma"/>
                <a:cs typeface="Tahoma"/>
              </a:rPr>
              <a:t>konec</a:t>
            </a:r>
            <a:r>
              <a:rPr sz="3200" spc="40" dirty="0">
                <a:latin typeface="Tahoma"/>
                <a:cs typeface="Tahoma"/>
              </a:rPr>
              <a:t>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5" dirty="0" err="1">
                <a:latin typeface="Tahoma"/>
                <a:cs typeface="Tahoma"/>
              </a:rPr>
              <a:t>profes</a:t>
            </a:r>
            <a:r>
              <a:rPr lang="cs-CZ" sz="3200" spc="-5" dirty="0">
                <a:latin typeface="Tahoma"/>
                <a:cs typeface="Tahoma"/>
              </a:rPr>
              <a:t>u</a:t>
            </a:r>
            <a:r>
              <a:rPr sz="3200" spc="-5" dirty="0" err="1">
                <a:latin typeface="Tahoma"/>
                <a:cs typeface="Tahoma"/>
              </a:rPr>
              <a:t>ry</a:t>
            </a:r>
            <a:endParaRPr sz="3200" dirty="0">
              <a:latin typeface="Tahoma"/>
              <a:cs typeface="Tahoma"/>
            </a:endParaRPr>
          </a:p>
          <a:p>
            <a:pPr marL="236854" indent="-224790" algn="just">
              <a:lnSpc>
                <a:spcPct val="100000"/>
              </a:lnSpc>
              <a:spcBef>
                <a:spcPts val="1410"/>
              </a:spcBef>
              <a:buSzPct val="42187"/>
              <a:buFont typeface="Calibri"/>
              <a:buChar char="●"/>
              <a:tabLst>
                <a:tab pos="237490" algn="l"/>
              </a:tabLst>
            </a:pPr>
            <a:r>
              <a:rPr sz="3200" spc="5" dirty="0" err="1">
                <a:latin typeface="Tahoma"/>
                <a:cs typeface="Tahoma"/>
              </a:rPr>
              <a:t>Starostlivos</a:t>
            </a:r>
            <a:r>
              <a:rPr lang="cs-CZ" sz="3200" spc="5" dirty="0">
                <a:latin typeface="Tahoma"/>
                <a:cs typeface="Tahoma"/>
              </a:rPr>
              <a:t>t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matky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sestry</a:t>
            </a:r>
            <a:endParaRPr sz="320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3200" spc="40" dirty="0">
                <a:latin typeface="Tahoma"/>
                <a:cs typeface="Tahoma"/>
              </a:rPr>
              <a:t>Elisabeth,</a:t>
            </a:r>
            <a:r>
              <a:rPr sz="3200" spc="-190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┼1900</a:t>
            </a:r>
            <a:endParaRPr sz="3200" dirty="0">
              <a:latin typeface="Tahoma"/>
              <a:cs typeface="Tahoma"/>
            </a:endParaRPr>
          </a:p>
          <a:p>
            <a:pPr marL="5461635">
              <a:lnSpc>
                <a:spcPct val="100000"/>
              </a:lnSpc>
              <a:spcBef>
                <a:spcPts val="420"/>
              </a:spcBef>
            </a:pPr>
            <a:r>
              <a:rPr sz="1800" spc="-15" dirty="0">
                <a:latin typeface="Calibri"/>
                <a:cs typeface="Calibri"/>
              </a:rPr>
              <a:t>http</a:t>
            </a:r>
            <a:r>
              <a:rPr sz="1800" spc="-15" dirty="0">
                <a:latin typeface="Calibri"/>
                <a:cs typeface="Calibri"/>
                <a:hlinkClick r:id="rId3"/>
              </a:rPr>
              <a:t>s://w</a:t>
            </a:r>
            <a:r>
              <a:rPr sz="1800" spc="-15" dirty="0">
                <a:latin typeface="Calibri"/>
                <a:cs typeface="Calibri"/>
              </a:rPr>
              <a:t>ww.p</a:t>
            </a:r>
            <a:r>
              <a:rPr sz="1800" spc="-15" dirty="0">
                <a:latin typeface="Calibri"/>
                <a:cs typeface="Calibri"/>
                <a:hlinkClick r:id="rId3"/>
              </a:rPr>
              <a:t>interest.com/mattlkennedy/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9246" y="569468"/>
            <a:ext cx="12998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D</a:t>
            </a:r>
            <a:r>
              <a:rPr lang="cs-CZ" spc="60" dirty="0"/>
              <a:t>í</a:t>
            </a:r>
            <a:r>
              <a:rPr spc="60" dirty="0"/>
              <a:t>lo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1615795"/>
            <a:ext cx="9029065" cy="538865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12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b="1" dirty="0" err="1">
                <a:latin typeface="Arial"/>
                <a:cs typeface="Arial"/>
              </a:rPr>
              <a:t>Obdob</a:t>
            </a:r>
            <a:r>
              <a:rPr lang="cs-CZ" sz="3200" b="1" dirty="0">
                <a:latin typeface="Arial"/>
                <a:cs typeface="Arial"/>
              </a:rPr>
              <a:t>í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geniálno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romantické</a:t>
            </a:r>
            <a:endParaRPr sz="3200" dirty="0">
              <a:latin typeface="Arial"/>
              <a:cs typeface="Arial"/>
            </a:endParaRPr>
          </a:p>
          <a:p>
            <a:pPr marL="698500" marR="371475" lvl="1" indent="-228600">
              <a:lnSpc>
                <a:spcPts val="3460"/>
              </a:lnSpc>
              <a:spcBef>
                <a:spcPts val="1450"/>
              </a:spcBef>
              <a:buSzPct val="75000"/>
              <a:buFont typeface="Calibri"/>
              <a:buChar char="–"/>
              <a:tabLst>
                <a:tab pos="698500" algn="l"/>
              </a:tabLst>
            </a:pPr>
            <a:r>
              <a:rPr sz="3200" spc="35" dirty="0" err="1">
                <a:latin typeface="Tahoma"/>
                <a:cs typeface="Tahoma"/>
              </a:rPr>
              <a:t>Zro</a:t>
            </a:r>
            <a:r>
              <a:rPr lang="cs-CZ" sz="3200" spc="35" dirty="0">
                <a:latin typeface="Tahoma"/>
                <a:cs typeface="Tahoma"/>
              </a:rPr>
              <a:t>z</a:t>
            </a:r>
            <a:r>
              <a:rPr sz="3200" spc="35" dirty="0" err="1">
                <a:latin typeface="Tahoma"/>
                <a:cs typeface="Tahoma"/>
              </a:rPr>
              <a:t>en</a:t>
            </a:r>
            <a:r>
              <a:rPr lang="cs-CZ" sz="3200" spc="35" dirty="0">
                <a:latin typeface="Tahoma"/>
                <a:cs typeface="Tahoma"/>
              </a:rPr>
              <a:t>í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tragédie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80" dirty="0">
                <a:latin typeface="Tahoma"/>
                <a:cs typeface="Tahoma"/>
              </a:rPr>
              <a:t>z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ducha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55" dirty="0">
                <a:latin typeface="Tahoma"/>
                <a:cs typeface="Tahoma"/>
              </a:rPr>
              <a:t>hudby,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50" dirty="0" err="1">
                <a:latin typeface="Tahoma"/>
                <a:cs typeface="Tahoma"/>
              </a:rPr>
              <a:t>Filozofi</a:t>
            </a:r>
            <a:r>
              <a:rPr lang="cs-CZ" sz="3200" spc="50" dirty="0">
                <a:latin typeface="Tahoma"/>
                <a:cs typeface="Tahoma"/>
              </a:rPr>
              <a:t>e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v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dirty="0" err="1">
                <a:latin typeface="Tahoma"/>
                <a:cs typeface="Tahoma"/>
              </a:rPr>
              <a:t>tragick</a:t>
            </a:r>
            <a:r>
              <a:rPr lang="cs-CZ" sz="3200" dirty="0">
                <a:latin typeface="Tahoma"/>
                <a:cs typeface="Tahoma"/>
              </a:rPr>
              <a:t>é</a:t>
            </a:r>
            <a:r>
              <a:rPr sz="3200" dirty="0">
                <a:latin typeface="Tahoma"/>
                <a:cs typeface="Tahoma"/>
              </a:rPr>
              <a:t>m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45" dirty="0" err="1">
                <a:latin typeface="Tahoma"/>
                <a:cs typeface="Tahoma"/>
              </a:rPr>
              <a:t>období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lang="cs-CZ" sz="3200" spc="-170" dirty="0">
                <a:latin typeface="Tahoma"/>
                <a:cs typeface="Tahoma"/>
              </a:rPr>
              <a:t>Řeků</a:t>
            </a:r>
            <a:r>
              <a:rPr sz="3200" spc="15" dirty="0">
                <a:latin typeface="Tahoma"/>
                <a:cs typeface="Tahoma"/>
              </a:rPr>
              <a:t>,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95" dirty="0">
                <a:latin typeface="Tahoma"/>
                <a:cs typeface="Tahoma"/>
              </a:rPr>
              <a:t>Nečasové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úvahy</a:t>
            </a:r>
            <a:endParaRPr sz="3200" dirty="0">
              <a:latin typeface="Tahoma"/>
              <a:cs typeface="Tahoma"/>
            </a:endParaRPr>
          </a:p>
          <a:p>
            <a:pPr marL="698500" lvl="1" indent="-228600">
              <a:lnSpc>
                <a:spcPct val="100000"/>
              </a:lnSpc>
              <a:spcBef>
                <a:spcPts val="965"/>
              </a:spcBef>
              <a:buSzPct val="75000"/>
              <a:buFont typeface="Calibri"/>
              <a:buChar char="–"/>
              <a:tabLst>
                <a:tab pos="698500" algn="l"/>
              </a:tabLst>
            </a:pPr>
            <a:r>
              <a:rPr sz="3200" spc="50" dirty="0">
                <a:latin typeface="Tahoma"/>
                <a:cs typeface="Tahoma"/>
              </a:rPr>
              <a:t>Dionýzovský</a:t>
            </a:r>
            <a:r>
              <a:rPr sz="3200" spc="-185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génius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39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b="1" dirty="0" err="1">
                <a:latin typeface="Arial"/>
                <a:cs typeface="Arial"/>
              </a:rPr>
              <a:t>Obdob</a:t>
            </a:r>
            <a:r>
              <a:rPr lang="cs-CZ" sz="3200" b="1" dirty="0">
                <a:latin typeface="Arial"/>
                <a:cs typeface="Arial"/>
              </a:rPr>
              <a:t>í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pozitivistické</a:t>
            </a:r>
            <a:endParaRPr sz="32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019"/>
              </a:spcBef>
              <a:buSzPct val="75000"/>
              <a:buFont typeface="Calibri"/>
              <a:buChar char="–"/>
              <a:tabLst>
                <a:tab pos="698500" algn="l"/>
              </a:tabLst>
            </a:pPr>
            <a:r>
              <a:rPr sz="3200" spc="70" dirty="0" err="1">
                <a:latin typeface="Tahoma"/>
                <a:cs typeface="Tahoma"/>
              </a:rPr>
              <a:t>Radostná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v</a:t>
            </a:r>
            <a:r>
              <a:rPr lang="cs-CZ" sz="3200" spc="25" dirty="0">
                <a:latin typeface="Tahoma"/>
                <a:cs typeface="Tahoma"/>
              </a:rPr>
              <a:t>ě</a:t>
            </a:r>
            <a:r>
              <a:rPr sz="3200" spc="25" dirty="0">
                <a:latin typeface="Tahoma"/>
                <a:cs typeface="Tahoma"/>
              </a:rPr>
              <a:t>da,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lang="cs-CZ" sz="3200" spc="-160" dirty="0" err="1">
                <a:latin typeface="Tahoma"/>
                <a:cs typeface="Tahoma"/>
              </a:rPr>
              <a:t>Li</a:t>
            </a:r>
            <a:r>
              <a:rPr sz="3200" spc="50" dirty="0" err="1">
                <a:latin typeface="Tahoma"/>
                <a:cs typeface="Tahoma"/>
              </a:rPr>
              <a:t>dské</a:t>
            </a:r>
            <a:r>
              <a:rPr sz="3200" spc="50" dirty="0">
                <a:latin typeface="Tahoma"/>
                <a:cs typeface="Tahoma"/>
              </a:rPr>
              <a:t>,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p</a:t>
            </a:r>
            <a:r>
              <a:rPr lang="cs-CZ" sz="3200" spc="30" dirty="0">
                <a:latin typeface="Tahoma"/>
                <a:cs typeface="Tahoma"/>
              </a:rPr>
              <a:t>ř</a:t>
            </a:r>
            <a:r>
              <a:rPr sz="3200" spc="30" dirty="0" err="1">
                <a:latin typeface="Tahoma"/>
                <a:cs typeface="Tahoma"/>
              </a:rPr>
              <a:t>íliš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lang="cs-CZ" sz="3200" spc="10" dirty="0" err="1">
                <a:latin typeface="Tahoma"/>
                <a:cs typeface="Tahoma"/>
              </a:rPr>
              <a:t>li</a:t>
            </a:r>
            <a:r>
              <a:rPr sz="3200" spc="10" dirty="0" err="1">
                <a:latin typeface="Tahoma"/>
                <a:cs typeface="Tahoma"/>
              </a:rPr>
              <a:t>dské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b="1" dirty="0" err="1">
                <a:latin typeface="Arial"/>
                <a:cs typeface="Arial"/>
              </a:rPr>
              <a:t>Obdob</a:t>
            </a:r>
            <a:r>
              <a:rPr lang="cs-CZ" sz="3200" b="1" dirty="0">
                <a:latin typeface="Arial"/>
                <a:cs typeface="Arial"/>
              </a:rPr>
              <a:t>í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zarathustrovské</a:t>
            </a:r>
            <a:endParaRPr sz="3200" dirty="0">
              <a:latin typeface="Arial"/>
              <a:cs typeface="Arial"/>
            </a:endParaRPr>
          </a:p>
          <a:p>
            <a:pPr marL="698500" lvl="1" indent="-228600">
              <a:lnSpc>
                <a:spcPts val="3650"/>
              </a:lnSpc>
              <a:spcBef>
                <a:spcPts val="1010"/>
              </a:spcBef>
              <a:buSzPct val="75000"/>
              <a:buFont typeface="Calibri"/>
              <a:buChar char="–"/>
              <a:tabLst>
                <a:tab pos="698500" algn="l"/>
              </a:tabLst>
            </a:pPr>
            <a:r>
              <a:rPr sz="3200" spc="-60" dirty="0" err="1">
                <a:latin typeface="Tahoma"/>
                <a:cs typeface="Tahoma"/>
              </a:rPr>
              <a:t>Tak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lang="cs-CZ" sz="3200" spc="15" dirty="0">
                <a:latin typeface="Tahoma"/>
                <a:cs typeface="Tahoma"/>
              </a:rPr>
              <a:t>pravil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Zarathustra,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25" dirty="0">
                <a:latin typeface="Tahoma"/>
                <a:cs typeface="Tahoma"/>
              </a:rPr>
              <a:t>K</a:t>
            </a:r>
            <a:r>
              <a:rPr lang="cs-CZ" sz="3200" spc="125" dirty="0">
                <a:latin typeface="Tahoma"/>
                <a:cs typeface="Tahoma"/>
              </a:rPr>
              <a:t>e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25" dirty="0" err="1">
                <a:latin typeface="Tahoma"/>
                <a:cs typeface="Tahoma"/>
              </a:rPr>
              <a:t>geneal</a:t>
            </a:r>
            <a:r>
              <a:rPr lang="cs-CZ" sz="3200" spc="25" dirty="0">
                <a:latin typeface="Tahoma"/>
                <a:cs typeface="Tahoma"/>
              </a:rPr>
              <a:t>o</a:t>
            </a:r>
            <a:r>
              <a:rPr sz="3200" spc="25" dirty="0" err="1">
                <a:latin typeface="Tahoma"/>
                <a:cs typeface="Tahoma"/>
              </a:rPr>
              <a:t>gii</a:t>
            </a:r>
            <a:r>
              <a:rPr sz="3200" spc="-170" dirty="0">
                <a:latin typeface="Tahoma"/>
                <a:cs typeface="Tahoma"/>
              </a:rPr>
              <a:t> </a:t>
            </a:r>
            <a:r>
              <a:rPr sz="3200" spc="-35" dirty="0">
                <a:latin typeface="Tahoma"/>
                <a:cs typeface="Tahoma"/>
              </a:rPr>
              <a:t>morálky,</a:t>
            </a:r>
            <a:endParaRPr sz="3200" dirty="0">
              <a:latin typeface="Tahoma"/>
              <a:cs typeface="Tahoma"/>
            </a:endParaRPr>
          </a:p>
          <a:p>
            <a:pPr marL="698500">
              <a:lnSpc>
                <a:spcPts val="3650"/>
              </a:lnSpc>
            </a:pPr>
            <a:r>
              <a:rPr sz="3200" spc="45" dirty="0">
                <a:latin typeface="Tahoma"/>
                <a:cs typeface="Tahoma"/>
              </a:rPr>
              <a:t>Mimo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dobra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zla,</a:t>
            </a:r>
            <a:r>
              <a:rPr sz="3200" spc="-30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Antikrist,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170" dirty="0">
                <a:latin typeface="Tahoma"/>
                <a:cs typeface="Tahoma"/>
              </a:rPr>
              <a:t>Ecce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5" dirty="0">
                <a:latin typeface="Tahoma"/>
                <a:cs typeface="Tahoma"/>
              </a:rPr>
              <a:t>homo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62381" y="1958847"/>
            <a:ext cx="7559038" cy="50383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37310" y="9500743"/>
            <a:ext cx="45205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https://comicvine.gamespot.com/action-philosophers-6-marx-nietzsche/4000-430395/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8042" y="267970"/>
            <a:ext cx="53441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spc="45" dirty="0"/>
              <a:t>Př</a:t>
            </a:r>
            <a:r>
              <a:rPr spc="45" dirty="0" err="1"/>
              <a:t>edch</a:t>
            </a:r>
            <a:r>
              <a:rPr lang="cs-CZ" spc="45" dirty="0"/>
              <a:t>ů</a:t>
            </a:r>
            <a:r>
              <a:rPr spc="45" dirty="0"/>
              <a:t>dc</a:t>
            </a:r>
            <a:r>
              <a:rPr lang="cs-CZ" spc="45" dirty="0"/>
              <a:t>i</a:t>
            </a:r>
            <a:endParaRPr spc="45" dirty="0"/>
          </a:p>
        </p:txBody>
      </p:sp>
      <p:sp>
        <p:nvSpPr>
          <p:cNvPr id="3" name="object 3"/>
          <p:cNvSpPr txBox="1"/>
          <p:nvPr/>
        </p:nvSpPr>
        <p:spPr>
          <a:xfrm>
            <a:off x="491439" y="1240663"/>
            <a:ext cx="9107805" cy="6755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95"/>
              </a:spcBef>
              <a:buSzPct val="41071"/>
              <a:buFont typeface="Calibri"/>
              <a:buChar char="●"/>
              <a:tabLst>
                <a:tab pos="110489" algn="l"/>
              </a:tabLst>
            </a:pPr>
            <a:r>
              <a:rPr sz="2800" spc="-25" dirty="0">
                <a:latin typeface="Tahoma"/>
                <a:cs typeface="Tahoma"/>
              </a:rPr>
              <a:t>Arthur</a:t>
            </a:r>
            <a:r>
              <a:rPr sz="2800" spc="-90" dirty="0">
                <a:latin typeface="Tahoma"/>
                <a:cs typeface="Tahoma"/>
              </a:rPr>
              <a:t> </a:t>
            </a:r>
            <a:r>
              <a:rPr sz="2800" spc="45" dirty="0">
                <a:latin typeface="Tahoma"/>
                <a:cs typeface="Tahoma"/>
              </a:rPr>
              <a:t>Schopenhauer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30" dirty="0">
                <a:latin typeface="Tahoma"/>
                <a:cs typeface="Tahoma"/>
              </a:rPr>
              <a:t>(a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-5" dirty="0" err="1">
                <a:latin typeface="Tahoma"/>
                <a:cs typeface="Tahoma"/>
              </a:rPr>
              <a:t>orientáln</a:t>
            </a:r>
            <a:r>
              <a:rPr lang="cs-CZ" sz="2800" spc="-5" dirty="0">
                <a:latin typeface="Tahoma"/>
                <a:cs typeface="Tahoma"/>
              </a:rPr>
              <a:t>í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55" dirty="0" err="1">
                <a:latin typeface="Tahoma"/>
                <a:cs typeface="Tahoma"/>
              </a:rPr>
              <a:t>nábožensk</a:t>
            </a:r>
            <a:r>
              <a:rPr lang="cs-CZ" sz="2800" spc="55" dirty="0">
                <a:latin typeface="Tahoma"/>
                <a:cs typeface="Tahoma"/>
              </a:rPr>
              <a:t>á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lang="cs-CZ" sz="2800" spc="-85" dirty="0">
                <a:latin typeface="Tahoma"/>
                <a:cs typeface="Tahoma"/>
              </a:rPr>
              <a:t>díla</a:t>
            </a:r>
            <a:endParaRPr sz="2800" dirty="0">
              <a:latin typeface="Tahoma"/>
              <a:cs typeface="Tahoma"/>
            </a:endParaRPr>
          </a:p>
          <a:p>
            <a:pPr marL="309880" indent="-297180">
              <a:lnSpc>
                <a:spcPct val="100000"/>
              </a:lnSpc>
              <a:buChar char="–"/>
              <a:tabLst>
                <a:tab pos="309880" algn="l"/>
              </a:tabLst>
            </a:pPr>
            <a:r>
              <a:rPr sz="2800" spc="20" dirty="0">
                <a:latin typeface="Tahoma"/>
                <a:cs typeface="Tahoma"/>
              </a:rPr>
              <a:t>indické</a:t>
            </a:r>
            <a:r>
              <a:rPr sz="2800" spc="-12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i</a:t>
            </a:r>
            <a:r>
              <a:rPr sz="2800" spc="-114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perzské)</a:t>
            </a:r>
            <a:endParaRPr sz="2800" dirty="0">
              <a:latin typeface="Tahoma"/>
              <a:cs typeface="Tahoma"/>
            </a:endParaRPr>
          </a:p>
          <a:p>
            <a:pPr marL="698500" lvl="1" indent="-228600">
              <a:lnSpc>
                <a:spcPct val="100000"/>
              </a:lnSpc>
              <a:spcBef>
                <a:spcPts val="1540"/>
              </a:spcBef>
              <a:buSzPct val="43750"/>
              <a:buChar char="●"/>
              <a:tabLst>
                <a:tab pos="697865" algn="l"/>
                <a:tab pos="698500" algn="l"/>
              </a:tabLst>
            </a:pPr>
            <a:r>
              <a:rPr sz="2400" spc="-10" dirty="0" err="1">
                <a:latin typeface="+mj-lt"/>
                <a:cs typeface="Calibri"/>
              </a:rPr>
              <a:t>Duchovn</a:t>
            </a:r>
            <a:r>
              <a:rPr lang="cs-CZ" sz="2400" spc="-10" dirty="0">
                <a:latin typeface="+mj-lt"/>
                <a:cs typeface="Calibri"/>
              </a:rPr>
              <a:t>í</a:t>
            </a:r>
            <a:r>
              <a:rPr sz="2400" spc="-100" dirty="0">
                <a:latin typeface="+mj-lt"/>
                <a:cs typeface="Calibri"/>
              </a:rPr>
              <a:t> </a:t>
            </a:r>
            <a:r>
              <a:rPr sz="2400" spc="-15" dirty="0" err="1">
                <a:latin typeface="+mj-lt"/>
                <a:cs typeface="Calibri"/>
              </a:rPr>
              <a:t>vychovávate</a:t>
            </a:r>
            <a:r>
              <a:rPr lang="cs-CZ" sz="2400" spc="-15" dirty="0">
                <a:latin typeface="+mj-lt"/>
                <a:cs typeface="Calibri"/>
              </a:rPr>
              <a:t>l</a:t>
            </a:r>
            <a:endParaRPr sz="2400" dirty="0">
              <a:latin typeface="+mj-lt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SzPct val="43750"/>
              <a:buChar char="●"/>
              <a:tabLst>
                <a:tab pos="697865" algn="l"/>
                <a:tab pos="698500" algn="l"/>
              </a:tabLst>
            </a:pPr>
            <a:r>
              <a:rPr sz="2400" spc="-30" dirty="0">
                <a:latin typeface="+mj-lt"/>
                <a:cs typeface="Calibri"/>
              </a:rPr>
              <a:t>V</a:t>
            </a:r>
            <a:r>
              <a:rPr lang="cs-CZ" sz="2400" spc="-30" dirty="0" err="1">
                <a:latin typeface="+mj-lt"/>
                <a:cs typeface="Calibri"/>
              </a:rPr>
              <a:t>ůle</a:t>
            </a:r>
            <a:r>
              <a:rPr sz="2400" spc="-20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k</a:t>
            </a:r>
            <a:r>
              <a:rPr sz="2400" spc="-30" dirty="0">
                <a:latin typeface="+mj-lt"/>
                <a:cs typeface="Calibri"/>
              </a:rPr>
              <a:t> </a:t>
            </a:r>
            <a:r>
              <a:rPr sz="2400" spc="-10" dirty="0">
                <a:latin typeface="+mj-lt"/>
                <a:cs typeface="Calibri"/>
              </a:rPr>
              <a:t>životu</a:t>
            </a:r>
            <a:r>
              <a:rPr sz="2400" spc="-5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-</a:t>
            </a:r>
            <a:r>
              <a:rPr sz="2400" spc="-20" dirty="0">
                <a:latin typeface="+mj-lt"/>
                <a:cs typeface="Calibri"/>
              </a:rPr>
              <a:t> </a:t>
            </a:r>
            <a:r>
              <a:rPr sz="2400" spc="-10" dirty="0">
                <a:latin typeface="+mj-lt"/>
                <a:cs typeface="Calibri"/>
              </a:rPr>
              <a:t>voluntarizmus</a:t>
            </a:r>
            <a:endParaRPr sz="2400" dirty="0">
              <a:latin typeface="+mj-lt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SzPct val="43750"/>
              <a:buChar char="●"/>
              <a:tabLst>
                <a:tab pos="697865" algn="l"/>
                <a:tab pos="698500" algn="l"/>
              </a:tabLst>
            </a:pPr>
            <a:r>
              <a:rPr sz="2400" spc="-5" dirty="0">
                <a:latin typeface="+mj-lt"/>
                <a:cs typeface="Calibri"/>
              </a:rPr>
              <a:t>Iracionalizmus</a:t>
            </a:r>
            <a:endParaRPr sz="2400" dirty="0">
              <a:latin typeface="+mj-lt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SzPct val="43750"/>
              <a:buChar char="●"/>
              <a:tabLst>
                <a:tab pos="697865" algn="l"/>
                <a:tab pos="698500" algn="l"/>
              </a:tabLst>
            </a:pPr>
            <a:r>
              <a:rPr sz="2400" spc="-30" dirty="0">
                <a:latin typeface="+mj-lt"/>
                <a:cs typeface="Calibri"/>
              </a:rPr>
              <a:t>V</a:t>
            </a:r>
            <a:r>
              <a:rPr lang="cs-CZ" sz="2400" spc="-30" dirty="0" err="1">
                <a:latin typeface="+mj-lt"/>
                <a:cs typeface="Calibri"/>
              </a:rPr>
              <a:t>ůle</a:t>
            </a:r>
            <a:r>
              <a:rPr sz="2400" spc="-10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k</a:t>
            </a:r>
            <a:r>
              <a:rPr sz="2400" spc="-20" dirty="0">
                <a:latin typeface="+mj-lt"/>
                <a:cs typeface="Calibri"/>
              </a:rPr>
              <a:t> </a:t>
            </a:r>
            <a:r>
              <a:rPr sz="2400" spc="-10" dirty="0" err="1">
                <a:latin typeface="+mj-lt"/>
                <a:cs typeface="Calibri"/>
              </a:rPr>
              <a:t>životu</a:t>
            </a:r>
            <a:r>
              <a:rPr sz="2400" spc="-10" dirty="0">
                <a:latin typeface="+mj-lt"/>
                <a:cs typeface="Calibri"/>
              </a:rPr>
              <a:t> </a:t>
            </a:r>
            <a:r>
              <a:rPr sz="2400" spc="-15" dirty="0">
                <a:latin typeface="+mj-lt"/>
                <a:cs typeface="Calibri"/>
              </a:rPr>
              <a:t>p</a:t>
            </a:r>
            <a:r>
              <a:rPr lang="cs-CZ" sz="2400" spc="-15" dirty="0">
                <a:latin typeface="+mj-lt"/>
                <a:cs typeface="Calibri"/>
              </a:rPr>
              <a:t>ř</a:t>
            </a:r>
            <a:r>
              <a:rPr sz="2400" spc="-15" dirty="0" err="1">
                <a:latin typeface="+mj-lt"/>
                <a:cs typeface="Calibri"/>
              </a:rPr>
              <a:t>etvorená</a:t>
            </a:r>
            <a:r>
              <a:rPr sz="2400" spc="5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k</a:t>
            </a:r>
            <a:r>
              <a:rPr sz="2400" spc="-20" dirty="0">
                <a:latin typeface="+mj-lt"/>
                <a:cs typeface="Calibri"/>
              </a:rPr>
              <a:t> </a:t>
            </a:r>
            <a:r>
              <a:rPr sz="2400" spc="-10" dirty="0">
                <a:latin typeface="+mj-lt"/>
                <a:cs typeface="Calibri"/>
              </a:rPr>
              <a:t>v</a:t>
            </a:r>
            <a:r>
              <a:rPr lang="cs-CZ" sz="2400" spc="-10" dirty="0">
                <a:latin typeface="+mj-lt"/>
                <a:cs typeface="Calibri"/>
              </a:rPr>
              <a:t>ů</a:t>
            </a:r>
            <a:r>
              <a:rPr sz="2400" spc="-10" dirty="0">
                <a:latin typeface="+mj-lt"/>
                <a:cs typeface="Calibri"/>
              </a:rPr>
              <a:t>li </a:t>
            </a:r>
            <a:r>
              <a:rPr sz="2400" dirty="0">
                <a:latin typeface="+mj-lt"/>
                <a:cs typeface="Calibri"/>
              </a:rPr>
              <a:t>k</a:t>
            </a:r>
            <a:r>
              <a:rPr sz="2400" spc="-15" dirty="0">
                <a:latin typeface="+mj-lt"/>
                <a:cs typeface="Calibri"/>
              </a:rPr>
              <a:t> </a:t>
            </a:r>
            <a:r>
              <a:rPr sz="2400" dirty="0" err="1">
                <a:latin typeface="+mj-lt"/>
                <a:cs typeface="Calibri"/>
              </a:rPr>
              <a:t>moci</a:t>
            </a:r>
            <a:r>
              <a:rPr lang="cs-CZ" sz="2400" dirty="0">
                <a:latin typeface="+mj-lt"/>
                <a:cs typeface="Calibri"/>
              </a:rPr>
              <a:t>: </a:t>
            </a:r>
            <a:r>
              <a:rPr lang="cs-CZ" sz="2400" dirty="0">
                <a:highlight>
                  <a:srgbClr val="FFFF00"/>
                </a:highlight>
                <a:latin typeface="+mj-lt"/>
                <a:cs typeface="Calibri"/>
              </a:rPr>
              <a:t>přitakání životu není utrpení, je to radost žít, moc – prosazovat život;</a:t>
            </a:r>
            <a:endParaRPr sz="2400" dirty="0">
              <a:highlight>
                <a:srgbClr val="FFFF00"/>
              </a:highlight>
              <a:latin typeface="+mj-lt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SzPct val="43750"/>
              <a:buChar char="●"/>
              <a:tabLst>
                <a:tab pos="697865" algn="l"/>
                <a:tab pos="698500" algn="l"/>
              </a:tabLst>
            </a:pPr>
            <a:r>
              <a:rPr sz="2400" spc="-10" dirty="0" err="1">
                <a:latin typeface="+mj-lt"/>
                <a:cs typeface="Calibri"/>
              </a:rPr>
              <a:t>Odm</a:t>
            </a:r>
            <a:r>
              <a:rPr lang="cs-CZ" sz="2400" spc="-10" dirty="0">
                <a:latin typeface="+mj-lt"/>
                <a:cs typeface="Calibri"/>
              </a:rPr>
              <a:t>í</a:t>
            </a:r>
            <a:r>
              <a:rPr sz="2400" spc="-10" dirty="0" err="1">
                <a:latin typeface="+mj-lt"/>
                <a:cs typeface="Calibri"/>
              </a:rPr>
              <a:t>tavý</a:t>
            </a:r>
            <a:r>
              <a:rPr sz="2400" spc="-25" dirty="0">
                <a:latin typeface="+mj-lt"/>
                <a:cs typeface="Calibri"/>
              </a:rPr>
              <a:t> </a:t>
            </a:r>
            <a:r>
              <a:rPr sz="2400" spc="-15" dirty="0">
                <a:latin typeface="+mj-lt"/>
                <a:cs typeface="Calibri"/>
              </a:rPr>
              <a:t>postoj</a:t>
            </a:r>
            <a:r>
              <a:rPr sz="2400" spc="-35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k</a:t>
            </a:r>
            <a:r>
              <a:rPr sz="2400" spc="-15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altruizmu,</a:t>
            </a:r>
            <a:r>
              <a:rPr sz="2400" spc="-25" dirty="0">
                <a:latin typeface="+mj-lt"/>
                <a:cs typeface="Calibri"/>
              </a:rPr>
              <a:t> </a:t>
            </a:r>
            <a:r>
              <a:rPr sz="2400" spc="-5" dirty="0">
                <a:latin typeface="+mj-lt"/>
                <a:cs typeface="Calibri"/>
              </a:rPr>
              <a:t>s</a:t>
            </a:r>
            <a:r>
              <a:rPr lang="cs-CZ" sz="2400" spc="-5" dirty="0">
                <a:latin typeface="+mj-lt"/>
                <a:cs typeface="Calibri"/>
              </a:rPr>
              <a:t>ou</a:t>
            </a:r>
            <a:r>
              <a:rPr sz="2400" spc="-5" dirty="0" err="1">
                <a:latin typeface="+mj-lt"/>
                <a:cs typeface="Calibri"/>
              </a:rPr>
              <a:t>citu</a:t>
            </a:r>
            <a:endParaRPr sz="2400" dirty="0">
              <a:latin typeface="+mj-lt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SzPct val="43750"/>
              <a:buFont typeface="Calibri"/>
              <a:buChar char="●"/>
              <a:tabLst>
                <a:tab pos="697865" algn="l"/>
                <a:tab pos="698500" algn="l"/>
              </a:tabLst>
            </a:pPr>
            <a:r>
              <a:rPr lang="cs-CZ" sz="2400" spc="60" dirty="0">
                <a:latin typeface="+mj-lt"/>
                <a:cs typeface="Tahoma"/>
              </a:rPr>
              <a:t>I e</a:t>
            </a:r>
            <a:r>
              <a:rPr sz="2400" spc="60" dirty="0" err="1">
                <a:latin typeface="+mj-lt"/>
                <a:cs typeface="Tahoma"/>
              </a:rPr>
              <a:t>goi</a:t>
            </a:r>
            <a:r>
              <a:rPr lang="cs-CZ" sz="2400" spc="60" dirty="0">
                <a:latin typeface="+mj-lt"/>
                <a:cs typeface="Tahoma"/>
              </a:rPr>
              <a:t>s</a:t>
            </a:r>
            <a:r>
              <a:rPr sz="2400" spc="60" dirty="0" err="1">
                <a:latin typeface="+mj-lt"/>
                <a:cs typeface="Tahoma"/>
              </a:rPr>
              <a:t>mus</a:t>
            </a:r>
            <a:r>
              <a:rPr sz="2400" spc="-70" dirty="0">
                <a:latin typeface="+mj-lt"/>
                <a:cs typeface="Tahoma"/>
              </a:rPr>
              <a:t> </a:t>
            </a:r>
            <a:r>
              <a:rPr sz="2400" spc="20" dirty="0">
                <a:latin typeface="+mj-lt"/>
                <a:cs typeface="Tahoma"/>
              </a:rPr>
              <a:t>p</a:t>
            </a:r>
            <a:r>
              <a:rPr lang="cs-CZ" sz="2400" spc="20" dirty="0">
                <a:latin typeface="+mj-lt"/>
                <a:cs typeface="Tahoma"/>
              </a:rPr>
              <a:t>ř</a:t>
            </a:r>
            <a:r>
              <a:rPr sz="2400" spc="20" dirty="0" err="1">
                <a:latin typeface="+mj-lt"/>
                <a:cs typeface="Tahoma"/>
              </a:rPr>
              <a:t>ináš</a:t>
            </a:r>
            <a:r>
              <a:rPr lang="cs-CZ" sz="2400" spc="20" dirty="0">
                <a:latin typeface="+mj-lt"/>
                <a:cs typeface="Tahoma"/>
              </a:rPr>
              <a:t>í</a:t>
            </a:r>
            <a:r>
              <a:rPr sz="2400" spc="-60" dirty="0">
                <a:latin typeface="+mj-lt"/>
                <a:cs typeface="Tahoma"/>
              </a:rPr>
              <a:t> </a:t>
            </a:r>
            <a:r>
              <a:rPr sz="2400" spc="20" dirty="0" err="1">
                <a:latin typeface="+mj-lt"/>
                <a:cs typeface="Tahoma"/>
              </a:rPr>
              <a:t>spol</a:t>
            </a:r>
            <a:r>
              <a:rPr lang="cs-CZ" sz="2400" spc="20" dirty="0">
                <a:latin typeface="+mj-lt"/>
                <a:cs typeface="Tahoma"/>
              </a:rPr>
              <a:t>e</a:t>
            </a:r>
            <a:r>
              <a:rPr sz="2400" spc="20" dirty="0" err="1">
                <a:latin typeface="+mj-lt"/>
                <a:cs typeface="Tahoma"/>
              </a:rPr>
              <a:t>čnosti</a:t>
            </a:r>
            <a:r>
              <a:rPr sz="2400" spc="-65" dirty="0">
                <a:latin typeface="+mj-lt"/>
                <a:cs typeface="Tahoma"/>
              </a:rPr>
              <a:t> </a:t>
            </a:r>
            <a:r>
              <a:rPr sz="2400" spc="-5" dirty="0">
                <a:latin typeface="+mj-lt"/>
                <a:cs typeface="Tahoma"/>
              </a:rPr>
              <a:t>dobro</a:t>
            </a:r>
            <a:endParaRPr sz="2400" dirty="0">
              <a:latin typeface="+mj-lt"/>
              <a:cs typeface="Tahoma"/>
            </a:endParaRPr>
          </a:p>
          <a:p>
            <a:pPr marL="698500" lvl="1" indent="-228600">
              <a:lnSpc>
                <a:spcPct val="100000"/>
              </a:lnSpc>
              <a:spcBef>
                <a:spcPts val="135"/>
              </a:spcBef>
              <a:buSzPct val="43750"/>
              <a:buChar char="●"/>
              <a:tabLst>
                <a:tab pos="697865" algn="l"/>
                <a:tab pos="698500" algn="l"/>
              </a:tabLst>
            </a:pPr>
            <a:r>
              <a:rPr lang="cs-CZ" sz="2400" spc="-10" dirty="0">
                <a:latin typeface="+mj-lt"/>
                <a:cs typeface="Calibri"/>
              </a:rPr>
              <a:t>Mí</a:t>
            </a:r>
            <a:r>
              <a:rPr sz="2400" spc="-10" dirty="0" err="1">
                <a:latin typeface="+mj-lt"/>
                <a:cs typeface="Calibri"/>
              </a:rPr>
              <a:t>sto</a:t>
            </a:r>
            <a:r>
              <a:rPr lang="cs-CZ" sz="2400" spc="-10" dirty="0">
                <a:latin typeface="+mj-lt"/>
                <a:cs typeface="Calibri"/>
              </a:rPr>
              <a:t> </a:t>
            </a:r>
            <a:r>
              <a:rPr sz="2400" spc="-25" dirty="0">
                <a:latin typeface="+mj-lt"/>
                <a:cs typeface="Calibri"/>
              </a:rPr>
              <a:t> </a:t>
            </a:r>
            <a:r>
              <a:rPr sz="2400" spc="-5" dirty="0" err="1">
                <a:latin typeface="+mj-lt"/>
                <a:cs typeface="Calibri"/>
              </a:rPr>
              <a:t>pesimi</a:t>
            </a:r>
            <a:r>
              <a:rPr lang="cs-CZ" sz="2400" spc="-5" dirty="0">
                <a:latin typeface="+mj-lt"/>
                <a:cs typeface="Calibri"/>
              </a:rPr>
              <a:t>s</a:t>
            </a:r>
            <a:r>
              <a:rPr sz="2400" spc="-5" dirty="0">
                <a:latin typeface="+mj-lt"/>
                <a:cs typeface="Calibri"/>
              </a:rPr>
              <a:t>mu</a:t>
            </a:r>
            <a:r>
              <a:rPr sz="2400" spc="-10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a</a:t>
            </a:r>
            <a:r>
              <a:rPr sz="2400" spc="-15" dirty="0">
                <a:latin typeface="+mj-lt"/>
                <a:cs typeface="Calibri"/>
              </a:rPr>
              <a:t> </a:t>
            </a:r>
            <a:r>
              <a:rPr sz="2400" spc="-10" dirty="0" err="1">
                <a:latin typeface="+mj-lt"/>
                <a:cs typeface="Calibri"/>
              </a:rPr>
              <a:t>sebaobetov</a:t>
            </a:r>
            <a:r>
              <a:rPr lang="cs-CZ" sz="2400" spc="-10" dirty="0">
                <a:latin typeface="+mj-lt"/>
                <a:cs typeface="Calibri"/>
              </a:rPr>
              <a:t>á</a:t>
            </a:r>
            <a:r>
              <a:rPr sz="2400" spc="-10" dirty="0">
                <a:latin typeface="+mj-lt"/>
                <a:cs typeface="Calibri"/>
              </a:rPr>
              <a:t>n</a:t>
            </a:r>
            <a:r>
              <a:rPr lang="cs-CZ" sz="2400" spc="-10" dirty="0">
                <a:latin typeface="+mj-lt"/>
                <a:cs typeface="Calibri"/>
              </a:rPr>
              <a:t>í</a:t>
            </a:r>
            <a:r>
              <a:rPr sz="2400" spc="10" dirty="0">
                <a:latin typeface="+mj-lt"/>
                <a:cs typeface="Calibri"/>
              </a:rPr>
              <a:t> </a:t>
            </a:r>
            <a:r>
              <a:rPr sz="2400" spc="-15" dirty="0" err="1">
                <a:latin typeface="+mj-lt"/>
                <a:cs typeface="Calibri"/>
              </a:rPr>
              <a:t>rados</a:t>
            </a:r>
            <a:r>
              <a:rPr lang="cs-CZ" sz="2400" spc="-15" dirty="0">
                <a:latin typeface="+mj-lt"/>
                <a:cs typeface="Calibri"/>
              </a:rPr>
              <a:t>t</a:t>
            </a:r>
            <a:r>
              <a:rPr sz="2400" spc="-20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a</a:t>
            </a:r>
            <a:r>
              <a:rPr sz="2400" spc="-5" dirty="0">
                <a:latin typeface="+mj-lt"/>
                <a:cs typeface="Calibri"/>
              </a:rPr>
              <a:t> </a:t>
            </a:r>
            <a:r>
              <a:rPr sz="2400" spc="-10" dirty="0" err="1">
                <a:latin typeface="+mj-lt"/>
                <a:cs typeface="Calibri"/>
              </a:rPr>
              <a:t>seb</a:t>
            </a:r>
            <a:r>
              <a:rPr lang="cs-CZ" sz="2400" spc="-10" dirty="0">
                <a:latin typeface="+mj-lt"/>
                <a:cs typeface="Calibri"/>
              </a:rPr>
              <a:t>e</a:t>
            </a:r>
            <a:r>
              <a:rPr sz="2400" spc="-10" dirty="0" err="1">
                <a:latin typeface="+mj-lt"/>
                <a:cs typeface="Calibri"/>
              </a:rPr>
              <a:t>potvr</a:t>
            </a:r>
            <a:r>
              <a:rPr lang="cs-CZ" sz="2400" spc="-10" dirty="0">
                <a:latin typeface="+mj-lt"/>
                <a:cs typeface="Calibri"/>
              </a:rPr>
              <a:t>z</a:t>
            </a:r>
            <a:r>
              <a:rPr sz="2400" spc="-10" dirty="0" err="1">
                <a:latin typeface="+mj-lt"/>
                <a:cs typeface="Calibri"/>
              </a:rPr>
              <a:t>en</a:t>
            </a:r>
            <a:r>
              <a:rPr lang="cs-CZ" sz="2400" spc="-10" dirty="0">
                <a:latin typeface="+mj-lt"/>
                <a:cs typeface="Calibri"/>
              </a:rPr>
              <a:t>í</a:t>
            </a:r>
            <a:endParaRPr sz="2400" dirty="0">
              <a:latin typeface="+mj-lt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12700" marR="405130">
              <a:lnSpc>
                <a:spcPct val="100000"/>
              </a:lnSpc>
              <a:spcBef>
                <a:spcPts val="1900"/>
              </a:spcBef>
              <a:buSzPct val="41071"/>
              <a:buFont typeface="Calibri"/>
              <a:buChar char="●"/>
              <a:tabLst>
                <a:tab pos="110489" algn="l"/>
              </a:tabLst>
            </a:pPr>
            <a:r>
              <a:rPr sz="2800" spc="40" dirty="0" err="1">
                <a:latin typeface="Tahoma"/>
                <a:cs typeface="Tahoma"/>
              </a:rPr>
              <a:t>Negat</a:t>
            </a:r>
            <a:r>
              <a:rPr lang="cs-CZ" sz="2800" spc="40" dirty="0">
                <a:latin typeface="Tahoma"/>
                <a:cs typeface="Tahoma"/>
              </a:rPr>
              <a:t>i</a:t>
            </a:r>
            <a:r>
              <a:rPr sz="2800" spc="40" dirty="0" err="1">
                <a:latin typeface="Tahoma"/>
                <a:cs typeface="Tahoma"/>
              </a:rPr>
              <a:t>vn</a:t>
            </a:r>
            <a:r>
              <a:rPr lang="cs-CZ" sz="2800" spc="40" dirty="0">
                <a:latin typeface="Tahoma"/>
                <a:cs typeface="Tahoma"/>
              </a:rPr>
              <a:t>í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35" dirty="0" err="1">
                <a:latin typeface="Tahoma"/>
                <a:cs typeface="Tahoma"/>
              </a:rPr>
              <a:t>vymezen</a:t>
            </a:r>
            <a:r>
              <a:rPr lang="cs-CZ" sz="2800" spc="35" dirty="0">
                <a:latin typeface="Tahoma"/>
                <a:cs typeface="Tahoma"/>
              </a:rPr>
              <a:t>í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114" dirty="0">
                <a:latin typeface="Tahoma"/>
                <a:cs typeface="Tahoma"/>
              </a:rPr>
              <a:t>s</a:t>
            </a:r>
            <a:r>
              <a:rPr lang="cs-CZ" sz="2800" spc="114" dirty="0">
                <a:latin typeface="Tahoma"/>
                <a:cs typeface="Tahoma"/>
              </a:rPr>
              <a:t>e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k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15" dirty="0" err="1">
                <a:latin typeface="Tahoma"/>
                <a:cs typeface="Tahoma"/>
              </a:rPr>
              <a:t>novovekému</a:t>
            </a:r>
            <a:r>
              <a:rPr sz="2800" spc="-90" dirty="0">
                <a:latin typeface="Tahoma"/>
                <a:cs typeface="Tahoma"/>
              </a:rPr>
              <a:t> </a:t>
            </a:r>
            <a:r>
              <a:rPr sz="2800" spc="25" dirty="0" err="1">
                <a:latin typeface="Tahoma"/>
                <a:cs typeface="Tahoma"/>
              </a:rPr>
              <a:t>racionali</a:t>
            </a:r>
            <a:r>
              <a:rPr lang="cs-CZ" sz="2800" spc="25" dirty="0">
                <a:latin typeface="Tahoma"/>
                <a:cs typeface="Tahoma"/>
              </a:rPr>
              <a:t>s</a:t>
            </a:r>
            <a:r>
              <a:rPr sz="2800" spc="25" dirty="0">
                <a:latin typeface="Tahoma"/>
                <a:cs typeface="Tahoma"/>
              </a:rPr>
              <a:t>mu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(</a:t>
            </a:r>
            <a:r>
              <a:rPr sz="2800" spc="-15" dirty="0" err="1">
                <a:latin typeface="Tahoma"/>
                <a:cs typeface="Tahoma"/>
              </a:rPr>
              <a:t>výplod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lang="cs-CZ" sz="2800" spc="25" dirty="0">
                <a:latin typeface="Tahoma"/>
                <a:cs typeface="Tahoma"/>
              </a:rPr>
              <a:t>s</a:t>
            </a:r>
            <a:r>
              <a:rPr sz="2800" spc="25" dirty="0" err="1">
                <a:latin typeface="Tahoma"/>
                <a:cs typeface="Tahoma"/>
              </a:rPr>
              <a:t>pekulat</a:t>
            </a:r>
            <a:r>
              <a:rPr lang="cs-CZ" sz="2800" spc="25" dirty="0">
                <a:latin typeface="Tahoma"/>
                <a:cs typeface="Tahoma"/>
              </a:rPr>
              <a:t>i</a:t>
            </a:r>
            <a:r>
              <a:rPr sz="2800" spc="25" dirty="0" err="1">
                <a:latin typeface="Tahoma"/>
                <a:cs typeface="Tahoma"/>
              </a:rPr>
              <a:t>vn</a:t>
            </a:r>
            <a:r>
              <a:rPr lang="cs-CZ" sz="2800" spc="25" dirty="0">
                <a:latin typeface="Tahoma"/>
                <a:cs typeface="Tahoma"/>
              </a:rPr>
              <a:t>í</a:t>
            </a:r>
            <a:r>
              <a:rPr sz="2800" spc="25" dirty="0">
                <a:latin typeface="Tahoma"/>
                <a:cs typeface="Tahoma"/>
              </a:rPr>
              <a:t>ho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0" dirty="0" err="1">
                <a:latin typeface="Tahoma"/>
                <a:cs typeface="Tahoma"/>
              </a:rPr>
              <a:t>rozumu</a:t>
            </a:r>
            <a:r>
              <a:rPr sz="2800" spc="-10" dirty="0">
                <a:latin typeface="Tahoma"/>
                <a:cs typeface="Tahoma"/>
              </a:rPr>
              <a:t>)</a:t>
            </a:r>
            <a:endParaRPr lang="cs-CZ" sz="2800" spc="-10" dirty="0">
              <a:latin typeface="Tahoma"/>
              <a:cs typeface="Tahoma"/>
            </a:endParaRPr>
          </a:p>
          <a:p>
            <a:pPr marL="12700" marR="405130">
              <a:lnSpc>
                <a:spcPct val="100000"/>
              </a:lnSpc>
              <a:spcBef>
                <a:spcPts val="1900"/>
              </a:spcBef>
              <a:buSzPct val="41071"/>
              <a:buFont typeface="Calibri"/>
              <a:buChar char="●"/>
              <a:tabLst>
                <a:tab pos="110489" algn="l"/>
              </a:tabLst>
            </a:pPr>
            <a:r>
              <a:rPr lang="cs-CZ" sz="2800" spc="-10" dirty="0">
                <a:latin typeface="Tahoma"/>
                <a:cs typeface="Tahoma"/>
              </a:rPr>
              <a:t>Negativní vymezení k Lutherovi a k celé německé filozofii (co mohli zkazit, zkazili)…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0896" y="1689100"/>
            <a:ext cx="6682008" cy="751331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980D98B-9483-4B8C-8A0B-C16CDFE740D7}"/>
              </a:ext>
            </a:extLst>
          </p:cNvPr>
          <p:cNvSpPr txBox="1"/>
          <p:nvPr/>
        </p:nvSpPr>
        <p:spPr>
          <a:xfrm>
            <a:off x="2765892" y="496661"/>
            <a:ext cx="4552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spc="65" dirty="0"/>
              <a:t>Etika</a:t>
            </a:r>
            <a:r>
              <a:rPr lang="cs-CZ" sz="4400" b="1" spc="-175" dirty="0"/>
              <a:t> </a:t>
            </a:r>
            <a:r>
              <a:rPr lang="cs-CZ" sz="4400" b="1" spc="80" dirty="0"/>
              <a:t>Nietzscheho</a:t>
            </a:r>
            <a:endParaRPr lang="cs-CZ" sz="4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329" y="569468"/>
            <a:ext cx="60655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Etika</a:t>
            </a:r>
            <a:r>
              <a:rPr spc="-175" dirty="0"/>
              <a:t> </a:t>
            </a:r>
            <a:r>
              <a:rPr spc="-20" dirty="0"/>
              <a:t>pod</a:t>
            </a:r>
            <a:r>
              <a:rPr lang="cs-CZ" spc="-20" dirty="0" err="1"/>
              <a:t>le</a:t>
            </a:r>
            <a:r>
              <a:rPr spc="-175" dirty="0"/>
              <a:t> </a:t>
            </a:r>
            <a:r>
              <a:rPr spc="80" dirty="0"/>
              <a:t>Nietzscheho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1744726"/>
            <a:ext cx="8766175" cy="5128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35" dirty="0">
                <a:latin typeface="Tahoma"/>
                <a:cs typeface="Tahoma"/>
              </a:rPr>
              <a:t>Nejde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o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25" dirty="0" err="1">
                <a:latin typeface="Tahoma"/>
                <a:cs typeface="Tahoma"/>
              </a:rPr>
              <a:t>vlastn</a:t>
            </a:r>
            <a:r>
              <a:rPr lang="cs-CZ" sz="3200" spc="25" dirty="0">
                <a:latin typeface="Tahoma"/>
                <a:cs typeface="Tahoma"/>
              </a:rPr>
              <a:t>í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5" dirty="0" err="1">
                <a:latin typeface="Tahoma"/>
                <a:cs typeface="Tahoma"/>
              </a:rPr>
              <a:t>moráln</a:t>
            </a:r>
            <a:r>
              <a:rPr lang="cs-CZ" sz="3200" spc="15" dirty="0">
                <a:latin typeface="Tahoma"/>
                <a:cs typeface="Tahoma"/>
              </a:rPr>
              <a:t>í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30" dirty="0" err="1">
                <a:latin typeface="Tahoma"/>
                <a:cs typeface="Tahoma"/>
              </a:rPr>
              <a:t>kon</a:t>
            </a:r>
            <a:r>
              <a:rPr lang="cs-CZ" sz="3200" spc="30" dirty="0">
                <a:latin typeface="Tahoma"/>
                <a:cs typeface="Tahoma"/>
              </a:rPr>
              <a:t>á</a:t>
            </a:r>
            <a:r>
              <a:rPr sz="3200" spc="30" dirty="0">
                <a:latin typeface="Tahoma"/>
                <a:cs typeface="Tahoma"/>
              </a:rPr>
              <a:t>n</a:t>
            </a:r>
            <a:r>
              <a:rPr lang="cs-CZ" sz="3200" spc="30" dirty="0">
                <a:latin typeface="Tahoma"/>
                <a:cs typeface="Tahoma"/>
              </a:rPr>
              <a:t>í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–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lang="cs-CZ" sz="3200" spc="-125" dirty="0">
                <a:latin typeface="Tahoma"/>
                <a:cs typeface="Tahoma"/>
              </a:rPr>
              <a:t>j</a:t>
            </a:r>
            <a:r>
              <a:rPr sz="3200" spc="25" dirty="0">
                <a:latin typeface="Tahoma"/>
                <a:cs typeface="Tahoma"/>
              </a:rPr>
              <a:t>de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15" dirty="0">
                <a:latin typeface="Tahoma"/>
                <a:cs typeface="Tahoma"/>
              </a:rPr>
              <a:t>mu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o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dirty="0" err="1">
                <a:latin typeface="Tahoma"/>
                <a:cs typeface="Tahoma"/>
              </a:rPr>
              <a:t>moráln</a:t>
            </a:r>
            <a:r>
              <a:rPr lang="cs-CZ" sz="3200" dirty="0">
                <a:latin typeface="Tahoma"/>
                <a:cs typeface="Tahoma"/>
              </a:rPr>
              <a:t>í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20" dirty="0" err="1">
                <a:latin typeface="Tahoma"/>
                <a:cs typeface="Tahoma"/>
              </a:rPr>
              <a:t>výklad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35" dirty="0" err="1">
                <a:latin typeface="Tahoma"/>
                <a:cs typeface="Tahoma"/>
              </a:rPr>
              <a:t>sv</a:t>
            </a:r>
            <a:r>
              <a:rPr lang="cs-CZ" sz="3200" spc="35" dirty="0">
                <a:latin typeface="Tahoma"/>
                <a:cs typeface="Tahoma"/>
              </a:rPr>
              <a:t>ě</a:t>
            </a:r>
            <a:r>
              <a:rPr sz="3200" spc="35" dirty="0">
                <a:latin typeface="Tahoma"/>
                <a:cs typeface="Tahoma"/>
              </a:rPr>
              <a:t>ta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0" dirty="0">
                <a:latin typeface="Tahoma"/>
                <a:cs typeface="Tahoma"/>
              </a:rPr>
              <a:t>(</a:t>
            </a:r>
            <a:r>
              <a:rPr lang="cs-CZ" sz="3200" spc="10" dirty="0">
                <a:latin typeface="Tahoma"/>
                <a:cs typeface="Tahoma"/>
              </a:rPr>
              <a:t>Pavel </a:t>
            </a:r>
            <a:r>
              <a:rPr sz="3200" spc="10" dirty="0" err="1">
                <a:latin typeface="Tahoma"/>
                <a:cs typeface="Tahoma"/>
              </a:rPr>
              <a:t>Kouba</a:t>
            </a:r>
            <a:r>
              <a:rPr sz="3200" spc="10" dirty="0">
                <a:latin typeface="Tahoma"/>
                <a:cs typeface="Tahoma"/>
              </a:rPr>
              <a:t>)</a:t>
            </a:r>
            <a:endParaRPr sz="3200" dirty="0">
              <a:latin typeface="Tahoma"/>
              <a:cs typeface="Tahoma"/>
            </a:endParaRPr>
          </a:p>
          <a:p>
            <a:pPr marL="123825" indent="-111760">
              <a:lnSpc>
                <a:spcPct val="100000"/>
              </a:lnSpc>
              <a:spcBef>
                <a:spcPts val="140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spc="25" dirty="0" err="1">
                <a:latin typeface="Tahoma"/>
                <a:cs typeface="Tahoma"/>
              </a:rPr>
              <a:t>Rozporuplnos</a:t>
            </a:r>
            <a:r>
              <a:rPr lang="cs-CZ" sz="3200" spc="25" dirty="0">
                <a:latin typeface="Tahoma"/>
                <a:cs typeface="Tahoma"/>
              </a:rPr>
              <a:t>t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-35" dirty="0">
                <a:latin typeface="Tahoma"/>
                <a:cs typeface="Tahoma"/>
              </a:rPr>
              <a:t>tvorby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15" dirty="0">
                <a:latin typeface="Tahoma"/>
                <a:cs typeface="Tahoma"/>
              </a:rPr>
              <a:t>(osobnosti?)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3200" dirty="0">
                <a:latin typeface="Tahoma"/>
                <a:cs typeface="Tahoma"/>
              </a:rPr>
              <a:t>→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10" dirty="0" err="1">
                <a:latin typeface="Tahoma"/>
                <a:cs typeface="Tahoma"/>
              </a:rPr>
              <a:t>trp</a:t>
            </a:r>
            <a:r>
              <a:rPr lang="cs-CZ" sz="3200" spc="-10" dirty="0">
                <a:latin typeface="Tahoma"/>
                <a:cs typeface="Tahoma"/>
              </a:rPr>
              <a:t>ě</a:t>
            </a:r>
            <a:r>
              <a:rPr sz="3200" spc="-10" dirty="0" err="1">
                <a:latin typeface="Tahoma"/>
                <a:cs typeface="Tahoma"/>
              </a:rPr>
              <a:t>livos</a:t>
            </a:r>
            <a:r>
              <a:rPr lang="cs-CZ" sz="3200" spc="-10" dirty="0">
                <a:latin typeface="Tahoma"/>
                <a:cs typeface="Tahoma"/>
              </a:rPr>
              <a:t>t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a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20" dirty="0" err="1">
                <a:latin typeface="Tahoma"/>
                <a:cs typeface="Tahoma"/>
              </a:rPr>
              <a:t>existenciáln</a:t>
            </a:r>
            <a:r>
              <a:rPr lang="cs-CZ" sz="3200" spc="20" dirty="0">
                <a:latin typeface="Tahoma"/>
                <a:cs typeface="Tahoma"/>
              </a:rPr>
              <a:t>í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ponor</a:t>
            </a:r>
            <a:endParaRPr sz="32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390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sz="3200" i="1" dirty="0">
                <a:latin typeface="Arial"/>
                <a:cs typeface="Arial"/>
              </a:rPr>
              <a:t>Je </a:t>
            </a:r>
            <a:r>
              <a:rPr lang="cs-CZ" sz="3200" i="1" spc="50" dirty="0">
                <a:latin typeface="Arial"/>
                <a:cs typeface="Arial"/>
              </a:rPr>
              <a:t>tě</a:t>
            </a:r>
            <a:r>
              <a:rPr sz="3200" i="1" spc="50" dirty="0" err="1">
                <a:latin typeface="Arial"/>
                <a:cs typeface="Arial"/>
              </a:rPr>
              <a:t>žké</a:t>
            </a:r>
            <a:r>
              <a:rPr sz="3200" i="1" spc="50" dirty="0">
                <a:latin typeface="Arial"/>
                <a:cs typeface="Arial"/>
              </a:rPr>
              <a:t> </a:t>
            </a:r>
            <a:r>
              <a:rPr sz="3200" i="1" spc="80" dirty="0">
                <a:latin typeface="Arial"/>
                <a:cs typeface="Arial"/>
              </a:rPr>
              <a:t>by</a:t>
            </a:r>
            <a:r>
              <a:rPr lang="cs-CZ" sz="3200" i="1" spc="80" dirty="0">
                <a:latin typeface="Arial"/>
                <a:cs typeface="Arial"/>
              </a:rPr>
              <a:t>t</a:t>
            </a:r>
            <a:r>
              <a:rPr sz="3200" i="1" spc="80" dirty="0">
                <a:latin typeface="Arial"/>
                <a:cs typeface="Arial"/>
              </a:rPr>
              <a:t> </a:t>
            </a:r>
            <a:r>
              <a:rPr sz="3200" i="1" spc="-5" dirty="0" err="1">
                <a:latin typeface="Arial"/>
                <a:cs typeface="Arial"/>
              </a:rPr>
              <a:t>pochopen</a:t>
            </a:r>
            <a:r>
              <a:rPr sz="3200" i="1" spc="-5" dirty="0">
                <a:latin typeface="Arial"/>
                <a:cs typeface="Arial"/>
              </a:rPr>
              <a:t>, </a:t>
            </a:r>
            <a:r>
              <a:rPr sz="3200" i="1" spc="40" dirty="0" err="1">
                <a:latin typeface="Arial"/>
                <a:cs typeface="Arial"/>
              </a:rPr>
              <a:t>zvláš</a:t>
            </a:r>
            <a:r>
              <a:rPr lang="cs-CZ" sz="3200" i="1" spc="40" dirty="0">
                <a:latin typeface="Arial"/>
                <a:cs typeface="Arial"/>
              </a:rPr>
              <a:t>ť</a:t>
            </a:r>
            <a:r>
              <a:rPr sz="3200" i="1" spc="40" dirty="0">
                <a:latin typeface="Arial"/>
                <a:cs typeface="Arial"/>
              </a:rPr>
              <a:t> </a:t>
            </a:r>
            <a:r>
              <a:rPr sz="3200" i="1" spc="5" dirty="0">
                <a:latin typeface="Arial"/>
                <a:cs typeface="Arial"/>
              </a:rPr>
              <a:t>k</a:t>
            </a:r>
            <a:r>
              <a:rPr lang="cs-CZ" sz="3200" i="1" spc="5" dirty="0" err="1">
                <a:latin typeface="Arial"/>
                <a:cs typeface="Arial"/>
              </a:rPr>
              <a:t>dyž</a:t>
            </a:r>
            <a:r>
              <a:rPr sz="3200" i="1" spc="5" dirty="0">
                <a:latin typeface="Arial"/>
                <a:cs typeface="Arial"/>
              </a:rPr>
              <a:t> </a:t>
            </a:r>
            <a:r>
              <a:rPr lang="cs-CZ" sz="3200" i="1" spc="5" dirty="0">
                <a:latin typeface="Arial"/>
                <a:cs typeface="Arial"/>
              </a:rPr>
              <a:t>dělám </a:t>
            </a:r>
            <a:r>
              <a:rPr sz="3200" i="1" spc="5" dirty="0">
                <a:latin typeface="Arial"/>
                <a:cs typeface="Arial"/>
              </a:rPr>
              <a:t> </a:t>
            </a:r>
            <a:r>
              <a:rPr sz="3200" i="1" dirty="0" err="1">
                <a:latin typeface="Arial"/>
                <a:cs typeface="Arial"/>
              </a:rPr>
              <a:t>vše</a:t>
            </a:r>
            <a:r>
              <a:rPr lang="cs-CZ" sz="3200" i="1" dirty="0" err="1">
                <a:latin typeface="Arial"/>
                <a:cs typeface="Arial"/>
              </a:rPr>
              <a:t>chno</a:t>
            </a:r>
            <a:r>
              <a:rPr sz="3200" i="1" spc="-4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pr</a:t>
            </a:r>
            <a:r>
              <a:rPr lang="cs-CZ" sz="3200" i="1" spc="-5" dirty="0">
                <a:latin typeface="Arial"/>
                <a:cs typeface="Arial"/>
              </a:rPr>
              <a:t>o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to,</a:t>
            </a:r>
            <a:r>
              <a:rPr sz="3200" i="1" spc="-1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aby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lang="cs-CZ" sz="3200" i="1" spc="-30" dirty="0">
                <a:latin typeface="Arial"/>
                <a:cs typeface="Arial"/>
              </a:rPr>
              <a:t>jsem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b</a:t>
            </a:r>
            <a:r>
              <a:rPr lang="cs-CZ" sz="3200" i="1" dirty="0">
                <a:latin typeface="Arial"/>
                <a:cs typeface="Arial"/>
              </a:rPr>
              <a:t>y</a:t>
            </a:r>
            <a:r>
              <a:rPr sz="3200" i="1" dirty="0">
                <a:latin typeface="Arial"/>
                <a:cs typeface="Arial"/>
              </a:rPr>
              <a:t>l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lang="cs-CZ" sz="3200" i="1" spc="-5" dirty="0">
                <a:latin typeface="Arial"/>
                <a:cs typeface="Arial"/>
              </a:rPr>
              <a:t>s</a:t>
            </a:r>
            <a:r>
              <a:rPr sz="3200" i="1" spc="-5" dirty="0" err="1">
                <a:latin typeface="Arial"/>
                <a:cs typeface="Arial"/>
              </a:rPr>
              <a:t>rozumite</a:t>
            </a:r>
            <a:r>
              <a:rPr lang="cs-CZ" sz="3200" i="1" spc="-5" dirty="0">
                <a:latin typeface="Arial"/>
                <a:cs typeface="Arial"/>
              </a:rPr>
              <a:t>l</a:t>
            </a:r>
            <a:r>
              <a:rPr sz="3200" i="1" spc="-5" dirty="0" err="1">
                <a:latin typeface="Arial"/>
                <a:cs typeface="Arial"/>
              </a:rPr>
              <a:t>ný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lang="cs-CZ" sz="3200" i="1" spc="25" dirty="0">
                <a:latin typeface="Arial"/>
                <a:cs typeface="Arial"/>
              </a:rPr>
              <a:t>tě</a:t>
            </a:r>
            <a:r>
              <a:rPr sz="3200" i="1" spc="25" dirty="0" err="1">
                <a:latin typeface="Arial"/>
                <a:cs typeface="Arial"/>
              </a:rPr>
              <a:t>žko</a:t>
            </a:r>
            <a:r>
              <a:rPr sz="3200" i="1" spc="25" dirty="0">
                <a:latin typeface="Arial"/>
                <a:cs typeface="Arial"/>
              </a:rPr>
              <a:t>... </a:t>
            </a:r>
            <a:r>
              <a:rPr sz="3200" i="1" spc="-87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(Mimo dobro</a:t>
            </a:r>
            <a:r>
              <a:rPr sz="3200" i="1" spc="-4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 zlo)</a:t>
            </a:r>
            <a:endParaRPr sz="3200" dirty="0">
              <a:latin typeface="Arial"/>
              <a:cs typeface="Arial"/>
            </a:endParaRPr>
          </a:p>
          <a:p>
            <a:pPr marL="12700" marR="110489">
              <a:lnSpc>
                <a:spcPct val="100000"/>
              </a:lnSpc>
              <a:spcBef>
                <a:spcPts val="1405"/>
              </a:spcBef>
              <a:buSzPct val="42187"/>
              <a:buFont typeface="Calibri"/>
              <a:buChar char="●"/>
              <a:tabLst>
                <a:tab pos="124460" algn="l"/>
              </a:tabLst>
            </a:pPr>
            <a:r>
              <a:rPr lang="cs-CZ" sz="3200" i="1" spc="-5" dirty="0">
                <a:latin typeface="Arial"/>
                <a:cs typeface="Arial"/>
              </a:rPr>
              <a:t>E</a:t>
            </a:r>
            <a:r>
              <a:rPr sz="3200" i="1" spc="-5" dirty="0" err="1">
                <a:latin typeface="Arial"/>
                <a:cs typeface="Arial"/>
              </a:rPr>
              <a:t>št</a:t>
            </a:r>
            <a:r>
              <a:rPr lang="cs-CZ" sz="3200" i="1" spc="-5" dirty="0">
                <a:latin typeface="Arial"/>
                <a:cs typeface="Arial"/>
              </a:rPr>
              <a:t>e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hodná</a:t>
            </a:r>
            <a:r>
              <a:rPr sz="3200" i="1" spc="-60" dirty="0">
                <a:latin typeface="Arial"/>
                <a:cs typeface="Arial"/>
              </a:rPr>
              <a:t> </a:t>
            </a:r>
            <a:r>
              <a:rPr sz="3200" i="1" dirty="0" err="1">
                <a:latin typeface="Arial"/>
                <a:cs typeface="Arial"/>
              </a:rPr>
              <a:t>doba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spc="-5" dirty="0" err="1">
                <a:latin typeface="Arial"/>
                <a:cs typeface="Arial"/>
              </a:rPr>
              <a:t>uplyn</a:t>
            </a:r>
            <a:r>
              <a:rPr lang="cs-CZ" sz="3200" i="1" spc="-5" dirty="0">
                <a:latin typeface="Arial"/>
                <a:cs typeface="Arial"/>
              </a:rPr>
              <a:t>i</a:t>
            </a:r>
            <a:r>
              <a:rPr sz="3200" i="1" spc="-5" dirty="0">
                <a:latin typeface="Arial"/>
                <a:cs typeface="Arial"/>
              </a:rPr>
              <a:t>e,</a:t>
            </a:r>
            <a:r>
              <a:rPr sz="3200" i="1" spc="-50" dirty="0">
                <a:latin typeface="Arial"/>
                <a:cs typeface="Arial"/>
              </a:rPr>
              <a:t> </a:t>
            </a:r>
            <a:r>
              <a:rPr sz="3200" i="1" dirty="0" err="1">
                <a:latin typeface="Arial"/>
                <a:cs typeface="Arial"/>
              </a:rPr>
              <a:t>než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bud</a:t>
            </a:r>
            <a:r>
              <a:rPr lang="cs-CZ" sz="3200" i="1" dirty="0">
                <a:latin typeface="Arial"/>
                <a:cs typeface="Arial"/>
              </a:rPr>
              <a:t>ú</a:t>
            </a:r>
            <a:r>
              <a:rPr sz="3200" i="1" spc="-50" dirty="0">
                <a:latin typeface="Arial"/>
                <a:cs typeface="Arial"/>
              </a:rPr>
              <a:t> </a:t>
            </a:r>
            <a:r>
              <a:rPr lang="cs-CZ" sz="3200" i="1" spc="-5" dirty="0">
                <a:latin typeface="Arial"/>
                <a:cs typeface="Arial"/>
              </a:rPr>
              <a:t>moje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 err="1">
                <a:latin typeface="Arial"/>
                <a:cs typeface="Arial"/>
              </a:rPr>
              <a:t>spisy</a:t>
            </a:r>
            <a:r>
              <a:rPr sz="3200" i="1" dirty="0">
                <a:latin typeface="Arial"/>
                <a:cs typeface="Arial"/>
              </a:rPr>
              <a:t> </a:t>
            </a:r>
            <a:r>
              <a:rPr sz="3200" i="1" spc="-875" dirty="0">
                <a:latin typeface="Arial"/>
                <a:cs typeface="Arial"/>
              </a:rPr>
              <a:t> </a:t>
            </a:r>
            <a:r>
              <a:rPr sz="3200" i="1" spc="-5" dirty="0" err="1">
                <a:latin typeface="Arial"/>
                <a:cs typeface="Arial"/>
              </a:rPr>
              <a:t>čitateľné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(úvod</a:t>
            </a:r>
            <a:r>
              <a:rPr sz="3200" i="1" spc="-5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ku</a:t>
            </a:r>
            <a:r>
              <a:rPr sz="3200" i="1" spc="-5" dirty="0">
                <a:latin typeface="Arial"/>
                <a:cs typeface="Arial"/>
              </a:rPr>
              <a:t> Genealógii</a:t>
            </a:r>
            <a:r>
              <a:rPr sz="3200" i="1" spc="-5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morálky)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2347</Words>
  <Application>Microsoft Office PowerPoint</Application>
  <PresentationFormat>Vlastní</PresentationFormat>
  <Paragraphs>216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Arial MT</vt:lpstr>
      <vt:lpstr>Calibri</vt:lpstr>
      <vt:lpstr>Tahoma</vt:lpstr>
      <vt:lpstr>Office Theme</vt:lpstr>
      <vt:lpstr>Friedrich Nietzsche</vt:lpstr>
      <vt:lpstr>Romány o voluntaristech</vt:lpstr>
      <vt:lpstr>Prezentace aplikace PowerPoint</vt:lpstr>
      <vt:lpstr>Život</vt:lpstr>
      <vt:lpstr>Dílo</vt:lpstr>
      <vt:lpstr>Prezentace aplikace PowerPoint</vt:lpstr>
      <vt:lpstr>Předchůdci</vt:lpstr>
      <vt:lpstr>Prezentace aplikace PowerPoint</vt:lpstr>
      <vt:lpstr>Etika podle Nietzscheho</vt:lpstr>
      <vt:lpstr>Prezentace aplikace PowerPoint</vt:lpstr>
      <vt:lpstr>Morálka nebezpečím</vt:lpstr>
      <vt:lpstr>Dvojitá morálka</vt:lpstr>
      <vt:lpstr>Nedorozumění a omyly v chápání  morálky</vt:lpstr>
      <vt:lpstr>Relativismus</vt:lpstr>
      <vt:lpstr>Pověra anglických morálních „vědců“</vt:lpstr>
      <vt:lpstr>Etymologický důkaz</vt:lpstr>
      <vt:lpstr>Dvě morálky</vt:lpstr>
      <vt:lpstr>Morálka otroků/morálka resentimentu (ublíženosti)</vt:lpstr>
      <vt:lpstr>Judea › Řím</vt:lpstr>
      <vt:lpstr>Morálka silných</vt:lpstr>
      <vt:lpstr>Nadčlovek</vt:lpstr>
      <vt:lpstr>Prezentace aplikace PowerPoint</vt:lpstr>
      <vt:lpstr>Prezentace aplikace PowerPoint</vt:lpstr>
      <vt:lpstr>Prezentace aplikace PowerPoint</vt:lpstr>
      <vt:lpstr>Nihilismus</vt:lpstr>
      <vt:lpstr>Prezentace aplikace PowerPoint</vt:lpstr>
      <vt:lpstr>Nihilismus</vt:lpstr>
      <vt:lpstr>Přehodnocení všech hodnot</vt:lpstr>
      <vt:lpstr>Gott ist tot</vt:lpstr>
      <vt:lpstr>Prezentace aplikace PowerPoint</vt:lpstr>
      <vt:lpstr>Jaké přehodnocení</vt:lpstr>
      <vt:lpstr>Imoralismus</vt:lpstr>
      <vt:lpstr>Vliv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Friedrich Nietzsche</dc:title>
  <dc:creator>Slavo</dc:creator>
  <cp:lastModifiedBy>Slavomír Lesňák</cp:lastModifiedBy>
  <cp:revision>3</cp:revision>
  <dcterms:created xsi:type="dcterms:W3CDTF">2021-10-13T06:57:51Z</dcterms:created>
  <dcterms:modified xsi:type="dcterms:W3CDTF">2024-10-16T07:08:31Z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2020-10-29T00:00:00Z</vt:filetime>
  </property>
  <property fmtid="{D5CDD505-2E9C-101B-9397-08002B2CF9AE}" pid="3" name="Creator">
    <vt:lpwstr>Microsoft® PowerPoint® pre Office 365</vt:lpwstr>
  </property>
  <property fmtid="{D5CDD505-2E9C-101B-9397-08002B2CF9AE}" pid="4" name="LastSaved">
    <vt:filetime>2021-10-13T00:00:00Z</vt:filetime>
  </property>
</Properties>
</file>