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5" r:id="rId3"/>
    <p:sldId id="278" r:id="rId4"/>
    <p:sldId id="277" r:id="rId5"/>
    <p:sldId id="257" r:id="rId6"/>
    <p:sldId id="279" r:id="rId7"/>
    <p:sldId id="270" r:id="rId8"/>
    <p:sldId id="258" r:id="rId9"/>
    <p:sldId id="259" r:id="rId10"/>
    <p:sldId id="280" r:id="rId11"/>
    <p:sldId id="281" r:id="rId12"/>
    <p:sldId id="283" r:id="rId13"/>
    <p:sldId id="284" r:id="rId14"/>
    <p:sldId id="282" r:id="rId15"/>
    <p:sldId id="260" r:id="rId1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96" autoAdjust="0"/>
    <p:restoredTop sz="94660"/>
  </p:normalViewPr>
  <p:slideViewPr>
    <p:cSldViewPr snapToGrid="0">
      <p:cViewPr varScale="1">
        <p:scale>
          <a:sx n="102" d="100"/>
          <a:sy n="102" d="100"/>
        </p:scale>
        <p:origin x="138"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0BC9E3-1AD8-6DCE-52A6-5EAD9DE9874B}"/>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02941ACE-9059-34EC-7368-4F0B899B76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B75BEA86-3C5D-A865-5A81-F8A4B0FC1A2A}"/>
              </a:ext>
            </a:extLst>
          </p:cNvPr>
          <p:cNvSpPr>
            <a:spLocks noGrp="1"/>
          </p:cNvSpPr>
          <p:nvPr>
            <p:ph type="dt" sz="half" idx="10"/>
          </p:nvPr>
        </p:nvSpPr>
        <p:spPr/>
        <p:txBody>
          <a:bodyPr/>
          <a:lstStyle/>
          <a:p>
            <a:fld id="{5318E5E7-C722-4027-8B77-3C4A51B3A2A1}" type="datetimeFigureOut">
              <a:rPr lang="cs-CZ" smtClean="0"/>
              <a:t>23.09.2024</a:t>
            </a:fld>
            <a:endParaRPr lang="cs-CZ"/>
          </a:p>
        </p:txBody>
      </p:sp>
      <p:sp>
        <p:nvSpPr>
          <p:cNvPr id="5" name="Zástupný symbol pro zápatí 4">
            <a:extLst>
              <a:ext uri="{FF2B5EF4-FFF2-40B4-BE49-F238E27FC236}">
                <a16:creationId xmlns:a16="http://schemas.microsoft.com/office/drawing/2014/main" id="{7AF5FCF4-B622-EC18-07B0-8FA8E3157DA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4057789-3621-C1E3-13F2-1D74941523D3}"/>
              </a:ext>
            </a:extLst>
          </p:cNvPr>
          <p:cNvSpPr>
            <a:spLocks noGrp="1"/>
          </p:cNvSpPr>
          <p:nvPr>
            <p:ph type="sldNum" sz="quarter" idx="12"/>
          </p:nvPr>
        </p:nvSpPr>
        <p:spPr/>
        <p:txBody>
          <a:bodyPr/>
          <a:lstStyle/>
          <a:p>
            <a:fld id="{78185B3D-B92D-4CA6-B82F-6E5FAE7737DD}" type="slidenum">
              <a:rPr lang="cs-CZ" smtClean="0"/>
              <a:t>‹#›</a:t>
            </a:fld>
            <a:endParaRPr lang="cs-CZ"/>
          </a:p>
        </p:txBody>
      </p:sp>
    </p:spTree>
    <p:extLst>
      <p:ext uri="{BB962C8B-B14F-4D97-AF65-F5344CB8AC3E}">
        <p14:creationId xmlns:p14="http://schemas.microsoft.com/office/powerpoint/2010/main" val="3169048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5C399A-5F7F-302E-4E37-CBDAA0138502}"/>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9F32EDB4-277D-66BB-CA21-33ED761629E2}"/>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361059F-F0A6-F593-2BDF-61BF830E1FC7}"/>
              </a:ext>
            </a:extLst>
          </p:cNvPr>
          <p:cNvSpPr>
            <a:spLocks noGrp="1"/>
          </p:cNvSpPr>
          <p:nvPr>
            <p:ph type="dt" sz="half" idx="10"/>
          </p:nvPr>
        </p:nvSpPr>
        <p:spPr/>
        <p:txBody>
          <a:bodyPr/>
          <a:lstStyle/>
          <a:p>
            <a:fld id="{5318E5E7-C722-4027-8B77-3C4A51B3A2A1}" type="datetimeFigureOut">
              <a:rPr lang="cs-CZ" smtClean="0"/>
              <a:t>23.09.2024</a:t>
            </a:fld>
            <a:endParaRPr lang="cs-CZ"/>
          </a:p>
        </p:txBody>
      </p:sp>
      <p:sp>
        <p:nvSpPr>
          <p:cNvPr id="5" name="Zástupný symbol pro zápatí 4">
            <a:extLst>
              <a:ext uri="{FF2B5EF4-FFF2-40B4-BE49-F238E27FC236}">
                <a16:creationId xmlns:a16="http://schemas.microsoft.com/office/drawing/2014/main" id="{D54C5AF5-ED0E-B43A-5102-34A6FCA3FB9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DD8FED2-B0EA-755A-5CD0-6DCC3FBAFD54}"/>
              </a:ext>
            </a:extLst>
          </p:cNvPr>
          <p:cNvSpPr>
            <a:spLocks noGrp="1"/>
          </p:cNvSpPr>
          <p:nvPr>
            <p:ph type="sldNum" sz="quarter" idx="12"/>
          </p:nvPr>
        </p:nvSpPr>
        <p:spPr/>
        <p:txBody>
          <a:bodyPr/>
          <a:lstStyle/>
          <a:p>
            <a:fld id="{78185B3D-B92D-4CA6-B82F-6E5FAE7737DD}" type="slidenum">
              <a:rPr lang="cs-CZ" smtClean="0"/>
              <a:t>‹#›</a:t>
            </a:fld>
            <a:endParaRPr lang="cs-CZ"/>
          </a:p>
        </p:txBody>
      </p:sp>
    </p:spTree>
    <p:extLst>
      <p:ext uri="{BB962C8B-B14F-4D97-AF65-F5344CB8AC3E}">
        <p14:creationId xmlns:p14="http://schemas.microsoft.com/office/powerpoint/2010/main" val="2313172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CABCC0C8-E4F1-6239-A25F-C4397C786B58}"/>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EF046920-8BC7-BD6F-8CDE-A1E4A8599075}"/>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1561C38-FFE3-0F6D-EBB3-554B433ACC62}"/>
              </a:ext>
            </a:extLst>
          </p:cNvPr>
          <p:cNvSpPr>
            <a:spLocks noGrp="1"/>
          </p:cNvSpPr>
          <p:nvPr>
            <p:ph type="dt" sz="half" idx="10"/>
          </p:nvPr>
        </p:nvSpPr>
        <p:spPr/>
        <p:txBody>
          <a:bodyPr/>
          <a:lstStyle/>
          <a:p>
            <a:fld id="{5318E5E7-C722-4027-8B77-3C4A51B3A2A1}" type="datetimeFigureOut">
              <a:rPr lang="cs-CZ" smtClean="0"/>
              <a:t>23.09.2024</a:t>
            </a:fld>
            <a:endParaRPr lang="cs-CZ"/>
          </a:p>
        </p:txBody>
      </p:sp>
      <p:sp>
        <p:nvSpPr>
          <p:cNvPr id="5" name="Zástupný symbol pro zápatí 4">
            <a:extLst>
              <a:ext uri="{FF2B5EF4-FFF2-40B4-BE49-F238E27FC236}">
                <a16:creationId xmlns:a16="http://schemas.microsoft.com/office/drawing/2014/main" id="{A3FE169D-E2FB-CCBD-EA26-BF924C4A829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A15536A-8AA5-B1B8-8A3E-EC5A272D148B}"/>
              </a:ext>
            </a:extLst>
          </p:cNvPr>
          <p:cNvSpPr>
            <a:spLocks noGrp="1"/>
          </p:cNvSpPr>
          <p:nvPr>
            <p:ph type="sldNum" sz="quarter" idx="12"/>
          </p:nvPr>
        </p:nvSpPr>
        <p:spPr/>
        <p:txBody>
          <a:bodyPr/>
          <a:lstStyle/>
          <a:p>
            <a:fld id="{78185B3D-B92D-4CA6-B82F-6E5FAE7737DD}" type="slidenum">
              <a:rPr lang="cs-CZ" smtClean="0"/>
              <a:t>‹#›</a:t>
            </a:fld>
            <a:endParaRPr lang="cs-CZ"/>
          </a:p>
        </p:txBody>
      </p:sp>
    </p:spTree>
    <p:extLst>
      <p:ext uri="{BB962C8B-B14F-4D97-AF65-F5344CB8AC3E}">
        <p14:creationId xmlns:p14="http://schemas.microsoft.com/office/powerpoint/2010/main" val="281309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12D7FDF-2AA1-5175-2E34-CC1222419C3D}"/>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779EB9E2-C22E-54B3-B260-55EE18307ED3}"/>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E959194-7133-F20E-7EB9-743CE5DE486B}"/>
              </a:ext>
            </a:extLst>
          </p:cNvPr>
          <p:cNvSpPr>
            <a:spLocks noGrp="1"/>
          </p:cNvSpPr>
          <p:nvPr>
            <p:ph type="dt" sz="half" idx="10"/>
          </p:nvPr>
        </p:nvSpPr>
        <p:spPr/>
        <p:txBody>
          <a:bodyPr/>
          <a:lstStyle/>
          <a:p>
            <a:fld id="{5318E5E7-C722-4027-8B77-3C4A51B3A2A1}" type="datetimeFigureOut">
              <a:rPr lang="cs-CZ" smtClean="0"/>
              <a:t>23.09.2024</a:t>
            </a:fld>
            <a:endParaRPr lang="cs-CZ"/>
          </a:p>
        </p:txBody>
      </p:sp>
      <p:sp>
        <p:nvSpPr>
          <p:cNvPr id="5" name="Zástupný symbol pro zápatí 4">
            <a:extLst>
              <a:ext uri="{FF2B5EF4-FFF2-40B4-BE49-F238E27FC236}">
                <a16:creationId xmlns:a16="http://schemas.microsoft.com/office/drawing/2014/main" id="{E8235CAA-197D-80F3-653D-BE5719CD488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EA05796-71F4-6A1A-DF1A-ACC7D969A782}"/>
              </a:ext>
            </a:extLst>
          </p:cNvPr>
          <p:cNvSpPr>
            <a:spLocks noGrp="1"/>
          </p:cNvSpPr>
          <p:nvPr>
            <p:ph type="sldNum" sz="quarter" idx="12"/>
          </p:nvPr>
        </p:nvSpPr>
        <p:spPr/>
        <p:txBody>
          <a:bodyPr/>
          <a:lstStyle/>
          <a:p>
            <a:fld id="{78185B3D-B92D-4CA6-B82F-6E5FAE7737DD}" type="slidenum">
              <a:rPr lang="cs-CZ" smtClean="0"/>
              <a:t>‹#›</a:t>
            </a:fld>
            <a:endParaRPr lang="cs-CZ"/>
          </a:p>
        </p:txBody>
      </p:sp>
    </p:spTree>
    <p:extLst>
      <p:ext uri="{BB962C8B-B14F-4D97-AF65-F5344CB8AC3E}">
        <p14:creationId xmlns:p14="http://schemas.microsoft.com/office/powerpoint/2010/main" val="3191604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C6A067-6482-59D8-9E00-6E4A35DBE8D7}"/>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53A0A0F4-CBD2-A007-CF62-645A11DE939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E25E9E57-E8C7-A1BC-C02D-6308B2DF8DBD}"/>
              </a:ext>
            </a:extLst>
          </p:cNvPr>
          <p:cNvSpPr>
            <a:spLocks noGrp="1"/>
          </p:cNvSpPr>
          <p:nvPr>
            <p:ph type="dt" sz="half" idx="10"/>
          </p:nvPr>
        </p:nvSpPr>
        <p:spPr/>
        <p:txBody>
          <a:bodyPr/>
          <a:lstStyle/>
          <a:p>
            <a:fld id="{5318E5E7-C722-4027-8B77-3C4A51B3A2A1}" type="datetimeFigureOut">
              <a:rPr lang="cs-CZ" smtClean="0"/>
              <a:t>23.09.2024</a:t>
            </a:fld>
            <a:endParaRPr lang="cs-CZ"/>
          </a:p>
        </p:txBody>
      </p:sp>
      <p:sp>
        <p:nvSpPr>
          <p:cNvPr id="5" name="Zástupný symbol pro zápatí 4">
            <a:extLst>
              <a:ext uri="{FF2B5EF4-FFF2-40B4-BE49-F238E27FC236}">
                <a16:creationId xmlns:a16="http://schemas.microsoft.com/office/drawing/2014/main" id="{8E9C1C66-CB74-0F2D-A97A-C4855C284ED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ABF62309-79A6-7474-6229-4E3DE98BDE36}"/>
              </a:ext>
            </a:extLst>
          </p:cNvPr>
          <p:cNvSpPr>
            <a:spLocks noGrp="1"/>
          </p:cNvSpPr>
          <p:nvPr>
            <p:ph type="sldNum" sz="quarter" idx="12"/>
          </p:nvPr>
        </p:nvSpPr>
        <p:spPr/>
        <p:txBody>
          <a:bodyPr/>
          <a:lstStyle/>
          <a:p>
            <a:fld id="{78185B3D-B92D-4CA6-B82F-6E5FAE7737DD}" type="slidenum">
              <a:rPr lang="cs-CZ" smtClean="0"/>
              <a:t>‹#›</a:t>
            </a:fld>
            <a:endParaRPr lang="cs-CZ"/>
          </a:p>
        </p:txBody>
      </p:sp>
    </p:spTree>
    <p:extLst>
      <p:ext uri="{BB962C8B-B14F-4D97-AF65-F5344CB8AC3E}">
        <p14:creationId xmlns:p14="http://schemas.microsoft.com/office/powerpoint/2010/main" val="561336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536106-CDBB-3DF9-5EE7-C8A45AF51C1B}"/>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23469487-E1E3-DABF-A0BE-63CD5A4B34A4}"/>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91484889-9446-426E-3CAB-6831FE788308}"/>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280C0FA1-408A-55BA-E1D8-8FDF33A42140}"/>
              </a:ext>
            </a:extLst>
          </p:cNvPr>
          <p:cNvSpPr>
            <a:spLocks noGrp="1"/>
          </p:cNvSpPr>
          <p:nvPr>
            <p:ph type="dt" sz="half" idx="10"/>
          </p:nvPr>
        </p:nvSpPr>
        <p:spPr/>
        <p:txBody>
          <a:bodyPr/>
          <a:lstStyle/>
          <a:p>
            <a:fld id="{5318E5E7-C722-4027-8B77-3C4A51B3A2A1}" type="datetimeFigureOut">
              <a:rPr lang="cs-CZ" smtClean="0"/>
              <a:t>23.09.2024</a:t>
            </a:fld>
            <a:endParaRPr lang="cs-CZ"/>
          </a:p>
        </p:txBody>
      </p:sp>
      <p:sp>
        <p:nvSpPr>
          <p:cNvPr id="6" name="Zástupný symbol pro zápatí 5">
            <a:extLst>
              <a:ext uri="{FF2B5EF4-FFF2-40B4-BE49-F238E27FC236}">
                <a16:creationId xmlns:a16="http://schemas.microsoft.com/office/drawing/2014/main" id="{7BFBD98E-3FDB-B9AF-3FB2-824ACDDC7C13}"/>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C52298D9-6FAD-2C84-4591-747E826F4DDE}"/>
              </a:ext>
            </a:extLst>
          </p:cNvPr>
          <p:cNvSpPr>
            <a:spLocks noGrp="1"/>
          </p:cNvSpPr>
          <p:nvPr>
            <p:ph type="sldNum" sz="quarter" idx="12"/>
          </p:nvPr>
        </p:nvSpPr>
        <p:spPr/>
        <p:txBody>
          <a:bodyPr/>
          <a:lstStyle/>
          <a:p>
            <a:fld id="{78185B3D-B92D-4CA6-B82F-6E5FAE7737DD}" type="slidenum">
              <a:rPr lang="cs-CZ" smtClean="0"/>
              <a:t>‹#›</a:t>
            </a:fld>
            <a:endParaRPr lang="cs-CZ"/>
          </a:p>
        </p:txBody>
      </p:sp>
    </p:spTree>
    <p:extLst>
      <p:ext uri="{BB962C8B-B14F-4D97-AF65-F5344CB8AC3E}">
        <p14:creationId xmlns:p14="http://schemas.microsoft.com/office/powerpoint/2010/main" val="4169070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A163C0-DB62-5ACF-FE3F-A6982515AC41}"/>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1231CC1C-7FED-E138-43D5-E21823606A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5308B194-F0C0-97AD-86C7-B0181D42C725}"/>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C4F187F4-9D90-A851-1ACB-9E8BECCC08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A87C9851-BC34-55B1-BBCC-36F97685E6AA}"/>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CE6DE412-86EC-BE76-B3EB-ABF3638D3EFB}"/>
              </a:ext>
            </a:extLst>
          </p:cNvPr>
          <p:cNvSpPr>
            <a:spLocks noGrp="1"/>
          </p:cNvSpPr>
          <p:nvPr>
            <p:ph type="dt" sz="half" idx="10"/>
          </p:nvPr>
        </p:nvSpPr>
        <p:spPr/>
        <p:txBody>
          <a:bodyPr/>
          <a:lstStyle/>
          <a:p>
            <a:fld id="{5318E5E7-C722-4027-8B77-3C4A51B3A2A1}" type="datetimeFigureOut">
              <a:rPr lang="cs-CZ" smtClean="0"/>
              <a:t>23.09.2024</a:t>
            </a:fld>
            <a:endParaRPr lang="cs-CZ"/>
          </a:p>
        </p:txBody>
      </p:sp>
      <p:sp>
        <p:nvSpPr>
          <p:cNvPr id="8" name="Zástupný symbol pro zápatí 7">
            <a:extLst>
              <a:ext uri="{FF2B5EF4-FFF2-40B4-BE49-F238E27FC236}">
                <a16:creationId xmlns:a16="http://schemas.microsoft.com/office/drawing/2014/main" id="{9920C597-8F3C-7E21-9155-7D900A6F503E}"/>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4FF1D513-5497-7355-E143-E79D8925C192}"/>
              </a:ext>
            </a:extLst>
          </p:cNvPr>
          <p:cNvSpPr>
            <a:spLocks noGrp="1"/>
          </p:cNvSpPr>
          <p:nvPr>
            <p:ph type="sldNum" sz="quarter" idx="12"/>
          </p:nvPr>
        </p:nvSpPr>
        <p:spPr/>
        <p:txBody>
          <a:bodyPr/>
          <a:lstStyle/>
          <a:p>
            <a:fld id="{78185B3D-B92D-4CA6-B82F-6E5FAE7737DD}" type="slidenum">
              <a:rPr lang="cs-CZ" smtClean="0"/>
              <a:t>‹#›</a:t>
            </a:fld>
            <a:endParaRPr lang="cs-CZ"/>
          </a:p>
        </p:txBody>
      </p:sp>
    </p:spTree>
    <p:extLst>
      <p:ext uri="{BB962C8B-B14F-4D97-AF65-F5344CB8AC3E}">
        <p14:creationId xmlns:p14="http://schemas.microsoft.com/office/powerpoint/2010/main" val="327932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16363C-287D-643A-5CEA-E154262519F4}"/>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7A867E7B-873D-4F06-BF09-09C68824FF93}"/>
              </a:ext>
            </a:extLst>
          </p:cNvPr>
          <p:cNvSpPr>
            <a:spLocks noGrp="1"/>
          </p:cNvSpPr>
          <p:nvPr>
            <p:ph type="dt" sz="half" idx="10"/>
          </p:nvPr>
        </p:nvSpPr>
        <p:spPr/>
        <p:txBody>
          <a:bodyPr/>
          <a:lstStyle/>
          <a:p>
            <a:fld id="{5318E5E7-C722-4027-8B77-3C4A51B3A2A1}" type="datetimeFigureOut">
              <a:rPr lang="cs-CZ" smtClean="0"/>
              <a:t>23.09.2024</a:t>
            </a:fld>
            <a:endParaRPr lang="cs-CZ"/>
          </a:p>
        </p:txBody>
      </p:sp>
      <p:sp>
        <p:nvSpPr>
          <p:cNvPr id="4" name="Zástupný symbol pro zápatí 3">
            <a:extLst>
              <a:ext uri="{FF2B5EF4-FFF2-40B4-BE49-F238E27FC236}">
                <a16:creationId xmlns:a16="http://schemas.microsoft.com/office/drawing/2014/main" id="{F0442657-3579-4C65-5B8E-CC7A58E9670B}"/>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2C30C1F7-FC13-B523-C1D8-42CC02079CE6}"/>
              </a:ext>
            </a:extLst>
          </p:cNvPr>
          <p:cNvSpPr>
            <a:spLocks noGrp="1"/>
          </p:cNvSpPr>
          <p:nvPr>
            <p:ph type="sldNum" sz="quarter" idx="12"/>
          </p:nvPr>
        </p:nvSpPr>
        <p:spPr/>
        <p:txBody>
          <a:bodyPr/>
          <a:lstStyle/>
          <a:p>
            <a:fld id="{78185B3D-B92D-4CA6-B82F-6E5FAE7737DD}" type="slidenum">
              <a:rPr lang="cs-CZ" smtClean="0"/>
              <a:t>‹#›</a:t>
            </a:fld>
            <a:endParaRPr lang="cs-CZ"/>
          </a:p>
        </p:txBody>
      </p:sp>
    </p:spTree>
    <p:extLst>
      <p:ext uri="{BB962C8B-B14F-4D97-AF65-F5344CB8AC3E}">
        <p14:creationId xmlns:p14="http://schemas.microsoft.com/office/powerpoint/2010/main" val="2319863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30A9A9D1-D18D-5E43-5FEA-CF4B0454D368}"/>
              </a:ext>
            </a:extLst>
          </p:cNvPr>
          <p:cNvSpPr>
            <a:spLocks noGrp="1"/>
          </p:cNvSpPr>
          <p:nvPr>
            <p:ph type="dt" sz="half" idx="10"/>
          </p:nvPr>
        </p:nvSpPr>
        <p:spPr/>
        <p:txBody>
          <a:bodyPr/>
          <a:lstStyle/>
          <a:p>
            <a:fld id="{5318E5E7-C722-4027-8B77-3C4A51B3A2A1}" type="datetimeFigureOut">
              <a:rPr lang="cs-CZ" smtClean="0"/>
              <a:t>23.09.2024</a:t>
            </a:fld>
            <a:endParaRPr lang="cs-CZ"/>
          </a:p>
        </p:txBody>
      </p:sp>
      <p:sp>
        <p:nvSpPr>
          <p:cNvPr id="3" name="Zástupný symbol pro zápatí 2">
            <a:extLst>
              <a:ext uri="{FF2B5EF4-FFF2-40B4-BE49-F238E27FC236}">
                <a16:creationId xmlns:a16="http://schemas.microsoft.com/office/drawing/2014/main" id="{37B0D5EF-D8F4-6F98-7F09-873CE9FB497C}"/>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540C13D5-7B6D-2D97-8A09-134074961B8C}"/>
              </a:ext>
            </a:extLst>
          </p:cNvPr>
          <p:cNvSpPr>
            <a:spLocks noGrp="1"/>
          </p:cNvSpPr>
          <p:nvPr>
            <p:ph type="sldNum" sz="quarter" idx="12"/>
          </p:nvPr>
        </p:nvSpPr>
        <p:spPr/>
        <p:txBody>
          <a:bodyPr/>
          <a:lstStyle/>
          <a:p>
            <a:fld id="{78185B3D-B92D-4CA6-B82F-6E5FAE7737DD}" type="slidenum">
              <a:rPr lang="cs-CZ" smtClean="0"/>
              <a:t>‹#›</a:t>
            </a:fld>
            <a:endParaRPr lang="cs-CZ"/>
          </a:p>
        </p:txBody>
      </p:sp>
    </p:spTree>
    <p:extLst>
      <p:ext uri="{BB962C8B-B14F-4D97-AF65-F5344CB8AC3E}">
        <p14:creationId xmlns:p14="http://schemas.microsoft.com/office/powerpoint/2010/main" val="2648027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B553D5-E4A6-AA56-E00A-9A14EB4E3F81}"/>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5AB1BDE1-84FA-60BC-0026-18CE133F93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2F4BFC0C-BE27-7ED2-93CC-1F04A043F8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4E992D5E-A57A-98F7-1ADA-0F90B7373628}"/>
              </a:ext>
            </a:extLst>
          </p:cNvPr>
          <p:cNvSpPr>
            <a:spLocks noGrp="1"/>
          </p:cNvSpPr>
          <p:nvPr>
            <p:ph type="dt" sz="half" idx="10"/>
          </p:nvPr>
        </p:nvSpPr>
        <p:spPr/>
        <p:txBody>
          <a:bodyPr/>
          <a:lstStyle/>
          <a:p>
            <a:fld id="{5318E5E7-C722-4027-8B77-3C4A51B3A2A1}" type="datetimeFigureOut">
              <a:rPr lang="cs-CZ" smtClean="0"/>
              <a:t>23.09.2024</a:t>
            </a:fld>
            <a:endParaRPr lang="cs-CZ"/>
          </a:p>
        </p:txBody>
      </p:sp>
      <p:sp>
        <p:nvSpPr>
          <p:cNvPr id="6" name="Zástupný symbol pro zápatí 5">
            <a:extLst>
              <a:ext uri="{FF2B5EF4-FFF2-40B4-BE49-F238E27FC236}">
                <a16:creationId xmlns:a16="http://schemas.microsoft.com/office/drawing/2014/main" id="{B392D57A-1485-9927-F1D4-51CCFE6DD383}"/>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49EC1C67-008E-B51E-AC5F-5CD1F90B7C5B}"/>
              </a:ext>
            </a:extLst>
          </p:cNvPr>
          <p:cNvSpPr>
            <a:spLocks noGrp="1"/>
          </p:cNvSpPr>
          <p:nvPr>
            <p:ph type="sldNum" sz="quarter" idx="12"/>
          </p:nvPr>
        </p:nvSpPr>
        <p:spPr/>
        <p:txBody>
          <a:bodyPr/>
          <a:lstStyle/>
          <a:p>
            <a:fld id="{78185B3D-B92D-4CA6-B82F-6E5FAE7737DD}" type="slidenum">
              <a:rPr lang="cs-CZ" smtClean="0"/>
              <a:t>‹#›</a:t>
            </a:fld>
            <a:endParaRPr lang="cs-CZ"/>
          </a:p>
        </p:txBody>
      </p:sp>
    </p:spTree>
    <p:extLst>
      <p:ext uri="{BB962C8B-B14F-4D97-AF65-F5344CB8AC3E}">
        <p14:creationId xmlns:p14="http://schemas.microsoft.com/office/powerpoint/2010/main" val="3317242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79F41E-CAEC-70E9-CAA9-937DD4D84A3F}"/>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4B47FB3C-AE96-2DF4-AB6E-C016935D31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F966F2AD-AFDF-D467-0355-D20A5606CA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0C4C39D7-5BAA-A58E-579D-C609A4317787}"/>
              </a:ext>
            </a:extLst>
          </p:cNvPr>
          <p:cNvSpPr>
            <a:spLocks noGrp="1"/>
          </p:cNvSpPr>
          <p:nvPr>
            <p:ph type="dt" sz="half" idx="10"/>
          </p:nvPr>
        </p:nvSpPr>
        <p:spPr/>
        <p:txBody>
          <a:bodyPr/>
          <a:lstStyle/>
          <a:p>
            <a:fld id="{5318E5E7-C722-4027-8B77-3C4A51B3A2A1}" type="datetimeFigureOut">
              <a:rPr lang="cs-CZ" smtClean="0"/>
              <a:t>23.09.2024</a:t>
            </a:fld>
            <a:endParaRPr lang="cs-CZ"/>
          </a:p>
        </p:txBody>
      </p:sp>
      <p:sp>
        <p:nvSpPr>
          <p:cNvPr id="6" name="Zástupný symbol pro zápatí 5">
            <a:extLst>
              <a:ext uri="{FF2B5EF4-FFF2-40B4-BE49-F238E27FC236}">
                <a16:creationId xmlns:a16="http://schemas.microsoft.com/office/drawing/2014/main" id="{9FE4EC61-E7D6-213D-1414-89ABDDC7AF72}"/>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A7487F58-F76F-47E2-9513-0FCC9741A9BE}"/>
              </a:ext>
            </a:extLst>
          </p:cNvPr>
          <p:cNvSpPr>
            <a:spLocks noGrp="1"/>
          </p:cNvSpPr>
          <p:nvPr>
            <p:ph type="sldNum" sz="quarter" idx="12"/>
          </p:nvPr>
        </p:nvSpPr>
        <p:spPr/>
        <p:txBody>
          <a:bodyPr/>
          <a:lstStyle/>
          <a:p>
            <a:fld id="{78185B3D-B92D-4CA6-B82F-6E5FAE7737DD}" type="slidenum">
              <a:rPr lang="cs-CZ" smtClean="0"/>
              <a:t>‹#›</a:t>
            </a:fld>
            <a:endParaRPr lang="cs-CZ"/>
          </a:p>
        </p:txBody>
      </p:sp>
    </p:spTree>
    <p:extLst>
      <p:ext uri="{BB962C8B-B14F-4D97-AF65-F5344CB8AC3E}">
        <p14:creationId xmlns:p14="http://schemas.microsoft.com/office/powerpoint/2010/main" val="403584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6B751E9E-AC00-69E5-CC9A-9BF9AA4AA7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81C6431C-6099-8D91-3F67-4497154AAB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01A11E5-D5B5-DDD5-C478-FF25130439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318E5E7-C722-4027-8B77-3C4A51B3A2A1}" type="datetimeFigureOut">
              <a:rPr lang="cs-CZ" smtClean="0"/>
              <a:t>23.09.2024</a:t>
            </a:fld>
            <a:endParaRPr lang="cs-CZ"/>
          </a:p>
        </p:txBody>
      </p:sp>
      <p:sp>
        <p:nvSpPr>
          <p:cNvPr id="5" name="Zástupný symbol pro zápatí 4">
            <a:extLst>
              <a:ext uri="{FF2B5EF4-FFF2-40B4-BE49-F238E27FC236}">
                <a16:creationId xmlns:a16="http://schemas.microsoft.com/office/drawing/2014/main" id="{E5A7943E-7E6A-A2EC-C37C-F21089B002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cs-CZ"/>
          </a:p>
        </p:txBody>
      </p:sp>
      <p:sp>
        <p:nvSpPr>
          <p:cNvPr id="6" name="Zástupný symbol pro číslo snímku 5">
            <a:extLst>
              <a:ext uri="{FF2B5EF4-FFF2-40B4-BE49-F238E27FC236}">
                <a16:creationId xmlns:a16="http://schemas.microsoft.com/office/drawing/2014/main" id="{A6A23C0C-624C-58C6-FE99-DC06054A17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8185B3D-B92D-4CA6-B82F-6E5FAE7737DD}" type="slidenum">
              <a:rPr lang="cs-CZ" smtClean="0"/>
              <a:t>‹#›</a:t>
            </a:fld>
            <a:endParaRPr lang="cs-CZ"/>
          </a:p>
        </p:txBody>
      </p:sp>
    </p:spTree>
    <p:extLst>
      <p:ext uri="{BB962C8B-B14F-4D97-AF65-F5344CB8AC3E}">
        <p14:creationId xmlns:p14="http://schemas.microsoft.com/office/powerpoint/2010/main" val="3185718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bW3IQ-ke43w?feature=oembed"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culturematters.org.uk/index.php/arts/visual-art/item/2788-karl-marx-cartoon-international-competition"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9E40B3-BA94-A0EE-41D1-C41569421E50}"/>
              </a:ext>
            </a:extLst>
          </p:cNvPr>
          <p:cNvSpPr>
            <a:spLocks noGrp="1"/>
          </p:cNvSpPr>
          <p:nvPr>
            <p:ph type="ctrTitle"/>
          </p:nvPr>
        </p:nvSpPr>
        <p:spPr/>
        <p:txBody>
          <a:bodyPr/>
          <a:lstStyle/>
          <a:p>
            <a:r>
              <a:rPr lang="sk-SK" dirty="0"/>
              <a:t>Prvý seminár</a:t>
            </a:r>
            <a:endParaRPr lang="cs-CZ" dirty="0"/>
          </a:p>
        </p:txBody>
      </p:sp>
      <p:sp>
        <p:nvSpPr>
          <p:cNvPr id="3" name="Podnadpis 2">
            <a:extLst>
              <a:ext uri="{FF2B5EF4-FFF2-40B4-BE49-F238E27FC236}">
                <a16:creationId xmlns:a16="http://schemas.microsoft.com/office/drawing/2014/main" id="{335A07B1-4B88-54EA-EFD2-5B989FF6F027}"/>
              </a:ext>
            </a:extLst>
          </p:cNvPr>
          <p:cNvSpPr>
            <a:spLocks noGrp="1"/>
          </p:cNvSpPr>
          <p:nvPr>
            <p:ph type="subTitle" idx="1"/>
          </p:nvPr>
        </p:nvSpPr>
        <p:spPr/>
        <p:txBody>
          <a:bodyPr/>
          <a:lstStyle/>
          <a:p>
            <a:pPr algn="l"/>
            <a:r>
              <a:rPr lang="sk-SK" dirty="0" err="1"/>
              <a:t>Dějiny</a:t>
            </a:r>
            <a:r>
              <a:rPr lang="sk-SK" dirty="0"/>
              <a:t> etiky II.</a:t>
            </a:r>
          </a:p>
          <a:p>
            <a:pPr algn="l"/>
            <a:r>
              <a:rPr lang="sk-SK" dirty="0"/>
              <a:t>Slavomír Lesňák</a:t>
            </a:r>
            <a:endParaRPr lang="cs-CZ" dirty="0"/>
          </a:p>
        </p:txBody>
      </p:sp>
    </p:spTree>
    <p:extLst>
      <p:ext uri="{BB962C8B-B14F-4D97-AF65-F5344CB8AC3E}">
        <p14:creationId xmlns:p14="http://schemas.microsoft.com/office/powerpoint/2010/main" val="3832108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6F51C9-37FD-4215-8C8A-D18FEB2F7302}"/>
              </a:ext>
            </a:extLst>
          </p:cNvPr>
          <p:cNvSpPr>
            <a:spLocks noGrp="1"/>
          </p:cNvSpPr>
          <p:nvPr>
            <p:ph type="title"/>
          </p:nvPr>
        </p:nvSpPr>
        <p:spPr/>
        <p:txBody>
          <a:bodyPr/>
          <a:lstStyle/>
          <a:p>
            <a:r>
              <a:rPr lang="sk-SK" dirty="0"/>
              <a:t>Ako súvisia výroky Marxa s obrázkami? </a:t>
            </a:r>
            <a:endParaRPr lang="cs-CZ" dirty="0"/>
          </a:p>
        </p:txBody>
      </p:sp>
      <p:sp>
        <p:nvSpPr>
          <p:cNvPr id="3" name="Zástupný obsah 2">
            <a:extLst>
              <a:ext uri="{FF2B5EF4-FFF2-40B4-BE49-F238E27FC236}">
                <a16:creationId xmlns:a16="http://schemas.microsoft.com/office/drawing/2014/main" id="{8622BEE8-4E8C-CBE2-D6E1-B48BFEC4695E}"/>
              </a:ext>
            </a:extLst>
          </p:cNvPr>
          <p:cNvSpPr>
            <a:spLocks noGrp="1"/>
          </p:cNvSpPr>
          <p:nvPr>
            <p:ph idx="1"/>
          </p:nvPr>
        </p:nvSpPr>
        <p:spPr/>
        <p:txBody>
          <a:bodyPr>
            <a:normAutofit/>
          </a:bodyPr>
          <a:lstStyle/>
          <a:p>
            <a:pPr marL="0" indent="0">
              <a:buNone/>
            </a:pPr>
            <a:r>
              <a:rPr lang="cs-CZ" dirty="0"/>
              <a:t>1.  Život není určován vědomím , nýbrž vědomí je určováno životem.  (Marx : Teze o Feuerbachu. In :Německá ideologie, 1961, s. 29 ) .</a:t>
            </a:r>
          </a:p>
          <a:p>
            <a:pPr marL="0" indent="0">
              <a:buNone/>
            </a:pPr>
            <a:r>
              <a:rPr lang="cs-CZ" dirty="0"/>
              <a:t>2.Lidé musí mít možnost žít , aby mohli dělat dějiny .  (Marx , 1961, s.  30 ).</a:t>
            </a:r>
          </a:p>
        </p:txBody>
      </p:sp>
      <p:pic>
        <p:nvPicPr>
          <p:cNvPr id="5" name="Obrázek 4">
            <a:extLst>
              <a:ext uri="{FF2B5EF4-FFF2-40B4-BE49-F238E27FC236}">
                <a16:creationId xmlns:a16="http://schemas.microsoft.com/office/drawing/2014/main" id="{265D8286-561A-AA56-F9BB-10A945AF9A04}"/>
              </a:ext>
            </a:extLst>
          </p:cNvPr>
          <p:cNvPicPr>
            <a:picLocks noChangeAspect="1"/>
          </p:cNvPicPr>
          <p:nvPr/>
        </p:nvPicPr>
        <p:blipFill rotWithShape="1">
          <a:blip r:embed="rId2"/>
          <a:srcRect l="22569" t="26621" r="23473" b="47500"/>
          <a:stretch/>
        </p:blipFill>
        <p:spPr>
          <a:xfrm>
            <a:off x="723477" y="3757294"/>
            <a:ext cx="10000647" cy="2997836"/>
          </a:xfrm>
          <a:prstGeom prst="rect">
            <a:avLst/>
          </a:prstGeom>
        </p:spPr>
      </p:pic>
    </p:spTree>
    <p:extLst>
      <p:ext uri="{BB962C8B-B14F-4D97-AF65-F5344CB8AC3E}">
        <p14:creationId xmlns:p14="http://schemas.microsoft.com/office/powerpoint/2010/main" val="3046790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2AF1FF-0964-12F4-2588-B90732B9F200}"/>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C50F0CB1-A489-09A7-0DAF-C94F6013B146}"/>
              </a:ext>
            </a:extLst>
          </p:cNvPr>
          <p:cNvSpPr>
            <a:spLocks noGrp="1"/>
          </p:cNvSpPr>
          <p:nvPr>
            <p:ph idx="1"/>
          </p:nvPr>
        </p:nvSpPr>
        <p:spPr/>
        <p:txBody>
          <a:bodyPr>
            <a:normAutofit/>
          </a:bodyPr>
          <a:lstStyle/>
          <a:p>
            <a:pPr marL="0" indent="0">
              <a:buNone/>
            </a:pPr>
            <a:r>
              <a:rPr lang="cs-CZ" dirty="0"/>
              <a:t>3. " Každému jednomu vývojovému stupni dělby práce odpovídá určitá forma vlastnictví , tj. stupeň dělby práce určuje vždy i vzájemné vztahy individuí , pokud jde o materiál , nástroj a produkt práce. " ( Marx , 1961, s.  25 )</a:t>
            </a:r>
          </a:p>
          <a:p>
            <a:pPr marL="0" indent="0">
              <a:buNone/>
            </a:pPr>
            <a:endParaRPr lang="cs-CZ" dirty="0"/>
          </a:p>
        </p:txBody>
      </p:sp>
    </p:spTree>
    <p:extLst>
      <p:ext uri="{BB962C8B-B14F-4D97-AF65-F5344CB8AC3E}">
        <p14:creationId xmlns:p14="http://schemas.microsoft.com/office/powerpoint/2010/main" val="1488888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12DC9C-5927-943C-1DE5-BA48C330D6FF}"/>
              </a:ext>
            </a:extLst>
          </p:cNvPr>
          <p:cNvSpPr>
            <a:spLocks noGrp="1"/>
          </p:cNvSpPr>
          <p:nvPr>
            <p:ph type="title"/>
          </p:nvPr>
        </p:nvSpPr>
        <p:spPr/>
        <p:txBody>
          <a:bodyPr/>
          <a:lstStyle/>
          <a:p>
            <a:endParaRPr lang="cs-CZ"/>
          </a:p>
        </p:txBody>
      </p:sp>
      <p:pic>
        <p:nvPicPr>
          <p:cNvPr id="4" name="Online médium 3" title="Greta Thunberg Rips World Leaders at the U.N. Over Climate Change">
            <a:hlinkClick r:id="" action="ppaction://media"/>
            <a:extLst>
              <a:ext uri="{FF2B5EF4-FFF2-40B4-BE49-F238E27FC236}">
                <a16:creationId xmlns:a16="http://schemas.microsoft.com/office/drawing/2014/main" id="{3D32A40D-CCFF-FECC-EE04-BE5E73635C0F}"/>
              </a:ext>
            </a:extLst>
          </p:cNvPr>
          <p:cNvPicPr>
            <a:picLocks noGrp="1" noRot="1" noChangeAspect="1"/>
          </p:cNvPicPr>
          <p:nvPr>
            <p:ph idx="1"/>
            <a:videoFile r:link="rId1"/>
          </p:nvPr>
        </p:nvPicPr>
        <p:blipFill>
          <a:blip r:embed="rId3"/>
          <a:stretch>
            <a:fillRect/>
          </a:stretch>
        </p:blipFill>
        <p:spPr>
          <a:xfrm>
            <a:off x="2244725" y="1825625"/>
            <a:ext cx="7700963" cy="4351338"/>
          </a:xfrm>
          <a:prstGeom prst="rect">
            <a:avLst/>
          </a:prstGeom>
        </p:spPr>
      </p:pic>
    </p:spTree>
    <p:extLst>
      <p:ext uri="{BB962C8B-B14F-4D97-AF65-F5344CB8AC3E}">
        <p14:creationId xmlns:p14="http://schemas.microsoft.com/office/powerpoint/2010/main" val="750888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6393B7-F02A-3900-C27C-2C882697A5C1}"/>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2CDF616A-2AB7-9628-97D5-FB253811747C}"/>
              </a:ext>
            </a:extLst>
          </p:cNvPr>
          <p:cNvSpPr>
            <a:spLocks noGrp="1"/>
          </p:cNvSpPr>
          <p:nvPr>
            <p:ph idx="1"/>
          </p:nvPr>
        </p:nvSpPr>
        <p:spPr/>
        <p:txBody>
          <a:bodyPr/>
          <a:lstStyle/>
          <a:p>
            <a:pPr marL="0" indent="0">
              <a:buNone/>
            </a:pPr>
            <a:r>
              <a:rPr lang="cs-CZ" dirty="0"/>
              <a:t>4. "Dějiny lidstva třeba studovat a zpracovávat vždy v souvislosti s dějinami průmyslu a výměny." (s . 32)</a:t>
            </a:r>
          </a:p>
          <a:p>
            <a:pPr marL="0" indent="0">
              <a:buNone/>
            </a:pPr>
            <a:r>
              <a:rPr lang="cs-CZ" dirty="0"/>
              <a:t>5. " Každá třída usilující o panství... musí si nejdříve vydobýt politickou moc, a svůj zájem prohlásit za obecný, k čemuž je v první chvíli nucena." (s . 35) ... " musí jej vydávat za jediné rozumné, všeobecně platné myšlenky." (s . 47)</a:t>
            </a:r>
          </a:p>
          <a:p>
            <a:endParaRPr lang="cs-CZ" dirty="0"/>
          </a:p>
        </p:txBody>
      </p:sp>
    </p:spTree>
    <p:extLst>
      <p:ext uri="{BB962C8B-B14F-4D97-AF65-F5344CB8AC3E}">
        <p14:creationId xmlns:p14="http://schemas.microsoft.com/office/powerpoint/2010/main" val="3525756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E8DB1F-FF35-BCE2-7E23-1902029496C9}"/>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ADE9E5B6-10D9-79C7-EF26-FCD7E029B250}"/>
              </a:ext>
            </a:extLst>
          </p:cNvPr>
          <p:cNvSpPr>
            <a:spLocks noGrp="1"/>
          </p:cNvSpPr>
          <p:nvPr>
            <p:ph idx="1"/>
          </p:nvPr>
        </p:nvSpPr>
        <p:spPr/>
        <p:txBody>
          <a:bodyPr>
            <a:noAutofit/>
          </a:bodyPr>
          <a:lstStyle/>
          <a:p>
            <a:pPr marL="0" indent="0" algn="just">
              <a:buNone/>
            </a:pPr>
            <a:r>
              <a:rPr lang="cs-CZ" sz="2400" dirty="0"/>
              <a:t>6. " ... Životní podmínky , které nachází každá generace hotové, rozhodují také o tom , zda revoluční otřes , periodicky se v dějinách opakující, bude či nebude mít tolik sil , aby vyvrátil základnu všeho , co tady je ... " (s . 39)</a:t>
            </a:r>
          </a:p>
          <a:p>
            <a:pPr marL="0" indent="0" algn="just">
              <a:buNone/>
            </a:pPr>
            <a:r>
              <a:rPr lang="cs-CZ" sz="2400" dirty="0"/>
              <a:t>7. " Myšlenky vládnoucí třídy jsou v každé epoše vládnoucími myšlenkami , tj. třída, která je vládnoucí materiální mocí společnosti, je zároveň vládnoucí duchovní mocí. Třída, která má k dispozici prostředky materiální produkce, disponuje zároveň prostředky duchovní produkce, takže jsou jí tím zpravidla podřízené myšlenky těch, kterým chybí prostředky duchovní produkce .... je samozřejmé, že to dělají ve všech oblastech... " (s . 46)</a:t>
            </a:r>
          </a:p>
          <a:p>
            <a:pPr marL="0" indent="0" algn="just">
              <a:buNone/>
            </a:pPr>
            <a:r>
              <a:rPr lang="cs-CZ" sz="2400" dirty="0"/>
              <a:t>8. Filozofové svět jen různě vysvětlovali , jde však o to , abychom ho změnili. (s. 15 )</a:t>
            </a:r>
          </a:p>
        </p:txBody>
      </p:sp>
    </p:spTree>
    <p:extLst>
      <p:ext uri="{BB962C8B-B14F-4D97-AF65-F5344CB8AC3E}">
        <p14:creationId xmlns:p14="http://schemas.microsoft.com/office/powerpoint/2010/main" val="2896178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4D7444E-8572-6DFD-CB75-0984238C71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0" name="Rectangle 9">
              <a:extLst>
                <a:ext uri="{FF2B5EF4-FFF2-40B4-BE49-F238E27FC236}">
                  <a16:creationId xmlns:a16="http://schemas.microsoft.com/office/drawing/2014/main" id="{01C89D56-574B-DBE6-E414-A886D4CD9B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808B29-2E24-7E95-6543-9B0B821797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Zástupný obsah 4">
            <a:extLst>
              <a:ext uri="{FF2B5EF4-FFF2-40B4-BE49-F238E27FC236}">
                <a16:creationId xmlns:a16="http://schemas.microsoft.com/office/drawing/2014/main" id="{D335B223-5E31-C38A-04B9-10673B4F4316}"/>
              </a:ext>
            </a:extLst>
          </p:cNvPr>
          <p:cNvSpPr>
            <a:spLocks noGrp="1"/>
          </p:cNvSpPr>
          <p:nvPr>
            <p:ph idx="1"/>
          </p:nvPr>
        </p:nvSpPr>
        <p:spPr/>
        <p:txBody>
          <a:bodyPr/>
          <a:lstStyle/>
          <a:p>
            <a:endParaRPr lang="cs-CZ"/>
          </a:p>
        </p:txBody>
      </p:sp>
    </p:spTree>
    <p:extLst>
      <p:ext uri="{BB962C8B-B14F-4D97-AF65-F5344CB8AC3E}">
        <p14:creationId xmlns:p14="http://schemas.microsoft.com/office/powerpoint/2010/main" val="3696362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E13430-51A1-0E95-6A50-628331C6004E}"/>
              </a:ext>
            </a:extLst>
          </p:cNvPr>
          <p:cNvSpPr>
            <a:spLocks noGrp="1"/>
          </p:cNvSpPr>
          <p:nvPr>
            <p:ph type="title"/>
          </p:nvPr>
        </p:nvSpPr>
        <p:spPr/>
        <p:txBody>
          <a:bodyPr/>
          <a:lstStyle/>
          <a:p>
            <a:r>
              <a:rPr lang="sk-SK" dirty="0"/>
              <a:t>Práca na DE2</a:t>
            </a:r>
            <a:endParaRPr lang="cs-CZ" dirty="0"/>
          </a:p>
        </p:txBody>
      </p:sp>
      <p:sp>
        <p:nvSpPr>
          <p:cNvPr id="3" name="Zástupný obsah 2">
            <a:extLst>
              <a:ext uri="{FF2B5EF4-FFF2-40B4-BE49-F238E27FC236}">
                <a16:creationId xmlns:a16="http://schemas.microsoft.com/office/drawing/2014/main" id="{58E69A15-0B6F-0C82-6714-01727A82238C}"/>
              </a:ext>
            </a:extLst>
          </p:cNvPr>
          <p:cNvSpPr>
            <a:spLocks noGrp="1"/>
          </p:cNvSpPr>
          <p:nvPr>
            <p:ph idx="1"/>
          </p:nvPr>
        </p:nvSpPr>
        <p:spPr/>
        <p:txBody>
          <a:bodyPr/>
          <a:lstStyle/>
          <a:p>
            <a:endParaRPr lang="sk-SK" dirty="0"/>
          </a:p>
          <a:p>
            <a:r>
              <a:rPr lang="sk-SK" dirty="0"/>
              <a:t>Požičať knihu, prečítať, zapísať zaujímavé myšlienky z etiky, urobiť prezentáciu a prezentovať</a:t>
            </a:r>
          </a:p>
          <a:p>
            <a:r>
              <a:rPr lang="sk-SK" dirty="0"/>
              <a:t>Urobiť dvojsemestrálnu skúšku (načo?) </a:t>
            </a:r>
            <a:endParaRPr lang="cs-CZ" dirty="0"/>
          </a:p>
        </p:txBody>
      </p:sp>
    </p:spTree>
    <p:extLst>
      <p:ext uri="{BB962C8B-B14F-4D97-AF65-F5344CB8AC3E}">
        <p14:creationId xmlns:p14="http://schemas.microsoft.com/office/powerpoint/2010/main" val="952037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EA5194-30D6-A7C7-B01B-4B33C82B10B4}"/>
              </a:ext>
            </a:extLst>
          </p:cNvPr>
          <p:cNvSpPr>
            <a:spLocks noGrp="1"/>
          </p:cNvSpPr>
          <p:nvPr>
            <p:ph type="title"/>
          </p:nvPr>
        </p:nvSpPr>
        <p:spPr/>
        <p:txBody>
          <a:bodyPr/>
          <a:lstStyle/>
          <a:p>
            <a:r>
              <a:rPr lang="sk-SK" dirty="0"/>
              <a:t>Štruktúra prezentácie</a:t>
            </a:r>
            <a:endParaRPr lang="cs-CZ" dirty="0"/>
          </a:p>
        </p:txBody>
      </p:sp>
      <p:sp>
        <p:nvSpPr>
          <p:cNvPr id="3" name="Zástupný obsah 2">
            <a:extLst>
              <a:ext uri="{FF2B5EF4-FFF2-40B4-BE49-F238E27FC236}">
                <a16:creationId xmlns:a16="http://schemas.microsoft.com/office/drawing/2014/main" id="{DB0E96F3-4B01-E1CB-8367-48DDAF2314A3}"/>
              </a:ext>
            </a:extLst>
          </p:cNvPr>
          <p:cNvSpPr>
            <a:spLocks noGrp="1"/>
          </p:cNvSpPr>
          <p:nvPr>
            <p:ph idx="1"/>
          </p:nvPr>
        </p:nvSpPr>
        <p:spPr/>
        <p:txBody>
          <a:bodyPr>
            <a:normAutofit fontScale="92500" lnSpcReduction="20000"/>
          </a:bodyPr>
          <a:lstStyle/>
          <a:p>
            <a:pPr marL="0" indent="0">
              <a:buNone/>
            </a:pPr>
            <a:r>
              <a:rPr lang="cs-CZ" dirty="0"/>
              <a:t>3</a:t>
            </a:r>
            <a:r>
              <a:rPr lang="cs-CZ"/>
              <a:t> </a:t>
            </a:r>
            <a:r>
              <a:rPr lang="cs-CZ" dirty="0"/>
              <a:t>výroky </a:t>
            </a:r>
            <a:r>
              <a:rPr lang="cs-CZ" dirty="0" err="1"/>
              <a:t>týkajúce</a:t>
            </a:r>
            <a:r>
              <a:rPr lang="cs-CZ" dirty="0"/>
              <a:t> </a:t>
            </a:r>
            <a:r>
              <a:rPr lang="cs-CZ" dirty="0" err="1"/>
              <a:t>sa</a:t>
            </a:r>
            <a:r>
              <a:rPr lang="cs-CZ" dirty="0"/>
              <a:t> etiky</a:t>
            </a:r>
          </a:p>
          <a:p>
            <a:r>
              <a:rPr lang="cs-CZ" dirty="0" err="1"/>
              <a:t>Interpretácia</a:t>
            </a:r>
            <a:r>
              <a:rPr lang="cs-CZ" dirty="0"/>
              <a:t> (</a:t>
            </a:r>
            <a:r>
              <a:rPr lang="cs-CZ" dirty="0" err="1"/>
              <a:t>čo</a:t>
            </a:r>
            <a:r>
              <a:rPr lang="cs-CZ" dirty="0"/>
              <a:t> to znamená, obsahový význam)</a:t>
            </a:r>
          </a:p>
          <a:p>
            <a:r>
              <a:rPr lang="cs-CZ" dirty="0"/>
              <a:t>Analýza – </a:t>
            </a:r>
            <a:r>
              <a:rPr lang="cs-CZ" dirty="0" err="1"/>
              <a:t>komparácia</a:t>
            </a:r>
            <a:r>
              <a:rPr lang="cs-CZ" dirty="0"/>
              <a:t>: s </a:t>
            </a:r>
            <a:r>
              <a:rPr lang="cs-CZ" dirty="0" err="1"/>
              <a:t>autorom</a:t>
            </a:r>
            <a:r>
              <a:rPr lang="cs-CZ" dirty="0"/>
              <a:t> z minulého </a:t>
            </a:r>
            <a:r>
              <a:rPr lang="cs-CZ" dirty="0" err="1"/>
              <a:t>semestra</a:t>
            </a:r>
            <a:endParaRPr lang="cs-CZ" dirty="0"/>
          </a:p>
          <a:p>
            <a:pPr lvl="1"/>
            <a:r>
              <a:rPr lang="cs-CZ" dirty="0"/>
              <a:t>V </a:t>
            </a:r>
            <a:r>
              <a:rPr lang="cs-CZ" dirty="0" err="1"/>
              <a:t>čom</a:t>
            </a:r>
            <a:r>
              <a:rPr lang="cs-CZ" dirty="0"/>
              <a:t> by </a:t>
            </a:r>
            <a:r>
              <a:rPr lang="cs-CZ" dirty="0" err="1"/>
              <a:t>sa</a:t>
            </a:r>
            <a:r>
              <a:rPr lang="cs-CZ" dirty="0"/>
              <a:t> </a:t>
            </a:r>
            <a:r>
              <a:rPr lang="cs-CZ" dirty="0" err="1"/>
              <a:t>zhodli</a:t>
            </a:r>
            <a:r>
              <a:rPr lang="cs-CZ" dirty="0"/>
              <a:t>, v </a:t>
            </a:r>
            <a:r>
              <a:rPr lang="cs-CZ" dirty="0" err="1"/>
              <a:t>čom</a:t>
            </a:r>
            <a:r>
              <a:rPr lang="cs-CZ" dirty="0"/>
              <a:t> </a:t>
            </a:r>
            <a:r>
              <a:rPr lang="cs-CZ" dirty="0" err="1"/>
              <a:t>nezhodli</a:t>
            </a:r>
            <a:r>
              <a:rPr lang="cs-CZ" dirty="0"/>
              <a:t> – v </a:t>
            </a:r>
            <a:r>
              <a:rPr lang="cs-CZ" dirty="0" err="1"/>
              <a:t>etike</a:t>
            </a:r>
            <a:endParaRPr lang="cs-CZ" dirty="0"/>
          </a:p>
          <a:p>
            <a:pPr lvl="1"/>
            <a:r>
              <a:rPr lang="cs-CZ" dirty="0" err="1"/>
              <a:t>Čo</a:t>
            </a:r>
            <a:r>
              <a:rPr lang="cs-CZ" dirty="0"/>
              <a:t> </a:t>
            </a:r>
            <a:r>
              <a:rPr lang="cs-CZ" dirty="0" err="1"/>
              <a:t>majú</a:t>
            </a:r>
            <a:r>
              <a:rPr lang="cs-CZ" dirty="0"/>
              <a:t> v </a:t>
            </a:r>
            <a:r>
              <a:rPr lang="cs-CZ" dirty="0" err="1"/>
              <a:t>etike</a:t>
            </a:r>
            <a:r>
              <a:rPr lang="cs-CZ" dirty="0"/>
              <a:t> společné/</a:t>
            </a:r>
            <a:r>
              <a:rPr lang="cs-CZ" dirty="0" err="1"/>
              <a:t>rozdielne</a:t>
            </a:r>
            <a:r>
              <a:rPr lang="cs-CZ" dirty="0"/>
              <a:t> (</a:t>
            </a:r>
            <a:r>
              <a:rPr lang="cs-CZ" dirty="0" err="1"/>
              <a:t>náhľad</a:t>
            </a:r>
            <a:r>
              <a:rPr lang="cs-CZ" dirty="0"/>
              <a:t> na dobro, cnosti, povinnost, </a:t>
            </a:r>
            <a:r>
              <a:rPr lang="cs-CZ" dirty="0" err="1"/>
              <a:t>askézu</a:t>
            </a:r>
            <a:r>
              <a:rPr lang="cs-CZ" dirty="0"/>
              <a:t>, </a:t>
            </a:r>
            <a:r>
              <a:rPr lang="cs-CZ" dirty="0" err="1"/>
              <a:t>šťastie</a:t>
            </a:r>
            <a:r>
              <a:rPr lang="cs-CZ" dirty="0"/>
              <a:t>, </a:t>
            </a:r>
            <a:r>
              <a:rPr lang="cs-CZ" dirty="0" err="1"/>
              <a:t>celok</a:t>
            </a:r>
            <a:r>
              <a:rPr lang="cs-CZ" dirty="0"/>
              <a:t>, individualizmus, atd.)</a:t>
            </a:r>
          </a:p>
          <a:p>
            <a:r>
              <a:rPr lang="cs-CZ" dirty="0" err="1"/>
              <a:t>Aplikácia</a:t>
            </a:r>
            <a:r>
              <a:rPr lang="cs-CZ" dirty="0"/>
              <a:t>: jako </a:t>
            </a:r>
            <a:r>
              <a:rPr lang="cs-CZ" dirty="0" err="1"/>
              <a:t>sa</a:t>
            </a:r>
            <a:r>
              <a:rPr lang="cs-CZ" dirty="0"/>
              <a:t> dá táto </a:t>
            </a:r>
            <a:r>
              <a:rPr lang="cs-CZ" dirty="0" err="1"/>
              <a:t>myšlienka</a:t>
            </a:r>
            <a:r>
              <a:rPr lang="cs-CZ" dirty="0"/>
              <a:t> </a:t>
            </a:r>
            <a:r>
              <a:rPr lang="cs-CZ" dirty="0" err="1"/>
              <a:t>uplatniť</a:t>
            </a:r>
            <a:r>
              <a:rPr lang="cs-CZ" dirty="0"/>
              <a:t> </a:t>
            </a:r>
            <a:r>
              <a:rPr lang="cs-CZ" dirty="0" err="1"/>
              <a:t>pri</a:t>
            </a:r>
            <a:r>
              <a:rPr lang="cs-CZ" dirty="0"/>
              <a:t> </a:t>
            </a:r>
            <a:r>
              <a:rPr lang="cs-CZ" dirty="0" err="1"/>
              <a:t>riešení</a:t>
            </a:r>
            <a:r>
              <a:rPr lang="cs-CZ" dirty="0"/>
              <a:t>  </a:t>
            </a:r>
            <a:r>
              <a:rPr lang="cs-CZ" dirty="0" err="1"/>
              <a:t>klimatickej</a:t>
            </a:r>
            <a:r>
              <a:rPr lang="cs-CZ" dirty="0"/>
              <a:t> </a:t>
            </a:r>
            <a:r>
              <a:rPr lang="cs-CZ" dirty="0" err="1"/>
              <a:t>krízy</a:t>
            </a:r>
            <a:r>
              <a:rPr lang="cs-CZ" dirty="0"/>
              <a:t>? (</a:t>
            </a:r>
            <a:r>
              <a:rPr lang="cs-CZ" dirty="0" err="1"/>
              <a:t>mitigácia</a:t>
            </a:r>
            <a:r>
              <a:rPr lang="cs-CZ" dirty="0"/>
              <a:t>, </a:t>
            </a:r>
            <a:r>
              <a:rPr lang="cs-CZ" dirty="0" err="1"/>
              <a:t>adaptácia</a:t>
            </a:r>
            <a:r>
              <a:rPr lang="cs-CZ" dirty="0"/>
              <a:t>)</a:t>
            </a:r>
          </a:p>
          <a:p>
            <a:r>
              <a:rPr lang="cs-CZ" dirty="0"/>
              <a:t>Syntéza </a:t>
            </a:r>
          </a:p>
          <a:p>
            <a:pPr lvl="1"/>
            <a:r>
              <a:rPr lang="cs-CZ" dirty="0"/>
              <a:t>formulovaný </a:t>
            </a:r>
            <a:r>
              <a:rPr lang="cs-CZ" dirty="0" err="1"/>
              <a:t>súhlas</a:t>
            </a:r>
            <a:r>
              <a:rPr lang="cs-CZ" dirty="0"/>
              <a:t> + d</a:t>
            </a:r>
            <a:r>
              <a:rPr lang="sk-SK" dirty="0"/>
              <a:t>ô</a:t>
            </a:r>
            <a:r>
              <a:rPr lang="cs-CZ" dirty="0" err="1"/>
              <a:t>vod+čo</a:t>
            </a:r>
            <a:r>
              <a:rPr lang="cs-CZ" dirty="0"/>
              <a:t> nám bráni v tom, aby </a:t>
            </a:r>
            <a:r>
              <a:rPr lang="cs-CZ" dirty="0" err="1"/>
              <a:t>sme</a:t>
            </a:r>
            <a:r>
              <a:rPr lang="cs-CZ" dirty="0"/>
              <a:t> </a:t>
            </a:r>
            <a:r>
              <a:rPr lang="cs-CZ" dirty="0" err="1"/>
              <a:t>pretavili</a:t>
            </a:r>
            <a:r>
              <a:rPr lang="cs-CZ" dirty="0"/>
              <a:t> do </a:t>
            </a:r>
            <a:r>
              <a:rPr lang="cs-CZ" dirty="0" err="1"/>
              <a:t>pozitívnych</a:t>
            </a:r>
            <a:r>
              <a:rPr lang="cs-CZ" dirty="0"/>
              <a:t> </a:t>
            </a:r>
            <a:r>
              <a:rPr lang="cs-CZ" dirty="0" err="1"/>
              <a:t>postojov</a:t>
            </a:r>
            <a:r>
              <a:rPr lang="cs-CZ" dirty="0"/>
              <a:t> – </a:t>
            </a:r>
            <a:r>
              <a:rPr lang="cs-CZ" dirty="0" err="1"/>
              <a:t>jednania</a:t>
            </a:r>
            <a:r>
              <a:rPr lang="cs-CZ" dirty="0"/>
              <a:t>?</a:t>
            </a:r>
          </a:p>
          <a:p>
            <a:pPr lvl="1"/>
            <a:r>
              <a:rPr lang="cs-CZ" dirty="0"/>
              <a:t>(</a:t>
            </a:r>
            <a:r>
              <a:rPr lang="cs-CZ" dirty="0" err="1"/>
              <a:t>alebo</a:t>
            </a:r>
            <a:r>
              <a:rPr lang="cs-CZ" dirty="0"/>
              <a:t>: formulovaný </a:t>
            </a:r>
            <a:r>
              <a:rPr lang="cs-CZ" dirty="0" err="1"/>
              <a:t>nesúhlas</a:t>
            </a:r>
            <a:r>
              <a:rPr lang="cs-CZ" dirty="0"/>
              <a:t> + </a:t>
            </a:r>
            <a:r>
              <a:rPr lang="cs-CZ" dirty="0" err="1"/>
              <a:t>dôvod</a:t>
            </a:r>
            <a:r>
              <a:rPr lang="cs-CZ" dirty="0"/>
              <a:t> + </a:t>
            </a:r>
            <a:r>
              <a:rPr lang="cs-CZ" dirty="0" err="1"/>
              <a:t>ako</a:t>
            </a:r>
            <a:r>
              <a:rPr lang="cs-CZ" dirty="0"/>
              <a:t> to teda </a:t>
            </a:r>
            <a:r>
              <a:rPr lang="cs-CZ" dirty="0" err="1"/>
              <a:t>urobiť</a:t>
            </a:r>
            <a:r>
              <a:rPr lang="cs-CZ" dirty="0"/>
              <a:t> </a:t>
            </a:r>
            <a:r>
              <a:rPr lang="cs-CZ" dirty="0" err="1"/>
              <a:t>lepšie</a:t>
            </a:r>
            <a:r>
              <a:rPr lang="cs-CZ" dirty="0"/>
              <a:t> </a:t>
            </a:r>
            <a:r>
              <a:rPr lang="cs-CZ" dirty="0" err="1"/>
              <a:t>inak</a:t>
            </a:r>
            <a:r>
              <a:rPr lang="cs-CZ" dirty="0"/>
              <a:t>?)</a:t>
            </a:r>
          </a:p>
          <a:p>
            <a:endParaRPr lang="cs-CZ" dirty="0"/>
          </a:p>
        </p:txBody>
      </p:sp>
    </p:spTree>
    <p:extLst>
      <p:ext uri="{BB962C8B-B14F-4D97-AF65-F5344CB8AC3E}">
        <p14:creationId xmlns:p14="http://schemas.microsoft.com/office/powerpoint/2010/main" val="1513325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Hegel Memes">
            <a:extLst>
              <a:ext uri="{FF2B5EF4-FFF2-40B4-BE49-F238E27FC236}">
                <a16:creationId xmlns:a16="http://schemas.microsoft.com/office/drawing/2014/main" id="{C58AE429-5412-475B-AE8A-BF674FBE8B2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1747"/>
          <a:stretch/>
        </p:blipFill>
        <p:spPr bwMode="auto">
          <a:xfrm>
            <a:off x="20" y="1"/>
            <a:ext cx="12191979"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5138" name="Group 5133">
            <a:extLst>
              <a:ext uri="{FF2B5EF4-FFF2-40B4-BE49-F238E27FC236}">
                <a16:creationId xmlns:a16="http://schemas.microsoft.com/office/drawing/2014/main" id="{D4D7444E-8572-6DFD-CB75-0984238C71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5135" name="Rectangle 5134">
              <a:extLst>
                <a:ext uri="{FF2B5EF4-FFF2-40B4-BE49-F238E27FC236}">
                  <a16:creationId xmlns:a16="http://schemas.microsoft.com/office/drawing/2014/main" id="{01C89D56-574B-DBE6-E414-A886D4CD9B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9" name="Rectangle 5135">
              <a:extLst>
                <a:ext uri="{FF2B5EF4-FFF2-40B4-BE49-F238E27FC236}">
                  <a16:creationId xmlns:a16="http://schemas.microsoft.com/office/drawing/2014/main" id="{26808B29-2E24-7E95-6543-9B0B821797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ovéPole 5">
            <a:extLst>
              <a:ext uri="{FF2B5EF4-FFF2-40B4-BE49-F238E27FC236}">
                <a16:creationId xmlns:a16="http://schemas.microsoft.com/office/drawing/2014/main" id="{E68637FC-30A5-2392-D40C-6CE22FD100A4}"/>
              </a:ext>
            </a:extLst>
          </p:cNvPr>
          <p:cNvSpPr txBox="1"/>
          <p:nvPr/>
        </p:nvSpPr>
        <p:spPr>
          <a:xfrm>
            <a:off x="0" y="6857999"/>
            <a:ext cx="8571665" cy="246221"/>
          </a:xfrm>
          <a:prstGeom prst="rect">
            <a:avLst/>
          </a:prstGeom>
          <a:noFill/>
        </p:spPr>
        <p:txBody>
          <a:bodyPr wrap="square">
            <a:spAutoFit/>
          </a:bodyPr>
          <a:lstStyle/>
          <a:p>
            <a:pPr>
              <a:spcAft>
                <a:spcPts val="600"/>
              </a:spcAft>
            </a:pPr>
            <a:r>
              <a:rPr lang="cs-CZ" sz="1000" dirty="0"/>
              <a:t>https://themindlessphilosopher.wordpress.com/2017/07/13/how-to-destroy-hegel/</a:t>
            </a:r>
          </a:p>
        </p:txBody>
      </p:sp>
    </p:spTree>
    <p:extLst>
      <p:ext uri="{BB962C8B-B14F-4D97-AF65-F5344CB8AC3E}">
        <p14:creationId xmlns:p14="http://schemas.microsoft.com/office/powerpoint/2010/main" val="3614828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719549277" descr="Obsah obrázku kresba, skica, ilustrace, klipart&#10;&#10;Popis byl vytvořen automaticky">
            <a:extLst>
              <a:ext uri="{FF2B5EF4-FFF2-40B4-BE49-F238E27FC236}">
                <a16:creationId xmlns:a16="http://schemas.microsoft.com/office/drawing/2014/main" id="{A249DB3E-9656-5E2D-7346-563C36FEC190}"/>
              </a:ext>
            </a:extLst>
          </p:cNvPr>
          <p:cNvPicPr>
            <a:picLocks noGrp="1" noChangeAspect="1"/>
          </p:cNvPicPr>
          <p:nvPr>
            <p:ph idx="1"/>
          </p:nvPr>
        </p:nvPicPr>
        <p:blipFill rotWithShape="1">
          <a:blip r:embed="rId2"/>
          <a:srcRect l="11078" t="11112" r="16501" b="8994"/>
          <a:stretch/>
        </p:blipFill>
        <p:spPr bwMode="auto">
          <a:xfrm>
            <a:off x="2056024" y="643467"/>
            <a:ext cx="8079951" cy="5571065"/>
          </a:xfrm>
          <a:prstGeom prst="rect">
            <a:avLst/>
          </a:prstGeom>
          <a:ln>
            <a:noFill/>
          </a:ln>
          <a:extLst>
            <a:ext uri="{53640926-AAD7-44D8-BBD7-CCE9431645EC}">
              <a14:shadowObscured xmlns:a14="http://schemas.microsoft.com/office/drawing/2010/main"/>
            </a:ext>
          </a:extLst>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6799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BBEDB8-F50A-5671-EF0D-A92DFF064FD0}"/>
              </a:ext>
            </a:extLst>
          </p:cNvPr>
          <p:cNvSpPr>
            <a:spLocks noGrp="1"/>
          </p:cNvSpPr>
          <p:nvPr>
            <p:ph type="title"/>
          </p:nvPr>
        </p:nvSpPr>
        <p:spPr/>
        <p:txBody>
          <a:bodyPr/>
          <a:lstStyle/>
          <a:p>
            <a:pPr algn="ctr"/>
            <a:r>
              <a:rPr lang="sk-SK" dirty="0" err="1"/>
              <a:t>Hegelova</a:t>
            </a:r>
            <a:r>
              <a:rPr lang="sk-SK" dirty="0"/>
              <a:t> etika</a:t>
            </a:r>
            <a:endParaRPr lang="cs-CZ" dirty="0"/>
          </a:p>
        </p:txBody>
      </p:sp>
      <p:sp>
        <p:nvSpPr>
          <p:cNvPr id="3" name="Zástupný obsah 2">
            <a:extLst>
              <a:ext uri="{FF2B5EF4-FFF2-40B4-BE49-F238E27FC236}">
                <a16:creationId xmlns:a16="http://schemas.microsoft.com/office/drawing/2014/main" id="{310B5C5E-78D9-EE3B-7561-A851F8154CE1}"/>
              </a:ext>
            </a:extLst>
          </p:cNvPr>
          <p:cNvSpPr>
            <a:spLocks noGrp="1"/>
          </p:cNvSpPr>
          <p:nvPr>
            <p:ph idx="1"/>
          </p:nvPr>
        </p:nvSpPr>
        <p:spPr/>
        <p:txBody>
          <a:bodyPr>
            <a:normAutofit fontScale="70000" lnSpcReduction="20000"/>
          </a:bodyPr>
          <a:lstStyle/>
          <a:p>
            <a:pPr marL="342900" indent="-342900">
              <a:buFont typeface="+mj-lt"/>
              <a:buAutoNum type="arabicParenR"/>
            </a:pPr>
            <a:r>
              <a:rPr lang="cs-CZ" sz="1800" kern="1200" dirty="0">
                <a:solidFill>
                  <a:srgbClr val="000000"/>
                </a:solidFill>
                <a:effectLst/>
                <a:latin typeface="Arial" panose="020B0604020202020204" pitchFamily="34" charset="0"/>
              </a:rPr>
              <a:t>"Mravnost s vývojem společnosti stoupá stále výš směrem k větší dokonalosti. Jejím cílem a účelem je dosažení humanity. "(Janotová, s. 387)</a:t>
            </a:r>
            <a:endParaRPr lang="cs-CZ" sz="1800" kern="1200" dirty="0">
              <a:effectLst/>
              <a:latin typeface="Times New Roman" panose="02020603050405020304" pitchFamily="18" charset="0"/>
            </a:endParaRPr>
          </a:p>
          <a:p>
            <a:pPr marL="450850" indent="-342900">
              <a:buFont typeface="+mj-lt"/>
              <a:buAutoNum type="arabicParenR"/>
            </a:pPr>
            <a:r>
              <a:rPr lang="cs-CZ" sz="1800" kern="1200" dirty="0">
                <a:solidFill>
                  <a:srgbClr val="000000"/>
                </a:solidFill>
                <a:effectLst/>
                <a:latin typeface="Arial" panose="020B0604020202020204" pitchFamily="34" charset="0"/>
              </a:rPr>
              <a:t>„Mravní zákony, normy, principy žijí tím, že jsou přijímány v sociálních útvarech, jako je rodina, společnost, stát...</a:t>
            </a:r>
            <a:r>
              <a:rPr lang="cs-CZ" sz="1800" dirty="0">
                <a:latin typeface="Times New Roman" panose="02020603050405020304" pitchFamily="18" charset="0"/>
              </a:rPr>
              <a:t> </a:t>
            </a:r>
            <a:r>
              <a:rPr lang="cs-CZ" sz="1800" kern="1200" dirty="0">
                <a:solidFill>
                  <a:srgbClr val="000000"/>
                </a:solidFill>
                <a:effectLst/>
                <a:latin typeface="Arial" panose="020B0604020202020204" pitchFamily="34" charset="0"/>
              </a:rPr>
              <a:t>Čím více se tato mravní zákony uplatňují a jsou uznávané, stávají se jakýmisi "motivačními horizonty" individuálního svědomí.</a:t>
            </a:r>
            <a:r>
              <a:rPr lang="cs-CZ" sz="1800" dirty="0">
                <a:latin typeface="Times New Roman" panose="02020603050405020304" pitchFamily="18" charset="0"/>
              </a:rPr>
              <a:t> </a:t>
            </a:r>
            <a:r>
              <a:rPr lang="cs-CZ" sz="1800" kern="1200" dirty="0">
                <a:solidFill>
                  <a:srgbClr val="000000"/>
                </a:solidFill>
                <a:effectLst/>
                <a:latin typeface="Arial" panose="020B0604020202020204" pitchFamily="34" charset="0"/>
              </a:rPr>
              <a:t>Je to dialektický vztah: na jedné straně se individuálně vědomí tvoří a určuje ze společenského stavu, ve kterém individua žijí a z druhé strany, svědomí lidí "dynamizuje" společenské vědomí včetně mravnosti.“ (Janotová, s. 385)</a:t>
            </a:r>
          </a:p>
          <a:p>
            <a:pPr marL="450850" indent="-342900">
              <a:buFont typeface="+mj-lt"/>
              <a:buAutoNum type="arabicParenR"/>
            </a:pPr>
            <a:r>
              <a:rPr lang="sk-SK" sz="1800" kern="1200" dirty="0">
                <a:solidFill>
                  <a:srgbClr val="000000"/>
                </a:solidFill>
                <a:effectLst/>
                <a:latin typeface="Arial" panose="020B0604020202020204" pitchFamily="34" charset="0"/>
              </a:rPr>
              <a:t>„V </a:t>
            </a:r>
            <a:r>
              <a:rPr lang="sk-SK" sz="1800" kern="1200" dirty="0" err="1">
                <a:solidFill>
                  <a:srgbClr val="000000"/>
                </a:solidFill>
                <a:effectLst/>
                <a:latin typeface="Arial" panose="020B0604020202020204" pitchFamily="34" charset="0"/>
              </a:rPr>
              <a:t>dějinách</a:t>
            </a:r>
            <a:r>
              <a:rPr lang="sk-SK" sz="1800" kern="1200" dirty="0">
                <a:solidFill>
                  <a:srgbClr val="000000"/>
                </a:solidFill>
                <a:effectLst/>
                <a:latin typeface="Arial" panose="020B0604020202020204" pitchFamily="34" charset="0"/>
              </a:rPr>
              <a:t> </a:t>
            </a:r>
            <a:r>
              <a:rPr lang="sk-SK" sz="1800" kern="1200" dirty="0" err="1">
                <a:solidFill>
                  <a:srgbClr val="000000"/>
                </a:solidFill>
                <a:effectLst/>
                <a:latin typeface="Arial" panose="020B0604020202020204" pitchFamily="34" charset="0"/>
              </a:rPr>
              <a:t>se</a:t>
            </a:r>
            <a:r>
              <a:rPr lang="sk-SK" sz="1800" kern="1200" dirty="0">
                <a:solidFill>
                  <a:srgbClr val="000000"/>
                </a:solidFill>
                <a:effectLst/>
                <a:latin typeface="Arial" panose="020B0604020202020204" pitchFamily="34" charset="0"/>
              </a:rPr>
              <a:t> nerealizuje jednotlivec, ale </a:t>
            </a:r>
            <a:r>
              <a:rPr lang="sk-SK" sz="1800" kern="1200" dirty="0" err="1">
                <a:solidFill>
                  <a:srgbClr val="000000"/>
                </a:solidFill>
                <a:effectLst/>
                <a:latin typeface="Arial" panose="020B0604020202020204" pitchFamily="34" charset="0"/>
              </a:rPr>
              <a:t>světový</a:t>
            </a:r>
            <a:r>
              <a:rPr lang="sk-SK" sz="1800" kern="1200" dirty="0">
                <a:solidFill>
                  <a:srgbClr val="000000"/>
                </a:solidFill>
                <a:effectLst/>
                <a:latin typeface="Arial" panose="020B0604020202020204" pitchFamily="34" charset="0"/>
              </a:rPr>
              <a:t> duch, </a:t>
            </a:r>
            <a:r>
              <a:rPr lang="sk-SK" sz="1800" kern="1200" dirty="0" err="1">
                <a:solidFill>
                  <a:srgbClr val="000000"/>
                </a:solidFill>
                <a:effectLst/>
                <a:latin typeface="Arial" panose="020B0604020202020204" pitchFamily="34" charset="0"/>
              </a:rPr>
              <a:t>který</a:t>
            </a:r>
            <a:r>
              <a:rPr lang="sk-SK" sz="1800" kern="1200" dirty="0">
                <a:solidFill>
                  <a:srgbClr val="000000"/>
                </a:solidFill>
                <a:effectLst/>
                <a:latin typeface="Arial" panose="020B0604020202020204" pitchFamily="34" charset="0"/>
              </a:rPr>
              <a:t> </a:t>
            </a:r>
            <a:r>
              <a:rPr lang="sk-SK" sz="1800" kern="1200" dirty="0" err="1">
                <a:solidFill>
                  <a:srgbClr val="000000"/>
                </a:solidFill>
                <a:effectLst/>
                <a:latin typeface="Arial" panose="020B0604020202020204" pitchFamily="34" charset="0"/>
              </a:rPr>
              <a:t>prostřednictvím</a:t>
            </a:r>
            <a:r>
              <a:rPr lang="sk-SK" sz="1800" kern="1200" dirty="0">
                <a:solidFill>
                  <a:srgbClr val="000000"/>
                </a:solidFill>
                <a:effectLst/>
                <a:latin typeface="Arial" panose="020B0604020202020204" pitchFamily="34" charset="0"/>
              </a:rPr>
              <a:t> jedince </a:t>
            </a:r>
            <a:r>
              <a:rPr lang="sk-SK" sz="1800" kern="1200" dirty="0" err="1">
                <a:solidFill>
                  <a:srgbClr val="000000"/>
                </a:solidFill>
                <a:effectLst/>
                <a:latin typeface="Arial" panose="020B0604020202020204" pitchFamily="34" charset="0"/>
              </a:rPr>
              <a:t>mění</a:t>
            </a:r>
            <a:r>
              <a:rPr lang="sk-SK" sz="1800" kern="1200" dirty="0">
                <a:solidFill>
                  <a:srgbClr val="000000"/>
                </a:solidFill>
                <a:effectLst/>
                <a:latin typeface="Arial" panose="020B0604020202020204" pitchFamily="34" charset="0"/>
              </a:rPr>
              <a:t> </a:t>
            </a:r>
            <a:r>
              <a:rPr lang="sk-SK" sz="1800" kern="1200" dirty="0" err="1">
                <a:solidFill>
                  <a:srgbClr val="000000"/>
                </a:solidFill>
                <a:effectLst/>
                <a:latin typeface="Arial" panose="020B0604020202020204" pitchFamily="34" charset="0"/>
              </a:rPr>
              <a:t>dějiny</a:t>
            </a:r>
            <a:r>
              <a:rPr lang="sk-SK" sz="1800" kern="1200" dirty="0">
                <a:solidFill>
                  <a:srgbClr val="000000"/>
                </a:solidFill>
                <a:effectLst/>
                <a:latin typeface="Arial" panose="020B0604020202020204" pitchFamily="34" charset="0"/>
              </a:rPr>
              <a:t> a </a:t>
            </a:r>
            <a:r>
              <a:rPr lang="sk-SK" sz="1800" kern="1200" dirty="0" err="1">
                <a:solidFill>
                  <a:srgbClr val="000000"/>
                </a:solidFill>
                <a:effectLst/>
                <a:latin typeface="Arial" panose="020B0604020202020204" pitchFamily="34" charset="0"/>
              </a:rPr>
              <a:t>svět</a:t>
            </a:r>
            <a:r>
              <a:rPr lang="sk-SK" sz="1800" kern="1200" dirty="0">
                <a:solidFill>
                  <a:srgbClr val="000000"/>
                </a:solidFill>
                <a:effectLst/>
                <a:latin typeface="Arial" panose="020B0604020202020204" pitchFamily="34" charset="0"/>
              </a:rPr>
              <a:t>. "</a:t>
            </a:r>
            <a:r>
              <a:rPr lang="sk-SK" sz="1800" kern="1200" dirty="0" err="1">
                <a:solidFill>
                  <a:srgbClr val="000000"/>
                </a:solidFill>
                <a:effectLst/>
                <a:latin typeface="Arial" panose="020B0604020202020204" pitchFamily="34" charset="0"/>
              </a:rPr>
              <a:t>Lest</a:t>
            </a:r>
            <a:r>
              <a:rPr lang="sk-SK" sz="1800" kern="1200" dirty="0">
                <a:solidFill>
                  <a:srgbClr val="000000"/>
                </a:solidFill>
                <a:effectLst/>
                <a:latin typeface="Arial" panose="020B0604020202020204" pitchFamily="34" charset="0"/>
              </a:rPr>
              <a:t> rozumu" vládne nad "</a:t>
            </a:r>
            <a:r>
              <a:rPr lang="sk-SK" sz="1800" kern="1200" dirty="0" err="1">
                <a:solidFill>
                  <a:srgbClr val="000000"/>
                </a:solidFill>
                <a:effectLst/>
                <a:latin typeface="Arial" panose="020B0604020202020204" pitchFamily="34" charset="0"/>
              </a:rPr>
              <a:t>hrdiny</a:t>
            </a:r>
            <a:r>
              <a:rPr lang="sk-SK" sz="1800" kern="1200" dirty="0">
                <a:solidFill>
                  <a:srgbClr val="000000"/>
                </a:solidFill>
                <a:effectLst/>
                <a:latin typeface="Arial" panose="020B0604020202020204" pitchFamily="34" charset="0"/>
              </a:rPr>
              <a:t>" a oni </a:t>
            </a:r>
            <a:r>
              <a:rPr lang="sk-SK" sz="1800" kern="1200" dirty="0" err="1">
                <a:solidFill>
                  <a:srgbClr val="000000"/>
                </a:solidFill>
                <a:effectLst/>
                <a:latin typeface="Arial" panose="020B0604020202020204" pitchFamily="34" charset="0"/>
              </a:rPr>
              <a:t>vlastně</a:t>
            </a:r>
            <a:r>
              <a:rPr lang="sk-SK" sz="1800" kern="1200" dirty="0">
                <a:solidFill>
                  <a:srgbClr val="000000"/>
                </a:solidFill>
                <a:effectLst/>
                <a:latin typeface="Arial" panose="020B0604020202020204" pitchFamily="34" charset="0"/>
              </a:rPr>
              <a:t> </a:t>
            </a:r>
            <a:r>
              <a:rPr lang="sk-SK" sz="1800" kern="1200" dirty="0" err="1">
                <a:solidFill>
                  <a:srgbClr val="000000"/>
                </a:solidFill>
                <a:effectLst/>
                <a:latin typeface="Arial" panose="020B0604020202020204" pitchFamily="34" charset="0"/>
              </a:rPr>
              <a:t>konají</a:t>
            </a:r>
            <a:r>
              <a:rPr lang="sk-SK" sz="1800" kern="1200" dirty="0">
                <a:solidFill>
                  <a:srgbClr val="000000"/>
                </a:solidFill>
                <a:effectLst/>
                <a:latin typeface="Arial" panose="020B0604020202020204" pitchFamily="34" charset="0"/>
              </a:rPr>
              <a:t> </a:t>
            </a:r>
            <a:r>
              <a:rPr lang="sk-SK" sz="1800" kern="1200" dirty="0" err="1">
                <a:solidFill>
                  <a:srgbClr val="000000"/>
                </a:solidFill>
                <a:effectLst/>
                <a:latin typeface="Arial" panose="020B0604020202020204" pitchFamily="34" charset="0"/>
              </a:rPr>
              <a:t>pouze</a:t>
            </a:r>
            <a:r>
              <a:rPr lang="sk-SK" sz="1800" kern="1200" dirty="0">
                <a:solidFill>
                  <a:srgbClr val="000000"/>
                </a:solidFill>
                <a:effectLst/>
                <a:latin typeface="Arial" panose="020B0604020202020204" pitchFamily="34" charset="0"/>
              </a:rPr>
              <a:t> to, </a:t>
            </a:r>
            <a:r>
              <a:rPr lang="sk-SK" sz="1800" kern="1200" dirty="0" err="1">
                <a:solidFill>
                  <a:srgbClr val="000000"/>
                </a:solidFill>
                <a:effectLst/>
                <a:latin typeface="Arial" panose="020B0604020202020204" pitchFamily="34" charset="0"/>
              </a:rPr>
              <a:t>co</a:t>
            </a:r>
            <a:r>
              <a:rPr lang="sk-SK" sz="1800" kern="1200" dirty="0">
                <a:solidFill>
                  <a:srgbClr val="000000"/>
                </a:solidFill>
                <a:effectLst/>
                <a:latin typeface="Arial" panose="020B0604020202020204" pitchFamily="34" charset="0"/>
              </a:rPr>
              <a:t> je historicky </a:t>
            </a:r>
            <a:r>
              <a:rPr lang="sk-SK" sz="1800" kern="1200" dirty="0" err="1">
                <a:solidFill>
                  <a:srgbClr val="000000"/>
                </a:solidFill>
                <a:effectLst/>
                <a:latin typeface="Arial" panose="020B0604020202020204" pitchFamily="34" charset="0"/>
              </a:rPr>
              <a:t>nevyhnutelné</a:t>
            </a:r>
            <a:r>
              <a:rPr lang="sk-SK" sz="1800" kern="1200" dirty="0">
                <a:solidFill>
                  <a:srgbClr val="000000"/>
                </a:solidFill>
                <a:effectLst/>
                <a:latin typeface="Arial" panose="020B0604020202020204" pitchFamily="34" charset="0"/>
              </a:rPr>
              <a:t>. Takto </a:t>
            </a:r>
            <a:r>
              <a:rPr lang="sk-SK" sz="1800" kern="1200" dirty="0" err="1">
                <a:solidFill>
                  <a:srgbClr val="000000"/>
                </a:solidFill>
                <a:effectLst/>
                <a:latin typeface="Arial" panose="020B0604020202020204" pitchFamily="34" charset="0"/>
              </a:rPr>
              <a:t>se</a:t>
            </a:r>
            <a:r>
              <a:rPr lang="sk-SK" sz="1800" kern="1200" dirty="0">
                <a:solidFill>
                  <a:srgbClr val="000000"/>
                </a:solidFill>
                <a:effectLst/>
                <a:latin typeface="Arial" panose="020B0604020202020204" pitchFamily="34" charset="0"/>
              </a:rPr>
              <a:t> mravní </a:t>
            </a:r>
            <a:r>
              <a:rPr lang="sk-SK" sz="1800" kern="1200" dirty="0" err="1">
                <a:solidFill>
                  <a:srgbClr val="000000"/>
                </a:solidFill>
                <a:effectLst/>
                <a:latin typeface="Arial" panose="020B0604020202020204" pitchFamily="34" charset="0"/>
              </a:rPr>
              <a:t>stává</a:t>
            </a:r>
            <a:r>
              <a:rPr lang="sk-SK" sz="1800" kern="1200" dirty="0">
                <a:solidFill>
                  <a:srgbClr val="000000"/>
                </a:solidFill>
                <a:effectLst/>
                <a:latin typeface="Arial" panose="020B0604020202020204" pitchFamily="34" charset="0"/>
              </a:rPr>
              <a:t> </a:t>
            </a:r>
            <a:r>
              <a:rPr lang="sk-SK" sz="1800" kern="1200" dirty="0" err="1">
                <a:solidFill>
                  <a:srgbClr val="000000"/>
                </a:solidFill>
                <a:effectLst/>
                <a:latin typeface="Arial" panose="020B0604020202020204" pitchFamily="34" charset="0"/>
              </a:rPr>
              <a:t>součástí</a:t>
            </a:r>
            <a:r>
              <a:rPr lang="sk-SK" sz="1800" kern="1200" dirty="0">
                <a:solidFill>
                  <a:srgbClr val="000000"/>
                </a:solidFill>
                <a:effectLst/>
                <a:latin typeface="Arial" panose="020B0604020202020204" pitchFamily="34" charset="0"/>
              </a:rPr>
              <a:t> </a:t>
            </a:r>
            <a:r>
              <a:rPr lang="sk-SK" sz="1800" kern="1200" dirty="0" err="1">
                <a:solidFill>
                  <a:srgbClr val="000000"/>
                </a:solidFill>
                <a:effectLst/>
                <a:latin typeface="Arial" panose="020B0604020202020204" pitchFamily="34" charset="0"/>
              </a:rPr>
              <a:t>lidských</a:t>
            </a:r>
            <a:r>
              <a:rPr lang="sk-SK" sz="1800" kern="1200" dirty="0">
                <a:solidFill>
                  <a:srgbClr val="000000"/>
                </a:solidFill>
                <a:effectLst/>
                <a:latin typeface="Arial" panose="020B0604020202020204" pitchFamily="34" charset="0"/>
              </a:rPr>
              <a:t> </a:t>
            </a:r>
            <a:r>
              <a:rPr lang="sk-SK" sz="1800" kern="1200" dirty="0" err="1">
                <a:solidFill>
                  <a:srgbClr val="000000"/>
                </a:solidFill>
                <a:effectLst/>
                <a:latin typeface="Arial" panose="020B0604020202020204" pitchFamily="34" charset="0"/>
              </a:rPr>
              <a:t>dějin</a:t>
            </a:r>
            <a:r>
              <a:rPr lang="sk-SK" sz="1800" kern="1200" dirty="0">
                <a:solidFill>
                  <a:srgbClr val="000000"/>
                </a:solidFill>
                <a:effectLst/>
                <a:latin typeface="Arial" panose="020B0604020202020204" pitchFamily="34" charset="0"/>
              </a:rPr>
              <a:t>.“(J., s. 385)</a:t>
            </a:r>
            <a:endParaRPr lang="cs-CZ" sz="1800" kern="1200" dirty="0">
              <a:effectLst/>
              <a:latin typeface="Times New Roman" panose="02020603050405020304" pitchFamily="18" charset="0"/>
            </a:endParaRPr>
          </a:p>
          <a:p>
            <a:pPr marL="450850" indent="-342900">
              <a:buFont typeface="+mj-lt"/>
              <a:buAutoNum type="arabicParenR"/>
            </a:pPr>
            <a:r>
              <a:rPr lang="sk-SK" sz="1800" kern="1200" dirty="0">
                <a:solidFill>
                  <a:srgbClr val="000000"/>
                </a:solidFill>
                <a:effectLst/>
                <a:latin typeface="Arial" panose="020B0604020202020204" pitchFamily="34" charset="0"/>
              </a:rPr>
              <a:t>„V </a:t>
            </a:r>
            <a:r>
              <a:rPr lang="sk-SK" sz="1800" kern="1200" dirty="0" err="1">
                <a:solidFill>
                  <a:srgbClr val="000000"/>
                </a:solidFill>
                <a:effectLst/>
                <a:latin typeface="Arial" panose="020B0604020202020204" pitchFamily="34" charset="0"/>
              </a:rPr>
              <a:t>dějinách</a:t>
            </a:r>
            <a:r>
              <a:rPr lang="sk-SK" sz="1800" kern="1200" dirty="0">
                <a:solidFill>
                  <a:srgbClr val="000000"/>
                </a:solidFill>
                <a:effectLst/>
                <a:latin typeface="Arial" panose="020B0604020202020204" pitchFamily="34" charset="0"/>
              </a:rPr>
              <a:t> </a:t>
            </a:r>
            <a:r>
              <a:rPr lang="sk-SK" sz="1800" kern="1200" dirty="0" err="1">
                <a:solidFill>
                  <a:srgbClr val="000000"/>
                </a:solidFill>
                <a:effectLst/>
                <a:latin typeface="Arial" panose="020B0604020202020204" pitchFamily="34" charset="0"/>
              </a:rPr>
              <a:t>se</a:t>
            </a:r>
            <a:r>
              <a:rPr lang="sk-SK" sz="1800" kern="1200" dirty="0">
                <a:solidFill>
                  <a:srgbClr val="000000"/>
                </a:solidFill>
                <a:effectLst/>
                <a:latin typeface="Arial" panose="020B0604020202020204" pitchFamily="34" charset="0"/>
              </a:rPr>
              <a:t> nerealizuje jednotlivec, ale </a:t>
            </a:r>
            <a:r>
              <a:rPr lang="sk-SK" sz="1800" kern="1200" dirty="0" err="1">
                <a:solidFill>
                  <a:srgbClr val="000000"/>
                </a:solidFill>
                <a:effectLst/>
                <a:latin typeface="Arial" panose="020B0604020202020204" pitchFamily="34" charset="0"/>
              </a:rPr>
              <a:t>světový</a:t>
            </a:r>
            <a:r>
              <a:rPr lang="sk-SK" sz="1800" kern="1200" dirty="0">
                <a:solidFill>
                  <a:srgbClr val="000000"/>
                </a:solidFill>
                <a:effectLst/>
                <a:latin typeface="Arial" panose="020B0604020202020204" pitchFamily="34" charset="0"/>
              </a:rPr>
              <a:t> duch, </a:t>
            </a:r>
            <a:r>
              <a:rPr lang="sk-SK" sz="1800" kern="1200" dirty="0" err="1">
                <a:solidFill>
                  <a:srgbClr val="000000"/>
                </a:solidFill>
                <a:effectLst/>
                <a:latin typeface="Arial" panose="020B0604020202020204" pitchFamily="34" charset="0"/>
              </a:rPr>
              <a:t>který</a:t>
            </a:r>
            <a:r>
              <a:rPr lang="sk-SK" sz="1800" kern="1200" dirty="0">
                <a:solidFill>
                  <a:srgbClr val="000000"/>
                </a:solidFill>
                <a:effectLst/>
                <a:latin typeface="Arial" panose="020B0604020202020204" pitchFamily="34" charset="0"/>
              </a:rPr>
              <a:t> </a:t>
            </a:r>
            <a:r>
              <a:rPr lang="sk-SK" sz="1800" kern="1200" dirty="0" err="1">
                <a:solidFill>
                  <a:srgbClr val="000000"/>
                </a:solidFill>
                <a:effectLst/>
                <a:latin typeface="Arial" panose="020B0604020202020204" pitchFamily="34" charset="0"/>
              </a:rPr>
              <a:t>prostřednictvím</a:t>
            </a:r>
            <a:r>
              <a:rPr lang="sk-SK" sz="1800" kern="1200" dirty="0">
                <a:solidFill>
                  <a:srgbClr val="000000"/>
                </a:solidFill>
                <a:effectLst/>
                <a:latin typeface="Arial" panose="020B0604020202020204" pitchFamily="34" charset="0"/>
              </a:rPr>
              <a:t> jedince </a:t>
            </a:r>
            <a:r>
              <a:rPr lang="sk-SK" sz="1800" kern="1200" dirty="0" err="1">
                <a:solidFill>
                  <a:srgbClr val="000000"/>
                </a:solidFill>
                <a:effectLst/>
                <a:latin typeface="Arial" panose="020B0604020202020204" pitchFamily="34" charset="0"/>
              </a:rPr>
              <a:t>mění</a:t>
            </a:r>
            <a:r>
              <a:rPr lang="sk-SK" sz="1800" kern="1200" dirty="0">
                <a:solidFill>
                  <a:srgbClr val="000000"/>
                </a:solidFill>
                <a:effectLst/>
                <a:latin typeface="Arial" panose="020B0604020202020204" pitchFamily="34" charset="0"/>
              </a:rPr>
              <a:t> </a:t>
            </a:r>
            <a:r>
              <a:rPr lang="sk-SK" sz="1800" kern="1200" dirty="0" err="1">
                <a:solidFill>
                  <a:srgbClr val="000000"/>
                </a:solidFill>
                <a:effectLst/>
                <a:latin typeface="Arial" panose="020B0604020202020204" pitchFamily="34" charset="0"/>
              </a:rPr>
              <a:t>dějiny</a:t>
            </a:r>
            <a:r>
              <a:rPr lang="sk-SK" sz="1800" kern="1200" dirty="0">
                <a:solidFill>
                  <a:srgbClr val="000000"/>
                </a:solidFill>
                <a:effectLst/>
                <a:latin typeface="Arial" panose="020B0604020202020204" pitchFamily="34" charset="0"/>
              </a:rPr>
              <a:t> a </a:t>
            </a:r>
            <a:r>
              <a:rPr lang="sk-SK" sz="1800" kern="1200" dirty="0" err="1">
                <a:solidFill>
                  <a:srgbClr val="000000"/>
                </a:solidFill>
                <a:effectLst/>
                <a:latin typeface="Arial" panose="020B0604020202020204" pitchFamily="34" charset="0"/>
              </a:rPr>
              <a:t>svět</a:t>
            </a:r>
            <a:r>
              <a:rPr lang="sk-SK" sz="1800" kern="1200" dirty="0">
                <a:solidFill>
                  <a:srgbClr val="000000"/>
                </a:solidFill>
                <a:effectLst/>
                <a:latin typeface="Arial" panose="020B0604020202020204" pitchFamily="34" charset="0"/>
              </a:rPr>
              <a:t>. "</a:t>
            </a:r>
            <a:r>
              <a:rPr lang="sk-SK" sz="1800" kern="1200" dirty="0" err="1">
                <a:solidFill>
                  <a:srgbClr val="000000"/>
                </a:solidFill>
                <a:effectLst/>
                <a:latin typeface="Arial" panose="020B0604020202020204" pitchFamily="34" charset="0"/>
              </a:rPr>
              <a:t>Lest</a:t>
            </a:r>
            <a:r>
              <a:rPr lang="sk-SK" sz="1800" kern="1200" dirty="0">
                <a:solidFill>
                  <a:srgbClr val="000000"/>
                </a:solidFill>
                <a:effectLst/>
                <a:latin typeface="Arial" panose="020B0604020202020204" pitchFamily="34" charset="0"/>
              </a:rPr>
              <a:t> rozumu" vládne nad "</a:t>
            </a:r>
            <a:r>
              <a:rPr lang="sk-SK" sz="1800" kern="1200" dirty="0" err="1">
                <a:solidFill>
                  <a:srgbClr val="000000"/>
                </a:solidFill>
                <a:effectLst/>
                <a:latin typeface="Arial" panose="020B0604020202020204" pitchFamily="34" charset="0"/>
              </a:rPr>
              <a:t>hrdiny</a:t>
            </a:r>
            <a:r>
              <a:rPr lang="sk-SK" sz="1800" kern="1200" dirty="0">
                <a:solidFill>
                  <a:srgbClr val="000000"/>
                </a:solidFill>
                <a:effectLst/>
                <a:latin typeface="Arial" panose="020B0604020202020204" pitchFamily="34" charset="0"/>
              </a:rPr>
              <a:t>" a oni </a:t>
            </a:r>
            <a:r>
              <a:rPr lang="sk-SK" sz="1800" kern="1200" dirty="0" err="1">
                <a:solidFill>
                  <a:srgbClr val="000000"/>
                </a:solidFill>
                <a:effectLst/>
                <a:latin typeface="Arial" panose="020B0604020202020204" pitchFamily="34" charset="0"/>
              </a:rPr>
              <a:t>vlastně</a:t>
            </a:r>
            <a:r>
              <a:rPr lang="sk-SK" sz="1800" kern="1200" dirty="0">
                <a:solidFill>
                  <a:srgbClr val="000000"/>
                </a:solidFill>
                <a:effectLst/>
                <a:latin typeface="Arial" panose="020B0604020202020204" pitchFamily="34" charset="0"/>
              </a:rPr>
              <a:t> </a:t>
            </a:r>
            <a:r>
              <a:rPr lang="sk-SK" sz="1800" kern="1200" dirty="0" err="1">
                <a:solidFill>
                  <a:srgbClr val="000000"/>
                </a:solidFill>
                <a:effectLst/>
                <a:latin typeface="Arial" panose="020B0604020202020204" pitchFamily="34" charset="0"/>
              </a:rPr>
              <a:t>konají</a:t>
            </a:r>
            <a:r>
              <a:rPr lang="sk-SK" sz="1800" kern="1200" dirty="0">
                <a:solidFill>
                  <a:srgbClr val="000000"/>
                </a:solidFill>
                <a:effectLst/>
                <a:latin typeface="Arial" panose="020B0604020202020204" pitchFamily="34" charset="0"/>
              </a:rPr>
              <a:t> </a:t>
            </a:r>
            <a:r>
              <a:rPr lang="sk-SK" sz="1800" kern="1200" dirty="0" err="1">
                <a:solidFill>
                  <a:srgbClr val="000000"/>
                </a:solidFill>
                <a:effectLst/>
                <a:latin typeface="Arial" panose="020B0604020202020204" pitchFamily="34" charset="0"/>
              </a:rPr>
              <a:t>pouze</a:t>
            </a:r>
            <a:r>
              <a:rPr lang="sk-SK" sz="1800" kern="1200" dirty="0">
                <a:solidFill>
                  <a:srgbClr val="000000"/>
                </a:solidFill>
                <a:effectLst/>
                <a:latin typeface="Arial" panose="020B0604020202020204" pitchFamily="34" charset="0"/>
              </a:rPr>
              <a:t> to, </a:t>
            </a:r>
            <a:r>
              <a:rPr lang="sk-SK" sz="1800" kern="1200" dirty="0" err="1">
                <a:solidFill>
                  <a:srgbClr val="000000"/>
                </a:solidFill>
                <a:effectLst/>
                <a:latin typeface="Arial" panose="020B0604020202020204" pitchFamily="34" charset="0"/>
              </a:rPr>
              <a:t>co</a:t>
            </a:r>
            <a:r>
              <a:rPr lang="sk-SK" sz="1800" kern="1200" dirty="0">
                <a:solidFill>
                  <a:srgbClr val="000000"/>
                </a:solidFill>
                <a:effectLst/>
                <a:latin typeface="Arial" panose="020B0604020202020204" pitchFamily="34" charset="0"/>
              </a:rPr>
              <a:t> je historicky </a:t>
            </a:r>
            <a:r>
              <a:rPr lang="sk-SK" sz="1800" kern="1200" dirty="0" err="1">
                <a:solidFill>
                  <a:srgbClr val="000000"/>
                </a:solidFill>
                <a:effectLst/>
                <a:latin typeface="Arial" panose="020B0604020202020204" pitchFamily="34" charset="0"/>
              </a:rPr>
              <a:t>nevyhnutelné</a:t>
            </a:r>
            <a:r>
              <a:rPr lang="sk-SK" sz="1800" kern="1200" dirty="0">
                <a:solidFill>
                  <a:srgbClr val="000000"/>
                </a:solidFill>
                <a:effectLst/>
                <a:latin typeface="Arial" panose="020B0604020202020204" pitchFamily="34" charset="0"/>
              </a:rPr>
              <a:t>. Takto </a:t>
            </a:r>
            <a:r>
              <a:rPr lang="sk-SK" sz="1800" kern="1200" dirty="0" err="1">
                <a:solidFill>
                  <a:srgbClr val="000000"/>
                </a:solidFill>
                <a:effectLst/>
                <a:latin typeface="Arial" panose="020B0604020202020204" pitchFamily="34" charset="0"/>
              </a:rPr>
              <a:t>se</a:t>
            </a:r>
            <a:r>
              <a:rPr lang="sk-SK" sz="1800" kern="1200" dirty="0">
                <a:solidFill>
                  <a:srgbClr val="000000"/>
                </a:solidFill>
                <a:effectLst/>
                <a:latin typeface="Arial" panose="020B0604020202020204" pitchFamily="34" charset="0"/>
              </a:rPr>
              <a:t> mravní </a:t>
            </a:r>
            <a:r>
              <a:rPr lang="sk-SK" sz="1800" kern="1200" dirty="0" err="1">
                <a:solidFill>
                  <a:srgbClr val="000000"/>
                </a:solidFill>
                <a:effectLst/>
                <a:latin typeface="Arial" panose="020B0604020202020204" pitchFamily="34" charset="0"/>
              </a:rPr>
              <a:t>stává</a:t>
            </a:r>
            <a:r>
              <a:rPr lang="sk-SK" sz="1800" kern="1200" dirty="0">
                <a:solidFill>
                  <a:srgbClr val="000000"/>
                </a:solidFill>
                <a:effectLst/>
                <a:latin typeface="Arial" panose="020B0604020202020204" pitchFamily="34" charset="0"/>
              </a:rPr>
              <a:t> </a:t>
            </a:r>
            <a:r>
              <a:rPr lang="sk-SK" sz="1800" kern="1200" dirty="0" err="1">
                <a:solidFill>
                  <a:srgbClr val="000000"/>
                </a:solidFill>
                <a:effectLst/>
                <a:latin typeface="Arial" panose="020B0604020202020204" pitchFamily="34" charset="0"/>
              </a:rPr>
              <a:t>součástí</a:t>
            </a:r>
            <a:r>
              <a:rPr lang="sk-SK" sz="1800" kern="1200" dirty="0">
                <a:solidFill>
                  <a:srgbClr val="000000"/>
                </a:solidFill>
                <a:effectLst/>
                <a:latin typeface="Arial" panose="020B0604020202020204" pitchFamily="34" charset="0"/>
              </a:rPr>
              <a:t> </a:t>
            </a:r>
            <a:r>
              <a:rPr lang="sk-SK" sz="1800" kern="1200" dirty="0" err="1">
                <a:solidFill>
                  <a:srgbClr val="000000"/>
                </a:solidFill>
                <a:effectLst/>
                <a:latin typeface="Arial" panose="020B0604020202020204" pitchFamily="34" charset="0"/>
              </a:rPr>
              <a:t>lidských</a:t>
            </a:r>
            <a:r>
              <a:rPr lang="sk-SK" sz="1800" kern="1200" dirty="0">
                <a:solidFill>
                  <a:srgbClr val="000000"/>
                </a:solidFill>
                <a:effectLst/>
                <a:latin typeface="Arial" panose="020B0604020202020204" pitchFamily="34" charset="0"/>
              </a:rPr>
              <a:t> </a:t>
            </a:r>
            <a:r>
              <a:rPr lang="sk-SK" sz="1800" kern="1200" dirty="0" err="1">
                <a:solidFill>
                  <a:srgbClr val="000000"/>
                </a:solidFill>
                <a:effectLst/>
                <a:latin typeface="Arial" panose="020B0604020202020204" pitchFamily="34" charset="0"/>
              </a:rPr>
              <a:t>dějin</a:t>
            </a:r>
            <a:r>
              <a:rPr lang="sk-SK" sz="1800" kern="1200" dirty="0">
                <a:solidFill>
                  <a:srgbClr val="000000"/>
                </a:solidFill>
                <a:effectLst/>
                <a:latin typeface="Arial" panose="020B0604020202020204" pitchFamily="34" charset="0"/>
              </a:rPr>
              <a:t>.“(J., s. 385)</a:t>
            </a:r>
            <a:endParaRPr lang="cs-CZ" sz="1800" kern="1200" dirty="0">
              <a:effectLst/>
              <a:latin typeface="Times New Roman" panose="02020603050405020304" pitchFamily="18" charset="0"/>
            </a:endParaRPr>
          </a:p>
          <a:p>
            <a:pPr marL="450850" indent="-342900">
              <a:buFont typeface="+mj-lt"/>
              <a:buAutoNum type="arabicParenR"/>
            </a:pPr>
            <a:r>
              <a:rPr lang="sk-SK" sz="1800" kern="1200" dirty="0">
                <a:solidFill>
                  <a:srgbClr val="000000"/>
                </a:solidFill>
                <a:effectLst/>
                <a:latin typeface="Arial" panose="020B0604020202020204" pitchFamily="34" charset="0"/>
              </a:rPr>
              <a:t>„</a:t>
            </a:r>
            <a:r>
              <a:rPr lang="sk-SK" sz="1800" kern="1200" dirty="0" err="1">
                <a:solidFill>
                  <a:srgbClr val="000000"/>
                </a:solidFill>
                <a:effectLst/>
                <a:latin typeface="Arial" panose="020B0604020202020204" pitchFamily="34" charset="0"/>
              </a:rPr>
              <a:t>Rozdíl</a:t>
            </a:r>
            <a:r>
              <a:rPr lang="sk-SK" sz="1800" kern="1200" dirty="0">
                <a:solidFill>
                  <a:srgbClr val="000000"/>
                </a:solidFill>
                <a:effectLst/>
                <a:latin typeface="Arial" panose="020B0604020202020204" pitchFamily="34" charset="0"/>
              </a:rPr>
              <a:t> </a:t>
            </a:r>
            <a:r>
              <a:rPr lang="sk-SK" sz="1800" kern="1200" dirty="0" err="1">
                <a:solidFill>
                  <a:srgbClr val="000000"/>
                </a:solidFill>
                <a:effectLst/>
                <a:latin typeface="Arial" panose="020B0604020202020204" pitchFamily="34" charset="0"/>
              </a:rPr>
              <a:t>mezi</a:t>
            </a:r>
            <a:r>
              <a:rPr lang="sk-SK" sz="1800" kern="1200" dirty="0">
                <a:solidFill>
                  <a:srgbClr val="000000"/>
                </a:solidFill>
                <a:effectLst/>
                <a:latin typeface="Arial" panose="020B0604020202020204" pitchFamily="34" charset="0"/>
              </a:rPr>
              <a:t> </a:t>
            </a:r>
            <a:r>
              <a:rPr lang="sk-SK" sz="1800" kern="1200" dirty="0" err="1">
                <a:solidFill>
                  <a:srgbClr val="000000"/>
                </a:solidFill>
                <a:effectLst/>
                <a:latin typeface="Arial" panose="020B0604020202020204" pitchFamily="34" charset="0"/>
              </a:rPr>
              <a:t>mužem</a:t>
            </a:r>
            <a:r>
              <a:rPr lang="sk-SK" sz="1800" kern="1200" dirty="0">
                <a:solidFill>
                  <a:srgbClr val="000000"/>
                </a:solidFill>
                <a:effectLst/>
                <a:latin typeface="Arial" panose="020B0604020202020204" pitchFamily="34" charset="0"/>
              </a:rPr>
              <a:t> a ženou je </a:t>
            </a:r>
            <a:r>
              <a:rPr lang="sk-SK" sz="1800" kern="1200" dirty="0" err="1">
                <a:solidFill>
                  <a:srgbClr val="000000"/>
                </a:solidFill>
                <a:effectLst/>
                <a:latin typeface="Arial" panose="020B0604020202020204" pitchFamily="34" charset="0"/>
              </a:rPr>
              <a:t>takový</a:t>
            </a:r>
            <a:r>
              <a:rPr lang="sk-SK" sz="1800" kern="1200" dirty="0">
                <a:solidFill>
                  <a:srgbClr val="000000"/>
                </a:solidFill>
                <a:effectLst/>
                <a:latin typeface="Arial" panose="020B0604020202020204" pitchFamily="34" charset="0"/>
              </a:rPr>
              <a:t>, </a:t>
            </a:r>
            <a:r>
              <a:rPr lang="sk-SK" sz="1800" kern="1200" dirty="0" err="1">
                <a:solidFill>
                  <a:srgbClr val="000000"/>
                </a:solidFill>
                <a:effectLst/>
                <a:latin typeface="Arial" panose="020B0604020202020204" pitchFamily="34" charset="0"/>
              </a:rPr>
              <a:t>jako</a:t>
            </a:r>
            <a:r>
              <a:rPr lang="sk-SK" sz="1800" kern="1200" dirty="0">
                <a:solidFill>
                  <a:srgbClr val="000000"/>
                </a:solidFill>
                <a:effectLst/>
                <a:latin typeface="Arial" panose="020B0604020202020204" pitchFamily="34" charset="0"/>
              </a:rPr>
              <a:t> </a:t>
            </a:r>
            <a:r>
              <a:rPr lang="sk-SK" sz="1800" kern="1200" dirty="0" err="1">
                <a:solidFill>
                  <a:srgbClr val="000000"/>
                </a:solidFill>
                <a:effectLst/>
                <a:latin typeface="Arial" panose="020B0604020202020204" pitchFamily="34" charset="0"/>
              </a:rPr>
              <a:t>mezi</a:t>
            </a:r>
            <a:r>
              <a:rPr lang="sk-SK" sz="1800" kern="1200" dirty="0">
                <a:solidFill>
                  <a:srgbClr val="000000"/>
                </a:solidFill>
                <a:effectLst/>
                <a:latin typeface="Arial" panose="020B0604020202020204" pitchFamily="34" charset="0"/>
              </a:rPr>
              <a:t> </a:t>
            </a:r>
            <a:r>
              <a:rPr lang="sk-SK" sz="1800" kern="1200" dirty="0" err="1">
                <a:solidFill>
                  <a:srgbClr val="000000"/>
                </a:solidFill>
                <a:effectLst/>
                <a:latin typeface="Arial" panose="020B0604020202020204" pitchFamily="34" charset="0"/>
              </a:rPr>
              <a:t>zvířetem</a:t>
            </a:r>
            <a:r>
              <a:rPr lang="sk-SK" sz="1800" kern="1200" dirty="0">
                <a:solidFill>
                  <a:srgbClr val="000000"/>
                </a:solidFill>
                <a:effectLst/>
                <a:latin typeface="Arial" panose="020B0604020202020204" pitchFamily="34" charset="0"/>
              </a:rPr>
              <a:t> a </a:t>
            </a:r>
            <a:r>
              <a:rPr lang="sk-SK" sz="1800" kern="1200" dirty="0" err="1">
                <a:solidFill>
                  <a:srgbClr val="000000"/>
                </a:solidFill>
                <a:effectLst/>
                <a:latin typeface="Arial" panose="020B0604020202020204" pitchFamily="34" charset="0"/>
              </a:rPr>
              <a:t>rostlinou</a:t>
            </a:r>
            <a:r>
              <a:rPr lang="sk-SK" sz="1800" kern="1200" dirty="0">
                <a:solidFill>
                  <a:srgbClr val="000000"/>
                </a:solidFill>
                <a:effectLst/>
                <a:latin typeface="Arial" panose="020B0604020202020204" pitchFamily="34" charset="0"/>
              </a:rPr>
              <a:t>. </a:t>
            </a:r>
            <a:r>
              <a:rPr lang="sk-SK" sz="1800" kern="1200" dirty="0" err="1">
                <a:solidFill>
                  <a:srgbClr val="000000"/>
                </a:solidFill>
                <a:effectLst/>
                <a:latin typeface="Arial" panose="020B0604020202020204" pitchFamily="34" charset="0"/>
              </a:rPr>
              <a:t>Neboť</a:t>
            </a:r>
            <a:r>
              <a:rPr lang="sk-SK" sz="1800" kern="1200" dirty="0">
                <a:solidFill>
                  <a:srgbClr val="000000"/>
                </a:solidFill>
                <a:effectLst/>
                <a:latin typeface="Arial" panose="020B0604020202020204" pitchFamily="34" charset="0"/>
              </a:rPr>
              <a:t>, ona je </a:t>
            </a:r>
            <a:r>
              <a:rPr lang="sk-SK" sz="1800" kern="1200" dirty="0" err="1">
                <a:solidFill>
                  <a:srgbClr val="000000"/>
                </a:solidFill>
                <a:effectLst/>
                <a:latin typeface="Arial" panose="020B0604020202020204" pitchFamily="34" charset="0"/>
              </a:rPr>
              <a:t>více</a:t>
            </a:r>
            <a:r>
              <a:rPr lang="sk-SK" sz="1800" kern="1200" dirty="0">
                <a:solidFill>
                  <a:srgbClr val="000000"/>
                </a:solidFill>
                <a:effectLst/>
                <a:latin typeface="Arial" panose="020B0604020202020204" pitchFamily="34" charset="0"/>
              </a:rPr>
              <a:t> </a:t>
            </a:r>
            <a:r>
              <a:rPr lang="sk-SK" sz="1800" kern="1200" dirty="0" err="1">
                <a:solidFill>
                  <a:srgbClr val="000000"/>
                </a:solidFill>
                <a:effectLst/>
                <a:latin typeface="Arial" panose="020B0604020202020204" pitchFamily="34" charset="0"/>
              </a:rPr>
              <a:t>klidným</a:t>
            </a:r>
            <a:r>
              <a:rPr lang="sk-SK" sz="1800" kern="1200" dirty="0">
                <a:solidFill>
                  <a:srgbClr val="000000"/>
                </a:solidFill>
                <a:effectLst/>
                <a:latin typeface="Arial" panose="020B0604020202020204" pitchFamily="34" charset="0"/>
              </a:rPr>
              <a:t> </a:t>
            </a:r>
            <a:r>
              <a:rPr lang="sk-SK" sz="1800" kern="1200" dirty="0" err="1">
                <a:solidFill>
                  <a:srgbClr val="000000"/>
                </a:solidFill>
                <a:effectLst/>
                <a:latin typeface="Arial" panose="020B0604020202020204" pitchFamily="34" charset="0"/>
              </a:rPr>
              <a:t>rozvíjením</a:t>
            </a:r>
            <a:r>
              <a:rPr lang="sk-SK" sz="1800" kern="1200" dirty="0">
                <a:solidFill>
                  <a:srgbClr val="000000"/>
                </a:solidFill>
                <a:effectLst/>
                <a:latin typeface="Arial" panose="020B0604020202020204" pitchFamily="34" charset="0"/>
              </a:rPr>
              <a:t>, </a:t>
            </a:r>
            <a:r>
              <a:rPr lang="sk-SK" sz="1800" kern="1200" dirty="0" err="1">
                <a:solidFill>
                  <a:srgbClr val="000000"/>
                </a:solidFill>
                <a:effectLst/>
                <a:latin typeface="Arial" panose="020B0604020202020204" pitchFamily="34" charset="0"/>
              </a:rPr>
              <a:t>jehož</a:t>
            </a:r>
            <a:r>
              <a:rPr lang="sk-SK" sz="1800" kern="1200" dirty="0">
                <a:solidFill>
                  <a:srgbClr val="000000"/>
                </a:solidFill>
                <a:effectLst/>
                <a:latin typeface="Arial" panose="020B0604020202020204" pitchFamily="34" charset="0"/>
              </a:rPr>
              <a:t> </a:t>
            </a:r>
            <a:r>
              <a:rPr lang="sk-SK" sz="1800" kern="1200" dirty="0" err="1">
                <a:solidFill>
                  <a:srgbClr val="000000"/>
                </a:solidFill>
                <a:effectLst/>
                <a:latin typeface="Arial" panose="020B0604020202020204" pitchFamily="34" charset="0"/>
              </a:rPr>
              <a:t>principem</a:t>
            </a:r>
            <a:r>
              <a:rPr lang="sk-SK" sz="1800" kern="1200" dirty="0">
                <a:solidFill>
                  <a:srgbClr val="000000"/>
                </a:solidFill>
                <a:effectLst/>
                <a:latin typeface="Arial" panose="020B0604020202020204" pitchFamily="34" charset="0"/>
              </a:rPr>
              <a:t> je </a:t>
            </a:r>
            <a:r>
              <a:rPr lang="sk-SK" sz="1800" kern="1200" dirty="0" err="1">
                <a:solidFill>
                  <a:srgbClr val="000000"/>
                </a:solidFill>
                <a:effectLst/>
                <a:latin typeface="Arial" panose="020B0604020202020204" pitchFamily="34" charset="0"/>
              </a:rPr>
              <a:t>neurčitější</a:t>
            </a:r>
            <a:r>
              <a:rPr lang="sk-SK" sz="1800" kern="1200" dirty="0">
                <a:solidFill>
                  <a:srgbClr val="000000"/>
                </a:solidFill>
                <a:effectLst/>
                <a:latin typeface="Arial" panose="020B0604020202020204" pitchFamily="34" charset="0"/>
              </a:rPr>
              <a:t> jednota citu. Stojí-li žena v čele vlády, </a:t>
            </a:r>
            <a:r>
              <a:rPr lang="sk-SK" sz="1800" kern="1200" dirty="0" err="1">
                <a:solidFill>
                  <a:srgbClr val="000000"/>
                </a:solidFill>
                <a:effectLst/>
                <a:latin typeface="Arial" panose="020B0604020202020204" pitchFamily="34" charset="0"/>
              </a:rPr>
              <a:t>pak</a:t>
            </a:r>
            <a:r>
              <a:rPr lang="sk-SK" sz="1800" kern="1200" dirty="0">
                <a:solidFill>
                  <a:srgbClr val="000000"/>
                </a:solidFill>
                <a:effectLst/>
                <a:latin typeface="Arial" panose="020B0604020202020204" pitchFamily="34" charset="0"/>
              </a:rPr>
              <a:t> je </a:t>
            </a:r>
            <a:r>
              <a:rPr lang="sk-SK" sz="1800" kern="1200" dirty="0" err="1">
                <a:solidFill>
                  <a:srgbClr val="000000"/>
                </a:solidFill>
                <a:effectLst/>
                <a:latin typeface="Arial" panose="020B0604020202020204" pitchFamily="34" charset="0"/>
              </a:rPr>
              <a:t>stát</a:t>
            </a:r>
            <a:r>
              <a:rPr lang="sk-SK" sz="1800" kern="1200" dirty="0">
                <a:solidFill>
                  <a:srgbClr val="000000"/>
                </a:solidFill>
                <a:effectLst/>
                <a:latin typeface="Arial" panose="020B0604020202020204" pitchFamily="34" charset="0"/>
              </a:rPr>
              <a:t> v nebezpečí; </a:t>
            </a:r>
            <a:r>
              <a:rPr lang="sk-SK" sz="1800" kern="1200" dirty="0" err="1">
                <a:solidFill>
                  <a:srgbClr val="000000"/>
                </a:solidFill>
                <a:effectLst/>
                <a:latin typeface="Arial" panose="020B0604020202020204" pitchFamily="34" charset="0"/>
              </a:rPr>
              <a:t>neboť</a:t>
            </a:r>
            <a:r>
              <a:rPr lang="sk-SK" sz="1800" kern="1200" dirty="0">
                <a:solidFill>
                  <a:srgbClr val="000000"/>
                </a:solidFill>
                <a:effectLst/>
                <a:latin typeface="Arial" panose="020B0604020202020204" pitchFamily="34" charset="0"/>
              </a:rPr>
              <a:t> </a:t>
            </a:r>
            <a:r>
              <a:rPr lang="sk-SK" sz="1800" kern="1200" dirty="0" err="1">
                <a:solidFill>
                  <a:srgbClr val="000000"/>
                </a:solidFill>
                <a:effectLst/>
                <a:latin typeface="Arial" panose="020B0604020202020204" pitchFamily="34" charset="0"/>
              </a:rPr>
              <a:t>nejednají</a:t>
            </a:r>
            <a:r>
              <a:rPr lang="sk-SK" sz="1800" kern="1200" dirty="0">
                <a:solidFill>
                  <a:srgbClr val="000000"/>
                </a:solidFill>
                <a:effectLst/>
                <a:latin typeface="Arial" panose="020B0604020202020204" pitchFamily="34" charset="0"/>
              </a:rPr>
              <a:t> </a:t>
            </a:r>
            <a:r>
              <a:rPr lang="sk-SK" sz="1800" kern="1200" dirty="0" err="1">
                <a:solidFill>
                  <a:srgbClr val="000000"/>
                </a:solidFill>
                <a:effectLst/>
                <a:latin typeface="Arial" panose="020B0604020202020204" pitchFamily="34" charset="0"/>
              </a:rPr>
              <a:t>podle</a:t>
            </a:r>
            <a:r>
              <a:rPr lang="sk-SK" sz="1800" kern="1200" dirty="0">
                <a:solidFill>
                  <a:srgbClr val="000000"/>
                </a:solidFill>
                <a:effectLst/>
                <a:latin typeface="Arial" panose="020B0604020202020204" pitchFamily="34" charset="0"/>
              </a:rPr>
              <a:t> </a:t>
            </a:r>
            <a:r>
              <a:rPr lang="sk-SK" sz="1800" kern="1200" dirty="0" err="1">
                <a:solidFill>
                  <a:srgbClr val="000000"/>
                </a:solidFill>
                <a:effectLst/>
                <a:latin typeface="Arial" panose="020B0604020202020204" pitchFamily="34" charset="0"/>
              </a:rPr>
              <a:t>požadavku</a:t>
            </a:r>
            <a:r>
              <a:rPr lang="sk-SK" sz="1800" kern="1200" dirty="0">
                <a:solidFill>
                  <a:srgbClr val="000000"/>
                </a:solidFill>
                <a:effectLst/>
                <a:latin typeface="Arial" panose="020B0604020202020204" pitchFamily="34" charset="0"/>
              </a:rPr>
              <a:t> obecného, </a:t>
            </a:r>
            <a:r>
              <a:rPr lang="sk-SK" sz="1800" kern="1200" dirty="0" err="1">
                <a:solidFill>
                  <a:srgbClr val="000000"/>
                </a:solidFill>
                <a:effectLst/>
                <a:latin typeface="Arial" panose="020B0604020202020204" pitchFamily="34" charset="0"/>
              </a:rPr>
              <a:t>nýbrž</a:t>
            </a:r>
            <a:r>
              <a:rPr lang="sk-SK" sz="1800" kern="1200" dirty="0">
                <a:solidFill>
                  <a:srgbClr val="000000"/>
                </a:solidFill>
                <a:effectLst/>
                <a:latin typeface="Arial" panose="020B0604020202020204" pitchFamily="34" charset="0"/>
              </a:rPr>
              <a:t> </a:t>
            </a:r>
            <a:r>
              <a:rPr lang="sk-SK" sz="1800" kern="1200" dirty="0" err="1">
                <a:solidFill>
                  <a:srgbClr val="000000"/>
                </a:solidFill>
                <a:effectLst/>
                <a:latin typeface="Arial" panose="020B0604020202020204" pitchFamily="34" charset="0"/>
              </a:rPr>
              <a:t>podle</a:t>
            </a:r>
            <a:r>
              <a:rPr lang="sk-SK" sz="1800" kern="1200" dirty="0">
                <a:solidFill>
                  <a:srgbClr val="000000"/>
                </a:solidFill>
                <a:effectLst/>
                <a:latin typeface="Arial" panose="020B0604020202020204" pitchFamily="34" charset="0"/>
              </a:rPr>
              <a:t> náhodné </a:t>
            </a:r>
            <a:r>
              <a:rPr lang="sk-SK" sz="1800" kern="1200" dirty="0" err="1">
                <a:solidFill>
                  <a:srgbClr val="000000"/>
                </a:solidFill>
                <a:effectLst/>
                <a:latin typeface="Arial" panose="020B0604020202020204" pitchFamily="34" charset="0"/>
              </a:rPr>
              <a:t>nákonnosti</a:t>
            </a:r>
            <a:r>
              <a:rPr lang="sk-SK" sz="1800" kern="1200" dirty="0">
                <a:solidFill>
                  <a:srgbClr val="000000"/>
                </a:solidFill>
                <a:effectLst/>
                <a:latin typeface="Arial" panose="020B0604020202020204" pitchFamily="34" charset="0"/>
              </a:rPr>
              <a:t> a </a:t>
            </a:r>
            <a:r>
              <a:rPr lang="sk-SK" sz="1800" kern="1200" dirty="0" err="1">
                <a:solidFill>
                  <a:srgbClr val="000000"/>
                </a:solidFill>
                <a:effectLst/>
                <a:latin typeface="Arial" panose="020B0604020202020204" pitchFamily="34" charset="0"/>
              </a:rPr>
              <a:t>mínění</a:t>
            </a:r>
            <a:r>
              <a:rPr lang="sk-SK" sz="1800" kern="1200" dirty="0">
                <a:solidFill>
                  <a:srgbClr val="000000"/>
                </a:solidFill>
                <a:effectLst/>
                <a:latin typeface="Arial" panose="020B0604020202020204" pitchFamily="34" charset="0"/>
              </a:rPr>
              <a:t>.“ (ZFP, s. 205)</a:t>
            </a:r>
            <a:endParaRPr lang="cs-CZ" sz="1800" kern="1200" dirty="0">
              <a:effectLst/>
              <a:latin typeface="Times New Roman" panose="02020603050405020304" pitchFamily="18" charset="0"/>
            </a:endParaRPr>
          </a:p>
          <a:p>
            <a:pPr marL="450850" indent="-342900">
              <a:buFont typeface="+mj-lt"/>
              <a:buAutoNum type="arabicParenR"/>
            </a:pPr>
            <a:r>
              <a:rPr lang="cs-CZ" sz="1800" kern="1200" dirty="0">
                <a:solidFill>
                  <a:srgbClr val="000000"/>
                </a:solidFill>
                <a:effectLst/>
                <a:latin typeface="Arial" panose="020B0604020202020204" pitchFamily="34" charset="0"/>
              </a:rPr>
              <a:t>„Mravnost doby se stává nadřazenou individuální morálce.“  (J, s. 385)</a:t>
            </a:r>
            <a:endParaRPr lang="cs-CZ" sz="1800" kern="1200" dirty="0">
              <a:effectLst/>
              <a:latin typeface="Times New Roman" panose="02020603050405020304" pitchFamily="18" charset="0"/>
            </a:endParaRPr>
          </a:p>
          <a:p>
            <a:pPr marL="450850" indent="-342900">
              <a:buFont typeface="+mj-lt"/>
              <a:buAutoNum type="arabicParenR"/>
            </a:pPr>
            <a:r>
              <a:rPr lang="sk-SK" sz="1800" kern="1200" dirty="0">
                <a:solidFill>
                  <a:srgbClr val="000000"/>
                </a:solidFill>
                <a:effectLst/>
                <a:latin typeface="Arial" panose="020B0604020202020204" pitchFamily="34" charset="0"/>
              </a:rPr>
              <a:t>„</a:t>
            </a:r>
            <a:r>
              <a:rPr lang="sk-SK" sz="1800" kern="1200" dirty="0" err="1">
                <a:solidFill>
                  <a:srgbClr val="000000"/>
                </a:solidFill>
                <a:effectLst/>
                <a:latin typeface="Arial" panose="020B0604020202020204" pitchFamily="34" charset="0"/>
              </a:rPr>
              <a:t>Co</a:t>
            </a:r>
            <a:r>
              <a:rPr lang="sk-SK" sz="1800" kern="1200" dirty="0">
                <a:solidFill>
                  <a:srgbClr val="000000"/>
                </a:solidFill>
                <a:effectLst/>
                <a:latin typeface="Arial" panose="020B0604020202020204" pitchFamily="34" charset="0"/>
              </a:rPr>
              <a:t> musí </a:t>
            </a:r>
            <a:r>
              <a:rPr lang="sk-SK" sz="1800" kern="1200" dirty="0" err="1">
                <a:solidFill>
                  <a:srgbClr val="000000"/>
                </a:solidFill>
                <a:effectLst/>
                <a:latin typeface="Arial" panose="020B0604020202020204" pitchFamily="34" charset="0"/>
              </a:rPr>
              <a:t>člověk</a:t>
            </a:r>
            <a:r>
              <a:rPr lang="sk-SK" sz="1800" kern="1200" dirty="0">
                <a:solidFill>
                  <a:srgbClr val="000000"/>
                </a:solidFill>
                <a:effectLst/>
                <a:latin typeface="Arial" panose="020B0604020202020204" pitchFamily="34" charset="0"/>
              </a:rPr>
              <a:t> </a:t>
            </a:r>
            <a:r>
              <a:rPr lang="sk-SK" sz="1800" kern="1200" dirty="0" err="1">
                <a:solidFill>
                  <a:srgbClr val="000000"/>
                </a:solidFill>
                <a:effectLst/>
                <a:latin typeface="Arial" panose="020B0604020202020204" pitchFamily="34" charset="0"/>
              </a:rPr>
              <a:t>učinit</a:t>
            </a:r>
            <a:r>
              <a:rPr lang="sk-SK" sz="1800" kern="1200" dirty="0">
                <a:solidFill>
                  <a:srgbClr val="000000"/>
                </a:solidFill>
                <a:effectLst/>
                <a:latin typeface="Arial" panose="020B0604020202020204" pitchFamily="34" charset="0"/>
              </a:rPr>
              <a:t>, </a:t>
            </a:r>
            <a:r>
              <a:rPr lang="sk-SK" sz="1800" kern="1200" dirty="0" err="1">
                <a:solidFill>
                  <a:srgbClr val="000000"/>
                </a:solidFill>
                <a:effectLst/>
                <a:latin typeface="Arial" panose="020B0604020202020204" pitchFamily="34" charset="0"/>
              </a:rPr>
              <a:t>jaké</a:t>
            </a:r>
            <a:r>
              <a:rPr lang="sk-SK" sz="1800" kern="1200" dirty="0">
                <a:solidFill>
                  <a:srgbClr val="000000"/>
                </a:solidFill>
                <a:effectLst/>
                <a:latin typeface="Arial" panose="020B0604020202020204" pitchFamily="34" charset="0"/>
              </a:rPr>
              <a:t> </a:t>
            </a:r>
            <a:r>
              <a:rPr lang="sk-SK" sz="1800" kern="1200" dirty="0" err="1">
                <a:solidFill>
                  <a:srgbClr val="000000"/>
                </a:solidFill>
                <a:effectLst/>
                <a:latin typeface="Arial" panose="020B0604020202020204" pitchFamily="34" charset="0"/>
              </a:rPr>
              <a:t>jsou</a:t>
            </a:r>
            <a:r>
              <a:rPr lang="sk-SK" sz="1800" kern="1200" dirty="0">
                <a:solidFill>
                  <a:srgbClr val="000000"/>
                </a:solidFill>
                <a:effectLst/>
                <a:latin typeface="Arial" panose="020B0604020202020204" pitchFamily="34" charset="0"/>
              </a:rPr>
              <a:t> povinnosti, jež má </a:t>
            </a:r>
            <a:r>
              <a:rPr lang="sk-SK" sz="1800" kern="1200" dirty="0" err="1">
                <a:solidFill>
                  <a:srgbClr val="000000"/>
                </a:solidFill>
                <a:effectLst/>
                <a:latin typeface="Arial" panose="020B0604020202020204" pitchFamily="34" charset="0"/>
              </a:rPr>
              <a:t>splnit</a:t>
            </a:r>
            <a:r>
              <a:rPr lang="sk-SK" sz="1800" kern="1200" dirty="0">
                <a:solidFill>
                  <a:srgbClr val="000000"/>
                </a:solidFill>
                <a:effectLst/>
                <a:latin typeface="Arial" panose="020B0604020202020204" pitchFamily="34" charset="0"/>
              </a:rPr>
              <a:t>, aby </a:t>
            </a:r>
            <a:r>
              <a:rPr lang="sk-SK" sz="1800" kern="1200" dirty="0" err="1">
                <a:solidFill>
                  <a:srgbClr val="000000"/>
                </a:solidFill>
                <a:effectLst/>
                <a:latin typeface="Arial" panose="020B0604020202020204" pitchFamily="34" charset="0"/>
              </a:rPr>
              <a:t>byl</a:t>
            </a:r>
            <a:r>
              <a:rPr lang="sk-SK" sz="1800" kern="1200" dirty="0">
                <a:solidFill>
                  <a:srgbClr val="000000"/>
                </a:solidFill>
                <a:effectLst/>
                <a:latin typeface="Arial" panose="020B0604020202020204" pitchFamily="34" charset="0"/>
              </a:rPr>
              <a:t> cnostný, to </a:t>
            </a:r>
            <a:r>
              <a:rPr lang="sk-SK" sz="1800" kern="1200" dirty="0" err="1">
                <a:solidFill>
                  <a:srgbClr val="000000"/>
                </a:solidFill>
                <a:effectLst/>
                <a:latin typeface="Arial" panose="020B0604020202020204" pitchFamily="34" charset="0"/>
              </a:rPr>
              <a:t>lze</a:t>
            </a:r>
            <a:r>
              <a:rPr lang="sk-SK" sz="1800" kern="1200" dirty="0">
                <a:solidFill>
                  <a:srgbClr val="000000"/>
                </a:solidFill>
                <a:effectLst/>
                <a:latin typeface="Arial" panose="020B0604020202020204" pitchFamily="34" charset="0"/>
              </a:rPr>
              <a:t> v </a:t>
            </a:r>
            <a:r>
              <a:rPr lang="sk-SK" sz="1800" kern="1200" dirty="0" err="1">
                <a:solidFill>
                  <a:srgbClr val="000000"/>
                </a:solidFill>
                <a:effectLst/>
                <a:latin typeface="Arial" panose="020B0604020202020204" pitchFamily="34" charset="0"/>
              </a:rPr>
              <a:t>mravním</a:t>
            </a:r>
            <a:r>
              <a:rPr lang="sk-SK" sz="1800" kern="1200" dirty="0">
                <a:solidFill>
                  <a:srgbClr val="000000"/>
                </a:solidFill>
                <a:effectLst/>
                <a:latin typeface="Arial" panose="020B0604020202020204" pitchFamily="34" charset="0"/>
              </a:rPr>
              <a:t> </a:t>
            </a:r>
            <a:r>
              <a:rPr lang="sk-SK" sz="1800" kern="1200" dirty="0" err="1">
                <a:solidFill>
                  <a:srgbClr val="000000"/>
                </a:solidFill>
                <a:effectLst/>
                <a:latin typeface="Arial" panose="020B0604020202020204" pitchFamily="34" charset="0"/>
              </a:rPr>
              <a:t>společenství</a:t>
            </a:r>
            <a:r>
              <a:rPr lang="sk-SK" sz="1800" kern="1200" dirty="0">
                <a:solidFill>
                  <a:srgbClr val="000000"/>
                </a:solidFill>
                <a:effectLst/>
                <a:latin typeface="Arial" panose="020B0604020202020204" pitchFamily="34" charset="0"/>
              </a:rPr>
              <a:t> </a:t>
            </a:r>
            <a:r>
              <a:rPr lang="sk-SK" sz="1800" kern="1200" dirty="0" err="1">
                <a:solidFill>
                  <a:srgbClr val="000000"/>
                </a:solidFill>
                <a:effectLst/>
                <a:latin typeface="Arial" panose="020B0604020202020204" pitchFamily="34" charset="0"/>
              </a:rPr>
              <a:t>lehce</a:t>
            </a:r>
            <a:r>
              <a:rPr lang="sk-SK" sz="1800" kern="1200" dirty="0">
                <a:solidFill>
                  <a:srgbClr val="000000"/>
                </a:solidFill>
                <a:effectLst/>
                <a:latin typeface="Arial" panose="020B0604020202020204" pitchFamily="34" charset="0"/>
              </a:rPr>
              <a:t> </a:t>
            </a:r>
            <a:r>
              <a:rPr lang="sk-SK" sz="1800" kern="1200" dirty="0" err="1">
                <a:solidFill>
                  <a:srgbClr val="000000"/>
                </a:solidFill>
                <a:effectLst/>
                <a:latin typeface="Arial" panose="020B0604020202020204" pitchFamily="34" charset="0"/>
              </a:rPr>
              <a:t>říci</a:t>
            </a:r>
            <a:r>
              <a:rPr lang="sk-SK" sz="1800" kern="1200" dirty="0">
                <a:solidFill>
                  <a:srgbClr val="000000"/>
                </a:solidFill>
                <a:effectLst/>
                <a:latin typeface="Arial" panose="020B0604020202020204" pitchFamily="34" charset="0"/>
              </a:rPr>
              <a:t>,  - nemusí </a:t>
            </a:r>
            <a:r>
              <a:rPr lang="sk-SK" sz="1800" kern="1200" dirty="0" err="1">
                <a:solidFill>
                  <a:srgbClr val="000000"/>
                </a:solidFill>
                <a:effectLst/>
                <a:latin typeface="Arial" panose="020B0604020202020204" pitchFamily="34" charset="0"/>
              </a:rPr>
              <a:t>učinit</a:t>
            </a:r>
            <a:r>
              <a:rPr lang="sk-SK" sz="1800" kern="1200" dirty="0">
                <a:solidFill>
                  <a:srgbClr val="000000"/>
                </a:solidFill>
                <a:effectLst/>
                <a:latin typeface="Arial" panose="020B0604020202020204" pitchFamily="34" charset="0"/>
              </a:rPr>
              <a:t> </a:t>
            </a:r>
            <a:r>
              <a:rPr lang="sk-SK" sz="1800" kern="1200" dirty="0" err="1">
                <a:solidFill>
                  <a:srgbClr val="000000"/>
                </a:solidFill>
                <a:effectLst/>
                <a:latin typeface="Arial" panose="020B0604020202020204" pitchFamily="34" charset="0"/>
              </a:rPr>
              <a:t>nic</a:t>
            </a:r>
            <a:r>
              <a:rPr lang="sk-SK" sz="1800" kern="1200" dirty="0">
                <a:solidFill>
                  <a:srgbClr val="000000"/>
                </a:solidFill>
                <a:effectLst/>
                <a:latin typeface="Arial" panose="020B0604020202020204" pitchFamily="34" charset="0"/>
              </a:rPr>
              <a:t> </a:t>
            </a:r>
            <a:r>
              <a:rPr lang="sk-SK" sz="1800" kern="1200" dirty="0" err="1">
                <a:solidFill>
                  <a:srgbClr val="000000"/>
                </a:solidFill>
                <a:effectLst/>
                <a:latin typeface="Arial" panose="020B0604020202020204" pitchFamily="34" charset="0"/>
              </a:rPr>
              <a:t>jiného</a:t>
            </a:r>
            <a:r>
              <a:rPr lang="sk-SK" sz="1800" kern="1200" dirty="0">
                <a:solidFill>
                  <a:srgbClr val="000000"/>
                </a:solidFill>
                <a:effectLst/>
                <a:latin typeface="Arial" panose="020B0604020202020204" pitchFamily="34" charset="0"/>
              </a:rPr>
              <a:t>, než </a:t>
            </a:r>
            <a:r>
              <a:rPr lang="sk-SK" sz="1800" kern="1200" dirty="0" err="1">
                <a:solidFill>
                  <a:srgbClr val="000000"/>
                </a:solidFill>
                <a:effectLst/>
                <a:latin typeface="Arial" panose="020B0604020202020204" pitchFamily="34" charset="0"/>
              </a:rPr>
              <a:t>co</a:t>
            </a:r>
            <a:r>
              <a:rPr lang="sk-SK" sz="1800" kern="1200" dirty="0">
                <a:solidFill>
                  <a:srgbClr val="000000"/>
                </a:solidFill>
                <a:effectLst/>
                <a:latin typeface="Arial" panose="020B0604020202020204" pitchFamily="34" charset="0"/>
              </a:rPr>
              <a:t> je mu v jeho </a:t>
            </a:r>
            <a:r>
              <a:rPr lang="sk-SK" sz="1800" kern="1200" dirty="0" err="1">
                <a:solidFill>
                  <a:srgbClr val="000000"/>
                </a:solidFill>
                <a:effectLst/>
                <a:latin typeface="Arial" panose="020B0604020202020204" pitchFamily="34" charset="0"/>
              </a:rPr>
              <a:t>vztazích</a:t>
            </a:r>
            <a:r>
              <a:rPr lang="sk-SK" sz="1800" kern="1200" dirty="0">
                <a:solidFill>
                  <a:srgbClr val="000000"/>
                </a:solidFill>
                <a:effectLst/>
                <a:latin typeface="Arial" panose="020B0604020202020204" pitchFamily="34" charset="0"/>
              </a:rPr>
              <a:t> </a:t>
            </a:r>
            <a:r>
              <a:rPr lang="sk-SK" sz="1800" kern="1200" dirty="0" err="1">
                <a:solidFill>
                  <a:srgbClr val="000000"/>
                </a:solidFill>
                <a:effectLst/>
                <a:latin typeface="Arial" panose="020B0604020202020204" pitchFamily="34" charset="0"/>
              </a:rPr>
              <a:t>předznačeno</a:t>
            </a:r>
            <a:r>
              <a:rPr lang="sk-SK" sz="1800" kern="1200" dirty="0">
                <a:solidFill>
                  <a:srgbClr val="000000"/>
                </a:solidFill>
                <a:effectLst/>
                <a:latin typeface="Arial" panose="020B0604020202020204" pitchFamily="34" charset="0"/>
              </a:rPr>
              <a:t>, </a:t>
            </a:r>
            <a:r>
              <a:rPr lang="sk-SK" sz="1800" kern="1200" dirty="0" err="1">
                <a:solidFill>
                  <a:srgbClr val="000000"/>
                </a:solidFill>
                <a:effectLst/>
                <a:latin typeface="Arial" panose="020B0604020202020204" pitchFamily="34" charset="0"/>
              </a:rPr>
              <a:t>vysloveno</a:t>
            </a:r>
            <a:r>
              <a:rPr lang="sk-SK" sz="1800" kern="1200" dirty="0">
                <a:solidFill>
                  <a:srgbClr val="000000"/>
                </a:solidFill>
                <a:effectLst/>
                <a:latin typeface="Arial" panose="020B0604020202020204" pitchFamily="34" charset="0"/>
              </a:rPr>
              <a:t> a známo.“ (ZFP, s. 190)</a:t>
            </a:r>
            <a:endParaRPr lang="cs-CZ" sz="1800" kern="1200" dirty="0">
              <a:effectLst/>
              <a:latin typeface="Times New Roman" panose="02020603050405020304" pitchFamily="18" charset="0"/>
            </a:endParaRPr>
          </a:p>
          <a:p>
            <a:pPr marL="450850" indent="-342900">
              <a:buFont typeface="+mj-lt"/>
              <a:buAutoNum type="arabicParenR"/>
            </a:pPr>
            <a:endParaRPr lang="cs-CZ" sz="1800" kern="1200" dirty="0">
              <a:effectLst/>
              <a:latin typeface="Times New Roman" panose="02020603050405020304" pitchFamily="18" charset="0"/>
            </a:endParaRPr>
          </a:p>
          <a:p>
            <a:pPr>
              <a:lnSpc>
                <a:spcPct val="115000"/>
              </a:lnSpc>
              <a:spcAft>
                <a:spcPts val="1000"/>
              </a:spcAft>
            </a:pPr>
            <a:r>
              <a:rPr lang="cs-CZ" sz="1800" dirty="0" err="1">
                <a:effectLst/>
                <a:latin typeface="Calibri" panose="020F0502020204030204" pitchFamily="34" charset="0"/>
                <a:ea typeface="Calibri" panose="020F0502020204030204" pitchFamily="34" charset="0"/>
                <a:cs typeface="Arial" panose="020B0604020202020204" pitchFamily="34" charset="0"/>
              </a:rPr>
              <a:t>Hegel</a:t>
            </a:r>
            <a:r>
              <a:rPr lang="cs-CZ" sz="1800" dirty="0">
                <a:effectLst/>
                <a:latin typeface="Calibri" panose="020F0502020204030204" pitchFamily="34" charset="0"/>
                <a:ea typeface="Calibri" panose="020F0502020204030204" pitchFamily="34" charset="0"/>
                <a:cs typeface="Arial" panose="020B0604020202020204" pitchFamily="34" charset="0"/>
              </a:rPr>
              <a:t>, G.W.F. Základy filozofie práva. Filosofická knihovna. Praha: Academia, 1992</a:t>
            </a:r>
          </a:p>
          <a:p>
            <a:pPr>
              <a:lnSpc>
                <a:spcPct val="115000"/>
              </a:lnSpc>
              <a:spcAft>
                <a:spcPts val="1000"/>
              </a:spcAft>
            </a:pPr>
            <a:r>
              <a:rPr lang="cs-CZ" sz="1800" dirty="0">
                <a:latin typeface="Calibri" panose="020F0502020204030204" pitchFamily="34" charset="0"/>
                <a:ea typeface="Times New Roman" panose="02020603050405020304" pitchFamily="18" charset="0"/>
                <a:cs typeface="Arial" panose="020B0604020202020204" pitchFamily="34" charset="0"/>
              </a:rPr>
              <a:t>Janotová  H., </a:t>
            </a:r>
            <a:r>
              <a:rPr lang="cs-CZ" sz="1800" dirty="0" err="1">
                <a:latin typeface="Calibri" panose="020F0502020204030204" pitchFamily="34" charset="0"/>
                <a:ea typeface="Times New Roman" panose="02020603050405020304" pitchFamily="18" charset="0"/>
                <a:cs typeface="Arial" panose="020B0604020202020204" pitchFamily="34" charset="0"/>
              </a:rPr>
              <a:t>Nemecká</a:t>
            </a:r>
            <a:r>
              <a:rPr lang="cs-CZ" sz="1800" dirty="0">
                <a:latin typeface="Calibri" panose="020F0502020204030204" pitchFamily="34" charset="0"/>
                <a:ea typeface="Times New Roman" panose="02020603050405020304" pitchFamily="18" charset="0"/>
                <a:cs typeface="Arial" panose="020B0604020202020204" pitchFamily="34" charset="0"/>
              </a:rPr>
              <a:t> dialektická etika. In </a:t>
            </a:r>
            <a:r>
              <a:rPr lang="cs-CZ" sz="1800" dirty="0" err="1">
                <a:latin typeface="Calibri" panose="020F0502020204030204" pitchFamily="34" charset="0"/>
                <a:ea typeface="Times New Roman" panose="02020603050405020304" pitchFamily="18" charset="0"/>
                <a:cs typeface="Arial" panose="020B0604020202020204" pitchFamily="34" charset="0"/>
              </a:rPr>
              <a:t>Dejiny</a:t>
            </a:r>
            <a:r>
              <a:rPr lang="cs-CZ" sz="1800" dirty="0">
                <a:latin typeface="Calibri" panose="020F0502020204030204" pitchFamily="34" charset="0"/>
                <a:ea typeface="Times New Roman" panose="02020603050405020304" pitchFamily="18" charset="0"/>
                <a:cs typeface="Arial" panose="020B0604020202020204" pitchFamily="34" charset="0"/>
              </a:rPr>
              <a:t> etického </a:t>
            </a:r>
            <a:r>
              <a:rPr lang="cs-CZ" sz="1800" dirty="0" err="1">
                <a:latin typeface="Calibri" panose="020F0502020204030204" pitchFamily="34" charset="0"/>
                <a:ea typeface="Times New Roman" panose="02020603050405020304" pitchFamily="18" charset="0"/>
                <a:cs typeface="Arial" panose="020B0604020202020204" pitchFamily="34" charset="0"/>
              </a:rPr>
              <a:t>myslenia</a:t>
            </a:r>
            <a:r>
              <a:rPr lang="cs-CZ" sz="1800" dirty="0">
                <a:latin typeface="Calibri" panose="020F0502020204030204" pitchFamily="34" charset="0"/>
                <a:ea typeface="Times New Roman" panose="02020603050405020304" pitchFamily="18" charset="0"/>
                <a:cs typeface="Arial" panose="020B0604020202020204" pitchFamily="34" charset="0"/>
              </a:rPr>
              <a:t> v </a:t>
            </a:r>
            <a:r>
              <a:rPr lang="cs-CZ" sz="1800" dirty="0" err="1">
                <a:latin typeface="Calibri" panose="020F0502020204030204" pitchFamily="34" charset="0"/>
                <a:ea typeface="Times New Roman" panose="02020603050405020304" pitchFamily="18" charset="0"/>
                <a:cs typeface="Arial" panose="020B0604020202020204" pitchFamily="34" charset="0"/>
              </a:rPr>
              <a:t>Európe</a:t>
            </a:r>
            <a:r>
              <a:rPr lang="cs-CZ" sz="1800" dirty="0">
                <a:latin typeface="Calibri" panose="020F0502020204030204" pitchFamily="34" charset="0"/>
                <a:ea typeface="Times New Roman" panose="02020603050405020304" pitchFamily="18" charset="0"/>
                <a:cs typeface="Arial" panose="020B0604020202020204" pitchFamily="34" charset="0"/>
              </a:rPr>
              <a:t> a v USA. </a:t>
            </a:r>
            <a:r>
              <a:rPr lang="cs-CZ" sz="1800" dirty="0" err="1">
                <a:latin typeface="Calibri" panose="020F0502020204030204" pitchFamily="34" charset="0"/>
                <a:ea typeface="Times New Roman" panose="02020603050405020304" pitchFamily="18" charset="0"/>
                <a:cs typeface="Arial" panose="020B0604020202020204" pitchFamily="34" charset="0"/>
              </a:rPr>
              <a:t>Kalligram</a:t>
            </a:r>
            <a:r>
              <a:rPr lang="cs-CZ" sz="1800" dirty="0">
                <a:latin typeface="Calibri" panose="020F0502020204030204" pitchFamily="34" charset="0"/>
                <a:ea typeface="Times New Roman" panose="02020603050405020304" pitchFamily="18" charset="0"/>
                <a:cs typeface="Arial" panose="020B0604020202020204" pitchFamily="34" charset="0"/>
              </a:rPr>
              <a:t>, Bratislava, 2008, s. 374-395.</a:t>
            </a:r>
            <a:endParaRPr lang="cs-CZ"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cs-CZ" dirty="0"/>
          </a:p>
        </p:txBody>
      </p:sp>
    </p:spTree>
    <p:extLst>
      <p:ext uri="{BB962C8B-B14F-4D97-AF65-F5344CB8AC3E}">
        <p14:creationId xmlns:p14="http://schemas.microsoft.com/office/powerpoint/2010/main" val="3276136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C0D4E60-FBFB-4BE6-858E-0AC22237FA39}"/>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65F5B388-FB0D-44DF-8862-1C8FC23C424E}"/>
              </a:ext>
            </a:extLst>
          </p:cNvPr>
          <p:cNvSpPr>
            <a:spLocks noGrp="1"/>
          </p:cNvSpPr>
          <p:nvPr>
            <p:ph idx="1"/>
          </p:nvPr>
        </p:nvSpPr>
        <p:spPr/>
        <p:txBody>
          <a:bodyPr/>
          <a:lstStyle/>
          <a:p>
            <a:endParaRPr lang="cs-CZ"/>
          </a:p>
        </p:txBody>
      </p:sp>
      <p:pic>
        <p:nvPicPr>
          <p:cNvPr id="5" name="Obrázek 4">
            <a:extLst>
              <a:ext uri="{FF2B5EF4-FFF2-40B4-BE49-F238E27FC236}">
                <a16:creationId xmlns:a16="http://schemas.microsoft.com/office/drawing/2014/main" id="{FE7521D1-61B2-4543-8358-DCB06F0EBD44}"/>
              </a:ext>
            </a:extLst>
          </p:cNvPr>
          <p:cNvPicPr>
            <a:picLocks noChangeAspect="1"/>
          </p:cNvPicPr>
          <p:nvPr/>
        </p:nvPicPr>
        <p:blipFill>
          <a:blip r:embed="rId2"/>
          <a:stretch>
            <a:fillRect/>
          </a:stretch>
        </p:blipFill>
        <p:spPr>
          <a:xfrm>
            <a:off x="3992137" y="224115"/>
            <a:ext cx="4059043" cy="6183276"/>
          </a:xfrm>
          <a:prstGeom prst="rect">
            <a:avLst/>
          </a:prstGeom>
        </p:spPr>
      </p:pic>
    </p:spTree>
    <p:extLst>
      <p:ext uri="{BB962C8B-B14F-4D97-AF65-F5344CB8AC3E}">
        <p14:creationId xmlns:p14="http://schemas.microsoft.com/office/powerpoint/2010/main" val="1854565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288401300" descr="Obsah obrázku text, skica, klipart, ilustrace&#10;&#10;Popis byl vytvořen automaticky">
            <a:extLst>
              <a:ext uri="{FF2B5EF4-FFF2-40B4-BE49-F238E27FC236}">
                <a16:creationId xmlns:a16="http://schemas.microsoft.com/office/drawing/2014/main" id="{78A343C6-EB61-CD79-A8F1-2059DBB50537}"/>
              </a:ext>
            </a:extLst>
          </p:cNvPr>
          <p:cNvPicPr>
            <a:picLocks noGrp="1" noChangeAspect="1"/>
          </p:cNvPicPr>
          <p:nvPr>
            <p:ph idx="1"/>
          </p:nvPr>
        </p:nvPicPr>
        <p:blipFill rotWithShape="1">
          <a:blip r:embed="rId2"/>
          <a:srcRect l="4134" t="7936" r="959" b="8201"/>
          <a:stretch/>
        </p:blipFill>
        <p:spPr bwMode="auto">
          <a:xfrm>
            <a:off x="1052220" y="643467"/>
            <a:ext cx="10087559" cy="5571065"/>
          </a:xfrm>
          <a:prstGeom prst="rect">
            <a:avLst/>
          </a:prstGeom>
          <a:ln>
            <a:noFill/>
          </a:ln>
          <a:extLst>
            <a:ext uri="{53640926-AAD7-44D8-BBD7-CCE9431645EC}">
              <a14:shadowObscured xmlns:a14="http://schemas.microsoft.com/office/drawing/2010/main"/>
            </a:ext>
          </a:extLst>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5625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23C66ED-DBBF-12CA-7F5E-813E0E7D03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622"/>
            <a:ext cx="12192000" cy="6894986"/>
            <a:chOff x="0" y="-7622"/>
            <a:chExt cx="12192000" cy="6894986"/>
          </a:xfrm>
        </p:grpSpPr>
        <p:sp>
          <p:nvSpPr>
            <p:cNvPr id="10" name="Rectangle 9">
              <a:extLst>
                <a:ext uri="{FF2B5EF4-FFF2-40B4-BE49-F238E27FC236}">
                  <a16:creationId xmlns:a16="http://schemas.microsoft.com/office/drawing/2014/main" id="{E3002B52-2669-1ED7-2E0F-0627FC31DF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7621"/>
              <a:ext cx="12192000" cy="6887364"/>
            </a:xfrm>
            <a:prstGeom prst="rect">
              <a:avLst/>
            </a:prstGeom>
            <a:gradFill>
              <a:gsLst>
                <a:gs pos="8000">
                  <a:schemeClr val="accent5"/>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2E9EC0D-91EA-9D35-F655-335C580AB3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9" y="0"/>
              <a:ext cx="8216919" cy="6887364"/>
            </a:xfrm>
            <a:prstGeom prst="rect">
              <a:avLst/>
            </a:prstGeom>
            <a:gradFill flip="none" rotWithShape="1">
              <a:gsLst>
                <a:gs pos="0">
                  <a:schemeClr val="accent5">
                    <a:lumMod val="75000"/>
                    <a:alpha val="79000"/>
                  </a:schemeClr>
                </a:gs>
                <a:gs pos="40000">
                  <a:schemeClr val="accent5">
                    <a:lumMod val="60000"/>
                    <a:lumOff val="40000"/>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770627C-B480-1145-72DC-5B59DBE04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39978" y="-7622"/>
              <a:ext cx="8451623" cy="6887367"/>
            </a:xfrm>
            <a:prstGeom prst="rect">
              <a:avLst/>
            </a:prstGeom>
            <a:gradFill>
              <a:gsLst>
                <a:gs pos="0">
                  <a:schemeClr val="accent5">
                    <a:lumMod val="75000"/>
                    <a:alpha val="67000"/>
                  </a:schemeClr>
                </a:gs>
                <a:gs pos="60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9F81D39-93D1-019C-74DC-4710F53346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9127281" y="7060"/>
              <a:ext cx="3064320" cy="6872683"/>
            </a:xfrm>
            <a:prstGeom prst="rect">
              <a:avLst/>
            </a:prstGeom>
            <a:gradFill flip="none" rotWithShape="1">
              <a:gsLst>
                <a:gs pos="0">
                  <a:schemeClr val="accent2">
                    <a:alpha val="58000"/>
                  </a:schemeClr>
                </a:gs>
                <a:gs pos="41000">
                  <a:schemeClr val="accent2">
                    <a:alpha val="0"/>
                  </a:schemeClr>
                </a:gs>
              </a:gsLst>
              <a:lin ang="1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pic>
        <p:nvPicPr>
          <p:cNvPr id="4" name="Obrázok 3" descr="Obrázok, na ktorom je text, biela tabuľa&#10;&#10;Automaticky generovaný popis">
            <a:extLst>
              <a:ext uri="{FF2B5EF4-FFF2-40B4-BE49-F238E27FC236}">
                <a16:creationId xmlns:a16="http://schemas.microsoft.com/office/drawing/2014/main" id="{5AB5B326-AC81-411A-A73F-A58EFF4C30B6}"/>
              </a:ext>
            </a:extLst>
          </p:cNvPr>
          <p:cNvPicPr>
            <a:picLocks noGrp="1" noChangeAspect="1"/>
          </p:cNvPicPr>
          <p:nvPr>
            <p:ph idx="1"/>
          </p:nvPr>
        </p:nvPicPr>
        <p:blipFill rotWithShape="1">
          <a:blip r:embed="rId2">
            <a:alphaModFix amt="59000"/>
            <a:extLst>
              <a:ext uri="{28A0092B-C50C-407E-A947-70E740481C1C}">
                <a14:useLocalDpi xmlns:a14="http://schemas.microsoft.com/office/drawing/2010/main" val="0"/>
              </a:ext>
            </a:extLst>
          </a:blip>
          <a:srcRect l="427" r="2" b="2"/>
          <a:stretch/>
        </p:blipFill>
        <p:spPr>
          <a:xfrm>
            <a:off x="20" y="-7624"/>
            <a:ext cx="12191981" cy="6887365"/>
          </a:xfrm>
          <a:prstGeom prst="rect">
            <a:avLst/>
          </a:prstGeom>
        </p:spPr>
      </p:pic>
      <p:sp>
        <p:nvSpPr>
          <p:cNvPr id="6" name="TextovéPole 5">
            <a:extLst>
              <a:ext uri="{FF2B5EF4-FFF2-40B4-BE49-F238E27FC236}">
                <a16:creationId xmlns:a16="http://schemas.microsoft.com/office/drawing/2014/main" id="{38C4E670-478A-BA44-0B82-D29F855363F3}"/>
              </a:ext>
            </a:extLst>
          </p:cNvPr>
          <p:cNvSpPr txBox="1"/>
          <p:nvPr/>
        </p:nvSpPr>
        <p:spPr>
          <a:xfrm>
            <a:off x="1691016" y="6487327"/>
            <a:ext cx="8809967" cy="261610"/>
          </a:xfrm>
          <a:prstGeom prst="rect">
            <a:avLst/>
          </a:prstGeom>
          <a:noFill/>
        </p:spPr>
        <p:txBody>
          <a:bodyPr wrap="square">
            <a:spAutoFit/>
          </a:bodyPr>
          <a:lstStyle/>
          <a:p>
            <a:r>
              <a:rPr lang="sk-SK" sz="1100" dirty="0">
                <a:hlinkClick r:id="rId3"/>
              </a:rPr>
              <a:t>https://www.culturematters.org.uk/index.php/arts/visual-art/item/2788-karl-marx-cartoon-international-competition</a:t>
            </a:r>
            <a:r>
              <a:rPr lang="sk-SK" sz="1100" dirty="0"/>
              <a:t> </a:t>
            </a:r>
          </a:p>
        </p:txBody>
      </p:sp>
    </p:spTree>
    <p:extLst>
      <p:ext uri="{BB962C8B-B14F-4D97-AF65-F5344CB8AC3E}">
        <p14:creationId xmlns:p14="http://schemas.microsoft.com/office/powerpoint/2010/main" val="137563988"/>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225</TotalTime>
  <Words>922</Words>
  <Application>Microsoft Office PowerPoint</Application>
  <PresentationFormat>Širokoúhlá obrazovka</PresentationFormat>
  <Paragraphs>39</Paragraphs>
  <Slides>15</Slides>
  <Notes>0</Notes>
  <HiddenSlides>0</HiddenSlides>
  <MMClips>1</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15</vt:i4>
      </vt:variant>
    </vt:vector>
  </HeadingPairs>
  <TitlesOfParts>
    <vt:vector size="21" baseType="lpstr">
      <vt:lpstr>Aptos</vt:lpstr>
      <vt:lpstr>Aptos Display</vt:lpstr>
      <vt:lpstr>Arial</vt:lpstr>
      <vt:lpstr>Calibri</vt:lpstr>
      <vt:lpstr>Times New Roman</vt:lpstr>
      <vt:lpstr>Motiv Office</vt:lpstr>
      <vt:lpstr>Prvý seminár</vt:lpstr>
      <vt:lpstr>Práca na DE2</vt:lpstr>
      <vt:lpstr>Štruktúra prezentácie</vt:lpstr>
      <vt:lpstr>Prezentace aplikace PowerPoint</vt:lpstr>
      <vt:lpstr>Prezentace aplikace PowerPoint</vt:lpstr>
      <vt:lpstr>Hegelova etika</vt:lpstr>
      <vt:lpstr>Prezentace aplikace PowerPoint</vt:lpstr>
      <vt:lpstr>Prezentace aplikace PowerPoint</vt:lpstr>
      <vt:lpstr>Prezentace aplikace PowerPoint</vt:lpstr>
      <vt:lpstr>Ako súvisia výroky Marxa s obrázkami? </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Prvý seminár</dc:title>
  <dc:creator>Slavomír Lesňák</dc:creator>
  <cp:lastModifiedBy>Slavomír Lesňák</cp:lastModifiedBy>
  <cp:revision>3</cp:revision>
  <dcterms:created xsi:type="dcterms:W3CDTF">2024-09-23T11:05:41Z</dcterms:created>
  <dcterms:modified xsi:type="dcterms:W3CDTF">2024-09-23T14:50:52Z</dcterms:modified>
</cp:coreProperties>
</file>