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4"/>
  </p:notesMasterIdLst>
  <p:handoutMasterIdLst>
    <p:handoutMasterId r:id="rId55"/>
  </p:handoutMasterIdLst>
  <p:sldIdLst>
    <p:sldId id="256" r:id="rId2"/>
    <p:sldId id="579" r:id="rId3"/>
    <p:sldId id="270" r:id="rId4"/>
    <p:sldId id="580" r:id="rId5"/>
    <p:sldId id="271" r:id="rId6"/>
    <p:sldId id="272" r:id="rId7"/>
    <p:sldId id="277" r:id="rId8"/>
    <p:sldId id="267" r:id="rId9"/>
    <p:sldId id="578" r:id="rId10"/>
    <p:sldId id="582" r:id="rId11"/>
    <p:sldId id="581" r:id="rId12"/>
    <p:sldId id="583" r:id="rId13"/>
    <p:sldId id="584" r:id="rId14"/>
    <p:sldId id="280" r:id="rId15"/>
    <p:sldId id="261" r:id="rId16"/>
    <p:sldId id="585" r:id="rId17"/>
    <p:sldId id="586" r:id="rId18"/>
    <p:sldId id="339" r:id="rId19"/>
    <p:sldId id="360" r:id="rId20"/>
    <p:sldId id="587" r:id="rId21"/>
    <p:sldId id="589" r:id="rId22"/>
    <p:sldId id="592" r:id="rId23"/>
    <p:sldId id="590" r:id="rId24"/>
    <p:sldId id="349" r:id="rId25"/>
    <p:sldId id="354" r:id="rId26"/>
    <p:sldId id="361" r:id="rId27"/>
    <p:sldId id="362" r:id="rId28"/>
    <p:sldId id="363" r:id="rId29"/>
    <p:sldId id="364" r:id="rId30"/>
    <p:sldId id="368" r:id="rId31"/>
    <p:sldId id="366" r:id="rId32"/>
    <p:sldId id="367" r:id="rId33"/>
    <p:sldId id="369" r:id="rId34"/>
    <p:sldId id="591" r:id="rId35"/>
    <p:sldId id="588" r:id="rId36"/>
    <p:sldId id="503" r:id="rId37"/>
    <p:sldId id="594" r:id="rId38"/>
    <p:sldId id="595" r:id="rId39"/>
    <p:sldId id="593" r:id="rId40"/>
    <p:sldId id="596" r:id="rId41"/>
    <p:sldId id="597" r:id="rId42"/>
    <p:sldId id="599" r:id="rId43"/>
    <p:sldId id="600" r:id="rId44"/>
    <p:sldId id="605" r:id="rId45"/>
    <p:sldId id="606" r:id="rId46"/>
    <p:sldId id="607" r:id="rId47"/>
    <p:sldId id="598" r:id="rId48"/>
    <p:sldId id="602" r:id="rId49"/>
    <p:sldId id="601" r:id="rId50"/>
    <p:sldId id="604" r:id="rId51"/>
    <p:sldId id="603" r:id="rId52"/>
    <p:sldId id="577" r:id="rId53"/>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Výchozí oddíl" id="{44F2831C-B8FC-49F0-83EC-FD298C664880}">
          <p14:sldIdLst>
            <p14:sldId id="256"/>
            <p14:sldId id="579"/>
            <p14:sldId id="270"/>
            <p14:sldId id="580"/>
            <p14:sldId id="271"/>
            <p14:sldId id="272"/>
            <p14:sldId id="277"/>
            <p14:sldId id="267"/>
            <p14:sldId id="578"/>
            <p14:sldId id="582"/>
            <p14:sldId id="581"/>
            <p14:sldId id="583"/>
            <p14:sldId id="584"/>
            <p14:sldId id="280"/>
            <p14:sldId id="261"/>
            <p14:sldId id="585"/>
            <p14:sldId id="586"/>
            <p14:sldId id="339"/>
            <p14:sldId id="360"/>
            <p14:sldId id="587"/>
            <p14:sldId id="589"/>
            <p14:sldId id="592"/>
            <p14:sldId id="590"/>
            <p14:sldId id="349"/>
            <p14:sldId id="354"/>
            <p14:sldId id="361"/>
            <p14:sldId id="362"/>
            <p14:sldId id="363"/>
            <p14:sldId id="364"/>
            <p14:sldId id="368"/>
            <p14:sldId id="366"/>
            <p14:sldId id="367"/>
            <p14:sldId id="369"/>
            <p14:sldId id="591"/>
            <p14:sldId id="588"/>
            <p14:sldId id="503"/>
            <p14:sldId id="594"/>
            <p14:sldId id="595"/>
            <p14:sldId id="593"/>
            <p14:sldId id="596"/>
            <p14:sldId id="597"/>
            <p14:sldId id="599"/>
            <p14:sldId id="600"/>
            <p14:sldId id="605"/>
            <p14:sldId id="606"/>
            <p14:sldId id="607"/>
            <p14:sldId id="598"/>
            <p14:sldId id="602"/>
            <p14:sldId id="601"/>
            <p14:sldId id="604"/>
            <p14:sldId id="603"/>
            <p14:sldId id="577"/>
          </p14:sldIdLst>
        </p14:section>
      </p14:sectionLst>
    </p:ex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F7300"/>
    <a:srgbClr val="91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9" autoAdjust="0"/>
    <p:restoredTop sz="95768" autoAdjust="0"/>
  </p:normalViewPr>
  <p:slideViewPr>
    <p:cSldViewPr snapToGrid="0">
      <p:cViewPr varScale="1">
        <p:scale>
          <a:sx n="107" d="100"/>
          <a:sy n="107" d="100"/>
        </p:scale>
        <p:origin x="138" y="120"/>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1CFF0-5080-45C2-AEFD-5D7658F63B9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523FA6B9-6B1A-4170-9FE1-A25E569D2CD7}">
      <dgm:prSet phldrT="[Text]"/>
      <dgm:spPr/>
      <dgm:t>
        <a:bodyPr/>
        <a:lstStyle/>
        <a:p>
          <a:r>
            <a:rPr lang="cs-CZ" dirty="0"/>
            <a:t>automatické uznávání u harmonizovaných profesí</a:t>
          </a:r>
        </a:p>
      </dgm:t>
    </dgm:pt>
    <dgm:pt modelId="{D18821D7-2FBC-4E9B-BC4F-9F4FF80BF436}" type="parTrans" cxnId="{0D04C879-B486-49D6-B4E3-A3F61139B63C}">
      <dgm:prSet/>
      <dgm:spPr/>
      <dgm:t>
        <a:bodyPr/>
        <a:lstStyle/>
        <a:p>
          <a:endParaRPr lang="cs-CZ"/>
        </a:p>
      </dgm:t>
    </dgm:pt>
    <dgm:pt modelId="{2BC4BB44-B19D-4CE6-8EFB-19E98B3ED70F}" type="sibTrans" cxnId="{0D04C879-B486-49D6-B4E3-A3F61139B63C}">
      <dgm:prSet/>
      <dgm:spPr/>
      <dgm:t>
        <a:bodyPr/>
        <a:lstStyle/>
        <a:p>
          <a:endParaRPr lang="cs-CZ"/>
        </a:p>
      </dgm:t>
    </dgm:pt>
    <dgm:pt modelId="{07D84631-B48F-45EE-870B-52B5F5177A37}">
      <dgm:prSet phldrT="[Text]"/>
      <dgm:spPr/>
      <dgm:t>
        <a:bodyPr/>
        <a:lstStyle/>
        <a:p>
          <a:r>
            <a:rPr lang="cs-CZ" dirty="0"/>
            <a:t>automatické uznávání u některých profesí na základě odborné zkušenosti (řemeslná výroba, průmysl, obchod)</a:t>
          </a:r>
        </a:p>
      </dgm:t>
    </dgm:pt>
    <dgm:pt modelId="{AC60EEED-5335-4CB9-8FBB-45EF8E10D907}" type="parTrans" cxnId="{62E81085-5CC9-46BD-85CB-DABB42D5E8AF}">
      <dgm:prSet/>
      <dgm:spPr/>
      <dgm:t>
        <a:bodyPr/>
        <a:lstStyle/>
        <a:p>
          <a:endParaRPr lang="cs-CZ"/>
        </a:p>
      </dgm:t>
    </dgm:pt>
    <dgm:pt modelId="{21DFA297-B9B9-4C93-9D73-2F6352D96CAC}" type="sibTrans" cxnId="{62E81085-5CC9-46BD-85CB-DABB42D5E8AF}">
      <dgm:prSet/>
      <dgm:spPr/>
      <dgm:t>
        <a:bodyPr/>
        <a:lstStyle/>
        <a:p>
          <a:endParaRPr lang="cs-CZ"/>
        </a:p>
      </dgm:t>
    </dgm:pt>
    <dgm:pt modelId="{DF5C66EF-2294-4544-96E5-107BE3AAA595}">
      <dgm:prSet phldrT="[Text]"/>
      <dgm:spPr/>
      <dgm:t>
        <a:bodyPr/>
        <a:lstStyle/>
        <a:p>
          <a:r>
            <a:rPr lang="cs-CZ" dirty="0"/>
            <a:t>všeobecný systém pro ostatní povolání – režim vzájemného uznávání </a:t>
          </a:r>
        </a:p>
      </dgm:t>
    </dgm:pt>
    <dgm:pt modelId="{1C5E2164-3708-41E5-9B26-B81E5FA72751}" type="parTrans" cxnId="{C15F3A33-E571-4CAF-908E-3FD46E5D81F5}">
      <dgm:prSet/>
      <dgm:spPr/>
      <dgm:t>
        <a:bodyPr/>
        <a:lstStyle/>
        <a:p>
          <a:endParaRPr lang="cs-CZ"/>
        </a:p>
      </dgm:t>
    </dgm:pt>
    <dgm:pt modelId="{7F4CB524-03E6-45F0-978E-3DA5D3573A6F}" type="sibTrans" cxnId="{C15F3A33-E571-4CAF-908E-3FD46E5D81F5}">
      <dgm:prSet/>
      <dgm:spPr/>
      <dgm:t>
        <a:bodyPr/>
        <a:lstStyle/>
        <a:p>
          <a:endParaRPr lang="cs-CZ"/>
        </a:p>
      </dgm:t>
    </dgm:pt>
    <dgm:pt modelId="{B0E62284-164A-4066-8ACE-4ACB5BE87744}" type="pres">
      <dgm:prSet presAssocID="{8E11CFF0-5080-45C2-AEFD-5D7658F63B98}" presName="Name0" presStyleCnt="0">
        <dgm:presLayoutVars>
          <dgm:chMax val="7"/>
          <dgm:chPref val="7"/>
          <dgm:dir/>
        </dgm:presLayoutVars>
      </dgm:prSet>
      <dgm:spPr/>
    </dgm:pt>
    <dgm:pt modelId="{76929A48-C26C-4136-9B4B-EAE09AE2689E}" type="pres">
      <dgm:prSet presAssocID="{8E11CFF0-5080-45C2-AEFD-5D7658F63B98}" presName="Name1" presStyleCnt="0"/>
      <dgm:spPr/>
    </dgm:pt>
    <dgm:pt modelId="{F4657FF3-0318-4C7E-8601-4C517A7B4B84}" type="pres">
      <dgm:prSet presAssocID="{8E11CFF0-5080-45C2-AEFD-5D7658F63B98}" presName="cycle" presStyleCnt="0"/>
      <dgm:spPr/>
    </dgm:pt>
    <dgm:pt modelId="{0254CE26-7326-4E18-83EF-4B180C255D6B}" type="pres">
      <dgm:prSet presAssocID="{8E11CFF0-5080-45C2-AEFD-5D7658F63B98}" presName="srcNode" presStyleLbl="node1" presStyleIdx="0" presStyleCnt="3"/>
      <dgm:spPr/>
    </dgm:pt>
    <dgm:pt modelId="{EF47D6EB-9327-43BD-AA35-0BBC3B6F9543}" type="pres">
      <dgm:prSet presAssocID="{8E11CFF0-5080-45C2-AEFD-5D7658F63B98}" presName="conn" presStyleLbl="parChTrans1D2" presStyleIdx="0" presStyleCnt="1"/>
      <dgm:spPr/>
    </dgm:pt>
    <dgm:pt modelId="{54BE85B8-BDDE-4913-B5B6-022CA68F137E}" type="pres">
      <dgm:prSet presAssocID="{8E11CFF0-5080-45C2-AEFD-5D7658F63B98}" presName="extraNode" presStyleLbl="node1" presStyleIdx="0" presStyleCnt="3"/>
      <dgm:spPr/>
    </dgm:pt>
    <dgm:pt modelId="{CB8E0A32-B589-47B2-A7CA-7E4F6245E1B5}" type="pres">
      <dgm:prSet presAssocID="{8E11CFF0-5080-45C2-AEFD-5D7658F63B98}" presName="dstNode" presStyleLbl="node1" presStyleIdx="0" presStyleCnt="3"/>
      <dgm:spPr/>
    </dgm:pt>
    <dgm:pt modelId="{07247756-804B-4D0E-82A2-7CB53E2DB9D0}" type="pres">
      <dgm:prSet presAssocID="{523FA6B9-6B1A-4170-9FE1-A25E569D2CD7}" presName="text_1" presStyleLbl="node1" presStyleIdx="0" presStyleCnt="3">
        <dgm:presLayoutVars>
          <dgm:bulletEnabled val="1"/>
        </dgm:presLayoutVars>
      </dgm:prSet>
      <dgm:spPr/>
    </dgm:pt>
    <dgm:pt modelId="{84B60927-24EF-4C85-8FE3-A15C4EB3D420}" type="pres">
      <dgm:prSet presAssocID="{523FA6B9-6B1A-4170-9FE1-A25E569D2CD7}" presName="accent_1" presStyleCnt="0"/>
      <dgm:spPr/>
    </dgm:pt>
    <dgm:pt modelId="{4A980085-D285-4201-BA6F-6C96E7E8E619}" type="pres">
      <dgm:prSet presAssocID="{523FA6B9-6B1A-4170-9FE1-A25E569D2CD7}" presName="accentRepeatNode" presStyleLbl="solidFgAcc1" presStyleIdx="0" presStyleCnt="3"/>
      <dgm:spPr/>
    </dgm:pt>
    <dgm:pt modelId="{44269435-F632-4BB9-A606-2C787E6AB53E}" type="pres">
      <dgm:prSet presAssocID="{07D84631-B48F-45EE-870B-52B5F5177A37}" presName="text_2" presStyleLbl="node1" presStyleIdx="1" presStyleCnt="3">
        <dgm:presLayoutVars>
          <dgm:bulletEnabled val="1"/>
        </dgm:presLayoutVars>
      </dgm:prSet>
      <dgm:spPr/>
    </dgm:pt>
    <dgm:pt modelId="{C1B70D5C-12E2-44D5-B9ED-502AC6B8C9E9}" type="pres">
      <dgm:prSet presAssocID="{07D84631-B48F-45EE-870B-52B5F5177A37}" presName="accent_2" presStyleCnt="0"/>
      <dgm:spPr/>
    </dgm:pt>
    <dgm:pt modelId="{F00191FA-94CC-413D-B53D-04532FEF8C51}" type="pres">
      <dgm:prSet presAssocID="{07D84631-B48F-45EE-870B-52B5F5177A37}" presName="accentRepeatNode" presStyleLbl="solidFgAcc1" presStyleIdx="1" presStyleCnt="3"/>
      <dgm:spPr/>
    </dgm:pt>
    <dgm:pt modelId="{A809A4BD-A73D-42D4-B2EC-C28E409EDF30}" type="pres">
      <dgm:prSet presAssocID="{DF5C66EF-2294-4544-96E5-107BE3AAA595}" presName="text_3" presStyleLbl="node1" presStyleIdx="2" presStyleCnt="3" custLinFactNeighborX="-232" custLinFactNeighborY="4909">
        <dgm:presLayoutVars>
          <dgm:bulletEnabled val="1"/>
        </dgm:presLayoutVars>
      </dgm:prSet>
      <dgm:spPr/>
    </dgm:pt>
    <dgm:pt modelId="{A38D842E-D8E9-420A-A541-49F72253E4D3}" type="pres">
      <dgm:prSet presAssocID="{DF5C66EF-2294-4544-96E5-107BE3AAA595}" presName="accent_3" presStyleCnt="0"/>
      <dgm:spPr/>
    </dgm:pt>
    <dgm:pt modelId="{61B77650-638D-4157-80BF-76BCE2684109}" type="pres">
      <dgm:prSet presAssocID="{DF5C66EF-2294-4544-96E5-107BE3AAA595}" presName="accentRepeatNode" presStyleLbl="solidFgAcc1" presStyleIdx="2" presStyleCnt="3"/>
      <dgm:spPr/>
    </dgm:pt>
  </dgm:ptLst>
  <dgm:cxnLst>
    <dgm:cxn modelId="{9BD08003-BA24-45C5-B5EB-AF0EC4CD3397}" type="presOf" srcId="{07D84631-B48F-45EE-870B-52B5F5177A37}" destId="{44269435-F632-4BB9-A606-2C787E6AB53E}" srcOrd="0" destOrd="0" presId="urn:microsoft.com/office/officeart/2008/layout/VerticalCurvedList"/>
    <dgm:cxn modelId="{C15F3A33-E571-4CAF-908E-3FD46E5D81F5}" srcId="{8E11CFF0-5080-45C2-AEFD-5D7658F63B98}" destId="{DF5C66EF-2294-4544-96E5-107BE3AAA595}" srcOrd="2" destOrd="0" parTransId="{1C5E2164-3708-41E5-9B26-B81E5FA72751}" sibTransId="{7F4CB524-03E6-45F0-978E-3DA5D3573A6F}"/>
    <dgm:cxn modelId="{AA423E71-3DFE-43B2-ADCA-472E2FFE00B1}" type="presOf" srcId="{523FA6B9-6B1A-4170-9FE1-A25E569D2CD7}" destId="{07247756-804B-4D0E-82A2-7CB53E2DB9D0}" srcOrd="0" destOrd="0" presId="urn:microsoft.com/office/officeart/2008/layout/VerticalCurvedList"/>
    <dgm:cxn modelId="{0D04C879-B486-49D6-B4E3-A3F61139B63C}" srcId="{8E11CFF0-5080-45C2-AEFD-5D7658F63B98}" destId="{523FA6B9-6B1A-4170-9FE1-A25E569D2CD7}" srcOrd="0" destOrd="0" parTransId="{D18821D7-2FBC-4E9B-BC4F-9F4FF80BF436}" sibTransId="{2BC4BB44-B19D-4CE6-8EFB-19E98B3ED70F}"/>
    <dgm:cxn modelId="{62E81085-5CC9-46BD-85CB-DABB42D5E8AF}" srcId="{8E11CFF0-5080-45C2-AEFD-5D7658F63B98}" destId="{07D84631-B48F-45EE-870B-52B5F5177A37}" srcOrd="1" destOrd="0" parTransId="{AC60EEED-5335-4CB9-8FBB-45EF8E10D907}" sibTransId="{21DFA297-B9B9-4C93-9D73-2F6352D96CAC}"/>
    <dgm:cxn modelId="{9164FA87-B3F4-4517-AD5C-B308FB52295B}" type="presOf" srcId="{8E11CFF0-5080-45C2-AEFD-5D7658F63B98}" destId="{B0E62284-164A-4066-8ACE-4ACB5BE87744}" srcOrd="0" destOrd="0" presId="urn:microsoft.com/office/officeart/2008/layout/VerticalCurvedList"/>
    <dgm:cxn modelId="{45DB4A88-A763-4440-B6A7-EDE30406FE8F}" type="presOf" srcId="{2BC4BB44-B19D-4CE6-8EFB-19E98B3ED70F}" destId="{EF47D6EB-9327-43BD-AA35-0BBC3B6F9543}" srcOrd="0" destOrd="0" presId="urn:microsoft.com/office/officeart/2008/layout/VerticalCurvedList"/>
    <dgm:cxn modelId="{9849D1B5-60B6-42D1-9FEE-F967AB621900}" type="presOf" srcId="{DF5C66EF-2294-4544-96E5-107BE3AAA595}" destId="{A809A4BD-A73D-42D4-B2EC-C28E409EDF30}" srcOrd="0" destOrd="0" presId="urn:microsoft.com/office/officeart/2008/layout/VerticalCurvedList"/>
    <dgm:cxn modelId="{2AA604E6-2890-4C2F-BC89-CAB93FBA5B75}" type="presParOf" srcId="{B0E62284-164A-4066-8ACE-4ACB5BE87744}" destId="{76929A48-C26C-4136-9B4B-EAE09AE2689E}" srcOrd="0" destOrd="0" presId="urn:microsoft.com/office/officeart/2008/layout/VerticalCurvedList"/>
    <dgm:cxn modelId="{EAD74B88-244F-4DCD-9462-AD763540FDB4}" type="presParOf" srcId="{76929A48-C26C-4136-9B4B-EAE09AE2689E}" destId="{F4657FF3-0318-4C7E-8601-4C517A7B4B84}" srcOrd="0" destOrd="0" presId="urn:microsoft.com/office/officeart/2008/layout/VerticalCurvedList"/>
    <dgm:cxn modelId="{554FC34A-1D65-4456-97DB-941C40F4897C}" type="presParOf" srcId="{F4657FF3-0318-4C7E-8601-4C517A7B4B84}" destId="{0254CE26-7326-4E18-83EF-4B180C255D6B}" srcOrd="0" destOrd="0" presId="urn:microsoft.com/office/officeart/2008/layout/VerticalCurvedList"/>
    <dgm:cxn modelId="{8F18219C-7878-4C9E-B271-AB554FA009F7}" type="presParOf" srcId="{F4657FF3-0318-4C7E-8601-4C517A7B4B84}" destId="{EF47D6EB-9327-43BD-AA35-0BBC3B6F9543}" srcOrd="1" destOrd="0" presId="urn:microsoft.com/office/officeart/2008/layout/VerticalCurvedList"/>
    <dgm:cxn modelId="{C79A7A27-C3C0-4372-A4EA-AB9D482ED162}" type="presParOf" srcId="{F4657FF3-0318-4C7E-8601-4C517A7B4B84}" destId="{54BE85B8-BDDE-4913-B5B6-022CA68F137E}" srcOrd="2" destOrd="0" presId="urn:microsoft.com/office/officeart/2008/layout/VerticalCurvedList"/>
    <dgm:cxn modelId="{921B83FE-27B4-4FCD-81F0-3EB411BCD17F}" type="presParOf" srcId="{F4657FF3-0318-4C7E-8601-4C517A7B4B84}" destId="{CB8E0A32-B589-47B2-A7CA-7E4F6245E1B5}" srcOrd="3" destOrd="0" presId="urn:microsoft.com/office/officeart/2008/layout/VerticalCurvedList"/>
    <dgm:cxn modelId="{944C52F0-75B3-434B-997C-2D08E09198A8}" type="presParOf" srcId="{76929A48-C26C-4136-9B4B-EAE09AE2689E}" destId="{07247756-804B-4D0E-82A2-7CB53E2DB9D0}" srcOrd="1" destOrd="0" presId="urn:microsoft.com/office/officeart/2008/layout/VerticalCurvedList"/>
    <dgm:cxn modelId="{7A901882-39FC-4AEF-A460-2DF588FEA65F}" type="presParOf" srcId="{76929A48-C26C-4136-9B4B-EAE09AE2689E}" destId="{84B60927-24EF-4C85-8FE3-A15C4EB3D420}" srcOrd="2" destOrd="0" presId="urn:microsoft.com/office/officeart/2008/layout/VerticalCurvedList"/>
    <dgm:cxn modelId="{752B8084-C8CD-4A4A-AA12-104EE46F8168}" type="presParOf" srcId="{84B60927-24EF-4C85-8FE3-A15C4EB3D420}" destId="{4A980085-D285-4201-BA6F-6C96E7E8E619}" srcOrd="0" destOrd="0" presId="urn:microsoft.com/office/officeart/2008/layout/VerticalCurvedList"/>
    <dgm:cxn modelId="{F7443F8E-F9F7-43EF-BA57-9856561EBC79}" type="presParOf" srcId="{76929A48-C26C-4136-9B4B-EAE09AE2689E}" destId="{44269435-F632-4BB9-A606-2C787E6AB53E}" srcOrd="3" destOrd="0" presId="urn:microsoft.com/office/officeart/2008/layout/VerticalCurvedList"/>
    <dgm:cxn modelId="{D689C710-9354-4597-A4FE-CAFB1DFFA4D3}" type="presParOf" srcId="{76929A48-C26C-4136-9B4B-EAE09AE2689E}" destId="{C1B70D5C-12E2-44D5-B9ED-502AC6B8C9E9}" srcOrd="4" destOrd="0" presId="urn:microsoft.com/office/officeart/2008/layout/VerticalCurvedList"/>
    <dgm:cxn modelId="{8BD16346-1757-4A4B-A0FD-2361EDAC9E8E}" type="presParOf" srcId="{C1B70D5C-12E2-44D5-B9ED-502AC6B8C9E9}" destId="{F00191FA-94CC-413D-B53D-04532FEF8C51}" srcOrd="0" destOrd="0" presId="urn:microsoft.com/office/officeart/2008/layout/VerticalCurvedList"/>
    <dgm:cxn modelId="{EDC15C6F-77C1-4704-9F03-F67E0A253CF0}" type="presParOf" srcId="{76929A48-C26C-4136-9B4B-EAE09AE2689E}" destId="{A809A4BD-A73D-42D4-B2EC-C28E409EDF30}" srcOrd="5" destOrd="0" presId="urn:microsoft.com/office/officeart/2008/layout/VerticalCurvedList"/>
    <dgm:cxn modelId="{8A5910EC-5B53-4B30-A0E7-63FF01205B9A}" type="presParOf" srcId="{76929A48-C26C-4136-9B4B-EAE09AE2689E}" destId="{A38D842E-D8E9-420A-A541-49F72253E4D3}" srcOrd="6" destOrd="0" presId="urn:microsoft.com/office/officeart/2008/layout/VerticalCurvedList"/>
    <dgm:cxn modelId="{FA2C1E8E-E84C-4D29-86C0-E73309EA8AEA}" type="presParOf" srcId="{A38D842E-D8E9-420A-A541-49F72253E4D3}" destId="{61B77650-638D-4157-80BF-76BCE268410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A80713-999E-447C-998C-4F60B26A4E7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cs-CZ"/>
        </a:p>
      </dgm:t>
    </dgm:pt>
    <dgm:pt modelId="{203A2A3A-86C5-4F80-B540-23D27C2D2AC1}">
      <dgm:prSet phldrT="[Text]"/>
      <dgm:spPr/>
      <dgm:t>
        <a:bodyPr/>
        <a:lstStyle/>
        <a:p>
          <a:r>
            <a:rPr lang="cs-CZ" dirty="0"/>
            <a:t>Výlučná příslušnost</a:t>
          </a:r>
        </a:p>
      </dgm:t>
    </dgm:pt>
    <dgm:pt modelId="{A9C217FA-EA98-4285-A43E-CCAB29D2BD52}" type="parTrans" cxnId="{CE77EE1B-F062-4C7F-874B-26AB77628FCA}">
      <dgm:prSet/>
      <dgm:spPr/>
      <dgm:t>
        <a:bodyPr/>
        <a:lstStyle/>
        <a:p>
          <a:endParaRPr lang="cs-CZ"/>
        </a:p>
      </dgm:t>
    </dgm:pt>
    <dgm:pt modelId="{B93E2083-31C1-4908-9DC5-5B17272B3A09}" type="sibTrans" cxnId="{CE77EE1B-F062-4C7F-874B-26AB77628FCA}">
      <dgm:prSet/>
      <dgm:spPr/>
      <dgm:t>
        <a:bodyPr/>
        <a:lstStyle/>
        <a:p>
          <a:endParaRPr lang="cs-CZ"/>
        </a:p>
      </dgm:t>
    </dgm:pt>
    <dgm:pt modelId="{0C4D1DDB-6D60-43AE-A5AA-BE6C240E4A78}">
      <dgm:prSet phldrT="[Text]"/>
      <dgm:spPr/>
      <dgm:t>
        <a:bodyPr/>
        <a:lstStyle/>
        <a:p>
          <a:r>
            <a:rPr lang="cs-CZ" dirty="0"/>
            <a:t>Dohodnutá příslušnost</a:t>
          </a:r>
        </a:p>
      </dgm:t>
    </dgm:pt>
    <dgm:pt modelId="{DAD758E8-406A-4D2A-9236-9C7D0BC2B327}" type="parTrans" cxnId="{53C38B53-0B7E-4CBB-8B24-0F81F8D10EEF}">
      <dgm:prSet/>
      <dgm:spPr/>
      <dgm:t>
        <a:bodyPr/>
        <a:lstStyle/>
        <a:p>
          <a:endParaRPr lang="cs-CZ"/>
        </a:p>
      </dgm:t>
    </dgm:pt>
    <dgm:pt modelId="{CE0ABE4F-1E56-41B4-AAD8-A15B787EE5D7}" type="sibTrans" cxnId="{53C38B53-0B7E-4CBB-8B24-0F81F8D10EEF}">
      <dgm:prSet/>
      <dgm:spPr/>
      <dgm:t>
        <a:bodyPr/>
        <a:lstStyle/>
        <a:p>
          <a:endParaRPr lang="cs-CZ"/>
        </a:p>
      </dgm:t>
    </dgm:pt>
    <dgm:pt modelId="{7F7D24D0-FCEC-4869-B9D4-CF466B4B6F03}">
      <dgm:prSet phldrT="[Text]"/>
      <dgm:spPr/>
      <dgm:t>
        <a:bodyPr/>
        <a:lstStyle/>
        <a:p>
          <a:r>
            <a:rPr lang="cs-CZ" dirty="0"/>
            <a:t>Obecná příslušnost</a:t>
          </a:r>
        </a:p>
      </dgm:t>
    </dgm:pt>
    <dgm:pt modelId="{19CFF40E-2FBE-459E-8C90-83BE31F91562}" type="parTrans" cxnId="{C8983BAA-078B-4713-81E0-732033F45EA6}">
      <dgm:prSet/>
      <dgm:spPr/>
      <dgm:t>
        <a:bodyPr/>
        <a:lstStyle/>
        <a:p>
          <a:endParaRPr lang="cs-CZ"/>
        </a:p>
      </dgm:t>
    </dgm:pt>
    <dgm:pt modelId="{A4AC5CCA-34D4-459A-8D56-2D6CA0C9CB24}" type="sibTrans" cxnId="{C8983BAA-078B-4713-81E0-732033F45EA6}">
      <dgm:prSet/>
      <dgm:spPr/>
      <dgm:t>
        <a:bodyPr/>
        <a:lstStyle/>
        <a:p>
          <a:endParaRPr lang="cs-CZ"/>
        </a:p>
      </dgm:t>
    </dgm:pt>
    <dgm:pt modelId="{B23835AE-C687-41C1-8C46-8635AC9C3461}">
      <dgm:prSet/>
      <dgm:spPr/>
      <dgm:t>
        <a:bodyPr/>
        <a:lstStyle/>
        <a:p>
          <a:r>
            <a:rPr lang="cs-CZ" dirty="0"/>
            <a:t>Alternativní příslušnost</a:t>
          </a:r>
        </a:p>
      </dgm:t>
    </dgm:pt>
    <dgm:pt modelId="{FB882AAD-0B28-4CF4-B565-9A49D6B02C68}" type="parTrans" cxnId="{29F85C75-FFA5-4536-B86B-E0F9812DCA24}">
      <dgm:prSet/>
      <dgm:spPr/>
      <dgm:t>
        <a:bodyPr/>
        <a:lstStyle/>
        <a:p>
          <a:endParaRPr lang="cs-CZ"/>
        </a:p>
      </dgm:t>
    </dgm:pt>
    <dgm:pt modelId="{E6C79534-C183-4C8F-A046-A6ABC7FE3AAD}" type="sibTrans" cxnId="{29F85C75-FFA5-4536-B86B-E0F9812DCA24}">
      <dgm:prSet/>
      <dgm:spPr/>
      <dgm:t>
        <a:bodyPr/>
        <a:lstStyle/>
        <a:p>
          <a:endParaRPr lang="cs-CZ"/>
        </a:p>
      </dgm:t>
    </dgm:pt>
    <dgm:pt modelId="{ABD982CF-C6A7-40A9-902D-C2939944D74D}">
      <dgm:prSet/>
      <dgm:spPr/>
      <dgm:t>
        <a:bodyPr/>
        <a:lstStyle/>
        <a:p>
          <a:r>
            <a:rPr lang="cs-CZ" dirty="0"/>
            <a:t>Speciální příslušnost</a:t>
          </a:r>
        </a:p>
      </dgm:t>
    </dgm:pt>
    <dgm:pt modelId="{90634A1A-6648-4DCD-9C6B-9CBB3C49FEC6}" type="parTrans" cxnId="{E4359FC7-9139-45FD-97BD-F5F8211D281C}">
      <dgm:prSet/>
      <dgm:spPr/>
      <dgm:t>
        <a:bodyPr/>
        <a:lstStyle/>
        <a:p>
          <a:endParaRPr lang="cs-CZ"/>
        </a:p>
      </dgm:t>
    </dgm:pt>
    <dgm:pt modelId="{70A64A70-9FC9-4219-93FF-23819F07917E}" type="sibTrans" cxnId="{E4359FC7-9139-45FD-97BD-F5F8211D281C}">
      <dgm:prSet/>
      <dgm:spPr/>
      <dgm:t>
        <a:bodyPr/>
        <a:lstStyle/>
        <a:p>
          <a:endParaRPr lang="cs-CZ"/>
        </a:p>
      </dgm:t>
    </dgm:pt>
    <dgm:pt modelId="{244134FC-4403-40C2-9436-A51C75E00E6F}" type="pres">
      <dgm:prSet presAssocID="{F9A80713-999E-447C-998C-4F60B26A4E75}" presName="outerComposite" presStyleCnt="0">
        <dgm:presLayoutVars>
          <dgm:chMax val="5"/>
          <dgm:dir/>
          <dgm:resizeHandles val="exact"/>
        </dgm:presLayoutVars>
      </dgm:prSet>
      <dgm:spPr/>
    </dgm:pt>
    <dgm:pt modelId="{58CF4A4B-ACC7-4BD9-8BF1-150419252AC3}" type="pres">
      <dgm:prSet presAssocID="{F9A80713-999E-447C-998C-4F60B26A4E75}" presName="dummyMaxCanvas" presStyleCnt="0">
        <dgm:presLayoutVars/>
      </dgm:prSet>
      <dgm:spPr/>
    </dgm:pt>
    <dgm:pt modelId="{71EF49BF-D6EE-4486-B7FF-A429376F50A6}" type="pres">
      <dgm:prSet presAssocID="{F9A80713-999E-447C-998C-4F60B26A4E75}" presName="FiveNodes_1" presStyleLbl="node1" presStyleIdx="0" presStyleCnt="5">
        <dgm:presLayoutVars>
          <dgm:bulletEnabled val="1"/>
        </dgm:presLayoutVars>
      </dgm:prSet>
      <dgm:spPr/>
    </dgm:pt>
    <dgm:pt modelId="{57B4FF10-EFF4-48CE-A324-D834C85D75DF}" type="pres">
      <dgm:prSet presAssocID="{F9A80713-999E-447C-998C-4F60B26A4E75}" presName="FiveNodes_2" presStyleLbl="node1" presStyleIdx="1" presStyleCnt="5">
        <dgm:presLayoutVars>
          <dgm:bulletEnabled val="1"/>
        </dgm:presLayoutVars>
      </dgm:prSet>
      <dgm:spPr/>
    </dgm:pt>
    <dgm:pt modelId="{C9D8DF77-CE10-4F93-B677-B4390A2158AE}" type="pres">
      <dgm:prSet presAssocID="{F9A80713-999E-447C-998C-4F60B26A4E75}" presName="FiveNodes_3" presStyleLbl="node1" presStyleIdx="2" presStyleCnt="5">
        <dgm:presLayoutVars>
          <dgm:bulletEnabled val="1"/>
        </dgm:presLayoutVars>
      </dgm:prSet>
      <dgm:spPr/>
    </dgm:pt>
    <dgm:pt modelId="{3E0EBA81-21D3-4B96-891D-BA84898EACB7}" type="pres">
      <dgm:prSet presAssocID="{F9A80713-999E-447C-998C-4F60B26A4E75}" presName="FiveNodes_4" presStyleLbl="node1" presStyleIdx="3" presStyleCnt="5">
        <dgm:presLayoutVars>
          <dgm:bulletEnabled val="1"/>
        </dgm:presLayoutVars>
      </dgm:prSet>
      <dgm:spPr/>
    </dgm:pt>
    <dgm:pt modelId="{ED128C07-8595-4094-AD6C-4F2DEB234E07}" type="pres">
      <dgm:prSet presAssocID="{F9A80713-999E-447C-998C-4F60B26A4E75}" presName="FiveNodes_5" presStyleLbl="node1" presStyleIdx="4" presStyleCnt="5">
        <dgm:presLayoutVars>
          <dgm:bulletEnabled val="1"/>
        </dgm:presLayoutVars>
      </dgm:prSet>
      <dgm:spPr/>
    </dgm:pt>
    <dgm:pt modelId="{2021602C-F429-42A6-9921-1DC026E653DF}" type="pres">
      <dgm:prSet presAssocID="{F9A80713-999E-447C-998C-4F60B26A4E75}" presName="FiveConn_1-2" presStyleLbl="fgAccFollowNode1" presStyleIdx="0" presStyleCnt="4">
        <dgm:presLayoutVars>
          <dgm:bulletEnabled val="1"/>
        </dgm:presLayoutVars>
      </dgm:prSet>
      <dgm:spPr/>
    </dgm:pt>
    <dgm:pt modelId="{8FE66B63-4EAB-4BBD-8FCC-5C8E87B329AA}" type="pres">
      <dgm:prSet presAssocID="{F9A80713-999E-447C-998C-4F60B26A4E75}" presName="FiveConn_2-3" presStyleLbl="fgAccFollowNode1" presStyleIdx="1" presStyleCnt="4">
        <dgm:presLayoutVars>
          <dgm:bulletEnabled val="1"/>
        </dgm:presLayoutVars>
      </dgm:prSet>
      <dgm:spPr/>
    </dgm:pt>
    <dgm:pt modelId="{FED4D3EE-119C-44C5-9AD9-01A8A6C71C39}" type="pres">
      <dgm:prSet presAssocID="{F9A80713-999E-447C-998C-4F60B26A4E75}" presName="FiveConn_3-4" presStyleLbl="fgAccFollowNode1" presStyleIdx="2" presStyleCnt="4">
        <dgm:presLayoutVars>
          <dgm:bulletEnabled val="1"/>
        </dgm:presLayoutVars>
      </dgm:prSet>
      <dgm:spPr/>
    </dgm:pt>
    <dgm:pt modelId="{39D29ADD-04F6-4291-B15B-6F335BA5CA03}" type="pres">
      <dgm:prSet presAssocID="{F9A80713-999E-447C-998C-4F60B26A4E75}" presName="FiveConn_4-5" presStyleLbl="fgAccFollowNode1" presStyleIdx="3" presStyleCnt="4">
        <dgm:presLayoutVars>
          <dgm:bulletEnabled val="1"/>
        </dgm:presLayoutVars>
      </dgm:prSet>
      <dgm:spPr/>
    </dgm:pt>
    <dgm:pt modelId="{A3F10BF9-6EA3-481A-8DC3-3DEA5788EAF7}" type="pres">
      <dgm:prSet presAssocID="{F9A80713-999E-447C-998C-4F60B26A4E75}" presName="FiveNodes_1_text" presStyleLbl="node1" presStyleIdx="4" presStyleCnt="5">
        <dgm:presLayoutVars>
          <dgm:bulletEnabled val="1"/>
        </dgm:presLayoutVars>
      </dgm:prSet>
      <dgm:spPr/>
    </dgm:pt>
    <dgm:pt modelId="{7459FAFC-41B3-4DCE-9DA6-5D6D6694092A}" type="pres">
      <dgm:prSet presAssocID="{F9A80713-999E-447C-998C-4F60B26A4E75}" presName="FiveNodes_2_text" presStyleLbl="node1" presStyleIdx="4" presStyleCnt="5">
        <dgm:presLayoutVars>
          <dgm:bulletEnabled val="1"/>
        </dgm:presLayoutVars>
      </dgm:prSet>
      <dgm:spPr/>
    </dgm:pt>
    <dgm:pt modelId="{F9B58F6E-D326-48FB-8D31-68F21119CF9F}" type="pres">
      <dgm:prSet presAssocID="{F9A80713-999E-447C-998C-4F60B26A4E75}" presName="FiveNodes_3_text" presStyleLbl="node1" presStyleIdx="4" presStyleCnt="5">
        <dgm:presLayoutVars>
          <dgm:bulletEnabled val="1"/>
        </dgm:presLayoutVars>
      </dgm:prSet>
      <dgm:spPr/>
    </dgm:pt>
    <dgm:pt modelId="{FE8A5AAF-6C7D-4E96-933B-16CFDFDCB942}" type="pres">
      <dgm:prSet presAssocID="{F9A80713-999E-447C-998C-4F60B26A4E75}" presName="FiveNodes_4_text" presStyleLbl="node1" presStyleIdx="4" presStyleCnt="5">
        <dgm:presLayoutVars>
          <dgm:bulletEnabled val="1"/>
        </dgm:presLayoutVars>
      </dgm:prSet>
      <dgm:spPr/>
    </dgm:pt>
    <dgm:pt modelId="{5FBB8239-620C-40BB-BF6B-50FBC5A78CAC}" type="pres">
      <dgm:prSet presAssocID="{F9A80713-999E-447C-998C-4F60B26A4E75}" presName="FiveNodes_5_text" presStyleLbl="node1" presStyleIdx="4" presStyleCnt="5">
        <dgm:presLayoutVars>
          <dgm:bulletEnabled val="1"/>
        </dgm:presLayoutVars>
      </dgm:prSet>
      <dgm:spPr/>
    </dgm:pt>
  </dgm:ptLst>
  <dgm:cxnLst>
    <dgm:cxn modelId="{23835F03-700D-4D54-83A2-89FD99B9DDC9}" type="presOf" srcId="{7F7D24D0-FCEC-4869-B9D4-CF466B4B6F03}" destId="{3E0EBA81-21D3-4B96-891D-BA84898EACB7}" srcOrd="0" destOrd="0" presId="urn:microsoft.com/office/officeart/2005/8/layout/vProcess5"/>
    <dgm:cxn modelId="{08B92016-177D-4E3B-9C57-06D76036B076}" type="presOf" srcId="{0C4D1DDB-6D60-43AE-A5AA-BE6C240E4A78}" destId="{7459FAFC-41B3-4DCE-9DA6-5D6D6694092A}" srcOrd="1" destOrd="0" presId="urn:microsoft.com/office/officeart/2005/8/layout/vProcess5"/>
    <dgm:cxn modelId="{CE77EE1B-F062-4C7F-874B-26AB77628FCA}" srcId="{F9A80713-999E-447C-998C-4F60B26A4E75}" destId="{203A2A3A-86C5-4F80-B540-23D27C2D2AC1}" srcOrd="0" destOrd="0" parTransId="{A9C217FA-EA98-4285-A43E-CCAB29D2BD52}" sibTransId="{B93E2083-31C1-4908-9DC5-5B17272B3A09}"/>
    <dgm:cxn modelId="{47742A1E-888E-4134-8963-63B5828B21B4}" type="presOf" srcId="{0C4D1DDB-6D60-43AE-A5AA-BE6C240E4A78}" destId="{57B4FF10-EFF4-48CE-A324-D834C85D75DF}" srcOrd="0" destOrd="0" presId="urn:microsoft.com/office/officeart/2005/8/layout/vProcess5"/>
    <dgm:cxn modelId="{511E831E-B966-49C8-8CC5-C1ED10BB9739}" type="presOf" srcId="{B93E2083-31C1-4908-9DC5-5B17272B3A09}" destId="{2021602C-F429-42A6-9921-1DC026E653DF}" srcOrd="0" destOrd="0" presId="urn:microsoft.com/office/officeart/2005/8/layout/vProcess5"/>
    <dgm:cxn modelId="{7C02BD22-CE38-4ADB-AD38-4EEF31B51131}" type="presOf" srcId="{CE0ABE4F-1E56-41B4-AAD8-A15B787EE5D7}" destId="{8FE66B63-4EAB-4BBD-8FCC-5C8E87B329AA}" srcOrd="0" destOrd="0" presId="urn:microsoft.com/office/officeart/2005/8/layout/vProcess5"/>
    <dgm:cxn modelId="{5A2CCC36-490F-42EE-B236-3704C622864B}" type="presOf" srcId="{B23835AE-C687-41C1-8C46-8635AC9C3461}" destId="{5FBB8239-620C-40BB-BF6B-50FBC5A78CAC}" srcOrd="1" destOrd="0" presId="urn:microsoft.com/office/officeart/2005/8/layout/vProcess5"/>
    <dgm:cxn modelId="{99006B3A-55E9-41AC-AC8E-5A2E0E9E5EAB}" type="presOf" srcId="{B23835AE-C687-41C1-8C46-8635AC9C3461}" destId="{ED128C07-8595-4094-AD6C-4F2DEB234E07}" srcOrd="0" destOrd="0" presId="urn:microsoft.com/office/officeart/2005/8/layout/vProcess5"/>
    <dgm:cxn modelId="{1C57E867-1116-491B-9338-6E0209BFCE7C}" type="presOf" srcId="{ABD982CF-C6A7-40A9-902D-C2939944D74D}" destId="{C9D8DF77-CE10-4F93-B677-B4390A2158AE}" srcOrd="0" destOrd="0" presId="urn:microsoft.com/office/officeart/2005/8/layout/vProcess5"/>
    <dgm:cxn modelId="{A30F126C-2911-41C0-B9F5-80C315506B61}" type="presOf" srcId="{70A64A70-9FC9-4219-93FF-23819F07917E}" destId="{FED4D3EE-119C-44C5-9AD9-01A8A6C71C39}" srcOrd="0" destOrd="0" presId="urn:microsoft.com/office/officeart/2005/8/layout/vProcess5"/>
    <dgm:cxn modelId="{53C38B53-0B7E-4CBB-8B24-0F81F8D10EEF}" srcId="{F9A80713-999E-447C-998C-4F60B26A4E75}" destId="{0C4D1DDB-6D60-43AE-A5AA-BE6C240E4A78}" srcOrd="1" destOrd="0" parTransId="{DAD758E8-406A-4D2A-9236-9C7D0BC2B327}" sibTransId="{CE0ABE4F-1E56-41B4-AAD8-A15B787EE5D7}"/>
    <dgm:cxn modelId="{29F85C75-FFA5-4536-B86B-E0F9812DCA24}" srcId="{F9A80713-999E-447C-998C-4F60B26A4E75}" destId="{B23835AE-C687-41C1-8C46-8635AC9C3461}" srcOrd="4" destOrd="0" parTransId="{FB882AAD-0B28-4CF4-B565-9A49D6B02C68}" sibTransId="{E6C79534-C183-4C8F-A046-A6ABC7FE3AAD}"/>
    <dgm:cxn modelId="{B09944A0-4017-4B37-B88F-11FDF934CCC7}" type="presOf" srcId="{203A2A3A-86C5-4F80-B540-23D27C2D2AC1}" destId="{A3F10BF9-6EA3-481A-8DC3-3DEA5788EAF7}" srcOrd="1" destOrd="0" presId="urn:microsoft.com/office/officeart/2005/8/layout/vProcess5"/>
    <dgm:cxn modelId="{7F7AB0A8-C6DC-4BE7-8273-1C1CF45CB161}" type="presOf" srcId="{A4AC5CCA-34D4-459A-8D56-2D6CA0C9CB24}" destId="{39D29ADD-04F6-4291-B15B-6F335BA5CA03}" srcOrd="0" destOrd="0" presId="urn:microsoft.com/office/officeart/2005/8/layout/vProcess5"/>
    <dgm:cxn modelId="{C8983BAA-078B-4713-81E0-732033F45EA6}" srcId="{F9A80713-999E-447C-998C-4F60B26A4E75}" destId="{7F7D24D0-FCEC-4869-B9D4-CF466B4B6F03}" srcOrd="3" destOrd="0" parTransId="{19CFF40E-2FBE-459E-8C90-83BE31F91562}" sibTransId="{A4AC5CCA-34D4-459A-8D56-2D6CA0C9CB24}"/>
    <dgm:cxn modelId="{E4359FC7-9139-45FD-97BD-F5F8211D281C}" srcId="{F9A80713-999E-447C-998C-4F60B26A4E75}" destId="{ABD982CF-C6A7-40A9-902D-C2939944D74D}" srcOrd="2" destOrd="0" parTransId="{90634A1A-6648-4DCD-9C6B-9CBB3C49FEC6}" sibTransId="{70A64A70-9FC9-4219-93FF-23819F07917E}"/>
    <dgm:cxn modelId="{FB56C8D6-9D37-430E-8778-7B1926574BC4}" type="presOf" srcId="{7F7D24D0-FCEC-4869-B9D4-CF466B4B6F03}" destId="{FE8A5AAF-6C7D-4E96-933B-16CFDFDCB942}" srcOrd="1" destOrd="0" presId="urn:microsoft.com/office/officeart/2005/8/layout/vProcess5"/>
    <dgm:cxn modelId="{9F1F27EE-7995-4F86-B7CA-9E7C98DBC0EC}" type="presOf" srcId="{ABD982CF-C6A7-40A9-902D-C2939944D74D}" destId="{F9B58F6E-D326-48FB-8D31-68F21119CF9F}" srcOrd="1" destOrd="0" presId="urn:microsoft.com/office/officeart/2005/8/layout/vProcess5"/>
    <dgm:cxn modelId="{C38BB8F4-B8EC-4530-9DF8-1CCFC8EB0E34}" type="presOf" srcId="{203A2A3A-86C5-4F80-B540-23D27C2D2AC1}" destId="{71EF49BF-D6EE-4486-B7FF-A429376F50A6}" srcOrd="0" destOrd="0" presId="urn:microsoft.com/office/officeart/2005/8/layout/vProcess5"/>
    <dgm:cxn modelId="{C67F18F9-5B31-432A-B88A-46984AD64E82}" type="presOf" srcId="{F9A80713-999E-447C-998C-4F60B26A4E75}" destId="{244134FC-4403-40C2-9436-A51C75E00E6F}" srcOrd="0" destOrd="0" presId="urn:microsoft.com/office/officeart/2005/8/layout/vProcess5"/>
    <dgm:cxn modelId="{C77E7F9F-036E-4E1B-A78D-7DB4462DCD0C}" type="presParOf" srcId="{244134FC-4403-40C2-9436-A51C75E00E6F}" destId="{58CF4A4B-ACC7-4BD9-8BF1-150419252AC3}" srcOrd="0" destOrd="0" presId="urn:microsoft.com/office/officeart/2005/8/layout/vProcess5"/>
    <dgm:cxn modelId="{B85B04D2-292F-4459-B767-F1691033E7AC}" type="presParOf" srcId="{244134FC-4403-40C2-9436-A51C75E00E6F}" destId="{71EF49BF-D6EE-4486-B7FF-A429376F50A6}" srcOrd="1" destOrd="0" presId="urn:microsoft.com/office/officeart/2005/8/layout/vProcess5"/>
    <dgm:cxn modelId="{B1F65401-9E54-4F91-A521-B477B078BEB6}" type="presParOf" srcId="{244134FC-4403-40C2-9436-A51C75E00E6F}" destId="{57B4FF10-EFF4-48CE-A324-D834C85D75DF}" srcOrd="2" destOrd="0" presId="urn:microsoft.com/office/officeart/2005/8/layout/vProcess5"/>
    <dgm:cxn modelId="{5E82A3C3-AD2C-4212-BABA-05264A8010CF}" type="presParOf" srcId="{244134FC-4403-40C2-9436-A51C75E00E6F}" destId="{C9D8DF77-CE10-4F93-B677-B4390A2158AE}" srcOrd="3" destOrd="0" presId="urn:microsoft.com/office/officeart/2005/8/layout/vProcess5"/>
    <dgm:cxn modelId="{F0B28011-7751-489C-9EA2-E2014DE2A7DB}" type="presParOf" srcId="{244134FC-4403-40C2-9436-A51C75E00E6F}" destId="{3E0EBA81-21D3-4B96-891D-BA84898EACB7}" srcOrd="4" destOrd="0" presId="urn:microsoft.com/office/officeart/2005/8/layout/vProcess5"/>
    <dgm:cxn modelId="{6BBAEF27-6192-4A84-9B2F-CDF453730240}" type="presParOf" srcId="{244134FC-4403-40C2-9436-A51C75E00E6F}" destId="{ED128C07-8595-4094-AD6C-4F2DEB234E07}" srcOrd="5" destOrd="0" presId="urn:microsoft.com/office/officeart/2005/8/layout/vProcess5"/>
    <dgm:cxn modelId="{8F390760-4B95-46E8-A813-FD2A3D42FC6A}" type="presParOf" srcId="{244134FC-4403-40C2-9436-A51C75E00E6F}" destId="{2021602C-F429-42A6-9921-1DC026E653DF}" srcOrd="6" destOrd="0" presId="urn:microsoft.com/office/officeart/2005/8/layout/vProcess5"/>
    <dgm:cxn modelId="{BE916CEB-B2F2-4F9A-8D60-C1BE99C1E75D}" type="presParOf" srcId="{244134FC-4403-40C2-9436-A51C75E00E6F}" destId="{8FE66B63-4EAB-4BBD-8FCC-5C8E87B329AA}" srcOrd="7" destOrd="0" presId="urn:microsoft.com/office/officeart/2005/8/layout/vProcess5"/>
    <dgm:cxn modelId="{23F33246-42C0-49C1-B240-31BFA8C5EC28}" type="presParOf" srcId="{244134FC-4403-40C2-9436-A51C75E00E6F}" destId="{FED4D3EE-119C-44C5-9AD9-01A8A6C71C39}" srcOrd="8" destOrd="0" presId="urn:microsoft.com/office/officeart/2005/8/layout/vProcess5"/>
    <dgm:cxn modelId="{675AAE3E-7002-48B6-A33B-164BD81CE194}" type="presParOf" srcId="{244134FC-4403-40C2-9436-A51C75E00E6F}" destId="{39D29ADD-04F6-4291-B15B-6F335BA5CA03}" srcOrd="9" destOrd="0" presId="urn:microsoft.com/office/officeart/2005/8/layout/vProcess5"/>
    <dgm:cxn modelId="{68D039F1-3A52-4276-A346-3618FD37AEE8}" type="presParOf" srcId="{244134FC-4403-40C2-9436-A51C75E00E6F}" destId="{A3F10BF9-6EA3-481A-8DC3-3DEA5788EAF7}" srcOrd="10" destOrd="0" presId="urn:microsoft.com/office/officeart/2005/8/layout/vProcess5"/>
    <dgm:cxn modelId="{1588AC6C-7EE0-4825-9B1D-71A357C21481}" type="presParOf" srcId="{244134FC-4403-40C2-9436-A51C75E00E6F}" destId="{7459FAFC-41B3-4DCE-9DA6-5D6D6694092A}" srcOrd="11" destOrd="0" presId="urn:microsoft.com/office/officeart/2005/8/layout/vProcess5"/>
    <dgm:cxn modelId="{C61D2E32-2BDE-4AC4-8579-5AF6C7ABF644}" type="presParOf" srcId="{244134FC-4403-40C2-9436-A51C75E00E6F}" destId="{F9B58F6E-D326-48FB-8D31-68F21119CF9F}" srcOrd="12" destOrd="0" presId="urn:microsoft.com/office/officeart/2005/8/layout/vProcess5"/>
    <dgm:cxn modelId="{105D8756-55C5-404B-A776-EC320495A452}" type="presParOf" srcId="{244134FC-4403-40C2-9436-A51C75E00E6F}" destId="{FE8A5AAF-6C7D-4E96-933B-16CFDFDCB942}" srcOrd="13" destOrd="0" presId="urn:microsoft.com/office/officeart/2005/8/layout/vProcess5"/>
    <dgm:cxn modelId="{C9291667-5FFC-4A19-9747-A80656DA5DE7}" type="presParOf" srcId="{244134FC-4403-40C2-9436-A51C75E00E6F}" destId="{5FBB8239-620C-40BB-BF6B-50FBC5A78CAC}"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47D6EB-9327-43BD-AA35-0BBC3B6F9543}">
      <dsp:nvSpPr>
        <dsp:cNvPr id="0" name=""/>
        <dsp:cNvSpPr/>
      </dsp:nvSpPr>
      <dsp:spPr>
        <a:xfrm>
          <a:off x="-4128554" y="-633596"/>
          <a:ext cx="4919501" cy="4919501"/>
        </a:xfrm>
        <a:prstGeom prst="blockArc">
          <a:avLst>
            <a:gd name="adj1" fmla="val 18900000"/>
            <a:gd name="adj2" fmla="val 2700000"/>
            <a:gd name="adj3" fmla="val 43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247756-804B-4D0E-82A2-7CB53E2DB9D0}">
      <dsp:nvSpPr>
        <dsp:cNvPr id="0" name=""/>
        <dsp:cNvSpPr/>
      </dsp:nvSpPr>
      <dsp:spPr>
        <a:xfrm>
          <a:off x="508657" y="365230"/>
          <a:ext cx="10805458" cy="730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804"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automatické uznávání u harmonizovaných profesí</a:t>
          </a:r>
        </a:p>
      </dsp:txBody>
      <dsp:txXfrm>
        <a:off x="508657" y="365230"/>
        <a:ext cx="10805458" cy="730461"/>
      </dsp:txXfrm>
    </dsp:sp>
    <dsp:sp modelId="{4A980085-D285-4201-BA6F-6C96E7E8E619}">
      <dsp:nvSpPr>
        <dsp:cNvPr id="0" name=""/>
        <dsp:cNvSpPr/>
      </dsp:nvSpPr>
      <dsp:spPr>
        <a:xfrm>
          <a:off x="52119" y="273923"/>
          <a:ext cx="913077" cy="9130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269435-F632-4BB9-A606-2C787E6AB53E}">
      <dsp:nvSpPr>
        <dsp:cNvPr id="0" name=""/>
        <dsp:cNvSpPr/>
      </dsp:nvSpPr>
      <dsp:spPr>
        <a:xfrm>
          <a:off x="774180" y="1460923"/>
          <a:ext cx="10539936" cy="730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804"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automatické uznávání u některých profesí na základě odborné zkušenosti (řemeslná výroba, průmysl, obchod)</a:t>
          </a:r>
        </a:p>
      </dsp:txBody>
      <dsp:txXfrm>
        <a:off x="774180" y="1460923"/>
        <a:ext cx="10539936" cy="730461"/>
      </dsp:txXfrm>
    </dsp:sp>
    <dsp:sp modelId="{F00191FA-94CC-413D-B53D-04532FEF8C51}">
      <dsp:nvSpPr>
        <dsp:cNvPr id="0" name=""/>
        <dsp:cNvSpPr/>
      </dsp:nvSpPr>
      <dsp:spPr>
        <a:xfrm>
          <a:off x="317642" y="1369615"/>
          <a:ext cx="913077" cy="9130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09A4BD-A73D-42D4-B2EC-C28E409EDF30}">
      <dsp:nvSpPr>
        <dsp:cNvPr id="0" name=""/>
        <dsp:cNvSpPr/>
      </dsp:nvSpPr>
      <dsp:spPr>
        <a:xfrm>
          <a:off x="483589" y="2592473"/>
          <a:ext cx="10805458" cy="730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9804" tIns="58420" rIns="58420" bIns="58420" numCol="1" spcCol="1270" anchor="ctr" anchorCtr="0">
          <a:noAutofit/>
        </a:bodyPr>
        <a:lstStyle/>
        <a:p>
          <a:pPr marL="0" lvl="0" indent="0" algn="l" defTabSz="1022350">
            <a:lnSpc>
              <a:spcPct val="90000"/>
            </a:lnSpc>
            <a:spcBef>
              <a:spcPct val="0"/>
            </a:spcBef>
            <a:spcAft>
              <a:spcPct val="35000"/>
            </a:spcAft>
            <a:buNone/>
          </a:pPr>
          <a:r>
            <a:rPr lang="cs-CZ" sz="2300" kern="1200" dirty="0"/>
            <a:t>všeobecný systém pro ostatní povolání – režim vzájemného uznávání </a:t>
          </a:r>
        </a:p>
      </dsp:txBody>
      <dsp:txXfrm>
        <a:off x="483589" y="2592473"/>
        <a:ext cx="10805458" cy="730461"/>
      </dsp:txXfrm>
    </dsp:sp>
    <dsp:sp modelId="{61B77650-638D-4157-80BF-76BCE2684109}">
      <dsp:nvSpPr>
        <dsp:cNvPr id="0" name=""/>
        <dsp:cNvSpPr/>
      </dsp:nvSpPr>
      <dsp:spPr>
        <a:xfrm>
          <a:off x="52119" y="2465307"/>
          <a:ext cx="913077" cy="91307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F49BF-D6EE-4486-B7FF-A429376F50A6}">
      <dsp:nvSpPr>
        <dsp:cNvPr id="0" name=""/>
        <dsp:cNvSpPr/>
      </dsp:nvSpPr>
      <dsp:spPr>
        <a:xfrm>
          <a:off x="0" y="0"/>
          <a:ext cx="5144904" cy="582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Výlučná příslušnost</a:t>
          </a:r>
        </a:p>
      </dsp:txBody>
      <dsp:txXfrm>
        <a:off x="17048" y="17048"/>
        <a:ext cx="4448694" cy="547982"/>
      </dsp:txXfrm>
    </dsp:sp>
    <dsp:sp modelId="{57B4FF10-EFF4-48CE-A324-D834C85D75DF}">
      <dsp:nvSpPr>
        <dsp:cNvPr id="0" name=""/>
        <dsp:cNvSpPr/>
      </dsp:nvSpPr>
      <dsp:spPr>
        <a:xfrm>
          <a:off x="384197" y="662922"/>
          <a:ext cx="5144904" cy="582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Dohodnutá příslušnost</a:t>
          </a:r>
        </a:p>
      </dsp:txBody>
      <dsp:txXfrm>
        <a:off x="401245" y="679970"/>
        <a:ext cx="4348260" cy="547982"/>
      </dsp:txXfrm>
    </dsp:sp>
    <dsp:sp modelId="{C9D8DF77-CE10-4F93-B677-B4390A2158AE}">
      <dsp:nvSpPr>
        <dsp:cNvPr id="0" name=""/>
        <dsp:cNvSpPr/>
      </dsp:nvSpPr>
      <dsp:spPr>
        <a:xfrm>
          <a:off x="768394" y="1325844"/>
          <a:ext cx="5144904" cy="582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Speciální příslušnost</a:t>
          </a:r>
        </a:p>
      </dsp:txBody>
      <dsp:txXfrm>
        <a:off x="785442" y="1342892"/>
        <a:ext cx="4348260" cy="547982"/>
      </dsp:txXfrm>
    </dsp:sp>
    <dsp:sp modelId="{3E0EBA81-21D3-4B96-891D-BA84898EACB7}">
      <dsp:nvSpPr>
        <dsp:cNvPr id="0" name=""/>
        <dsp:cNvSpPr/>
      </dsp:nvSpPr>
      <dsp:spPr>
        <a:xfrm>
          <a:off x="1152592" y="1988767"/>
          <a:ext cx="5144904" cy="582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Obecná příslušnost</a:t>
          </a:r>
        </a:p>
      </dsp:txBody>
      <dsp:txXfrm>
        <a:off x="1169640" y="2005815"/>
        <a:ext cx="4348260" cy="547982"/>
      </dsp:txXfrm>
    </dsp:sp>
    <dsp:sp modelId="{ED128C07-8595-4094-AD6C-4F2DEB234E07}">
      <dsp:nvSpPr>
        <dsp:cNvPr id="0" name=""/>
        <dsp:cNvSpPr/>
      </dsp:nvSpPr>
      <dsp:spPr>
        <a:xfrm>
          <a:off x="1536789" y="2651689"/>
          <a:ext cx="5144904" cy="5820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cs-CZ" sz="2600" kern="1200" dirty="0"/>
            <a:t>Alternativní příslušnost</a:t>
          </a:r>
        </a:p>
      </dsp:txBody>
      <dsp:txXfrm>
        <a:off x="1553837" y="2668737"/>
        <a:ext cx="4348260" cy="547982"/>
      </dsp:txXfrm>
    </dsp:sp>
    <dsp:sp modelId="{2021602C-F429-42A6-9921-1DC026E653DF}">
      <dsp:nvSpPr>
        <dsp:cNvPr id="0" name=""/>
        <dsp:cNvSpPr/>
      </dsp:nvSpPr>
      <dsp:spPr>
        <a:xfrm>
          <a:off x="4766553" y="425240"/>
          <a:ext cx="378350" cy="3783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4851682" y="425240"/>
        <a:ext cx="208092" cy="284708"/>
      </dsp:txXfrm>
    </dsp:sp>
    <dsp:sp modelId="{8FE66B63-4EAB-4BBD-8FCC-5C8E87B329AA}">
      <dsp:nvSpPr>
        <dsp:cNvPr id="0" name=""/>
        <dsp:cNvSpPr/>
      </dsp:nvSpPr>
      <dsp:spPr>
        <a:xfrm>
          <a:off x="5150750" y="1088162"/>
          <a:ext cx="378350" cy="3783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5235879" y="1088162"/>
        <a:ext cx="208092" cy="284708"/>
      </dsp:txXfrm>
    </dsp:sp>
    <dsp:sp modelId="{FED4D3EE-119C-44C5-9AD9-01A8A6C71C39}">
      <dsp:nvSpPr>
        <dsp:cNvPr id="0" name=""/>
        <dsp:cNvSpPr/>
      </dsp:nvSpPr>
      <dsp:spPr>
        <a:xfrm>
          <a:off x="5534948" y="1741384"/>
          <a:ext cx="378350" cy="3783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5620077" y="1741384"/>
        <a:ext cx="208092" cy="284708"/>
      </dsp:txXfrm>
    </dsp:sp>
    <dsp:sp modelId="{39D29ADD-04F6-4291-B15B-6F335BA5CA03}">
      <dsp:nvSpPr>
        <dsp:cNvPr id="0" name=""/>
        <dsp:cNvSpPr/>
      </dsp:nvSpPr>
      <dsp:spPr>
        <a:xfrm>
          <a:off x="5919145" y="2410774"/>
          <a:ext cx="378350" cy="37835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cs-CZ" sz="1800" kern="1200"/>
        </a:p>
      </dsp:txBody>
      <dsp:txXfrm>
        <a:off x="6004274" y="2410774"/>
        <a:ext cx="208092" cy="284708"/>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JUDr. Malachta - KOV</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cs-CZ" dirty="0"/>
              <a:t>Kliknutím vložíte nadpis</a:t>
            </a:r>
            <a:endParaRPr lang="cs-CZ" noProof="0"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D911E5E-6197-7848-99A5-8C8627D11E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cs-CZ" noProof="0" dirty="0"/>
              <a:t>Kliknutím vložíte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cs-CZ" noProof="0" dirty="0"/>
              <a:t>Kliknutím vložíte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8">
            <a:extLst>
              <a:ext uri="{FF2B5EF4-FFF2-40B4-BE49-F238E27FC236}">
                <a16:creationId xmlns:a16="http://schemas.microsoft.com/office/drawing/2014/main" id="{A9039D6B-799E-F449-83E9-C13BAA09AF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8">
            <a:extLst>
              <a:ext uri="{FF2B5EF4-FFF2-40B4-BE49-F238E27FC236}">
                <a16:creationId xmlns:a16="http://schemas.microsoft.com/office/drawing/2014/main" id="{E49E2218-4CCF-BC44-930E-B31D9BFD89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cs-CZ" dirty="0"/>
              <a:t>Kliknutím vložíte nadpis</a:t>
            </a:r>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JUDr. Malachta - KOV</a:t>
            </a:r>
            <a:endParaRPr lang="cs-CZ" dirty="0"/>
          </a:p>
        </p:txBody>
      </p:sp>
      <p:pic>
        <p:nvPicPr>
          <p:cNvPr id="10" name="Obrázek 8">
            <a:extLst>
              <a:ext uri="{FF2B5EF4-FFF2-40B4-BE49-F238E27FC236}">
                <a16:creationId xmlns:a16="http://schemas.microsoft.com/office/drawing/2014/main" id="{DD6941B3-7740-5745-9EAD-9C3115979A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2" cy="1060263"/>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F7300"/>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JUDr. Malachta - KOV</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pic>
        <p:nvPicPr>
          <p:cNvPr id="9" name="Obrázek 8">
            <a:extLst>
              <a:ext uri="{FF2B5EF4-FFF2-40B4-BE49-F238E27FC236}">
                <a16:creationId xmlns:a16="http://schemas.microsoft.com/office/drawing/2014/main" id="{16CF9942-BE26-4A4C-A2D8-ABA21EDF53C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FF7300"/>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cs-CZ" dirty="0"/>
              <a:t>Kliknutím vložíte nadpis</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cs-CZ" noProof="0" dirty="0"/>
              <a:t>Kliknutím vložíte podnadpis</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JUDr. Malachta - KOV</a:t>
            </a:r>
            <a:endParaRPr lang="cs-CZ" dirty="0"/>
          </a:p>
        </p:txBody>
      </p:sp>
      <p:pic>
        <p:nvPicPr>
          <p:cNvPr id="11" name="Obrázek 8">
            <a:extLst>
              <a:ext uri="{FF2B5EF4-FFF2-40B4-BE49-F238E27FC236}">
                <a16:creationId xmlns:a16="http://schemas.microsoft.com/office/drawing/2014/main" id="{883B3136-B228-D44A-AB43-48B383AAACD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46941" cy="1060263"/>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FF7300"/>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5418" cy="593152"/>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PED slide">
    <p:bg>
      <p:bgPr>
        <a:solidFill>
          <a:srgbClr val="FF7300"/>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42872" y="2021800"/>
            <a:ext cx="4106254" cy="281439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bsah bez nadpisu">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ltLang="cs-CZ"/>
              <a:t>JUDr. Malachta - KOV</a:t>
            </a:r>
            <a:endParaRPr lang="cs-CZ" alt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Kliknutím lze upravit styly předlohy textu.</a:t>
            </a:r>
          </a:p>
          <a:p>
            <a:pPr lvl="1"/>
            <a:r>
              <a:rPr lang="cs-CZ"/>
              <a:t>Druhá úroveň</a:t>
            </a:r>
          </a:p>
          <a:p>
            <a:pPr lvl="2"/>
            <a:r>
              <a:rPr lang="cs-CZ"/>
              <a:t>Třetí úroveň</a:t>
            </a:r>
          </a:p>
        </p:txBody>
      </p:sp>
      <p:pic>
        <p:nvPicPr>
          <p:cNvPr id="7" name="Obrázek 6">
            <a:extLst>
              <a:ext uri="{FF2B5EF4-FFF2-40B4-BE49-F238E27FC236}">
                <a16:creationId xmlns:a16="http://schemas.microsoft.com/office/drawing/2014/main" id="{F8A642DD-F4D1-4553-8BF4-32A8C8CF5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54350"/>
            <a:ext cx="867342" cy="598466"/>
          </a:xfrm>
          <a:prstGeom prst="rect">
            <a:avLst/>
          </a:prstGeom>
        </p:spPr>
      </p:pic>
    </p:spTree>
    <p:extLst>
      <p:ext uri="{BB962C8B-B14F-4D97-AF65-F5344CB8AC3E}">
        <p14:creationId xmlns:p14="http://schemas.microsoft.com/office/powerpoint/2010/main" val="1371274128"/>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JUDr. Malachta - KOV</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3D544807-CCC8-C147-BC84-731878E3F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JUDr. Malachta - KOV</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cs-CZ" dirty="0"/>
              <a:t>Kliknutím vložíte nadpis</a:t>
            </a:r>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8" name="Obrázek 8">
            <a:extLst>
              <a:ext uri="{FF2B5EF4-FFF2-40B4-BE49-F238E27FC236}">
                <a16:creationId xmlns:a16="http://schemas.microsoft.com/office/drawing/2014/main" id="{2B69AC62-8722-274E-BC02-F54E66A1027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cs-CZ" dirty="0"/>
              <a:t>Kliknutím vložíte nadpis</a:t>
            </a:r>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A8614ED3-CCC3-4849-B628-61C3AB8D12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cs-CZ" dirty="0"/>
              <a:t>Kliknutím vložíte nadpis</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a:p>
            <a:pPr lvl="1"/>
            <a:r>
              <a:rPr lang="cs-CZ" noProof="0" dirty="0"/>
              <a:t>Druhá úroveň</a:t>
            </a:r>
            <a:endParaRPr lang="en-GB" noProof="0" dirty="0"/>
          </a:p>
          <a:p>
            <a:pPr lvl="2"/>
            <a:r>
              <a:rPr lang="cs-CZ" noProof="0" dirty="0"/>
              <a:t>Třetí úroveň</a:t>
            </a:r>
            <a:endParaRPr lang="en-GB" noProof="0" dirty="0"/>
          </a:p>
        </p:txBody>
      </p:sp>
      <p:pic>
        <p:nvPicPr>
          <p:cNvPr id="10" name="Obrázek 8">
            <a:extLst>
              <a:ext uri="{FF2B5EF4-FFF2-40B4-BE49-F238E27FC236}">
                <a16:creationId xmlns:a16="http://schemas.microsoft.com/office/drawing/2014/main" id="{672C6AD4-B64D-9447-94F1-17328863807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JUDr. Malachta - KOV</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3" name="Obrázek 8">
            <a:extLst>
              <a:ext uri="{FF2B5EF4-FFF2-40B4-BE49-F238E27FC236}">
                <a16:creationId xmlns:a16="http://schemas.microsoft.com/office/drawing/2014/main" id="{BD079056-37C1-BB41-A10B-5467FD1004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dirty="0"/>
              <a:t>Kliknutím vložíte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cs-CZ" noProof="0" dirty="0"/>
              <a:t>Kliknutím vložíte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cs-CZ" noProof="0" dirty="0"/>
              <a:t>Kliknutím vložíte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cs-CZ" noProof="0" dirty="0"/>
              <a:t>Kliknutím vložíte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22" name="Obrázek 8">
            <a:extLst>
              <a:ext uri="{FF2B5EF4-FFF2-40B4-BE49-F238E27FC236}">
                <a16:creationId xmlns:a16="http://schemas.microsoft.com/office/drawing/2014/main" id="{81F1F6BC-132D-3746-8DEA-8E0070523DA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pic>
        <p:nvPicPr>
          <p:cNvPr id="6" name="Obrázek 8">
            <a:extLst>
              <a:ext uri="{FF2B5EF4-FFF2-40B4-BE49-F238E27FC236}">
                <a16:creationId xmlns:a16="http://schemas.microsoft.com/office/drawing/2014/main" id="{21663280-9DA9-6D46-9A85-58C09D41A6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cs-CZ" dirty="0"/>
              <a:t>Kliknutím vložíte nadpis</a:t>
            </a:r>
          </a:p>
        </p:txBody>
      </p:sp>
      <p:pic>
        <p:nvPicPr>
          <p:cNvPr id="8" name="Obrázek 8">
            <a:extLst>
              <a:ext uri="{FF2B5EF4-FFF2-40B4-BE49-F238E27FC236}">
                <a16:creationId xmlns:a16="http://schemas.microsoft.com/office/drawing/2014/main" id="{4789C4D8-85B1-0E4B-80EB-3DD1C97BF8B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1277" y="6048000"/>
            <a:ext cx="867341" cy="59447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cs-CZ"/>
              <a:t>JUDr. Malachta - KOV</a:t>
            </a:r>
            <a:endParaRPr lang="cs-CZ"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vložíte nadpis</a:t>
            </a:r>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cs-CZ" noProof="0" dirty="0"/>
              <a:t>Kliknutím vložíte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izzair.com/static/docs/default-source/downloadable-documents/gcc-w6_en_final_modified_270123-changes(i)_cs_cz_e3681f14.pdf"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www.eggoglow.cz/pages/obchodni-podminky" TargetMode="External"/><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hyperlink" Target="https://www.booking.com/content/terms.cs.html#nov2021_terms_all_applicable_subheading"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hyperlink" Target="https://terms.alicdn.com/legal-agreement/terms/suit_bu1_aliexpress/suit_bu1_aliexpress202109291856_35940.html?spm=a2g0o.home.14.11.650c2145YWzFnd"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msmt.cz/vzdelavani/zadost-o-uznani-odborne-kvalifikace-ziskane-v-clenskem-state"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www.ryanair.com/cz/cs/uzitecne-informace/centrum-pomoci/podmink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A4692E60-FDF9-1E4F-A820-B4DF2F656193}"/>
              </a:ext>
            </a:extLst>
          </p:cNvPr>
          <p:cNvSpPr>
            <a:spLocks noGrp="1"/>
          </p:cNvSpPr>
          <p:nvPr>
            <p:ph type="ftr" sz="quarter" idx="10"/>
          </p:nvPr>
        </p:nvSpPr>
        <p:spPr/>
        <p:txBody>
          <a:bodyPr/>
          <a:lstStyle/>
          <a:p>
            <a:r>
              <a:rPr lang="cs-CZ" dirty="0"/>
              <a:t>JUDr. Malachta - KOV</a:t>
            </a:r>
          </a:p>
        </p:txBody>
      </p:sp>
      <p:sp>
        <p:nvSpPr>
          <p:cNvPr id="3" name="Zástupný objekt pre číslo snímky 2">
            <a:extLst>
              <a:ext uri="{FF2B5EF4-FFF2-40B4-BE49-F238E27FC236}">
                <a16:creationId xmlns:a16="http://schemas.microsoft.com/office/drawing/2014/main" id="{9DAF3088-3E4D-9845-B71B-E817345CD820}"/>
              </a:ext>
            </a:extLst>
          </p:cNvPr>
          <p:cNvSpPr>
            <a:spLocks noGrp="1"/>
          </p:cNvSpPr>
          <p:nvPr>
            <p:ph type="sldNum" sz="quarter" idx="11"/>
          </p:nvPr>
        </p:nvSpPr>
        <p:spPr/>
        <p:txBody>
          <a:bodyPr/>
          <a:lstStyle/>
          <a:p>
            <a:fld id="{0DE708CC-0C3F-4567-9698-B54C0F35BD31}" type="slidenum">
              <a:rPr lang="cs-CZ" altLang="cs-CZ" noProof="0" smtClean="0"/>
              <a:pPr/>
              <a:t>1</a:t>
            </a:fld>
            <a:endParaRPr lang="cs-CZ" altLang="cs-CZ" noProof="0" dirty="0"/>
          </a:p>
        </p:txBody>
      </p:sp>
      <p:sp>
        <p:nvSpPr>
          <p:cNvPr id="4" name="Nadpis 3">
            <a:extLst>
              <a:ext uri="{FF2B5EF4-FFF2-40B4-BE49-F238E27FC236}">
                <a16:creationId xmlns:a16="http://schemas.microsoft.com/office/drawing/2014/main" id="{2491EF5B-3067-7546-837B-2D005F3ED499}"/>
              </a:ext>
            </a:extLst>
          </p:cNvPr>
          <p:cNvSpPr>
            <a:spLocks noGrp="1"/>
          </p:cNvSpPr>
          <p:nvPr>
            <p:ph type="title"/>
          </p:nvPr>
        </p:nvSpPr>
        <p:spPr/>
        <p:txBody>
          <a:bodyPr/>
          <a:lstStyle/>
          <a:p>
            <a:pPr algn="ctr"/>
            <a:r>
              <a:rPr lang="cs-CZ" dirty="0">
                <a:solidFill>
                  <a:srgbClr val="C00000"/>
                </a:solidFill>
              </a:rPr>
              <a:t>Mezinárodní právo soukromé</a:t>
            </a:r>
          </a:p>
        </p:txBody>
      </p:sp>
      <p:sp>
        <p:nvSpPr>
          <p:cNvPr id="5" name="Podnadpis 4">
            <a:extLst>
              <a:ext uri="{FF2B5EF4-FFF2-40B4-BE49-F238E27FC236}">
                <a16:creationId xmlns:a16="http://schemas.microsoft.com/office/drawing/2014/main" id="{BDA74EBB-06F9-2F42-BBA7-49358111EC86}"/>
              </a:ext>
            </a:extLst>
          </p:cNvPr>
          <p:cNvSpPr>
            <a:spLocks noGrp="1"/>
          </p:cNvSpPr>
          <p:nvPr>
            <p:ph type="subTitle" idx="1"/>
          </p:nvPr>
        </p:nvSpPr>
        <p:spPr>
          <a:xfrm>
            <a:off x="644361" y="4128529"/>
            <a:ext cx="11361600" cy="1235527"/>
          </a:xfrm>
        </p:spPr>
        <p:txBody>
          <a:bodyPr/>
          <a:lstStyle/>
          <a:p>
            <a:pPr algn="ctr"/>
            <a:r>
              <a:rPr lang="cs-CZ" dirty="0"/>
              <a:t>JUDr. Radovan Malachta, Ph.D.</a:t>
            </a:r>
          </a:p>
          <a:p>
            <a:pPr algn="ctr"/>
            <a:r>
              <a:rPr lang="cs-CZ" dirty="0"/>
              <a:t>Jaro 2024</a:t>
            </a:r>
          </a:p>
        </p:txBody>
      </p:sp>
    </p:spTree>
    <p:extLst>
      <p:ext uri="{BB962C8B-B14F-4D97-AF65-F5344CB8AC3E}">
        <p14:creationId xmlns:p14="http://schemas.microsoft.com/office/powerpoint/2010/main" val="3263342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70AF812-C77B-5C77-F7CE-F1C60C2BA5AE}"/>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163BE4AF-8800-C5F4-2444-A4BC6AE37591}"/>
              </a:ext>
            </a:extLst>
          </p:cNvPr>
          <p:cNvSpPr>
            <a:spLocks noGrp="1"/>
          </p:cNvSpPr>
          <p:nvPr>
            <p:ph type="sldNum" sz="quarter" idx="11"/>
          </p:nvPr>
        </p:nvSpPr>
        <p:spPr/>
        <p:txBody>
          <a:bodyPr/>
          <a:lstStyle/>
          <a:p>
            <a:fld id="{0970407D-EE58-4A0B-824B-1D3AE42DD9CF}" type="slidenum">
              <a:rPr lang="cs-CZ" altLang="cs-CZ" smtClean="0"/>
              <a:pPr/>
              <a:t>10</a:t>
            </a:fld>
            <a:endParaRPr lang="cs-CZ" altLang="cs-CZ" dirty="0"/>
          </a:p>
        </p:txBody>
      </p:sp>
      <p:pic>
        <p:nvPicPr>
          <p:cNvPr id="7" name="Obrázek 6">
            <a:extLst>
              <a:ext uri="{FF2B5EF4-FFF2-40B4-BE49-F238E27FC236}">
                <a16:creationId xmlns:a16="http://schemas.microsoft.com/office/drawing/2014/main" id="{806B56F2-1E25-17FE-EF5D-275506C78FE2}"/>
              </a:ext>
            </a:extLst>
          </p:cNvPr>
          <p:cNvPicPr>
            <a:picLocks noChangeAspect="1"/>
          </p:cNvPicPr>
          <p:nvPr/>
        </p:nvPicPr>
        <p:blipFill>
          <a:blip r:embed="rId2"/>
          <a:stretch>
            <a:fillRect/>
          </a:stretch>
        </p:blipFill>
        <p:spPr>
          <a:xfrm>
            <a:off x="2685866" y="1187952"/>
            <a:ext cx="6658904" cy="4286848"/>
          </a:xfrm>
          <a:prstGeom prst="rect">
            <a:avLst/>
          </a:prstGeom>
        </p:spPr>
      </p:pic>
      <p:sp>
        <p:nvSpPr>
          <p:cNvPr id="9" name="TextovéPole 8">
            <a:extLst>
              <a:ext uri="{FF2B5EF4-FFF2-40B4-BE49-F238E27FC236}">
                <a16:creationId xmlns:a16="http://schemas.microsoft.com/office/drawing/2014/main" id="{707FC759-2DBB-5DF7-AA20-F09CBD7D17C6}"/>
              </a:ext>
            </a:extLst>
          </p:cNvPr>
          <p:cNvSpPr txBox="1"/>
          <p:nvPr/>
        </p:nvSpPr>
        <p:spPr>
          <a:xfrm>
            <a:off x="2501154" y="5559012"/>
            <a:ext cx="8444752" cy="584775"/>
          </a:xfrm>
          <a:prstGeom prst="rect">
            <a:avLst/>
          </a:prstGeom>
          <a:noFill/>
        </p:spPr>
        <p:txBody>
          <a:bodyPr wrap="square">
            <a:spAutoFit/>
          </a:bodyPr>
          <a:lstStyle/>
          <a:p>
            <a:r>
              <a:rPr lang="cs-CZ" sz="1600" dirty="0">
                <a:hlinkClick r:id="rId3"/>
              </a:rPr>
              <a:t>https://wizzair.com/static/docs/default-source/downloadable-documents/gcc-w6_en_final_modified_270123-changes(i)_cs_cz_e3681f14.pdf</a:t>
            </a:r>
            <a:r>
              <a:rPr lang="cs-CZ" sz="1600" dirty="0"/>
              <a:t> </a:t>
            </a:r>
          </a:p>
        </p:txBody>
      </p:sp>
      <p:pic>
        <p:nvPicPr>
          <p:cNvPr id="2050" name="Picture 2" descr="Wizz Air – Wikipedie">
            <a:extLst>
              <a:ext uri="{FF2B5EF4-FFF2-40B4-BE49-F238E27FC236}">
                <a16:creationId xmlns:a16="http://schemas.microsoft.com/office/drawing/2014/main" id="{930EE0AD-E9E2-9E1C-889C-502A50794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378000"/>
            <a:ext cx="2054672" cy="94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2556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1DC0B67-7F91-9B18-50AC-3691FF3F1E38}"/>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B1C88BCD-8151-4719-3464-05CC76552181}"/>
              </a:ext>
            </a:extLst>
          </p:cNvPr>
          <p:cNvSpPr>
            <a:spLocks noGrp="1"/>
          </p:cNvSpPr>
          <p:nvPr>
            <p:ph type="sldNum" sz="quarter" idx="11"/>
          </p:nvPr>
        </p:nvSpPr>
        <p:spPr/>
        <p:txBody>
          <a:bodyPr/>
          <a:lstStyle/>
          <a:p>
            <a:fld id="{0970407D-EE58-4A0B-824B-1D3AE42DD9CF}" type="slidenum">
              <a:rPr lang="cs-CZ" altLang="cs-CZ" smtClean="0"/>
              <a:pPr/>
              <a:t>11</a:t>
            </a:fld>
            <a:endParaRPr lang="cs-CZ" altLang="cs-CZ" dirty="0"/>
          </a:p>
        </p:txBody>
      </p:sp>
      <p:pic>
        <p:nvPicPr>
          <p:cNvPr id="7" name="Obrázek 6">
            <a:extLst>
              <a:ext uri="{FF2B5EF4-FFF2-40B4-BE49-F238E27FC236}">
                <a16:creationId xmlns:a16="http://schemas.microsoft.com/office/drawing/2014/main" id="{1D124A29-9314-74E2-4D99-F979EF0B6D98}"/>
              </a:ext>
            </a:extLst>
          </p:cNvPr>
          <p:cNvPicPr>
            <a:picLocks noChangeAspect="1"/>
          </p:cNvPicPr>
          <p:nvPr/>
        </p:nvPicPr>
        <p:blipFill>
          <a:blip r:embed="rId2"/>
          <a:stretch>
            <a:fillRect/>
          </a:stretch>
        </p:blipFill>
        <p:spPr>
          <a:xfrm>
            <a:off x="1789204" y="2644382"/>
            <a:ext cx="8613592" cy="867383"/>
          </a:xfrm>
          <a:prstGeom prst="rect">
            <a:avLst/>
          </a:prstGeom>
        </p:spPr>
      </p:pic>
      <p:sp>
        <p:nvSpPr>
          <p:cNvPr id="9" name="TextovéPole 8">
            <a:extLst>
              <a:ext uri="{FF2B5EF4-FFF2-40B4-BE49-F238E27FC236}">
                <a16:creationId xmlns:a16="http://schemas.microsoft.com/office/drawing/2014/main" id="{940B5AC4-5B43-B247-FDF1-982F27F63199}"/>
              </a:ext>
            </a:extLst>
          </p:cNvPr>
          <p:cNvSpPr txBox="1"/>
          <p:nvPr/>
        </p:nvSpPr>
        <p:spPr>
          <a:xfrm>
            <a:off x="3343834" y="3511765"/>
            <a:ext cx="4365813" cy="307777"/>
          </a:xfrm>
          <a:prstGeom prst="rect">
            <a:avLst/>
          </a:prstGeom>
          <a:noFill/>
        </p:spPr>
        <p:txBody>
          <a:bodyPr wrap="square">
            <a:spAutoFit/>
          </a:bodyPr>
          <a:lstStyle/>
          <a:p>
            <a:r>
              <a:rPr lang="cs-CZ" sz="1400" dirty="0">
                <a:hlinkClick r:id="rId3"/>
              </a:rPr>
              <a:t>https://www.eggoglow.cz/pages/obchodni-podminky</a:t>
            </a:r>
            <a:r>
              <a:rPr lang="cs-CZ" sz="1400" dirty="0"/>
              <a:t> </a:t>
            </a:r>
          </a:p>
        </p:txBody>
      </p:sp>
      <p:pic>
        <p:nvPicPr>
          <p:cNvPr id="1026" name="Picture 2" descr="eggoglow | Ljubljana">
            <a:extLst>
              <a:ext uri="{FF2B5EF4-FFF2-40B4-BE49-F238E27FC236}">
                <a16:creationId xmlns:a16="http://schemas.microsoft.com/office/drawing/2014/main" id="{41C0F54D-BAEA-2EDF-0338-B44426F33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79" y="378000"/>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17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12B3124-A6FF-561C-7901-697A64255171}"/>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80D2580A-74C3-2984-188E-D3D790B1A94F}"/>
              </a:ext>
            </a:extLst>
          </p:cNvPr>
          <p:cNvSpPr>
            <a:spLocks noGrp="1"/>
          </p:cNvSpPr>
          <p:nvPr>
            <p:ph type="sldNum" sz="quarter" idx="11"/>
          </p:nvPr>
        </p:nvSpPr>
        <p:spPr/>
        <p:txBody>
          <a:bodyPr/>
          <a:lstStyle/>
          <a:p>
            <a:fld id="{0970407D-EE58-4A0B-824B-1D3AE42DD9CF}" type="slidenum">
              <a:rPr lang="cs-CZ" altLang="cs-CZ" smtClean="0"/>
              <a:pPr/>
              <a:t>12</a:t>
            </a:fld>
            <a:endParaRPr lang="cs-CZ" altLang="cs-CZ" dirty="0"/>
          </a:p>
        </p:txBody>
      </p:sp>
      <p:pic>
        <p:nvPicPr>
          <p:cNvPr id="7" name="Obrázek 6">
            <a:extLst>
              <a:ext uri="{FF2B5EF4-FFF2-40B4-BE49-F238E27FC236}">
                <a16:creationId xmlns:a16="http://schemas.microsoft.com/office/drawing/2014/main" id="{EE21D78E-CD6D-920B-874C-FB3707AE4535}"/>
              </a:ext>
            </a:extLst>
          </p:cNvPr>
          <p:cNvPicPr>
            <a:picLocks noChangeAspect="1"/>
          </p:cNvPicPr>
          <p:nvPr/>
        </p:nvPicPr>
        <p:blipFill>
          <a:blip r:embed="rId2"/>
          <a:stretch>
            <a:fillRect/>
          </a:stretch>
        </p:blipFill>
        <p:spPr>
          <a:xfrm>
            <a:off x="2090178" y="2338235"/>
            <a:ext cx="8011643" cy="2181529"/>
          </a:xfrm>
          <a:prstGeom prst="rect">
            <a:avLst/>
          </a:prstGeom>
        </p:spPr>
      </p:pic>
      <p:sp>
        <p:nvSpPr>
          <p:cNvPr id="9" name="TextovéPole 8">
            <a:extLst>
              <a:ext uri="{FF2B5EF4-FFF2-40B4-BE49-F238E27FC236}">
                <a16:creationId xmlns:a16="http://schemas.microsoft.com/office/drawing/2014/main" id="{A45CD8D1-6D9B-14A3-FB68-729A5ADB1BF8}"/>
              </a:ext>
            </a:extLst>
          </p:cNvPr>
          <p:cNvSpPr txBox="1"/>
          <p:nvPr/>
        </p:nvSpPr>
        <p:spPr>
          <a:xfrm>
            <a:off x="1464070" y="5004550"/>
            <a:ext cx="9849387" cy="369332"/>
          </a:xfrm>
          <a:prstGeom prst="rect">
            <a:avLst/>
          </a:prstGeom>
          <a:noFill/>
        </p:spPr>
        <p:txBody>
          <a:bodyPr wrap="square">
            <a:spAutoFit/>
          </a:bodyPr>
          <a:lstStyle/>
          <a:p>
            <a:r>
              <a:rPr lang="cs-CZ" sz="1800" dirty="0">
                <a:hlinkClick r:id="rId3"/>
              </a:rPr>
              <a:t>https://www.booking.com/content/terms.cs.html#nov2021_terms_all_applicable_subheading</a:t>
            </a:r>
            <a:r>
              <a:rPr lang="cs-CZ" sz="1800" dirty="0"/>
              <a:t> </a:t>
            </a:r>
          </a:p>
        </p:txBody>
      </p:sp>
      <p:pic>
        <p:nvPicPr>
          <p:cNvPr id="3074" name="Picture 2" descr="Ubytování | Orbix | letenky pro firmy">
            <a:extLst>
              <a:ext uri="{FF2B5EF4-FFF2-40B4-BE49-F238E27FC236}">
                <a16:creationId xmlns:a16="http://schemas.microsoft.com/office/drawing/2014/main" id="{67648EFC-0ED4-852B-A069-E1D187E3BE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 y="218235"/>
            <a:ext cx="2257425" cy="202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521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9D9F56D-D415-A08C-252D-499F5CBB1C4E}"/>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329EA639-9C0C-6F0E-103A-23EADDB9C0B9}"/>
              </a:ext>
            </a:extLst>
          </p:cNvPr>
          <p:cNvSpPr>
            <a:spLocks noGrp="1"/>
          </p:cNvSpPr>
          <p:nvPr>
            <p:ph type="sldNum" sz="quarter" idx="11"/>
          </p:nvPr>
        </p:nvSpPr>
        <p:spPr/>
        <p:txBody>
          <a:bodyPr/>
          <a:lstStyle/>
          <a:p>
            <a:fld id="{0970407D-EE58-4A0B-824B-1D3AE42DD9CF}" type="slidenum">
              <a:rPr lang="cs-CZ" altLang="cs-CZ" smtClean="0"/>
              <a:pPr/>
              <a:t>13</a:t>
            </a:fld>
            <a:endParaRPr lang="cs-CZ" altLang="cs-CZ" dirty="0"/>
          </a:p>
        </p:txBody>
      </p:sp>
      <p:pic>
        <p:nvPicPr>
          <p:cNvPr id="7" name="Obrázek 6">
            <a:extLst>
              <a:ext uri="{FF2B5EF4-FFF2-40B4-BE49-F238E27FC236}">
                <a16:creationId xmlns:a16="http://schemas.microsoft.com/office/drawing/2014/main" id="{FECB0821-6111-7674-D5CF-20E3A9C3EE62}"/>
              </a:ext>
            </a:extLst>
          </p:cNvPr>
          <p:cNvPicPr>
            <a:picLocks noChangeAspect="1"/>
          </p:cNvPicPr>
          <p:nvPr/>
        </p:nvPicPr>
        <p:blipFill>
          <a:blip r:embed="rId2"/>
          <a:stretch>
            <a:fillRect/>
          </a:stretch>
        </p:blipFill>
        <p:spPr>
          <a:xfrm>
            <a:off x="275412" y="2152472"/>
            <a:ext cx="11641175" cy="2553056"/>
          </a:xfrm>
          <a:prstGeom prst="rect">
            <a:avLst/>
          </a:prstGeom>
        </p:spPr>
      </p:pic>
      <p:sp>
        <p:nvSpPr>
          <p:cNvPr id="9" name="TextovéPole 8">
            <a:extLst>
              <a:ext uri="{FF2B5EF4-FFF2-40B4-BE49-F238E27FC236}">
                <a16:creationId xmlns:a16="http://schemas.microsoft.com/office/drawing/2014/main" id="{590EF12F-AE63-ECC7-2C7D-FCC9C002BAC7}"/>
              </a:ext>
            </a:extLst>
          </p:cNvPr>
          <p:cNvSpPr txBox="1"/>
          <p:nvPr/>
        </p:nvSpPr>
        <p:spPr>
          <a:xfrm>
            <a:off x="540000" y="4943544"/>
            <a:ext cx="11132541" cy="523220"/>
          </a:xfrm>
          <a:prstGeom prst="rect">
            <a:avLst/>
          </a:prstGeom>
          <a:noFill/>
        </p:spPr>
        <p:txBody>
          <a:bodyPr wrap="square">
            <a:spAutoFit/>
          </a:bodyPr>
          <a:lstStyle/>
          <a:p>
            <a:r>
              <a:rPr lang="cs-CZ" sz="1400" dirty="0">
                <a:hlinkClick r:id="rId3"/>
              </a:rPr>
              <a:t>https://terms.alicdn.com/legal-agreement/terms/suit_bu1_aliexpress/suit_bu1_aliexpress202109291856_35940.html?spm=a2g0o.home.14.11.650c2145YWzFnd</a:t>
            </a:r>
            <a:r>
              <a:rPr lang="cs-CZ" sz="1400" dirty="0"/>
              <a:t> </a:t>
            </a:r>
          </a:p>
        </p:txBody>
      </p:sp>
      <p:pic>
        <p:nvPicPr>
          <p:cNvPr id="4098" name="Picture 2" descr="Aliexpress.com - Affiliate síť zaměřená na obsahové publishery">
            <a:extLst>
              <a:ext uri="{FF2B5EF4-FFF2-40B4-BE49-F238E27FC236}">
                <a16:creationId xmlns:a16="http://schemas.microsoft.com/office/drawing/2014/main" id="{42B68C9E-4E1B-232B-4B65-8A9DFAC242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00" y="376114"/>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39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14</a:t>
            </a:fld>
            <a:endParaRPr lang="cs-CZ" altLang="cs-CZ" dirty="0"/>
          </a:p>
        </p:txBody>
      </p:sp>
      <p:sp>
        <p:nvSpPr>
          <p:cNvPr id="4" name="Nadpis 3"/>
          <p:cNvSpPr>
            <a:spLocks noGrp="1"/>
          </p:cNvSpPr>
          <p:nvPr>
            <p:ph type="title"/>
          </p:nvPr>
        </p:nvSpPr>
        <p:spPr/>
        <p:txBody>
          <a:bodyPr/>
          <a:lstStyle/>
          <a:p>
            <a:r>
              <a:rPr lang="cs-CZ" dirty="0"/>
              <a:t>Mezinárodní prvek – klíčový pojem </a:t>
            </a:r>
          </a:p>
        </p:txBody>
      </p:sp>
      <p:sp>
        <p:nvSpPr>
          <p:cNvPr id="5" name="Zástupný symbol pro obsah 4"/>
          <p:cNvSpPr>
            <a:spLocks noGrp="1"/>
          </p:cNvSpPr>
          <p:nvPr>
            <p:ph idx="1"/>
          </p:nvPr>
        </p:nvSpPr>
        <p:spPr>
          <a:xfrm>
            <a:off x="720000" y="1519708"/>
            <a:ext cx="10899186" cy="3115046"/>
          </a:xfrm>
          <a:solidFill>
            <a:schemeClr val="accent4">
              <a:lumMod val="20000"/>
              <a:lumOff val="80000"/>
            </a:schemeClr>
          </a:solidFill>
          <a:ln>
            <a:solidFill>
              <a:schemeClr val="accent1"/>
            </a:solidFill>
          </a:ln>
        </p:spPr>
        <p:txBody>
          <a:bodyPr/>
          <a:lstStyle/>
          <a:p>
            <a:pPr>
              <a:buFont typeface="Wingdings" panose="05000000000000000000" pitchFamily="2" charset="2"/>
              <a:buChar char="Ø"/>
            </a:pPr>
            <a:r>
              <a:rPr lang="cs-CZ" sz="2400" dirty="0"/>
              <a:t>díky němu se dostaneme do působnosti norem MPS</a:t>
            </a:r>
          </a:p>
          <a:p>
            <a:pPr>
              <a:buFont typeface="Wingdings" panose="05000000000000000000" pitchFamily="2" charset="2"/>
              <a:buChar char="Ø"/>
            </a:pPr>
            <a:r>
              <a:rPr lang="cs-CZ" sz="2400" dirty="0"/>
              <a:t>nezanedbatelný, právně relevantní, dostatečně významný, dosahovat určité intenzity </a:t>
            </a:r>
          </a:p>
          <a:p>
            <a:pPr>
              <a:buFont typeface="Wingdings" panose="05000000000000000000" pitchFamily="2" charset="2"/>
              <a:buChar char="Ø"/>
            </a:pPr>
            <a:r>
              <a:rPr lang="cs-CZ" sz="2400" dirty="0"/>
              <a:t>může spočívat v:</a:t>
            </a:r>
          </a:p>
          <a:p>
            <a:pPr lvl="1">
              <a:buFont typeface="Wingdings" panose="05000000000000000000" pitchFamily="2" charset="2"/>
              <a:buChar char="Ø"/>
            </a:pPr>
            <a:r>
              <a:rPr lang="cs-CZ" sz="2400" b="1" dirty="0">
                <a:solidFill>
                  <a:schemeClr val="tx2"/>
                </a:solidFill>
              </a:rPr>
              <a:t>subjektu</a:t>
            </a:r>
            <a:r>
              <a:rPr lang="cs-CZ" sz="2400" dirty="0"/>
              <a:t> právního vztahu</a:t>
            </a:r>
          </a:p>
          <a:p>
            <a:pPr lvl="1">
              <a:buFont typeface="Wingdings" panose="05000000000000000000" pitchFamily="2" charset="2"/>
              <a:buChar char="Ø"/>
            </a:pPr>
            <a:r>
              <a:rPr lang="cs-CZ" sz="2400" b="1" dirty="0">
                <a:solidFill>
                  <a:schemeClr val="tx2"/>
                </a:solidFill>
              </a:rPr>
              <a:t>předmětu</a:t>
            </a:r>
            <a:r>
              <a:rPr lang="cs-CZ" sz="2400" dirty="0"/>
              <a:t> právního vztahu</a:t>
            </a:r>
          </a:p>
          <a:p>
            <a:pPr lvl="1">
              <a:buFont typeface="Wingdings" panose="05000000000000000000" pitchFamily="2" charset="2"/>
              <a:buChar char="Ø"/>
            </a:pPr>
            <a:r>
              <a:rPr lang="cs-CZ" sz="2400" b="1" dirty="0">
                <a:solidFill>
                  <a:schemeClr val="tx2"/>
                </a:solidFill>
              </a:rPr>
              <a:t>právně významné skutečnosti pro vznik a existenci právního vztahu</a:t>
            </a:r>
          </a:p>
        </p:txBody>
      </p:sp>
    </p:spTree>
    <p:extLst>
      <p:ext uri="{BB962C8B-B14F-4D97-AF65-F5344CB8AC3E}">
        <p14:creationId xmlns:p14="http://schemas.microsoft.com/office/powerpoint/2010/main" val="148760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15</a:t>
            </a:fld>
            <a:endParaRPr lang="cs-CZ" altLang="cs-CZ" dirty="0"/>
          </a:p>
        </p:txBody>
      </p:sp>
      <p:sp>
        <p:nvSpPr>
          <p:cNvPr id="4" name="Nadpis 3"/>
          <p:cNvSpPr>
            <a:spLocks noGrp="1"/>
          </p:cNvSpPr>
          <p:nvPr>
            <p:ph type="title"/>
          </p:nvPr>
        </p:nvSpPr>
        <p:spPr>
          <a:xfrm>
            <a:off x="720000" y="720000"/>
            <a:ext cx="10753200" cy="972002"/>
          </a:xfrm>
        </p:spPr>
        <p:txBody>
          <a:bodyPr/>
          <a:lstStyle/>
          <a:p>
            <a:pPr algn="ctr"/>
            <a:r>
              <a:rPr lang="cs-CZ" sz="2600" dirty="0"/>
              <a:t>Rozhodněte, zda je v následujících příkladech dostatečně významný mezinárodní prvek</a:t>
            </a:r>
          </a:p>
        </p:txBody>
      </p:sp>
      <p:sp>
        <p:nvSpPr>
          <p:cNvPr id="5" name="Zástupný symbol pro obsah 4"/>
          <p:cNvSpPr>
            <a:spLocks noGrp="1"/>
          </p:cNvSpPr>
          <p:nvPr>
            <p:ph idx="1"/>
          </p:nvPr>
        </p:nvSpPr>
        <p:spPr>
          <a:xfrm>
            <a:off x="720000" y="2181038"/>
            <a:ext cx="10523256" cy="4386322"/>
          </a:xfrm>
        </p:spPr>
        <p:txBody>
          <a:bodyPr/>
          <a:lstStyle/>
          <a:p>
            <a:pPr>
              <a:lnSpc>
                <a:spcPct val="100000"/>
              </a:lnSpc>
              <a:buFont typeface="Wingdings" panose="05000000000000000000" pitchFamily="2" charset="2"/>
              <a:buChar char="§"/>
            </a:pPr>
            <a:r>
              <a:rPr lang="cs-CZ" sz="2400" dirty="0"/>
              <a:t>Jste občanem České republiky a bydlíte v Brně. Jdete se podívat na slavnosti vína do centra města na náměstí Svobody.</a:t>
            </a:r>
          </a:p>
          <a:p>
            <a:pPr marL="586350" indent="-514350">
              <a:lnSpc>
                <a:spcPct val="100000"/>
              </a:lnSpc>
              <a:buFont typeface="+mj-lt"/>
              <a:buAutoNum type="arabicPeriod"/>
            </a:pPr>
            <a:r>
              <a:rPr lang="cs-CZ" sz="2400" dirty="0"/>
              <a:t>Koupíte si od (českého) podnikatele se sídlem podnikání v Mikulově láhev vína Muškát moravský. Prodavačka bude mluvit slovensky</a:t>
            </a:r>
          </a:p>
          <a:p>
            <a:pPr marL="586350" indent="-514350">
              <a:lnSpc>
                <a:spcPct val="100000"/>
              </a:lnSpc>
              <a:buFont typeface="+mj-lt"/>
              <a:buAutoNum type="arabicPeriod"/>
            </a:pPr>
            <a:r>
              <a:rPr lang="cs-CZ" sz="2400" dirty="0"/>
              <a:t>Koupíte si od (českého) podnikatele se sídlem podnikání v Hustopečích láhev francouzského vína </a:t>
            </a:r>
            <a:r>
              <a:rPr lang="cs-CZ" sz="2400" i="1" dirty="0" err="1"/>
              <a:t>Pinot</a:t>
            </a:r>
            <a:r>
              <a:rPr lang="cs-CZ" sz="2400" i="1" dirty="0"/>
              <a:t> </a:t>
            </a:r>
            <a:r>
              <a:rPr lang="cs-CZ" sz="2400" i="1" dirty="0" err="1"/>
              <a:t>noir</a:t>
            </a:r>
            <a:endParaRPr lang="cs-CZ" sz="2400" dirty="0"/>
          </a:p>
          <a:p>
            <a:pPr marL="586350" indent="-514350">
              <a:lnSpc>
                <a:spcPct val="100000"/>
              </a:lnSpc>
              <a:buFont typeface="+mj-lt"/>
              <a:buAutoNum type="arabicPeriod"/>
            </a:pPr>
            <a:r>
              <a:rPr lang="cs-CZ" sz="2400" dirty="0"/>
              <a:t>Rozhodnete se odjet na slavnosti vína do Bordeaux (Francie) a nakoupíte tam láhve vína od místních podnikatelů</a:t>
            </a:r>
          </a:p>
          <a:p>
            <a:pPr marL="72000" indent="0">
              <a:buNone/>
            </a:pPr>
            <a:endParaRPr lang="cs-CZ" dirty="0"/>
          </a:p>
        </p:txBody>
      </p:sp>
      <p:pic>
        <p:nvPicPr>
          <p:cNvPr id="1026" name="Picture 2" descr="Tescoma 6dílná sada sklenic na bílé víno SOMMELIER, 340 ml">
            <a:extLst>
              <a:ext uri="{FF2B5EF4-FFF2-40B4-BE49-F238E27FC236}">
                <a16:creationId xmlns:a16="http://schemas.microsoft.com/office/drawing/2014/main" id="{6105EDD3-BB17-4414-B80E-555AA32C0F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1650" y="4075600"/>
            <a:ext cx="2062400" cy="20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5865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D03A7CA-894B-860F-88C0-E80910C59543}"/>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A2960FFF-838B-C8E3-A012-97E1581D9D94}"/>
              </a:ext>
            </a:extLst>
          </p:cNvPr>
          <p:cNvSpPr>
            <a:spLocks noGrp="1"/>
          </p:cNvSpPr>
          <p:nvPr>
            <p:ph type="sldNum" sz="quarter" idx="11"/>
          </p:nvPr>
        </p:nvSpPr>
        <p:spPr/>
        <p:txBody>
          <a:bodyPr/>
          <a:lstStyle/>
          <a:p>
            <a:fld id="{0970407D-EE58-4A0B-824B-1D3AE42DD9CF}" type="slidenum">
              <a:rPr lang="cs-CZ" altLang="cs-CZ" smtClean="0"/>
              <a:pPr/>
              <a:t>16</a:t>
            </a:fld>
            <a:endParaRPr lang="cs-CZ" altLang="cs-CZ" dirty="0"/>
          </a:p>
        </p:txBody>
      </p:sp>
      <p:sp>
        <p:nvSpPr>
          <p:cNvPr id="5" name="Zástupný obsah 4">
            <a:extLst>
              <a:ext uri="{FF2B5EF4-FFF2-40B4-BE49-F238E27FC236}">
                <a16:creationId xmlns:a16="http://schemas.microsoft.com/office/drawing/2014/main" id="{CCECACD8-1273-6C92-77C5-72E5915DD162}"/>
              </a:ext>
            </a:extLst>
          </p:cNvPr>
          <p:cNvSpPr>
            <a:spLocks noGrp="1"/>
          </p:cNvSpPr>
          <p:nvPr>
            <p:ph idx="1"/>
          </p:nvPr>
        </p:nvSpPr>
        <p:spPr>
          <a:xfrm>
            <a:off x="540000" y="1359001"/>
            <a:ext cx="10753200" cy="4139998"/>
          </a:xfrm>
        </p:spPr>
        <p:txBody>
          <a:bodyPr/>
          <a:lstStyle/>
          <a:p>
            <a:pPr marL="586350" indent="-514350" algn="just">
              <a:lnSpc>
                <a:spcPct val="100000"/>
              </a:lnSpc>
              <a:buFont typeface="+mj-lt"/>
              <a:buAutoNum type="arabicPeriod" startAt="3"/>
            </a:pPr>
            <a:r>
              <a:rPr lang="cs-CZ" sz="2400" dirty="0"/>
              <a:t>Pan Novák, český státní příslušník, bydliště Zlín, dědí po svém otci chatu (rovněž Čech), která se nachází ve slovenských Nízkých Tatrách.</a:t>
            </a:r>
          </a:p>
          <a:p>
            <a:pPr marL="72000" indent="0" algn="just">
              <a:lnSpc>
                <a:spcPct val="100000"/>
              </a:lnSpc>
              <a:buNone/>
            </a:pPr>
            <a:endParaRPr lang="cs-CZ" sz="2400" dirty="0"/>
          </a:p>
          <a:p>
            <a:pPr marL="586350" indent="-514350" algn="just">
              <a:lnSpc>
                <a:spcPct val="100000"/>
              </a:lnSpc>
              <a:buFont typeface="+mj-lt"/>
              <a:buAutoNum type="arabicPeriod" startAt="4"/>
            </a:pPr>
            <a:r>
              <a:rPr lang="cs-CZ" sz="2400" dirty="0"/>
              <a:t>Pavel (Čech, bydliště Brno) nedá na křižovatce ve Vídni přednost zprava a srazí se s Petrem (Čech, bydliště Plzeň). Obě auta mají českou registrační značku. Petr požaduje náhradu škody. </a:t>
            </a:r>
          </a:p>
          <a:p>
            <a:pPr marL="586350" indent="-514350" algn="just">
              <a:lnSpc>
                <a:spcPct val="100000"/>
              </a:lnSpc>
              <a:buFont typeface="+mj-lt"/>
              <a:buAutoNum type="arabicPeriod" startAt="4"/>
            </a:pPr>
            <a:endParaRPr lang="cs-CZ" sz="2400" dirty="0"/>
          </a:p>
          <a:p>
            <a:pPr marL="586350" indent="-514350" algn="just">
              <a:lnSpc>
                <a:spcPct val="100000"/>
              </a:lnSpc>
              <a:buFont typeface="+mj-lt"/>
              <a:buAutoNum type="arabicPeriod" startAt="4"/>
            </a:pPr>
            <a:r>
              <a:rPr lang="cs-CZ" sz="2400" dirty="0"/>
              <a:t>Pan Dvořák, český st. příslušník s bydlištěm v Brně, si pronajal během dovolené na Islandu auto, registrované pod islandskou značkou, od společnosti Blue Car </a:t>
            </a:r>
            <a:r>
              <a:rPr lang="cs-CZ" sz="2400" dirty="0" err="1"/>
              <a:t>Rental</a:t>
            </a:r>
            <a:r>
              <a:rPr lang="cs-CZ" sz="2400" dirty="0"/>
              <a:t> </a:t>
            </a:r>
            <a:r>
              <a:rPr lang="cs-CZ" sz="2400" dirty="0" err="1"/>
              <a:t>ehf</a:t>
            </a:r>
            <a:r>
              <a:rPr lang="cs-CZ" sz="2400" dirty="0"/>
              <a:t>., se sídlem a místem podnikání v </a:t>
            </a:r>
            <a:r>
              <a:rPr lang="cs-CZ" sz="2400" dirty="0" err="1"/>
              <a:t>Keflaviku</a:t>
            </a:r>
            <a:r>
              <a:rPr lang="cs-CZ" sz="2400" dirty="0"/>
              <a:t> (Island).</a:t>
            </a:r>
          </a:p>
          <a:p>
            <a:pPr marL="586350" indent="-514350" algn="just">
              <a:lnSpc>
                <a:spcPct val="100000"/>
              </a:lnSpc>
              <a:buFont typeface="+mj-lt"/>
              <a:buAutoNum type="arabicPeriod" startAt="4"/>
            </a:pPr>
            <a:endParaRPr lang="cs-CZ" sz="2800" dirty="0"/>
          </a:p>
          <a:p>
            <a:endParaRPr lang="cs-CZ" dirty="0"/>
          </a:p>
        </p:txBody>
      </p:sp>
    </p:spTree>
    <p:extLst>
      <p:ext uri="{BB962C8B-B14F-4D97-AF65-F5344CB8AC3E}">
        <p14:creationId xmlns:p14="http://schemas.microsoft.com/office/powerpoint/2010/main" val="3109970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26A74B-6A7C-86F9-F4C1-19AABC7F1FF6}"/>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793C173B-6F53-4D10-12FC-0A5FBDA361E9}"/>
              </a:ext>
            </a:extLst>
          </p:cNvPr>
          <p:cNvSpPr>
            <a:spLocks noGrp="1"/>
          </p:cNvSpPr>
          <p:nvPr>
            <p:ph type="sldNum" sz="quarter" idx="11"/>
          </p:nvPr>
        </p:nvSpPr>
        <p:spPr/>
        <p:txBody>
          <a:bodyPr/>
          <a:lstStyle/>
          <a:p>
            <a:fld id="{0970407D-EE58-4A0B-824B-1D3AE42DD9CF}" type="slidenum">
              <a:rPr lang="cs-CZ" altLang="cs-CZ" smtClean="0"/>
              <a:pPr/>
              <a:t>17</a:t>
            </a:fld>
            <a:endParaRPr lang="cs-CZ" altLang="cs-CZ" dirty="0"/>
          </a:p>
        </p:txBody>
      </p:sp>
      <p:sp>
        <p:nvSpPr>
          <p:cNvPr id="4" name="Nadpis 3">
            <a:extLst>
              <a:ext uri="{FF2B5EF4-FFF2-40B4-BE49-F238E27FC236}">
                <a16:creationId xmlns:a16="http://schemas.microsoft.com/office/drawing/2014/main" id="{F1AA958D-FC1E-1B79-43EC-0E164738CA3A}"/>
              </a:ext>
            </a:extLst>
          </p:cNvPr>
          <p:cNvSpPr>
            <a:spLocks noGrp="1"/>
          </p:cNvSpPr>
          <p:nvPr>
            <p:ph type="title"/>
          </p:nvPr>
        </p:nvSpPr>
        <p:spPr/>
        <p:txBody>
          <a:bodyPr/>
          <a:lstStyle/>
          <a:p>
            <a:r>
              <a:rPr lang="cs-CZ" dirty="0"/>
              <a:t>Nařízení Řím I</a:t>
            </a:r>
          </a:p>
        </p:txBody>
      </p:sp>
      <p:sp>
        <p:nvSpPr>
          <p:cNvPr id="5" name="Zástupný obsah 4">
            <a:extLst>
              <a:ext uri="{FF2B5EF4-FFF2-40B4-BE49-F238E27FC236}">
                <a16:creationId xmlns:a16="http://schemas.microsoft.com/office/drawing/2014/main" id="{6152330B-E746-3C37-B590-F09E47BAE970}"/>
              </a:ext>
            </a:extLst>
          </p:cNvPr>
          <p:cNvSpPr>
            <a:spLocks noGrp="1"/>
          </p:cNvSpPr>
          <p:nvPr>
            <p:ph idx="1"/>
          </p:nvPr>
        </p:nvSpPr>
        <p:spPr>
          <a:xfrm>
            <a:off x="720000" y="1665108"/>
            <a:ext cx="10753200" cy="3292374"/>
          </a:xfrm>
          <a:solidFill>
            <a:schemeClr val="bg2">
              <a:lumMod val="20000"/>
              <a:lumOff val="80000"/>
            </a:schemeClr>
          </a:solidFill>
          <a:ln>
            <a:solidFill>
              <a:schemeClr val="accent1"/>
            </a:solidFill>
          </a:ln>
        </p:spPr>
        <p:txBody>
          <a:bodyPr/>
          <a:lstStyle/>
          <a:p>
            <a:r>
              <a:rPr lang="cs-CZ" dirty="0">
                <a:solidFill>
                  <a:schemeClr val="accent1"/>
                </a:solidFill>
              </a:rPr>
              <a:t>JAKÝM PRÁVEM SE ŘÍDÍ NÁŠ VZTAH?</a:t>
            </a:r>
          </a:p>
          <a:p>
            <a:r>
              <a:rPr lang="cs-CZ" sz="2400" dirty="0"/>
              <a:t>Nařízení Řím I = o právu rozhodném pro smluvní závazkové vztahy</a:t>
            </a:r>
          </a:p>
          <a:p>
            <a:r>
              <a:rPr lang="cs-CZ" sz="2400" dirty="0"/>
              <a:t>dopadá na </a:t>
            </a:r>
            <a:r>
              <a:rPr lang="cs-CZ" sz="2400" dirty="0">
                <a:solidFill>
                  <a:schemeClr val="accent1"/>
                </a:solidFill>
                <a:effectLst>
                  <a:outerShdw blurRad="38100" dist="38100" dir="2700000" algn="tl">
                    <a:srgbClr val="000000">
                      <a:alpha val="43137"/>
                    </a:srgbClr>
                  </a:outerShdw>
                </a:effectLst>
              </a:rPr>
              <a:t>SMLOUVY</a:t>
            </a:r>
            <a:r>
              <a:rPr lang="cs-CZ" sz="2400" dirty="0"/>
              <a:t> uzavřené po 17/12 2009, pokud toto nařízení aplikuje nějaký soud v EU (kromě Dánska)</a:t>
            </a:r>
          </a:p>
          <a:p>
            <a:pPr lvl="1"/>
            <a:r>
              <a:rPr lang="cs-CZ" sz="1600" dirty="0"/>
              <a:t>ne na všechny smlouvy, nějaké jsou vyloučené </a:t>
            </a:r>
          </a:p>
          <a:p>
            <a:pPr lvl="1"/>
            <a:r>
              <a:rPr lang="cs-CZ" sz="1600" dirty="0"/>
              <a:t>ale na občanské/obchodní zpravidla ano</a:t>
            </a:r>
          </a:p>
          <a:p>
            <a:pPr lvl="1"/>
            <a:endParaRPr lang="cs-CZ" sz="1600" dirty="0"/>
          </a:p>
        </p:txBody>
      </p:sp>
      <p:sp>
        <p:nvSpPr>
          <p:cNvPr id="6" name="Zástupný symbol pro obsah 4">
            <a:extLst>
              <a:ext uri="{FF2B5EF4-FFF2-40B4-BE49-F238E27FC236}">
                <a16:creationId xmlns:a16="http://schemas.microsoft.com/office/drawing/2014/main" id="{1B20834E-74F5-6909-5C58-C137E3E4ABB2}"/>
              </a:ext>
            </a:extLst>
          </p:cNvPr>
          <p:cNvSpPr txBox="1">
            <a:spLocks/>
          </p:cNvSpPr>
          <p:nvPr/>
        </p:nvSpPr>
        <p:spPr>
          <a:xfrm>
            <a:off x="3442045" y="4114401"/>
            <a:ext cx="5660480" cy="675593"/>
          </a:xfrm>
          <a:prstGeom prst="rect">
            <a:avLst/>
          </a:prstGeom>
          <a:solidFill>
            <a:schemeClr val="accent2">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Smlouva = dobrovolně převzatý závazek </a:t>
            </a:r>
          </a:p>
        </p:txBody>
      </p:sp>
    </p:spTree>
    <p:extLst>
      <p:ext uri="{BB962C8B-B14F-4D97-AF65-F5344CB8AC3E}">
        <p14:creationId xmlns:p14="http://schemas.microsoft.com/office/powerpoint/2010/main" val="3661469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9B53E4-105F-466E-B0B7-170EB83F7145}"/>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28E38F87-A3B5-428F-A704-1B9DE0363978}"/>
              </a:ext>
            </a:extLst>
          </p:cNvPr>
          <p:cNvSpPr>
            <a:spLocks noGrp="1"/>
          </p:cNvSpPr>
          <p:nvPr>
            <p:ph type="sldNum" sz="quarter" idx="11"/>
          </p:nvPr>
        </p:nvSpPr>
        <p:spPr/>
        <p:txBody>
          <a:bodyPr/>
          <a:lstStyle/>
          <a:p>
            <a:fld id="{0970407D-EE58-4A0B-824B-1D3AE42DD9CF}" type="slidenum">
              <a:rPr lang="cs-CZ" altLang="cs-CZ" smtClean="0"/>
              <a:pPr/>
              <a:t>18</a:t>
            </a:fld>
            <a:endParaRPr lang="cs-CZ" altLang="cs-CZ" dirty="0"/>
          </a:p>
        </p:txBody>
      </p:sp>
      <p:sp>
        <p:nvSpPr>
          <p:cNvPr id="4" name="Nadpis 3">
            <a:extLst>
              <a:ext uri="{FF2B5EF4-FFF2-40B4-BE49-F238E27FC236}">
                <a16:creationId xmlns:a16="http://schemas.microsoft.com/office/drawing/2014/main" id="{DE1863A8-DC29-4FD4-B92F-F5BB0DE93730}"/>
              </a:ext>
            </a:extLst>
          </p:cNvPr>
          <p:cNvSpPr>
            <a:spLocks noGrp="1"/>
          </p:cNvSpPr>
          <p:nvPr>
            <p:ph type="title"/>
          </p:nvPr>
        </p:nvSpPr>
        <p:spPr/>
        <p:txBody>
          <a:bodyPr/>
          <a:lstStyle/>
          <a:p>
            <a:pPr algn="ctr"/>
            <a:r>
              <a:rPr lang="cs-CZ" dirty="0"/>
              <a:t>Přehled pravidel v nařízení Řím I</a:t>
            </a:r>
          </a:p>
        </p:txBody>
      </p:sp>
      <p:sp>
        <p:nvSpPr>
          <p:cNvPr id="5" name="Zástupný symbol pro obsah 4">
            <a:extLst>
              <a:ext uri="{FF2B5EF4-FFF2-40B4-BE49-F238E27FC236}">
                <a16:creationId xmlns:a16="http://schemas.microsoft.com/office/drawing/2014/main" id="{91F5F35E-7CE4-4E75-9040-2F74F880D846}"/>
              </a:ext>
            </a:extLst>
          </p:cNvPr>
          <p:cNvSpPr>
            <a:spLocks noGrp="1"/>
          </p:cNvSpPr>
          <p:nvPr>
            <p:ph idx="1"/>
          </p:nvPr>
        </p:nvSpPr>
        <p:spPr>
          <a:xfrm>
            <a:off x="720000" y="1692002"/>
            <a:ext cx="10753200" cy="3713716"/>
          </a:xfrm>
          <a:solidFill>
            <a:schemeClr val="bg2">
              <a:lumMod val="20000"/>
              <a:lumOff val="80000"/>
            </a:schemeClr>
          </a:solidFill>
          <a:ln>
            <a:solidFill>
              <a:schemeClr val="accent1"/>
            </a:solidFill>
          </a:ln>
        </p:spPr>
        <p:txBody>
          <a:bodyPr/>
          <a:lstStyle/>
          <a:p>
            <a:r>
              <a:rPr lang="cs-CZ" b="1" dirty="0">
                <a:solidFill>
                  <a:srgbClr val="0000DC"/>
                </a:solidFill>
              </a:rPr>
              <a:t>Základní hraniční určovatel </a:t>
            </a:r>
            <a:r>
              <a:rPr lang="cs-CZ" dirty="0"/>
              <a:t>= volba práva (čl. 3) </a:t>
            </a:r>
          </a:p>
          <a:p>
            <a:r>
              <a:rPr lang="cs-CZ" b="1" dirty="0">
                <a:solidFill>
                  <a:srgbClr val="0000DC"/>
                </a:solidFill>
              </a:rPr>
              <a:t>Náhradní hraniční určovatel </a:t>
            </a:r>
            <a:r>
              <a:rPr lang="cs-CZ" dirty="0"/>
              <a:t>(čl. 4) </a:t>
            </a:r>
          </a:p>
          <a:p>
            <a:r>
              <a:rPr lang="cs-CZ" b="1" dirty="0">
                <a:solidFill>
                  <a:srgbClr val="0000DC"/>
                </a:solidFill>
              </a:rPr>
              <a:t>Speciální úprava pro některé typy smluv </a:t>
            </a:r>
            <a:r>
              <a:rPr lang="cs-CZ" dirty="0"/>
              <a:t>(čl. 5-8) </a:t>
            </a:r>
          </a:p>
          <a:p>
            <a:pPr lvl="1"/>
            <a:r>
              <a:rPr lang="cs-CZ" sz="2400" dirty="0"/>
              <a:t>Přepravní smlouvy</a:t>
            </a:r>
          </a:p>
          <a:p>
            <a:pPr lvl="1"/>
            <a:r>
              <a:rPr lang="cs-CZ" sz="2400" dirty="0"/>
              <a:t>Spotřebitelské smlouvy</a:t>
            </a:r>
          </a:p>
          <a:p>
            <a:pPr lvl="1"/>
            <a:r>
              <a:rPr lang="cs-CZ" sz="2400" dirty="0"/>
              <a:t>Pojistné smlouvy</a:t>
            </a:r>
          </a:p>
          <a:p>
            <a:pPr lvl="1"/>
            <a:r>
              <a:rPr lang="cs-CZ" sz="2400" dirty="0"/>
              <a:t>Individuální pracovní smlouvy </a:t>
            </a:r>
          </a:p>
          <a:p>
            <a:pPr marL="72000" indent="0">
              <a:buNone/>
            </a:pPr>
            <a:endParaRPr lang="cs-CZ" dirty="0"/>
          </a:p>
          <a:p>
            <a:pPr marL="72000" indent="0">
              <a:buNone/>
            </a:pPr>
            <a:r>
              <a:rPr lang="cs-CZ" dirty="0"/>
              <a:t>Jsou to tzv. </a:t>
            </a:r>
            <a:r>
              <a:rPr lang="cs-CZ" dirty="0">
                <a:solidFill>
                  <a:schemeClr val="accent1"/>
                </a:solidFill>
                <a:effectLst>
                  <a:outerShdw blurRad="38100" dist="38100" dir="2700000" algn="tl">
                    <a:srgbClr val="000000">
                      <a:alpha val="43137"/>
                    </a:srgbClr>
                  </a:outerShdw>
                </a:effectLst>
              </a:rPr>
              <a:t>kolizní normy.</a:t>
            </a:r>
          </a:p>
        </p:txBody>
      </p:sp>
    </p:spTree>
    <p:extLst>
      <p:ext uri="{BB962C8B-B14F-4D97-AF65-F5344CB8AC3E}">
        <p14:creationId xmlns:p14="http://schemas.microsoft.com/office/powerpoint/2010/main" val="1236707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1C11002-D91F-472A-9D1D-B3F576FF711C}"/>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14B71611-2197-45D3-86FE-7B6D03D47C17}"/>
              </a:ext>
            </a:extLst>
          </p:cNvPr>
          <p:cNvSpPr>
            <a:spLocks noGrp="1"/>
          </p:cNvSpPr>
          <p:nvPr>
            <p:ph type="sldNum" sz="quarter" idx="11"/>
          </p:nvPr>
        </p:nvSpPr>
        <p:spPr/>
        <p:txBody>
          <a:bodyPr/>
          <a:lstStyle/>
          <a:p>
            <a:fld id="{0970407D-EE58-4A0B-824B-1D3AE42DD9CF}" type="slidenum">
              <a:rPr lang="cs-CZ" altLang="cs-CZ" smtClean="0"/>
              <a:pPr/>
              <a:t>19</a:t>
            </a:fld>
            <a:endParaRPr lang="cs-CZ" altLang="cs-CZ" dirty="0"/>
          </a:p>
        </p:txBody>
      </p:sp>
      <p:sp>
        <p:nvSpPr>
          <p:cNvPr id="4" name="Nadpis 3">
            <a:extLst>
              <a:ext uri="{FF2B5EF4-FFF2-40B4-BE49-F238E27FC236}">
                <a16:creationId xmlns:a16="http://schemas.microsoft.com/office/drawing/2014/main" id="{EB07E929-8660-42C4-9B15-83E5637DE0A5}"/>
              </a:ext>
            </a:extLst>
          </p:cNvPr>
          <p:cNvSpPr>
            <a:spLocks noGrp="1"/>
          </p:cNvSpPr>
          <p:nvPr>
            <p:ph type="title"/>
          </p:nvPr>
        </p:nvSpPr>
        <p:spPr/>
        <p:txBody>
          <a:bodyPr/>
          <a:lstStyle/>
          <a:p>
            <a:pPr algn="ctr"/>
            <a:r>
              <a:rPr lang="cs-CZ" dirty="0"/>
              <a:t>Volba práva </a:t>
            </a:r>
          </a:p>
        </p:txBody>
      </p:sp>
      <p:sp>
        <p:nvSpPr>
          <p:cNvPr id="5" name="Zástupný symbol pro obsah 4">
            <a:extLst>
              <a:ext uri="{FF2B5EF4-FFF2-40B4-BE49-F238E27FC236}">
                <a16:creationId xmlns:a16="http://schemas.microsoft.com/office/drawing/2014/main" id="{91EEEE97-4E3B-4266-81CF-3CC23BF62F74}"/>
              </a:ext>
            </a:extLst>
          </p:cNvPr>
          <p:cNvSpPr>
            <a:spLocks noGrp="1"/>
          </p:cNvSpPr>
          <p:nvPr>
            <p:ph idx="1"/>
          </p:nvPr>
        </p:nvSpPr>
        <p:spPr>
          <a:xfrm>
            <a:off x="720000" y="1692002"/>
            <a:ext cx="10753200" cy="3238586"/>
          </a:xfrm>
          <a:solidFill>
            <a:schemeClr val="bg2">
              <a:lumMod val="20000"/>
              <a:lumOff val="80000"/>
            </a:schemeClr>
          </a:solidFill>
          <a:ln>
            <a:solidFill>
              <a:srgbClr val="0000DC"/>
            </a:solidFill>
          </a:ln>
        </p:spPr>
        <p:txBody>
          <a:bodyPr/>
          <a:lstStyle/>
          <a:p>
            <a:pPr marL="72000" indent="0">
              <a:buNone/>
            </a:pPr>
            <a:r>
              <a:rPr lang="cs-CZ" dirty="0"/>
              <a:t>= </a:t>
            </a:r>
            <a:r>
              <a:rPr lang="cs-CZ" b="1" dirty="0">
                <a:solidFill>
                  <a:srgbClr val="0000DC"/>
                </a:solidFill>
              </a:rPr>
              <a:t>základní hraniční určovatel </a:t>
            </a:r>
            <a:r>
              <a:rPr lang="cs-CZ" dirty="0"/>
              <a:t>pro smluvní závazkové vztahy</a:t>
            </a:r>
          </a:p>
          <a:p>
            <a:r>
              <a:rPr lang="cs-CZ" dirty="0"/>
              <a:t>strany volbou práva určují </a:t>
            </a:r>
            <a:r>
              <a:rPr lang="cs-CZ" dirty="0">
                <a:solidFill>
                  <a:srgbClr val="0000DC"/>
                </a:solidFill>
              </a:rPr>
              <a:t>rozhodné (použitelné) právo</a:t>
            </a:r>
          </a:p>
          <a:p>
            <a:r>
              <a:rPr lang="cs-CZ" dirty="0"/>
              <a:t>základní pravidlo čl. 3 </a:t>
            </a:r>
          </a:p>
          <a:p>
            <a:r>
              <a:rPr lang="cs-CZ" dirty="0"/>
              <a:t>pravidla v čl. 5 až 8 („navázaná“ na čl. 3) </a:t>
            </a:r>
          </a:p>
          <a:p>
            <a:r>
              <a:rPr lang="cs-CZ" dirty="0"/>
              <a:t>lze zvolit jen </a:t>
            </a:r>
            <a:r>
              <a:rPr lang="cs-CZ" dirty="0">
                <a:solidFill>
                  <a:schemeClr val="accent1"/>
                </a:solidFill>
              </a:rPr>
              <a:t>právo některého existujícího státu</a:t>
            </a:r>
          </a:p>
          <a:p>
            <a:r>
              <a:rPr lang="cs-CZ" dirty="0"/>
              <a:t>nejen při vzniku, ale i později lze právo zvolit či měnit</a:t>
            </a:r>
          </a:p>
          <a:p>
            <a:r>
              <a:rPr lang="cs-CZ" dirty="0"/>
              <a:t>zpravidla </a:t>
            </a:r>
            <a:r>
              <a:rPr lang="cs-CZ" dirty="0">
                <a:solidFill>
                  <a:schemeClr val="accent1"/>
                </a:solidFill>
              </a:rPr>
              <a:t>výslovná</a:t>
            </a:r>
            <a:r>
              <a:rPr lang="cs-CZ" dirty="0"/>
              <a:t> (ale může být i implicitní)</a:t>
            </a:r>
          </a:p>
          <a:p>
            <a:pPr marL="72000" indent="0">
              <a:buNone/>
            </a:pPr>
            <a:endParaRPr lang="cs-CZ" dirty="0"/>
          </a:p>
          <a:p>
            <a:pPr marL="72000" indent="0">
              <a:buNone/>
            </a:pPr>
            <a:endParaRPr lang="cs-CZ" dirty="0"/>
          </a:p>
          <a:p>
            <a:pPr marL="72000" indent="0">
              <a:buNone/>
            </a:pPr>
            <a:endParaRPr lang="cs-CZ" dirty="0"/>
          </a:p>
        </p:txBody>
      </p:sp>
      <p:sp>
        <p:nvSpPr>
          <p:cNvPr id="6" name="Zástupný symbol pro obsah 4">
            <a:extLst>
              <a:ext uri="{FF2B5EF4-FFF2-40B4-BE49-F238E27FC236}">
                <a16:creationId xmlns:a16="http://schemas.microsoft.com/office/drawing/2014/main" id="{8E0BA813-CFEB-5BD4-0BFE-3FBE10581F89}"/>
              </a:ext>
            </a:extLst>
          </p:cNvPr>
          <p:cNvSpPr txBox="1">
            <a:spLocks/>
          </p:cNvSpPr>
          <p:nvPr/>
        </p:nvSpPr>
        <p:spPr>
          <a:xfrm>
            <a:off x="720000" y="5163671"/>
            <a:ext cx="10753200" cy="1064329"/>
          </a:xfrm>
          <a:prstGeom prst="rect">
            <a:avLst/>
          </a:prstGeom>
          <a:solidFill>
            <a:schemeClr val="bg2">
              <a:lumMod val="20000"/>
              <a:lumOff val="80000"/>
            </a:schemeClr>
          </a:solidFill>
          <a:ln>
            <a:solidFill>
              <a:srgbClr val="0000DC"/>
            </a:solidFill>
          </a:ln>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cs-CZ" b="1" kern="0" dirty="0">
                <a:solidFill>
                  <a:schemeClr val="accent1"/>
                </a:solidFill>
              </a:rPr>
              <a:t>CO TO ZNAMENÁ? </a:t>
            </a:r>
            <a:r>
              <a:rPr lang="cs-CZ" kern="0" dirty="0"/>
              <a:t>Je-li právo určeno, nemusí se zjišťovat podle jiných pravidel. Ovšem má svá omezení – právě viz spotřebitel.</a:t>
            </a:r>
          </a:p>
          <a:p>
            <a:pPr marL="72000" indent="0">
              <a:buFont typeface="Arial" panose="020B0604020202020204" pitchFamily="34" charset="0"/>
              <a:buNone/>
            </a:pPr>
            <a:endParaRPr lang="cs-CZ" kern="0" dirty="0"/>
          </a:p>
          <a:p>
            <a:pPr marL="72000" indent="0">
              <a:buFont typeface="Arial" panose="020B0604020202020204" pitchFamily="34" charset="0"/>
              <a:buNone/>
            </a:pPr>
            <a:endParaRPr lang="cs-CZ" kern="0" dirty="0"/>
          </a:p>
          <a:p>
            <a:pPr marL="72000" indent="0">
              <a:buFont typeface="Arial" panose="020B0604020202020204" pitchFamily="34" charset="0"/>
              <a:buNone/>
            </a:pPr>
            <a:endParaRPr lang="cs-CZ" kern="0" dirty="0"/>
          </a:p>
        </p:txBody>
      </p:sp>
    </p:spTree>
    <p:extLst>
      <p:ext uri="{BB962C8B-B14F-4D97-AF65-F5344CB8AC3E}">
        <p14:creationId xmlns:p14="http://schemas.microsoft.com/office/powerpoint/2010/main" val="3546053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a:t>
            </a:fld>
            <a:endParaRPr lang="cs-CZ" altLang="cs-CZ" dirty="0"/>
          </a:p>
        </p:txBody>
      </p:sp>
      <p:sp>
        <p:nvSpPr>
          <p:cNvPr id="4" name="Nadpis 3"/>
          <p:cNvSpPr>
            <a:spLocks noGrp="1"/>
          </p:cNvSpPr>
          <p:nvPr>
            <p:ph type="title"/>
          </p:nvPr>
        </p:nvSpPr>
        <p:spPr/>
        <p:txBody>
          <a:bodyPr/>
          <a:lstStyle/>
          <a:p>
            <a:r>
              <a:rPr lang="cs-CZ" dirty="0"/>
              <a:t>Cítíte rozdíl?</a:t>
            </a:r>
          </a:p>
        </p:txBody>
      </p:sp>
      <p:sp>
        <p:nvSpPr>
          <p:cNvPr id="5" name="Zástupný symbol pro obsah 4"/>
          <p:cNvSpPr>
            <a:spLocks noGrp="1"/>
          </p:cNvSpPr>
          <p:nvPr>
            <p:ph idx="1"/>
          </p:nvPr>
        </p:nvSpPr>
        <p:spPr>
          <a:xfrm>
            <a:off x="666000" y="1687132"/>
            <a:ext cx="10753200" cy="4250029"/>
          </a:xfrm>
          <a:ln>
            <a:solidFill>
              <a:schemeClr val="tx2"/>
            </a:solidFill>
          </a:ln>
        </p:spPr>
        <p:txBody>
          <a:bodyPr/>
          <a:lstStyle/>
          <a:p>
            <a:pPr marL="72000" indent="0">
              <a:lnSpc>
                <a:spcPct val="100000"/>
              </a:lnSpc>
              <a:buNone/>
            </a:pPr>
            <a:r>
              <a:rPr lang="cs-CZ" dirty="0"/>
              <a:t>Adam, český státní příslušník s bydlištěm v Brně, se ubytoval </a:t>
            </a:r>
          </a:p>
          <a:p>
            <a:pPr marL="72000" indent="0">
              <a:lnSpc>
                <a:spcPct val="100000"/>
              </a:lnSpc>
              <a:buNone/>
            </a:pPr>
            <a:r>
              <a:rPr lang="cs-CZ" dirty="0"/>
              <a:t>při své návštěvě Prahy v náhodně vybraném pražském hotelu.</a:t>
            </a:r>
            <a:endParaRPr lang="cs-CZ" b="1" dirty="0"/>
          </a:p>
          <a:p>
            <a:pPr marL="72000" indent="0">
              <a:buNone/>
            </a:pPr>
            <a:endParaRPr lang="cs-CZ" dirty="0"/>
          </a:p>
          <a:p>
            <a:pPr marL="72000" indent="0">
              <a:lnSpc>
                <a:spcPct val="100000"/>
              </a:lnSpc>
              <a:buNone/>
            </a:pPr>
            <a:endParaRPr lang="cs-CZ" dirty="0"/>
          </a:p>
          <a:p>
            <a:pPr marL="72000" indent="0">
              <a:lnSpc>
                <a:spcPct val="100000"/>
              </a:lnSpc>
              <a:buNone/>
            </a:pPr>
            <a:r>
              <a:rPr lang="cs-CZ" dirty="0"/>
              <a:t>Adam, český státní příslušník s bydlištěm v Brně, se ubytoval </a:t>
            </a:r>
          </a:p>
          <a:p>
            <a:pPr marL="72000" indent="0">
              <a:lnSpc>
                <a:spcPct val="100000"/>
              </a:lnSpc>
              <a:buNone/>
            </a:pPr>
            <a:r>
              <a:rPr lang="cs-CZ" dirty="0"/>
              <a:t>při své návštěvě Barcelony v náhodně vybraném španělském hotelu.</a:t>
            </a:r>
          </a:p>
          <a:p>
            <a:pPr marL="72000" indent="0">
              <a:buNone/>
            </a:pPr>
            <a:endParaRPr lang="cs-CZ" dirty="0"/>
          </a:p>
        </p:txBody>
      </p:sp>
      <p:pic>
        <p:nvPicPr>
          <p:cNvPr id="6" name="Obrázek 5"/>
          <p:cNvPicPr>
            <a:picLocks noChangeAspect="1"/>
          </p:cNvPicPr>
          <p:nvPr/>
        </p:nvPicPr>
        <p:blipFill>
          <a:blip r:embed="rId2"/>
          <a:stretch>
            <a:fillRect/>
          </a:stretch>
        </p:blipFill>
        <p:spPr>
          <a:xfrm>
            <a:off x="6212930" y="4741180"/>
            <a:ext cx="1195915" cy="659499"/>
          </a:xfrm>
          <a:prstGeom prst="rect">
            <a:avLst/>
          </a:prstGeom>
        </p:spPr>
      </p:pic>
      <p:pic>
        <p:nvPicPr>
          <p:cNvPr id="7" name="Obrázek 6"/>
          <p:cNvPicPr>
            <a:picLocks noChangeAspect="1"/>
          </p:cNvPicPr>
          <p:nvPr/>
        </p:nvPicPr>
        <p:blipFill>
          <a:blip r:embed="rId3"/>
          <a:stretch>
            <a:fillRect/>
          </a:stretch>
        </p:blipFill>
        <p:spPr>
          <a:xfrm>
            <a:off x="6212930" y="2554657"/>
            <a:ext cx="1195915" cy="659499"/>
          </a:xfrm>
          <a:prstGeom prst="rect">
            <a:avLst/>
          </a:prstGeom>
        </p:spPr>
      </p:pic>
      <p:pic>
        <p:nvPicPr>
          <p:cNvPr id="11" name="Obrázek 10"/>
          <p:cNvPicPr>
            <a:picLocks noChangeAspect="1"/>
          </p:cNvPicPr>
          <p:nvPr/>
        </p:nvPicPr>
        <p:blipFill>
          <a:blip r:embed="rId3"/>
          <a:stretch>
            <a:fillRect/>
          </a:stretch>
        </p:blipFill>
        <p:spPr>
          <a:xfrm>
            <a:off x="4680000" y="4741180"/>
            <a:ext cx="1195915" cy="659499"/>
          </a:xfrm>
          <a:prstGeom prst="rect">
            <a:avLst/>
          </a:prstGeom>
        </p:spPr>
      </p:pic>
      <p:pic>
        <p:nvPicPr>
          <p:cNvPr id="8" name="Obrázek 7">
            <a:extLst>
              <a:ext uri="{FF2B5EF4-FFF2-40B4-BE49-F238E27FC236}">
                <a16:creationId xmlns:a16="http://schemas.microsoft.com/office/drawing/2014/main" id="{2C970DD7-A7F1-37C7-71B2-4E152EF87AD1}"/>
              </a:ext>
            </a:extLst>
          </p:cNvPr>
          <p:cNvPicPr>
            <a:picLocks noChangeAspect="1"/>
          </p:cNvPicPr>
          <p:nvPr/>
        </p:nvPicPr>
        <p:blipFill>
          <a:blip r:embed="rId3"/>
          <a:stretch>
            <a:fillRect/>
          </a:stretch>
        </p:blipFill>
        <p:spPr>
          <a:xfrm>
            <a:off x="4680000" y="2554656"/>
            <a:ext cx="1195915" cy="659499"/>
          </a:xfrm>
          <a:prstGeom prst="rect">
            <a:avLst/>
          </a:prstGeom>
        </p:spPr>
      </p:pic>
    </p:spTree>
    <p:extLst>
      <p:ext uri="{BB962C8B-B14F-4D97-AF65-F5344CB8AC3E}">
        <p14:creationId xmlns:p14="http://schemas.microsoft.com/office/powerpoint/2010/main" val="1229297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CE9C3E4-B60A-17CE-484B-AA9848028A13}"/>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D18DF9C9-03B5-8C3E-C35F-1B06BDF9229D}"/>
              </a:ext>
            </a:extLst>
          </p:cNvPr>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
        <p:nvSpPr>
          <p:cNvPr id="4" name="Nadpis 3">
            <a:extLst>
              <a:ext uri="{FF2B5EF4-FFF2-40B4-BE49-F238E27FC236}">
                <a16:creationId xmlns:a16="http://schemas.microsoft.com/office/drawing/2014/main" id="{BF90D2CE-B091-3161-2F07-6479ABF6A5E2}"/>
              </a:ext>
            </a:extLst>
          </p:cNvPr>
          <p:cNvSpPr>
            <a:spLocks noGrp="1"/>
          </p:cNvSpPr>
          <p:nvPr>
            <p:ph type="title"/>
          </p:nvPr>
        </p:nvSpPr>
        <p:spPr/>
        <p:txBody>
          <a:bodyPr/>
          <a:lstStyle/>
          <a:p>
            <a:r>
              <a:rPr lang="cs-CZ" dirty="0"/>
              <a:t> Příklad 2</a:t>
            </a:r>
          </a:p>
        </p:txBody>
      </p:sp>
      <p:sp>
        <p:nvSpPr>
          <p:cNvPr id="5" name="Zástupný obsah 4">
            <a:extLst>
              <a:ext uri="{FF2B5EF4-FFF2-40B4-BE49-F238E27FC236}">
                <a16:creationId xmlns:a16="http://schemas.microsoft.com/office/drawing/2014/main" id="{DFB7399A-71CE-5046-3C35-B8DBCFF4B1C2}"/>
              </a:ext>
            </a:extLst>
          </p:cNvPr>
          <p:cNvSpPr>
            <a:spLocks noGrp="1"/>
          </p:cNvSpPr>
          <p:nvPr>
            <p:ph idx="1"/>
          </p:nvPr>
        </p:nvSpPr>
        <p:spPr>
          <a:xfrm>
            <a:off x="720000" y="1692002"/>
            <a:ext cx="10753200" cy="1911810"/>
          </a:xfrm>
        </p:spPr>
        <p:txBody>
          <a:bodyPr/>
          <a:lstStyle/>
          <a:p>
            <a:pPr marL="72000" indent="0">
              <a:buNone/>
            </a:pPr>
            <a:r>
              <a:rPr lang="cs-CZ" dirty="0"/>
              <a:t>Společnost A (sídlo a místo podnikání v Pohořelicích) a společnost B (sídlo a místo podnikání ve Vídni, Rakousko) uzavřely v dubnu 2024 smlouvu o poskytování služeb. Součástí smlouvy byla doložka: </a:t>
            </a:r>
            <a:r>
              <a:rPr lang="cs-CZ" i="1" dirty="0"/>
              <a:t>„Tato smlouva se řídí rakouským právem.“</a:t>
            </a:r>
          </a:p>
          <a:p>
            <a:pPr marL="72000" indent="0">
              <a:buNone/>
            </a:pPr>
            <a:endParaRPr lang="cs-CZ" dirty="0"/>
          </a:p>
        </p:txBody>
      </p:sp>
    </p:spTree>
    <p:extLst>
      <p:ext uri="{BB962C8B-B14F-4D97-AF65-F5344CB8AC3E}">
        <p14:creationId xmlns:p14="http://schemas.microsoft.com/office/powerpoint/2010/main" val="3522518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4AEB04C4-B12D-D2C0-4969-E4A5EA9F4024}"/>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650E6007-8A98-752C-2CEF-F6CDD4BAD46B}"/>
              </a:ext>
            </a:extLst>
          </p:cNvPr>
          <p:cNvSpPr>
            <a:spLocks noGrp="1"/>
          </p:cNvSpPr>
          <p:nvPr>
            <p:ph type="sldNum" sz="quarter" idx="11"/>
          </p:nvPr>
        </p:nvSpPr>
        <p:spPr/>
        <p:txBody>
          <a:bodyPr/>
          <a:lstStyle/>
          <a:p>
            <a:fld id="{0970407D-EE58-4A0B-824B-1D3AE42DD9CF}" type="slidenum">
              <a:rPr lang="cs-CZ" altLang="cs-CZ" smtClean="0"/>
              <a:pPr/>
              <a:t>21</a:t>
            </a:fld>
            <a:endParaRPr lang="cs-CZ" altLang="cs-CZ" dirty="0"/>
          </a:p>
        </p:txBody>
      </p:sp>
      <p:sp>
        <p:nvSpPr>
          <p:cNvPr id="4" name="Nadpis 3">
            <a:extLst>
              <a:ext uri="{FF2B5EF4-FFF2-40B4-BE49-F238E27FC236}">
                <a16:creationId xmlns:a16="http://schemas.microsoft.com/office/drawing/2014/main" id="{C9867DC7-B4A0-AB17-371A-253A2325D6C8}"/>
              </a:ext>
            </a:extLst>
          </p:cNvPr>
          <p:cNvSpPr>
            <a:spLocks noGrp="1"/>
          </p:cNvSpPr>
          <p:nvPr>
            <p:ph type="title"/>
          </p:nvPr>
        </p:nvSpPr>
        <p:spPr/>
        <p:txBody>
          <a:bodyPr/>
          <a:lstStyle/>
          <a:p>
            <a:r>
              <a:rPr lang="cs-CZ" dirty="0"/>
              <a:t>Náhradní hraniční určovatel</a:t>
            </a:r>
          </a:p>
        </p:txBody>
      </p:sp>
      <p:sp>
        <p:nvSpPr>
          <p:cNvPr id="5" name="Zástupný obsah 4">
            <a:extLst>
              <a:ext uri="{FF2B5EF4-FFF2-40B4-BE49-F238E27FC236}">
                <a16:creationId xmlns:a16="http://schemas.microsoft.com/office/drawing/2014/main" id="{1D1FD6E1-6013-3A74-599C-C1424F4E1D47}"/>
              </a:ext>
            </a:extLst>
          </p:cNvPr>
          <p:cNvSpPr>
            <a:spLocks noGrp="1"/>
          </p:cNvSpPr>
          <p:nvPr>
            <p:ph idx="1"/>
          </p:nvPr>
        </p:nvSpPr>
        <p:spPr>
          <a:xfrm>
            <a:off x="720000" y="1692002"/>
            <a:ext cx="10753200" cy="3319269"/>
          </a:xfrm>
          <a:solidFill>
            <a:schemeClr val="bg2">
              <a:lumMod val="20000"/>
              <a:lumOff val="80000"/>
            </a:schemeClr>
          </a:solidFill>
          <a:ln>
            <a:solidFill>
              <a:schemeClr val="accent1"/>
            </a:solidFill>
          </a:ln>
        </p:spPr>
        <p:txBody>
          <a:bodyPr/>
          <a:lstStyle/>
          <a:p>
            <a:r>
              <a:rPr lang="cs-CZ" dirty="0"/>
              <a:t>pokud není právo zvoleno – pak se aplikuje článek 4 </a:t>
            </a:r>
          </a:p>
          <a:p>
            <a:r>
              <a:rPr lang="cs-CZ" dirty="0"/>
              <a:t>najdu smlouvu v článku 4 a podívám se na kritérium (odborně hraniční určovatel), který určí, jakým právem se řídí smlouva</a:t>
            </a:r>
          </a:p>
          <a:p>
            <a:r>
              <a:rPr lang="cs-CZ" dirty="0"/>
              <a:t>článek 4 má více pravidel</a:t>
            </a:r>
          </a:p>
          <a:p>
            <a:pPr lvl="1"/>
            <a:r>
              <a:rPr lang="cs-CZ" sz="2800" dirty="0"/>
              <a:t>Čl. 4 odst. 1 – pojmenované smluvní typy</a:t>
            </a:r>
          </a:p>
          <a:p>
            <a:pPr lvl="1"/>
            <a:r>
              <a:rPr lang="cs-CZ" sz="2800" dirty="0"/>
              <a:t>Čl. 4 odst. 2 – ostatní smlouvy</a:t>
            </a:r>
          </a:p>
          <a:p>
            <a:pPr lvl="1"/>
            <a:r>
              <a:rPr lang="cs-CZ" sz="2800" dirty="0"/>
              <a:t>Čl. 4 odst. 3 a 4 – další pravidla</a:t>
            </a:r>
            <a:endParaRPr lang="cs-CZ" dirty="0"/>
          </a:p>
        </p:txBody>
      </p:sp>
    </p:spTree>
    <p:extLst>
      <p:ext uri="{BB962C8B-B14F-4D97-AF65-F5344CB8AC3E}">
        <p14:creationId xmlns:p14="http://schemas.microsoft.com/office/powerpoint/2010/main" val="22578341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5708A63-A816-A127-2855-35E8DC520018}"/>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9474A44D-16CA-F925-CED8-FA1A0D745715}"/>
              </a:ext>
            </a:extLst>
          </p:cNvPr>
          <p:cNvSpPr>
            <a:spLocks noGrp="1"/>
          </p:cNvSpPr>
          <p:nvPr>
            <p:ph type="sldNum" sz="quarter" idx="11"/>
          </p:nvPr>
        </p:nvSpPr>
        <p:spPr/>
        <p:txBody>
          <a:bodyPr/>
          <a:lstStyle/>
          <a:p>
            <a:fld id="{0970407D-EE58-4A0B-824B-1D3AE42DD9CF}" type="slidenum">
              <a:rPr lang="cs-CZ" altLang="cs-CZ" smtClean="0"/>
              <a:pPr/>
              <a:t>22</a:t>
            </a:fld>
            <a:endParaRPr lang="cs-CZ" altLang="cs-CZ" dirty="0"/>
          </a:p>
        </p:txBody>
      </p:sp>
      <p:sp>
        <p:nvSpPr>
          <p:cNvPr id="4" name="Nadpis 3">
            <a:extLst>
              <a:ext uri="{FF2B5EF4-FFF2-40B4-BE49-F238E27FC236}">
                <a16:creationId xmlns:a16="http://schemas.microsoft.com/office/drawing/2014/main" id="{896AB6EB-D2D8-EB3D-4A2C-ED302618612A}"/>
              </a:ext>
            </a:extLst>
          </p:cNvPr>
          <p:cNvSpPr>
            <a:spLocks noGrp="1"/>
          </p:cNvSpPr>
          <p:nvPr>
            <p:ph type="title"/>
          </p:nvPr>
        </p:nvSpPr>
        <p:spPr/>
        <p:txBody>
          <a:bodyPr/>
          <a:lstStyle/>
          <a:p>
            <a:r>
              <a:rPr lang="cs-CZ" dirty="0"/>
              <a:t>Příklad 3 </a:t>
            </a:r>
          </a:p>
        </p:txBody>
      </p:sp>
      <p:sp>
        <p:nvSpPr>
          <p:cNvPr id="5" name="Zástupný obsah 4">
            <a:extLst>
              <a:ext uri="{FF2B5EF4-FFF2-40B4-BE49-F238E27FC236}">
                <a16:creationId xmlns:a16="http://schemas.microsoft.com/office/drawing/2014/main" id="{759AC771-F638-A873-3773-6F39CA6491F7}"/>
              </a:ext>
            </a:extLst>
          </p:cNvPr>
          <p:cNvSpPr>
            <a:spLocks noGrp="1"/>
          </p:cNvSpPr>
          <p:nvPr>
            <p:ph idx="1"/>
          </p:nvPr>
        </p:nvSpPr>
        <p:spPr/>
        <p:txBody>
          <a:bodyPr/>
          <a:lstStyle/>
          <a:p>
            <a:pPr marL="72000" indent="0">
              <a:buNone/>
            </a:pPr>
            <a:r>
              <a:rPr lang="cs-CZ" dirty="0"/>
              <a:t>Společnost Litrovka, s.r.o., sídlo a místo podnikání v ČR, jako kupující, a společnost </a:t>
            </a:r>
            <a:r>
              <a:rPr lang="cs-CZ" dirty="0" err="1"/>
              <a:t>Regnier</a:t>
            </a:r>
            <a:r>
              <a:rPr lang="cs-CZ" dirty="0"/>
              <a:t>, </a:t>
            </a:r>
            <a:r>
              <a:rPr lang="cs-CZ" dirty="0" err="1"/>
              <a:t>s.a.r.l</a:t>
            </a:r>
            <a:r>
              <a:rPr lang="cs-CZ" dirty="0"/>
              <a:t>., sídlo a místo podnikání Francie, jako prodávající, uzavřely v říjnu 2024 smlouvu o dodávce 3 000 lahví vína </a:t>
            </a:r>
            <a:r>
              <a:rPr lang="cs-CZ" dirty="0" err="1"/>
              <a:t>Bourgogne</a:t>
            </a:r>
            <a:r>
              <a:rPr lang="cs-CZ" dirty="0"/>
              <a:t> Chardonnay za cenu 7 500 euro. Jakým právem se řídí smlouva?</a:t>
            </a:r>
          </a:p>
        </p:txBody>
      </p:sp>
      <p:pic>
        <p:nvPicPr>
          <p:cNvPr id="6" name="Obrázek 5">
            <a:extLst>
              <a:ext uri="{FF2B5EF4-FFF2-40B4-BE49-F238E27FC236}">
                <a16:creationId xmlns:a16="http://schemas.microsoft.com/office/drawing/2014/main" id="{0942F749-39B8-40D6-BD53-EF45814A8C3C}"/>
              </a:ext>
            </a:extLst>
          </p:cNvPr>
          <p:cNvPicPr>
            <a:picLocks noChangeAspect="1"/>
          </p:cNvPicPr>
          <p:nvPr/>
        </p:nvPicPr>
        <p:blipFill>
          <a:blip r:embed="rId2"/>
          <a:stretch>
            <a:fillRect/>
          </a:stretch>
        </p:blipFill>
        <p:spPr>
          <a:xfrm>
            <a:off x="5953162" y="3583983"/>
            <a:ext cx="1157605" cy="2976699"/>
          </a:xfrm>
          <a:prstGeom prst="rect">
            <a:avLst/>
          </a:prstGeom>
        </p:spPr>
      </p:pic>
      <p:pic>
        <p:nvPicPr>
          <p:cNvPr id="7" name="Obrázek 6">
            <a:extLst>
              <a:ext uri="{FF2B5EF4-FFF2-40B4-BE49-F238E27FC236}">
                <a16:creationId xmlns:a16="http://schemas.microsoft.com/office/drawing/2014/main" id="{B2A1BF8B-2D40-BF77-DEE5-83F6517B1FDA}"/>
              </a:ext>
            </a:extLst>
          </p:cNvPr>
          <p:cNvPicPr>
            <a:picLocks noChangeAspect="1"/>
          </p:cNvPicPr>
          <p:nvPr/>
        </p:nvPicPr>
        <p:blipFill>
          <a:blip r:embed="rId2"/>
          <a:stretch>
            <a:fillRect/>
          </a:stretch>
        </p:blipFill>
        <p:spPr>
          <a:xfrm>
            <a:off x="5242757" y="4180432"/>
            <a:ext cx="844664" cy="2171994"/>
          </a:xfrm>
          <a:prstGeom prst="rect">
            <a:avLst/>
          </a:prstGeom>
        </p:spPr>
      </p:pic>
      <p:sp>
        <p:nvSpPr>
          <p:cNvPr id="8" name="Zástupný obsah 4">
            <a:extLst>
              <a:ext uri="{FF2B5EF4-FFF2-40B4-BE49-F238E27FC236}">
                <a16:creationId xmlns:a16="http://schemas.microsoft.com/office/drawing/2014/main" id="{3E3FFDC7-6D9F-9651-A46E-747E2253243E}"/>
              </a:ext>
            </a:extLst>
          </p:cNvPr>
          <p:cNvSpPr txBox="1">
            <a:spLocks/>
          </p:cNvSpPr>
          <p:nvPr/>
        </p:nvSpPr>
        <p:spPr>
          <a:xfrm>
            <a:off x="710821" y="1646027"/>
            <a:ext cx="10753200"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endParaRPr lang="cs-CZ" kern="0" dirty="0"/>
          </a:p>
        </p:txBody>
      </p:sp>
      <p:pic>
        <p:nvPicPr>
          <p:cNvPr id="9" name="Obrázek 8">
            <a:extLst>
              <a:ext uri="{FF2B5EF4-FFF2-40B4-BE49-F238E27FC236}">
                <a16:creationId xmlns:a16="http://schemas.microsoft.com/office/drawing/2014/main" id="{A23093DB-DC1D-6254-1CA4-E5864C463020}"/>
              </a:ext>
            </a:extLst>
          </p:cNvPr>
          <p:cNvPicPr>
            <a:picLocks noChangeAspect="1"/>
          </p:cNvPicPr>
          <p:nvPr/>
        </p:nvPicPr>
        <p:blipFill>
          <a:blip r:embed="rId2"/>
          <a:stretch>
            <a:fillRect/>
          </a:stretch>
        </p:blipFill>
        <p:spPr>
          <a:xfrm>
            <a:off x="7241887" y="3975324"/>
            <a:ext cx="888670" cy="2285152"/>
          </a:xfrm>
          <a:prstGeom prst="rect">
            <a:avLst/>
          </a:prstGeom>
        </p:spPr>
      </p:pic>
    </p:spTree>
    <p:extLst>
      <p:ext uri="{BB962C8B-B14F-4D97-AF65-F5344CB8AC3E}">
        <p14:creationId xmlns:p14="http://schemas.microsoft.com/office/powerpoint/2010/main" val="1419939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D4C1F16-6513-115B-96EC-4274CD014664}"/>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514BD0E5-4BD6-782C-594A-4FE38EF11BF4}"/>
              </a:ext>
            </a:extLst>
          </p:cNvPr>
          <p:cNvSpPr>
            <a:spLocks noGrp="1"/>
          </p:cNvSpPr>
          <p:nvPr>
            <p:ph type="sldNum" sz="quarter" idx="11"/>
          </p:nvPr>
        </p:nvSpPr>
        <p:spPr/>
        <p:txBody>
          <a:bodyPr/>
          <a:lstStyle/>
          <a:p>
            <a:fld id="{0970407D-EE58-4A0B-824B-1D3AE42DD9CF}" type="slidenum">
              <a:rPr lang="cs-CZ" altLang="cs-CZ" smtClean="0"/>
              <a:pPr/>
              <a:t>23</a:t>
            </a:fld>
            <a:endParaRPr lang="cs-CZ" altLang="cs-CZ" dirty="0"/>
          </a:p>
        </p:txBody>
      </p:sp>
      <p:sp>
        <p:nvSpPr>
          <p:cNvPr id="4" name="Nadpis 3">
            <a:extLst>
              <a:ext uri="{FF2B5EF4-FFF2-40B4-BE49-F238E27FC236}">
                <a16:creationId xmlns:a16="http://schemas.microsoft.com/office/drawing/2014/main" id="{A3BAFF46-DE9E-E358-8A73-A40B0E95FB4E}"/>
              </a:ext>
            </a:extLst>
          </p:cNvPr>
          <p:cNvSpPr>
            <a:spLocks noGrp="1"/>
          </p:cNvSpPr>
          <p:nvPr>
            <p:ph type="title"/>
          </p:nvPr>
        </p:nvSpPr>
        <p:spPr/>
        <p:txBody>
          <a:bodyPr/>
          <a:lstStyle/>
          <a:p>
            <a:r>
              <a:rPr lang="cs-CZ" dirty="0"/>
              <a:t>Příklad 4</a:t>
            </a:r>
          </a:p>
        </p:txBody>
      </p:sp>
      <p:sp>
        <p:nvSpPr>
          <p:cNvPr id="5" name="Zástupný obsah 4">
            <a:extLst>
              <a:ext uri="{FF2B5EF4-FFF2-40B4-BE49-F238E27FC236}">
                <a16:creationId xmlns:a16="http://schemas.microsoft.com/office/drawing/2014/main" id="{E1EE4810-8C16-F5A5-62DA-16BEE38B07E4}"/>
              </a:ext>
            </a:extLst>
          </p:cNvPr>
          <p:cNvSpPr>
            <a:spLocks noGrp="1"/>
          </p:cNvSpPr>
          <p:nvPr>
            <p:ph idx="1"/>
          </p:nvPr>
        </p:nvSpPr>
        <p:spPr/>
        <p:txBody>
          <a:bodyPr/>
          <a:lstStyle/>
          <a:p>
            <a:pPr marL="72000" indent="0">
              <a:buNone/>
            </a:pPr>
            <a:r>
              <a:rPr lang="cs-CZ" dirty="0"/>
              <a:t>Společnost A (sídlo a místo podnikání v </a:t>
            </a:r>
            <a:r>
              <a:rPr lang="cs-CZ" dirty="0" err="1"/>
              <a:t>Poysdorfu</a:t>
            </a:r>
            <a:r>
              <a:rPr lang="cs-CZ" dirty="0"/>
              <a:t>, Rakousko) se rozhodla, že si nechá vymalovat kanceláře od společnosti B (sídlo a místo podnikání v Mikulově, ČR), protože česká společnost nabízí malířské služby levněji. Uzavřely v dubnu 2024 smlouvu o poskytování služeb. Jakým právem se řídí?</a:t>
            </a:r>
            <a:endParaRPr lang="cs-CZ" i="1" dirty="0"/>
          </a:p>
          <a:p>
            <a:pPr marL="72000" indent="0">
              <a:buNone/>
            </a:pPr>
            <a:endParaRPr lang="cs-CZ" dirty="0"/>
          </a:p>
        </p:txBody>
      </p:sp>
      <p:pic>
        <p:nvPicPr>
          <p:cNvPr id="5122" name="Picture 2" descr="Malířské práce, malování pokojů / MALZED Hradec Králové">
            <a:extLst>
              <a:ext uri="{FF2B5EF4-FFF2-40B4-BE49-F238E27FC236}">
                <a16:creationId xmlns:a16="http://schemas.microsoft.com/office/drawing/2014/main" id="{D8348854-6A91-5E5D-2AAB-04C351C21F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772" y="3984150"/>
            <a:ext cx="2566668" cy="192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580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A84348D-8EF6-4CC3-9C29-3C00C99C3055}"/>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A3A7D41F-B24C-4E83-B76A-E89B43B54F24}"/>
              </a:ext>
            </a:extLst>
          </p:cNvPr>
          <p:cNvSpPr>
            <a:spLocks noGrp="1"/>
          </p:cNvSpPr>
          <p:nvPr>
            <p:ph type="sldNum" sz="quarter" idx="11"/>
          </p:nvPr>
        </p:nvSpPr>
        <p:spPr/>
        <p:txBody>
          <a:bodyPr/>
          <a:lstStyle/>
          <a:p>
            <a:fld id="{0970407D-EE58-4A0B-824B-1D3AE42DD9CF}" type="slidenum">
              <a:rPr lang="cs-CZ" altLang="cs-CZ" smtClean="0"/>
              <a:pPr/>
              <a:t>24</a:t>
            </a:fld>
            <a:endParaRPr lang="cs-CZ" altLang="cs-CZ" dirty="0"/>
          </a:p>
        </p:txBody>
      </p:sp>
      <p:sp>
        <p:nvSpPr>
          <p:cNvPr id="4" name="Nadpis 3">
            <a:extLst>
              <a:ext uri="{FF2B5EF4-FFF2-40B4-BE49-F238E27FC236}">
                <a16:creationId xmlns:a16="http://schemas.microsoft.com/office/drawing/2014/main" id="{48EEEB65-8F87-4A86-9B8A-36A5D58B7DB0}"/>
              </a:ext>
            </a:extLst>
          </p:cNvPr>
          <p:cNvSpPr>
            <a:spLocks noGrp="1"/>
          </p:cNvSpPr>
          <p:nvPr>
            <p:ph type="title"/>
          </p:nvPr>
        </p:nvSpPr>
        <p:spPr/>
        <p:txBody>
          <a:bodyPr/>
          <a:lstStyle/>
          <a:p>
            <a:r>
              <a:rPr lang="cs-CZ" dirty="0"/>
              <a:t>Příklad 5</a:t>
            </a:r>
          </a:p>
        </p:txBody>
      </p:sp>
      <p:sp>
        <p:nvSpPr>
          <p:cNvPr id="5" name="Zástupný symbol pro obsah 4">
            <a:extLst>
              <a:ext uri="{FF2B5EF4-FFF2-40B4-BE49-F238E27FC236}">
                <a16:creationId xmlns:a16="http://schemas.microsoft.com/office/drawing/2014/main" id="{FFF0C7D7-5023-4854-A7FC-E172B54DD3F8}"/>
              </a:ext>
            </a:extLst>
          </p:cNvPr>
          <p:cNvSpPr>
            <a:spLocks noGrp="1"/>
          </p:cNvSpPr>
          <p:nvPr>
            <p:ph idx="1"/>
          </p:nvPr>
        </p:nvSpPr>
        <p:spPr>
          <a:xfrm>
            <a:off x="720000" y="1692001"/>
            <a:ext cx="10753200" cy="4347291"/>
          </a:xfrm>
        </p:spPr>
        <p:txBody>
          <a:bodyPr/>
          <a:lstStyle/>
          <a:p>
            <a:pPr marL="72000" indent="0" algn="just">
              <a:lnSpc>
                <a:spcPct val="100000"/>
              </a:lnSpc>
              <a:buNone/>
            </a:pPr>
            <a:r>
              <a:rPr lang="cs-CZ" dirty="0"/>
              <a:t>Paní </a:t>
            </a:r>
            <a:r>
              <a:rPr lang="cs-CZ" dirty="0" err="1"/>
              <a:t>Metaxová</a:t>
            </a:r>
            <a:r>
              <a:rPr lang="cs-CZ" dirty="0"/>
              <a:t> (obvyklé bydliště Brno) vlastní horský apartmán v rakouských Alpách, který nabízí k pronájmu. V červenci 2024 uzavřela smlouvu s panem </a:t>
            </a:r>
            <a:r>
              <a:rPr lang="cs-CZ" dirty="0" err="1"/>
              <a:t>Baileysem</a:t>
            </a:r>
            <a:r>
              <a:rPr lang="cs-CZ" dirty="0"/>
              <a:t> (obvyklé bydliště Vyškov) za cenu 10 000 Kč na týden. Předmětem smlouvy bylo užívání apartmánu. Jakým právem se řídí smlouva?</a:t>
            </a:r>
          </a:p>
          <a:p>
            <a:pPr marL="72000" indent="0" algn="just">
              <a:lnSpc>
                <a:spcPct val="100000"/>
              </a:lnSpc>
              <a:buNone/>
            </a:pPr>
            <a:endParaRPr lang="cs-CZ" dirty="0"/>
          </a:p>
          <a:p>
            <a:pPr marL="72000" indent="0" algn="just">
              <a:lnSpc>
                <a:spcPct val="100000"/>
              </a:lnSpc>
              <a:buNone/>
            </a:pPr>
            <a:endParaRPr lang="cs-CZ" dirty="0"/>
          </a:p>
        </p:txBody>
      </p:sp>
      <p:pic>
        <p:nvPicPr>
          <p:cNvPr id="6" name="Obrázek 5">
            <a:extLst>
              <a:ext uri="{FF2B5EF4-FFF2-40B4-BE49-F238E27FC236}">
                <a16:creationId xmlns:a16="http://schemas.microsoft.com/office/drawing/2014/main" id="{4856709F-CA1F-4047-AAB3-A5E81A043B7D}"/>
              </a:ext>
            </a:extLst>
          </p:cNvPr>
          <p:cNvPicPr>
            <a:picLocks noChangeAspect="1"/>
          </p:cNvPicPr>
          <p:nvPr/>
        </p:nvPicPr>
        <p:blipFill>
          <a:blip r:embed="rId2"/>
          <a:stretch>
            <a:fillRect/>
          </a:stretch>
        </p:blipFill>
        <p:spPr>
          <a:xfrm>
            <a:off x="3907392" y="4112906"/>
            <a:ext cx="4041479" cy="2020740"/>
          </a:xfrm>
          <a:prstGeom prst="rect">
            <a:avLst/>
          </a:prstGeom>
        </p:spPr>
      </p:pic>
    </p:spTree>
    <p:extLst>
      <p:ext uri="{BB962C8B-B14F-4D97-AF65-F5344CB8AC3E}">
        <p14:creationId xmlns:p14="http://schemas.microsoft.com/office/powerpoint/2010/main" val="395161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453EB77-689A-45E8-B185-7CCFD7616FAD}"/>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F04C38E4-10FA-4592-A4C6-F0B8613A2478}"/>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
        <p:nvSpPr>
          <p:cNvPr id="4" name="Nadpis 3">
            <a:extLst>
              <a:ext uri="{FF2B5EF4-FFF2-40B4-BE49-F238E27FC236}">
                <a16:creationId xmlns:a16="http://schemas.microsoft.com/office/drawing/2014/main" id="{A50E372E-CD2E-40F1-AF3A-F54FEE147F6D}"/>
              </a:ext>
            </a:extLst>
          </p:cNvPr>
          <p:cNvSpPr>
            <a:spLocks noGrp="1"/>
          </p:cNvSpPr>
          <p:nvPr>
            <p:ph type="title"/>
          </p:nvPr>
        </p:nvSpPr>
        <p:spPr/>
        <p:txBody>
          <a:bodyPr/>
          <a:lstStyle/>
          <a:p>
            <a:r>
              <a:rPr lang="cs-CZ" dirty="0"/>
              <a:t>Spotřebitelské smlouvy – čl. 6</a:t>
            </a:r>
          </a:p>
        </p:txBody>
      </p:sp>
      <p:sp>
        <p:nvSpPr>
          <p:cNvPr id="5" name="Zástupný symbol pro obsah 4">
            <a:extLst>
              <a:ext uri="{FF2B5EF4-FFF2-40B4-BE49-F238E27FC236}">
                <a16:creationId xmlns:a16="http://schemas.microsoft.com/office/drawing/2014/main" id="{5A041FC3-15B0-4DBA-AC83-FF6699D61952}"/>
              </a:ext>
            </a:extLst>
          </p:cNvPr>
          <p:cNvSpPr>
            <a:spLocks noGrp="1"/>
          </p:cNvSpPr>
          <p:nvPr>
            <p:ph idx="1"/>
          </p:nvPr>
        </p:nvSpPr>
        <p:spPr>
          <a:xfrm>
            <a:off x="719400" y="1408437"/>
            <a:ext cx="10753200" cy="2199067"/>
          </a:xfrm>
          <a:solidFill>
            <a:schemeClr val="accent4">
              <a:lumMod val="20000"/>
              <a:lumOff val="80000"/>
            </a:schemeClr>
          </a:solidFill>
          <a:ln>
            <a:solidFill>
              <a:srgbClr val="0000DC"/>
            </a:solidFill>
          </a:ln>
        </p:spPr>
        <p:txBody>
          <a:bodyPr/>
          <a:lstStyle/>
          <a:p>
            <a:pPr>
              <a:lnSpc>
                <a:spcPct val="100000"/>
              </a:lnSpc>
            </a:pPr>
            <a:r>
              <a:rPr lang="cs-CZ" dirty="0"/>
              <a:t>bude mít přednost před čl. 3 a 4!</a:t>
            </a:r>
          </a:p>
          <a:p>
            <a:pPr>
              <a:lnSpc>
                <a:spcPct val="100000"/>
              </a:lnSpc>
            </a:pPr>
            <a:r>
              <a:rPr lang="cs-CZ" dirty="0">
                <a:solidFill>
                  <a:schemeClr val="tx2"/>
                </a:solidFill>
              </a:rPr>
              <a:t>proč: ochrana slabší smluvní strany</a:t>
            </a:r>
          </a:p>
          <a:p>
            <a:pPr>
              <a:lnSpc>
                <a:spcPct val="100000"/>
              </a:lnSpc>
            </a:pPr>
            <a:r>
              <a:rPr lang="cs-CZ" dirty="0"/>
              <a:t>poskytnutí ochrany dané právním řádem, kde </a:t>
            </a:r>
            <a:r>
              <a:rPr lang="cs-CZ" dirty="0">
                <a:solidFill>
                  <a:schemeClr val="tx2"/>
                </a:solidFill>
              </a:rPr>
              <a:t>má spotřebitel obvyklé bydliště</a:t>
            </a:r>
          </a:p>
          <a:p>
            <a:pPr>
              <a:lnSpc>
                <a:spcPct val="100000"/>
              </a:lnSpc>
            </a:pPr>
            <a:r>
              <a:rPr lang="cs-CZ" dirty="0"/>
              <a:t>ochrana prostřednictvím kogentních norem </a:t>
            </a:r>
          </a:p>
          <a:p>
            <a:pPr marL="72000" indent="0">
              <a:lnSpc>
                <a:spcPct val="100000"/>
              </a:lnSpc>
              <a:buNone/>
            </a:pPr>
            <a:endParaRPr lang="cs-CZ" dirty="0"/>
          </a:p>
          <a:p>
            <a:pPr marL="324000" lvl="1" indent="0">
              <a:buNone/>
            </a:pPr>
            <a:endParaRPr lang="cs-CZ" dirty="0"/>
          </a:p>
        </p:txBody>
      </p:sp>
      <p:sp>
        <p:nvSpPr>
          <p:cNvPr id="6" name="Zástupný symbol pro obsah 4">
            <a:extLst>
              <a:ext uri="{FF2B5EF4-FFF2-40B4-BE49-F238E27FC236}">
                <a16:creationId xmlns:a16="http://schemas.microsoft.com/office/drawing/2014/main" id="{DA46928D-FC4B-4B5C-8DEA-6BC7E24FD770}"/>
              </a:ext>
            </a:extLst>
          </p:cNvPr>
          <p:cNvSpPr txBox="1">
            <a:spLocks/>
          </p:cNvSpPr>
          <p:nvPr/>
        </p:nvSpPr>
        <p:spPr>
          <a:xfrm>
            <a:off x="719400" y="3792071"/>
            <a:ext cx="10753200" cy="2761129"/>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r>
              <a:rPr lang="cs-CZ" b="1" dirty="0">
                <a:solidFill>
                  <a:srgbClr val="0000DC"/>
                </a:solidFill>
              </a:rPr>
              <a:t>spotřebitel</a:t>
            </a:r>
          </a:p>
          <a:p>
            <a:pPr marL="324000" lvl="1" indent="0">
              <a:buNone/>
            </a:pPr>
            <a:r>
              <a:rPr lang="cs-CZ" sz="2400" dirty="0"/>
              <a:t>= fyzická osoba, která uzavírá smlouvu za účelem, který se netýká její profesionální nebo podnikatelské činnosti </a:t>
            </a:r>
          </a:p>
          <a:p>
            <a:r>
              <a:rPr lang="cs-CZ" b="1" dirty="0">
                <a:solidFill>
                  <a:srgbClr val="0000DC"/>
                </a:solidFill>
              </a:rPr>
              <a:t>obchodník</a:t>
            </a:r>
          </a:p>
          <a:p>
            <a:pPr marL="324000" lvl="1" indent="0">
              <a:buNone/>
            </a:pPr>
            <a:r>
              <a:rPr lang="cs-CZ" sz="2400" dirty="0"/>
              <a:t>= osoba, která jedná v rámci výkonu své profesionální nebo podnikatelské činnosti</a:t>
            </a:r>
          </a:p>
          <a:p>
            <a:pPr marL="324000" lvl="1" indent="0">
              <a:buFont typeface="Arial" panose="020B0604020202020204" pitchFamily="34" charset="0"/>
              <a:buNone/>
            </a:pPr>
            <a:endParaRPr lang="cs-CZ" kern="0" dirty="0"/>
          </a:p>
        </p:txBody>
      </p:sp>
      <p:sp>
        <p:nvSpPr>
          <p:cNvPr id="7" name="Ovál 6">
            <a:extLst>
              <a:ext uri="{FF2B5EF4-FFF2-40B4-BE49-F238E27FC236}">
                <a16:creationId xmlns:a16="http://schemas.microsoft.com/office/drawing/2014/main" id="{DC029A4A-C013-4E65-A99B-9822228724C9}"/>
              </a:ext>
            </a:extLst>
          </p:cNvPr>
          <p:cNvSpPr/>
          <p:nvPr/>
        </p:nvSpPr>
        <p:spPr bwMode="auto">
          <a:xfrm>
            <a:off x="8849098" y="945788"/>
            <a:ext cx="2442576" cy="844640"/>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Ochrana</a:t>
            </a:r>
          </a:p>
        </p:txBody>
      </p:sp>
      <p:sp>
        <p:nvSpPr>
          <p:cNvPr id="8" name="Ovál 7">
            <a:extLst>
              <a:ext uri="{FF2B5EF4-FFF2-40B4-BE49-F238E27FC236}">
                <a16:creationId xmlns:a16="http://schemas.microsoft.com/office/drawing/2014/main" id="{4744A396-3688-47BA-B377-795B277D5285}"/>
              </a:ext>
            </a:extLst>
          </p:cNvPr>
          <p:cNvSpPr/>
          <p:nvPr/>
        </p:nvSpPr>
        <p:spPr bwMode="auto">
          <a:xfrm>
            <a:off x="8577247" y="3231831"/>
            <a:ext cx="2442576" cy="1185470"/>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Vymezení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pojmů</a:t>
            </a:r>
          </a:p>
        </p:txBody>
      </p:sp>
    </p:spTree>
    <p:extLst>
      <p:ext uri="{BB962C8B-B14F-4D97-AF65-F5344CB8AC3E}">
        <p14:creationId xmlns:p14="http://schemas.microsoft.com/office/powerpoint/2010/main" val="2628751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B030A84-B63C-4CC1-991F-203EEBC7E329}"/>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C86CA064-0E75-4F38-8490-FE7C5A1E4921}"/>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
        <p:nvSpPr>
          <p:cNvPr id="4" name="Nadpis 3">
            <a:extLst>
              <a:ext uri="{FF2B5EF4-FFF2-40B4-BE49-F238E27FC236}">
                <a16:creationId xmlns:a16="http://schemas.microsoft.com/office/drawing/2014/main" id="{58BE3E2D-3546-47EE-A98D-9C89116C3025}"/>
              </a:ext>
            </a:extLst>
          </p:cNvPr>
          <p:cNvSpPr>
            <a:spLocks noGrp="1"/>
          </p:cNvSpPr>
          <p:nvPr>
            <p:ph type="title"/>
          </p:nvPr>
        </p:nvSpPr>
        <p:spPr/>
        <p:txBody>
          <a:bodyPr/>
          <a:lstStyle/>
          <a:p>
            <a:r>
              <a:rPr lang="cs-CZ" dirty="0"/>
              <a:t>Spotřebitelské smlouvy – čl. 6</a:t>
            </a:r>
          </a:p>
        </p:txBody>
      </p:sp>
      <p:sp>
        <p:nvSpPr>
          <p:cNvPr id="5" name="Zástupný symbol pro obsah 4">
            <a:extLst>
              <a:ext uri="{FF2B5EF4-FFF2-40B4-BE49-F238E27FC236}">
                <a16:creationId xmlns:a16="http://schemas.microsoft.com/office/drawing/2014/main" id="{8C53EC61-9AB1-4865-8881-2F0ED17D6643}"/>
              </a:ext>
            </a:extLst>
          </p:cNvPr>
          <p:cNvSpPr>
            <a:spLocks noGrp="1"/>
          </p:cNvSpPr>
          <p:nvPr>
            <p:ph idx="1"/>
          </p:nvPr>
        </p:nvSpPr>
        <p:spPr>
          <a:xfrm>
            <a:off x="720000" y="1692003"/>
            <a:ext cx="10753200" cy="970516"/>
          </a:xfrm>
          <a:solidFill>
            <a:schemeClr val="accent4">
              <a:lumMod val="20000"/>
              <a:lumOff val="80000"/>
            </a:schemeClr>
          </a:solidFill>
          <a:ln>
            <a:solidFill>
              <a:srgbClr val="0000DC"/>
            </a:solidFill>
          </a:ln>
        </p:spPr>
        <p:txBody>
          <a:bodyPr/>
          <a:lstStyle/>
          <a:p>
            <a:r>
              <a:rPr lang="cs-CZ" dirty="0"/>
              <a:t>hraniční určovatel = obvyklé bydliště spotřebitele</a:t>
            </a:r>
          </a:p>
          <a:p>
            <a:pPr lvl="1"/>
            <a:r>
              <a:rPr lang="cs-CZ" dirty="0"/>
              <a:t>tam, kde se spotřebitel fakticky zdržuje</a:t>
            </a:r>
          </a:p>
        </p:txBody>
      </p:sp>
      <p:sp>
        <p:nvSpPr>
          <p:cNvPr id="6" name="Zástupný symbol pro obsah 4">
            <a:extLst>
              <a:ext uri="{FF2B5EF4-FFF2-40B4-BE49-F238E27FC236}">
                <a16:creationId xmlns:a16="http://schemas.microsoft.com/office/drawing/2014/main" id="{0EBA175D-F6D9-4041-9F1E-550497213303}"/>
              </a:ext>
            </a:extLst>
          </p:cNvPr>
          <p:cNvSpPr txBox="1">
            <a:spLocks/>
          </p:cNvSpPr>
          <p:nvPr/>
        </p:nvSpPr>
        <p:spPr>
          <a:xfrm>
            <a:off x="666000" y="3121906"/>
            <a:ext cx="10753200" cy="2278575"/>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nSpc>
                <a:spcPct val="100000"/>
              </a:lnSpc>
            </a:pPr>
            <a:r>
              <a:rPr lang="cs-CZ" dirty="0"/>
              <a:t>a) obchodník </a:t>
            </a:r>
            <a:r>
              <a:rPr lang="cs-CZ" b="1" dirty="0">
                <a:solidFill>
                  <a:srgbClr val="0000DC"/>
                </a:solidFill>
              </a:rPr>
              <a:t>provozuje</a:t>
            </a:r>
            <a:r>
              <a:rPr lang="cs-CZ" dirty="0"/>
              <a:t> svou profesionální nebo podnikatelskou činnost v zemi, kde má spotřebitel své obvyklé bydliště, </a:t>
            </a:r>
            <a:r>
              <a:rPr lang="cs-CZ" dirty="0">
                <a:solidFill>
                  <a:schemeClr val="tx2"/>
                </a:solidFill>
              </a:rPr>
              <a:t>nebo </a:t>
            </a:r>
          </a:p>
          <a:p>
            <a:pPr>
              <a:lnSpc>
                <a:spcPct val="100000"/>
              </a:lnSpc>
            </a:pPr>
            <a:r>
              <a:rPr lang="cs-CZ" dirty="0"/>
              <a:t>b) se jakýmkoli způsobem taková činnost na tuto zemi nebo na několik zemí včetně této země </a:t>
            </a:r>
            <a:r>
              <a:rPr lang="cs-CZ" b="1" dirty="0">
                <a:solidFill>
                  <a:srgbClr val="0000DC"/>
                </a:solidFill>
              </a:rPr>
              <a:t>zaměřuje </a:t>
            </a:r>
          </a:p>
          <a:p>
            <a:pPr>
              <a:lnSpc>
                <a:spcPct val="100000"/>
              </a:lnSpc>
            </a:pPr>
            <a:r>
              <a:rPr lang="cs-CZ" dirty="0"/>
              <a:t>a smlouva spadá do rozsahu této činnosti.</a:t>
            </a:r>
            <a:endParaRPr lang="cs-CZ" kern="0" dirty="0"/>
          </a:p>
        </p:txBody>
      </p:sp>
      <p:sp>
        <p:nvSpPr>
          <p:cNvPr id="7" name="Ovál 6">
            <a:extLst>
              <a:ext uri="{FF2B5EF4-FFF2-40B4-BE49-F238E27FC236}">
                <a16:creationId xmlns:a16="http://schemas.microsoft.com/office/drawing/2014/main" id="{10BD31A9-7DC7-4577-8C28-0D0FF3D3D70A}"/>
              </a:ext>
            </a:extLst>
          </p:cNvPr>
          <p:cNvSpPr/>
          <p:nvPr/>
        </p:nvSpPr>
        <p:spPr bwMode="auto">
          <a:xfrm>
            <a:off x="8539480" y="4712043"/>
            <a:ext cx="2442576" cy="1376875"/>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dirty="0"/>
              <a:t>Podmínky </a:t>
            </a:r>
          </a:p>
          <a:p>
            <a:pPr marL="0" marR="0" indent="0" algn="ctr" defTabSz="914400" rtl="0" eaLnBrk="1" fontAlgn="base" latinLnBrk="0" hangingPunct="1">
              <a:lnSpc>
                <a:spcPct val="100000"/>
              </a:lnSpc>
              <a:spcBef>
                <a:spcPct val="0"/>
              </a:spcBef>
              <a:spcAft>
                <a:spcPct val="0"/>
              </a:spcAft>
              <a:buClrTx/>
              <a:buSzTx/>
              <a:buFontTx/>
              <a:buNone/>
              <a:tabLst/>
            </a:pPr>
            <a:r>
              <a:rPr lang="cs-CZ" dirty="0"/>
              <a:t>čl. 6 odst. 1</a:t>
            </a:r>
            <a:endParaRPr kumimoji="0" lang="cs-CZ" sz="2400" b="0" i="0" u="none" strike="noStrike" cap="none" normalizeH="0" baseline="0" dirty="0">
              <a:ln>
                <a:noFill/>
              </a:ln>
              <a:solidFill>
                <a:schemeClr val="tx1"/>
              </a:solidFill>
              <a:effectLst/>
              <a:latin typeface="Tahoma" pitchFamily="34" charset="0"/>
            </a:endParaRPr>
          </a:p>
        </p:txBody>
      </p:sp>
    </p:spTree>
    <p:extLst>
      <p:ext uri="{BB962C8B-B14F-4D97-AF65-F5344CB8AC3E}">
        <p14:creationId xmlns:p14="http://schemas.microsoft.com/office/powerpoint/2010/main" val="448158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3D4E3DE-F6E8-4CD7-A3CB-2A4BEF5AC4FD}"/>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82B06BF7-0402-4D82-8D9F-42BAB70853A3}"/>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
        <p:nvSpPr>
          <p:cNvPr id="4" name="Nadpis 3">
            <a:extLst>
              <a:ext uri="{FF2B5EF4-FFF2-40B4-BE49-F238E27FC236}">
                <a16:creationId xmlns:a16="http://schemas.microsoft.com/office/drawing/2014/main" id="{23ED02C8-F613-4769-B96A-A0FFC04BAD76}"/>
              </a:ext>
            </a:extLst>
          </p:cNvPr>
          <p:cNvSpPr>
            <a:spLocks noGrp="1"/>
          </p:cNvSpPr>
          <p:nvPr>
            <p:ph type="title"/>
          </p:nvPr>
        </p:nvSpPr>
        <p:spPr/>
        <p:txBody>
          <a:bodyPr/>
          <a:lstStyle/>
          <a:p>
            <a:r>
              <a:rPr lang="cs-CZ" dirty="0"/>
              <a:t>Zaměření činnosti obchodníka</a:t>
            </a:r>
          </a:p>
        </p:txBody>
      </p:sp>
      <p:sp>
        <p:nvSpPr>
          <p:cNvPr id="10" name="Zástupný symbol pro obsah 9">
            <a:extLst>
              <a:ext uri="{FF2B5EF4-FFF2-40B4-BE49-F238E27FC236}">
                <a16:creationId xmlns:a16="http://schemas.microsoft.com/office/drawing/2014/main" id="{F0615210-429E-416B-8981-331584AD0FB2}"/>
              </a:ext>
            </a:extLst>
          </p:cNvPr>
          <p:cNvSpPr>
            <a:spLocks noGrp="1"/>
          </p:cNvSpPr>
          <p:nvPr>
            <p:ph idx="1"/>
          </p:nvPr>
        </p:nvSpPr>
        <p:spPr/>
        <p:txBody>
          <a:bodyPr/>
          <a:lstStyle/>
          <a:p>
            <a:pPr marL="72000" indent="0">
              <a:buNone/>
            </a:pPr>
            <a:endParaRPr lang="cs-CZ" sz="2400" i="1" dirty="0"/>
          </a:p>
          <a:p>
            <a:pPr marL="72000" indent="0">
              <a:buNone/>
            </a:pPr>
            <a:endParaRPr lang="cs-CZ" sz="2400" i="1" dirty="0"/>
          </a:p>
          <a:p>
            <a:pPr marL="72000" indent="0">
              <a:buNone/>
            </a:pPr>
            <a:endParaRPr lang="cs-CZ" sz="2400" i="1" dirty="0"/>
          </a:p>
          <a:p>
            <a:pPr marL="72000" indent="0">
              <a:buNone/>
            </a:pPr>
            <a:endParaRPr lang="cs-CZ" sz="2400" i="1" dirty="0"/>
          </a:p>
          <a:p>
            <a:pPr marL="72000" indent="0">
              <a:buNone/>
            </a:pPr>
            <a:endParaRPr lang="cs-CZ" sz="2400" i="1" dirty="0"/>
          </a:p>
          <a:p>
            <a:pPr marL="72000" indent="0">
              <a:buNone/>
            </a:pPr>
            <a:endParaRPr lang="cs-CZ" sz="2400" i="1" dirty="0"/>
          </a:p>
          <a:p>
            <a:pPr marL="72000" indent="0">
              <a:buNone/>
            </a:pPr>
            <a:endParaRPr lang="cs-CZ" sz="2400" i="1" dirty="0"/>
          </a:p>
          <a:p>
            <a:pPr marL="72000" indent="0">
              <a:buNone/>
            </a:pPr>
            <a:r>
              <a:rPr lang="cs-CZ" sz="2400" i="1" dirty="0"/>
              <a:t>								Ilustrační</a:t>
            </a:r>
          </a:p>
        </p:txBody>
      </p:sp>
      <p:sp>
        <p:nvSpPr>
          <p:cNvPr id="6" name="Ovál 5">
            <a:extLst>
              <a:ext uri="{FF2B5EF4-FFF2-40B4-BE49-F238E27FC236}">
                <a16:creationId xmlns:a16="http://schemas.microsoft.com/office/drawing/2014/main" id="{697941A4-604D-4AC5-9614-6B8306677994}"/>
              </a:ext>
            </a:extLst>
          </p:cNvPr>
          <p:cNvSpPr/>
          <p:nvPr/>
        </p:nvSpPr>
        <p:spPr bwMode="auto">
          <a:xfrm>
            <a:off x="718800" y="2280963"/>
            <a:ext cx="4823067" cy="2642960"/>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cs-CZ" sz="2400" b="0"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dirty="0" err="1">
                <a:ln>
                  <a:noFill/>
                </a:ln>
                <a:solidFill>
                  <a:schemeClr val="tx1"/>
                </a:solidFill>
                <a:effectLst/>
                <a:latin typeface="Tahoma" pitchFamily="34" charset="0"/>
              </a:rPr>
              <a:t>Pammer</a:t>
            </a:r>
            <a:r>
              <a:rPr kumimoji="0" lang="cs-CZ" sz="2800" b="1" i="0" u="none" strike="noStrike" cap="none" normalizeH="0" baseline="0" dirty="0">
                <a:ln>
                  <a:noFill/>
                </a:ln>
                <a:solidFill>
                  <a:schemeClr val="tx1"/>
                </a:solidFill>
                <a:effectLst/>
                <a:latin typeface="Tahoma" pitchFamily="34" charset="0"/>
              </a:rPr>
              <a:t> a </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dirty="0">
                <a:ln>
                  <a:noFill/>
                </a:ln>
                <a:solidFill>
                  <a:schemeClr val="tx1"/>
                </a:solidFill>
                <a:effectLst/>
                <a:latin typeface="Tahoma" pitchFamily="34" charset="0"/>
              </a:rPr>
              <a:t>Hotel </a:t>
            </a:r>
            <a:r>
              <a:rPr kumimoji="0" lang="cs-CZ" sz="2800" b="1" i="0" u="none" strike="noStrike" cap="none" normalizeH="0" baseline="0" dirty="0" err="1">
                <a:ln>
                  <a:noFill/>
                </a:ln>
                <a:solidFill>
                  <a:schemeClr val="tx1"/>
                </a:solidFill>
                <a:effectLst/>
                <a:latin typeface="Tahoma" pitchFamily="34" charset="0"/>
              </a:rPr>
              <a:t>Alpenhof</a:t>
            </a:r>
            <a:endParaRPr kumimoji="0" lang="cs-CZ" sz="2800" b="1" i="0" u="none" strike="noStrike" cap="none" normalizeH="0" baseline="0" dirty="0">
              <a:ln>
                <a:noFill/>
              </a:ln>
              <a:solidFill>
                <a:schemeClr val="tx1"/>
              </a:solidFill>
              <a:effectLst/>
              <a:latin typeface="Tahoma" pitchFamily="34" charset="0"/>
            </a:endParaRPr>
          </a:p>
          <a:p>
            <a:pPr marL="0" marR="0" indent="0" algn="ctr" defTabSz="914400" rtl="0" eaLnBrk="1" fontAlgn="base" latinLnBrk="0" hangingPunct="1">
              <a:lnSpc>
                <a:spcPct val="100000"/>
              </a:lnSpc>
              <a:spcBef>
                <a:spcPct val="0"/>
              </a:spcBef>
              <a:spcAft>
                <a:spcPct val="0"/>
              </a:spcAft>
              <a:buClrTx/>
              <a:buSzTx/>
              <a:buFontTx/>
              <a:buNone/>
              <a:tabLst/>
            </a:pPr>
            <a:r>
              <a:rPr lang="cs-CZ" dirty="0"/>
              <a:t>(C-585/08 a C-144/09)</a:t>
            </a:r>
            <a:endParaRPr kumimoji="0" lang="cs-CZ" sz="2400" b="0" i="0" u="none" strike="noStrike" cap="none" normalizeH="0" baseline="0" dirty="0">
              <a:ln>
                <a:noFill/>
              </a:ln>
              <a:solidFill>
                <a:schemeClr val="tx1"/>
              </a:solidFill>
              <a:effectLst/>
              <a:latin typeface="Tahoma" pitchFamily="34" charset="0"/>
            </a:endParaRPr>
          </a:p>
        </p:txBody>
      </p:sp>
      <p:pic>
        <p:nvPicPr>
          <p:cNvPr id="9" name="Obrázek 8">
            <a:extLst>
              <a:ext uri="{FF2B5EF4-FFF2-40B4-BE49-F238E27FC236}">
                <a16:creationId xmlns:a16="http://schemas.microsoft.com/office/drawing/2014/main" id="{A227A56A-F961-4432-B265-7862DE2AF462}"/>
              </a:ext>
            </a:extLst>
          </p:cNvPr>
          <p:cNvPicPr>
            <a:picLocks noChangeAspect="1"/>
          </p:cNvPicPr>
          <p:nvPr/>
        </p:nvPicPr>
        <p:blipFill>
          <a:blip r:embed="rId2"/>
          <a:stretch>
            <a:fillRect/>
          </a:stretch>
        </p:blipFill>
        <p:spPr>
          <a:xfrm>
            <a:off x="6096000" y="1748244"/>
            <a:ext cx="5238989" cy="3708399"/>
          </a:xfrm>
          <a:prstGeom prst="rect">
            <a:avLst/>
          </a:prstGeom>
        </p:spPr>
      </p:pic>
    </p:spTree>
    <p:extLst>
      <p:ext uri="{BB962C8B-B14F-4D97-AF65-F5344CB8AC3E}">
        <p14:creationId xmlns:p14="http://schemas.microsoft.com/office/powerpoint/2010/main" val="3293054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259E3745-3A23-46AF-B628-85AA95E383C6}"/>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01451784-C625-46B0-A835-597B623CCBE4}"/>
              </a:ext>
            </a:extLst>
          </p:cNvPr>
          <p:cNvSpPr>
            <a:spLocks noGrp="1"/>
          </p:cNvSpPr>
          <p:nvPr>
            <p:ph type="sldNum" sz="quarter" idx="11"/>
          </p:nvPr>
        </p:nvSpPr>
        <p:spPr/>
        <p:txBody>
          <a:bodyPr/>
          <a:lstStyle/>
          <a:p>
            <a:fld id="{0970407D-EE58-4A0B-824B-1D3AE42DD9CF}" type="slidenum">
              <a:rPr lang="cs-CZ" altLang="cs-CZ" smtClean="0"/>
              <a:pPr/>
              <a:t>28</a:t>
            </a:fld>
            <a:endParaRPr lang="cs-CZ" altLang="cs-CZ" dirty="0"/>
          </a:p>
        </p:txBody>
      </p:sp>
      <p:sp>
        <p:nvSpPr>
          <p:cNvPr id="4" name="Nadpis 3">
            <a:extLst>
              <a:ext uri="{FF2B5EF4-FFF2-40B4-BE49-F238E27FC236}">
                <a16:creationId xmlns:a16="http://schemas.microsoft.com/office/drawing/2014/main" id="{AC244A75-0115-4FAA-8FB8-FC05088311F7}"/>
              </a:ext>
            </a:extLst>
          </p:cNvPr>
          <p:cNvSpPr>
            <a:spLocks noGrp="1"/>
          </p:cNvSpPr>
          <p:nvPr>
            <p:ph type="title"/>
          </p:nvPr>
        </p:nvSpPr>
        <p:spPr/>
        <p:txBody>
          <a:bodyPr/>
          <a:lstStyle/>
          <a:p>
            <a:r>
              <a:rPr lang="cs-CZ" dirty="0"/>
              <a:t>Spotřebitelské smlouvy</a:t>
            </a:r>
          </a:p>
        </p:txBody>
      </p:sp>
      <p:sp>
        <p:nvSpPr>
          <p:cNvPr id="5" name="Zástupný symbol pro obsah 4">
            <a:extLst>
              <a:ext uri="{FF2B5EF4-FFF2-40B4-BE49-F238E27FC236}">
                <a16:creationId xmlns:a16="http://schemas.microsoft.com/office/drawing/2014/main" id="{4541FF11-C717-4305-AAB2-4300CE21CB78}"/>
              </a:ext>
            </a:extLst>
          </p:cNvPr>
          <p:cNvSpPr>
            <a:spLocks noGrp="1"/>
          </p:cNvSpPr>
          <p:nvPr>
            <p:ph idx="1"/>
          </p:nvPr>
        </p:nvSpPr>
        <p:spPr>
          <a:xfrm>
            <a:off x="720000" y="1488971"/>
            <a:ext cx="10753200" cy="2792743"/>
          </a:xfrm>
          <a:solidFill>
            <a:schemeClr val="accent4">
              <a:lumMod val="20000"/>
              <a:lumOff val="80000"/>
            </a:schemeClr>
          </a:solidFill>
          <a:ln>
            <a:solidFill>
              <a:schemeClr val="tx2"/>
            </a:solidFill>
          </a:ln>
        </p:spPr>
        <p:txBody>
          <a:bodyPr/>
          <a:lstStyle/>
          <a:p>
            <a:r>
              <a:rPr lang="cs-CZ" b="1" dirty="0">
                <a:solidFill>
                  <a:srgbClr val="0000DC"/>
                </a:solidFill>
              </a:rPr>
              <a:t>volba práva </a:t>
            </a:r>
          </a:p>
          <a:p>
            <a:pPr lvl="1"/>
            <a:r>
              <a:rPr lang="cs-CZ" sz="2400" dirty="0"/>
              <a:t>čl. 6 odst. 2 – ANO, ale je omezena</a:t>
            </a:r>
          </a:p>
          <a:p>
            <a:pPr lvl="1"/>
            <a:r>
              <a:rPr lang="cs-CZ" sz="2400" dirty="0"/>
              <a:t>lze si zvolit kterýkoliv právní řád, ale spotřebitel zůstává chráněn</a:t>
            </a:r>
          </a:p>
          <a:p>
            <a:r>
              <a:rPr lang="cs-CZ" b="1" dirty="0">
                <a:solidFill>
                  <a:srgbClr val="0000DC"/>
                </a:solidFill>
              </a:rPr>
              <a:t>vyloučené spotřebitelské obchody</a:t>
            </a:r>
          </a:p>
          <a:p>
            <a:pPr lvl="1"/>
            <a:r>
              <a:rPr lang="cs-CZ" sz="2400" dirty="0"/>
              <a:t>čl. 6 odst. 4</a:t>
            </a:r>
          </a:p>
          <a:p>
            <a:pPr lvl="1"/>
            <a:r>
              <a:rPr lang="cs-CZ" sz="2400" dirty="0"/>
              <a:t>zejména: aktivní spotřebitel</a:t>
            </a:r>
          </a:p>
        </p:txBody>
      </p:sp>
      <p:sp>
        <p:nvSpPr>
          <p:cNvPr id="6" name="Zástupný symbol pro obsah 4">
            <a:extLst>
              <a:ext uri="{FF2B5EF4-FFF2-40B4-BE49-F238E27FC236}">
                <a16:creationId xmlns:a16="http://schemas.microsoft.com/office/drawing/2014/main" id="{04BD4364-EE45-4A06-AE77-B6C02B2C115C}"/>
              </a:ext>
            </a:extLst>
          </p:cNvPr>
          <p:cNvSpPr txBox="1">
            <a:spLocks/>
          </p:cNvSpPr>
          <p:nvPr/>
        </p:nvSpPr>
        <p:spPr>
          <a:xfrm>
            <a:off x="720000" y="4599584"/>
            <a:ext cx="10753200" cy="1628416"/>
          </a:xfrm>
          <a:prstGeom prst="rect">
            <a:avLst/>
          </a:prstGeom>
          <a:solidFill>
            <a:schemeClr val="accent4">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lnSpc>
                <a:spcPct val="100000"/>
              </a:lnSpc>
              <a:buNone/>
            </a:pPr>
            <a:r>
              <a:rPr lang="cs-CZ" sz="2400" i="1" dirty="0"/>
              <a:t>Odstavce 1 a 2 se nepoužijí pro tyto smlouvy: </a:t>
            </a:r>
          </a:p>
          <a:p>
            <a:pPr marL="529200" indent="-457200">
              <a:lnSpc>
                <a:spcPct val="100000"/>
              </a:lnSpc>
              <a:buAutoNum type="alphaLcParenR"/>
            </a:pPr>
            <a:r>
              <a:rPr lang="cs-CZ" sz="2400" i="1" dirty="0"/>
              <a:t>smlouvy o poskytování služeb, mají-li být služby spotřebiteli poskytnuty výlučně v zemi odlišné od země jeho obvyklého bydliště;</a:t>
            </a:r>
          </a:p>
          <a:p>
            <a:pPr marL="529200" indent="-457200">
              <a:lnSpc>
                <a:spcPct val="100000"/>
              </a:lnSpc>
              <a:buAutoNum type="alphaLcParenR"/>
            </a:pPr>
            <a:r>
              <a:rPr lang="cs-CZ" sz="2400" i="1" kern="0" dirty="0"/>
              <a:t>…..</a:t>
            </a:r>
          </a:p>
        </p:txBody>
      </p:sp>
      <p:sp>
        <p:nvSpPr>
          <p:cNvPr id="7" name="Ovál 6">
            <a:extLst>
              <a:ext uri="{FF2B5EF4-FFF2-40B4-BE49-F238E27FC236}">
                <a16:creationId xmlns:a16="http://schemas.microsoft.com/office/drawing/2014/main" id="{34C330A0-5B21-4727-9D19-05DB8E5BAE05}"/>
              </a:ext>
            </a:extLst>
          </p:cNvPr>
          <p:cNvSpPr/>
          <p:nvPr/>
        </p:nvSpPr>
        <p:spPr bwMode="auto">
          <a:xfrm>
            <a:off x="6923359" y="3075142"/>
            <a:ext cx="3742441" cy="1060486"/>
          </a:xfrm>
          <a:prstGeom prst="ellipse">
            <a:avLst/>
          </a:prstGeom>
          <a:solidFill>
            <a:schemeClr val="accent2">
              <a:lumMod val="20000"/>
              <a:lumOff val="80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cs-CZ" dirty="0"/>
              <a:t>Pasivní spotřebitel</a:t>
            </a:r>
          </a:p>
          <a:p>
            <a:pPr marL="0" marR="0" indent="0" algn="ctr" defTabSz="914400" rtl="0" eaLnBrk="1" fontAlgn="base" latinLnBrk="0" hangingPunct="1">
              <a:lnSpc>
                <a:spcPct val="100000"/>
              </a:lnSpc>
              <a:spcBef>
                <a:spcPct val="0"/>
              </a:spcBef>
              <a:spcAft>
                <a:spcPct val="0"/>
              </a:spcAft>
              <a:buClrTx/>
              <a:buSzTx/>
              <a:buFontTx/>
              <a:buNone/>
              <a:tabLst/>
            </a:pPr>
            <a:r>
              <a:rPr kumimoji="0" lang="cs-CZ" sz="2400" b="0" i="0" u="none" strike="noStrike" cap="none" normalizeH="0" baseline="0" dirty="0">
                <a:ln>
                  <a:noFill/>
                </a:ln>
                <a:solidFill>
                  <a:schemeClr val="tx1"/>
                </a:solidFill>
                <a:effectLst/>
                <a:latin typeface="Tahoma" pitchFamily="34" charset="0"/>
              </a:rPr>
              <a:t>Aktivní spotřebitel</a:t>
            </a:r>
          </a:p>
        </p:txBody>
      </p:sp>
    </p:spTree>
    <p:extLst>
      <p:ext uri="{BB962C8B-B14F-4D97-AF65-F5344CB8AC3E}">
        <p14:creationId xmlns:p14="http://schemas.microsoft.com/office/powerpoint/2010/main" val="3189673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05ECE25-4764-4BF4-81D8-645C28B1774F}"/>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FEA6FBD9-BE65-454E-AC36-8B1EA23272C9}"/>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
        <p:nvSpPr>
          <p:cNvPr id="4" name="Nadpis 3">
            <a:extLst>
              <a:ext uri="{FF2B5EF4-FFF2-40B4-BE49-F238E27FC236}">
                <a16:creationId xmlns:a16="http://schemas.microsoft.com/office/drawing/2014/main" id="{E972C5D4-64EA-445A-84FC-1F5BD7EB47D9}"/>
              </a:ext>
            </a:extLst>
          </p:cNvPr>
          <p:cNvSpPr>
            <a:spLocks noGrp="1"/>
          </p:cNvSpPr>
          <p:nvPr>
            <p:ph type="title"/>
          </p:nvPr>
        </p:nvSpPr>
        <p:spPr/>
        <p:txBody>
          <a:bodyPr/>
          <a:lstStyle/>
          <a:p>
            <a:r>
              <a:rPr lang="cs-CZ" i="1" dirty="0"/>
              <a:t>Příklad 6</a:t>
            </a:r>
          </a:p>
        </p:txBody>
      </p:sp>
      <p:sp>
        <p:nvSpPr>
          <p:cNvPr id="5" name="Zástupný symbol pro obsah 4">
            <a:extLst>
              <a:ext uri="{FF2B5EF4-FFF2-40B4-BE49-F238E27FC236}">
                <a16:creationId xmlns:a16="http://schemas.microsoft.com/office/drawing/2014/main" id="{1F24917E-A6B1-4C87-AC12-D1F736EA063D}"/>
              </a:ext>
            </a:extLst>
          </p:cNvPr>
          <p:cNvSpPr>
            <a:spLocks noGrp="1"/>
          </p:cNvSpPr>
          <p:nvPr>
            <p:ph idx="1"/>
          </p:nvPr>
        </p:nvSpPr>
        <p:spPr/>
        <p:txBody>
          <a:bodyPr/>
          <a:lstStyle/>
          <a:p>
            <a:pPr marL="72000" indent="0" algn="just">
              <a:lnSpc>
                <a:spcPct val="100000"/>
              </a:lnSpc>
              <a:buNone/>
            </a:pPr>
            <a:r>
              <a:rPr lang="cs-CZ" dirty="0"/>
              <a:t>Radovan (Čech, bydliště ČR) si minulý pátek objednal zboží od polského podnikatele se sídlem a místem podnikání ve Varšavě přes e-</a:t>
            </a:r>
            <a:r>
              <a:rPr lang="cs-CZ" dirty="0" err="1"/>
              <a:t>shop</a:t>
            </a:r>
            <a:r>
              <a:rPr lang="cs-CZ" dirty="0"/>
              <a:t>, který si podnikatel zřídil. Ačkoliv neumí polsky, nevadilo mu to, neboť stránky byly nejen v polštině, ale také v češtině a angličtině. Ocenil uvedení cen nejen v polské měně, ale také v českých korunách. Obchodník uváděl informace o dodání zboží mj. do České republiky.</a:t>
            </a:r>
          </a:p>
          <a:p>
            <a:pPr marL="72000" indent="0" algn="just">
              <a:lnSpc>
                <a:spcPct val="100000"/>
              </a:lnSpc>
              <a:buNone/>
            </a:pPr>
            <a:endParaRPr lang="cs-CZ" dirty="0"/>
          </a:p>
          <a:p>
            <a:pPr marL="72000" indent="0" algn="just">
              <a:lnSpc>
                <a:spcPct val="100000"/>
              </a:lnSpc>
              <a:buNone/>
            </a:pPr>
            <a:r>
              <a:rPr lang="cs-CZ" dirty="0"/>
              <a:t>Jakým právem se řídí smlouva?</a:t>
            </a:r>
          </a:p>
        </p:txBody>
      </p:sp>
    </p:spTree>
    <p:extLst>
      <p:ext uri="{BB962C8B-B14F-4D97-AF65-F5344CB8AC3E}">
        <p14:creationId xmlns:p14="http://schemas.microsoft.com/office/powerpoint/2010/main" val="118534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dirty="0"/>
              <a:t>Cítíte rozdíl?</a:t>
            </a:r>
          </a:p>
        </p:txBody>
      </p:sp>
      <p:sp>
        <p:nvSpPr>
          <p:cNvPr id="5" name="Zástupný symbol pro obsah 4"/>
          <p:cNvSpPr>
            <a:spLocks noGrp="1"/>
          </p:cNvSpPr>
          <p:nvPr>
            <p:ph idx="1"/>
          </p:nvPr>
        </p:nvSpPr>
        <p:spPr>
          <a:xfrm>
            <a:off x="666000" y="1687132"/>
            <a:ext cx="10753200" cy="4250029"/>
          </a:xfrm>
          <a:ln>
            <a:solidFill>
              <a:schemeClr val="tx2"/>
            </a:solidFill>
          </a:ln>
        </p:spPr>
        <p:txBody>
          <a:bodyPr/>
          <a:lstStyle/>
          <a:p>
            <a:pPr marL="72000" indent="0">
              <a:buNone/>
            </a:pPr>
            <a:r>
              <a:rPr lang="cs-CZ" dirty="0"/>
              <a:t>Karel, český státní občan, bydliště v Liberci, srazil při neopatrné jízdě na lyžích v Krkonoších českého občana Kryštofa s bydlištěm v Brně.</a:t>
            </a:r>
          </a:p>
          <a:p>
            <a:pPr marL="72000" indent="0">
              <a:lnSpc>
                <a:spcPct val="100000"/>
              </a:lnSpc>
              <a:buNone/>
            </a:pPr>
            <a:endParaRPr lang="cs-CZ" dirty="0"/>
          </a:p>
          <a:p>
            <a:pPr marL="72000" indent="0">
              <a:lnSpc>
                <a:spcPct val="100000"/>
              </a:lnSpc>
              <a:buNone/>
            </a:pPr>
            <a:r>
              <a:rPr lang="cs-CZ" dirty="0"/>
              <a:t>Karel, český státní občan, bydliště v Liberci, srazil při neopatrné jízdě na lyžích v italských Alpách rakouského turistu s bydlištěm v Salzburgu.</a:t>
            </a:r>
          </a:p>
          <a:p>
            <a:pPr marL="72000" indent="0">
              <a:buNone/>
            </a:pPr>
            <a:endParaRPr lang="cs-CZ" dirty="0"/>
          </a:p>
          <a:p>
            <a:pPr marL="72000" indent="0">
              <a:buNone/>
            </a:pPr>
            <a:endParaRPr lang="cs-CZ" b="1" dirty="0"/>
          </a:p>
          <a:p>
            <a:pPr marL="72000" indent="0">
              <a:buNone/>
            </a:pPr>
            <a:endParaRPr lang="cs-CZ" dirty="0"/>
          </a:p>
          <a:p>
            <a:endParaRPr lang="cs-CZ" dirty="0"/>
          </a:p>
        </p:txBody>
      </p:sp>
      <p:pic>
        <p:nvPicPr>
          <p:cNvPr id="7" name="Obrázek 6"/>
          <p:cNvPicPr>
            <a:picLocks noChangeAspect="1"/>
          </p:cNvPicPr>
          <p:nvPr/>
        </p:nvPicPr>
        <p:blipFill>
          <a:blip r:embed="rId2"/>
          <a:stretch>
            <a:fillRect/>
          </a:stretch>
        </p:blipFill>
        <p:spPr>
          <a:xfrm>
            <a:off x="6096000" y="2697226"/>
            <a:ext cx="1195915" cy="659499"/>
          </a:xfrm>
          <a:prstGeom prst="rect">
            <a:avLst/>
          </a:prstGeom>
        </p:spPr>
      </p:pic>
      <p:pic>
        <p:nvPicPr>
          <p:cNvPr id="9" name="Obrázek 8"/>
          <p:cNvPicPr>
            <a:picLocks noChangeAspect="1"/>
          </p:cNvPicPr>
          <p:nvPr/>
        </p:nvPicPr>
        <p:blipFill>
          <a:blip r:embed="rId3"/>
          <a:stretch>
            <a:fillRect/>
          </a:stretch>
        </p:blipFill>
        <p:spPr>
          <a:xfrm>
            <a:off x="6127915" y="4760160"/>
            <a:ext cx="1195915" cy="671489"/>
          </a:xfrm>
          <a:prstGeom prst="rect">
            <a:avLst/>
          </a:prstGeom>
        </p:spPr>
      </p:pic>
      <p:pic>
        <p:nvPicPr>
          <p:cNvPr id="10" name="Obrázek 9"/>
          <p:cNvPicPr>
            <a:picLocks noChangeAspect="1"/>
          </p:cNvPicPr>
          <p:nvPr/>
        </p:nvPicPr>
        <p:blipFill>
          <a:blip r:embed="rId4"/>
          <a:stretch>
            <a:fillRect/>
          </a:stretch>
        </p:blipFill>
        <p:spPr>
          <a:xfrm>
            <a:off x="7601389" y="4765650"/>
            <a:ext cx="1180084" cy="709450"/>
          </a:xfrm>
          <a:prstGeom prst="rect">
            <a:avLst/>
          </a:prstGeom>
        </p:spPr>
      </p:pic>
      <p:pic>
        <p:nvPicPr>
          <p:cNvPr id="11" name="Obrázek 10"/>
          <p:cNvPicPr>
            <a:picLocks noChangeAspect="1"/>
          </p:cNvPicPr>
          <p:nvPr/>
        </p:nvPicPr>
        <p:blipFill>
          <a:blip r:embed="rId2"/>
          <a:stretch>
            <a:fillRect/>
          </a:stretch>
        </p:blipFill>
        <p:spPr>
          <a:xfrm>
            <a:off x="4680000" y="4741180"/>
            <a:ext cx="1195915" cy="659499"/>
          </a:xfrm>
          <a:prstGeom prst="rect">
            <a:avLst/>
          </a:prstGeom>
        </p:spPr>
      </p:pic>
      <p:pic>
        <p:nvPicPr>
          <p:cNvPr id="8" name="Obrázek 7">
            <a:extLst>
              <a:ext uri="{FF2B5EF4-FFF2-40B4-BE49-F238E27FC236}">
                <a16:creationId xmlns:a16="http://schemas.microsoft.com/office/drawing/2014/main" id="{FAB2A49A-E8EC-C9C2-27C2-9EA4B39B57F2}"/>
              </a:ext>
            </a:extLst>
          </p:cNvPr>
          <p:cNvPicPr>
            <a:picLocks noChangeAspect="1"/>
          </p:cNvPicPr>
          <p:nvPr/>
        </p:nvPicPr>
        <p:blipFill>
          <a:blip r:embed="rId2"/>
          <a:stretch>
            <a:fillRect/>
          </a:stretch>
        </p:blipFill>
        <p:spPr>
          <a:xfrm>
            <a:off x="4581388" y="2697227"/>
            <a:ext cx="1195915" cy="659499"/>
          </a:xfrm>
          <a:prstGeom prst="rect">
            <a:avLst/>
          </a:prstGeom>
        </p:spPr>
      </p:pic>
    </p:spTree>
    <p:extLst>
      <p:ext uri="{BB962C8B-B14F-4D97-AF65-F5344CB8AC3E}">
        <p14:creationId xmlns:p14="http://schemas.microsoft.com/office/powerpoint/2010/main" val="38189654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5341C16-9A13-4D21-8563-6AF32EA14728}"/>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6CFD1323-E5EB-4047-AC4B-4E848DFB930D}"/>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
        <p:nvSpPr>
          <p:cNvPr id="4" name="Nadpis 3">
            <a:extLst>
              <a:ext uri="{FF2B5EF4-FFF2-40B4-BE49-F238E27FC236}">
                <a16:creationId xmlns:a16="http://schemas.microsoft.com/office/drawing/2014/main" id="{AB264E63-D57E-4615-AE67-9E2B4676A5FB}"/>
              </a:ext>
            </a:extLst>
          </p:cNvPr>
          <p:cNvSpPr>
            <a:spLocks noGrp="1"/>
          </p:cNvSpPr>
          <p:nvPr>
            <p:ph type="title"/>
          </p:nvPr>
        </p:nvSpPr>
        <p:spPr/>
        <p:txBody>
          <a:bodyPr/>
          <a:lstStyle/>
          <a:p>
            <a:r>
              <a:rPr lang="cs-CZ" i="1" dirty="0"/>
              <a:t>Příklad 7</a:t>
            </a:r>
            <a:endParaRPr lang="cs-CZ" dirty="0"/>
          </a:p>
        </p:txBody>
      </p:sp>
      <p:sp>
        <p:nvSpPr>
          <p:cNvPr id="5" name="Zástupný symbol pro obsah 4">
            <a:extLst>
              <a:ext uri="{FF2B5EF4-FFF2-40B4-BE49-F238E27FC236}">
                <a16:creationId xmlns:a16="http://schemas.microsoft.com/office/drawing/2014/main" id="{A754ECED-06B9-49B4-B972-CC8FE48F2F9C}"/>
              </a:ext>
            </a:extLst>
          </p:cNvPr>
          <p:cNvSpPr>
            <a:spLocks noGrp="1"/>
          </p:cNvSpPr>
          <p:nvPr>
            <p:ph idx="1"/>
          </p:nvPr>
        </p:nvSpPr>
        <p:spPr>
          <a:xfrm>
            <a:off x="720000" y="1364343"/>
            <a:ext cx="10753200" cy="4863657"/>
          </a:xfrm>
        </p:spPr>
        <p:txBody>
          <a:bodyPr/>
          <a:lstStyle/>
          <a:p>
            <a:pPr marL="72000" indent="0">
              <a:lnSpc>
                <a:spcPct val="100000"/>
              </a:lnSpc>
              <a:buNone/>
            </a:pPr>
            <a:r>
              <a:rPr lang="cs-CZ" dirty="0"/>
              <a:t>Radovan (Čech, bydliště ČR) si minulý pátek objednal zboží od polského podnikatele se sídlem a místem podnikání ve Varšavě přes e-</a:t>
            </a:r>
            <a:r>
              <a:rPr lang="cs-CZ" dirty="0" err="1"/>
              <a:t>shop</a:t>
            </a:r>
            <a:r>
              <a:rPr lang="cs-CZ" dirty="0"/>
              <a:t>, který si podnikatel zřídil. Ačkoliv neumí polsky, nevadilo mu to, neboť stránky byly nejen v polštině, ale také v češtině a angličtině. Ocenil uvedení cen nejen v polské měně, ale také v českých korunách. Obchodník uváděl informace o dodání zboží mj. do České republiky. Součástí uzavřené smlouva byla doložka:</a:t>
            </a:r>
          </a:p>
          <a:p>
            <a:pPr marL="72000" indent="0">
              <a:lnSpc>
                <a:spcPct val="100000"/>
              </a:lnSpc>
              <a:buNone/>
            </a:pPr>
            <a:r>
              <a:rPr lang="cs-CZ" i="1" dirty="0"/>
              <a:t>„Tato smlouva se řídí polským právem.“</a:t>
            </a:r>
          </a:p>
          <a:p>
            <a:pPr marL="72000" indent="0">
              <a:lnSpc>
                <a:spcPct val="100000"/>
              </a:lnSpc>
              <a:buNone/>
            </a:pPr>
            <a:endParaRPr lang="cs-CZ" i="1" dirty="0"/>
          </a:p>
          <a:p>
            <a:pPr marL="72000" indent="0">
              <a:buNone/>
            </a:pPr>
            <a:r>
              <a:rPr lang="cs-CZ" dirty="0"/>
              <a:t>Jakým právem se řídí smlouva?</a:t>
            </a:r>
          </a:p>
          <a:p>
            <a:pPr marL="72000" indent="0">
              <a:buNone/>
            </a:pPr>
            <a:endParaRPr lang="cs-CZ" dirty="0"/>
          </a:p>
        </p:txBody>
      </p:sp>
    </p:spTree>
    <p:extLst>
      <p:ext uri="{BB962C8B-B14F-4D97-AF65-F5344CB8AC3E}">
        <p14:creationId xmlns:p14="http://schemas.microsoft.com/office/powerpoint/2010/main" val="2866619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841B001-1E84-4A08-A4ED-E5C1A242BFFE}"/>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7D49CA24-DF61-441D-8E7E-DA2E6145E4BA}"/>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
        <p:nvSpPr>
          <p:cNvPr id="4" name="Nadpis 3">
            <a:extLst>
              <a:ext uri="{FF2B5EF4-FFF2-40B4-BE49-F238E27FC236}">
                <a16:creationId xmlns:a16="http://schemas.microsoft.com/office/drawing/2014/main" id="{0234F24A-8451-4245-A3F3-B74F45126C7F}"/>
              </a:ext>
            </a:extLst>
          </p:cNvPr>
          <p:cNvSpPr>
            <a:spLocks noGrp="1"/>
          </p:cNvSpPr>
          <p:nvPr>
            <p:ph type="title"/>
          </p:nvPr>
        </p:nvSpPr>
        <p:spPr/>
        <p:txBody>
          <a:bodyPr/>
          <a:lstStyle/>
          <a:p>
            <a:r>
              <a:rPr lang="cs-CZ" i="1" dirty="0"/>
              <a:t>Příklad 8</a:t>
            </a:r>
          </a:p>
        </p:txBody>
      </p:sp>
      <p:sp>
        <p:nvSpPr>
          <p:cNvPr id="5" name="Zástupný symbol pro obsah 4">
            <a:extLst>
              <a:ext uri="{FF2B5EF4-FFF2-40B4-BE49-F238E27FC236}">
                <a16:creationId xmlns:a16="http://schemas.microsoft.com/office/drawing/2014/main" id="{DDD8DC9E-6AD9-4AFD-90AB-7D32A3AA5226}"/>
              </a:ext>
            </a:extLst>
          </p:cNvPr>
          <p:cNvSpPr>
            <a:spLocks noGrp="1"/>
          </p:cNvSpPr>
          <p:nvPr>
            <p:ph idx="1"/>
          </p:nvPr>
        </p:nvSpPr>
        <p:spPr/>
        <p:txBody>
          <a:bodyPr/>
          <a:lstStyle/>
          <a:p>
            <a:pPr marL="72000" indent="0" algn="just">
              <a:lnSpc>
                <a:spcPct val="100000"/>
              </a:lnSpc>
              <a:buNone/>
            </a:pPr>
            <a:r>
              <a:rPr lang="cs-CZ" dirty="0"/>
              <a:t>Paní </a:t>
            </a:r>
            <a:r>
              <a:rPr lang="cs-CZ" dirty="0" err="1"/>
              <a:t>Baileysová</a:t>
            </a:r>
            <a:r>
              <a:rPr lang="cs-CZ" dirty="0"/>
              <a:t> (státní občanství české, bydliště Mikulov) ráda jezdí na nákupy do Vídně, neboť „zboží je kvalitnější a prý i levnější“. Naposledy, v srpnu 2024 zakoupila v jednom obchodu ve Vídni, o kterém nikdy předtím neslyšela, ledničku na splátky bez navýšení kupní ceny. Na ledničce se měsíc po nákupu objevily vady. Když si hledala informace na internetu, stránky obchodu nakonec našla, nicméně ty byly pouze v němčině.  </a:t>
            </a:r>
          </a:p>
          <a:p>
            <a:pPr marL="72000" indent="0" algn="just">
              <a:lnSpc>
                <a:spcPct val="100000"/>
              </a:lnSpc>
              <a:buNone/>
            </a:pPr>
            <a:endParaRPr lang="cs-CZ" dirty="0"/>
          </a:p>
          <a:p>
            <a:pPr marL="72000" indent="0" algn="just">
              <a:lnSpc>
                <a:spcPct val="100000"/>
              </a:lnSpc>
              <a:buNone/>
            </a:pPr>
            <a:r>
              <a:rPr lang="cs-CZ" dirty="0"/>
              <a:t>Jakým právem se řídí smlouva?</a:t>
            </a:r>
          </a:p>
          <a:p>
            <a:pPr marL="72000" indent="0" algn="just">
              <a:lnSpc>
                <a:spcPct val="100000"/>
              </a:lnSpc>
              <a:buNone/>
            </a:pPr>
            <a:endParaRPr lang="cs-CZ" dirty="0"/>
          </a:p>
        </p:txBody>
      </p:sp>
    </p:spTree>
    <p:extLst>
      <p:ext uri="{BB962C8B-B14F-4D97-AF65-F5344CB8AC3E}">
        <p14:creationId xmlns:p14="http://schemas.microsoft.com/office/powerpoint/2010/main" val="1411153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62CFED03-21B3-4384-AD35-F7103620D226}"/>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B21ACC96-A104-4D5F-BDEC-29530D155E2A}"/>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
        <p:nvSpPr>
          <p:cNvPr id="4" name="Nadpis 3">
            <a:extLst>
              <a:ext uri="{FF2B5EF4-FFF2-40B4-BE49-F238E27FC236}">
                <a16:creationId xmlns:a16="http://schemas.microsoft.com/office/drawing/2014/main" id="{2DF62A1A-CF48-4D9A-A54E-349186835ACB}"/>
              </a:ext>
            </a:extLst>
          </p:cNvPr>
          <p:cNvSpPr>
            <a:spLocks noGrp="1"/>
          </p:cNvSpPr>
          <p:nvPr>
            <p:ph type="title"/>
          </p:nvPr>
        </p:nvSpPr>
        <p:spPr/>
        <p:txBody>
          <a:bodyPr/>
          <a:lstStyle/>
          <a:p>
            <a:r>
              <a:rPr lang="cs-CZ" i="1" dirty="0"/>
              <a:t>Příklad 9</a:t>
            </a:r>
          </a:p>
        </p:txBody>
      </p:sp>
      <p:sp>
        <p:nvSpPr>
          <p:cNvPr id="5" name="Zástupný symbol pro obsah 4">
            <a:extLst>
              <a:ext uri="{FF2B5EF4-FFF2-40B4-BE49-F238E27FC236}">
                <a16:creationId xmlns:a16="http://schemas.microsoft.com/office/drawing/2014/main" id="{9A72B585-8FE5-40B5-9A2B-17D29E37B43B}"/>
              </a:ext>
            </a:extLst>
          </p:cNvPr>
          <p:cNvSpPr>
            <a:spLocks noGrp="1"/>
          </p:cNvSpPr>
          <p:nvPr>
            <p:ph idx="1"/>
          </p:nvPr>
        </p:nvSpPr>
        <p:spPr/>
        <p:txBody>
          <a:bodyPr/>
          <a:lstStyle/>
          <a:p>
            <a:pPr marL="72000" indent="0" algn="just">
              <a:lnSpc>
                <a:spcPct val="100000"/>
              </a:lnSpc>
              <a:buNone/>
            </a:pPr>
            <a:r>
              <a:rPr lang="cs-CZ" dirty="0"/>
              <a:t>Radovan (Čech, bydliště v Brně) se rozhodl strávit letní dovolenou 2024 v Itálii. Již ze svého bydliště si na webové stránce booking.com vyhlédl hotel a objednal si pokoj, který rovnou zaplatil.</a:t>
            </a:r>
          </a:p>
          <a:p>
            <a:pPr marL="72000" indent="0" algn="just">
              <a:lnSpc>
                <a:spcPct val="100000"/>
              </a:lnSpc>
              <a:buNone/>
            </a:pPr>
            <a:endParaRPr lang="cs-CZ" dirty="0"/>
          </a:p>
          <a:p>
            <a:pPr marL="72000" indent="0" algn="just">
              <a:lnSpc>
                <a:spcPct val="100000"/>
              </a:lnSpc>
              <a:buNone/>
            </a:pPr>
            <a:r>
              <a:rPr lang="cs-CZ" dirty="0"/>
              <a:t>Jakým právem se řídí smlouva?</a:t>
            </a:r>
          </a:p>
          <a:p>
            <a:pPr marL="72000" indent="0" algn="just">
              <a:lnSpc>
                <a:spcPct val="100000"/>
              </a:lnSpc>
              <a:buNone/>
            </a:pPr>
            <a:endParaRPr lang="cs-CZ" dirty="0"/>
          </a:p>
          <a:p>
            <a:pPr marL="72000" indent="0" algn="just">
              <a:lnSpc>
                <a:spcPct val="100000"/>
              </a:lnSpc>
              <a:buNone/>
            </a:pPr>
            <a:endParaRPr lang="cs-CZ" dirty="0"/>
          </a:p>
          <a:p>
            <a:pPr marL="72000" indent="0" algn="just">
              <a:lnSpc>
                <a:spcPct val="100000"/>
              </a:lnSpc>
              <a:buNone/>
            </a:pPr>
            <a:r>
              <a:rPr lang="cs-CZ" dirty="0"/>
              <a:t> </a:t>
            </a:r>
          </a:p>
        </p:txBody>
      </p:sp>
    </p:spTree>
    <p:extLst>
      <p:ext uri="{BB962C8B-B14F-4D97-AF65-F5344CB8AC3E}">
        <p14:creationId xmlns:p14="http://schemas.microsoft.com/office/powerpoint/2010/main" val="3382741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EBD07E6-769D-47F4-83AF-969B1C96B6A8}"/>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51709221-8A78-47DD-950F-E9E1B8997D40}"/>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
        <p:nvSpPr>
          <p:cNvPr id="4" name="Nadpis 3">
            <a:extLst>
              <a:ext uri="{FF2B5EF4-FFF2-40B4-BE49-F238E27FC236}">
                <a16:creationId xmlns:a16="http://schemas.microsoft.com/office/drawing/2014/main" id="{990E7F7E-AB77-4DA7-9D5D-A47D8727106A}"/>
              </a:ext>
            </a:extLst>
          </p:cNvPr>
          <p:cNvSpPr>
            <a:spLocks noGrp="1"/>
          </p:cNvSpPr>
          <p:nvPr>
            <p:ph type="title"/>
          </p:nvPr>
        </p:nvSpPr>
        <p:spPr/>
        <p:txBody>
          <a:bodyPr/>
          <a:lstStyle/>
          <a:p>
            <a:r>
              <a:rPr lang="cs-CZ" i="1" dirty="0"/>
              <a:t>Příklad 10</a:t>
            </a:r>
          </a:p>
        </p:txBody>
      </p:sp>
      <p:sp>
        <p:nvSpPr>
          <p:cNvPr id="5" name="Zástupný symbol pro obsah 4">
            <a:extLst>
              <a:ext uri="{FF2B5EF4-FFF2-40B4-BE49-F238E27FC236}">
                <a16:creationId xmlns:a16="http://schemas.microsoft.com/office/drawing/2014/main" id="{3A8311A2-631F-4EF7-8F84-592B1298C5EA}"/>
              </a:ext>
            </a:extLst>
          </p:cNvPr>
          <p:cNvSpPr>
            <a:spLocks noGrp="1"/>
          </p:cNvSpPr>
          <p:nvPr>
            <p:ph idx="1"/>
          </p:nvPr>
        </p:nvSpPr>
        <p:spPr/>
        <p:txBody>
          <a:bodyPr/>
          <a:lstStyle/>
          <a:p>
            <a:pPr marL="72000" indent="0" algn="just">
              <a:lnSpc>
                <a:spcPct val="100000"/>
              </a:lnSpc>
              <a:buNone/>
            </a:pPr>
            <a:r>
              <a:rPr lang="cs-CZ" dirty="0"/>
              <a:t>Radovan na svou dovolenou do Itálie jel autem. Na rakouské dálnici se mu pokazila převodovka. Auto musel nechat odtáhnout do autoservisu do </a:t>
            </a:r>
            <a:r>
              <a:rPr lang="cs-CZ" dirty="0" err="1"/>
              <a:t>Eugendorfu</a:t>
            </a:r>
            <a:r>
              <a:rPr lang="cs-CZ" dirty="0"/>
              <a:t>. Jelikož oprava auta byla možná až následující den, musel si najít ubytování. V obci uviděl několik hotelů s nápisem „volné pokoje“. Do jednoho z nich zašel a ubytoval se na 1 noc. </a:t>
            </a:r>
          </a:p>
          <a:p>
            <a:pPr marL="72000" indent="0" algn="just">
              <a:lnSpc>
                <a:spcPct val="100000"/>
              </a:lnSpc>
              <a:buNone/>
            </a:pPr>
            <a:endParaRPr lang="cs-CZ" dirty="0"/>
          </a:p>
          <a:p>
            <a:pPr marL="72000" indent="0" algn="just">
              <a:lnSpc>
                <a:spcPct val="100000"/>
              </a:lnSpc>
              <a:buNone/>
            </a:pPr>
            <a:r>
              <a:rPr lang="cs-CZ" dirty="0"/>
              <a:t>Jakým právem se řídí smlouva?</a:t>
            </a:r>
          </a:p>
          <a:p>
            <a:pPr marL="72000" indent="0" algn="just">
              <a:lnSpc>
                <a:spcPct val="100000"/>
              </a:lnSpc>
              <a:buNone/>
            </a:pPr>
            <a:endParaRPr lang="cs-CZ" dirty="0"/>
          </a:p>
        </p:txBody>
      </p:sp>
    </p:spTree>
    <p:extLst>
      <p:ext uri="{BB962C8B-B14F-4D97-AF65-F5344CB8AC3E}">
        <p14:creationId xmlns:p14="http://schemas.microsoft.com/office/powerpoint/2010/main" val="2201206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D41A67F-E902-0D4A-6814-AACF2AC5D3BB}"/>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F86CF558-8F00-F8FF-38DF-52BD38CE3958}"/>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
        <p:nvSpPr>
          <p:cNvPr id="4" name="Nadpis 3">
            <a:extLst>
              <a:ext uri="{FF2B5EF4-FFF2-40B4-BE49-F238E27FC236}">
                <a16:creationId xmlns:a16="http://schemas.microsoft.com/office/drawing/2014/main" id="{FE218C03-803C-3B36-F0FB-F54C2D7F603B}"/>
              </a:ext>
            </a:extLst>
          </p:cNvPr>
          <p:cNvSpPr>
            <a:spLocks noGrp="1"/>
          </p:cNvSpPr>
          <p:nvPr>
            <p:ph type="title"/>
          </p:nvPr>
        </p:nvSpPr>
        <p:spPr/>
        <p:txBody>
          <a:bodyPr/>
          <a:lstStyle/>
          <a:p>
            <a:r>
              <a:rPr lang="cs-CZ" dirty="0"/>
              <a:t>Individuální pracovní smlouvy</a:t>
            </a:r>
          </a:p>
        </p:txBody>
      </p:sp>
      <p:sp>
        <p:nvSpPr>
          <p:cNvPr id="5" name="Zástupný obsah 4">
            <a:extLst>
              <a:ext uri="{FF2B5EF4-FFF2-40B4-BE49-F238E27FC236}">
                <a16:creationId xmlns:a16="http://schemas.microsoft.com/office/drawing/2014/main" id="{E730489B-931C-5DF4-D613-82CD8A261A71}"/>
              </a:ext>
            </a:extLst>
          </p:cNvPr>
          <p:cNvSpPr>
            <a:spLocks noGrp="1"/>
          </p:cNvSpPr>
          <p:nvPr>
            <p:ph idx="1"/>
          </p:nvPr>
        </p:nvSpPr>
        <p:spPr>
          <a:xfrm>
            <a:off x="720000" y="1692001"/>
            <a:ext cx="10753200" cy="2279363"/>
          </a:xfrm>
          <a:solidFill>
            <a:schemeClr val="bg2">
              <a:lumMod val="20000"/>
              <a:lumOff val="80000"/>
            </a:schemeClr>
          </a:solidFill>
          <a:ln>
            <a:solidFill>
              <a:schemeClr val="accent1"/>
            </a:solidFill>
          </a:ln>
        </p:spPr>
        <p:txBody>
          <a:bodyPr/>
          <a:lstStyle/>
          <a:p>
            <a:r>
              <a:rPr lang="cs-CZ" dirty="0"/>
              <a:t>rovněž chráněna slabší smluvní strana</a:t>
            </a:r>
          </a:p>
          <a:p>
            <a:r>
              <a:rPr lang="cs-CZ" dirty="0"/>
              <a:t>článek 8</a:t>
            </a:r>
          </a:p>
          <a:p>
            <a:r>
              <a:rPr lang="cs-CZ" dirty="0">
                <a:solidFill>
                  <a:srgbClr val="0000DC"/>
                </a:solidFill>
              </a:rPr>
              <a:t>volba práva </a:t>
            </a:r>
            <a:r>
              <a:rPr lang="cs-CZ" dirty="0"/>
              <a:t>– ano, ale omezená</a:t>
            </a:r>
          </a:p>
          <a:p>
            <a:r>
              <a:rPr lang="cs-CZ" dirty="0">
                <a:solidFill>
                  <a:srgbClr val="0000DC"/>
                </a:solidFill>
              </a:rPr>
              <a:t>náhradní hraniční určovatel </a:t>
            </a:r>
            <a:r>
              <a:rPr lang="cs-CZ" dirty="0"/>
              <a:t>– právní řád země obvyklého výkonu práce</a:t>
            </a:r>
          </a:p>
        </p:txBody>
      </p:sp>
    </p:spTree>
    <p:extLst>
      <p:ext uri="{BB962C8B-B14F-4D97-AF65-F5344CB8AC3E}">
        <p14:creationId xmlns:p14="http://schemas.microsoft.com/office/powerpoint/2010/main" val="17805522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3279915-8FBC-DA62-9064-DF51CA839856}"/>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6CFF97BC-2E23-7731-5220-10BB0823DC9C}"/>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
        <p:nvSpPr>
          <p:cNvPr id="4" name="Nadpis 3">
            <a:extLst>
              <a:ext uri="{FF2B5EF4-FFF2-40B4-BE49-F238E27FC236}">
                <a16:creationId xmlns:a16="http://schemas.microsoft.com/office/drawing/2014/main" id="{C1B1D70E-EDF5-4267-5647-9CDA38BDBFAE}"/>
              </a:ext>
            </a:extLst>
          </p:cNvPr>
          <p:cNvSpPr>
            <a:spLocks noGrp="1"/>
          </p:cNvSpPr>
          <p:nvPr>
            <p:ph type="title"/>
          </p:nvPr>
        </p:nvSpPr>
        <p:spPr/>
        <p:txBody>
          <a:bodyPr/>
          <a:lstStyle/>
          <a:p>
            <a:r>
              <a:rPr lang="cs-CZ" dirty="0"/>
              <a:t>Odbočka….</a:t>
            </a:r>
          </a:p>
        </p:txBody>
      </p:sp>
      <p:sp>
        <p:nvSpPr>
          <p:cNvPr id="5" name="Zástupný obsah 4">
            <a:extLst>
              <a:ext uri="{FF2B5EF4-FFF2-40B4-BE49-F238E27FC236}">
                <a16:creationId xmlns:a16="http://schemas.microsoft.com/office/drawing/2014/main" id="{647E00AC-99F9-4852-2BAD-9BA6C81BEA38}"/>
              </a:ext>
            </a:extLst>
          </p:cNvPr>
          <p:cNvSpPr>
            <a:spLocks noGrp="1"/>
          </p:cNvSpPr>
          <p:nvPr>
            <p:ph idx="1"/>
          </p:nvPr>
        </p:nvSpPr>
        <p:spPr/>
        <p:txBody>
          <a:bodyPr/>
          <a:lstStyle/>
          <a:p>
            <a:pPr marL="72000" indent="0" algn="ctr">
              <a:buNone/>
            </a:pPr>
            <a:r>
              <a:rPr lang="cs-CZ" i="1" dirty="0"/>
              <a:t>Můžete vykonávat profesi učitele OV v jiném členském státě EU, i když jste získali kvalifikaci – úplné magisterské vzdělání na Pedagogické fakultě Masarykovy univerzity v ČR?</a:t>
            </a:r>
          </a:p>
        </p:txBody>
      </p:sp>
      <p:pic>
        <p:nvPicPr>
          <p:cNvPr id="6146" name="Picture 2" descr="Plakáty Symbol otazník • Pixers® • Žijeme pro změnu">
            <a:extLst>
              <a:ext uri="{FF2B5EF4-FFF2-40B4-BE49-F238E27FC236}">
                <a16:creationId xmlns:a16="http://schemas.microsoft.com/office/drawing/2014/main" id="{D53FAEA2-E998-B520-B677-141DE03AA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840" y="3429000"/>
            <a:ext cx="2120473" cy="2671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923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623BB5E-BA60-444B-920F-ACA086602119}"/>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141C8418-2FAA-44F2-A1A9-1B2D63A5B6C8}"/>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
        <p:nvSpPr>
          <p:cNvPr id="4" name="Nadpis 3">
            <a:extLst>
              <a:ext uri="{FF2B5EF4-FFF2-40B4-BE49-F238E27FC236}">
                <a16:creationId xmlns:a16="http://schemas.microsoft.com/office/drawing/2014/main" id="{87BEFDE4-AA97-4486-B1EB-CAC5E5C7EC36}"/>
              </a:ext>
            </a:extLst>
          </p:cNvPr>
          <p:cNvSpPr>
            <a:spLocks noGrp="1"/>
          </p:cNvSpPr>
          <p:nvPr>
            <p:ph type="title"/>
          </p:nvPr>
        </p:nvSpPr>
        <p:spPr>
          <a:xfrm>
            <a:off x="666000" y="636804"/>
            <a:ext cx="10753200" cy="451576"/>
          </a:xfrm>
        </p:spPr>
        <p:txBody>
          <a:bodyPr/>
          <a:lstStyle/>
          <a:p>
            <a:r>
              <a:rPr lang="cs-CZ" dirty="0"/>
              <a:t>Uznávání kvalifikace</a:t>
            </a:r>
          </a:p>
        </p:txBody>
      </p:sp>
      <p:sp>
        <p:nvSpPr>
          <p:cNvPr id="5" name="Zástupný obsah 4">
            <a:extLst>
              <a:ext uri="{FF2B5EF4-FFF2-40B4-BE49-F238E27FC236}">
                <a16:creationId xmlns:a16="http://schemas.microsoft.com/office/drawing/2014/main" id="{9F80E09F-D561-4D18-81E6-76D7728A5988}"/>
              </a:ext>
            </a:extLst>
          </p:cNvPr>
          <p:cNvSpPr>
            <a:spLocks noGrp="1"/>
          </p:cNvSpPr>
          <p:nvPr>
            <p:ph idx="1"/>
          </p:nvPr>
        </p:nvSpPr>
        <p:spPr>
          <a:xfrm>
            <a:off x="720000" y="1359001"/>
            <a:ext cx="10753200" cy="4784624"/>
          </a:xfrm>
        </p:spPr>
        <p:txBody>
          <a:bodyPr/>
          <a:lstStyle/>
          <a:p>
            <a:r>
              <a:rPr lang="cs-CZ" dirty="0"/>
              <a:t>směrnice o uznávání odborných kvalifikací</a:t>
            </a:r>
          </a:p>
          <a:p>
            <a:endParaRPr lang="cs-CZ" dirty="0"/>
          </a:p>
          <a:p>
            <a:endParaRPr lang="cs-CZ" dirty="0"/>
          </a:p>
          <a:p>
            <a:endParaRPr lang="cs-CZ" dirty="0"/>
          </a:p>
          <a:p>
            <a:endParaRPr lang="cs-CZ" dirty="0"/>
          </a:p>
          <a:p>
            <a:endParaRPr lang="cs-CZ" dirty="0"/>
          </a:p>
          <a:p>
            <a:pPr>
              <a:lnSpc>
                <a:spcPct val="100000"/>
              </a:lnSpc>
            </a:pPr>
            <a:endParaRPr lang="cs-CZ" sz="2400" dirty="0"/>
          </a:p>
          <a:p>
            <a:pPr>
              <a:lnSpc>
                <a:spcPct val="100000"/>
              </a:lnSpc>
            </a:pPr>
            <a:endParaRPr lang="cs-CZ" sz="2400" dirty="0"/>
          </a:p>
          <a:p>
            <a:pPr>
              <a:lnSpc>
                <a:spcPct val="100000"/>
              </a:lnSpc>
            </a:pPr>
            <a:endParaRPr lang="cs-CZ" sz="2400" dirty="0"/>
          </a:p>
          <a:p>
            <a:pPr>
              <a:lnSpc>
                <a:spcPct val="100000"/>
              </a:lnSpc>
            </a:pPr>
            <a:endParaRPr lang="cs-CZ" sz="2400" dirty="0"/>
          </a:p>
          <a:p>
            <a:pPr>
              <a:lnSpc>
                <a:spcPct val="100000"/>
              </a:lnSpc>
            </a:pPr>
            <a:r>
              <a:rPr lang="cs-CZ" sz="2400" dirty="0"/>
              <a:t>u všeobecného systému lze stanovit vyrovnávací opatření – zkouška způsobilosti či adaptační období (čl. 2 směrnice – definice) </a:t>
            </a:r>
          </a:p>
          <a:p>
            <a:pPr>
              <a:lnSpc>
                <a:spcPct val="100000"/>
              </a:lnSpc>
            </a:pPr>
            <a:r>
              <a:rPr lang="cs-CZ" sz="1800" dirty="0">
                <a:hlinkClick r:id="rId2"/>
              </a:rPr>
              <a:t>https://www.msmt.cz/vzdelavani/zadost-o-uznani-odborne-kvalifikace-ziskane-v-clenskem-state</a:t>
            </a:r>
            <a:r>
              <a:rPr lang="cs-CZ" sz="1800" dirty="0"/>
              <a:t> </a:t>
            </a:r>
          </a:p>
          <a:p>
            <a:pPr marL="72000" indent="0">
              <a:buNone/>
            </a:pPr>
            <a:endParaRPr lang="cs-CZ" dirty="0"/>
          </a:p>
          <a:p>
            <a:endParaRPr lang="cs-CZ" dirty="0"/>
          </a:p>
        </p:txBody>
      </p:sp>
      <p:graphicFrame>
        <p:nvGraphicFramePr>
          <p:cNvPr id="6" name="Diagram 5">
            <a:extLst>
              <a:ext uri="{FF2B5EF4-FFF2-40B4-BE49-F238E27FC236}">
                <a16:creationId xmlns:a16="http://schemas.microsoft.com/office/drawing/2014/main" id="{EC94A43B-9EDB-4A7D-87B7-212C4CD6C7C6}"/>
              </a:ext>
            </a:extLst>
          </p:cNvPr>
          <p:cNvGraphicFramePr/>
          <p:nvPr>
            <p:extLst>
              <p:ext uri="{D42A27DB-BD31-4B8C-83A1-F6EECF244321}">
                <p14:modId xmlns:p14="http://schemas.microsoft.com/office/powerpoint/2010/main" val="2644627447"/>
              </p:ext>
            </p:extLst>
          </p:nvPr>
        </p:nvGraphicFramePr>
        <p:xfrm>
          <a:off x="289481" y="1832036"/>
          <a:ext cx="11362801" cy="36523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29929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1426A74B-6A7C-86F9-F4C1-19AABC7F1FF6}"/>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793C173B-6F53-4D10-12FC-0A5FBDA361E9}"/>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
        <p:nvSpPr>
          <p:cNvPr id="4" name="Nadpis 3">
            <a:extLst>
              <a:ext uri="{FF2B5EF4-FFF2-40B4-BE49-F238E27FC236}">
                <a16:creationId xmlns:a16="http://schemas.microsoft.com/office/drawing/2014/main" id="{F1AA958D-FC1E-1B79-43EC-0E164738CA3A}"/>
              </a:ext>
            </a:extLst>
          </p:cNvPr>
          <p:cNvSpPr>
            <a:spLocks noGrp="1"/>
          </p:cNvSpPr>
          <p:nvPr>
            <p:ph type="title"/>
          </p:nvPr>
        </p:nvSpPr>
        <p:spPr/>
        <p:txBody>
          <a:bodyPr/>
          <a:lstStyle/>
          <a:p>
            <a:pPr algn="ctr"/>
            <a:r>
              <a:rPr lang="cs-CZ" dirty="0"/>
              <a:t>Nařízení Řím II</a:t>
            </a:r>
          </a:p>
        </p:txBody>
      </p:sp>
      <p:sp>
        <p:nvSpPr>
          <p:cNvPr id="5" name="Zástupný obsah 4">
            <a:extLst>
              <a:ext uri="{FF2B5EF4-FFF2-40B4-BE49-F238E27FC236}">
                <a16:creationId xmlns:a16="http://schemas.microsoft.com/office/drawing/2014/main" id="{6152330B-E746-3C37-B590-F09E47BAE970}"/>
              </a:ext>
            </a:extLst>
          </p:cNvPr>
          <p:cNvSpPr>
            <a:spLocks noGrp="1"/>
          </p:cNvSpPr>
          <p:nvPr>
            <p:ph idx="1"/>
          </p:nvPr>
        </p:nvSpPr>
        <p:spPr>
          <a:xfrm>
            <a:off x="720000" y="1665108"/>
            <a:ext cx="10753200" cy="3292374"/>
          </a:xfrm>
          <a:solidFill>
            <a:schemeClr val="accent3">
              <a:lumMod val="20000"/>
              <a:lumOff val="80000"/>
            </a:schemeClr>
          </a:solidFill>
          <a:ln>
            <a:solidFill>
              <a:schemeClr val="accent1"/>
            </a:solidFill>
          </a:ln>
        </p:spPr>
        <p:txBody>
          <a:bodyPr/>
          <a:lstStyle/>
          <a:p>
            <a:r>
              <a:rPr lang="cs-CZ" dirty="0">
                <a:solidFill>
                  <a:schemeClr val="accent1"/>
                </a:solidFill>
              </a:rPr>
              <a:t>JAKÝM PRÁVEM SE ŘÍDÍ NÁŠ VZTAH?</a:t>
            </a:r>
          </a:p>
          <a:p>
            <a:r>
              <a:rPr lang="cs-CZ" sz="2400" dirty="0"/>
              <a:t>Nařízení Řím II = o právu rozhodném pro mimosmluvní závazkové vztahy</a:t>
            </a:r>
          </a:p>
          <a:p>
            <a:r>
              <a:rPr lang="cs-CZ" sz="2400" dirty="0"/>
              <a:t>dopadá na </a:t>
            </a:r>
            <a:r>
              <a:rPr lang="cs-CZ" sz="2400" dirty="0">
                <a:solidFill>
                  <a:schemeClr val="accent1"/>
                </a:solidFill>
                <a:effectLst>
                  <a:outerShdw blurRad="38100" dist="38100" dir="2700000" algn="tl">
                    <a:srgbClr val="000000">
                      <a:alpha val="43137"/>
                    </a:srgbClr>
                  </a:outerShdw>
                </a:effectLst>
              </a:rPr>
              <a:t>DELIKTY</a:t>
            </a:r>
            <a:r>
              <a:rPr lang="cs-CZ" sz="2400" dirty="0"/>
              <a:t> po 10/1/2009, pokud toto nařízení aplikuje nějaký soud v EU (kromě Dánska)</a:t>
            </a:r>
          </a:p>
          <a:p>
            <a:pPr lvl="1"/>
            <a:r>
              <a:rPr lang="cs-CZ" sz="1600" dirty="0"/>
              <a:t>ne na všechny delikty (př. ne na pomluvu – pak jiná pravidla), někdy ne na dopravní nehody (jiný předpis)</a:t>
            </a:r>
          </a:p>
          <a:p>
            <a:pPr lvl="1"/>
            <a:r>
              <a:rPr lang="cs-CZ" sz="1600" dirty="0"/>
              <a:t>ale na většinu ano</a:t>
            </a:r>
          </a:p>
          <a:p>
            <a:pPr lvl="1"/>
            <a:endParaRPr lang="cs-CZ" sz="1600" dirty="0"/>
          </a:p>
        </p:txBody>
      </p:sp>
      <p:sp>
        <p:nvSpPr>
          <p:cNvPr id="6" name="Zástupný symbol pro obsah 4">
            <a:extLst>
              <a:ext uri="{FF2B5EF4-FFF2-40B4-BE49-F238E27FC236}">
                <a16:creationId xmlns:a16="http://schemas.microsoft.com/office/drawing/2014/main" id="{1B20834E-74F5-6909-5C58-C137E3E4ABB2}"/>
              </a:ext>
            </a:extLst>
          </p:cNvPr>
          <p:cNvSpPr txBox="1">
            <a:spLocks/>
          </p:cNvSpPr>
          <p:nvPr/>
        </p:nvSpPr>
        <p:spPr>
          <a:xfrm>
            <a:off x="2760727" y="4150260"/>
            <a:ext cx="6123296" cy="675593"/>
          </a:xfrm>
          <a:prstGeom prst="rect">
            <a:avLst/>
          </a:prstGeom>
          <a:solidFill>
            <a:schemeClr val="accent2">
              <a:lumMod val="20000"/>
              <a:lumOff val="80000"/>
            </a:schemeClr>
          </a:solidFill>
          <a:ln>
            <a:solidFill>
              <a:srgbClr val="0000DC"/>
            </a:solidFill>
          </a:ln>
        </p:spPr>
        <p:txBody>
          <a:bodyPr vert="horz" lIns="0" tIns="0" rIns="0" bIns="0" rtlCol="0">
            <a:noAutofit/>
          </a:bodyPr>
          <a:lstStyle>
            <a:lvl1pPr marL="252000" indent="-180000" algn="l" rtl="0" eaLnBrk="1" fontAlgn="base" hangingPunct="1">
              <a:lnSpc>
                <a:spcPct val="150000"/>
              </a:lnSpc>
              <a:spcBef>
                <a:spcPts val="0"/>
              </a:spcBef>
              <a:spcAft>
                <a:spcPct val="0"/>
              </a:spcAft>
              <a:buClr>
                <a:schemeClr val="tx2"/>
              </a:buClr>
              <a:buSzPct val="100000"/>
              <a:buFont typeface="Arial" panose="020B0604020202020204" pitchFamily="34" charset="0"/>
              <a:buChar char="̶"/>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None/>
            </a:pPr>
            <a:r>
              <a:rPr lang="cs-CZ" sz="2400" kern="0" dirty="0"/>
              <a:t>Mimosmluvní závazek = to, co není smlouva</a:t>
            </a:r>
          </a:p>
        </p:txBody>
      </p:sp>
    </p:spTree>
    <p:extLst>
      <p:ext uri="{BB962C8B-B14F-4D97-AF65-F5344CB8AC3E}">
        <p14:creationId xmlns:p14="http://schemas.microsoft.com/office/powerpoint/2010/main" val="3211514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9B53E4-105F-466E-B0B7-170EB83F7145}"/>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28E38F87-A3B5-428F-A704-1B9DE0363978}"/>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
        <p:nvSpPr>
          <p:cNvPr id="4" name="Nadpis 3">
            <a:extLst>
              <a:ext uri="{FF2B5EF4-FFF2-40B4-BE49-F238E27FC236}">
                <a16:creationId xmlns:a16="http://schemas.microsoft.com/office/drawing/2014/main" id="{DE1863A8-DC29-4FD4-B92F-F5BB0DE93730}"/>
              </a:ext>
            </a:extLst>
          </p:cNvPr>
          <p:cNvSpPr>
            <a:spLocks noGrp="1"/>
          </p:cNvSpPr>
          <p:nvPr>
            <p:ph type="title"/>
          </p:nvPr>
        </p:nvSpPr>
        <p:spPr/>
        <p:txBody>
          <a:bodyPr/>
          <a:lstStyle/>
          <a:p>
            <a:pPr algn="ctr"/>
            <a:r>
              <a:rPr lang="cs-CZ" dirty="0"/>
              <a:t>Přehled pravidel v nařízení Řím II</a:t>
            </a:r>
          </a:p>
        </p:txBody>
      </p:sp>
      <p:sp>
        <p:nvSpPr>
          <p:cNvPr id="5" name="Zástupný symbol pro obsah 4">
            <a:extLst>
              <a:ext uri="{FF2B5EF4-FFF2-40B4-BE49-F238E27FC236}">
                <a16:creationId xmlns:a16="http://schemas.microsoft.com/office/drawing/2014/main" id="{91F5F35E-7CE4-4E75-9040-2F74F880D846}"/>
              </a:ext>
            </a:extLst>
          </p:cNvPr>
          <p:cNvSpPr>
            <a:spLocks noGrp="1"/>
          </p:cNvSpPr>
          <p:nvPr>
            <p:ph idx="1"/>
          </p:nvPr>
        </p:nvSpPr>
        <p:spPr>
          <a:xfrm>
            <a:off x="719400" y="1638214"/>
            <a:ext cx="10753200" cy="2476586"/>
          </a:xfrm>
          <a:solidFill>
            <a:schemeClr val="accent3">
              <a:lumMod val="20000"/>
              <a:lumOff val="80000"/>
            </a:schemeClr>
          </a:solidFill>
          <a:ln>
            <a:solidFill>
              <a:schemeClr val="accent1"/>
            </a:solidFill>
          </a:ln>
        </p:spPr>
        <p:txBody>
          <a:bodyPr/>
          <a:lstStyle/>
          <a:p>
            <a:r>
              <a:rPr lang="cs-CZ" b="1" dirty="0">
                <a:solidFill>
                  <a:srgbClr val="0000DC"/>
                </a:solidFill>
              </a:rPr>
              <a:t>Obecné pravidlo </a:t>
            </a:r>
            <a:r>
              <a:rPr lang="cs-CZ" dirty="0"/>
              <a:t>= právo země, kde škoda vznikla (čl. 4)</a:t>
            </a:r>
          </a:p>
          <a:p>
            <a:r>
              <a:rPr lang="cs-CZ" b="1" dirty="0">
                <a:solidFill>
                  <a:srgbClr val="0000DC"/>
                </a:solidFill>
              </a:rPr>
              <a:t>Speciální pravidla </a:t>
            </a:r>
            <a:r>
              <a:rPr lang="cs-CZ" dirty="0"/>
              <a:t>(čl. 5-13) </a:t>
            </a:r>
          </a:p>
          <a:p>
            <a:r>
              <a:rPr lang="cs-CZ" b="1" dirty="0">
                <a:solidFill>
                  <a:srgbClr val="0000DC"/>
                </a:solidFill>
              </a:rPr>
              <a:t>Volba práva </a:t>
            </a:r>
            <a:r>
              <a:rPr lang="cs-CZ" dirty="0"/>
              <a:t>(čl. 14) </a:t>
            </a:r>
          </a:p>
          <a:p>
            <a:pPr marL="72000" indent="0">
              <a:buNone/>
            </a:pPr>
            <a:endParaRPr lang="cs-CZ" dirty="0"/>
          </a:p>
          <a:p>
            <a:pPr marL="72000" indent="0">
              <a:buNone/>
            </a:pPr>
            <a:r>
              <a:rPr lang="cs-CZ" dirty="0"/>
              <a:t>Jsou to tzv. </a:t>
            </a:r>
            <a:r>
              <a:rPr lang="cs-CZ" dirty="0">
                <a:solidFill>
                  <a:schemeClr val="accent1"/>
                </a:solidFill>
                <a:effectLst>
                  <a:outerShdw blurRad="38100" dist="38100" dir="2700000" algn="tl">
                    <a:srgbClr val="000000">
                      <a:alpha val="43137"/>
                    </a:srgbClr>
                  </a:outerShdw>
                </a:effectLst>
              </a:rPr>
              <a:t>kolizní normy.</a:t>
            </a:r>
          </a:p>
        </p:txBody>
      </p:sp>
    </p:spTree>
    <p:extLst>
      <p:ext uri="{BB962C8B-B14F-4D97-AF65-F5344CB8AC3E}">
        <p14:creationId xmlns:p14="http://schemas.microsoft.com/office/powerpoint/2010/main" val="2301552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357947-F52A-DAE5-1117-E5A1DD45A441}"/>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9C45907D-5B00-A14B-A053-A0387AED711E}"/>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
        <p:nvSpPr>
          <p:cNvPr id="4" name="Nadpis 3">
            <a:extLst>
              <a:ext uri="{FF2B5EF4-FFF2-40B4-BE49-F238E27FC236}">
                <a16:creationId xmlns:a16="http://schemas.microsoft.com/office/drawing/2014/main" id="{C7378C1D-70E2-8D3C-BDC7-9F4FE3FEF1B4}"/>
              </a:ext>
            </a:extLst>
          </p:cNvPr>
          <p:cNvSpPr>
            <a:spLocks noGrp="1"/>
          </p:cNvSpPr>
          <p:nvPr>
            <p:ph type="title"/>
          </p:nvPr>
        </p:nvSpPr>
        <p:spPr/>
        <p:txBody>
          <a:bodyPr/>
          <a:lstStyle/>
          <a:p>
            <a:pPr algn="ctr"/>
            <a:r>
              <a:rPr lang="cs-CZ" dirty="0"/>
              <a:t>Volba práva</a:t>
            </a:r>
          </a:p>
        </p:txBody>
      </p:sp>
      <p:sp>
        <p:nvSpPr>
          <p:cNvPr id="5" name="Zástupný obsah 4">
            <a:extLst>
              <a:ext uri="{FF2B5EF4-FFF2-40B4-BE49-F238E27FC236}">
                <a16:creationId xmlns:a16="http://schemas.microsoft.com/office/drawing/2014/main" id="{71BF5306-FD0C-70E9-6930-562C27259E78}"/>
              </a:ext>
            </a:extLst>
          </p:cNvPr>
          <p:cNvSpPr>
            <a:spLocks noGrp="1"/>
          </p:cNvSpPr>
          <p:nvPr>
            <p:ph idx="1"/>
          </p:nvPr>
        </p:nvSpPr>
        <p:spPr>
          <a:xfrm>
            <a:off x="720000" y="1692002"/>
            <a:ext cx="10753200" cy="1006374"/>
          </a:xfrm>
          <a:solidFill>
            <a:schemeClr val="accent3">
              <a:lumMod val="20000"/>
              <a:lumOff val="80000"/>
            </a:schemeClr>
          </a:solidFill>
          <a:ln>
            <a:solidFill>
              <a:schemeClr val="accent1"/>
            </a:solidFill>
          </a:ln>
        </p:spPr>
        <p:txBody>
          <a:bodyPr/>
          <a:lstStyle/>
          <a:p>
            <a:r>
              <a:rPr lang="cs-CZ" dirty="0"/>
              <a:t>je možná, ale pokud nejste podnikatelé, tak jen po </a:t>
            </a:r>
            <a:r>
              <a:rPr lang="cs-CZ" dirty="0">
                <a:solidFill>
                  <a:srgbClr val="0000DC"/>
                </a:solidFill>
              </a:rPr>
              <a:t>vzniku sporu</a:t>
            </a:r>
          </a:p>
          <a:p>
            <a:r>
              <a:rPr lang="cs-CZ" dirty="0"/>
              <a:t>řada omezení</a:t>
            </a:r>
          </a:p>
        </p:txBody>
      </p:sp>
    </p:spTree>
    <p:extLst>
      <p:ext uri="{BB962C8B-B14F-4D97-AF65-F5344CB8AC3E}">
        <p14:creationId xmlns:p14="http://schemas.microsoft.com/office/powerpoint/2010/main" val="104064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a:t>Cítíte rozdíl?</a:t>
            </a:r>
          </a:p>
        </p:txBody>
      </p:sp>
      <p:sp>
        <p:nvSpPr>
          <p:cNvPr id="5" name="Zástupný symbol pro obsah 4"/>
          <p:cNvSpPr>
            <a:spLocks noGrp="1"/>
          </p:cNvSpPr>
          <p:nvPr>
            <p:ph idx="1"/>
          </p:nvPr>
        </p:nvSpPr>
        <p:spPr>
          <a:xfrm>
            <a:off x="720000" y="1764406"/>
            <a:ext cx="10753200" cy="4327301"/>
          </a:xfrm>
          <a:ln>
            <a:solidFill>
              <a:schemeClr val="tx2"/>
            </a:solidFill>
          </a:ln>
        </p:spPr>
        <p:txBody>
          <a:bodyPr/>
          <a:lstStyle/>
          <a:p>
            <a:pPr marL="72000" indent="0">
              <a:lnSpc>
                <a:spcPct val="100000"/>
              </a:lnSpc>
              <a:buNone/>
            </a:pPr>
            <a:r>
              <a:rPr lang="cs-CZ" dirty="0"/>
              <a:t>Marie, česká státní občanka, bydliště v Mikulově, zjistila, že za pracuje v Mikulově, zaměstnává ji česká společnost. </a:t>
            </a:r>
          </a:p>
          <a:p>
            <a:pPr marL="72000" indent="0">
              <a:lnSpc>
                <a:spcPct val="100000"/>
              </a:lnSpc>
              <a:buNone/>
            </a:pPr>
            <a:endParaRPr lang="cs-CZ" dirty="0"/>
          </a:p>
          <a:p>
            <a:pPr marL="72000" indent="0">
              <a:buNone/>
            </a:pPr>
            <a:endParaRPr lang="cs-CZ" dirty="0"/>
          </a:p>
          <a:p>
            <a:pPr marL="72000" indent="0">
              <a:buNone/>
            </a:pPr>
            <a:r>
              <a:rPr lang="cs-CZ" dirty="0"/>
              <a:t>Marie, česká státní občanka, bydliště v Mikulově, zjistila, že za hranicemi v Rakousku si vydělá mnohem více. Nechala se zaměstnat ve společnosti založené dle rakouského práva a mající sídlo podnikání ve </a:t>
            </a:r>
            <a:r>
              <a:rPr lang="cs-CZ" dirty="0" err="1"/>
              <a:t>Wilfersdorfu</a:t>
            </a:r>
            <a:r>
              <a:rPr lang="cs-CZ" dirty="0"/>
              <a:t>.</a:t>
            </a:r>
          </a:p>
          <a:p>
            <a:endParaRPr lang="cs-CZ" dirty="0"/>
          </a:p>
        </p:txBody>
      </p:sp>
      <p:pic>
        <p:nvPicPr>
          <p:cNvPr id="7" name="Obrázek 6"/>
          <p:cNvPicPr>
            <a:picLocks noChangeAspect="1"/>
          </p:cNvPicPr>
          <p:nvPr/>
        </p:nvPicPr>
        <p:blipFill>
          <a:blip r:embed="rId2"/>
          <a:stretch>
            <a:fillRect/>
          </a:stretch>
        </p:blipFill>
        <p:spPr>
          <a:xfrm>
            <a:off x="7701003" y="5070463"/>
            <a:ext cx="1195914" cy="659499"/>
          </a:xfrm>
          <a:prstGeom prst="rect">
            <a:avLst/>
          </a:prstGeom>
        </p:spPr>
      </p:pic>
      <p:pic>
        <p:nvPicPr>
          <p:cNvPr id="11" name="Obrázek 10"/>
          <p:cNvPicPr>
            <a:picLocks noChangeAspect="1"/>
          </p:cNvPicPr>
          <p:nvPr/>
        </p:nvPicPr>
        <p:blipFill>
          <a:blip r:embed="rId3"/>
          <a:stretch>
            <a:fillRect/>
          </a:stretch>
        </p:blipFill>
        <p:spPr>
          <a:xfrm>
            <a:off x="6159267" y="2769501"/>
            <a:ext cx="1195915" cy="659499"/>
          </a:xfrm>
          <a:prstGeom prst="rect">
            <a:avLst/>
          </a:prstGeom>
        </p:spPr>
      </p:pic>
      <p:pic>
        <p:nvPicPr>
          <p:cNvPr id="6" name="Obrázek 5">
            <a:extLst>
              <a:ext uri="{FF2B5EF4-FFF2-40B4-BE49-F238E27FC236}">
                <a16:creationId xmlns:a16="http://schemas.microsoft.com/office/drawing/2014/main" id="{572F7ED0-A1FD-91BE-BFCF-558A77432204}"/>
              </a:ext>
            </a:extLst>
          </p:cNvPr>
          <p:cNvPicPr>
            <a:picLocks noChangeAspect="1"/>
          </p:cNvPicPr>
          <p:nvPr/>
        </p:nvPicPr>
        <p:blipFill>
          <a:blip r:embed="rId3"/>
          <a:stretch>
            <a:fillRect/>
          </a:stretch>
        </p:blipFill>
        <p:spPr>
          <a:xfrm>
            <a:off x="7701002" y="2757935"/>
            <a:ext cx="1195915" cy="659499"/>
          </a:xfrm>
          <a:prstGeom prst="rect">
            <a:avLst/>
          </a:prstGeom>
        </p:spPr>
      </p:pic>
      <p:pic>
        <p:nvPicPr>
          <p:cNvPr id="8" name="Obrázek 7">
            <a:extLst>
              <a:ext uri="{FF2B5EF4-FFF2-40B4-BE49-F238E27FC236}">
                <a16:creationId xmlns:a16="http://schemas.microsoft.com/office/drawing/2014/main" id="{95DA0463-F50F-28FA-7B10-96FDD0C89319}"/>
              </a:ext>
            </a:extLst>
          </p:cNvPr>
          <p:cNvPicPr>
            <a:picLocks noChangeAspect="1"/>
          </p:cNvPicPr>
          <p:nvPr/>
        </p:nvPicPr>
        <p:blipFill>
          <a:blip r:embed="rId3"/>
          <a:stretch>
            <a:fillRect/>
          </a:stretch>
        </p:blipFill>
        <p:spPr>
          <a:xfrm>
            <a:off x="6159266" y="5073319"/>
            <a:ext cx="1195915" cy="659499"/>
          </a:xfrm>
          <a:prstGeom prst="rect">
            <a:avLst/>
          </a:prstGeom>
        </p:spPr>
      </p:pic>
    </p:spTree>
    <p:extLst>
      <p:ext uri="{BB962C8B-B14F-4D97-AF65-F5344CB8AC3E}">
        <p14:creationId xmlns:p14="http://schemas.microsoft.com/office/powerpoint/2010/main" val="2666716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D6305ED-B1F7-465C-9E4A-41E77F901958}"/>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1D160F1C-1511-7731-A925-F507999A0C4E}"/>
              </a:ext>
            </a:extLst>
          </p:cNvPr>
          <p:cNvSpPr>
            <a:spLocks noGrp="1"/>
          </p:cNvSpPr>
          <p:nvPr>
            <p:ph type="sldNum" sz="quarter" idx="11"/>
          </p:nvPr>
        </p:nvSpPr>
        <p:spPr/>
        <p:txBody>
          <a:bodyPr/>
          <a:lstStyle/>
          <a:p>
            <a:fld id="{0970407D-EE58-4A0B-824B-1D3AE42DD9CF}" type="slidenum">
              <a:rPr lang="cs-CZ" altLang="cs-CZ" smtClean="0"/>
              <a:pPr/>
              <a:t>40</a:t>
            </a:fld>
            <a:endParaRPr lang="cs-CZ" altLang="cs-CZ" dirty="0"/>
          </a:p>
        </p:txBody>
      </p:sp>
      <p:sp>
        <p:nvSpPr>
          <p:cNvPr id="4" name="Nadpis 3">
            <a:extLst>
              <a:ext uri="{FF2B5EF4-FFF2-40B4-BE49-F238E27FC236}">
                <a16:creationId xmlns:a16="http://schemas.microsoft.com/office/drawing/2014/main" id="{E262E25C-EC00-94B9-8E57-6FE4942C115C}"/>
              </a:ext>
            </a:extLst>
          </p:cNvPr>
          <p:cNvSpPr>
            <a:spLocks noGrp="1"/>
          </p:cNvSpPr>
          <p:nvPr>
            <p:ph type="title"/>
          </p:nvPr>
        </p:nvSpPr>
        <p:spPr/>
        <p:txBody>
          <a:bodyPr/>
          <a:lstStyle/>
          <a:p>
            <a:pPr algn="ctr"/>
            <a:r>
              <a:rPr lang="cs-CZ" dirty="0"/>
              <a:t>Obecné pravidlo</a:t>
            </a:r>
          </a:p>
        </p:txBody>
      </p:sp>
      <p:sp>
        <p:nvSpPr>
          <p:cNvPr id="5" name="Zástupný obsah 4">
            <a:extLst>
              <a:ext uri="{FF2B5EF4-FFF2-40B4-BE49-F238E27FC236}">
                <a16:creationId xmlns:a16="http://schemas.microsoft.com/office/drawing/2014/main" id="{09D16DD2-DF2A-EA03-9819-2EFC0E87F587}"/>
              </a:ext>
            </a:extLst>
          </p:cNvPr>
          <p:cNvSpPr>
            <a:spLocks noGrp="1"/>
          </p:cNvSpPr>
          <p:nvPr>
            <p:ph idx="1"/>
          </p:nvPr>
        </p:nvSpPr>
        <p:spPr>
          <a:xfrm>
            <a:off x="720000" y="1692002"/>
            <a:ext cx="10753200" cy="1911810"/>
          </a:xfrm>
          <a:solidFill>
            <a:schemeClr val="accent3">
              <a:lumMod val="20000"/>
              <a:lumOff val="80000"/>
            </a:schemeClr>
          </a:solidFill>
          <a:ln>
            <a:solidFill>
              <a:schemeClr val="accent1"/>
            </a:solidFill>
          </a:ln>
        </p:spPr>
        <p:txBody>
          <a:bodyPr/>
          <a:lstStyle/>
          <a:p>
            <a:r>
              <a:rPr lang="cs-CZ" dirty="0">
                <a:solidFill>
                  <a:schemeClr val="tx2"/>
                </a:solidFill>
              </a:rPr>
              <a:t>právo země, kde škoda vznikla </a:t>
            </a:r>
            <a:r>
              <a:rPr lang="cs-CZ" dirty="0"/>
              <a:t>= rozhodné právo</a:t>
            </a:r>
          </a:p>
          <a:p>
            <a:r>
              <a:rPr lang="cs-CZ" dirty="0"/>
              <a:t>nezáleží, kde došlo ke skutečnosti, která vedla ke vzniku škody</a:t>
            </a:r>
          </a:p>
          <a:p>
            <a:r>
              <a:rPr lang="cs-CZ" dirty="0"/>
              <a:t>pozor! Pokud obě osoby („pachatel“ a „poškozený“) mají bydliště ve stejné zemi – pak právo této země</a:t>
            </a:r>
          </a:p>
        </p:txBody>
      </p:sp>
    </p:spTree>
    <p:extLst>
      <p:ext uri="{BB962C8B-B14F-4D97-AF65-F5344CB8AC3E}">
        <p14:creationId xmlns:p14="http://schemas.microsoft.com/office/powerpoint/2010/main" val="724062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0CAE0C-66ED-E84B-BB1A-B60DE3FBA8E3}"/>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20C1FFE4-E50B-4F71-23E2-9984D00E0B80}"/>
              </a:ext>
            </a:extLst>
          </p:cNvPr>
          <p:cNvSpPr>
            <a:spLocks noGrp="1"/>
          </p:cNvSpPr>
          <p:nvPr>
            <p:ph type="sldNum" sz="quarter" idx="11"/>
          </p:nvPr>
        </p:nvSpPr>
        <p:spPr/>
        <p:txBody>
          <a:bodyPr/>
          <a:lstStyle/>
          <a:p>
            <a:fld id="{0970407D-EE58-4A0B-824B-1D3AE42DD9CF}" type="slidenum">
              <a:rPr lang="cs-CZ" altLang="cs-CZ" smtClean="0"/>
              <a:pPr/>
              <a:t>41</a:t>
            </a:fld>
            <a:endParaRPr lang="cs-CZ" altLang="cs-CZ" dirty="0"/>
          </a:p>
        </p:txBody>
      </p:sp>
      <p:sp>
        <p:nvSpPr>
          <p:cNvPr id="4" name="Nadpis 3">
            <a:extLst>
              <a:ext uri="{FF2B5EF4-FFF2-40B4-BE49-F238E27FC236}">
                <a16:creationId xmlns:a16="http://schemas.microsoft.com/office/drawing/2014/main" id="{60DB7890-096A-3340-BCBE-4CD29CB6595E}"/>
              </a:ext>
            </a:extLst>
          </p:cNvPr>
          <p:cNvSpPr>
            <a:spLocks noGrp="1"/>
          </p:cNvSpPr>
          <p:nvPr>
            <p:ph type="title"/>
          </p:nvPr>
        </p:nvSpPr>
        <p:spPr/>
        <p:txBody>
          <a:bodyPr/>
          <a:lstStyle/>
          <a:p>
            <a:r>
              <a:rPr lang="cs-CZ" dirty="0"/>
              <a:t>Příklad 11</a:t>
            </a:r>
          </a:p>
        </p:txBody>
      </p:sp>
      <p:sp>
        <p:nvSpPr>
          <p:cNvPr id="5" name="Zástupný obsah 4">
            <a:extLst>
              <a:ext uri="{FF2B5EF4-FFF2-40B4-BE49-F238E27FC236}">
                <a16:creationId xmlns:a16="http://schemas.microsoft.com/office/drawing/2014/main" id="{9A43DE13-6CCF-1520-FF25-DB2943160C49}"/>
              </a:ext>
            </a:extLst>
          </p:cNvPr>
          <p:cNvSpPr>
            <a:spLocks noGrp="1"/>
          </p:cNvSpPr>
          <p:nvPr>
            <p:ph idx="1"/>
          </p:nvPr>
        </p:nvSpPr>
        <p:spPr/>
        <p:txBody>
          <a:bodyPr/>
          <a:lstStyle/>
          <a:p>
            <a:pPr marL="72000" indent="0" algn="just">
              <a:buNone/>
            </a:pPr>
            <a:r>
              <a:rPr lang="cs-CZ" dirty="0"/>
              <a:t>Anežka (občanka ČR, bydliště Brno) trávila letní dovolenou 2024 v italském městě Řím. Při focení krás </a:t>
            </a:r>
            <a:r>
              <a:rPr lang="cs-CZ" dirty="0" err="1"/>
              <a:t>Fontany</a:t>
            </a:r>
            <a:r>
              <a:rPr lang="cs-CZ" dirty="0"/>
              <a:t> di </a:t>
            </a:r>
            <a:r>
              <a:rPr lang="cs-CZ" dirty="0" err="1"/>
              <a:t>Trevi</a:t>
            </a:r>
            <a:r>
              <a:rPr lang="cs-CZ" dirty="0"/>
              <a:t> do ní strčila jiná paní a rozbila jí mobilní telefon. Anežka zjistila, že paní je také Češka, která bydlí v Olomouci a jmenuje se Dvořáková. Podle jakého práva by se řídila uvedená situace, kdyby paní Dvořáková odmítala uhradit náhradu škody, kterou způsobila?</a:t>
            </a:r>
          </a:p>
          <a:p>
            <a:pPr marL="72000" indent="0" algn="just">
              <a:buNone/>
            </a:pPr>
            <a:endParaRPr lang="cs-CZ" dirty="0"/>
          </a:p>
          <a:p>
            <a:pPr marL="72000" indent="0" algn="just">
              <a:buNone/>
            </a:pPr>
            <a:r>
              <a:rPr lang="cs-CZ" dirty="0"/>
              <a:t>Jak by se změnila odpověď, kdyby do ní vrazil pan Jean-Pierre, francouzský občan s bydlištěm v Paříži?</a:t>
            </a:r>
          </a:p>
        </p:txBody>
      </p:sp>
    </p:spTree>
    <p:extLst>
      <p:ext uri="{BB962C8B-B14F-4D97-AF65-F5344CB8AC3E}">
        <p14:creationId xmlns:p14="http://schemas.microsoft.com/office/powerpoint/2010/main" val="40262366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5067E77-584A-9A52-F7D1-41AF2E274B50}"/>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6A8AF67D-70DA-97D9-942A-1830D90C565C}"/>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
        <p:nvSpPr>
          <p:cNvPr id="4" name="Nadpis 3">
            <a:extLst>
              <a:ext uri="{FF2B5EF4-FFF2-40B4-BE49-F238E27FC236}">
                <a16:creationId xmlns:a16="http://schemas.microsoft.com/office/drawing/2014/main" id="{900B81A9-DD47-3284-D57E-8B028DE94A89}"/>
              </a:ext>
            </a:extLst>
          </p:cNvPr>
          <p:cNvSpPr>
            <a:spLocks noGrp="1"/>
          </p:cNvSpPr>
          <p:nvPr>
            <p:ph type="title"/>
          </p:nvPr>
        </p:nvSpPr>
        <p:spPr/>
        <p:txBody>
          <a:bodyPr/>
          <a:lstStyle/>
          <a:p>
            <a:pPr algn="ctr"/>
            <a:r>
              <a:rPr lang="cs-CZ" dirty="0"/>
              <a:t>Nařízení Brusel I bis</a:t>
            </a:r>
          </a:p>
        </p:txBody>
      </p:sp>
      <p:sp>
        <p:nvSpPr>
          <p:cNvPr id="5" name="Zástupný obsah 4">
            <a:extLst>
              <a:ext uri="{FF2B5EF4-FFF2-40B4-BE49-F238E27FC236}">
                <a16:creationId xmlns:a16="http://schemas.microsoft.com/office/drawing/2014/main" id="{CD4A30DE-D9CE-29C4-C2DC-73EAD458D938}"/>
              </a:ext>
            </a:extLst>
          </p:cNvPr>
          <p:cNvSpPr>
            <a:spLocks noGrp="1"/>
          </p:cNvSpPr>
          <p:nvPr>
            <p:ph idx="1"/>
          </p:nvPr>
        </p:nvSpPr>
        <p:spPr>
          <a:xfrm>
            <a:off x="720000" y="1692001"/>
            <a:ext cx="10753200" cy="3927564"/>
          </a:xfrm>
          <a:solidFill>
            <a:schemeClr val="accent5">
              <a:lumMod val="20000"/>
              <a:lumOff val="80000"/>
            </a:schemeClr>
          </a:solidFill>
          <a:ln>
            <a:solidFill>
              <a:schemeClr val="accent1"/>
            </a:solidFill>
          </a:ln>
        </p:spPr>
        <p:txBody>
          <a:bodyPr/>
          <a:lstStyle/>
          <a:p>
            <a:r>
              <a:rPr lang="cs-CZ" dirty="0">
                <a:solidFill>
                  <a:schemeClr val="tx2"/>
                </a:solidFill>
              </a:rPr>
              <a:t>KDE SE BUDEME SOUDIT V PŘÍPADĚ SPORU?</a:t>
            </a:r>
          </a:p>
          <a:p>
            <a:r>
              <a:rPr lang="cs-CZ" dirty="0"/>
              <a:t>nařízení Brusel I bis = o příslušnosti a uznávání a výkonu soudních rozhodnutí v občanských a obchodních věcech</a:t>
            </a:r>
          </a:p>
          <a:p>
            <a:r>
              <a:rPr lang="cs-CZ" dirty="0"/>
              <a:t>dopadá tehdy, pokud je SOUD ZAHÁJEN po 10/1/2015 v některém členském státě EU</a:t>
            </a:r>
          </a:p>
          <a:p>
            <a:r>
              <a:rPr lang="cs-CZ" dirty="0"/>
              <a:t>určujeme tzv. </a:t>
            </a:r>
            <a:r>
              <a:rPr lang="cs-CZ" dirty="0">
                <a:solidFill>
                  <a:schemeClr val="tx2"/>
                </a:solidFill>
              </a:rPr>
              <a:t>pravomoc/příslušnost soudu </a:t>
            </a:r>
            <a:r>
              <a:rPr lang="cs-CZ" dirty="0"/>
              <a:t>– který soud v rámci EU bude náš spor řešit</a:t>
            </a:r>
          </a:p>
          <a:p>
            <a:r>
              <a:rPr lang="cs-CZ" b="1" dirty="0">
                <a:solidFill>
                  <a:srgbClr val="0000DC"/>
                </a:solidFill>
              </a:rPr>
              <a:t>ale jen v rámci EU!!!!</a:t>
            </a:r>
          </a:p>
        </p:txBody>
      </p:sp>
    </p:spTree>
    <p:extLst>
      <p:ext uri="{BB962C8B-B14F-4D97-AF65-F5344CB8AC3E}">
        <p14:creationId xmlns:p14="http://schemas.microsoft.com/office/powerpoint/2010/main" val="1029294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82CDA6D-914B-DFDE-8C86-E28CC96B41AD}"/>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FD60ED95-5050-3410-BC7E-5B80CA26A70A}"/>
              </a:ext>
            </a:extLst>
          </p:cNvPr>
          <p:cNvSpPr>
            <a:spLocks noGrp="1"/>
          </p:cNvSpPr>
          <p:nvPr>
            <p:ph type="sldNum" sz="quarter" idx="11"/>
          </p:nvPr>
        </p:nvSpPr>
        <p:spPr/>
        <p:txBody>
          <a:bodyPr/>
          <a:lstStyle/>
          <a:p>
            <a:fld id="{0970407D-EE58-4A0B-824B-1D3AE42DD9CF}" type="slidenum">
              <a:rPr lang="cs-CZ" altLang="cs-CZ" smtClean="0"/>
              <a:pPr/>
              <a:t>43</a:t>
            </a:fld>
            <a:endParaRPr lang="cs-CZ" altLang="cs-CZ" dirty="0"/>
          </a:p>
        </p:txBody>
      </p:sp>
      <p:sp>
        <p:nvSpPr>
          <p:cNvPr id="4" name="Nadpis 3">
            <a:extLst>
              <a:ext uri="{FF2B5EF4-FFF2-40B4-BE49-F238E27FC236}">
                <a16:creationId xmlns:a16="http://schemas.microsoft.com/office/drawing/2014/main" id="{63648819-BEB6-AD52-5248-407AF8A8F7B6}"/>
              </a:ext>
            </a:extLst>
          </p:cNvPr>
          <p:cNvSpPr>
            <a:spLocks noGrp="1"/>
          </p:cNvSpPr>
          <p:nvPr>
            <p:ph type="title"/>
          </p:nvPr>
        </p:nvSpPr>
        <p:spPr/>
        <p:txBody>
          <a:bodyPr/>
          <a:lstStyle/>
          <a:p>
            <a:r>
              <a:rPr lang="cs-CZ" dirty="0"/>
              <a:t>Celá řada pravidel</a:t>
            </a:r>
          </a:p>
        </p:txBody>
      </p:sp>
      <p:sp>
        <p:nvSpPr>
          <p:cNvPr id="5" name="Zástupný obsah 4">
            <a:extLst>
              <a:ext uri="{FF2B5EF4-FFF2-40B4-BE49-F238E27FC236}">
                <a16:creationId xmlns:a16="http://schemas.microsoft.com/office/drawing/2014/main" id="{16026029-897D-6873-891F-BA4D69C35D7E}"/>
              </a:ext>
            </a:extLst>
          </p:cNvPr>
          <p:cNvSpPr>
            <a:spLocks noGrp="1"/>
          </p:cNvSpPr>
          <p:nvPr>
            <p:ph idx="1"/>
          </p:nvPr>
        </p:nvSpPr>
        <p:spPr/>
        <p:txBody>
          <a:bodyPr/>
          <a:lstStyle/>
          <a:p>
            <a:r>
              <a:rPr lang="cs-CZ" dirty="0"/>
              <a:t>pravidla mají pevně danou hierarchii</a:t>
            </a:r>
          </a:p>
        </p:txBody>
      </p:sp>
      <p:graphicFrame>
        <p:nvGraphicFramePr>
          <p:cNvPr id="6" name="Diagram 5">
            <a:extLst>
              <a:ext uri="{FF2B5EF4-FFF2-40B4-BE49-F238E27FC236}">
                <a16:creationId xmlns:a16="http://schemas.microsoft.com/office/drawing/2014/main" id="{3EC528DB-A485-9342-DDC5-5A779CE1CCFA}"/>
              </a:ext>
            </a:extLst>
          </p:cNvPr>
          <p:cNvGraphicFramePr/>
          <p:nvPr>
            <p:extLst>
              <p:ext uri="{D42A27DB-BD31-4B8C-83A1-F6EECF244321}">
                <p14:modId xmlns:p14="http://schemas.microsoft.com/office/powerpoint/2010/main" val="3314222622"/>
              </p:ext>
            </p:extLst>
          </p:nvPr>
        </p:nvGraphicFramePr>
        <p:xfrm>
          <a:off x="2286001" y="2312895"/>
          <a:ext cx="6681694" cy="32337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18918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8F89058-2B4D-4E7B-8236-AF9C1F8CC592}"/>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A8678BCC-5949-48E2-8114-09B196D912CA}"/>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
        <p:nvSpPr>
          <p:cNvPr id="4" name="Nadpis 3">
            <a:extLst>
              <a:ext uri="{FF2B5EF4-FFF2-40B4-BE49-F238E27FC236}">
                <a16:creationId xmlns:a16="http://schemas.microsoft.com/office/drawing/2014/main" id="{99A8C673-0EE3-4FB1-9760-DEB5A2785A1B}"/>
              </a:ext>
            </a:extLst>
          </p:cNvPr>
          <p:cNvSpPr>
            <a:spLocks noGrp="1"/>
          </p:cNvSpPr>
          <p:nvPr>
            <p:ph type="title"/>
          </p:nvPr>
        </p:nvSpPr>
        <p:spPr/>
        <p:txBody>
          <a:bodyPr/>
          <a:lstStyle/>
          <a:p>
            <a:r>
              <a:rPr lang="cs-CZ" dirty="0"/>
              <a:t>Spotřebitelské smlouvy</a:t>
            </a:r>
          </a:p>
        </p:txBody>
      </p:sp>
      <p:sp>
        <p:nvSpPr>
          <p:cNvPr id="5" name="Zástupný symbol pro obsah 4">
            <a:extLst>
              <a:ext uri="{FF2B5EF4-FFF2-40B4-BE49-F238E27FC236}">
                <a16:creationId xmlns:a16="http://schemas.microsoft.com/office/drawing/2014/main" id="{03C5F2AB-A987-4494-91B2-91BB4DB056BA}"/>
              </a:ext>
            </a:extLst>
          </p:cNvPr>
          <p:cNvSpPr>
            <a:spLocks noGrp="1"/>
          </p:cNvSpPr>
          <p:nvPr>
            <p:ph idx="1"/>
          </p:nvPr>
        </p:nvSpPr>
        <p:spPr>
          <a:xfrm>
            <a:off x="666000" y="1629789"/>
            <a:ext cx="10753200" cy="4362638"/>
          </a:xfrm>
          <a:solidFill>
            <a:schemeClr val="accent5">
              <a:lumMod val="20000"/>
              <a:lumOff val="80000"/>
            </a:schemeClr>
          </a:solidFill>
          <a:ln>
            <a:solidFill>
              <a:schemeClr val="accent1"/>
            </a:solidFill>
          </a:ln>
        </p:spPr>
        <p:txBody>
          <a:bodyPr/>
          <a:lstStyle/>
          <a:p>
            <a:r>
              <a:rPr lang="cs-CZ" dirty="0"/>
              <a:t>pojem je </a:t>
            </a:r>
            <a:r>
              <a:rPr lang="cs-CZ" dirty="0">
                <a:solidFill>
                  <a:srgbClr val="0000DC"/>
                </a:solidFill>
              </a:rPr>
              <a:t>širší než v nařízení Řím I</a:t>
            </a:r>
          </a:p>
          <a:p>
            <a:r>
              <a:rPr lang="cs-CZ" dirty="0"/>
              <a:t>část definice je stejná (spotřebitel, obchodník, provozování činnosti či zaměřování činnosti) </a:t>
            </a:r>
          </a:p>
          <a:p>
            <a:r>
              <a:rPr lang="cs-CZ" dirty="0"/>
              <a:t>ale navíc jsou chráněni ti, co si </a:t>
            </a:r>
            <a:r>
              <a:rPr lang="cs-CZ" dirty="0">
                <a:solidFill>
                  <a:srgbClr val="0000DC"/>
                </a:solidFill>
              </a:rPr>
              <a:t>koupí movitou </a:t>
            </a:r>
            <a:r>
              <a:rPr lang="cs-CZ" dirty="0"/>
              <a:t>věc na splátky </a:t>
            </a:r>
            <a:r>
              <a:rPr lang="cs-CZ" dirty="0">
                <a:sym typeface="Wingdings" panose="05000000000000000000" pitchFamily="2" charset="2"/>
              </a:rPr>
              <a:t></a:t>
            </a:r>
          </a:p>
          <a:p>
            <a:r>
              <a:rPr lang="cs-CZ" dirty="0">
                <a:solidFill>
                  <a:srgbClr val="0000DC"/>
                </a:solidFill>
                <a:sym typeface="Wingdings" panose="05000000000000000000" pitchFamily="2" charset="2"/>
              </a:rPr>
              <a:t>ŽALOBA:</a:t>
            </a:r>
          </a:p>
          <a:p>
            <a:pPr lvl="1"/>
            <a:r>
              <a:rPr lang="cs-CZ" dirty="0">
                <a:solidFill>
                  <a:srgbClr val="0000DC"/>
                </a:solidFill>
                <a:sym typeface="Wingdings" panose="05000000000000000000" pitchFamily="2" charset="2"/>
              </a:rPr>
              <a:t>spotřebitel žaluje: </a:t>
            </a:r>
            <a:r>
              <a:rPr lang="cs-CZ" u="sng" dirty="0">
                <a:sym typeface="Wingdings" panose="05000000000000000000" pitchFamily="2" charset="2"/>
              </a:rPr>
              <a:t>u soudů, kde má smluvní partner (obchodník) bydliště – v členském státě, nebo tam, kde má spotřebitel bydliště (v členském státě)</a:t>
            </a:r>
          </a:p>
          <a:p>
            <a:pPr lvl="1"/>
            <a:r>
              <a:rPr lang="cs-CZ" dirty="0">
                <a:solidFill>
                  <a:srgbClr val="0000DC"/>
                </a:solidFill>
                <a:sym typeface="Wingdings" panose="05000000000000000000" pitchFamily="2" charset="2"/>
              </a:rPr>
              <a:t>spotřebitel může být žalován: </a:t>
            </a:r>
            <a:r>
              <a:rPr lang="cs-CZ" u="sng" dirty="0">
                <a:sym typeface="Wingdings" panose="05000000000000000000" pitchFamily="2" charset="2"/>
              </a:rPr>
              <a:t>jen u soudů, kde má spotřebitel bydliště</a:t>
            </a:r>
          </a:p>
          <a:p>
            <a:r>
              <a:rPr lang="cs-CZ" dirty="0">
                <a:solidFill>
                  <a:srgbClr val="0000DC"/>
                </a:solidFill>
                <a:sym typeface="Wingdings" panose="05000000000000000000" pitchFamily="2" charset="2"/>
              </a:rPr>
              <a:t>dohoda o příslušnosti = ujednání </a:t>
            </a:r>
            <a:r>
              <a:rPr lang="cs-CZ" dirty="0">
                <a:sym typeface="Wingdings" panose="05000000000000000000" pitchFamily="2" charset="2"/>
              </a:rPr>
              <a:t>– je možné, ale</a:t>
            </a:r>
          </a:p>
          <a:p>
            <a:pPr lvl="1"/>
            <a:r>
              <a:rPr lang="cs-CZ" u="sng" dirty="0">
                <a:sym typeface="Wingdings" panose="05000000000000000000" pitchFamily="2" charset="2"/>
              </a:rPr>
              <a:t>po vzniku sporu</a:t>
            </a:r>
          </a:p>
          <a:p>
            <a:pPr lvl="1"/>
            <a:r>
              <a:rPr lang="cs-CZ" u="sng" dirty="0">
                <a:sym typeface="Wingdings" panose="05000000000000000000" pitchFamily="2" charset="2"/>
              </a:rPr>
              <a:t>nebo i předem, ale musí rozšířit spotřebiteli možnost žalovat i jinde (v jiném čl. státě)</a:t>
            </a:r>
            <a:endParaRPr lang="cs-CZ" u="sng" dirty="0"/>
          </a:p>
        </p:txBody>
      </p:sp>
    </p:spTree>
    <p:extLst>
      <p:ext uri="{BB962C8B-B14F-4D97-AF65-F5344CB8AC3E}">
        <p14:creationId xmlns:p14="http://schemas.microsoft.com/office/powerpoint/2010/main" val="14463755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C92BB83-4225-4499-9843-33A3FC3DEC62}"/>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35EE1AC2-550E-4CAA-96BB-90D465DAB195}"/>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
        <p:nvSpPr>
          <p:cNvPr id="4" name="Nadpis 3">
            <a:extLst>
              <a:ext uri="{FF2B5EF4-FFF2-40B4-BE49-F238E27FC236}">
                <a16:creationId xmlns:a16="http://schemas.microsoft.com/office/drawing/2014/main" id="{66EA8574-D817-49E1-A61E-970F4B4494B3}"/>
              </a:ext>
            </a:extLst>
          </p:cNvPr>
          <p:cNvSpPr>
            <a:spLocks noGrp="1"/>
          </p:cNvSpPr>
          <p:nvPr>
            <p:ph type="title"/>
          </p:nvPr>
        </p:nvSpPr>
        <p:spPr/>
        <p:txBody>
          <a:bodyPr/>
          <a:lstStyle/>
          <a:p>
            <a:r>
              <a:rPr lang="cs-CZ" dirty="0"/>
              <a:t>Co když nebudu spotřebitel?</a:t>
            </a:r>
          </a:p>
        </p:txBody>
      </p:sp>
      <p:sp>
        <p:nvSpPr>
          <p:cNvPr id="5" name="Zástupný symbol pro obsah 4">
            <a:extLst>
              <a:ext uri="{FF2B5EF4-FFF2-40B4-BE49-F238E27FC236}">
                <a16:creationId xmlns:a16="http://schemas.microsoft.com/office/drawing/2014/main" id="{00A5474E-91F2-4D07-81D8-BA76369141FE}"/>
              </a:ext>
            </a:extLst>
          </p:cNvPr>
          <p:cNvSpPr>
            <a:spLocks noGrp="1"/>
          </p:cNvSpPr>
          <p:nvPr>
            <p:ph idx="1"/>
          </p:nvPr>
        </p:nvSpPr>
        <p:spPr>
          <a:solidFill>
            <a:schemeClr val="accent5">
              <a:lumMod val="20000"/>
              <a:lumOff val="80000"/>
            </a:schemeClr>
          </a:solidFill>
          <a:ln>
            <a:solidFill>
              <a:schemeClr val="accent1"/>
            </a:solidFill>
          </a:ln>
        </p:spPr>
        <p:txBody>
          <a:bodyPr/>
          <a:lstStyle/>
          <a:p>
            <a:r>
              <a:rPr lang="cs-CZ" dirty="0"/>
              <a:t>pak pravidlo v čl. 4 – </a:t>
            </a:r>
            <a:r>
              <a:rPr lang="cs-CZ" dirty="0">
                <a:solidFill>
                  <a:srgbClr val="0000DC"/>
                </a:solidFill>
              </a:rPr>
              <a:t>bydliště žalovaného</a:t>
            </a:r>
          </a:p>
          <a:p>
            <a:r>
              <a:rPr lang="cs-CZ" dirty="0"/>
              <a:t>a je-li splněno, můžu si vybrat i pravidla v čl. 7/1 pro smlouvy – </a:t>
            </a:r>
            <a:r>
              <a:rPr lang="cs-CZ" dirty="0">
                <a:solidFill>
                  <a:srgbClr val="0000DC"/>
                </a:solidFill>
              </a:rPr>
              <a:t>místo, kde je závazek plněn </a:t>
            </a:r>
            <a:r>
              <a:rPr lang="cs-CZ" dirty="0"/>
              <a:t>(u kupní smlouvy místo dodání, u poskytování služeb místo poskytování služeb)</a:t>
            </a:r>
          </a:p>
          <a:p>
            <a:endParaRPr lang="cs-CZ" dirty="0"/>
          </a:p>
          <a:p>
            <a:endParaRPr lang="cs-CZ" dirty="0"/>
          </a:p>
          <a:p>
            <a:r>
              <a:rPr lang="cs-CZ" dirty="0"/>
              <a:t>pro delikty platí jiná pravidla – čl. 7/2 - </a:t>
            </a:r>
            <a:r>
              <a:rPr lang="cs-CZ" dirty="0">
                <a:solidFill>
                  <a:srgbClr val="0000DC"/>
                </a:solidFill>
              </a:rPr>
              <a:t>místo, kde došlo, nebo může dojít ke škodné události</a:t>
            </a:r>
          </a:p>
        </p:txBody>
      </p:sp>
    </p:spTree>
    <p:extLst>
      <p:ext uri="{BB962C8B-B14F-4D97-AF65-F5344CB8AC3E}">
        <p14:creationId xmlns:p14="http://schemas.microsoft.com/office/powerpoint/2010/main" val="16495897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01DAA09-0D53-4C7E-BABD-D326BDD094E4}"/>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EFD9C1FF-2EDA-4FCB-8580-85DD15C0BCB7}"/>
              </a:ext>
            </a:extLst>
          </p:cNvPr>
          <p:cNvSpPr>
            <a:spLocks noGrp="1"/>
          </p:cNvSpPr>
          <p:nvPr>
            <p:ph type="sldNum" sz="quarter" idx="11"/>
          </p:nvPr>
        </p:nvSpPr>
        <p:spPr/>
        <p:txBody>
          <a:bodyPr/>
          <a:lstStyle/>
          <a:p>
            <a:fld id="{0970407D-EE58-4A0B-824B-1D3AE42DD9CF}" type="slidenum">
              <a:rPr lang="cs-CZ" altLang="cs-CZ" smtClean="0"/>
              <a:pPr/>
              <a:t>46</a:t>
            </a:fld>
            <a:endParaRPr lang="cs-CZ" altLang="cs-CZ" dirty="0"/>
          </a:p>
        </p:txBody>
      </p:sp>
      <p:sp>
        <p:nvSpPr>
          <p:cNvPr id="4" name="Nadpis 3">
            <a:extLst>
              <a:ext uri="{FF2B5EF4-FFF2-40B4-BE49-F238E27FC236}">
                <a16:creationId xmlns:a16="http://schemas.microsoft.com/office/drawing/2014/main" id="{1AEA3175-04BF-4436-B4BE-E21CB3062533}"/>
              </a:ext>
            </a:extLst>
          </p:cNvPr>
          <p:cNvSpPr>
            <a:spLocks noGrp="1"/>
          </p:cNvSpPr>
          <p:nvPr>
            <p:ph type="title"/>
          </p:nvPr>
        </p:nvSpPr>
        <p:spPr/>
        <p:txBody>
          <a:bodyPr/>
          <a:lstStyle/>
          <a:p>
            <a:r>
              <a:rPr lang="cs-CZ" dirty="0"/>
              <a:t>Výlučná příslušnost</a:t>
            </a:r>
          </a:p>
        </p:txBody>
      </p:sp>
      <p:sp>
        <p:nvSpPr>
          <p:cNvPr id="5" name="Zástupný symbol pro obsah 4">
            <a:extLst>
              <a:ext uri="{FF2B5EF4-FFF2-40B4-BE49-F238E27FC236}">
                <a16:creationId xmlns:a16="http://schemas.microsoft.com/office/drawing/2014/main" id="{9FC9858A-2BE9-42DE-88BB-DA5EA54CA79B}"/>
              </a:ext>
            </a:extLst>
          </p:cNvPr>
          <p:cNvSpPr>
            <a:spLocks noGrp="1"/>
          </p:cNvSpPr>
          <p:nvPr>
            <p:ph idx="1"/>
          </p:nvPr>
        </p:nvSpPr>
        <p:spPr>
          <a:xfrm>
            <a:off x="720000" y="1692002"/>
            <a:ext cx="10753200" cy="2027742"/>
          </a:xfrm>
          <a:solidFill>
            <a:schemeClr val="accent5">
              <a:lumMod val="20000"/>
              <a:lumOff val="80000"/>
            </a:schemeClr>
          </a:solidFill>
          <a:ln>
            <a:solidFill>
              <a:schemeClr val="accent1"/>
            </a:solidFill>
          </a:ln>
        </p:spPr>
        <p:txBody>
          <a:bodyPr/>
          <a:lstStyle/>
          <a:p>
            <a:r>
              <a:rPr lang="cs-CZ" dirty="0"/>
              <a:t>má přednost přede vším (čl. 24)</a:t>
            </a:r>
          </a:p>
          <a:p>
            <a:r>
              <a:rPr lang="cs-CZ" dirty="0"/>
              <a:t>několik případů</a:t>
            </a:r>
          </a:p>
          <a:p>
            <a:pPr lvl="1"/>
            <a:r>
              <a:rPr lang="cs-CZ" dirty="0"/>
              <a:t>věcná práva k nemovitostem či nájem nemovitostí – poloha nemovitosti, ale má to i další pravidla pro krátkodobé nájmy</a:t>
            </a:r>
          </a:p>
          <a:p>
            <a:pPr lvl="1"/>
            <a:r>
              <a:rPr lang="cs-CZ" dirty="0"/>
              <a:t>….</a:t>
            </a:r>
          </a:p>
        </p:txBody>
      </p:sp>
    </p:spTree>
    <p:extLst>
      <p:ext uri="{BB962C8B-B14F-4D97-AF65-F5344CB8AC3E}">
        <p14:creationId xmlns:p14="http://schemas.microsoft.com/office/powerpoint/2010/main" val="23847817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D77F30AF-C045-8E1A-ECCA-B2FB5007E8B1}"/>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DF729F7B-9420-E35E-6722-A68B9B8CDB68}"/>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
        <p:nvSpPr>
          <p:cNvPr id="4" name="Nadpis 3">
            <a:extLst>
              <a:ext uri="{FF2B5EF4-FFF2-40B4-BE49-F238E27FC236}">
                <a16:creationId xmlns:a16="http://schemas.microsoft.com/office/drawing/2014/main" id="{9250ADDA-45A8-4AB4-4176-7B049B548D61}"/>
              </a:ext>
            </a:extLst>
          </p:cNvPr>
          <p:cNvSpPr>
            <a:spLocks noGrp="1"/>
          </p:cNvSpPr>
          <p:nvPr>
            <p:ph type="title"/>
          </p:nvPr>
        </p:nvSpPr>
        <p:spPr/>
        <p:txBody>
          <a:bodyPr/>
          <a:lstStyle/>
          <a:p>
            <a:r>
              <a:rPr lang="cs-CZ" dirty="0"/>
              <a:t>Příklad 12</a:t>
            </a:r>
          </a:p>
        </p:txBody>
      </p:sp>
      <p:sp>
        <p:nvSpPr>
          <p:cNvPr id="5" name="Zástupný obsah 4">
            <a:extLst>
              <a:ext uri="{FF2B5EF4-FFF2-40B4-BE49-F238E27FC236}">
                <a16:creationId xmlns:a16="http://schemas.microsoft.com/office/drawing/2014/main" id="{36C9FCB9-D793-EDDF-5D4F-230500E1A12F}"/>
              </a:ext>
            </a:extLst>
          </p:cNvPr>
          <p:cNvSpPr>
            <a:spLocks noGrp="1"/>
          </p:cNvSpPr>
          <p:nvPr>
            <p:ph idx="1"/>
          </p:nvPr>
        </p:nvSpPr>
        <p:spPr>
          <a:xfrm>
            <a:off x="720000" y="1629789"/>
            <a:ext cx="10753200" cy="4139998"/>
          </a:xfrm>
        </p:spPr>
        <p:txBody>
          <a:bodyPr/>
          <a:lstStyle/>
          <a:p>
            <a:pPr marL="72000" indent="0" algn="just">
              <a:lnSpc>
                <a:spcPct val="100000"/>
              </a:lnSpc>
              <a:buNone/>
            </a:pPr>
            <a:r>
              <a:rPr lang="cs-CZ" dirty="0"/>
              <a:t>Radovan (Čech, bydliště ČR) si minulý pátek objednal zboží od polského podnikatele se sídlem a místem podnikání ve Varšavě přes e-shop, který si podnikatel zřídil. Ačkoliv neumí polsky, nevadilo mu to, neboť stránky byly nejen v polštině, ale také v češtině a angličtině. Ocenil uvedení cen nejen v polské měně, ale také v českých korunách. Obchodník uváděl informace o dodání zboží mj. do České republiky.</a:t>
            </a:r>
          </a:p>
          <a:p>
            <a:pPr marL="72000" indent="0" algn="just">
              <a:lnSpc>
                <a:spcPct val="100000"/>
              </a:lnSpc>
              <a:buNone/>
            </a:pPr>
            <a:endParaRPr lang="cs-CZ" dirty="0"/>
          </a:p>
          <a:p>
            <a:pPr marL="72000" indent="0" algn="just">
              <a:lnSpc>
                <a:spcPct val="100000"/>
              </a:lnSpc>
              <a:buNone/>
            </a:pPr>
            <a:r>
              <a:rPr lang="cs-CZ" dirty="0"/>
              <a:t>Kde se bude Radovan soudit, pokud zaplatí za zboží, ale polský obchodník mu jej nepošle, nebo bude mít vady, které obchodník odmítá napravit?</a:t>
            </a:r>
          </a:p>
        </p:txBody>
      </p:sp>
    </p:spTree>
    <p:extLst>
      <p:ext uri="{BB962C8B-B14F-4D97-AF65-F5344CB8AC3E}">
        <p14:creationId xmlns:p14="http://schemas.microsoft.com/office/powerpoint/2010/main" val="2386302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FBE44E4-D4A8-0F14-DFE0-1823076D6E02}"/>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3BD1AE77-0DE5-D89C-529E-B5103257610C}"/>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
        <p:nvSpPr>
          <p:cNvPr id="4" name="Nadpis 3">
            <a:extLst>
              <a:ext uri="{FF2B5EF4-FFF2-40B4-BE49-F238E27FC236}">
                <a16:creationId xmlns:a16="http://schemas.microsoft.com/office/drawing/2014/main" id="{291BDC32-5475-3B66-9D7A-19A2F23BA4A5}"/>
              </a:ext>
            </a:extLst>
          </p:cNvPr>
          <p:cNvSpPr>
            <a:spLocks noGrp="1"/>
          </p:cNvSpPr>
          <p:nvPr>
            <p:ph type="title"/>
          </p:nvPr>
        </p:nvSpPr>
        <p:spPr/>
        <p:txBody>
          <a:bodyPr/>
          <a:lstStyle/>
          <a:p>
            <a:r>
              <a:rPr lang="cs-CZ" dirty="0"/>
              <a:t>Příklad 13</a:t>
            </a:r>
          </a:p>
        </p:txBody>
      </p:sp>
      <p:sp>
        <p:nvSpPr>
          <p:cNvPr id="5" name="Zástupný obsah 4">
            <a:extLst>
              <a:ext uri="{FF2B5EF4-FFF2-40B4-BE49-F238E27FC236}">
                <a16:creationId xmlns:a16="http://schemas.microsoft.com/office/drawing/2014/main" id="{196ADB81-03F5-D0ED-B47B-097E4A88DF55}"/>
              </a:ext>
            </a:extLst>
          </p:cNvPr>
          <p:cNvSpPr>
            <a:spLocks noGrp="1"/>
          </p:cNvSpPr>
          <p:nvPr>
            <p:ph idx="1"/>
          </p:nvPr>
        </p:nvSpPr>
        <p:spPr>
          <a:xfrm>
            <a:off x="720000" y="1692002"/>
            <a:ext cx="10753200" cy="1463574"/>
          </a:xfrm>
        </p:spPr>
        <p:txBody>
          <a:bodyPr/>
          <a:lstStyle/>
          <a:p>
            <a:pPr marL="72000" indent="0">
              <a:buNone/>
            </a:pPr>
            <a:r>
              <a:rPr lang="cs-CZ" dirty="0"/>
              <a:t>Kde by naopak polský obchodník mohl zažalovat Vás, pokud Vám třeba vrátí peníze za vadné zboží, ale Vy mu jej nepošlete zpět (k čemuž jste jinak povinni při odstoupení od smlouvy?)</a:t>
            </a:r>
          </a:p>
        </p:txBody>
      </p:sp>
    </p:spTree>
    <p:extLst>
      <p:ext uri="{BB962C8B-B14F-4D97-AF65-F5344CB8AC3E}">
        <p14:creationId xmlns:p14="http://schemas.microsoft.com/office/powerpoint/2010/main" val="2528102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480F182-D1F0-6AFD-346F-02D11DB980C7}"/>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94B2D404-3BD3-8536-0FA8-2367377EC0F7}"/>
              </a:ext>
            </a:extLst>
          </p:cNvPr>
          <p:cNvSpPr>
            <a:spLocks noGrp="1"/>
          </p:cNvSpPr>
          <p:nvPr>
            <p:ph type="sldNum" sz="quarter" idx="11"/>
          </p:nvPr>
        </p:nvSpPr>
        <p:spPr/>
        <p:txBody>
          <a:bodyPr/>
          <a:lstStyle/>
          <a:p>
            <a:fld id="{0970407D-EE58-4A0B-824B-1D3AE42DD9CF}" type="slidenum">
              <a:rPr lang="cs-CZ" altLang="cs-CZ" smtClean="0"/>
              <a:pPr/>
              <a:t>49</a:t>
            </a:fld>
            <a:endParaRPr lang="cs-CZ" altLang="cs-CZ" dirty="0"/>
          </a:p>
        </p:txBody>
      </p:sp>
      <p:sp>
        <p:nvSpPr>
          <p:cNvPr id="4" name="Nadpis 3">
            <a:extLst>
              <a:ext uri="{FF2B5EF4-FFF2-40B4-BE49-F238E27FC236}">
                <a16:creationId xmlns:a16="http://schemas.microsoft.com/office/drawing/2014/main" id="{9B96BD43-CAF1-1442-7115-1895C89941FE}"/>
              </a:ext>
            </a:extLst>
          </p:cNvPr>
          <p:cNvSpPr>
            <a:spLocks noGrp="1"/>
          </p:cNvSpPr>
          <p:nvPr>
            <p:ph type="title"/>
          </p:nvPr>
        </p:nvSpPr>
        <p:spPr/>
        <p:txBody>
          <a:bodyPr/>
          <a:lstStyle/>
          <a:p>
            <a:r>
              <a:rPr lang="cs-CZ" dirty="0"/>
              <a:t>Příklad 14</a:t>
            </a:r>
          </a:p>
        </p:txBody>
      </p:sp>
      <p:sp>
        <p:nvSpPr>
          <p:cNvPr id="5" name="Zástupný obsah 4">
            <a:extLst>
              <a:ext uri="{FF2B5EF4-FFF2-40B4-BE49-F238E27FC236}">
                <a16:creationId xmlns:a16="http://schemas.microsoft.com/office/drawing/2014/main" id="{73D9E714-195F-23C5-6789-1337D8DA82B7}"/>
              </a:ext>
            </a:extLst>
          </p:cNvPr>
          <p:cNvSpPr>
            <a:spLocks noGrp="1"/>
          </p:cNvSpPr>
          <p:nvPr>
            <p:ph idx="1"/>
          </p:nvPr>
        </p:nvSpPr>
        <p:spPr>
          <a:xfrm>
            <a:off x="719400" y="1629789"/>
            <a:ext cx="10753200" cy="4139998"/>
          </a:xfrm>
        </p:spPr>
        <p:txBody>
          <a:bodyPr/>
          <a:lstStyle/>
          <a:p>
            <a:pPr marL="72000" indent="0" algn="just">
              <a:lnSpc>
                <a:spcPct val="100000"/>
              </a:lnSpc>
              <a:buNone/>
            </a:pPr>
            <a:r>
              <a:rPr lang="cs-CZ" sz="2400" dirty="0"/>
              <a:t>Radovan (Čech, bydliště ČR) si minulý pátek objednal zboží od polského podnikatele se sídlem a místem podnikání ve Varšavě přes e-shop, který si podnikatel zřídil. Ačkoliv neumí polsky, nevadilo mu to, neboť stránky byly nejen v polštině, ale také v češtině a angličtině. Ocenil uvedení cen nejen v polské měně, ale také v českých korunách. Obchodník uváděl informace o dodání zboží mj. do České republiky. Ve smlouvě bylo napsáno: </a:t>
            </a:r>
            <a:r>
              <a:rPr lang="cs-CZ" sz="2400" i="1" dirty="0"/>
              <a:t>„Veškeré spory vyplývající z této smlouvy budou řešeny před polskými soudy.“</a:t>
            </a:r>
            <a:endParaRPr lang="cs-CZ" sz="2400" dirty="0"/>
          </a:p>
          <a:p>
            <a:pPr marL="72000" indent="0" algn="just">
              <a:lnSpc>
                <a:spcPct val="100000"/>
              </a:lnSpc>
              <a:buNone/>
            </a:pPr>
            <a:endParaRPr lang="cs-CZ" sz="2400" dirty="0"/>
          </a:p>
          <a:p>
            <a:pPr marL="72000" indent="0" algn="just">
              <a:lnSpc>
                <a:spcPct val="100000"/>
              </a:lnSpc>
              <a:buNone/>
            </a:pPr>
            <a:r>
              <a:rPr lang="cs-CZ" sz="2400" dirty="0"/>
              <a:t>Kde se bude Radovan soudit, pokud zaplatí za zboží, ale polský obchodník mu jej nepošle, nebo bude mít vady, které obchodník odmítá napravit?</a:t>
            </a:r>
          </a:p>
          <a:p>
            <a:endParaRPr lang="cs-CZ" dirty="0"/>
          </a:p>
        </p:txBody>
      </p:sp>
    </p:spTree>
    <p:extLst>
      <p:ext uri="{BB962C8B-B14F-4D97-AF65-F5344CB8AC3E}">
        <p14:creationId xmlns:p14="http://schemas.microsoft.com/office/powerpoint/2010/main" val="2524214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a:t>Cítíte rozdíl?</a:t>
            </a:r>
          </a:p>
        </p:txBody>
      </p:sp>
      <p:sp>
        <p:nvSpPr>
          <p:cNvPr id="5" name="Zástupný symbol pro obsah 4"/>
          <p:cNvSpPr>
            <a:spLocks noGrp="1"/>
          </p:cNvSpPr>
          <p:nvPr>
            <p:ph idx="1"/>
          </p:nvPr>
        </p:nvSpPr>
        <p:spPr>
          <a:xfrm>
            <a:off x="720000" y="1764406"/>
            <a:ext cx="10753200" cy="4327301"/>
          </a:xfrm>
          <a:ln>
            <a:solidFill>
              <a:schemeClr val="tx2"/>
            </a:solidFill>
          </a:ln>
        </p:spPr>
        <p:txBody>
          <a:bodyPr/>
          <a:lstStyle/>
          <a:p>
            <a:pPr marL="72000" indent="0">
              <a:buNone/>
            </a:pPr>
            <a:r>
              <a:rPr lang="cs-CZ" dirty="0"/>
              <a:t>Katka (státní příslušník ČR, bydliště v Brně) a Jan (státní příslušník ČR, bydliště ve Slavkově u Brna) chtějí mít sňatek na zámku ve Slavkově.</a:t>
            </a:r>
          </a:p>
          <a:p>
            <a:pPr marL="72000" indent="0">
              <a:buNone/>
            </a:pPr>
            <a:endParaRPr lang="cs-CZ" dirty="0"/>
          </a:p>
          <a:p>
            <a:pPr marL="72000" indent="0">
              <a:buNone/>
            </a:pPr>
            <a:endParaRPr lang="cs-CZ" dirty="0"/>
          </a:p>
          <a:p>
            <a:pPr marL="72000" indent="0">
              <a:lnSpc>
                <a:spcPct val="100000"/>
              </a:lnSpc>
              <a:buNone/>
            </a:pPr>
            <a:r>
              <a:rPr lang="cs-CZ" dirty="0"/>
              <a:t>Katka (státní příslušník ČR, bydliště v ČR) a José (státní příslušník Guatemaly, bydliště v Ciudad de Guatemala) chtějí mít sňatek na Haiti.</a:t>
            </a:r>
          </a:p>
          <a:p>
            <a:pPr marL="72000" indent="0">
              <a:buNone/>
            </a:pPr>
            <a:endParaRPr lang="cs-CZ" dirty="0"/>
          </a:p>
          <a:p>
            <a:endParaRPr lang="cs-CZ" dirty="0"/>
          </a:p>
        </p:txBody>
      </p:sp>
      <p:pic>
        <p:nvPicPr>
          <p:cNvPr id="9" name="Obrázek 8"/>
          <p:cNvPicPr>
            <a:picLocks noChangeAspect="1"/>
          </p:cNvPicPr>
          <p:nvPr/>
        </p:nvPicPr>
        <p:blipFill>
          <a:blip r:embed="rId2"/>
          <a:stretch>
            <a:fillRect/>
          </a:stretch>
        </p:blipFill>
        <p:spPr>
          <a:xfrm>
            <a:off x="6320632" y="5248013"/>
            <a:ext cx="1195915" cy="650237"/>
          </a:xfrm>
          <a:prstGeom prst="rect">
            <a:avLst/>
          </a:prstGeom>
        </p:spPr>
      </p:pic>
      <p:pic>
        <p:nvPicPr>
          <p:cNvPr id="10" name="Obrázek 9"/>
          <p:cNvPicPr>
            <a:picLocks noChangeAspect="1"/>
          </p:cNvPicPr>
          <p:nvPr/>
        </p:nvPicPr>
        <p:blipFill>
          <a:blip r:embed="rId3"/>
          <a:stretch>
            <a:fillRect/>
          </a:stretch>
        </p:blipFill>
        <p:spPr>
          <a:xfrm>
            <a:off x="7745826" y="5248013"/>
            <a:ext cx="1195915" cy="650237"/>
          </a:xfrm>
          <a:prstGeom prst="rect">
            <a:avLst/>
          </a:prstGeom>
        </p:spPr>
      </p:pic>
      <p:pic>
        <p:nvPicPr>
          <p:cNvPr id="11" name="Obrázek 10"/>
          <p:cNvPicPr>
            <a:picLocks noChangeAspect="1"/>
          </p:cNvPicPr>
          <p:nvPr/>
        </p:nvPicPr>
        <p:blipFill>
          <a:blip r:embed="rId4"/>
          <a:stretch>
            <a:fillRect/>
          </a:stretch>
        </p:blipFill>
        <p:spPr>
          <a:xfrm>
            <a:off x="4900085" y="2842079"/>
            <a:ext cx="1195915" cy="659499"/>
          </a:xfrm>
          <a:prstGeom prst="rect">
            <a:avLst/>
          </a:prstGeom>
        </p:spPr>
      </p:pic>
      <p:pic>
        <p:nvPicPr>
          <p:cNvPr id="12" name="Obrázek 11"/>
          <p:cNvPicPr>
            <a:picLocks noChangeAspect="1"/>
          </p:cNvPicPr>
          <p:nvPr/>
        </p:nvPicPr>
        <p:blipFill>
          <a:blip r:embed="rId4"/>
          <a:stretch>
            <a:fillRect/>
          </a:stretch>
        </p:blipFill>
        <p:spPr>
          <a:xfrm>
            <a:off x="4900685" y="5238751"/>
            <a:ext cx="1195915" cy="659499"/>
          </a:xfrm>
          <a:prstGeom prst="rect">
            <a:avLst/>
          </a:prstGeom>
        </p:spPr>
      </p:pic>
      <p:pic>
        <p:nvPicPr>
          <p:cNvPr id="6" name="Obrázek 5">
            <a:extLst>
              <a:ext uri="{FF2B5EF4-FFF2-40B4-BE49-F238E27FC236}">
                <a16:creationId xmlns:a16="http://schemas.microsoft.com/office/drawing/2014/main" id="{C7490FA4-463D-B7E4-E9F1-2ABC8DA58866}"/>
              </a:ext>
            </a:extLst>
          </p:cNvPr>
          <p:cNvPicPr>
            <a:picLocks noChangeAspect="1"/>
          </p:cNvPicPr>
          <p:nvPr/>
        </p:nvPicPr>
        <p:blipFill>
          <a:blip r:embed="rId4"/>
          <a:stretch>
            <a:fillRect/>
          </a:stretch>
        </p:blipFill>
        <p:spPr>
          <a:xfrm>
            <a:off x="6364942" y="2836159"/>
            <a:ext cx="1195915" cy="659499"/>
          </a:xfrm>
          <a:prstGeom prst="rect">
            <a:avLst/>
          </a:prstGeom>
        </p:spPr>
      </p:pic>
    </p:spTree>
    <p:extLst>
      <p:ext uri="{BB962C8B-B14F-4D97-AF65-F5344CB8AC3E}">
        <p14:creationId xmlns:p14="http://schemas.microsoft.com/office/powerpoint/2010/main" val="41032872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A030E9F-1E59-0B55-5854-8D3591BBD5DC}"/>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4BA0CCBF-5FEF-5C04-926F-F408DC225080}"/>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
        <p:nvSpPr>
          <p:cNvPr id="4" name="Nadpis 3">
            <a:extLst>
              <a:ext uri="{FF2B5EF4-FFF2-40B4-BE49-F238E27FC236}">
                <a16:creationId xmlns:a16="http://schemas.microsoft.com/office/drawing/2014/main" id="{DA39FA18-6F62-C631-6E4F-0B051BA7828A}"/>
              </a:ext>
            </a:extLst>
          </p:cNvPr>
          <p:cNvSpPr>
            <a:spLocks noGrp="1"/>
          </p:cNvSpPr>
          <p:nvPr>
            <p:ph type="title"/>
          </p:nvPr>
        </p:nvSpPr>
        <p:spPr/>
        <p:txBody>
          <a:bodyPr/>
          <a:lstStyle/>
          <a:p>
            <a:r>
              <a:rPr lang="cs-CZ" dirty="0"/>
              <a:t>Příklad 15</a:t>
            </a:r>
          </a:p>
        </p:txBody>
      </p:sp>
      <p:sp>
        <p:nvSpPr>
          <p:cNvPr id="5" name="Zástupný obsah 4">
            <a:extLst>
              <a:ext uri="{FF2B5EF4-FFF2-40B4-BE49-F238E27FC236}">
                <a16:creationId xmlns:a16="http://schemas.microsoft.com/office/drawing/2014/main" id="{21EDDF6E-AAFC-966D-5099-CD415F135F41}"/>
              </a:ext>
            </a:extLst>
          </p:cNvPr>
          <p:cNvSpPr>
            <a:spLocks noGrp="1"/>
          </p:cNvSpPr>
          <p:nvPr>
            <p:ph idx="1"/>
          </p:nvPr>
        </p:nvSpPr>
        <p:spPr/>
        <p:txBody>
          <a:bodyPr/>
          <a:lstStyle/>
          <a:p>
            <a:pPr marL="72000" indent="0" algn="just">
              <a:buNone/>
            </a:pPr>
            <a:r>
              <a:rPr lang="cs-CZ" dirty="0"/>
              <a:t>Na výletě po Španělsku Vás zaujalo (jako Češku s bydlištěm v Brně) luxusní španělské kadeřnictví (místo podnikání Madrid), které nabízelo v ten den akci – </a:t>
            </a:r>
            <a:r>
              <a:rPr lang="cs-CZ" i="1" dirty="0"/>
              <a:t>„střih za hubičku“. </a:t>
            </a:r>
            <a:r>
              <a:rPr lang="cs-CZ" dirty="0"/>
              <a:t>Nechali jste se ostříhat, ale jednak Vás ostříhali více, než jste chtěli, jednak Vám střihli do ucha a tekla Vám krev, což si vyžádalo steh v nemocnici. Chcete žádat náhradu škody. Kde budete španělské kadeřnictví žalovat?</a:t>
            </a:r>
            <a:endParaRPr lang="cs-CZ" i="1" dirty="0"/>
          </a:p>
        </p:txBody>
      </p:sp>
    </p:spTree>
    <p:extLst>
      <p:ext uri="{BB962C8B-B14F-4D97-AF65-F5344CB8AC3E}">
        <p14:creationId xmlns:p14="http://schemas.microsoft.com/office/powerpoint/2010/main" val="4250763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71F24AE-02A2-52F9-AD2E-28128AB38F0A}"/>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71F4AABE-2749-352A-D8C0-1B40533513A6}"/>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
        <p:nvSpPr>
          <p:cNvPr id="4" name="Nadpis 3">
            <a:extLst>
              <a:ext uri="{FF2B5EF4-FFF2-40B4-BE49-F238E27FC236}">
                <a16:creationId xmlns:a16="http://schemas.microsoft.com/office/drawing/2014/main" id="{DDBFB610-96EA-EA06-0282-D3DF4EEDE91C}"/>
              </a:ext>
            </a:extLst>
          </p:cNvPr>
          <p:cNvSpPr>
            <a:spLocks noGrp="1"/>
          </p:cNvSpPr>
          <p:nvPr>
            <p:ph type="title"/>
          </p:nvPr>
        </p:nvSpPr>
        <p:spPr/>
        <p:txBody>
          <a:bodyPr/>
          <a:lstStyle/>
          <a:p>
            <a:r>
              <a:rPr lang="cs-CZ" dirty="0"/>
              <a:t>Příklad 16 </a:t>
            </a:r>
          </a:p>
        </p:txBody>
      </p:sp>
      <p:sp>
        <p:nvSpPr>
          <p:cNvPr id="5" name="Zástupný obsah 4">
            <a:extLst>
              <a:ext uri="{FF2B5EF4-FFF2-40B4-BE49-F238E27FC236}">
                <a16:creationId xmlns:a16="http://schemas.microsoft.com/office/drawing/2014/main" id="{2F7CE91D-2D57-0E07-F4DE-25C189A3F40C}"/>
              </a:ext>
            </a:extLst>
          </p:cNvPr>
          <p:cNvSpPr>
            <a:spLocks noGrp="1"/>
          </p:cNvSpPr>
          <p:nvPr>
            <p:ph idx="1"/>
          </p:nvPr>
        </p:nvSpPr>
        <p:spPr/>
        <p:txBody>
          <a:bodyPr/>
          <a:lstStyle/>
          <a:p>
            <a:pPr marL="72000" indent="0" algn="just">
              <a:buNone/>
            </a:pPr>
            <a:r>
              <a:rPr lang="cs-CZ" dirty="0"/>
              <a:t>S kamarády (všichni Češi s bydlištěm v Brně a okolí) vyrážíte v létě na dovolenou a pronajmete si na Slovensku ve Vysokých Tatrách na týden chatu za cenu 145 EUR na osobu/týden. Pronajímatel, pan </a:t>
            </a:r>
            <a:r>
              <a:rPr lang="cs-CZ" dirty="0" err="1"/>
              <a:t>Štúr</a:t>
            </a:r>
            <a:r>
              <a:rPr lang="cs-CZ" dirty="0"/>
              <a:t> (slovenský státní občan s bydlištěm Popradu) Vás bude chtít zažalovat, protože jste zničili část vybavení (což Vy odmítáte). Kde se budete soudit?</a:t>
            </a:r>
          </a:p>
        </p:txBody>
      </p:sp>
    </p:spTree>
    <p:extLst>
      <p:ext uri="{BB962C8B-B14F-4D97-AF65-F5344CB8AC3E}">
        <p14:creationId xmlns:p14="http://schemas.microsoft.com/office/powerpoint/2010/main" val="1056582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CC4F6A2-E811-8940-0696-E6493E70E82B}"/>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04F77B03-1A62-D96D-311E-2E545172979E}"/>
              </a:ext>
            </a:extLst>
          </p:cNvPr>
          <p:cNvSpPr>
            <a:spLocks noGrp="1"/>
          </p:cNvSpPr>
          <p:nvPr>
            <p:ph type="sldNum" sz="quarter" idx="11"/>
          </p:nvPr>
        </p:nvSpPr>
        <p:spPr/>
        <p:txBody>
          <a:bodyPr/>
          <a:lstStyle/>
          <a:p>
            <a:fld id="{0970407D-EE58-4A0B-824B-1D3AE42DD9CF}" type="slidenum">
              <a:rPr lang="cs-CZ" altLang="cs-CZ" smtClean="0"/>
              <a:pPr/>
              <a:t>52</a:t>
            </a:fld>
            <a:endParaRPr lang="cs-CZ" altLang="cs-CZ" dirty="0"/>
          </a:p>
        </p:txBody>
      </p:sp>
      <p:sp>
        <p:nvSpPr>
          <p:cNvPr id="6" name="Nadpis 5">
            <a:extLst>
              <a:ext uri="{FF2B5EF4-FFF2-40B4-BE49-F238E27FC236}">
                <a16:creationId xmlns:a16="http://schemas.microsoft.com/office/drawing/2014/main" id="{81060161-784F-82F7-CDB7-2D46ACB515AD}"/>
              </a:ext>
            </a:extLst>
          </p:cNvPr>
          <p:cNvSpPr>
            <a:spLocks noGrp="1"/>
          </p:cNvSpPr>
          <p:nvPr>
            <p:ph type="title"/>
          </p:nvPr>
        </p:nvSpPr>
        <p:spPr/>
        <p:txBody>
          <a:bodyPr/>
          <a:lstStyle/>
          <a:p>
            <a:r>
              <a:rPr lang="cs-CZ" dirty="0"/>
              <a:t>DĚKUJI ZA POZORNOST</a:t>
            </a:r>
          </a:p>
        </p:txBody>
      </p:sp>
    </p:spTree>
    <p:extLst>
      <p:ext uri="{BB962C8B-B14F-4D97-AF65-F5344CB8AC3E}">
        <p14:creationId xmlns:p14="http://schemas.microsoft.com/office/powerpoint/2010/main" val="401171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cs-CZ" dirty="0"/>
              <a:t>Cítíte ten rozdíl?</a:t>
            </a:r>
          </a:p>
        </p:txBody>
      </p:sp>
      <p:sp>
        <p:nvSpPr>
          <p:cNvPr id="5" name="Zástupný symbol pro obsah 4"/>
          <p:cNvSpPr>
            <a:spLocks noGrp="1"/>
          </p:cNvSpPr>
          <p:nvPr>
            <p:ph idx="1"/>
          </p:nvPr>
        </p:nvSpPr>
        <p:spPr>
          <a:xfrm>
            <a:off x="720000" y="1836306"/>
            <a:ext cx="10753200" cy="4360562"/>
          </a:xfrm>
          <a:ln>
            <a:solidFill>
              <a:schemeClr val="tx2"/>
            </a:solidFill>
          </a:ln>
        </p:spPr>
        <p:txBody>
          <a:bodyPr/>
          <a:lstStyle/>
          <a:p>
            <a:pPr marL="72000" indent="0">
              <a:lnSpc>
                <a:spcPct val="100000"/>
              </a:lnSpc>
              <a:buNone/>
            </a:pPr>
            <a:r>
              <a:rPr lang="cs-CZ" dirty="0"/>
              <a:t>Pan Novák (Čech, bydliště Brno) v červenci 2023 nešťastnou náhodou zemřel. Zanechal po sobě mimo jiné nemovitost – apartmán v Jeseníkách.</a:t>
            </a:r>
          </a:p>
          <a:p>
            <a:pPr marL="72000" indent="0">
              <a:buNone/>
            </a:pPr>
            <a:endParaRPr lang="cs-CZ" dirty="0"/>
          </a:p>
          <a:p>
            <a:pPr marL="72000" indent="0">
              <a:buNone/>
            </a:pPr>
            <a:endParaRPr lang="cs-CZ" dirty="0"/>
          </a:p>
          <a:p>
            <a:pPr marL="72000" indent="0">
              <a:buNone/>
            </a:pPr>
            <a:r>
              <a:rPr lang="cs-CZ" dirty="0"/>
              <a:t>Pan Novák (Čech, bydliště Brno) v červenci 2023 nešťastnou náhodou zemřel. Zanechal po sobě mimo jiné nemovitost – apartmán poblíž Splitu (Chorvatsko).</a:t>
            </a:r>
          </a:p>
          <a:p>
            <a:pPr marL="72000" indent="0">
              <a:buNone/>
            </a:pPr>
            <a:endParaRPr lang="cs-CZ" dirty="0"/>
          </a:p>
        </p:txBody>
      </p:sp>
      <p:pic>
        <p:nvPicPr>
          <p:cNvPr id="6" name="Obrázek 5"/>
          <p:cNvPicPr>
            <a:picLocks noChangeAspect="1"/>
          </p:cNvPicPr>
          <p:nvPr/>
        </p:nvPicPr>
        <p:blipFill>
          <a:blip r:embed="rId2"/>
          <a:stretch>
            <a:fillRect/>
          </a:stretch>
        </p:blipFill>
        <p:spPr>
          <a:xfrm>
            <a:off x="8327691" y="5089344"/>
            <a:ext cx="1195915" cy="659499"/>
          </a:xfrm>
          <a:prstGeom prst="rect">
            <a:avLst/>
          </a:prstGeom>
        </p:spPr>
      </p:pic>
      <p:pic>
        <p:nvPicPr>
          <p:cNvPr id="10" name="Obrázek 9"/>
          <p:cNvPicPr>
            <a:picLocks noChangeAspect="1"/>
          </p:cNvPicPr>
          <p:nvPr/>
        </p:nvPicPr>
        <p:blipFill>
          <a:blip r:embed="rId3"/>
          <a:stretch>
            <a:fillRect/>
          </a:stretch>
        </p:blipFill>
        <p:spPr>
          <a:xfrm>
            <a:off x="6838161" y="2839202"/>
            <a:ext cx="1195915" cy="659499"/>
          </a:xfrm>
          <a:prstGeom prst="rect">
            <a:avLst/>
          </a:prstGeom>
        </p:spPr>
      </p:pic>
      <p:pic>
        <p:nvPicPr>
          <p:cNvPr id="7" name="Obrázek 6">
            <a:extLst>
              <a:ext uri="{FF2B5EF4-FFF2-40B4-BE49-F238E27FC236}">
                <a16:creationId xmlns:a16="http://schemas.microsoft.com/office/drawing/2014/main" id="{9480300E-D2B2-08D6-7A9A-17BDFBDF3D96}"/>
              </a:ext>
            </a:extLst>
          </p:cNvPr>
          <p:cNvPicPr>
            <a:picLocks noChangeAspect="1"/>
          </p:cNvPicPr>
          <p:nvPr/>
        </p:nvPicPr>
        <p:blipFill>
          <a:blip r:embed="rId3"/>
          <a:stretch>
            <a:fillRect/>
          </a:stretch>
        </p:blipFill>
        <p:spPr>
          <a:xfrm>
            <a:off x="8327690" y="2839202"/>
            <a:ext cx="1195915" cy="659499"/>
          </a:xfrm>
          <a:prstGeom prst="rect">
            <a:avLst/>
          </a:prstGeom>
        </p:spPr>
      </p:pic>
      <p:pic>
        <p:nvPicPr>
          <p:cNvPr id="8" name="Obrázek 7">
            <a:extLst>
              <a:ext uri="{FF2B5EF4-FFF2-40B4-BE49-F238E27FC236}">
                <a16:creationId xmlns:a16="http://schemas.microsoft.com/office/drawing/2014/main" id="{3C5CF108-1883-0BBC-79D9-6EF5B3445014}"/>
              </a:ext>
            </a:extLst>
          </p:cNvPr>
          <p:cNvPicPr>
            <a:picLocks noChangeAspect="1"/>
          </p:cNvPicPr>
          <p:nvPr/>
        </p:nvPicPr>
        <p:blipFill>
          <a:blip r:embed="rId3"/>
          <a:stretch>
            <a:fillRect/>
          </a:stretch>
        </p:blipFill>
        <p:spPr>
          <a:xfrm>
            <a:off x="6852890" y="5089343"/>
            <a:ext cx="1195915" cy="659499"/>
          </a:xfrm>
          <a:prstGeom prst="rect">
            <a:avLst/>
          </a:prstGeom>
        </p:spPr>
      </p:pic>
    </p:spTree>
    <p:extLst>
      <p:ext uri="{BB962C8B-B14F-4D97-AF65-F5344CB8AC3E}">
        <p14:creationId xmlns:p14="http://schemas.microsoft.com/office/powerpoint/2010/main" val="338560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a:xfrm>
            <a:off x="720000" y="725214"/>
            <a:ext cx="10753200" cy="630620"/>
          </a:xfrm>
        </p:spPr>
        <p:txBody>
          <a:bodyPr/>
          <a:lstStyle/>
          <a:p>
            <a:r>
              <a:rPr lang="cs-CZ" dirty="0"/>
              <a:t>Na co MPS nachází odpovědi?</a:t>
            </a:r>
          </a:p>
        </p:txBody>
      </p:sp>
      <p:sp>
        <p:nvSpPr>
          <p:cNvPr id="5" name="Zástupný symbol pro obsah 4"/>
          <p:cNvSpPr>
            <a:spLocks noGrp="1"/>
          </p:cNvSpPr>
          <p:nvPr>
            <p:ph idx="1"/>
          </p:nvPr>
        </p:nvSpPr>
        <p:spPr>
          <a:xfrm>
            <a:off x="720000" y="1355834"/>
            <a:ext cx="10753200" cy="3646472"/>
          </a:xfrm>
          <a:ln>
            <a:solidFill>
              <a:srgbClr val="0000DC"/>
            </a:solidFill>
          </a:ln>
        </p:spPr>
        <p:txBody>
          <a:bodyPr/>
          <a:lstStyle/>
          <a:p>
            <a:pPr marL="72000" indent="0">
              <a:lnSpc>
                <a:spcPct val="100000"/>
              </a:lnSpc>
              <a:buNone/>
            </a:pPr>
            <a:r>
              <a:rPr lang="cs-CZ" b="1" dirty="0"/>
              <a:t>Mezinárodní pravomoc/příslušnost soudů:</a:t>
            </a:r>
          </a:p>
          <a:p>
            <a:pPr>
              <a:lnSpc>
                <a:spcPct val="100000"/>
              </a:lnSpc>
              <a:buFont typeface="Wingdings" panose="05000000000000000000" pitchFamily="2" charset="2"/>
              <a:buChar char="Ø"/>
            </a:pPr>
            <a:r>
              <a:rPr lang="cs-CZ" b="1" dirty="0">
                <a:solidFill>
                  <a:srgbClr val="0000DC"/>
                </a:solidFill>
              </a:rPr>
              <a:t>KDE SE BUDEME SOUDIT?</a:t>
            </a:r>
          </a:p>
          <a:p>
            <a:pPr marL="72000" indent="0">
              <a:lnSpc>
                <a:spcPct val="100000"/>
              </a:lnSpc>
              <a:buNone/>
            </a:pPr>
            <a:endParaRPr lang="cs-CZ" b="1" dirty="0">
              <a:solidFill>
                <a:srgbClr val="0000DC"/>
              </a:solidFill>
            </a:endParaRPr>
          </a:p>
          <a:p>
            <a:pPr marL="72000" indent="0">
              <a:lnSpc>
                <a:spcPct val="100000"/>
              </a:lnSpc>
              <a:buNone/>
            </a:pPr>
            <a:r>
              <a:rPr lang="cs-CZ" b="1" dirty="0"/>
              <a:t>Rozhodné právo:</a:t>
            </a:r>
          </a:p>
          <a:p>
            <a:pPr>
              <a:lnSpc>
                <a:spcPct val="100000"/>
              </a:lnSpc>
              <a:buFont typeface="Wingdings" panose="05000000000000000000" pitchFamily="2" charset="2"/>
              <a:buChar char="Ø"/>
            </a:pPr>
            <a:r>
              <a:rPr lang="cs-CZ" b="1" dirty="0">
                <a:solidFill>
                  <a:srgbClr val="0000DC"/>
                </a:solidFill>
              </a:rPr>
              <a:t>PODLE JAKÉHO PRÁVA?</a:t>
            </a:r>
          </a:p>
          <a:p>
            <a:pPr>
              <a:lnSpc>
                <a:spcPct val="100000"/>
              </a:lnSpc>
              <a:buFont typeface="Wingdings" panose="05000000000000000000" pitchFamily="2" charset="2"/>
              <a:buChar char="Ø"/>
            </a:pPr>
            <a:endParaRPr lang="cs-CZ" b="1" dirty="0">
              <a:solidFill>
                <a:srgbClr val="0000DC"/>
              </a:solidFill>
            </a:endParaRPr>
          </a:p>
          <a:p>
            <a:pPr marL="72000" indent="0">
              <a:lnSpc>
                <a:spcPct val="100000"/>
              </a:lnSpc>
              <a:buNone/>
            </a:pPr>
            <a:r>
              <a:rPr lang="cs-CZ" b="1" dirty="0"/>
              <a:t>Uznání a výkon rozhodnutí:</a:t>
            </a:r>
          </a:p>
          <a:p>
            <a:pPr>
              <a:lnSpc>
                <a:spcPct val="100000"/>
              </a:lnSpc>
              <a:buFont typeface="Wingdings" panose="05000000000000000000" pitchFamily="2" charset="2"/>
              <a:buChar char="Ø"/>
            </a:pPr>
            <a:r>
              <a:rPr lang="cs-CZ" b="1" dirty="0">
                <a:solidFill>
                  <a:srgbClr val="0000DC"/>
                </a:solidFill>
              </a:rPr>
              <a:t>CO S VYDANÝM CIZÍM ROZHODNUTÍM? </a:t>
            </a:r>
          </a:p>
          <a:p>
            <a:pPr marL="72000" indent="0">
              <a:lnSpc>
                <a:spcPct val="100000"/>
              </a:lnSpc>
              <a:buNone/>
            </a:pPr>
            <a:endParaRPr lang="cs-CZ" b="1" dirty="0">
              <a:solidFill>
                <a:srgbClr val="0000DC"/>
              </a:solidFill>
            </a:endParaRPr>
          </a:p>
        </p:txBody>
      </p:sp>
      <p:pic>
        <p:nvPicPr>
          <p:cNvPr id="6" name="Obrázek 5"/>
          <p:cNvPicPr>
            <a:picLocks noChangeAspect="1"/>
          </p:cNvPicPr>
          <p:nvPr/>
        </p:nvPicPr>
        <p:blipFill>
          <a:blip r:embed="rId2"/>
          <a:stretch>
            <a:fillRect/>
          </a:stretch>
        </p:blipFill>
        <p:spPr>
          <a:xfrm>
            <a:off x="8198067" y="388924"/>
            <a:ext cx="3558911" cy="2361996"/>
          </a:xfrm>
          <a:prstGeom prst="rect">
            <a:avLst/>
          </a:prstGeom>
        </p:spPr>
      </p:pic>
    </p:spTree>
    <p:extLst>
      <p:ext uri="{BB962C8B-B14F-4D97-AF65-F5344CB8AC3E}">
        <p14:creationId xmlns:p14="http://schemas.microsoft.com/office/powerpoint/2010/main" val="2010798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r>
              <a:rPr lang="cs-CZ"/>
              <a:t>JUDr. Malachta - KOV</a:t>
            </a:r>
            <a:endParaRPr lang="cs-CZ"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pic>
        <p:nvPicPr>
          <p:cNvPr id="7" name="Zástupný symbol pro obsah 6"/>
          <p:cNvPicPr>
            <a:picLocks noGrp="1" noChangeAspect="1"/>
          </p:cNvPicPr>
          <p:nvPr>
            <p:ph idx="1"/>
          </p:nvPr>
        </p:nvPicPr>
        <p:blipFill>
          <a:blip r:embed="rId2"/>
          <a:stretch>
            <a:fillRect/>
          </a:stretch>
        </p:blipFill>
        <p:spPr>
          <a:xfrm>
            <a:off x="1223493" y="853420"/>
            <a:ext cx="3131679" cy="1946627"/>
          </a:xfrm>
          <a:prstGeom prst="rect">
            <a:avLst/>
          </a:prstGeom>
        </p:spPr>
      </p:pic>
      <p:pic>
        <p:nvPicPr>
          <p:cNvPr id="8" name="Obrázek 7"/>
          <p:cNvPicPr>
            <a:picLocks noChangeAspect="1"/>
          </p:cNvPicPr>
          <p:nvPr/>
        </p:nvPicPr>
        <p:blipFill>
          <a:blip r:embed="rId3"/>
          <a:stretch>
            <a:fillRect/>
          </a:stretch>
        </p:blipFill>
        <p:spPr>
          <a:xfrm>
            <a:off x="7601536" y="4244165"/>
            <a:ext cx="2830351" cy="1946627"/>
          </a:xfrm>
          <a:prstGeom prst="rect">
            <a:avLst/>
          </a:prstGeom>
        </p:spPr>
      </p:pic>
      <p:pic>
        <p:nvPicPr>
          <p:cNvPr id="6" name="Obráze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0885" y="3157109"/>
            <a:ext cx="3227982" cy="776980"/>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5593" y="853420"/>
            <a:ext cx="2808813" cy="2182969"/>
          </a:xfrm>
          <a:prstGeom prst="rect">
            <a:avLst/>
          </a:prstGeom>
        </p:spPr>
      </p:pic>
      <p:pic>
        <p:nvPicPr>
          <p:cNvPr id="10" name="Zástupný symbol pro obsah 4"/>
          <p:cNvPicPr>
            <a:picLocks noGrp="1"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87778" y="4024893"/>
            <a:ext cx="2203107" cy="2203107"/>
          </a:xfrm>
          <a:prstGeom prst="rect">
            <a:avLst/>
          </a:prstGeom>
        </p:spPr>
      </p:pic>
    </p:spTree>
    <p:extLst>
      <p:ext uri="{BB962C8B-B14F-4D97-AF65-F5344CB8AC3E}">
        <p14:creationId xmlns:p14="http://schemas.microsoft.com/office/powerpoint/2010/main" val="757099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0797FD0B-A974-4C37-61C4-FB33D9F463EE}"/>
              </a:ext>
            </a:extLst>
          </p:cNvPr>
          <p:cNvSpPr>
            <a:spLocks noGrp="1"/>
          </p:cNvSpPr>
          <p:nvPr>
            <p:ph type="ftr" sz="quarter" idx="10"/>
          </p:nvPr>
        </p:nvSpPr>
        <p:spPr/>
        <p:txBody>
          <a:bodyPr/>
          <a:lstStyle/>
          <a:p>
            <a:r>
              <a:rPr lang="cs-CZ"/>
              <a:t>JUDr. Malachta - KOV</a:t>
            </a:r>
            <a:endParaRPr lang="cs-CZ" dirty="0"/>
          </a:p>
        </p:txBody>
      </p:sp>
      <p:sp>
        <p:nvSpPr>
          <p:cNvPr id="3" name="Zástupný symbol pro číslo snímku 2">
            <a:extLst>
              <a:ext uri="{FF2B5EF4-FFF2-40B4-BE49-F238E27FC236}">
                <a16:creationId xmlns:a16="http://schemas.microsoft.com/office/drawing/2014/main" id="{718AA74B-61F2-E395-8020-8EC89999C7AF}"/>
              </a:ext>
            </a:extLst>
          </p:cNvPr>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5" name="Zástupný obsah 4">
            <a:extLst>
              <a:ext uri="{FF2B5EF4-FFF2-40B4-BE49-F238E27FC236}">
                <a16:creationId xmlns:a16="http://schemas.microsoft.com/office/drawing/2014/main" id="{BCB2F98A-9C95-8BB0-D349-70895255C3BA}"/>
              </a:ext>
            </a:extLst>
          </p:cNvPr>
          <p:cNvSpPr>
            <a:spLocks noGrp="1"/>
          </p:cNvSpPr>
          <p:nvPr>
            <p:ph idx="1"/>
          </p:nvPr>
        </p:nvSpPr>
        <p:spPr/>
        <p:txBody>
          <a:bodyPr/>
          <a:lstStyle/>
          <a:p>
            <a:endParaRPr lang="cs-CZ" dirty="0"/>
          </a:p>
          <a:p>
            <a:pPr marL="72000" indent="0">
              <a:buNone/>
            </a:pPr>
            <a:endParaRPr lang="cs-CZ" dirty="0"/>
          </a:p>
        </p:txBody>
      </p:sp>
      <p:pic>
        <p:nvPicPr>
          <p:cNvPr id="7" name="Obrázek 6">
            <a:extLst>
              <a:ext uri="{FF2B5EF4-FFF2-40B4-BE49-F238E27FC236}">
                <a16:creationId xmlns:a16="http://schemas.microsoft.com/office/drawing/2014/main" id="{6BA6D194-0FEF-E5C3-EC44-9733B6C9A29B}"/>
              </a:ext>
            </a:extLst>
          </p:cNvPr>
          <p:cNvPicPr>
            <a:picLocks noChangeAspect="1"/>
          </p:cNvPicPr>
          <p:nvPr/>
        </p:nvPicPr>
        <p:blipFill>
          <a:blip r:embed="rId2"/>
          <a:stretch>
            <a:fillRect/>
          </a:stretch>
        </p:blipFill>
        <p:spPr>
          <a:xfrm>
            <a:off x="1272995" y="2635624"/>
            <a:ext cx="10066433" cy="1436051"/>
          </a:xfrm>
          <a:prstGeom prst="rect">
            <a:avLst/>
          </a:prstGeom>
        </p:spPr>
      </p:pic>
      <p:pic>
        <p:nvPicPr>
          <p:cNvPr id="8" name="Obrázek 7">
            <a:extLst>
              <a:ext uri="{FF2B5EF4-FFF2-40B4-BE49-F238E27FC236}">
                <a16:creationId xmlns:a16="http://schemas.microsoft.com/office/drawing/2014/main" id="{B0FC20D1-9CE0-784E-7DF5-0DE436F68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00" y="568339"/>
            <a:ext cx="3227982" cy="776980"/>
          </a:xfrm>
          <a:prstGeom prst="rect">
            <a:avLst/>
          </a:prstGeom>
        </p:spPr>
      </p:pic>
      <p:sp>
        <p:nvSpPr>
          <p:cNvPr id="12" name="TextovéPole 11">
            <a:extLst>
              <a:ext uri="{FF2B5EF4-FFF2-40B4-BE49-F238E27FC236}">
                <a16:creationId xmlns:a16="http://schemas.microsoft.com/office/drawing/2014/main" id="{AE393414-B9A6-9A52-5C49-5064CC414B63}"/>
              </a:ext>
            </a:extLst>
          </p:cNvPr>
          <p:cNvSpPr txBox="1"/>
          <p:nvPr/>
        </p:nvSpPr>
        <p:spPr>
          <a:xfrm>
            <a:off x="1931858" y="4064409"/>
            <a:ext cx="10753199" cy="369332"/>
          </a:xfrm>
          <a:prstGeom prst="rect">
            <a:avLst/>
          </a:prstGeom>
          <a:noFill/>
        </p:spPr>
        <p:txBody>
          <a:bodyPr wrap="square">
            <a:spAutoFit/>
          </a:bodyPr>
          <a:lstStyle/>
          <a:p>
            <a:r>
              <a:rPr lang="cs-CZ" sz="1800" dirty="0">
                <a:hlinkClick r:id="rId4"/>
              </a:rPr>
              <a:t>https://www.ryanair.com/cz/cs/uzitecne-informace/centrum-pomoci/podminky</a:t>
            </a:r>
            <a:r>
              <a:rPr lang="cs-CZ" sz="1800" dirty="0"/>
              <a:t> </a:t>
            </a:r>
          </a:p>
        </p:txBody>
      </p:sp>
    </p:spTree>
    <p:extLst>
      <p:ext uri="{BB962C8B-B14F-4D97-AF65-F5344CB8AC3E}">
        <p14:creationId xmlns:p14="http://schemas.microsoft.com/office/powerpoint/2010/main" val="1490464800"/>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ped-prezentace-16-9-cz-v11.potx" id="{BF980F82-0351-4C4C-85E7-AC1CF4DBE477}" vid="{193BAAB5-9875-4D70-AE35-2537A0D5A484}"/>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muni-ped-prezentace-16-9-cz-v11</Template>
  <TotalTime>151</TotalTime>
  <Words>3272</Words>
  <Application>Microsoft Office PowerPoint</Application>
  <PresentationFormat>Širokoúhlá obrazovka</PresentationFormat>
  <Paragraphs>374</Paragraphs>
  <Slides>52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52</vt:i4>
      </vt:variant>
    </vt:vector>
  </HeadingPairs>
  <TitlesOfParts>
    <vt:vector size="56" baseType="lpstr">
      <vt:lpstr>Arial</vt:lpstr>
      <vt:lpstr>Tahoma</vt:lpstr>
      <vt:lpstr>Wingdings</vt:lpstr>
      <vt:lpstr>Prezentace_MU_CZ</vt:lpstr>
      <vt:lpstr>Mezinárodní právo soukromé</vt:lpstr>
      <vt:lpstr>Cítíte rozdíl?</vt:lpstr>
      <vt:lpstr>Cítíte rozdíl?</vt:lpstr>
      <vt:lpstr>Cítíte rozdíl?</vt:lpstr>
      <vt:lpstr>Cítíte rozdíl?</vt:lpstr>
      <vt:lpstr>Cítíte ten rozdíl?</vt:lpstr>
      <vt:lpstr>Na co MPS nachází odpovědi?</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Mezinárodní prvek – klíčový pojem </vt:lpstr>
      <vt:lpstr>Rozhodněte, zda je v následujících příkladech dostatečně významný mezinárodní prvek</vt:lpstr>
      <vt:lpstr>Prezentace aplikace PowerPoint</vt:lpstr>
      <vt:lpstr>Nařízení Řím I</vt:lpstr>
      <vt:lpstr>Přehled pravidel v nařízení Řím I</vt:lpstr>
      <vt:lpstr>Volba práva </vt:lpstr>
      <vt:lpstr> Příklad 2</vt:lpstr>
      <vt:lpstr>Náhradní hraniční určovatel</vt:lpstr>
      <vt:lpstr>Příklad 3 </vt:lpstr>
      <vt:lpstr>Příklad 4</vt:lpstr>
      <vt:lpstr>Příklad 5</vt:lpstr>
      <vt:lpstr>Spotřebitelské smlouvy – čl. 6</vt:lpstr>
      <vt:lpstr>Spotřebitelské smlouvy – čl. 6</vt:lpstr>
      <vt:lpstr>Zaměření činnosti obchodníka</vt:lpstr>
      <vt:lpstr>Spotřebitelské smlouvy</vt:lpstr>
      <vt:lpstr>Příklad 6</vt:lpstr>
      <vt:lpstr>Příklad 7</vt:lpstr>
      <vt:lpstr>Příklad 8</vt:lpstr>
      <vt:lpstr>Příklad 9</vt:lpstr>
      <vt:lpstr>Příklad 10</vt:lpstr>
      <vt:lpstr>Individuální pracovní smlouvy</vt:lpstr>
      <vt:lpstr>Odbočka….</vt:lpstr>
      <vt:lpstr>Uznávání kvalifikace</vt:lpstr>
      <vt:lpstr>Nařízení Řím II</vt:lpstr>
      <vt:lpstr>Přehled pravidel v nařízení Řím II</vt:lpstr>
      <vt:lpstr>Volba práva</vt:lpstr>
      <vt:lpstr>Obecné pravidlo</vt:lpstr>
      <vt:lpstr>Příklad 11</vt:lpstr>
      <vt:lpstr>Nařízení Brusel I bis</vt:lpstr>
      <vt:lpstr>Celá řada pravidel</vt:lpstr>
      <vt:lpstr>Spotřebitelské smlouvy</vt:lpstr>
      <vt:lpstr>Co když nebudu spotřebitel?</vt:lpstr>
      <vt:lpstr>Výlučná příslušnost</vt:lpstr>
      <vt:lpstr>Příklad 12</vt:lpstr>
      <vt:lpstr>Příklad 13</vt:lpstr>
      <vt:lpstr>Příklad 14</vt:lpstr>
      <vt:lpstr>Příklad 15</vt:lpstr>
      <vt:lpstr>Příklad 16 </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Radovan Malachta</dc:creator>
  <cp:lastModifiedBy>Radovan Malachta</cp:lastModifiedBy>
  <cp:revision>186</cp:revision>
  <cp:lastPrinted>1601-01-01T00:00:00Z</cp:lastPrinted>
  <dcterms:created xsi:type="dcterms:W3CDTF">2022-09-19T06:49:37Z</dcterms:created>
  <dcterms:modified xsi:type="dcterms:W3CDTF">2024-06-18T09:43:10Z</dcterms:modified>
</cp:coreProperties>
</file>