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6"/>
  </p:notesMasterIdLst>
  <p:handoutMasterIdLst>
    <p:handoutMasterId r:id="rId37"/>
  </p:handoutMasterIdLst>
  <p:sldIdLst>
    <p:sldId id="256" r:id="rId2"/>
    <p:sldId id="578" r:id="rId3"/>
    <p:sldId id="579" r:id="rId4"/>
    <p:sldId id="586" r:id="rId5"/>
    <p:sldId id="597" r:id="rId6"/>
    <p:sldId id="583" r:id="rId7"/>
    <p:sldId id="598" r:id="rId8"/>
    <p:sldId id="600" r:id="rId9"/>
    <p:sldId id="599" r:id="rId10"/>
    <p:sldId id="585" r:id="rId11"/>
    <p:sldId id="584" r:id="rId12"/>
    <p:sldId id="608" r:id="rId13"/>
    <p:sldId id="609" r:id="rId14"/>
    <p:sldId id="604" r:id="rId15"/>
    <p:sldId id="591" r:id="rId16"/>
    <p:sldId id="580" r:id="rId17"/>
    <p:sldId id="606" r:id="rId18"/>
    <p:sldId id="582" r:id="rId19"/>
    <p:sldId id="605" r:id="rId20"/>
    <p:sldId id="610" r:id="rId21"/>
    <p:sldId id="611" r:id="rId22"/>
    <p:sldId id="612" r:id="rId23"/>
    <p:sldId id="613" r:id="rId24"/>
    <p:sldId id="614" r:id="rId25"/>
    <p:sldId id="587" r:id="rId26"/>
    <p:sldId id="588" r:id="rId27"/>
    <p:sldId id="589" r:id="rId28"/>
    <p:sldId id="615" r:id="rId29"/>
    <p:sldId id="590" r:id="rId30"/>
    <p:sldId id="592" r:id="rId31"/>
    <p:sldId id="594" r:id="rId32"/>
    <p:sldId id="607" r:id="rId33"/>
    <p:sldId id="596" r:id="rId34"/>
    <p:sldId id="595" r:id="rId3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4F2831C-B8FC-49F0-83EC-FD298C664880}">
          <p14:sldIdLst>
            <p14:sldId id="256"/>
            <p14:sldId id="578"/>
            <p14:sldId id="579"/>
            <p14:sldId id="586"/>
            <p14:sldId id="597"/>
            <p14:sldId id="583"/>
            <p14:sldId id="598"/>
            <p14:sldId id="600"/>
            <p14:sldId id="599"/>
            <p14:sldId id="585"/>
            <p14:sldId id="584"/>
            <p14:sldId id="608"/>
            <p14:sldId id="609"/>
            <p14:sldId id="604"/>
            <p14:sldId id="591"/>
            <p14:sldId id="580"/>
            <p14:sldId id="606"/>
            <p14:sldId id="582"/>
            <p14:sldId id="605"/>
            <p14:sldId id="610"/>
            <p14:sldId id="611"/>
            <p14:sldId id="612"/>
            <p14:sldId id="613"/>
            <p14:sldId id="614"/>
            <p14:sldId id="587"/>
            <p14:sldId id="588"/>
            <p14:sldId id="589"/>
            <p14:sldId id="615"/>
            <p14:sldId id="590"/>
            <p14:sldId id="592"/>
            <p14:sldId id="594"/>
            <p14:sldId id="607"/>
            <p14:sldId id="596"/>
            <p14:sldId id="5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07" d="100"/>
          <a:sy n="107" d="100"/>
        </p:scale>
        <p:origin x="138" y="12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disk/cs/file/2005/2005c017z0064_2010c020z0057u001.pdf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352" y="2729471"/>
            <a:ext cx="11361600" cy="1171580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Odpovědnost učitele ZŠ</a:t>
            </a:r>
            <a:br>
              <a:rPr lang="cs-CZ" dirty="0">
                <a:solidFill>
                  <a:srgbClr val="C00000"/>
                </a:solidFill>
              </a:rPr>
            </a:br>
            <a:r>
              <a:rPr lang="cs-CZ" dirty="0">
                <a:solidFill>
                  <a:srgbClr val="C00000"/>
                </a:solidFill>
              </a:rPr>
              <a:t>za jednání a úrazy žáků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361" y="4128529"/>
            <a:ext cx="11361600" cy="1235527"/>
          </a:xfrm>
        </p:spPr>
        <p:txBody>
          <a:bodyPr/>
          <a:lstStyle/>
          <a:p>
            <a:pPr algn="ctr"/>
            <a:r>
              <a:rPr lang="cs-CZ" dirty="0"/>
              <a:t>JUDr. Radovan Malachta, Ph.D.</a:t>
            </a:r>
          </a:p>
          <a:p>
            <a:pPr algn="ctr"/>
            <a:r>
              <a:rPr lang="cs-CZ" dirty="0"/>
              <a:t>Základy práva - volitelka</a:t>
            </a:r>
          </a:p>
          <a:p>
            <a:pPr algn="ctr"/>
            <a:r>
              <a:rPr lang="cs-CZ" dirty="0"/>
              <a:t>podzim 2024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C4B3B4D-9689-4319-97D2-652ED57CF3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9937C-357F-4F54-9A92-9E38D7A322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CF864A7-37FB-457D-AC8F-78F0B08C7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Dohled – vyhláška o základním vzdělávání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6A29EC3-0266-4F1B-8B05-1EDF1E159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270648"/>
          </a:xfrm>
        </p:spPr>
        <p:txBody>
          <a:bodyPr/>
          <a:lstStyle/>
          <a:p>
            <a:r>
              <a:rPr lang="cs-CZ" dirty="0"/>
              <a:t>vyhláška č. 48/2005 Sb., </a:t>
            </a:r>
            <a:r>
              <a:rPr lang="cs-CZ" dirty="0">
                <a:solidFill>
                  <a:schemeClr val="tx2"/>
                </a:solidFill>
              </a:rPr>
              <a:t>o základním vzdělávání</a:t>
            </a:r>
          </a:p>
          <a:p>
            <a:pPr lvl="1"/>
            <a:r>
              <a:rPr lang="cs-CZ" sz="2400" dirty="0"/>
              <a:t>bezpečnost a ochranu zdraví </a:t>
            </a:r>
            <a:r>
              <a:rPr lang="cs-CZ" sz="2400" dirty="0">
                <a:solidFill>
                  <a:schemeClr val="tx2"/>
                </a:solidFill>
              </a:rPr>
              <a:t>zajišťuje právnická osoba, která vykonává činnost školy, svými zaměstnanci</a:t>
            </a:r>
          </a:p>
          <a:p>
            <a:pPr lvl="1"/>
            <a:r>
              <a:rPr lang="cs-CZ" sz="2000" dirty="0"/>
              <a:t>vždy alespoň 1 pedagogickým pracovníkem</a:t>
            </a:r>
          </a:p>
          <a:p>
            <a:pPr lvl="1"/>
            <a:r>
              <a:rPr lang="cs-CZ" dirty="0"/>
              <a:t>jiný zaměstnanec – ano, ale zletilý, svéprávný (a poučen)</a:t>
            </a:r>
          </a:p>
          <a:p>
            <a:pPr lvl="1"/>
            <a:r>
              <a:rPr lang="cs-CZ" sz="2000" dirty="0"/>
              <a:t>„mimo školu“ – 1 pedagogický pracovník ne více jak 25 žáků (vs. výjimky)</a:t>
            </a:r>
          </a:p>
          <a:p>
            <a:pPr lvl="1"/>
            <a:r>
              <a:rPr lang="cs-CZ" dirty="0"/>
              <a:t>akce „mimo školu“ -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 předem určeném místě 15 minut před dobou shromáždění se zajišťuje ona bezpečnost a ochrana</a:t>
            </a:r>
          </a:p>
          <a:p>
            <a:pPr lvl="2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po skončení akce -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 předem určeném místě a v předem určeném čase</a:t>
            </a:r>
            <a:endParaRPr lang="cs-CZ" dirty="0"/>
          </a:p>
          <a:p>
            <a:pPr lvl="2"/>
            <a:r>
              <a:rPr lang="cs-CZ" dirty="0"/>
              <a:t>místo a čas shromáždění a skončení – oznámení nejméně </a:t>
            </a:r>
            <a:r>
              <a:rPr lang="cs-CZ" dirty="0">
                <a:solidFill>
                  <a:schemeClr val="tx2"/>
                </a:solidFill>
              </a:rPr>
              <a:t>2 dny předem </a:t>
            </a:r>
            <a:r>
              <a:rPr lang="cs-CZ" dirty="0"/>
              <a:t>zákonným zástupcům</a:t>
            </a:r>
          </a:p>
        </p:txBody>
      </p:sp>
    </p:spTree>
    <p:extLst>
      <p:ext uri="{BB962C8B-B14F-4D97-AF65-F5344CB8AC3E}">
        <p14:creationId xmlns:p14="http://schemas.microsoft.com/office/powerpoint/2010/main" val="1107377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8CF5DEF-F2E8-4EC5-99FA-15C3612206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DE17260-29FF-4C6A-BC2F-F0415BE3AB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2B100AE-815C-47E9-9D4D-DD507DC5B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Dohled – vyhláška (stanovení </a:t>
            </a:r>
            <a:r>
              <a:rPr lang="cs-CZ" dirty="0" err="1"/>
              <a:t>pracov</a:t>
            </a:r>
            <a:r>
              <a:rPr lang="cs-CZ" dirty="0"/>
              <a:t>. řádu)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04F946C-04C3-438C-A2E5-F58FCBDC9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5777"/>
            <a:ext cx="10881450" cy="4420248"/>
          </a:xfrm>
        </p:spPr>
        <p:txBody>
          <a:bodyPr/>
          <a:lstStyle/>
          <a:p>
            <a:r>
              <a:rPr lang="cs-CZ" dirty="0"/>
              <a:t>vyhláška č. 263/2007 Sb., kterou se stanoví </a:t>
            </a:r>
            <a:r>
              <a:rPr lang="cs-CZ" dirty="0">
                <a:solidFill>
                  <a:schemeClr val="tx2"/>
                </a:solidFill>
              </a:rPr>
              <a:t>pracovní řád pro zaměstnance škol </a:t>
            </a:r>
            <a:r>
              <a:rPr lang="cs-CZ" dirty="0"/>
              <a:t>a školských zařízení zřízených Ministerstvem školství, mládeže a tělovýchovy, krajem, obcí nebo dobrovolným svazkem obcí – zejména § 6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dohled </a:t>
            </a:r>
            <a:r>
              <a:rPr lang="cs-CZ" dirty="0"/>
              <a:t>jako práce související s </a:t>
            </a:r>
            <a:r>
              <a:rPr lang="cs-CZ" dirty="0">
                <a:solidFill>
                  <a:schemeClr val="tx2"/>
                </a:solidFill>
              </a:rPr>
              <a:t>přímou pedagogickou činností </a:t>
            </a:r>
            <a:r>
              <a:rPr lang="cs-CZ" dirty="0"/>
              <a:t>vyplývající z organizace vzdělávání a výchovy ve školách (§ 3)</a:t>
            </a:r>
          </a:p>
          <a:p>
            <a:pPr lvl="1"/>
            <a:r>
              <a:rPr lang="cs-CZ" dirty="0"/>
              <a:t>dohled vykonáván v zájmu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předcházení škodám na zdraví, majetku, přírodě a živ. prostředí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ředitel určuje provádění dohledu nad žáky </a:t>
            </a:r>
            <a:r>
              <a:rPr lang="cs-CZ" dirty="0"/>
              <a:t>(kritéria, ke kterým přihlíží – věk, rozumová vyspělost žáků, činnost, dopravní a jiná rizika), týká se žáků a nezletilých studentů</a:t>
            </a:r>
          </a:p>
          <a:p>
            <a:pPr lvl="1"/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dohled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 škole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začíná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nejméně 15 minut před začátkem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dopo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odpo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vyučování a končí nejdříve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ukončením výchovy a vzdělávání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 poskytováním školských služeb; i mezi dopoledním a odpoledním vyučování (musí být zajištěn)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0531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51EF1AE-96E4-5D1C-A22C-E67403717D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441890-D68C-7112-8004-A102AC733E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004A5B0-9CC8-02EE-BCEF-C35C53073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36190"/>
            <a:ext cx="10753200" cy="4139998"/>
          </a:xfrm>
        </p:spPr>
        <p:txBody>
          <a:bodyPr/>
          <a:lstStyle/>
          <a:p>
            <a:pPr lvl="1"/>
            <a:r>
              <a:rPr lang="cs-CZ" dirty="0">
                <a:solidFill>
                  <a:schemeClr val="tx2"/>
                </a:solidFill>
              </a:rPr>
              <a:t>dohled pedagogického pracovníka i mimo školu </a:t>
            </a:r>
            <a:r>
              <a:rPr lang="cs-CZ" dirty="0"/>
              <a:t>(kurzy, exkurze, soutěže…) – je-li místo shromáždění mimo školu, začíná dohled 15 minut před dobou shromáždění, končí v čase a místě předem určeném – </a:t>
            </a:r>
            <a:r>
              <a:rPr lang="cs-CZ" dirty="0">
                <a:solidFill>
                  <a:schemeClr val="tx2"/>
                </a:solidFill>
              </a:rPr>
              <a:t>1 den před </a:t>
            </a:r>
            <a:r>
              <a:rPr lang="cs-CZ" dirty="0"/>
              <a:t>se oznamuje zák. zástupcům 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dohled – může vykonávat i jiný zaměstnanec školy, musí být řádně poučen, o poučení se vyhotovuje záznam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i="1" dirty="0"/>
              <a:t>Co dělat, když je tedy rozpor mezi vyhláškou o základním vzdělávání vs. vyhláškou stanovující pracovní řád pro zaměstnance škol?</a:t>
            </a:r>
          </a:p>
        </p:txBody>
      </p:sp>
      <p:pic>
        <p:nvPicPr>
          <p:cNvPr id="6" name="Picture 2" descr="otazník | ŽIŽLAVSKÝ">
            <a:extLst>
              <a:ext uri="{FF2B5EF4-FFF2-40B4-BE49-F238E27FC236}">
                <a16:creationId xmlns:a16="http://schemas.microsoft.com/office/drawing/2014/main" id="{21272778-B569-EA68-C258-5E3523E98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1684" y="4876800"/>
            <a:ext cx="1351482" cy="147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6265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74088BF-EA8E-2197-3A3A-9209850436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C1476B-F823-6279-B934-4A99D7924B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13CB146-E637-1047-8796-7EC570EAB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Není to jediný rozpor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5305BEA-29AC-C91A-11FF-A8BDBD1F3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vyhláška o základním vzdělávání</a:t>
            </a:r>
          </a:p>
          <a:p>
            <a:pPr lvl="1"/>
            <a:r>
              <a:rPr lang="cs-CZ" dirty="0"/>
              <a:t>účinnost: 25.1.2005, dodnes účinná</a:t>
            </a:r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endParaRPr lang="cs-CZ" dirty="0"/>
          </a:p>
          <a:p>
            <a:r>
              <a:rPr lang="cs-CZ" dirty="0"/>
              <a:t>vyhláška stanovující pracovní řád pro zaměstnance škol</a:t>
            </a:r>
          </a:p>
          <a:p>
            <a:pPr lvl="1"/>
            <a:r>
              <a:rPr lang="cs-CZ" dirty="0"/>
              <a:t>účinnost: 1.11.2007, dodnes účinná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324000" lvl="1" indent="0">
              <a:buNone/>
            </a:pPr>
            <a:r>
              <a:rPr lang="cs-CZ" sz="2400" dirty="0"/>
              <a:t>Faktická stránka vs. právní.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339EF3A-8511-D900-165C-66E81C17F7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7377" y="4646743"/>
            <a:ext cx="8516539" cy="809738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DBA1C38E-9775-BFC2-CCE5-56C0C7800F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5628" y="2666894"/>
            <a:ext cx="8611802" cy="762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805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33704EF-2D60-0FBD-0C8E-98955A0AB2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999906-FBF0-D1C7-3BE2-15514B8775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C200D3-68F1-F1B7-F019-39E9430DD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Odpovědnost v soukromém právu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F717EFA-45A6-5E6D-105E-E73094382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25246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škoda, kterou způsobí žák či student vs. škoda způsobená žákovi, škole</a:t>
            </a:r>
          </a:p>
          <a:p>
            <a:pPr lvl="1"/>
            <a:r>
              <a:rPr lang="cs-CZ" dirty="0"/>
              <a:t>škoda jak na majetku, tak na zdraví</a:t>
            </a:r>
          </a:p>
          <a:p>
            <a:r>
              <a:rPr lang="cs-CZ" dirty="0"/>
              <a:t>kolize </a:t>
            </a:r>
            <a:r>
              <a:rPr lang="cs-CZ" dirty="0">
                <a:solidFill>
                  <a:schemeClr val="tx2"/>
                </a:solidFill>
              </a:rPr>
              <a:t>občanského zákoníku </a:t>
            </a:r>
            <a:r>
              <a:rPr lang="cs-CZ" dirty="0"/>
              <a:t>a </a:t>
            </a:r>
            <a:r>
              <a:rPr lang="cs-CZ" dirty="0">
                <a:solidFill>
                  <a:schemeClr val="tx2"/>
                </a:solidFill>
              </a:rPr>
              <a:t>zákoníku práce</a:t>
            </a:r>
          </a:p>
          <a:p>
            <a:pPr lvl="1"/>
            <a:r>
              <a:rPr lang="cs-CZ" dirty="0"/>
              <a:t>zákoník práce je tzv. </a:t>
            </a:r>
            <a:r>
              <a:rPr lang="cs-CZ" i="1" dirty="0"/>
              <a:t>lex </a:t>
            </a:r>
            <a:r>
              <a:rPr lang="cs-CZ" i="1" dirty="0" err="1"/>
              <a:t>specialis</a:t>
            </a:r>
            <a:r>
              <a:rPr lang="cs-CZ" dirty="0"/>
              <a:t> – použije se přednostně</a:t>
            </a:r>
          </a:p>
        </p:txBody>
      </p:sp>
    </p:spTree>
    <p:extLst>
      <p:ext uri="{BB962C8B-B14F-4D97-AF65-F5344CB8AC3E}">
        <p14:creationId xmlns:p14="http://schemas.microsoft.com/office/powerpoint/2010/main" val="26205280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10FB4BF-DEE5-421E-B2A5-900B386DB9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BB4CE9-D271-4A6B-8356-419697D340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147D16-C774-4D95-B054-68FFAEBF8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Obrácená situace – škoda vzniklá žákům – zákoník práce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20A29FF-02DE-4DE1-9216-62F5602E7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2149201"/>
            <a:ext cx="10753200" cy="398879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§ 391/2 zákona č. 262/2006 Sb., 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zákoník práce</a:t>
            </a:r>
          </a:p>
          <a:p>
            <a:pPr lvl="1"/>
            <a:r>
              <a:rPr lang="cs-CZ" dirty="0">
                <a:latin typeface="Arial" panose="020B0604020202020204" pitchFamily="34" charset="0"/>
              </a:rPr>
              <a:t>na okraj: je to pracovněprávní předpis a vztahuje se na vztah škola vs. žák, i když ti pracovní poměr nemají</a:t>
            </a:r>
          </a:p>
          <a:p>
            <a:r>
              <a:rPr lang="cs-CZ" dirty="0">
                <a:solidFill>
                  <a:schemeClr val="tx2"/>
                </a:solidFill>
              </a:rPr>
              <a:t>odpovědnost právnické osoby vykonávající činnost dané školy </a:t>
            </a:r>
            <a:r>
              <a:rPr lang="cs-CZ" dirty="0"/>
              <a:t>– škoda vznikne žákům v ZŠ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 vyučování nebo v přímé souvislosti s ním, též při výchově mimo vyučování ve školském zařízení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objektivní odpovědnost 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konkrétní příklady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neřeší, když škodu způsobí dítě</a:t>
            </a:r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39020D35-3FEC-49FD-9CAD-B3DCA89276D8}"/>
              </a:ext>
            </a:extLst>
          </p:cNvPr>
          <p:cNvSpPr/>
          <p:nvPr/>
        </p:nvSpPr>
        <p:spPr bwMode="auto">
          <a:xfrm>
            <a:off x="7485547" y="5011897"/>
            <a:ext cx="3162300" cy="127935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Odpovědnost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civilněprávní</a:t>
            </a:r>
          </a:p>
        </p:txBody>
      </p:sp>
    </p:spTree>
    <p:extLst>
      <p:ext uri="{BB962C8B-B14F-4D97-AF65-F5344CB8AC3E}">
        <p14:creationId xmlns:p14="http://schemas.microsoft.com/office/powerpoint/2010/main" val="11321974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C79937-DFFD-449B-884A-21B1E397BD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9DDD62F-9D41-48BB-9FEF-ED7C87D4EB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90CBDF4-9D55-4B35-98DA-725CD0823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Odpovědnost za jednání žáků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BD294C8-E11C-4E61-B4C6-28B119B1C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97364"/>
            <a:ext cx="10753200" cy="442073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/>
              <a:t>plyne z občanského zákoníku – soukromé (civilní) právo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jiná pravidla pro SŠ - § 391/1 zákoník práce</a:t>
            </a:r>
          </a:p>
          <a:p>
            <a:pPr lvl="1"/>
            <a:r>
              <a:rPr lang="cs-CZ" sz="1600" dirty="0"/>
              <a:t>jen na okraj: není rozlišení víceletá gymnázia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mimosmluvní závazkové vztahy (delikty)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dítě jako </a:t>
            </a:r>
            <a:r>
              <a:rPr lang="cs-CZ" sz="2000" dirty="0">
                <a:solidFill>
                  <a:schemeClr val="tx2"/>
                </a:solidFill>
              </a:rPr>
              <a:t>škůdce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škoda způsobená tím, kdo nemůže posoudit následky svého jednání – otázka, kdo může a nemůže (věk, duševní porucha, způsobilost ovládnout své jednání a posoudit následky)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kritérium 13 let – od 1/7/2021</a:t>
            </a:r>
          </a:p>
          <a:p>
            <a:pPr lvl="1"/>
            <a:r>
              <a:rPr lang="cs-CZ" sz="1800" dirty="0"/>
              <a:t>škoda, kterou způsobí nezletilý mladší 13 let – nahrazuje ten, kdo zanedbal </a:t>
            </a:r>
            <a:r>
              <a:rPr lang="cs-CZ" sz="1800" dirty="0">
                <a:solidFill>
                  <a:schemeClr val="tx2"/>
                </a:solidFill>
              </a:rPr>
              <a:t>náležitý dohled </a:t>
            </a:r>
            <a:r>
              <a:rPr lang="cs-CZ" sz="1800" dirty="0"/>
              <a:t>(v ZŠ – pedagogický pracovník či pověřený a poučený zletilý zaměstnanec)</a:t>
            </a:r>
          </a:p>
          <a:p>
            <a:pPr lvl="1"/>
            <a:r>
              <a:rPr lang="cs-CZ" sz="1800" dirty="0"/>
              <a:t>škoda, kterou způsobí nezletilý starší 13 let a byl zanedbán náležitý dohled – společně a nerozdílně oba</a:t>
            </a:r>
            <a:endParaRPr lang="cs-CZ" sz="1800" dirty="0">
              <a:solidFill>
                <a:schemeClr val="tx2"/>
              </a:solidFill>
            </a:endParaRPr>
          </a:p>
          <a:p>
            <a:pPr lvl="1"/>
            <a:r>
              <a:rPr lang="cs-CZ" sz="1800" dirty="0"/>
              <a:t>pokud </a:t>
            </a:r>
            <a:r>
              <a:rPr lang="cs-CZ" sz="1800" dirty="0">
                <a:solidFill>
                  <a:schemeClr val="tx2"/>
                </a:solidFill>
              </a:rPr>
              <a:t>nebyl zanedbán náležitý dohled </a:t>
            </a:r>
            <a:r>
              <a:rPr lang="cs-CZ" sz="1800" dirty="0"/>
              <a:t>a je to žák mladší 13 let – hradí škodu ten, kdo má a vůči dítěti vykonává rodičovskou odpovědnost (majetkové kritérium spravedlnosti) – rodič, osvojitel, poručník,….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6A150658-3AC8-4F50-BB1E-5956E3E85039}"/>
              </a:ext>
            </a:extLst>
          </p:cNvPr>
          <p:cNvSpPr/>
          <p:nvPr/>
        </p:nvSpPr>
        <p:spPr bwMode="auto">
          <a:xfrm>
            <a:off x="8734986" y="945788"/>
            <a:ext cx="3162300" cy="127935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Odpovědnost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civilněprávní</a:t>
            </a:r>
          </a:p>
        </p:txBody>
      </p:sp>
    </p:spTree>
    <p:extLst>
      <p:ext uri="{BB962C8B-B14F-4D97-AF65-F5344CB8AC3E}">
        <p14:creationId xmlns:p14="http://schemas.microsoft.com/office/powerpoint/2010/main" val="3853064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8665116-C7B3-7572-F3EE-B2C3F59495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8DD760-7282-C4D1-DC2A-96255CC17F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3897C9EC-974B-24B3-099B-AAD3BA84FDF9}"/>
              </a:ext>
            </a:extLst>
          </p:cNvPr>
          <p:cNvGraphicFramePr>
            <a:graphicFrameLocks noGrp="1"/>
          </p:cNvGraphicFramePr>
          <p:nvPr>
            <p:ph idx="12"/>
            <p:extLst>
              <p:ext uri="{D42A27DB-BD31-4B8C-83A1-F6EECF244321}">
                <p14:modId xmlns:p14="http://schemas.microsoft.com/office/powerpoint/2010/main" val="3530195382"/>
              </p:ext>
            </p:extLst>
          </p:nvPr>
        </p:nvGraphicFramePr>
        <p:xfrm>
          <a:off x="801408" y="2277035"/>
          <a:ext cx="10752138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7863">
                  <a:extLst>
                    <a:ext uri="{9D8B030D-6E8A-4147-A177-3AD203B41FA5}">
                      <a16:colId xmlns:a16="http://schemas.microsoft.com/office/drawing/2014/main" val="56521239"/>
                    </a:ext>
                  </a:extLst>
                </a:gridCol>
                <a:gridCol w="3720229">
                  <a:extLst>
                    <a:ext uri="{9D8B030D-6E8A-4147-A177-3AD203B41FA5}">
                      <a16:colId xmlns:a16="http://schemas.microsoft.com/office/drawing/2014/main" val="3376753636"/>
                    </a:ext>
                  </a:extLst>
                </a:gridCol>
                <a:gridCol w="3584046">
                  <a:extLst>
                    <a:ext uri="{9D8B030D-6E8A-4147-A177-3AD203B41FA5}">
                      <a16:colId xmlns:a16="http://schemas.microsoft.com/office/drawing/2014/main" val="313952591"/>
                    </a:ext>
                  </a:extLst>
                </a:gridCol>
              </a:tblGrid>
              <a:tr h="32788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ŽÁK DO 13 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ŽÁK OD 13 LET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499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Zanedbán náležitý dohled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Ten, kdo zanedbal dohled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Společně a nerozdílně oba (žák a ten, kdo zanedbal dohled)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890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Nezanedbán náležitý dohled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Ten, kdo má a vůči dítěti vykonává rodičovskou odpovědnost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Žák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715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49882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55DE117-CD4D-4F51-BB04-30EF65FC2F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7EF9F8-AA9B-4111-90CB-137804CB97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7992AC-592F-488D-A1CE-0A8F5F8D4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Vykopírovaná ustanovení: § 2920 a 2921 OZ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F6EB6D7-B71B-4938-8D14-2E1EC6C13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0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Škodu způsobenou </a:t>
            </a:r>
            <a:r>
              <a:rPr lang="cs-CZ" sz="2000" b="0" i="1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nezletilým mladším třinácti let </a:t>
            </a:r>
            <a:r>
              <a:rPr lang="cs-CZ" sz="20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nahradí ten, </a:t>
            </a:r>
            <a:r>
              <a:rPr lang="cs-CZ" sz="2000" b="0" i="1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kdo nad ním zanedbal náležitý dohled</a:t>
            </a:r>
            <a:r>
              <a:rPr lang="cs-CZ" sz="20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Nedošlo-li ke škodě v důsledku zanedbání náležitého dohledu, nahradí škodu nezletilý, způsobil-li ji činem povahy úmyslného trestného činu nebo je-li to spravedlivé se zřetelem k jeho majetkovým poměrům a majetkovým poměrům poškozeného. </a:t>
            </a:r>
            <a:r>
              <a:rPr lang="cs-CZ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(§ 2920/3 OZ)</a:t>
            </a:r>
          </a:p>
          <a:p>
            <a:pPr>
              <a:lnSpc>
                <a:spcPct val="100000"/>
              </a:lnSpc>
            </a:pP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000" i="1" dirty="0">
                <a:solidFill>
                  <a:schemeClr val="tx2"/>
                </a:solidFill>
                <a:latin typeface="Arial" panose="020B0604020202020204" pitchFamily="34" charset="0"/>
              </a:rPr>
              <a:t>Společně a nerozdílně se škůdcem, je-li jím nezletilý, který dovršil třinácti let, nebo ten, kdo je stižen duševní poruchou, nahradí škodu i ten, kdo nad ním zanedbal náležitý dohled. </a:t>
            </a:r>
            <a:r>
              <a:rPr lang="cs-CZ" sz="2000" i="1" dirty="0">
                <a:solidFill>
                  <a:srgbClr val="000000"/>
                </a:solidFill>
                <a:latin typeface="Arial" panose="020B0604020202020204" pitchFamily="34" charset="0"/>
              </a:rPr>
              <a:t>Není-li škůdce povinen k náhradě, nahradí poškozenému škodu ten, kdo nad škůdcem zanedbal dohled. </a:t>
            </a:r>
            <a:r>
              <a:rPr lang="cs-CZ" sz="20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(§ 2921/1 OZ)</a:t>
            </a:r>
            <a:endParaRPr lang="cs-CZ" sz="2000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2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0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Není-li nezletilý škůdce povinen k náhradě a ke škodě nedošlo v důsledku zanedbání náležitého dohledu, nahradí škodu ten, </a:t>
            </a:r>
            <a:r>
              <a:rPr lang="cs-CZ" sz="2000" b="0" i="1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kdo má a vůči dítěti vykonává rodičovskou odpovědnost v plném rozsahu</a:t>
            </a:r>
            <a:r>
              <a:rPr lang="cs-CZ" sz="20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je-li to spravedlivé se zřetelem k jeho majetkovým poměrům a majetkovým poměrům poškozeného. (§ 2921/2 OZ)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8600992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808F2E7-0D74-F227-C939-2F5B864E6F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6ECE6C-ED8C-7466-24EA-EACFBA13E8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E191BE-F9FB-5AE3-2E20-E87CBD0D9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to tedy je ten (náležitý) dohled?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CCA4783-4938-2CC3-798A-ED5D9B6C5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nevíme</a:t>
            </a:r>
          </a:p>
          <a:p>
            <a:r>
              <a:rPr lang="cs-CZ" dirty="0"/>
              <a:t>není to ale nepřetržitý či neustálý dohled</a:t>
            </a:r>
          </a:p>
          <a:p>
            <a:r>
              <a:rPr lang="cs-CZ" dirty="0"/>
              <a:t>vytvoření opatření a podmínek, za jakých lze poté předejít vzniku úrazu či škody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8832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F4FAF5-3744-42E7-ABCA-0AFEEFBD71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A3359D-D675-4BCD-B329-8A5C108866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128AD6-2B3A-4EE8-B1D6-81A552306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23BB0FA-D8E3-4860-8B23-D10094CE3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58447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b="0" dirty="0">
                <a:effectLst/>
                <a:latin typeface="Arial" panose="020B0604020202020204" pitchFamily="34" charset="0"/>
              </a:rPr>
              <a:t>velmi roztříštěná, řada právních předpisů podle typů odpovědnosti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28559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4D07281-A1F0-4C30-B2E8-55B7294924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34DD5A6-552B-4149-9E0C-4E44C5D7B3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FEC39CA-ED9B-4FBD-AD0E-B14D73234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B4A7BFB-1B42-4256-AB82-2471B229D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Žák ZŠ (14 let) rozbil skleněné dveře od chatky na školním výletě. Poranil se a způsobil škodu. Čas události: 23:30, neboť se snažil dostat do sousedního pokoje a spolužáci mu v tom bránili. Večerka byla pedagogickým pracovníkem stanovena na 22:00.</a:t>
            </a:r>
          </a:p>
          <a:p>
            <a:endParaRPr lang="cs-CZ" dirty="0"/>
          </a:p>
          <a:p>
            <a:r>
              <a:rPr lang="cs-CZ" i="1" dirty="0"/>
              <a:t>Co byste zohledňovali z hlediska toho, zda byla zajištěna bezpečnost a ochrana zdraví žáků?</a:t>
            </a:r>
          </a:p>
          <a:p>
            <a:r>
              <a:rPr lang="cs-CZ" i="1" dirty="0"/>
              <a:t>Kdo by hradil škodu a podle jakého předpisu?</a:t>
            </a:r>
          </a:p>
          <a:p>
            <a:endParaRPr lang="cs-CZ" i="1" dirty="0"/>
          </a:p>
          <a:p>
            <a:pPr marL="72000" indent="0">
              <a:buNone/>
            </a:pPr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5899888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40445C1-2093-49B9-9E38-A56F817B00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7D7ABF-FB9A-49A6-B154-AF718A6873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65B30A7-C9FA-46D1-89B6-9BC941B7A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 2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D5A20FF-5812-483F-8B29-A4FAFAA24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Žákyně ZŠ (15 let) opustila o přestávce školu, aby si v protějším obchodě koupila svačinu. To však je školním řádem zakázáno (opouštět školu během vyučování či v přímé souvislosti s tím). Žákyni srazilo auto. </a:t>
            </a:r>
          </a:p>
          <a:p>
            <a:endParaRPr lang="cs-CZ" dirty="0"/>
          </a:p>
          <a:p>
            <a:r>
              <a:rPr lang="cs-CZ" i="1" dirty="0"/>
              <a:t>Co byste zohledňovali z hlediska toho, zda byla zajištěna bezpečnost a ochrana zdraví žáků?</a:t>
            </a:r>
          </a:p>
          <a:p>
            <a:r>
              <a:rPr lang="cs-CZ" i="1" dirty="0"/>
              <a:t>Trestněprávní rovina – zajímavá.</a:t>
            </a:r>
          </a:p>
        </p:txBody>
      </p:sp>
    </p:spTree>
    <p:extLst>
      <p:ext uri="{BB962C8B-B14F-4D97-AF65-F5344CB8AC3E}">
        <p14:creationId xmlns:p14="http://schemas.microsoft.com/office/powerpoint/2010/main" val="15511540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775A987-30A6-4412-8986-542478BEAD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282262-B270-4AE2-98FA-46E9745D6B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97C263D-ECFA-4453-BB4B-67C3BDF64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 3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A5AAAE9-6182-4A83-8D9D-2173E6476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Stane se úraz na hodině TV (zlomenina pravého předloktí s posunem předloketních kostí k ose končetiny) při hře vybíjená. Zranění způsobil žák (11 let) jinému žákovi v momentě, kdy učitel/</a:t>
            </a:r>
            <a:r>
              <a:rPr lang="cs-CZ" dirty="0" err="1"/>
              <a:t>ka</a:t>
            </a:r>
            <a:r>
              <a:rPr lang="cs-CZ" dirty="0"/>
              <a:t> TV šla pro náhradní míč mimo tělocvičnu na krátkou chvíli. Žák požaduje náhradu škody.</a:t>
            </a:r>
          </a:p>
          <a:p>
            <a:endParaRPr lang="cs-CZ" dirty="0"/>
          </a:p>
          <a:p>
            <a:r>
              <a:rPr lang="cs-CZ" i="1" dirty="0"/>
              <a:t>Argument ve prospěch učitele/učitelky?</a:t>
            </a:r>
          </a:p>
          <a:p>
            <a:r>
              <a:rPr lang="cs-CZ" i="1" dirty="0"/>
              <a:t>Argument ve prospěch žáka?</a:t>
            </a:r>
          </a:p>
          <a:p>
            <a:r>
              <a:rPr lang="cs-CZ" i="1" dirty="0"/>
              <a:t>Kdo bude hradit škodu a podle jakého předpisu?</a:t>
            </a:r>
          </a:p>
        </p:txBody>
      </p:sp>
    </p:spTree>
    <p:extLst>
      <p:ext uri="{BB962C8B-B14F-4D97-AF65-F5344CB8AC3E}">
        <p14:creationId xmlns:p14="http://schemas.microsoft.com/office/powerpoint/2010/main" val="16007795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4840EF9-6252-4F4E-B302-7A79924DCD2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FC2BE2D-679F-4E70-BCAC-0635A525EE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D14A0F-D6EA-4CC3-A17A-50CBBD20D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 4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4C574EF-822D-4D1D-BB41-4E4DF1117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Žák zkolaboval na hodině TV (náhlá fibrilace srdeční komory, zástava krevního oběhu – hypoxické poškození mozku). Učitelka TV nechala údajně „běhat kolečka“, žák měl vrozenou vadu srdce a byl již operován. Matka neinformovala pravdivě školu o zdravotním stavu dítěte. Šlo o 11 000 000 Kč.</a:t>
            </a:r>
          </a:p>
          <a:p>
            <a:endParaRPr lang="cs-CZ" dirty="0"/>
          </a:p>
          <a:p>
            <a:r>
              <a:rPr lang="cs-CZ" i="1" dirty="0"/>
              <a:t>Kdo je odpovědný a co by se zvažovalo?</a:t>
            </a:r>
          </a:p>
          <a:p>
            <a:r>
              <a:rPr lang="cs-CZ" i="1" dirty="0"/>
              <a:t>Kdo by hradil případně škodu a podle jakého předpisu?</a:t>
            </a:r>
          </a:p>
        </p:txBody>
      </p:sp>
    </p:spTree>
    <p:extLst>
      <p:ext uri="{BB962C8B-B14F-4D97-AF65-F5344CB8AC3E}">
        <p14:creationId xmlns:p14="http://schemas.microsoft.com/office/powerpoint/2010/main" val="21563023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389F2E7-FF2F-452C-A68A-9A9CBE53B6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06A914F-352E-49CE-AD49-4B689D5C18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8748894-036F-44AF-B802-0A60C429B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 5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DD60554-6BBC-4D7E-8A15-0E8B83FE9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Žák ZŠ (13 let) způsobil škodu právnické osobě v hodnotě 1 500 000 Kč, když na školní exkurzi v muzeu rozbil vzácnou vázu vyšší hodnoty. Shodil vázu v době, kdy učitel měl na starost 20 žáků (ok podle práva), učitel byl však v osudné době v jiné místnosti muzea. Žák rozbil vázu v době, kdy se ujistil, že jej nikdo nesleduje.</a:t>
            </a:r>
          </a:p>
          <a:p>
            <a:endParaRPr lang="cs-CZ" dirty="0"/>
          </a:p>
          <a:p>
            <a:r>
              <a:rPr lang="cs-CZ" i="1" dirty="0"/>
              <a:t>Co by se zohledňovalo?</a:t>
            </a:r>
          </a:p>
          <a:p>
            <a:r>
              <a:rPr lang="cs-CZ" i="1" dirty="0"/>
              <a:t>Kdo by byl odpovědný, tj. hradil by škodu, a dle jakého předpisu?</a:t>
            </a:r>
          </a:p>
        </p:txBody>
      </p:sp>
    </p:spTree>
    <p:extLst>
      <p:ext uri="{BB962C8B-B14F-4D97-AF65-F5344CB8AC3E}">
        <p14:creationId xmlns:p14="http://schemas.microsoft.com/office/powerpoint/2010/main" val="7678530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D513C3E-84A6-4CFE-870F-C85B387879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EA5BE9-EB56-457A-95F8-F86DE3DB73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7BCD8E-8291-4B46-9076-2FED96C47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Trestněprávní odpovědnost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2DD9573-A9EB-4E98-A327-484F0B17F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02001"/>
            <a:ext cx="10753200" cy="453599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např. žák se zraní – bude mu ublíženo na zdraví a dojde k naplnění skutkové podstaty nějakého trestného činu</a:t>
            </a:r>
          </a:p>
          <a:p>
            <a:r>
              <a:rPr lang="cs-CZ" dirty="0"/>
              <a:t>kritérium dohledu, které se bude zkoumat – zda byl, či nebyl vykonáván náležitý dohled tak, jak měl + otázka prevence</a:t>
            </a:r>
          </a:p>
          <a:p>
            <a:r>
              <a:rPr lang="cs-CZ" dirty="0">
                <a:solidFill>
                  <a:schemeClr val="tx2"/>
                </a:solidFill>
              </a:rPr>
              <a:t>trestněprávní odpovědnost </a:t>
            </a:r>
            <a:r>
              <a:rPr lang="cs-CZ" dirty="0"/>
              <a:t>– jsme odpovědni od 15 let (den poté)</a:t>
            </a:r>
          </a:p>
          <a:p>
            <a:r>
              <a:rPr lang="cs-CZ" dirty="0"/>
              <a:t>odpovědnost bude přičtena konkrétní osobě (ředitel školy či pedagogický pracovník školy) dle okolností</a:t>
            </a:r>
          </a:p>
          <a:p>
            <a:r>
              <a:rPr lang="cs-CZ" dirty="0"/>
              <a:t>vinu posuzuje a trest ukládá </a:t>
            </a:r>
            <a:r>
              <a:rPr lang="cs-CZ" dirty="0">
                <a:solidFill>
                  <a:schemeClr val="tx2"/>
                </a:solidFill>
              </a:rPr>
              <a:t>soud</a:t>
            </a:r>
          </a:p>
          <a:p>
            <a:r>
              <a:rPr lang="cs-CZ" dirty="0"/>
              <a:t>konkrétní trestné činy a tresty – zákon č. 40/2009 Sb., </a:t>
            </a:r>
            <a:r>
              <a:rPr lang="cs-CZ" dirty="0">
                <a:solidFill>
                  <a:schemeClr val="tx2"/>
                </a:solidFill>
              </a:rPr>
              <a:t>trestní zákoník </a:t>
            </a: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36CDA70C-694E-4620-9980-106408CCE6B3}"/>
              </a:ext>
            </a:extLst>
          </p:cNvPr>
          <p:cNvSpPr/>
          <p:nvPr/>
        </p:nvSpPr>
        <p:spPr bwMode="auto">
          <a:xfrm>
            <a:off x="8134350" y="378000"/>
            <a:ext cx="3162300" cy="127935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Odpovědnost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trestněprávní</a:t>
            </a:r>
          </a:p>
        </p:txBody>
      </p:sp>
    </p:spTree>
    <p:extLst>
      <p:ext uri="{BB962C8B-B14F-4D97-AF65-F5344CB8AC3E}">
        <p14:creationId xmlns:p14="http://schemas.microsoft.com/office/powerpoint/2010/main" val="9219969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2C2BAB5-C8CC-4D7C-9D4B-31B12332FD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538CE0-35ED-4DED-B589-3220D74E00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85CF78-7F5A-4BBA-9324-7FA92293F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trestných činů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5861702-CD22-4391-9373-CB1C7C1C8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6789"/>
            <a:ext cx="10753200" cy="482876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příklady trestných činů </a:t>
            </a:r>
            <a:r>
              <a:rPr lang="cs-CZ" dirty="0">
                <a:solidFill>
                  <a:schemeClr val="tx2"/>
                </a:solidFill>
              </a:rPr>
              <a:t>spáchaných na dítěti mladší 15 let</a:t>
            </a:r>
          </a:p>
          <a:p>
            <a:pPr lvl="1"/>
            <a:r>
              <a:rPr lang="cs-CZ" sz="1800" dirty="0"/>
              <a:t>vražda (15-20 let, výjimečný trest), zabití (5-15 let) – asi nenastane</a:t>
            </a:r>
          </a:p>
          <a:p>
            <a:pPr lvl="1"/>
            <a:r>
              <a:rPr lang="cs-CZ" sz="1800" b="1" dirty="0"/>
              <a:t>usmrcení z nedbalosti </a:t>
            </a:r>
            <a:r>
              <a:rPr lang="cs-CZ" sz="1800" dirty="0"/>
              <a:t>(0-3 roky, zákaz činnosti), ale </a:t>
            </a:r>
            <a:r>
              <a:rPr lang="cs-CZ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porušení důležité povinnosti vyplývající ze zaměstnání, povolání, postavení nebo funkce 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 uloženou mu podle zákona (1-6 let) – nejvíce je ohrožen učitel TV</a:t>
            </a:r>
            <a:endParaRPr lang="cs-CZ" sz="1800" dirty="0"/>
          </a:p>
          <a:p>
            <a:pPr lvl="1"/>
            <a:r>
              <a:rPr lang="cs-CZ" sz="1800" b="1" dirty="0"/>
              <a:t>těžké ublížení na zdraví </a:t>
            </a:r>
            <a:r>
              <a:rPr lang="cs-CZ" sz="1800" dirty="0"/>
              <a:t>(5-12 let), </a:t>
            </a:r>
            <a:r>
              <a:rPr lang="cs-CZ" sz="1800" b="1" dirty="0"/>
              <a:t>z nedbalosti </a:t>
            </a:r>
            <a:r>
              <a:rPr lang="cs-CZ" sz="1800" dirty="0"/>
              <a:t>(0-2 roky, zákaz činnosti), ale 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porušení důležité povinnosti vyplývající ze zaměstnání, povolání, postavení nebo funkce nebo uloženou mu podle zákona (0,5 roku-4 roky)</a:t>
            </a:r>
            <a:endParaRPr lang="cs-CZ" sz="1800" dirty="0"/>
          </a:p>
          <a:p>
            <a:pPr lvl="1"/>
            <a:r>
              <a:rPr lang="cs-CZ" sz="1800" b="1" dirty="0"/>
              <a:t>ublížení na zdraví </a:t>
            </a:r>
            <a:r>
              <a:rPr lang="cs-CZ" sz="1800" dirty="0"/>
              <a:t>(1-5 let), </a:t>
            </a:r>
            <a:r>
              <a:rPr lang="cs-CZ" sz="1800" b="1" dirty="0"/>
              <a:t>z nedbalosti </a:t>
            </a:r>
            <a:r>
              <a:rPr lang="cs-CZ" sz="1800" dirty="0"/>
              <a:t>za podmínky opět porušení důležité povinnosti vyplývající z…. (0-1 rok)</a:t>
            </a:r>
          </a:p>
          <a:p>
            <a:pPr lvl="1"/>
            <a:r>
              <a:rPr lang="cs-CZ" sz="1800" dirty="0"/>
              <a:t>mučení a jiné nelidské a kruté zacházení (5-12 let)</a:t>
            </a:r>
          </a:p>
          <a:p>
            <a:pPr lvl="1"/>
            <a:r>
              <a:rPr lang="cs-CZ" sz="1800" dirty="0"/>
              <a:t>neposkytnutí pomoci (0-2 roky)</a:t>
            </a:r>
          </a:p>
          <a:p>
            <a:pPr lvl="1"/>
            <a:r>
              <a:rPr lang="cs-CZ" sz="1800" b="1" dirty="0"/>
              <a:t>pohlavní zneužití </a:t>
            </a:r>
            <a:r>
              <a:rPr lang="cs-CZ" sz="1800" dirty="0"/>
              <a:t>(1-8 let), </a:t>
            </a:r>
            <a:r>
              <a:rPr lang="cs-CZ" sz="1800" b="1" dirty="0"/>
              <a:t>je-li svěřeno do dozoru osoby </a:t>
            </a:r>
            <a:r>
              <a:rPr lang="cs-CZ" sz="1800" dirty="0"/>
              <a:t>(2-10 let); </a:t>
            </a:r>
            <a:r>
              <a:rPr lang="cs-CZ" sz="1800" b="1" dirty="0"/>
              <a:t>sexuální nátlak</a:t>
            </a:r>
          </a:p>
          <a:p>
            <a:pPr lvl="1"/>
            <a:r>
              <a:rPr lang="cs-CZ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opuštění dítěte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o které máme povinnost pečovat a které si samo nemůže opatřit pomoc, a vystaví tím dítě nebezpečí smrti nebo ublížení na zdraví (6 měs.-3 roky), mladší dítě jak 3 roky (1-5 let)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…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prostituce ohrožující mravní vývoj dětí – v blízkosti školy či školského zařízení (0-2 roky)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56361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79D4246-66D8-4E5A-AA0E-F8B9DD2B2A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9B3801-F0B6-468B-AFFC-4A32A6F7F7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DB1BBD7-2E09-478D-BCB6-CC6E98289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Trestněprávní odpovědnost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8DF156-EE42-4FB1-A61A-E4FCBA192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3"/>
            <a:ext cx="10753200" cy="28037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ne jakýkoliv úraz či zranění zakládá trestněprávní odpovědnost</a:t>
            </a:r>
          </a:p>
          <a:p>
            <a:r>
              <a:rPr lang="cs-CZ" dirty="0"/>
              <a:t>podstata trestního práva je, že se aplikuje jako poslední „lék“ – pokud jde situace vyřešit jiným právním odvětvím, použije se nejprve toto právní odvětví</a:t>
            </a:r>
          </a:p>
          <a:p>
            <a:r>
              <a:rPr lang="cs-CZ" dirty="0"/>
              <a:t>je cesta, jak nebýt trestně odpovědný, i když „se něco stane“? </a:t>
            </a:r>
            <a:r>
              <a:rPr lang="cs-CZ" dirty="0">
                <a:solidFill>
                  <a:schemeClr val="tx2"/>
                </a:solidFill>
              </a:rPr>
              <a:t>Ano, prokázání, že náležitý dohled nebyl zanedbán!</a:t>
            </a:r>
          </a:p>
        </p:txBody>
      </p:sp>
    </p:spTree>
    <p:extLst>
      <p:ext uri="{BB962C8B-B14F-4D97-AF65-F5344CB8AC3E}">
        <p14:creationId xmlns:p14="http://schemas.microsoft.com/office/powerpoint/2010/main" val="4058737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8E09EEF-E763-46E9-A734-16189EC7B9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414EE4-6F76-458F-B251-D88E35F877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40124C-03DB-4474-A062-C80D8FA47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 7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5276ED1-2F2C-45E9-BA01-68FE8A71C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Žák 8. třídy utone na školním výletě při koupání v jezu. Učitelka povolila žákům koupání. Zjistila, že žák chybí až poté, co ji na to upozornili ostatní žáci. </a:t>
            </a:r>
          </a:p>
          <a:p>
            <a:endParaRPr lang="cs-CZ" dirty="0"/>
          </a:p>
          <a:p>
            <a:r>
              <a:rPr lang="cs-CZ" i="1" dirty="0"/>
              <a:t>Co byste zvažovali, co by mohlo hrát roli při odpovědnosti učitelky za trestný čin?</a:t>
            </a:r>
          </a:p>
          <a:p>
            <a:r>
              <a:rPr lang="cs-CZ" i="1" dirty="0"/>
              <a:t>Kdo by byl </a:t>
            </a:r>
            <a:r>
              <a:rPr lang="cs-CZ" i="1" dirty="0" err="1"/>
              <a:t>trestněodpovědný</a:t>
            </a:r>
            <a:r>
              <a:rPr lang="cs-CZ" i="1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78473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B8268B0-D1CB-461C-8B2F-6B5A4D8649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0F03ED-9315-4876-867A-029A3CA31B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94CA19-E40D-42B2-8C0F-0AA292ECD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Bezpečnost a ochrana zdraví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63C4347-E91B-41E9-8A73-BED237D8D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44377"/>
            <a:ext cx="10753200" cy="3003824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škola má povinnost zajistit bezpečnost a ochranu zdraví dětí při vzdělávání a s ním přímo souvisejících činnostech (§ 29/2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ŠkZ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škola poskytuje n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ezbytné informace k zajištění bezpečnosti a ochrany zdraví (§ 29/2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ŠkZ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 – otázka prevence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měl by upravovat tuto oblast 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školní řád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, který vydává ředitel ZŠ (§ 30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ŠkZ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5843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500EBD1-F8AD-4A4E-AFBE-C6C82DEB5B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C41E19A-92E6-424E-86D4-0358F96262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37E719-E2E5-4A9D-B6D3-92BC634A4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odpovědnosti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294BE51-E3A3-4FBE-B343-7D5BC6A2D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trestněprávní odpovědnost</a:t>
            </a:r>
          </a:p>
          <a:p>
            <a:r>
              <a:rPr lang="cs-CZ" dirty="0"/>
              <a:t>civilněprávní odpovědnost</a:t>
            </a:r>
          </a:p>
          <a:p>
            <a:r>
              <a:rPr lang="cs-CZ" dirty="0" err="1"/>
              <a:t>správněprávní</a:t>
            </a:r>
            <a:r>
              <a:rPr lang="cs-CZ" dirty="0"/>
              <a:t> odpovědnost</a:t>
            </a:r>
          </a:p>
          <a:p>
            <a:endParaRPr lang="cs-CZ" dirty="0"/>
          </a:p>
          <a:p>
            <a:r>
              <a:rPr lang="cs-CZ" dirty="0">
                <a:solidFill>
                  <a:schemeClr val="tx2"/>
                </a:solidFill>
              </a:rPr>
              <a:t>subjektivní odpovědnost </a:t>
            </a:r>
            <a:r>
              <a:rPr lang="cs-CZ" dirty="0"/>
              <a:t>– potřeba zavinění – odpovídá ten, kdo škodu zavinil svým protiprávním jednáním</a:t>
            </a:r>
          </a:p>
          <a:p>
            <a:r>
              <a:rPr lang="cs-CZ" dirty="0">
                <a:solidFill>
                  <a:schemeClr val="tx2"/>
                </a:solidFill>
              </a:rPr>
              <a:t>objektivní odpovědnost </a:t>
            </a:r>
            <a:r>
              <a:rPr lang="cs-CZ" dirty="0"/>
              <a:t>– není potřeba zavinění – odpovědnost za následek protiprávního jednání, nikoliv za samotné jednání</a:t>
            </a:r>
          </a:p>
          <a:p>
            <a:endParaRPr lang="cs-CZ" dirty="0"/>
          </a:p>
          <a:p>
            <a:r>
              <a:rPr lang="cs-CZ" dirty="0"/>
              <a:t>porušení povinnosti, vznik škody, příčinná souvislost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84698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5BC3099-0CE6-4B04-9F94-7748F28E47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31B5EF-1AAA-4641-A98C-18AB5CCC9B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FB9C82F-65FD-41BB-B8B1-A422306BC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Úrazy z pohledu práva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3EAB36B-E56B-477E-A3B5-F91E6B12C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nastavení – školský zákon (zejm. § 30 </a:t>
            </a:r>
            <a:r>
              <a:rPr lang="cs-CZ" dirty="0" err="1"/>
              <a:t>ŠkZ</a:t>
            </a:r>
            <a:r>
              <a:rPr lang="cs-CZ" dirty="0"/>
              <a:t>)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škola – povinna vést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evidenci úrazů dětí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– při činnostech uvedených zde výše, vyhotovit a zaslat záznam o úrazu příslušným orgánům a institucím – podrobnosti ve vyhlášce </a:t>
            </a:r>
            <a:endParaRPr lang="cs-CZ" dirty="0"/>
          </a:p>
          <a:p>
            <a:r>
              <a:rPr lang="cs-CZ" dirty="0"/>
              <a:t>podrobnosti – vyhláška 64/2005 Sb., </a:t>
            </a:r>
            <a:r>
              <a:rPr lang="pt-BR" dirty="0">
                <a:solidFill>
                  <a:schemeClr val="tx2"/>
                </a:solidFill>
              </a:rPr>
              <a:t>o evidenci úrazů dětí, žáků a studentů</a:t>
            </a:r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dirty="0"/>
              <a:t>všechny úrazy v souvislosti s činnostmi vymezenými v § 29/2 </a:t>
            </a:r>
            <a:r>
              <a:rPr lang="cs-CZ" dirty="0" err="1"/>
              <a:t>ŠkZ</a:t>
            </a:r>
            <a:r>
              <a:rPr lang="cs-CZ" dirty="0"/>
              <a:t> 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324000" lvl="1" indent="0">
              <a:buNone/>
            </a:pPr>
            <a:r>
              <a:rPr lang="cs-CZ" sz="2400" i="1" dirty="0"/>
              <a:t>Co třeba, když se dítě zraní při cestě do školy/ze školy? Co by mohlo hrát roli?</a:t>
            </a:r>
          </a:p>
          <a:p>
            <a:pPr marL="324000" lvl="1" indent="0">
              <a:buNone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cs-CZ" dirty="0">
              <a:solidFill>
                <a:schemeClr val="tx2"/>
              </a:solidFill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B3695CF-4D98-5DE3-8AE3-07112F2847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1883" y="4169403"/>
            <a:ext cx="7497221" cy="838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8843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1811234-E4C5-431A-8B43-4E00CFAF42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01F1DF-20AE-4FAB-ACB1-DA004D8FB0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22E7F1F-41E6-45F8-9DA6-0AAE5B0EC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Úrazy z pohledu práva – pokračování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4FDC4A2-988F-48EA-A0F5-16DB321F8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611319"/>
            <a:ext cx="10753200" cy="4445998"/>
          </a:xfrm>
        </p:spPr>
        <p:txBody>
          <a:bodyPr/>
          <a:lstStyle/>
          <a:p>
            <a:pPr lvl="1"/>
            <a:r>
              <a:rPr lang="cs-CZ" dirty="0">
                <a:solidFill>
                  <a:schemeClr val="tx2"/>
                </a:solidFill>
              </a:rPr>
              <a:t>do 24 hodin</a:t>
            </a:r>
            <a:r>
              <a:rPr lang="cs-CZ" dirty="0"/>
              <a:t>, co se škola (školské zařízení) o úrazu dozví – </a:t>
            </a:r>
            <a:r>
              <a:rPr lang="cs-CZ" sz="2800" dirty="0">
                <a:solidFill>
                  <a:schemeClr val="tx2"/>
                </a:solidFill>
              </a:rPr>
              <a:t>kniha úrazů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co se vyplňuje </a:t>
            </a:r>
            <a:r>
              <a:rPr lang="cs-CZ" dirty="0"/>
              <a:t>- pořadové číslo, jméno/příjmení/datum narození zraněného, popis úrazu a popis události, datum a místo události, informace o ošetření úrazu, podpis, další údaje, pokud jsou potřeba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škola hlásí bez zbytečného odkladu </a:t>
            </a:r>
            <a:r>
              <a:rPr lang="cs-CZ" dirty="0"/>
              <a:t>(tj. ihned)</a:t>
            </a:r>
          </a:p>
          <a:p>
            <a:pPr lvl="2"/>
            <a:r>
              <a:rPr lang="cs-CZ" sz="2000" dirty="0"/>
              <a:t>zákonnému zástupci žáka</a:t>
            </a:r>
          </a:p>
          <a:p>
            <a:pPr lvl="2"/>
            <a:r>
              <a:rPr lang="cs-CZ" sz="2000" dirty="0"/>
              <a:t>pojišťovně, je-li škola pojištěna pro případ za škodu vzniklou na životě a zdraví žáků</a:t>
            </a:r>
          </a:p>
          <a:p>
            <a:pPr lvl="2"/>
            <a:r>
              <a:rPr lang="cs-CZ" sz="2000" dirty="0"/>
              <a:t>u některých úrazů inspektorátu práce</a:t>
            </a:r>
          </a:p>
          <a:p>
            <a:pPr lvl="2"/>
            <a:r>
              <a:rPr lang="cs-CZ" sz="2000" dirty="0"/>
              <a:t>Policii ČR - pokud je podezření na spáchání trestného činu či přestupku či jedná se o smrtelný úraz </a:t>
            </a:r>
          </a:p>
          <a:p>
            <a:pPr lvl="2"/>
            <a:endParaRPr lang="cs-CZ" sz="2000" dirty="0"/>
          </a:p>
          <a:p>
            <a:pPr lvl="2"/>
            <a:endParaRPr lang="cs-CZ" sz="2000" dirty="0"/>
          </a:p>
          <a:p>
            <a:pPr lvl="2"/>
            <a:r>
              <a:rPr lang="cs-CZ" sz="2800" dirty="0"/>
              <a:t>Zapisujte vše – nikdy nevíte!</a:t>
            </a:r>
          </a:p>
        </p:txBody>
      </p:sp>
    </p:spTree>
    <p:extLst>
      <p:ext uri="{BB962C8B-B14F-4D97-AF65-F5344CB8AC3E}">
        <p14:creationId xmlns:p14="http://schemas.microsoft.com/office/powerpoint/2010/main" val="3543520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BD8449D-5053-5B19-2A16-3460D506EC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0737E2-8626-1A58-BD94-69BE9A940D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2DA28E0-D446-5CF5-2C52-310C73E2D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840355"/>
            <a:ext cx="10753200" cy="413999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záznam o úrazu</a:t>
            </a:r>
          </a:p>
          <a:p>
            <a:pPr lvl="1"/>
            <a:r>
              <a:rPr lang="cs-CZ" dirty="0"/>
              <a:t>něco jiného než kniha úrazů</a:t>
            </a:r>
          </a:p>
          <a:p>
            <a:pPr lvl="1"/>
            <a:r>
              <a:rPr lang="cs-CZ" dirty="0"/>
              <a:t>2 po sobě jdoucí dny je dítě/žák nepřítomen v důsledku úrazu či se jedná o smrtelný úraz (nemusí „umřít“ hned, ale do 1 roku na následky úrazu)</a:t>
            </a:r>
          </a:p>
          <a:p>
            <a:pPr lvl="1"/>
            <a:r>
              <a:rPr lang="cs-CZ" dirty="0"/>
              <a:t>hlášení obdobně viz minulý slide</a:t>
            </a:r>
          </a:p>
          <a:p>
            <a:pPr lvl="1"/>
            <a:r>
              <a:rPr lang="cs-CZ" sz="2000" dirty="0"/>
              <a:t>záznamy o úrazu – za kalendářní měsíc – zdravotní pojišťovně žáka a ČŠI</a:t>
            </a:r>
          </a:p>
          <a:p>
            <a:pPr lvl="1"/>
            <a:r>
              <a:rPr lang="cs-CZ" sz="2000" dirty="0"/>
              <a:t>smrtelné úrazy – do 5 dnů – kromě zdravotní pojišťovny, ČŠI, Policii ČR také zřizovateli</a:t>
            </a:r>
            <a:endParaRPr lang="cs-CZ" dirty="0"/>
          </a:p>
          <a:p>
            <a:pPr lvl="1"/>
            <a:r>
              <a:rPr lang="cs-CZ" dirty="0">
                <a:hlinkClick r:id="rId2"/>
              </a:rPr>
              <a:t>https://www.zakonyprolidi.cz/disk/cs/file/2005/2005c017z0064_2010c020z0057u001.pdf</a:t>
            </a:r>
            <a:r>
              <a:rPr lang="cs-CZ" dirty="0"/>
              <a:t> vzor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18459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C6E1376-40A9-41F1-85E6-5899E7935F6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DDC784E-A9C9-482A-80EF-418D4C44D8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4133C33-0344-4A5C-B6E1-EC74B0A7F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Správněprávní</a:t>
            </a:r>
            <a:r>
              <a:rPr lang="cs-CZ" dirty="0"/>
              <a:t> odpovědnost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67D81D0-5295-4AA5-AE92-3D6A0A6BB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30862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tam, kde (typicky) ředitel ZŠ poruší povinnosti plynoucí ze </a:t>
            </a:r>
            <a:r>
              <a:rPr lang="cs-CZ" dirty="0">
                <a:solidFill>
                  <a:schemeClr val="tx2"/>
                </a:solidFill>
              </a:rPr>
              <a:t>správního práva </a:t>
            </a:r>
            <a:r>
              <a:rPr lang="cs-CZ" dirty="0"/>
              <a:t>(př. neodůvodní nepřijetí žáka do předškolního vzdělávání, celá řada příkladů ze školského zákona, zákona o ochraně veřejného zdraví, související vyhlášky, …)</a:t>
            </a:r>
          </a:p>
          <a:p>
            <a:r>
              <a:rPr lang="cs-CZ" dirty="0"/>
              <a:t>řadí se sem i </a:t>
            </a:r>
            <a:r>
              <a:rPr lang="cs-CZ" dirty="0">
                <a:solidFill>
                  <a:schemeClr val="tx2"/>
                </a:solidFill>
              </a:rPr>
              <a:t>přestupky</a:t>
            </a:r>
          </a:p>
          <a:p>
            <a:r>
              <a:rPr lang="cs-CZ" dirty="0"/>
              <a:t>případně finance – veřejnosprávní kontrola nakládání s finančními prostředky (ze státního rozpočtu) – finančněprávní odpovědnost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BBB36951-A575-43B5-B806-88B23837C228}"/>
              </a:ext>
            </a:extLst>
          </p:cNvPr>
          <p:cNvSpPr/>
          <p:nvPr/>
        </p:nvSpPr>
        <p:spPr bwMode="auto">
          <a:xfrm>
            <a:off x="8134350" y="378000"/>
            <a:ext cx="3162300" cy="127935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Odpovědnost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správněprávní</a:t>
            </a:r>
            <a:endParaRPr kumimoji="0" 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CC14243C-42B5-F123-5627-D76D8A0585B4}"/>
              </a:ext>
            </a:extLst>
          </p:cNvPr>
          <p:cNvSpPr/>
          <p:nvPr/>
        </p:nvSpPr>
        <p:spPr bwMode="auto">
          <a:xfrm>
            <a:off x="3845859" y="5316071"/>
            <a:ext cx="4848141" cy="12729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Kdy jedná ředitel </a:t>
            </a:r>
            <a:r>
              <a:rPr lang="cs-CZ" sz="2800" dirty="0">
                <a:solidFill>
                  <a:schemeClr val="tx1"/>
                </a:solidFill>
              </a:rPr>
              <a:t>Z</a:t>
            </a: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Š jako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tx1"/>
                </a:solidFill>
              </a:rPr>
              <a:t>správní orgán?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102549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828EE4F-67E1-4E0A-B92E-64EF5D5941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FD3E783-FBA8-4118-8D7E-C00B123AF0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A1B84FCF-619C-4558-873D-4E9EB9442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26465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3A92086-160F-4672-984A-77D3528F91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6148F79-2585-4F22-A074-381B61E334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17F0E21-F743-4809-A200-A1B1719A0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Dohled jako ústřední pojem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BC0D5CD-A5D5-4125-9348-7ABD33D89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50348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dohled </a:t>
            </a:r>
            <a:r>
              <a:rPr lang="cs-CZ" dirty="0"/>
              <a:t>– kritérium, které je zvažováno při určování odpovědnosti</a:t>
            </a:r>
          </a:p>
          <a:p>
            <a:r>
              <a:rPr lang="cs-CZ" dirty="0"/>
              <a:t>otázka, kdo má dohled zajišťovat a kdo vykonávat</a:t>
            </a:r>
          </a:p>
          <a:p>
            <a:r>
              <a:rPr lang="cs-CZ" dirty="0"/>
              <a:t>vliv jak na soukromé, tak veřejné právo (resp. civilní, tak trestní odpovědnost)</a:t>
            </a:r>
          </a:p>
          <a:p>
            <a:pPr marL="72000" indent="0">
              <a:buNone/>
            </a:pPr>
            <a:r>
              <a:rPr lang="cs-CZ" i="1" dirty="0"/>
              <a:t>? Co si představíte pod pojmem dohled, resp. náležitý dohled 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998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6CADE85-ECD1-DFE9-7323-1C90EB5F416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428C00A-10B4-B96A-4166-04A0343D38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9968DB-AC03-710C-63D7-1CFE105DB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Dohled - zákon o pedagogických pracovnících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EFF4D2C-93E7-DEFC-1CBF-8E0A5FBF4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835174"/>
          </a:xfrm>
        </p:spPr>
        <p:txBody>
          <a:bodyPr/>
          <a:lstStyle/>
          <a:p>
            <a:r>
              <a:rPr lang="cs-CZ" dirty="0"/>
              <a:t>Pedagogický pracovník je povinen být na pracovišti zaměstnavatele v době stanovené rozvrhem jeho přímé pedagogické činnosti, </a:t>
            </a:r>
            <a:r>
              <a:rPr lang="cs-CZ" dirty="0">
                <a:solidFill>
                  <a:schemeClr val="tx2"/>
                </a:solidFill>
              </a:rPr>
              <a:t>v době stanovené rozvrhem jeho dohledu nad dětmi a žáky</a:t>
            </a:r>
            <a:r>
              <a:rPr lang="cs-CZ" dirty="0"/>
              <a:t>, v době zastupování jiného pedagogického pracovníka a v případech, které stanoví v souladu se zákoníkem práce zaměstnavatel. (§ 22a/2)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A73FBFD4-D6FD-C9A7-F20C-2EADFF453CFC}"/>
              </a:ext>
            </a:extLst>
          </p:cNvPr>
          <p:cNvSpPr txBox="1">
            <a:spLocks/>
          </p:cNvSpPr>
          <p:nvPr/>
        </p:nvSpPr>
        <p:spPr>
          <a:xfrm rot="10800000" flipV="1">
            <a:off x="791717" y="5299602"/>
            <a:ext cx="5178777" cy="66192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i="1" kern="0" dirty="0"/>
              <a:t>Více tento zákon nestanovuje</a:t>
            </a:r>
          </a:p>
        </p:txBody>
      </p:sp>
    </p:spTree>
    <p:extLst>
      <p:ext uri="{BB962C8B-B14F-4D97-AF65-F5344CB8AC3E}">
        <p14:creationId xmlns:p14="http://schemas.microsoft.com/office/powerpoint/2010/main" val="2729482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E793758-2A6D-4679-8259-F7B199BE91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00213B-E014-4B4C-A39A-C8AC6596F7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AFACCE0-0685-42EC-9F99-65E794A1A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Dohled – školský zákon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03EE8F9-FB7A-48D8-86F3-2D5C403B3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4939"/>
            <a:ext cx="10753200" cy="3832850"/>
          </a:xfrm>
        </p:spPr>
        <p:txBody>
          <a:bodyPr/>
          <a:lstStyle/>
          <a:p>
            <a:r>
              <a:rPr lang="cs-CZ" dirty="0"/>
              <a:t>zákon č. 561/2004 Sb., </a:t>
            </a:r>
            <a:r>
              <a:rPr lang="cs-CZ" dirty="0">
                <a:solidFill>
                  <a:schemeClr val="tx2"/>
                </a:solidFill>
              </a:rPr>
              <a:t>školský zákon </a:t>
            </a:r>
          </a:p>
          <a:p>
            <a:pPr lvl="1"/>
            <a:r>
              <a:rPr lang="cs-CZ" sz="2400" i="1" dirty="0">
                <a:solidFill>
                  <a:schemeClr val="tx2"/>
                </a:solidFill>
                <a:latin typeface="Arial" panose="020B0604020202020204" pitchFamily="34" charset="0"/>
              </a:rPr>
              <a:t>Školy a školská zařízení zajišťují bezpečnost a ochranu zdraví </a:t>
            </a:r>
            <a:r>
              <a:rPr lang="cs-CZ" sz="2400" i="1" dirty="0">
                <a:latin typeface="Arial" panose="020B0604020202020204" pitchFamily="34" charset="0"/>
              </a:rPr>
              <a:t>dětí, žáků a studentů při vzdělávání a s ním přímo souvisejících činnostech a při poskytování školských služeb a poskytují žákům a studentům nezbytné informace k zajištění bezpečnosti a ochrany zdraví. </a:t>
            </a:r>
            <a:r>
              <a:rPr lang="cs-CZ" sz="2400" dirty="0">
                <a:latin typeface="Arial" panose="020B0604020202020204" pitchFamily="34" charset="0"/>
              </a:rPr>
              <a:t>(§ 29/2)</a:t>
            </a:r>
          </a:p>
          <a:p>
            <a:pPr lvl="2"/>
            <a:r>
              <a:rPr lang="cs-CZ" sz="2000" dirty="0">
                <a:latin typeface="Arial" panose="020B0604020202020204" pitchFamily="34" charset="0"/>
              </a:rPr>
              <a:t>stanovena mj. povinnost prevence – bude se zkoumat následně např. poučení žáků</a:t>
            </a:r>
          </a:p>
          <a:p>
            <a:pPr lvl="2"/>
            <a:r>
              <a:rPr lang="cs-CZ" sz="2000" dirty="0">
                <a:latin typeface="Arial" panose="020B0604020202020204" pitchFamily="34" charset="0"/>
              </a:rPr>
              <a:t>toto ustanovení dále odkazuje na vyhlášku ministerstva</a:t>
            </a:r>
          </a:p>
          <a:p>
            <a:pPr lvl="2"/>
            <a:r>
              <a:rPr lang="cs-CZ" sz="2000" dirty="0">
                <a:latin typeface="Arial" panose="020B0604020202020204" pitchFamily="34" charset="0"/>
              </a:rPr>
              <a:t>stanovit do školního (resp. vnitřního řádu)</a:t>
            </a:r>
          </a:p>
          <a:p>
            <a:pPr lvl="1"/>
            <a:r>
              <a:rPr lang="cs-CZ" sz="2400" dirty="0">
                <a:latin typeface="Arial" panose="020B0604020202020204" pitchFamily="34" charset="0"/>
              </a:rPr>
              <a:t>výjimka školní stravování, pokud zajišťuje jiná právnická osoba než škola (ale nelze zobecnit, že cokoliv je mimo „školu“, tak škola neodpovídá)!</a:t>
            </a:r>
            <a:endParaRPr lang="cs-CZ" sz="2000" dirty="0"/>
          </a:p>
          <a:p>
            <a:pPr marL="72000" indent="0">
              <a:buNone/>
            </a:pP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750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9FC13AC-57D9-F8B9-D011-535831FF96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492DF4-F825-EB69-EB09-5F1260DA64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ED66A8B-A71F-0556-3584-77E757281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Dohled – školský zákon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EF88FFF-FE53-35E8-DD60-C2581F36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3200" dirty="0"/>
              <a:t>zákon č. 561/2004 Sb., </a:t>
            </a:r>
            <a:r>
              <a:rPr lang="cs-CZ" sz="3200" dirty="0">
                <a:solidFill>
                  <a:schemeClr val="tx2"/>
                </a:solidFill>
              </a:rPr>
              <a:t>školský zákon </a:t>
            </a:r>
            <a:endParaRPr lang="cs-CZ" sz="2400" i="1" dirty="0">
              <a:solidFill>
                <a:schemeClr val="tx2"/>
              </a:solidFill>
            </a:endParaRPr>
          </a:p>
          <a:p>
            <a:pPr lvl="1"/>
            <a:r>
              <a:rPr lang="cs-CZ" sz="2400" i="1" dirty="0">
                <a:solidFill>
                  <a:schemeClr val="tx2"/>
                </a:solidFill>
              </a:rPr>
              <a:t>Pedagogický pracovník </a:t>
            </a:r>
            <a:r>
              <a:rPr lang="cs-CZ" sz="2400" i="1" dirty="0"/>
              <a:t>je povinen chránit bezpečí a zdraví dítěte, žáka a studenta a předcházet všem formám rizikového chování ve školách a školských zařízeních. </a:t>
            </a:r>
            <a:r>
              <a:rPr lang="cs-CZ" sz="2400" dirty="0"/>
              <a:t>(§ 22b písm. c)</a:t>
            </a:r>
          </a:p>
          <a:p>
            <a:pPr lvl="1"/>
            <a:r>
              <a:rPr lang="cs-CZ" sz="2400" b="0" i="1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Ředitel školy </a:t>
            </a:r>
            <a:r>
              <a:rPr lang="cs-CZ" sz="2400" b="0" i="1" dirty="0">
                <a:effectLst/>
                <a:latin typeface="Arial" panose="020B0604020202020204" pitchFamily="34" charset="0"/>
              </a:rPr>
              <a:t>a školského zařízení </a:t>
            </a:r>
            <a:r>
              <a:rPr lang="cs-CZ" sz="2400" i="1" dirty="0"/>
              <a:t>odpovídá za zajištění dohledu nad dětmi a nezletilými žáky ve škole a školském zařízení. </a:t>
            </a:r>
            <a:r>
              <a:rPr lang="cs-CZ" sz="2400" dirty="0"/>
              <a:t>(§ 161/4 písm. h) </a:t>
            </a:r>
          </a:p>
          <a:p>
            <a:pPr lvl="2"/>
            <a:r>
              <a:rPr lang="cs-CZ" sz="2000" dirty="0"/>
              <a:t>týká se zajištění dohledu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4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7E64A43-6477-BA47-BEB9-E824FEE308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955CF8D-9065-A4C2-DFAF-E830AC6B4B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97A1F37-D60B-E6E7-0D45-0B5ED2F39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K zamyšlení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4EF909E-813C-C046-D28D-6101A79C9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i="1" dirty="0"/>
              <a:t>Co dělat, když žák chce jít během na WC? </a:t>
            </a:r>
          </a:p>
          <a:p>
            <a:r>
              <a:rPr lang="cs-CZ" i="1" dirty="0"/>
              <a:t>Je povinnost jej pustit?</a:t>
            </a:r>
            <a:endParaRPr lang="cs-CZ" sz="2800" i="1" dirty="0"/>
          </a:p>
          <a:p>
            <a:r>
              <a:rPr lang="cs-CZ" i="1" dirty="0"/>
              <a:t>Co když se žák na toaletě či cestou na ni/z ní zraní?</a:t>
            </a:r>
          </a:p>
          <a:p>
            <a:endParaRPr lang="cs-CZ" sz="2800" i="1" dirty="0"/>
          </a:p>
          <a:p>
            <a:r>
              <a:rPr lang="cs-CZ" i="1" dirty="0"/>
              <a:t>„45 minut bez pití snad vydržíš.“</a:t>
            </a:r>
          </a:p>
          <a:p>
            <a:r>
              <a:rPr lang="cs-CZ" sz="2800" i="1" dirty="0"/>
              <a:t>„Teď bez zác</a:t>
            </a:r>
            <a:r>
              <a:rPr lang="cs-CZ" i="1" dirty="0"/>
              <a:t>hodu chvíli vydržíš.“</a:t>
            </a:r>
          </a:p>
          <a:p>
            <a:r>
              <a:rPr lang="cs-CZ" sz="2800" i="1" dirty="0"/>
              <a:t>…</a:t>
            </a:r>
          </a:p>
          <a:p>
            <a:endParaRPr lang="cs-CZ" dirty="0"/>
          </a:p>
        </p:txBody>
      </p:sp>
      <p:pic>
        <p:nvPicPr>
          <p:cNvPr id="2050" name="Picture 2" descr="otazník | ŽIŽLAVSKÝ">
            <a:extLst>
              <a:ext uri="{FF2B5EF4-FFF2-40B4-BE49-F238E27FC236}">
                <a16:creationId xmlns:a16="http://schemas.microsoft.com/office/drawing/2014/main" id="{E45DFAC0-9712-9440-7F1E-7D1328F7F1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776" y="3429000"/>
            <a:ext cx="2478447" cy="270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5350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1C8DF9-92BE-D2B1-9E82-DA772DB9AA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601DC7-2DEC-F55C-D815-CD784CF5B2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C8ADE7B-F25A-27BF-9281-8746CD75A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dělat? Střet s realitou vs. právem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CB42C96-34CF-F9E5-0385-22CB66069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sz="2400" dirty="0"/>
          </a:p>
          <a:p>
            <a:r>
              <a:rPr lang="cs-CZ" sz="2400" dirty="0"/>
              <a:t>§ 29/1 </a:t>
            </a:r>
            <a:r>
              <a:rPr lang="cs-CZ" sz="2400" dirty="0" err="1"/>
              <a:t>ŠkZ</a:t>
            </a:r>
            <a:r>
              <a:rPr lang="cs-CZ" sz="2400" dirty="0"/>
              <a:t> – povinnost přihlížet k základním fyziologickým potřebám dětí, žáků a studentů</a:t>
            </a:r>
          </a:p>
          <a:p>
            <a:r>
              <a:rPr lang="cs-CZ" sz="2400" dirty="0"/>
              <a:t>§ 29/2 </a:t>
            </a:r>
            <a:r>
              <a:rPr lang="cs-CZ" sz="2400" dirty="0" err="1"/>
              <a:t>ŠkZ</a:t>
            </a:r>
            <a:r>
              <a:rPr lang="cs-CZ" sz="2400" dirty="0"/>
              <a:t> – povinnost zajistit bezpečnost a ochranu dětí, žáků a studentů</a:t>
            </a:r>
          </a:p>
          <a:p>
            <a:endParaRPr lang="cs-CZ" sz="2400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BBB0354-8E91-4C93-EA65-5C34C7D627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8095" y="1692002"/>
            <a:ext cx="7497221" cy="1924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85053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424</TotalTime>
  <Words>2849</Words>
  <Application>Microsoft Office PowerPoint</Application>
  <PresentationFormat>Širokoúhlá obrazovka</PresentationFormat>
  <Paragraphs>299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8" baseType="lpstr">
      <vt:lpstr>Arial</vt:lpstr>
      <vt:lpstr>Tahoma</vt:lpstr>
      <vt:lpstr>Wingdings</vt:lpstr>
      <vt:lpstr>Prezentace_MU_CZ</vt:lpstr>
      <vt:lpstr>Odpovědnost učitele ZŠ za jednání a úrazy žáků</vt:lpstr>
      <vt:lpstr>Právní úprava</vt:lpstr>
      <vt:lpstr>Typy odpovědnosti</vt:lpstr>
      <vt:lpstr>Dohled jako ústřední pojem</vt:lpstr>
      <vt:lpstr>Dohled - zákon o pedagogických pracovnících</vt:lpstr>
      <vt:lpstr>Dohled – školský zákon </vt:lpstr>
      <vt:lpstr>Dohled – školský zákon </vt:lpstr>
      <vt:lpstr>K zamyšlení</vt:lpstr>
      <vt:lpstr>Co dělat? Střet s realitou vs. právem</vt:lpstr>
      <vt:lpstr>Dohled – vyhláška o základním vzdělávání</vt:lpstr>
      <vt:lpstr>Dohled – vyhláška (stanovení pracov. řádu)</vt:lpstr>
      <vt:lpstr>Prezentace aplikace PowerPoint</vt:lpstr>
      <vt:lpstr>Není to jediný rozpor</vt:lpstr>
      <vt:lpstr>Odpovědnost v soukromém právu</vt:lpstr>
      <vt:lpstr>Obrácená situace – škoda vzniklá žákům – zákoník práce</vt:lpstr>
      <vt:lpstr>Odpovědnost za jednání žáků</vt:lpstr>
      <vt:lpstr>Prezentace aplikace PowerPoint</vt:lpstr>
      <vt:lpstr>Vykopírovaná ustanovení: § 2920 a 2921 OZ</vt:lpstr>
      <vt:lpstr>Co to tedy je ten (náležitý) dohled?</vt:lpstr>
      <vt:lpstr>Příklad</vt:lpstr>
      <vt:lpstr>Příklad 2</vt:lpstr>
      <vt:lpstr>Příklad 3</vt:lpstr>
      <vt:lpstr>Příklad 4 </vt:lpstr>
      <vt:lpstr>Příklad 5 </vt:lpstr>
      <vt:lpstr>Trestněprávní odpovědnost</vt:lpstr>
      <vt:lpstr>Příklad trestných činů </vt:lpstr>
      <vt:lpstr>Trestněprávní odpovědnost</vt:lpstr>
      <vt:lpstr>Příklad 7</vt:lpstr>
      <vt:lpstr>Bezpečnost a ochrana zdraví</vt:lpstr>
      <vt:lpstr>Úrazy z pohledu práva</vt:lpstr>
      <vt:lpstr>Úrazy z pohledu práva – pokračování </vt:lpstr>
      <vt:lpstr>Prezentace aplikace PowerPoint</vt:lpstr>
      <vt:lpstr>Správněprávní odpovědnost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Radovan Malachta</dc:creator>
  <cp:lastModifiedBy>Radovan Malachta</cp:lastModifiedBy>
  <cp:revision>254</cp:revision>
  <cp:lastPrinted>1601-01-01T00:00:00Z</cp:lastPrinted>
  <dcterms:created xsi:type="dcterms:W3CDTF">2022-09-19T06:49:37Z</dcterms:created>
  <dcterms:modified xsi:type="dcterms:W3CDTF">2024-10-07T06:25:21Z</dcterms:modified>
</cp:coreProperties>
</file>